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416" r:id="rId3"/>
    <p:sldId id="517" r:id="rId4"/>
    <p:sldId id="499" r:id="rId5"/>
    <p:sldId id="2363" r:id="rId6"/>
    <p:sldId id="2364" r:id="rId7"/>
    <p:sldId id="2365" r:id="rId8"/>
    <p:sldId id="2367" r:id="rId9"/>
    <p:sldId id="2368" r:id="rId10"/>
    <p:sldId id="383" r:id="rId11"/>
    <p:sldId id="236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F7F7F"/>
    <a:srgbClr val="FFFFFF"/>
    <a:srgbClr val="C8C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0B575-1368-4313-AD64-94EB8ACC0C23}" v="97" dt="2022-04-07T08:07:13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 fiorina" userId="d3f2fd7836e6713c" providerId="LiveId" clId="{B090B575-1368-4313-AD64-94EB8ACC0C23}"/>
    <pc:docChg chg="undo custSel addSld delSld modSld">
      <pc:chgData name="carlo fiorina" userId="d3f2fd7836e6713c" providerId="LiveId" clId="{B090B575-1368-4313-AD64-94EB8ACC0C23}" dt="2022-04-07T08:07:13.725" v="172" actId="403"/>
      <pc:docMkLst>
        <pc:docMk/>
      </pc:docMkLst>
      <pc:sldChg chg="addSp delSp modSp add mod modClrScheme modAnim chgLayout">
        <pc:chgData name="carlo fiorina" userId="d3f2fd7836e6713c" providerId="LiveId" clId="{B090B575-1368-4313-AD64-94EB8ACC0C23}" dt="2022-04-07T08:07:13.725" v="172" actId="403"/>
        <pc:sldMkLst>
          <pc:docMk/>
          <pc:sldMk cId="2100291428" sldId="383"/>
        </pc:sldMkLst>
        <pc:spChg chg="mod">
          <ac:chgData name="carlo fiorina" userId="d3f2fd7836e6713c" providerId="LiveId" clId="{B090B575-1368-4313-AD64-94EB8ACC0C23}" dt="2022-04-07T08:02:14.525" v="94" actId="26606"/>
          <ac:spMkLst>
            <pc:docMk/>
            <pc:sldMk cId="2100291428" sldId="383"/>
            <ac:spMk id="5" creationId="{45D3D58F-986E-4234-B30C-EFA50290B510}"/>
          </ac:spMkLst>
        </pc:spChg>
        <pc:spChg chg="mod ord">
          <ac:chgData name="carlo fiorina" userId="d3f2fd7836e6713c" providerId="LiveId" clId="{B090B575-1368-4313-AD64-94EB8ACC0C23}" dt="2022-04-07T08:07:13.725" v="172" actId="403"/>
          <ac:spMkLst>
            <pc:docMk/>
            <pc:sldMk cId="2100291428" sldId="383"/>
            <ac:spMk id="12" creationId="{C6F5BAF0-26BB-4170-80B1-2D7A1EAF7A20}"/>
          </ac:spMkLst>
        </pc:spChg>
        <pc:spChg chg="mod">
          <ac:chgData name="carlo fiorina" userId="d3f2fd7836e6713c" providerId="LiveId" clId="{B090B575-1368-4313-AD64-94EB8ACC0C23}" dt="2022-04-07T08:02:14.525" v="94" actId="26606"/>
          <ac:spMkLst>
            <pc:docMk/>
            <pc:sldMk cId="2100291428" sldId="383"/>
            <ac:spMk id="14" creationId="{970F0DCC-4921-481D-B987-659971188397}"/>
          </ac:spMkLst>
        </pc:spChg>
        <pc:spChg chg="add del mod">
          <ac:chgData name="carlo fiorina" userId="d3f2fd7836e6713c" providerId="LiveId" clId="{B090B575-1368-4313-AD64-94EB8ACC0C23}" dt="2022-04-07T08:02:14.525" v="94" actId="26606"/>
          <ac:spMkLst>
            <pc:docMk/>
            <pc:sldMk cId="2100291428" sldId="383"/>
            <ac:spMk id="19" creationId="{CD25638C-B3CF-7530-5636-4DB0A3CA7043}"/>
          </ac:spMkLst>
        </pc:spChg>
      </pc:sldChg>
      <pc:sldChg chg="modSp modAnim">
        <pc:chgData name="carlo fiorina" userId="d3f2fd7836e6713c" providerId="LiveId" clId="{B090B575-1368-4313-AD64-94EB8ACC0C23}" dt="2022-04-07T07:53:31.640" v="4" actId="20577"/>
        <pc:sldMkLst>
          <pc:docMk/>
          <pc:sldMk cId="2534367242" sldId="517"/>
        </pc:sldMkLst>
        <pc:spChg chg="mod">
          <ac:chgData name="carlo fiorina" userId="d3f2fd7836e6713c" providerId="LiveId" clId="{B090B575-1368-4313-AD64-94EB8ACC0C23}" dt="2022-04-07T07:53:31.640" v="4" actId="20577"/>
          <ac:spMkLst>
            <pc:docMk/>
            <pc:sldMk cId="2534367242" sldId="517"/>
            <ac:spMk id="14" creationId="{D4E165C2-B687-486B-BB82-5C4EE19FA10A}"/>
          </ac:spMkLst>
        </pc:spChg>
      </pc:sldChg>
      <pc:sldChg chg="del">
        <pc:chgData name="carlo fiorina" userId="d3f2fd7836e6713c" providerId="LiveId" clId="{B090B575-1368-4313-AD64-94EB8ACC0C23}" dt="2022-04-07T07:52:19.202" v="1" actId="47"/>
        <pc:sldMkLst>
          <pc:docMk/>
          <pc:sldMk cId="3175143497" sldId="2362"/>
        </pc:sldMkLst>
      </pc:sldChg>
      <pc:sldChg chg="addSp modSp mod modMedia modClrScheme chgLayout">
        <pc:chgData name="carlo fiorina" userId="d3f2fd7836e6713c" providerId="LiveId" clId="{B090B575-1368-4313-AD64-94EB8ACC0C23}" dt="2022-04-07T08:02:41.252" v="97"/>
        <pc:sldMkLst>
          <pc:docMk/>
          <pc:sldMk cId="2227628662" sldId="2363"/>
        </pc:sldMkLst>
        <pc:spChg chg="mod ord">
          <ac:chgData name="carlo fiorina" userId="d3f2fd7836e6713c" providerId="LiveId" clId="{B090B575-1368-4313-AD64-94EB8ACC0C23}" dt="2022-04-07T08:02:39.700" v="95" actId="26606"/>
          <ac:spMkLst>
            <pc:docMk/>
            <pc:sldMk cId="2227628662" sldId="2363"/>
            <ac:spMk id="4" creationId="{986CDDE0-D62C-234C-A0AF-2E9E6A1FB069}"/>
          </ac:spMkLst>
        </pc:spChg>
        <pc:spChg chg="mod">
          <ac:chgData name="carlo fiorina" userId="d3f2fd7836e6713c" providerId="LiveId" clId="{B090B575-1368-4313-AD64-94EB8ACC0C23}" dt="2022-04-07T08:02:39.700" v="95" actId="26606"/>
          <ac:spMkLst>
            <pc:docMk/>
            <pc:sldMk cId="2227628662" sldId="2363"/>
            <ac:spMk id="7" creationId="{00000000-0000-0000-0000-000000000000}"/>
          </ac:spMkLst>
        </pc:spChg>
        <pc:spChg chg="mod">
          <ac:chgData name="carlo fiorina" userId="d3f2fd7836e6713c" providerId="LiveId" clId="{B090B575-1368-4313-AD64-94EB8ACC0C23}" dt="2022-04-07T08:02:39.700" v="95" actId="26606"/>
          <ac:spMkLst>
            <pc:docMk/>
            <pc:sldMk cId="2227628662" sldId="2363"/>
            <ac:spMk id="24" creationId="{C0CEC395-DA2F-5B4E-8A2F-806D46949B09}"/>
          </ac:spMkLst>
        </pc:spChg>
        <pc:spChg chg="add mod">
          <ac:chgData name="carlo fiorina" userId="d3f2fd7836e6713c" providerId="LiveId" clId="{B090B575-1368-4313-AD64-94EB8ACC0C23}" dt="2022-04-07T08:02:39.700" v="95" actId="26606"/>
          <ac:spMkLst>
            <pc:docMk/>
            <pc:sldMk cId="2227628662" sldId="2363"/>
            <ac:spMk id="30" creationId="{7826AA83-6201-D5C0-7D94-B0B1466745A0}"/>
          </ac:spMkLst>
        </pc:spChg>
        <pc:picChg chg="add mod">
          <ac:chgData name="carlo fiorina" userId="d3f2fd7836e6713c" providerId="LiveId" clId="{B090B575-1368-4313-AD64-94EB8ACC0C23}" dt="2022-04-07T08:02:41.252" v="97"/>
          <ac:picMkLst>
            <pc:docMk/>
            <pc:sldMk cId="2227628662" sldId="2363"/>
            <ac:picMk id="26" creationId="{6210C917-4718-B681-9C0B-B46717F74C1E}"/>
          </ac:picMkLst>
        </pc:picChg>
      </pc:sldChg>
      <pc:sldChg chg="modSp mod">
        <pc:chgData name="carlo fiorina" userId="d3f2fd7836e6713c" providerId="LiveId" clId="{B090B575-1368-4313-AD64-94EB8ACC0C23}" dt="2022-04-07T07:56:17.010" v="44" actId="20577"/>
        <pc:sldMkLst>
          <pc:docMk/>
          <pc:sldMk cId="691289952" sldId="2364"/>
        </pc:sldMkLst>
        <pc:spChg chg="mod">
          <ac:chgData name="carlo fiorina" userId="d3f2fd7836e6713c" providerId="LiveId" clId="{B090B575-1368-4313-AD64-94EB8ACC0C23}" dt="2022-04-07T07:56:17.010" v="44" actId="20577"/>
          <ac:spMkLst>
            <pc:docMk/>
            <pc:sldMk cId="691289952" sldId="2364"/>
            <ac:spMk id="7" creationId="{00000000-0000-0000-0000-000000000000}"/>
          </ac:spMkLst>
        </pc:spChg>
      </pc:sldChg>
      <pc:sldChg chg="addSp modSp mod">
        <pc:chgData name="carlo fiorina" userId="d3f2fd7836e6713c" providerId="LiveId" clId="{B090B575-1368-4313-AD64-94EB8ACC0C23}" dt="2022-04-07T07:57:50.371" v="50" actId="1076"/>
        <pc:sldMkLst>
          <pc:docMk/>
          <pc:sldMk cId="1236829448" sldId="2365"/>
        </pc:sldMkLst>
        <pc:spChg chg="mod">
          <ac:chgData name="carlo fiorina" userId="d3f2fd7836e6713c" providerId="LiveId" clId="{B090B575-1368-4313-AD64-94EB8ACC0C23}" dt="2022-04-07T07:57:10.832" v="47" actId="20577"/>
          <ac:spMkLst>
            <pc:docMk/>
            <pc:sldMk cId="1236829448" sldId="2365"/>
            <ac:spMk id="7" creationId="{00000000-0000-0000-0000-000000000000}"/>
          </ac:spMkLst>
        </pc:spChg>
        <pc:picChg chg="add mod">
          <ac:chgData name="carlo fiorina" userId="d3f2fd7836e6713c" providerId="LiveId" clId="{B090B575-1368-4313-AD64-94EB8ACC0C23}" dt="2022-04-07T07:57:47.816" v="49" actId="1076"/>
          <ac:picMkLst>
            <pc:docMk/>
            <pc:sldMk cId="1236829448" sldId="2365"/>
            <ac:picMk id="5" creationId="{9D6CCDCC-FE17-41B3-AFEC-DDC49CE33D2C}"/>
          </ac:picMkLst>
        </pc:picChg>
        <pc:picChg chg="add mod">
          <ac:chgData name="carlo fiorina" userId="d3f2fd7836e6713c" providerId="LiveId" clId="{B090B575-1368-4313-AD64-94EB8ACC0C23}" dt="2022-04-07T07:57:50.371" v="50" actId="1076"/>
          <ac:picMkLst>
            <pc:docMk/>
            <pc:sldMk cId="1236829448" sldId="2365"/>
            <ac:picMk id="6" creationId="{9031D6A5-833E-4706-B815-69AB473BD315}"/>
          </ac:picMkLst>
        </pc:picChg>
      </pc:sldChg>
      <pc:sldChg chg="del">
        <pc:chgData name="carlo fiorina" userId="d3f2fd7836e6713c" providerId="LiveId" clId="{B090B575-1368-4313-AD64-94EB8ACC0C23}" dt="2022-04-07T08:00:49.649" v="82" actId="47"/>
        <pc:sldMkLst>
          <pc:docMk/>
          <pc:sldMk cId="1582815743" sldId="2366"/>
        </pc:sldMkLst>
      </pc:sldChg>
      <pc:sldChg chg="addSp delSp modSp add mod modClrScheme chgLayout">
        <pc:chgData name="carlo fiorina" userId="d3f2fd7836e6713c" providerId="LiveId" clId="{B090B575-1368-4313-AD64-94EB8ACC0C23}" dt="2022-04-07T08:03:22.348" v="107" actId="26606"/>
        <pc:sldMkLst>
          <pc:docMk/>
          <pc:sldMk cId="535381560" sldId="2367"/>
        </pc:sldMkLst>
        <pc:spChg chg="mod ord">
          <ac:chgData name="carlo fiorina" userId="d3f2fd7836e6713c" providerId="LiveId" clId="{B090B575-1368-4313-AD64-94EB8ACC0C23}" dt="2022-04-07T08:03:22.348" v="107" actId="26606"/>
          <ac:spMkLst>
            <pc:docMk/>
            <pc:sldMk cId="535381560" sldId="2367"/>
            <ac:spMk id="4" creationId="{986CDDE0-D62C-234C-A0AF-2E9E6A1FB069}"/>
          </ac:spMkLst>
        </pc:spChg>
        <pc:spChg chg="mod">
          <ac:chgData name="carlo fiorina" userId="d3f2fd7836e6713c" providerId="LiveId" clId="{B090B575-1368-4313-AD64-94EB8ACC0C23}" dt="2022-04-07T08:03:22.348" v="107" actId="26606"/>
          <ac:spMkLst>
            <pc:docMk/>
            <pc:sldMk cId="535381560" sldId="2367"/>
            <ac:spMk id="7" creationId="{00000000-0000-0000-0000-000000000000}"/>
          </ac:spMkLst>
        </pc:spChg>
        <pc:spChg chg="mod ord">
          <ac:chgData name="carlo fiorina" userId="d3f2fd7836e6713c" providerId="LiveId" clId="{B090B575-1368-4313-AD64-94EB8ACC0C23}" dt="2022-04-07T08:03:22.348" v="107" actId="26606"/>
          <ac:spMkLst>
            <pc:docMk/>
            <pc:sldMk cId="535381560" sldId="2367"/>
            <ac:spMk id="24" creationId="{C0CEC395-DA2F-5B4E-8A2F-806D46949B09}"/>
          </ac:spMkLst>
        </pc:spChg>
        <pc:spChg chg="add del mod">
          <ac:chgData name="carlo fiorina" userId="d3f2fd7836e6713c" providerId="LiveId" clId="{B090B575-1368-4313-AD64-94EB8ACC0C23}" dt="2022-04-07T08:03:11.799" v="99" actId="26606"/>
          <ac:spMkLst>
            <pc:docMk/>
            <pc:sldMk cId="535381560" sldId="2367"/>
            <ac:spMk id="29" creationId="{320AB6A6-10DF-8584-345F-A415EE15A8D3}"/>
          </ac:spMkLst>
        </pc:spChg>
        <pc:spChg chg="add del mod">
          <ac:chgData name="carlo fiorina" userId="d3f2fd7836e6713c" providerId="LiveId" clId="{B090B575-1368-4313-AD64-94EB8ACC0C23}" dt="2022-04-07T08:03:12.894" v="101" actId="26606"/>
          <ac:spMkLst>
            <pc:docMk/>
            <pc:sldMk cId="535381560" sldId="2367"/>
            <ac:spMk id="31" creationId="{423CC66C-DD7E-B3DE-335E-27C5AB30A335}"/>
          </ac:spMkLst>
        </pc:spChg>
        <pc:spChg chg="add del mod">
          <ac:chgData name="carlo fiorina" userId="d3f2fd7836e6713c" providerId="LiveId" clId="{B090B575-1368-4313-AD64-94EB8ACC0C23}" dt="2022-04-07T08:03:22.348" v="107" actId="26606"/>
          <ac:spMkLst>
            <pc:docMk/>
            <pc:sldMk cId="535381560" sldId="2367"/>
            <ac:spMk id="33" creationId="{320AB6A6-10DF-8584-345F-A415EE15A8D3}"/>
          </ac:spMkLst>
        </pc:spChg>
        <pc:picChg chg="add mod">
          <ac:chgData name="carlo fiorina" userId="d3f2fd7836e6713c" providerId="LiveId" clId="{B090B575-1368-4313-AD64-94EB8ACC0C23}" dt="2022-04-07T08:03:22.348" v="107" actId="26606"/>
          <ac:picMkLst>
            <pc:docMk/>
            <pc:sldMk cId="535381560" sldId="2367"/>
            <ac:picMk id="5" creationId="{A0F96C77-4B95-4DC4-B6DE-B5E5026F6641}"/>
          </ac:picMkLst>
        </pc:picChg>
      </pc:sldChg>
      <pc:sldChg chg="addSp modSp add mod">
        <pc:chgData name="carlo fiorina" userId="d3f2fd7836e6713c" providerId="LiveId" clId="{B090B575-1368-4313-AD64-94EB8ACC0C23}" dt="2022-04-07T07:59:13.323" v="61" actId="1076"/>
        <pc:sldMkLst>
          <pc:docMk/>
          <pc:sldMk cId="109171748" sldId="2368"/>
        </pc:sldMkLst>
        <pc:spChg chg="mod">
          <ac:chgData name="carlo fiorina" userId="d3f2fd7836e6713c" providerId="LiveId" clId="{B090B575-1368-4313-AD64-94EB8ACC0C23}" dt="2022-04-07T07:59:06.837" v="59" actId="6549"/>
          <ac:spMkLst>
            <pc:docMk/>
            <pc:sldMk cId="109171748" sldId="2368"/>
            <ac:spMk id="7" creationId="{00000000-0000-0000-0000-000000000000}"/>
          </ac:spMkLst>
        </pc:spChg>
        <pc:picChg chg="add mod">
          <ac:chgData name="carlo fiorina" userId="d3f2fd7836e6713c" providerId="LiveId" clId="{B090B575-1368-4313-AD64-94EB8ACC0C23}" dt="2022-04-07T07:59:13.323" v="61" actId="1076"/>
          <ac:picMkLst>
            <pc:docMk/>
            <pc:sldMk cId="109171748" sldId="2368"/>
            <ac:picMk id="5" creationId="{2B08581C-D78E-4345-8642-F6D2AC14CD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FBA9-1C36-4B43-8F0E-BE69FE9D779C}" type="datetimeFigureOut">
              <a:rPr lang="en-GB" smtClean="0"/>
              <a:t>07/04/2022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EC3D8-25AB-4C85-9B3A-2E8DBC661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4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1E7CC6-617B-F343-A698-E41F0461ECF8}" type="datetime1">
              <a:rPr lang="fr-CH" smtClean="0"/>
              <a:t>07.04.2022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1E7CC6-617B-F343-A698-E41F0461ECF8}" type="datetime1">
              <a:rPr lang="fr-CH" smtClean="0"/>
              <a:t>07.04.2022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14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107045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067" y="5920353"/>
            <a:ext cx="931333" cy="677300"/>
          </a:xfrm>
        </p:spPr>
        <p:txBody>
          <a:bodyPr lIns="0" tIns="0" rIns="0" bIns="0" anchor="b" anchorCtr="0">
            <a:noAutofit/>
          </a:bodyPr>
          <a:lstStyle>
            <a:lvl1pPr marL="152396" indent="-143930">
              <a:buFontTx/>
              <a:buBlip>
                <a:blip r:embed="rId3"/>
              </a:buBlip>
              <a:tabLst/>
              <a:defRPr sz="933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0640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029" y="2084917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4C30F-8B5E-426D-B2A0-BCDB6C246CFB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360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B0C-4F62-43F2-AC51-1928A5465113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66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985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752" y="3429001"/>
            <a:ext cx="3651249" cy="2815167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360229-C200-4A8E-8001-5A1C93732E77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42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3018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A42C33-2BBF-4160-B152-3C60310AFEE0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31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4152899"/>
            <a:ext cx="10985500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1206500" y="2084918"/>
            <a:ext cx="10195984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BFC8197-75BB-4DC7-BFE3-71A3FE652807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2834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2B0A-E748-4801-BBC6-5ACFD120FE97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8384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1" y="6105691"/>
            <a:ext cx="748724" cy="489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C094C87-BE73-4B9D-93E6-F4A27DE4A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672263" cy="8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0E9ACD-22FD-4280-9222-84BB6AD4A35A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55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0635F9-716F-4185-9EBC-29A53EA53849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19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CD1A48-F091-4080-AC97-C198F1FE2AD8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692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4D94-EE78-435D-A595-034A1B9527D5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13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1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9E05BA-6E3E-4640-951E-1D061E3FDBFA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47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87EC8F-4988-4793-8777-09ED7112A6CD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2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452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F66044-F403-435B-BB26-1D8DDDEAFD13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93" y="174710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6609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6500" y="2084917"/>
            <a:ext cx="4193117" cy="477308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9C9C99-D119-4C84-B264-C7C89B58B6C1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26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28551" y="3704603"/>
            <a:ext cx="4454736" cy="121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886360F4-AAA2-4017-8361-7C5B993B1EFE}" type="datetime1">
              <a:rPr lang="de-DE" smtClean="0"/>
              <a:t>07.04.2022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487985" y="2498752"/>
            <a:ext cx="4724347" cy="683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933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73697" y="176445"/>
            <a:ext cx="871936" cy="37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573338" y="6530279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0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b="1" i="0" kern="1000" spc="-93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SzPct val="90000"/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5A54D17-D3EE-4120-BEED-619CD160F41B}"/>
              </a:ext>
            </a:extLst>
          </p:cNvPr>
          <p:cNvSpPr/>
          <p:nvPr/>
        </p:nvSpPr>
        <p:spPr>
          <a:xfrm>
            <a:off x="4486965" y="2191110"/>
            <a:ext cx="7641976" cy="10772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+mj-lt"/>
                <a:ea typeface="+mj-ea"/>
              </a:rPr>
              <a:t>SIMULATION OF FISSION GAS RELEASE IN THE 3D FUEL PERFORMANCE CODE OFFBEAT</a:t>
            </a:r>
            <a:endParaRPr lang="zh-CN" altLang="en-US" sz="3200" kern="0" dirty="0">
              <a:solidFill>
                <a:srgbClr val="C00000"/>
              </a:solidFill>
              <a:latin typeface="+mj-lt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0AECD3-D542-43C9-87BD-08E00E3F0CD0}"/>
              </a:ext>
            </a:extLst>
          </p:cNvPr>
          <p:cNvSpPr/>
          <p:nvPr/>
        </p:nvSpPr>
        <p:spPr>
          <a:xfrm>
            <a:off x="5246501" y="5359669"/>
            <a:ext cx="6344575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None/>
            </a:pPr>
            <a:r>
              <a:rPr lang="en-US" altLang="zh-CN" sz="2133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Authors: A. GIANESELLO, A. SCOLARO, C. FIORINA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zh-CN" sz="2133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Presenter: </a:t>
            </a:r>
            <a:r>
              <a:rPr lang="en-US" altLang="zh-CN" sz="2133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Carlo Fiorina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zh-CN" sz="2133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April, 2022</a:t>
            </a:r>
            <a:endParaRPr lang="zh-CN" altLang="en-US" sz="2133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Espace réservé pour une image  17">
            <a:extLst>
              <a:ext uri="{FF2B5EF4-FFF2-40B4-BE49-F238E27FC236}">
                <a16:creationId xmlns:a16="http://schemas.microsoft.com/office/drawing/2014/main" id="{7B98BEE7-40CE-4883-B5C5-73BDEA101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r="6868"/>
          <a:stretch/>
        </p:blipFill>
        <p:spPr>
          <a:xfrm>
            <a:off x="1" y="0"/>
            <a:ext cx="4427159" cy="6858000"/>
          </a:xfrm>
          <a:prstGeom prst="rect">
            <a:avLst/>
          </a:prstGeom>
        </p:spPr>
      </p:pic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5CF6B67E-B6EE-4905-8ABB-BADAAC69D308}"/>
              </a:ext>
            </a:extLst>
          </p:cNvPr>
          <p:cNvSpPr txBox="1">
            <a:spLocks/>
          </p:cNvSpPr>
          <p:nvPr/>
        </p:nvSpPr>
        <p:spPr>
          <a:xfrm>
            <a:off x="4427159" y="25489"/>
            <a:ext cx="4454736" cy="36933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IAEA Fast </a:t>
            </a:r>
            <a:r>
              <a:rPr lang="fr-CH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Reactor</a:t>
            </a:r>
            <a:r>
              <a:rPr lang="fr-CH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CH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Conference</a:t>
            </a:r>
            <a:r>
              <a:rPr lang="fr-CH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2022</a:t>
            </a:r>
            <a:endParaRPr lang="fr-FR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2C0CFB4-D58B-4D0D-9EAA-7768E8481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854" y="0"/>
            <a:ext cx="1672263" cy="8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970F0DCC-4921-481D-B987-65997118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6794499" cy="1430337"/>
          </a:xfrm>
        </p:spPr>
        <p:txBody>
          <a:bodyPr anchor="t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Current and future plans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D3D58F-986E-4234-B30C-EFA50290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317" y="260351"/>
            <a:ext cx="683683" cy="21806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6CD45B7-DFE2-4393-8D37-380FC36BF3AA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6F5BAF0-26BB-4170-80B1-2D7A1EAF7A20}"/>
              </a:ext>
            </a:extLst>
          </p:cNvPr>
          <p:cNvSpPr txBox="1">
            <a:spLocks/>
          </p:cNvSpPr>
          <p:nvPr/>
        </p:nvSpPr>
        <p:spPr>
          <a:xfrm>
            <a:off x="585926" y="985420"/>
            <a:ext cx="10922391" cy="569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9999"/>
              </a:lnSpc>
              <a:buNone/>
            </a:pPr>
            <a:r>
              <a:rPr lang="en-US" sz="1800" b="1" dirty="0">
                <a:solidFill>
                  <a:schemeClr val="tx1"/>
                </a:solidFill>
                <a:cs typeface="Calibri"/>
              </a:rPr>
              <a:t>Fast reactor fuels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MOX fuel benchmark under H2020 PUMMA project: introducing models for central hole formation and Joint Oxide </a:t>
            </a:r>
            <a:r>
              <a:rPr lang="en-US" sz="1600" dirty="0" err="1">
                <a:solidFill>
                  <a:schemeClr val="tx1"/>
                </a:solidFill>
                <a:cs typeface="Calibri"/>
              </a:rPr>
              <a:t>Gaine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 (JOG).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Extension to metallic fuels under HEU ESFR-SIMPLE</a:t>
            </a:r>
          </a:p>
          <a:p>
            <a:pPr marL="0" indent="0">
              <a:lnSpc>
                <a:spcPct val="89999"/>
              </a:lnSpc>
              <a:buNone/>
            </a:pPr>
            <a:r>
              <a:rPr lang="en-US" sz="1800" b="1" dirty="0">
                <a:solidFill>
                  <a:schemeClr val="tx1"/>
                </a:solidFill>
                <a:cs typeface="Calibri"/>
              </a:rPr>
              <a:t>Beyond traditional approximations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Modeling corrosion and crud layer growth with </a:t>
            </a:r>
            <a:r>
              <a:rPr lang="en-US" sz="1600" u="sng" dirty="0">
                <a:solidFill>
                  <a:schemeClr val="tx1"/>
                </a:solidFill>
                <a:cs typeface="Calibri"/>
              </a:rPr>
              <a:t>dynamic mesh modification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Wingdings" panose="05000000000000000000" pitchFamily="2" charset="2"/>
              </a:rPr>
              <a:t>(cell layer addition/removal).</a:t>
            </a:r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  <a:sym typeface="Wingdings" panose="05000000000000000000" pitchFamily="2" charset="2"/>
              </a:rPr>
              <a:t>Introducing </a:t>
            </a:r>
            <a:r>
              <a:rPr lang="en-US" sz="1600" u="sng" dirty="0">
                <a:solidFill>
                  <a:schemeClr val="tx1"/>
                </a:solidFill>
                <a:cs typeface="Calibri"/>
                <a:sym typeface="Wingdings" panose="05000000000000000000" pitchFamily="2" charset="2"/>
              </a:rPr>
              <a:t>t</a:t>
            </a:r>
            <a:r>
              <a:rPr lang="en-US" sz="1600" u="sng" dirty="0">
                <a:solidFill>
                  <a:schemeClr val="tx1"/>
                </a:solidFill>
                <a:cs typeface="Calibri"/>
              </a:rPr>
              <a:t>hermo-chemistry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 routines for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Wingdings" panose="05000000000000000000" pitchFamily="2" charset="2"/>
              </a:rPr>
              <a:t>PCI and SCC.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Higher-fidelity fuel relocation modeling with </a:t>
            </a:r>
            <a:r>
              <a:rPr lang="en-US" sz="1600" u="sng" dirty="0">
                <a:solidFill>
                  <a:schemeClr val="tx1"/>
                </a:solidFill>
                <a:cs typeface="Calibri"/>
              </a:rPr>
              <a:t>multi-fragment simulations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.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Implementation of </a:t>
            </a:r>
            <a:r>
              <a:rPr lang="en-US" sz="1600" u="sng" dirty="0">
                <a:solidFill>
                  <a:schemeClr val="tx1"/>
                </a:solidFill>
                <a:cs typeface="Calibri"/>
              </a:rPr>
              <a:t>3-D neutronic solver(s)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 and extension of the OFFBEAT-Serpent coupling </a:t>
            </a:r>
            <a:r>
              <a:rPr lang="en-US" sz="1600" dirty="0">
                <a:solidFill>
                  <a:schemeClr val="tx1"/>
                </a:solidFill>
                <a:cs typeface="Calibri"/>
                <a:sym typeface="Wingdings" panose="05000000000000000000" pitchFamily="2" charset="2"/>
              </a:rPr>
              <a:t>to 2-D/3-D realistic cases.</a:t>
            </a:r>
          </a:p>
          <a:p>
            <a:pPr>
              <a:lnSpc>
                <a:spcPct val="89999"/>
              </a:lnSpc>
            </a:pPr>
            <a:r>
              <a:rPr lang="en-US" sz="1600" u="sng" dirty="0">
                <a:solidFill>
                  <a:schemeClr val="tx1"/>
                </a:solidFill>
                <a:cs typeface="Calibri"/>
              </a:rPr>
              <a:t>Gap conductance</a:t>
            </a:r>
            <a:r>
              <a:rPr lang="en-US" sz="1600" dirty="0">
                <a:solidFill>
                  <a:schemeClr val="tx1"/>
                </a:solidFill>
                <a:cs typeface="Calibri"/>
              </a:rPr>
              <a:t>: assessing the impact of eccentricity and relocation on traditional models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Coupling with OpenFOAM CFD solvers and with the GeN-Foam multi-physics platform for higher fidelity BCs</a:t>
            </a:r>
          </a:p>
          <a:p>
            <a:pPr marL="0" indent="0">
              <a:lnSpc>
                <a:spcPct val="89999"/>
              </a:lnSpc>
              <a:buNone/>
            </a:pPr>
            <a:r>
              <a:rPr lang="en-US" sz="1800" b="1" dirty="0">
                <a:solidFill>
                  <a:schemeClr val="tx1"/>
                </a:solidFill>
                <a:cs typeface="Calibri"/>
              </a:rPr>
              <a:t>V&amp;V and usability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LOCA and ballooning: introduction of high-temperature models (e.g. creep) and application to the IFA-650.2 ballooning test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Shift V&amp;V focus on cladding elongation, deformation and rod failure</a:t>
            </a:r>
          </a:p>
          <a:p>
            <a:pPr>
              <a:lnSpc>
                <a:spcPct val="89999"/>
              </a:lnSpc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Improvement of code documentation and creation of automatic regression test</a:t>
            </a:r>
          </a:p>
          <a:p>
            <a:pPr>
              <a:lnSpc>
                <a:spcPct val="89999"/>
              </a:lnSpc>
            </a:pPr>
            <a:endParaRPr lang="en-US" sz="1600" dirty="0">
              <a:solidFill>
                <a:schemeClr val="tx1"/>
              </a:solidFill>
              <a:cs typeface="Calibri"/>
            </a:endParaRPr>
          </a:p>
          <a:p>
            <a:pPr marL="0" indent="0" algn="ctr">
              <a:lnSpc>
                <a:spcPct val="89999"/>
              </a:lnSpc>
              <a:buNone/>
            </a:pPr>
            <a:r>
              <a:rPr lang="en-US" sz="2200" b="1" dirty="0">
                <a:solidFill>
                  <a:srgbClr val="FF0000"/>
                </a:solidFill>
                <a:cs typeface="Calibri"/>
              </a:rPr>
              <a:t>Code release in Q2 2022</a:t>
            </a:r>
          </a:p>
        </p:txBody>
      </p:sp>
    </p:spTree>
    <p:extLst>
      <p:ext uri="{BB962C8B-B14F-4D97-AF65-F5344CB8AC3E}">
        <p14:creationId xmlns:p14="http://schemas.microsoft.com/office/powerpoint/2010/main" val="210029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B79B9E35-BEEA-4A0F-9E5A-66B89C3D1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51" y="1643862"/>
            <a:ext cx="104110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7200" b="1" i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Thanks for your attention</a:t>
            </a:r>
            <a:r>
              <a:rPr lang="zh-CN" altLang="en-US" sz="7200" b="1" i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！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D77A665-0386-4297-B91F-FB9E52EEF246}"/>
              </a:ext>
            </a:extLst>
          </p:cNvPr>
          <p:cNvSpPr txBox="1"/>
          <p:nvPr/>
        </p:nvSpPr>
        <p:spPr>
          <a:xfrm>
            <a:off x="7674345" y="3502152"/>
            <a:ext cx="4517656" cy="40709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buClr>
                <a:srgbClr val="C00000"/>
              </a:buClr>
              <a:buSzPct val="80000"/>
            </a:pPr>
            <a:r>
              <a:rPr lang="en-US" altLang="zh-CN" sz="18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Carlo Fiorina - </a:t>
            </a:r>
            <a:r>
              <a:rPr lang="en-US" altLang="zh-CN" sz="1867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carlo.fiorina@epfl.ch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065B711E-DC2A-4704-93BE-A059159FD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60" b="7315"/>
          <a:stretch/>
        </p:blipFill>
        <p:spPr>
          <a:xfrm>
            <a:off x="1" y="3907383"/>
            <a:ext cx="12192001" cy="29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109966" y="4223188"/>
            <a:ext cx="3417569" cy="1215365"/>
          </a:xfrm>
        </p:spPr>
        <p:txBody>
          <a:bodyPr/>
          <a:lstStyle/>
          <a:p>
            <a:fld id="{039D2041-159D-4200-85DB-D39B2E744F61}" type="datetime1">
              <a:rPr lang="en-US" smtClean="0"/>
              <a:t>4/7/2022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25240" y="1015111"/>
            <a:ext cx="7688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Multi-dimensional code developed </a:t>
            </a:r>
            <a:r>
              <a:rPr lang="en-US" sz="2000" b="0" i="0" dirty="0">
                <a:effectLst/>
              </a:rPr>
              <a:t>at EPFL and PSI since 2017</a:t>
            </a:r>
          </a:p>
          <a:p>
            <a:pPr algn="l"/>
            <a:endParaRPr lang="en-US" sz="2000" b="0" i="0" dirty="0">
              <a:effectLst/>
            </a:endParaRPr>
          </a:p>
          <a:p>
            <a:pPr algn="l"/>
            <a:r>
              <a:rPr lang="en-US" sz="2000" dirty="0"/>
              <a:t>Prompted by</a:t>
            </a:r>
            <a:r>
              <a:rPr lang="en-US" sz="2000" b="0" i="0" dirty="0">
                <a:effectLst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Complex fuel failure in a Swiss NPP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Lack of readily-available tool</a:t>
            </a:r>
          </a:p>
          <a:p>
            <a:pPr algn="l"/>
            <a:endParaRPr lang="en-US" sz="2000" b="0" i="0" dirty="0">
              <a:effectLst/>
            </a:endParaRPr>
          </a:p>
          <a:p>
            <a:pPr algn="l"/>
            <a:r>
              <a:rPr lang="en-US" sz="2000" b="0" i="0" dirty="0">
                <a:effectLst/>
              </a:rPr>
              <a:t>Objectives: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Studying </a:t>
            </a:r>
            <a:r>
              <a:rPr lang="en-US" sz="2000" b="1" i="1" dirty="0">
                <a:effectLst/>
              </a:rPr>
              <a:t>multi-dimensional</a:t>
            </a:r>
            <a:r>
              <a:rPr lang="en-US" sz="2000" b="0" i="0" dirty="0">
                <a:effectLst/>
              </a:rPr>
              <a:t> and </a:t>
            </a:r>
            <a:r>
              <a:rPr lang="en-US" sz="2000" b="1" i="1" dirty="0">
                <a:effectLst/>
              </a:rPr>
              <a:t>multi-physics</a:t>
            </a:r>
            <a:r>
              <a:rPr lang="en-US" sz="2000" b="0" i="0" dirty="0">
                <a:effectLst/>
              </a:rPr>
              <a:t> effects.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Creating a </a:t>
            </a:r>
            <a:r>
              <a:rPr lang="en-US" sz="2000" b="0" i="0" dirty="0">
                <a:effectLst/>
              </a:rPr>
              <a:t>general-purpose code for </a:t>
            </a:r>
            <a:r>
              <a:rPr lang="en-US" sz="2000" b="1" i="1" dirty="0">
                <a:effectLst/>
              </a:rPr>
              <a:t>research and education</a:t>
            </a:r>
            <a:endParaRPr lang="en-US" sz="2000" i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International projects: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Collaboration with the JRC-Ka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/>
              <a:t>Bilateral with the CEA</a:t>
            </a:r>
            <a:endParaRPr lang="en-US" sz="2000" b="0" i="0" dirty="0"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Participation to the H2020 PUMMA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Participation to the HEU ESFR-SIMPLE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EPFL as collaborating center on the IAEA ONCORE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9657243" cy="703639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OpenFOAM Fuel Behavior Analysis Tool</a:t>
            </a:r>
            <a:endParaRPr lang="fr-FR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05E261-78DF-45AD-91EC-4F2F9A1E4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9"/>
          <a:stretch/>
        </p:blipFill>
        <p:spPr bwMode="auto">
          <a:xfrm>
            <a:off x="9248877" y="1287287"/>
            <a:ext cx="2825327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4CB22B0-608E-4C3E-9391-06DE15BF02DE}"/>
              </a:ext>
            </a:extLst>
          </p:cNvPr>
          <p:cNvSpPr txBox="1">
            <a:spLocks/>
          </p:cNvSpPr>
          <p:nvPr/>
        </p:nvSpPr>
        <p:spPr>
          <a:xfrm>
            <a:off x="8944560" y="860792"/>
            <a:ext cx="3129644" cy="64972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133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2-D temperature profile</a:t>
            </a:r>
            <a:br>
              <a:rPr lang="en-US" sz="1200" dirty="0"/>
            </a:br>
            <a:r>
              <a:rPr lang="en-US" sz="1200" b="1" dirty="0"/>
              <a:t>I. Clifford et al.</a:t>
            </a:r>
            <a:r>
              <a:rPr lang="en-US" sz="1200" dirty="0"/>
              <a:t>, Ann. of </a:t>
            </a:r>
            <a:r>
              <a:rPr lang="en-US" sz="1200" dirty="0" err="1"/>
              <a:t>Nuc</a:t>
            </a:r>
            <a:r>
              <a:rPr lang="en-US" sz="1200" dirty="0"/>
              <a:t>. Eng., 2019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97D408E-0118-42C7-9F1B-A7A71C7D32EE}"/>
              </a:ext>
            </a:extLst>
          </p:cNvPr>
          <p:cNvGrpSpPr>
            <a:grpSpLocks noChangeAspect="1"/>
          </p:cNvGrpSpPr>
          <p:nvPr/>
        </p:nvGrpSpPr>
        <p:grpSpPr>
          <a:xfrm>
            <a:off x="9248877" y="4194000"/>
            <a:ext cx="2943123" cy="2664000"/>
            <a:chOff x="6096000" y="1139653"/>
            <a:chExt cx="5965795" cy="5400001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7E868066-D336-4968-BDC0-FBF9ED747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83"/>
            <a:stretch/>
          </p:blipFill>
          <p:spPr bwMode="auto">
            <a:xfrm>
              <a:off x="6096000" y="1139654"/>
              <a:ext cx="2476216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89154F6C-B2EF-4612-A8FB-279294A70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3" r="43571"/>
            <a:stretch/>
          </p:blipFill>
          <p:spPr>
            <a:xfrm>
              <a:off x="8572216" y="1139653"/>
              <a:ext cx="1995422" cy="5071137"/>
            </a:xfrm>
            <a:prstGeom prst="rect">
              <a:avLst/>
            </a:prstGeom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177D17A7-1BF6-4CBA-B09C-1D0D87EAC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45" t="30718" r="23918" b="31509"/>
            <a:stretch/>
          </p:blipFill>
          <p:spPr>
            <a:xfrm>
              <a:off x="10742597" y="2579654"/>
              <a:ext cx="1319198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A1FC61-C843-4C0A-8488-CB6AD3A9D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59" y="2231916"/>
            <a:ext cx="5719225" cy="4160738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8D27C7-6B84-483C-B2A0-8C90F796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628551" y="3704603"/>
            <a:ext cx="4454736" cy="12153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E38F5D-F84D-47A5-963A-1DA2A4F08269}" type="datetime1">
              <a:rPr lang="de-DE" smtClean="0"/>
              <a:pPr>
                <a:spcAft>
                  <a:spcPts val="600"/>
                </a:spcAft>
              </a:pPr>
              <a:t>07.04.2022</a:t>
            </a:fld>
            <a:endParaRPr lang="de-DE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D3D58F-986E-4234-B30C-EFA50290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317" y="260351"/>
            <a:ext cx="683683" cy="21806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6CD45B7-DFE2-4393-8D37-380FC36BF3AA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F49E948-8078-474E-B3ED-751675069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9588499" cy="768719"/>
          </a:xfrm>
        </p:spPr>
        <p:txBody>
          <a:bodyPr anchor="t">
            <a:normAutofit/>
          </a:bodyPr>
          <a:lstStyle/>
          <a:p>
            <a:r>
              <a:rPr lang="en-US" dirty="0"/>
              <a:t>OFFBEAT – Code Overview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4E165C2-B687-486B-BB82-5C4EE19FA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34" y="943428"/>
            <a:ext cx="5719225" cy="5739861"/>
          </a:xfr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Clr>
                <a:srgbClr val="FF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Open-source C++ library for PDEs</a:t>
            </a: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Flexible tailoring to specific needs</a:t>
            </a: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Intuitive Finite Volume Method discretization</a:t>
            </a: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Arbitrary geometry and unstructured mesh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Main fuel behavior models: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Relocation, densification, swelling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Creep and plasticity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Gap heat transfer and contact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Corrosion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Fission Gas Release</a:t>
            </a:r>
            <a:endParaRPr lang="en-US" sz="1800" b="1" i="1" u="sng" dirty="0">
              <a:solidFill>
                <a:schemeClr val="tx1"/>
              </a:solidFill>
            </a:endParaRPr>
          </a:p>
          <a:p>
            <a:pPr marL="457189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Google Shape;176;gef15aa90b1_0_0">
            <a:extLst>
              <a:ext uri="{FF2B5EF4-FFF2-40B4-BE49-F238E27FC236}">
                <a16:creationId xmlns:a16="http://schemas.microsoft.com/office/drawing/2014/main" id="{4D0DACEF-9519-47BB-ABA4-03E4046D8B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491" y="1062182"/>
            <a:ext cx="3274314" cy="102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3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4" grpId="1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32574FBD-6AD1-429F-8791-E5CC8DA62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3"/>
          <a:stretch/>
        </p:blipFill>
        <p:spPr bwMode="auto">
          <a:xfrm>
            <a:off x="6096000" y="1139654"/>
            <a:ext cx="2476216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6D6E292-F0CB-4560-8A73-5F80E7292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r="43571"/>
          <a:stretch/>
        </p:blipFill>
        <p:spPr>
          <a:xfrm>
            <a:off x="8572216" y="1139653"/>
            <a:ext cx="1995422" cy="507113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3F8A1D3-FF2E-4608-9BC2-CEF776F9A1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5" t="30718" r="23918" b="31509"/>
          <a:stretch/>
        </p:blipFill>
        <p:spPr>
          <a:xfrm>
            <a:off x="10742597" y="2579654"/>
            <a:ext cx="1319198" cy="2520000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E056DEF-5F0F-4C4A-9AFC-1F5DF7DD34BE}"/>
              </a:ext>
            </a:extLst>
          </p:cNvPr>
          <p:cNvGrpSpPr/>
          <p:nvPr/>
        </p:nvGrpSpPr>
        <p:grpSpPr>
          <a:xfrm>
            <a:off x="6223467" y="1674700"/>
            <a:ext cx="5807950" cy="4320000"/>
            <a:chOff x="92954" y="1502122"/>
            <a:chExt cx="5807950" cy="4320000"/>
          </a:xfrm>
        </p:grpSpPr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6B98BC58-EB66-407C-8723-B23AC37DF0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3513" y="2232525"/>
              <a:ext cx="1447391" cy="3132000"/>
              <a:chOff x="10183" y="0"/>
              <a:chExt cx="514219" cy="1166180"/>
            </a:xfrm>
          </p:grpSpPr>
          <p:sp>
            <p:nvSpPr>
              <p:cNvPr id="26" name="Rectangle 29">
                <a:extLst>
                  <a:ext uri="{FF2B5EF4-FFF2-40B4-BE49-F238E27FC236}">
                    <a16:creationId xmlns:a16="http://schemas.microsoft.com/office/drawing/2014/main" id="{E8D14EF7-1303-4CF1-B847-0C20DA07DD39}"/>
                  </a:ext>
                </a:extLst>
              </p:cNvPr>
              <p:cNvSpPr/>
              <p:nvPr/>
            </p:nvSpPr>
            <p:spPr>
              <a:xfrm>
                <a:off x="10183" y="0"/>
                <a:ext cx="514219" cy="116618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rIns="0" anchor="ctr" anchorCtr="0"/>
              <a:lstStyle/>
              <a:p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7" name="Group 15">
                <a:extLst>
                  <a:ext uri="{FF2B5EF4-FFF2-40B4-BE49-F238E27FC236}">
                    <a16:creationId xmlns:a16="http://schemas.microsoft.com/office/drawing/2014/main" id="{894E3306-E530-4FE5-89DD-C2165E3104D0}"/>
                  </a:ext>
                </a:extLst>
              </p:cNvPr>
              <p:cNvGrpSpPr/>
              <p:nvPr/>
            </p:nvGrpSpPr>
            <p:grpSpPr>
              <a:xfrm>
                <a:off x="46080" y="30960"/>
                <a:ext cx="446040" cy="1102320"/>
                <a:chOff x="0" y="0"/>
                <a:chExt cx="446040" cy="1102320"/>
              </a:xfrm>
            </p:grpSpPr>
            <p:sp>
              <p:nvSpPr>
                <p:cNvPr id="28" name="Rectangle 31">
                  <a:extLst>
                    <a:ext uri="{FF2B5EF4-FFF2-40B4-BE49-F238E27FC236}">
                      <a16:creationId xmlns:a16="http://schemas.microsoft.com/office/drawing/2014/main" id="{C3D8F6C4-0F34-4E1D-B32F-DEE5C0FFF2C5}"/>
                    </a:ext>
                  </a:extLst>
                </p:cNvPr>
                <p:cNvSpPr/>
                <p:nvPr/>
              </p:nvSpPr>
              <p:spPr>
                <a:xfrm>
                  <a:off x="1440" y="0"/>
                  <a:ext cx="444600" cy="93960"/>
                </a:xfrm>
                <a:prstGeom prst="rect">
                  <a:avLst/>
                </a:prstGeom>
                <a:solidFill>
                  <a:srgbClr val="5E4F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Gad OFFBEAT</a:t>
                  </a:r>
                  <a:endParaRPr lang="fr-FR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Rectangle 32">
                  <a:extLst>
                    <a:ext uri="{FF2B5EF4-FFF2-40B4-BE49-F238E27FC236}">
                      <a16:creationId xmlns:a16="http://schemas.microsoft.com/office/drawing/2014/main" id="{9E0C3AD9-8039-4196-A242-AB774F77618D}"/>
                    </a:ext>
                  </a:extLst>
                </p:cNvPr>
                <p:cNvSpPr/>
                <p:nvPr/>
              </p:nvSpPr>
              <p:spPr>
                <a:xfrm>
                  <a:off x="0" y="637560"/>
                  <a:ext cx="444600" cy="93960"/>
                </a:xfrm>
                <a:prstGeom prst="rect">
                  <a:avLst/>
                </a:prstGeom>
                <a:solidFill>
                  <a:srgbClr val="E731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No gad 4</a:t>
                  </a:r>
                  <a:endParaRPr lang="fr-FR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Rectangle 33">
                  <a:extLst>
                    <a:ext uri="{FF2B5EF4-FFF2-40B4-BE49-F238E27FC236}">
                      <a16:creationId xmlns:a16="http://schemas.microsoft.com/office/drawing/2014/main" id="{6B3E332D-CEE7-431A-966C-B75629887F99}"/>
                    </a:ext>
                  </a:extLst>
                </p:cNvPr>
                <p:cNvSpPr/>
                <p:nvPr/>
              </p:nvSpPr>
              <p:spPr>
                <a:xfrm>
                  <a:off x="1440" y="513000"/>
                  <a:ext cx="444600" cy="93960"/>
                </a:xfrm>
                <a:prstGeom prst="rect">
                  <a:avLst/>
                </a:prstGeom>
                <a:solidFill>
                  <a:srgbClr val="5FB7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No gad 3</a:t>
                  </a:r>
                  <a:endParaRPr lang="fr-FR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Rectangle 34">
                  <a:extLst>
                    <a:ext uri="{FF2B5EF4-FFF2-40B4-BE49-F238E27FC236}">
                      <a16:creationId xmlns:a16="http://schemas.microsoft.com/office/drawing/2014/main" id="{A88CFDD5-C6CB-44C2-84D6-38D356BB3401}"/>
                    </a:ext>
                  </a:extLst>
                </p:cNvPr>
                <p:cNvSpPr/>
                <p:nvPr/>
              </p:nvSpPr>
              <p:spPr>
                <a:xfrm>
                  <a:off x="0" y="386280"/>
                  <a:ext cx="444600" cy="93960"/>
                </a:xfrm>
                <a:prstGeom prst="rect">
                  <a:avLst/>
                </a:prstGeom>
                <a:solidFill>
                  <a:srgbClr val="F88E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No gad 2</a:t>
                  </a:r>
                  <a:endParaRPr lang="fr-FR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Rectangle 35">
                  <a:extLst>
                    <a:ext uri="{FF2B5EF4-FFF2-40B4-BE49-F238E27FC236}">
                      <a16:creationId xmlns:a16="http://schemas.microsoft.com/office/drawing/2014/main" id="{9A0AE5D8-F385-45BB-A4FE-2D876B8B8053}"/>
                    </a:ext>
                  </a:extLst>
                </p:cNvPr>
                <p:cNvSpPr/>
                <p:nvPr/>
              </p:nvSpPr>
              <p:spPr>
                <a:xfrm>
                  <a:off x="1440" y="257400"/>
                  <a:ext cx="444600" cy="93960"/>
                </a:xfrm>
                <a:prstGeom prst="rect">
                  <a:avLst/>
                </a:prstGeom>
                <a:solidFill>
                  <a:srgbClr val="FF8C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No gad 1</a:t>
                  </a:r>
                  <a:r>
                    <a:rPr lang="en-US" sz="16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 </a:t>
                  </a:r>
                  <a:endParaRPr lang="fr-FR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ectangle 36">
                  <a:extLst>
                    <a:ext uri="{FF2B5EF4-FFF2-40B4-BE49-F238E27FC236}">
                      <a16:creationId xmlns:a16="http://schemas.microsoft.com/office/drawing/2014/main" id="{FE8EA407-9B34-45E2-B5ED-227721F76111}"/>
                    </a:ext>
                  </a:extLst>
                </p:cNvPr>
                <p:cNvSpPr/>
                <p:nvPr/>
              </p:nvSpPr>
              <p:spPr>
                <a:xfrm>
                  <a:off x="1440" y="760680"/>
                  <a:ext cx="444600" cy="93960"/>
                </a:xfrm>
                <a:prstGeom prst="rect">
                  <a:avLst/>
                </a:prstGeom>
                <a:solidFill>
                  <a:srgbClr val="DDCF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No gad 5</a:t>
                  </a:r>
                  <a:endParaRPr lang="fr-FR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tangle 37">
                  <a:extLst>
                    <a:ext uri="{FF2B5EF4-FFF2-40B4-BE49-F238E27FC236}">
                      <a16:creationId xmlns:a16="http://schemas.microsoft.com/office/drawing/2014/main" id="{5E42617A-ADA3-49E3-96C8-5F844B0B1BB4}"/>
                    </a:ext>
                  </a:extLst>
                </p:cNvPr>
                <p:cNvSpPr/>
                <p:nvPr/>
              </p:nvSpPr>
              <p:spPr>
                <a:xfrm>
                  <a:off x="1440" y="127800"/>
                  <a:ext cx="444600" cy="93960"/>
                </a:xfrm>
                <a:prstGeom prst="rect">
                  <a:avLst/>
                </a:prstGeom>
                <a:solidFill>
                  <a:srgbClr val="AF67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Gad</a:t>
                  </a:r>
                  <a:endParaRPr lang="fr-FR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Rectangle 38">
                  <a:extLst>
                    <a:ext uri="{FF2B5EF4-FFF2-40B4-BE49-F238E27FC236}">
                      <a16:creationId xmlns:a16="http://schemas.microsoft.com/office/drawing/2014/main" id="{03CD07E7-E3D9-42B4-ADA9-1C7142B4685C}"/>
                    </a:ext>
                  </a:extLst>
                </p:cNvPr>
                <p:cNvSpPr/>
                <p:nvPr/>
              </p:nvSpPr>
              <p:spPr>
                <a:xfrm>
                  <a:off x="1440" y="886680"/>
                  <a:ext cx="444600" cy="93960"/>
                </a:xfrm>
                <a:prstGeom prst="rect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Cladding</a:t>
                  </a:r>
                  <a:endParaRPr lang="fr-FR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tangle 39">
                  <a:extLst>
                    <a:ext uri="{FF2B5EF4-FFF2-40B4-BE49-F238E27FC236}">
                      <a16:creationId xmlns:a16="http://schemas.microsoft.com/office/drawing/2014/main" id="{0C167DFA-8991-48E7-9DA6-DA260777D5E3}"/>
                    </a:ext>
                  </a:extLst>
                </p:cNvPr>
                <p:cNvSpPr/>
                <p:nvPr/>
              </p:nvSpPr>
              <p:spPr>
                <a:xfrm>
                  <a:off x="0" y="1008360"/>
                  <a:ext cx="444600" cy="93960"/>
                </a:xfrm>
                <a:prstGeom prst="rect">
                  <a:avLst/>
                </a:prstGeom>
                <a:solidFill>
                  <a:srgbClr val="4B8B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 anchorCtr="0">
                  <a:noAutofit/>
                </a:bodyPr>
                <a:lstStyle/>
                <a:p>
                  <a:pPr algn="ctr" hangingPunct="0">
                    <a:spcAft>
                      <a:spcPts val="0"/>
                    </a:spcAft>
                  </a:pPr>
                  <a:r>
                    <a:rPr lang="en-US" sz="160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MS Mincho" panose="02020609040205080304" pitchFamily="49" charset="-128"/>
                      <a:cs typeface="Calibri" panose="020F0502020204030204" pitchFamily="34" charset="0"/>
                    </a:rPr>
                    <a:t>Water</a:t>
                  </a:r>
                  <a:endParaRPr lang="fr-FR" sz="16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859DA539-7116-4AE6-8E40-FB58EC705A3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92954" y="1502122"/>
              <a:ext cx="4320000" cy="432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Ellipse 1">
              <a:extLst>
                <a:ext uri="{FF2B5EF4-FFF2-40B4-BE49-F238E27FC236}">
                  <a16:creationId xmlns:a16="http://schemas.microsoft.com/office/drawing/2014/main" id="{D574A72A-5107-40AC-AAFB-A5EB679E32E2}"/>
                </a:ext>
              </a:extLst>
            </p:cNvPr>
            <p:cNvSpPr/>
            <p:nvPr/>
          </p:nvSpPr>
          <p:spPr>
            <a:xfrm>
              <a:off x="2399251" y="2716387"/>
              <a:ext cx="766763" cy="771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cxnSp>
          <p:nvCxnSpPr>
            <p:cNvPr id="25" name="Connecteur droit avec flèche 6">
              <a:extLst>
                <a:ext uri="{FF2B5EF4-FFF2-40B4-BE49-F238E27FC236}">
                  <a16:creationId xmlns:a16="http://schemas.microsoft.com/office/drawing/2014/main" id="{27138F85-FFEB-4ED7-A768-D7E50D7A3B3A}"/>
                </a:ext>
              </a:extLst>
            </p:cNvPr>
            <p:cNvCxnSpPr>
              <a:cxnSpLocks/>
              <a:endCxn id="24" idx="7"/>
            </p:cNvCxnSpPr>
            <p:nvPr/>
          </p:nvCxnSpPr>
          <p:spPr>
            <a:xfrm flipH="1">
              <a:off x="3053724" y="2451979"/>
              <a:ext cx="1407649" cy="3773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473985130">
            <a:extLst>
              <a:ext uri="{FF2B5EF4-FFF2-40B4-BE49-F238E27FC236}">
                <a16:creationId xmlns:a16="http://schemas.microsoft.com/office/drawing/2014/main" id="{39BDA04D-C0F1-4E5D-995F-501472BC7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67" y="2074334"/>
            <a:ext cx="6250071" cy="34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F806E5-0235-42EA-8794-456C977EA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29" y="2133588"/>
            <a:ext cx="4895288" cy="340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70F0DCC-4921-481D-B987-65997118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9588499" cy="1430337"/>
          </a:xfrm>
        </p:spPr>
        <p:txBody>
          <a:bodyPr anchor="t">
            <a:normAutofit/>
          </a:bodyPr>
          <a:lstStyle/>
          <a:p>
            <a:r>
              <a:rPr lang="en-US" dirty="0"/>
              <a:t>Overview of activities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8D27C7-6B84-483C-B2A0-8C90F796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628551" y="3704603"/>
            <a:ext cx="4454736" cy="121536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E38F5D-F84D-47A5-963A-1DA2A4F08269}" type="datetime1">
              <a:rPr lang="de-DE" smtClean="0"/>
              <a:pPr>
                <a:spcAft>
                  <a:spcPts val="600"/>
                </a:spcAft>
              </a:pPr>
              <a:t>07.04.2022</a:t>
            </a:fld>
            <a:endParaRPr lang="de-DE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D3D58F-986E-4234-B30C-EFA50290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317" y="260351"/>
            <a:ext cx="683683" cy="21806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6CD45B7-DFE2-4393-8D37-380FC36BF3AA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045DC52-FD9C-4063-806E-A9FEDEEB3F95}"/>
              </a:ext>
            </a:extLst>
          </p:cNvPr>
          <p:cNvSpPr/>
          <p:nvPr/>
        </p:nvSpPr>
        <p:spPr>
          <a:xfrm>
            <a:off x="794233" y="1477434"/>
            <a:ext cx="4727294" cy="6963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889" indent="-342900"/>
            <a:r>
              <a:rPr lang="en-US" dirty="0"/>
              <a:t>V&amp;V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Focus on FCT and FGR%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06ED6C4-BF9E-4B97-B36B-4F1C60757F01}"/>
              </a:ext>
            </a:extLst>
          </p:cNvPr>
          <p:cNvSpPr/>
          <p:nvPr/>
        </p:nvSpPr>
        <p:spPr>
          <a:xfrm>
            <a:off x="794233" y="2624311"/>
            <a:ext cx="4727294" cy="6963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889" indent="-342900"/>
            <a:r>
              <a:rPr lang="en-US" dirty="0"/>
              <a:t>Multi-dimensional test cases </a:t>
            </a:r>
          </a:p>
          <a:p>
            <a:pPr marL="342889" indent="-342900"/>
            <a:r>
              <a:rPr lang="en-US" dirty="0"/>
              <a:t>(e.g. missing pellet surface)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72A787-D42E-45F9-AE42-5A41A260D61F}"/>
              </a:ext>
            </a:extLst>
          </p:cNvPr>
          <p:cNvSpPr/>
          <p:nvPr/>
        </p:nvSpPr>
        <p:spPr>
          <a:xfrm>
            <a:off x="794233" y="4947441"/>
            <a:ext cx="4727294" cy="69638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889" indent="-342900"/>
            <a:r>
              <a:rPr lang="en-US" dirty="0"/>
              <a:t>Coupling with Serpent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97761C3-C855-463C-8221-1BEE6A5C61B3}"/>
              </a:ext>
            </a:extLst>
          </p:cNvPr>
          <p:cNvSpPr/>
          <p:nvPr/>
        </p:nvSpPr>
        <p:spPr>
          <a:xfrm>
            <a:off x="806054" y="3800564"/>
            <a:ext cx="4727294" cy="6963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889" indent="-342900"/>
            <a:r>
              <a:rPr lang="en-US" dirty="0"/>
              <a:t>3-D analysis of eccentricity in fuel disc irradiation campaigns</a:t>
            </a:r>
          </a:p>
        </p:txBody>
      </p:sp>
    </p:spTree>
    <p:extLst>
      <p:ext uri="{BB962C8B-B14F-4D97-AF65-F5344CB8AC3E}">
        <p14:creationId xmlns:p14="http://schemas.microsoft.com/office/powerpoint/2010/main" val="3132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06501" y="2084917"/>
            <a:ext cx="6108700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2200" b="0" i="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Developed at PoliMi and released as open-source</a:t>
            </a:r>
            <a:endParaRPr lang="fr-FR" sz="2200" b="0" i="0" kern="12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endParaRPr lang="fr-FR" sz="2200" b="0" i="0" kern="12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2200" b="0" i="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lang="fr-FR" sz="2200" b="0" i="0" kern="120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ntra-granular and inter-granular inert gas behavior in UO2 under constant or transient conditions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2200" b="0" i="0" kern="120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 of gas atoms inside grains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2200" b="0" i="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fr-FR" sz="2200" b="0" i="0" kern="120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elease from the grain boundaries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endParaRPr lang="fr-FR" sz="2200" b="0" i="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2200" b="0" i="0" kern="120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addition, models for grain growth, as well as intra- and inter-granular gaseous swelling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endParaRPr lang="fr-FR" sz="2200" b="0" i="0" kern="12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Video 25">
            <a:extLst>
              <a:ext uri="{FF2B5EF4-FFF2-40B4-BE49-F238E27FC236}">
                <a16:creationId xmlns:a16="http://schemas.microsoft.com/office/drawing/2014/main" id="{6210C917-4718-B681-9C0B-B46717F74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352" r="36158" b="-1"/>
          <a:stretch/>
        </p:blipFill>
        <p:spPr>
          <a:xfrm>
            <a:off x="7315200" y="10"/>
            <a:ext cx="4193117" cy="6857990"/>
          </a:xfrm>
          <a:prstGeom prst="rect">
            <a:avLst/>
          </a:prstGeom>
          <a:noFill/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b="1" i="0" kern="1000" spc="-93" baseline="0">
                <a:effectLst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Simulation of fission gas release: SCIANTIX</a:t>
            </a:r>
            <a:endParaRPr lang="fr-FR" b="1" i="0" kern="1000" spc="-93" baseline="0">
              <a:latin typeface="Franklin Gothic Demi Cond" panose="020B07060304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-1628551" y="3704603"/>
            <a:ext cx="4454736" cy="12153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9D2041-159D-4200-85DB-D39B2E744F61}" type="datetime1">
              <a:rPr lang="en-US" smtClean="0"/>
              <a:pPr>
                <a:spcAft>
                  <a:spcPts val="600"/>
                </a:spcAft>
              </a:pPr>
              <a:t>4/7/2022</a:t>
            </a:fld>
            <a:endParaRPr lang="fr-FR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826AA83-6201-D5C0-7D94-B0B1466745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8317" y="260351"/>
            <a:ext cx="683683" cy="218069"/>
          </a:xfrm>
        </p:spPr>
        <p:txBody>
          <a:bodyPr/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6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109966" y="4223188"/>
            <a:ext cx="3417569" cy="1215365"/>
          </a:xfrm>
        </p:spPr>
        <p:txBody>
          <a:bodyPr/>
          <a:lstStyle/>
          <a:p>
            <a:fld id="{039D2041-159D-4200-85DB-D39B2E744F61}" type="datetime1">
              <a:rPr lang="en-US" smtClean="0"/>
              <a:t>4/7/2022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25239" y="1015111"/>
            <a:ext cx="109804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Wrapping into a C++ class</a:t>
            </a:r>
          </a:p>
          <a:p>
            <a:pPr algn="l"/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OFFBEAT feeds SCIANTIX with the values of temperature, fission rate and hydrostatic stress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SCIANTIX is then called for each cell of the fuel mesh</a:t>
            </a:r>
            <a:r>
              <a:rPr lang="en-US" sz="2000" dirty="0"/>
              <a:t> and</a:t>
            </a:r>
            <a:r>
              <a:rPr lang="en-US" sz="2000" b="0" i="0" dirty="0">
                <a:effectLst/>
              </a:rPr>
              <a:t> it calculates the volume number density (atoms/m3) of helium, xenon and krypton, both produced and released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This is then then converted into moles and transferred to the gap gas model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10495973" cy="703639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Integration of SCIANTIX in OFFBEAT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DBB88A-0FBC-49FA-B1DF-EF76F5F8EA5C}"/>
                  </a:ext>
                </a:extLst>
              </p:cNvPr>
              <p:cNvSpPr txBox="1"/>
              <p:nvPr/>
            </p:nvSpPr>
            <p:spPr>
              <a:xfrm>
                <a:off x="2930237" y="4620588"/>
                <a:ext cx="6100618" cy="773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2000" i="1" smtClean="0">
                          <a:latin typeface="Cambria Math" panose="02040503050406030204" pitchFamily="18" charset="0"/>
                        </a:rPr>
                        <m:t>𝐹𝐺𝑅</m:t>
                      </m:r>
                      <m:d>
                        <m:dPr>
                          <m:begChr m:val="["/>
                          <m:endChr m:val="]"/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LID4096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𝑐𝑒𝑙𝑙𝑠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LID4096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𝑟𝑒𝑙𝑒𝑎𝑠𝑒𝑑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𝑉𝑜𝑙𝑢𝑚𝑒</m:t>
                                  </m:r>
                                </m:e>
                                <m:sub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𝑐𝑒𝑙𝑙</m:t>
                                  </m:r>
                                </m:sub>
                              </m:sSub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𝑐𝑒𝑙𝑙𝑠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LID4096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𝑝𝑟𝑜𝑑𝑢𝑐𝑒𝑑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𝑉𝑜𝑙</m:t>
                                  </m:r>
                                </m:e>
                                <m:sub>
                                  <m: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  <m:t>𝑢𝑚𝑒𝑐𝑒𝑙𝑙</m:t>
                                  </m:r>
                                </m:sub>
                              </m:sSub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DBB88A-0FBC-49FA-B1DF-EF76F5F8E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237" y="4620588"/>
                <a:ext cx="6100618" cy="7731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2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109966" y="4223188"/>
            <a:ext cx="3417569" cy="1215365"/>
          </a:xfrm>
        </p:spPr>
        <p:txBody>
          <a:bodyPr/>
          <a:lstStyle/>
          <a:p>
            <a:fld id="{039D2041-159D-4200-85DB-D39B2E744F61}" type="datetime1">
              <a:rPr lang="en-US" smtClean="0"/>
              <a:t>4/7/2022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25239" y="1015111"/>
            <a:ext cx="1098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IFA-432 assembly (</a:t>
            </a:r>
            <a:r>
              <a:rPr lang="en-US" sz="2000" b="0" i="0" dirty="0">
                <a:effectLst/>
              </a:rPr>
              <a:t>rods 1, 3 and 5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Designed </a:t>
            </a:r>
            <a:r>
              <a:rPr lang="en-US" sz="2000" b="0" i="0" dirty="0">
                <a:effectLst/>
              </a:rPr>
              <a:t>to study the thermal and mechanical response of BWR fuel, up to a burnup of approximately 40 </a:t>
            </a:r>
            <a:r>
              <a:rPr lang="en-US" sz="2000" b="0" i="0" dirty="0" err="1">
                <a:effectLst/>
              </a:rPr>
              <a:t>MWd</a:t>
            </a:r>
            <a:r>
              <a:rPr lang="en-US" sz="2000" b="0" i="0" dirty="0">
                <a:effectLst/>
              </a:rPr>
              <a:t>/</a:t>
            </a:r>
            <a:r>
              <a:rPr lang="en-US" sz="2000" b="0" i="0" dirty="0" err="1">
                <a:effectLst/>
              </a:rPr>
              <a:t>kgU</a:t>
            </a:r>
            <a:endParaRPr lang="en-US" sz="20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Halden Boiling Water Reactor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10495973" cy="703639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Validation cases</a:t>
            </a:r>
            <a:endParaRPr lang="fr-FR" b="1" dirty="0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9D6CCDCC-FE17-41B3-AFEC-DDC49CE33D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-626"/>
          <a:stretch/>
        </p:blipFill>
        <p:spPr bwMode="auto">
          <a:xfrm>
            <a:off x="483705" y="2878386"/>
            <a:ext cx="5097677" cy="3245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4.png">
            <a:extLst>
              <a:ext uri="{FF2B5EF4-FFF2-40B4-BE49-F238E27FC236}">
                <a16:creationId xmlns:a16="http://schemas.microsoft.com/office/drawing/2014/main" id="{9031D6A5-833E-4706-B815-69AB473BD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" b="3916"/>
          <a:stretch>
            <a:fillRect/>
          </a:stretch>
        </p:blipFill>
        <p:spPr>
          <a:xfrm>
            <a:off x="6096000" y="3223708"/>
            <a:ext cx="4702906" cy="24033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368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109966" y="4223188"/>
            <a:ext cx="3417569" cy="1215365"/>
          </a:xfrm>
        </p:spPr>
        <p:txBody>
          <a:bodyPr/>
          <a:lstStyle/>
          <a:p>
            <a:fld id="{039D2041-159D-4200-85DB-D39B2E744F61}" type="datetime1">
              <a:rPr lang="en-US" smtClean="0"/>
              <a:t>4/7/2022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25239" y="1015111"/>
            <a:ext cx="10980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>
                <a:effectLst/>
              </a:rPr>
              <a:t>Super-ramp program (groups PK1, PK2 and PK6 )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FGR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</a:t>
            </a:r>
            <a:r>
              <a:rPr lang="en-US" sz="2000" b="0" i="0">
                <a:effectLst/>
              </a:rPr>
              <a:t>irst base irradiated in the Obrigheim power reactor in Germany, then ramp tested in the research reactor R2 at Studsvik in Sweden </a:t>
            </a:r>
            <a:endParaRPr lang="en-US" sz="2000" b="0" i="0" dirty="0">
              <a:effectLst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10495973" cy="703639"/>
          </a:xfrm>
        </p:spPr>
        <p:txBody>
          <a:bodyPr>
            <a:normAutofit/>
          </a:bodyPr>
          <a:lstStyle/>
          <a:p>
            <a:r>
              <a:rPr lang="en-US" b="1" i="0">
                <a:effectLst/>
              </a:rPr>
              <a:t>Validation cases</a:t>
            </a:r>
            <a:endParaRPr lang="fr-FR" b="1" dirty="0"/>
          </a:p>
        </p:txBody>
      </p:sp>
      <p:pic>
        <p:nvPicPr>
          <p:cNvPr id="5" name="image3.png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0F96C77-4B95-4DC4-B6DE-B5E5026F6641}"/>
              </a:ext>
            </a:extLst>
          </p:cNvPr>
          <p:cNvPicPr/>
          <p:nvPr/>
        </p:nvPicPr>
        <p:blipFill>
          <a:blip r:embed="rId2"/>
          <a:srcRect l="2426" t="7623" r="8886"/>
          <a:stretch>
            <a:fillRect/>
          </a:stretch>
        </p:blipFill>
        <p:spPr>
          <a:xfrm>
            <a:off x="3195903" y="2641600"/>
            <a:ext cx="5495515" cy="332770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353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6CDDE0-D62C-234C-A0AF-2E9E6A1F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109966" y="4223188"/>
            <a:ext cx="3417569" cy="1215365"/>
          </a:xfrm>
        </p:spPr>
        <p:txBody>
          <a:bodyPr/>
          <a:lstStyle/>
          <a:p>
            <a:fld id="{039D2041-159D-4200-85DB-D39B2E744F61}" type="datetime1">
              <a:rPr lang="en-US" smtClean="0"/>
              <a:t>4/7/2022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25239" y="1015111"/>
            <a:ext cx="1098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effectLst/>
              </a:rPr>
              <a:t>Risø</a:t>
            </a:r>
            <a:r>
              <a:rPr lang="en-US" sz="2000" b="0" i="0" dirty="0">
                <a:effectLst/>
              </a:rPr>
              <a:t> 3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FCTs + FGR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b="0" i="0" dirty="0">
                <a:effectLst/>
              </a:rPr>
              <a:t>xperimental fuel segments AN2 and AN3 from the Risø-3 fission gas project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</a:rPr>
              <a:t>First base irradiated in the </a:t>
            </a:r>
            <a:r>
              <a:rPr lang="en-US" sz="2000" b="0" i="0" dirty="0" err="1">
                <a:effectLst/>
              </a:rPr>
              <a:t>Biblis</a:t>
            </a:r>
            <a:r>
              <a:rPr lang="en-US" sz="2000" b="0" i="0" dirty="0">
                <a:effectLst/>
              </a:rPr>
              <a:t> A PWR in Germany, then bump tested during 72 hours in the test reactor DR3 at </a:t>
            </a:r>
            <a:r>
              <a:rPr lang="en-US" sz="2000" b="0" i="0" dirty="0" err="1">
                <a:effectLst/>
              </a:rPr>
              <a:t>Risø</a:t>
            </a:r>
            <a:r>
              <a:rPr lang="en-US" sz="2000" b="0" i="0" dirty="0">
                <a:effectLst/>
              </a:rPr>
              <a:t> in Denmark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0"/>
            <a:ext cx="10495973" cy="703639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Validation cases</a:t>
            </a:r>
            <a:endParaRPr lang="fr-FR" b="1" dirty="0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2B08581C-D78E-4345-8642-F6D2AC14CD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6" t="7595" r="32836" b="-1407"/>
          <a:stretch>
            <a:fillRect/>
          </a:stretch>
        </p:blipFill>
        <p:spPr>
          <a:xfrm>
            <a:off x="3639125" y="2783089"/>
            <a:ext cx="4648389" cy="349782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91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705</Words>
  <Application>Microsoft Office PowerPoint</Application>
  <PresentationFormat>Widescreen</PresentationFormat>
  <Paragraphs>125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Calibri</vt:lpstr>
      <vt:lpstr>Cambria Math</vt:lpstr>
      <vt:lpstr>Franklin Gothic Demi Cond</vt:lpstr>
      <vt:lpstr>Times New Roman</vt:lpstr>
      <vt:lpstr>Wingdings</vt:lpstr>
      <vt:lpstr>Thème Office</vt:lpstr>
      <vt:lpstr>PowerPoint Presentation</vt:lpstr>
      <vt:lpstr>OpenFOAM Fuel Behavior Analysis Tool</vt:lpstr>
      <vt:lpstr>OFFBEAT – Code Overview</vt:lpstr>
      <vt:lpstr>Overview of activities</vt:lpstr>
      <vt:lpstr>Simulation of fission gas release: SCIANTIX</vt:lpstr>
      <vt:lpstr>Integration of SCIANTIX in OFFBEAT</vt:lpstr>
      <vt:lpstr>Validation cases</vt:lpstr>
      <vt:lpstr>Validation cases</vt:lpstr>
      <vt:lpstr>Validation cases</vt:lpstr>
      <vt:lpstr>Current and future 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Scolaro</dc:creator>
  <cp:lastModifiedBy>carlo fiorina</cp:lastModifiedBy>
  <cp:revision>3154</cp:revision>
  <dcterms:created xsi:type="dcterms:W3CDTF">2020-01-22T08:19:58Z</dcterms:created>
  <dcterms:modified xsi:type="dcterms:W3CDTF">2022-04-07T08:07:22Z</dcterms:modified>
</cp:coreProperties>
</file>