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3" r:id="rId2"/>
    <p:sldId id="472" r:id="rId3"/>
    <p:sldId id="474" r:id="rId4"/>
    <p:sldId id="396" r:id="rId5"/>
    <p:sldId id="473" r:id="rId6"/>
    <p:sldId id="471" r:id="rId7"/>
    <p:sldId id="414" r:id="rId8"/>
    <p:sldId id="469" r:id="rId9"/>
    <p:sldId id="470" r:id="rId10"/>
    <p:sldId id="475" r:id="rId11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hmich Stefan" initials="JS" lastIdx="10" clrIdx="0">
    <p:extLst>
      <p:ext uri="{19B8F6BF-5375-455C-9EA6-DF929625EA0E}">
        <p15:presenceInfo xmlns:p15="http://schemas.microsoft.com/office/powerpoint/2012/main" userId="S-1-5-21-2854862015-1470449784-792596272-247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473"/>
    <a:srgbClr val="7F7F7F"/>
    <a:srgbClr val="8B3566"/>
    <a:srgbClr val="8CB747"/>
    <a:srgbClr val="595959"/>
    <a:srgbClr val="969696"/>
    <a:srgbClr val="699594"/>
    <a:srgbClr val="846995"/>
    <a:srgbClr val="34D6B7"/>
    <a:srgbClr val="DC6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2" autoAdjust="0"/>
    <p:restoredTop sz="96395" autoAdjust="0"/>
  </p:normalViewPr>
  <p:slideViewPr>
    <p:cSldViewPr>
      <p:cViewPr>
        <p:scale>
          <a:sx n="75" d="100"/>
          <a:sy n="75" d="100"/>
        </p:scale>
        <p:origin x="1776" y="9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3"/>
            <a:ext cx="5206154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4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98" tIns="47448" rIns="94898" bIns="474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1412776"/>
            <a:ext cx="7772400" cy="1143000"/>
          </a:xfrm>
        </p:spPr>
        <p:txBody>
          <a:bodyPr/>
          <a:lstStyle>
            <a:lvl1pPr>
              <a:defRPr sz="36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12976"/>
            <a:ext cx="6400800" cy="416024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5"/>
          <p:cNvSpPr txBox="1">
            <a:spLocks noChangeArrowheads="1"/>
          </p:cNvSpPr>
          <p:nvPr userDrawn="1"/>
        </p:nvSpPr>
        <p:spPr bwMode="auto">
          <a:xfrm>
            <a:off x="2699792" y="6547132"/>
            <a:ext cx="63616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Page </a:t>
            </a:r>
            <a:fld id="{B2A87BDF-E6F2-4ED2-909E-C5FE70201605}" type="slidenum">
              <a:rPr lang="en-GB" sz="800" kern="1200" baseline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pPr algn="r">
                <a:spcBef>
                  <a:spcPct val="50000"/>
                </a:spcBef>
              </a:pPr>
              <a:t>‹#›</a:t>
            </a:fld>
            <a:endParaRPr lang="en-GB" sz="800" kern="1200" baseline="0" dirty="0" smtClean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" y="6406942"/>
            <a:ext cx="2451100" cy="438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50800" y="6267450"/>
            <a:ext cx="9010650" cy="736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59311" y="6410920"/>
            <a:ext cx="9006333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 userDrawn="1"/>
        </p:nvSpPr>
        <p:spPr bwMode="auto">
          <a:xfrm>
            <a:off x="2699792" y="6482950"/>
            <a:ext cx="4320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M. Lehnen,</a:t>
            </a:r>
            <a:r>
              <a:rPr lang="en-GB" sz="80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 IAEA Technical Meeting on Plasma Disruptions and their Mitigation, July 2020      </a:t>
            </a:r>
            <a:br>
              <a:rPr lang="en-GB" sz="800" kern="12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</a:br>
            <a:r>
              <a:rPr lang="en-GB" sz="800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© 2020 ITER Organization</a:t>
            </a:r>
            <a:endParaRPr lang="en-GB" sz="800" kern="1200" baseline="0" dirty="0" smtClean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401520" y="6555445"/>
            <a:ext cx="10310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IDM UID: 3LCEKV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01520" y="6480771"/>
            <a:ext cx="1058912" cy="335972"/>
            <a:chOff x="7401520" y="6453336"/>
            <a:chExt cx="1058912" cy="363407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8460432" y="6453336"/>
              <a:ext cx="0" cy="36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7401520" y="6453336"/>
              <a:ext cx="0" cy="363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" name="Straight Connector 16"/>
          <p:cNvCxnSpPr/>
          <p:nvPr userDrawn="1"/>
        </p:nvCxnSpPr>
        <p:spPr bwMode="auto">
          <a:xfrm>
            <a:off x="2641119" y="6480966"/>
            <a:ext cx="0" cy="335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42493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Presenters for adjusting so smoothly to the new format and delivering the presentations in advance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+mn-lt"/>
              </a:rPr>
              <a:t>Programme</a:t>
            </a:r>
            <a:r>
              <a:rPr lang="en-US" dirty="0" smtClean="0">
                <a:latin typeface="+mn-lt"/>
              </a:rPr>
              <a:t> Committee and IAEA secretary for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dirty="0" smtClean="0">
                <a:latin typeface="+mn-lt"/>
              </a:rPr>
              <a:t>all the good suggestions concerning the new format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dirty="0" smtClean="0">
                <a:latin typeface="+mn-lt"/>
              </a:rPr>
              <a:t>the intense </a:t>
            </a:r>
            <a:r>
              <a:rPr lang="en-US" dirty="0" err="1" smtClean="0">
                <a:latin typeface="+mn-lt"/>
              </a:rPr>
              <a:t>organisational</a:t>
            </a:r>
            <a:r>
              <a:rPr lang="en-US" dirty="0" smtClean="0">
                <a:latin typeface="+mn-lt"/>
              </a:rPr>
              <a:t> work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dirty="0" smtClean="0">
                <a:latin typeface="+mn-lt"/>
              </a:rPr>
              <a:t>the preparation of the summary talks</a:t>
            </a:r>
            <a:endParaRPr lang="en-US" dirty="0">
              <a:latin typeface="+mn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Many thanks to …</a:t>
            </a:r>
            <a:endParaRPr kumimoji="0"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36829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78092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>
                <a:latin typeface="+mn-lt"/>
              </a:rPr>
              <a:t>Looking forward to a lively and fruitful meeting…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6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Meeting structure</a:t>
            </a:r>
            <a:endParaRPr kumimoji="0" lang="en-GB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809411"/>
            <a:ext cx="89289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Monday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Disruption Consequences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/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i="1" dirty="0">
                <a:latin typeface="+mn-lt"/>
              </a:rPr>
              <a:t>I. </a:t>
            </a:r>
            <a:r>
              <a:rPr lang="en-US" i="1" dirty="0" smtClean="0">
                <a:latin typeface="+mn-lt"/>
              </a:rPr>
              <a:t>Bandyopadhyay, F</a:t>
            </a:r>
            <a:r>
              <a:rPr lang="en-US" i="1" dirty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Villone, A</a:t>
            </a:r>
            <a:r>
              <a:rPr lang="en-US" i="1" dirty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Huber</a:t>
            </a:r>
            <a:endParaRPr lang="en-US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Tuesday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Disruption Avoidance and Prediction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it-IT" i="1" dirty="0">
                <a:latin typeface="+mn-lt"/>
              </a:rPr>
              <a:t>A. Bhattacharjee, A. Isayama, G. </a:t>
            </a:r>
            <a:r>
              <a:rPr lang="it-IT" i="1" dirty="0" smtClean="0">
                <a:latin typeface="+mn-lt"/>
              </a:rPr>
              <a:t>Pautasso</a:t>
            </a:r>
            <a:r>
              <a:rPr lang="it-IT" i="1" dirty="0">
                <a:latin typeface="+mn-lt"/>
              </a:rPr>
              <a:t>, C. </a:t>
            </a:r>
            <a:r>
              <a:rPr lang="it-IT" i="1" dirty="0" smtClean="0">
                <a:latin typeface="+mn-lt"/>
              </a:rPr>
              <a:t>Rea, C. Sozzi</a:t>
            </a:r>
            <a:endParaRPr lang="en-US" i="1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Wednesday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Disruption Mitigation – Shattered Pellet Injection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i="1" dirty="0">
                <a:latin typeface="+mn-lt"/>
              </a:rPr>
              <a:t>N. </a:t>
            </a:r>
            <a:r>
              <a:rPr lang="en-US" i="1" dirty="0" smtClean="0">
                <a:latin typeface="+mn-lt"/>
              </a:rPr>
              <a:t>Eidietis, J-H</a:t>
            </a:r>
            <a:r>
              <a:rPr lang="en-US" i="1" dirty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Kim, E. </a:t>
            </a:r>
            <a:r>
              <a:rPr lang="en-US" i="1" dirty="0" err="1" smtClean="0">
                <a:latin typeface="+mn-lt"/>
              </a:rPr>
              <a:t>Nardon</a:t>
            </a:r>
            <a:endParaRPr lang="en-US" i="1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Thursday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Disruption Mitigation – General aspects and alternative methods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i="1" dirty="0" smtClean="0">
                <a:latin typeface="+mn-lt"/>
              </a:rPr>
              <a:t>N</a:t>
            </a:r>
            <a:r>
              <a:rPr lang="en-US" i="1" dirty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Eidietis, S</a:t>
            </a:r>
            <a:r>
              <a:rPr lang="en-US" i="1" dirty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Konovalov, L</a:t>
            </a:r>
            <a:r>
              <a:rPr lang="en-US" i="1" dirty="0">
                <a:latin typeface="+mn-lt"/>
              </a:rPr>
              <a:t>. Zeng</a:t>
            </a:r>
            <a:endParaRPr lang="en-US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Daily Agenda</a:t>
            </a:r>
            <a:endParaRPr kumimoji="0" lang="en-GB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37646" y="908720"/>
            <a:ext cx="1872208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Summary talk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0366" y="1916832"/>
            <a:ext cx="1869487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Q&amp;A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552" y="2924944"/>
            <a:ext cx="1872208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Discussion 1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7644" y="4941168"/>
            <a:ext cx="1872208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Discussion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2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7645" y="3933056"/>
            <a:ext cx="1872207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Virtual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Coffee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889265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Summary of the presented material in the specific topic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1897377"/>
            <a:ext cx="60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Technical questions to presented material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n-lt"/>
              </a:rPr>
              <a:t>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column on </a:t>
            </a:r>
            <a:r>
              <a:rPr lang="en-US" dirty="0" err="1" smtClean="0">
                <a:latin typeface="+mn-lt"/>
              </a:rPr>
              <a:t>sharepoint</a:t>
            </a:r>
            <a:r>
              <a:rPr lang="en-US" dirty="0" smtClean="0">
                <a:latin typeface="+mn-lt"/>
              </a:rPr>
              <a:t> + new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99792" y="30192"/>
            <a:ext cx="6352305" cy="2880321"/>
            <a:chOff x="2761728" y="2870405"/>
            <a:chExt cx="6352305" cy="28803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t="8937" b="7353"/>
            <a:stretch/>
          </p:blipFill>
          <p:spPr>
            <a:xfrm>
              <a:off x="2761728" y="2870405"/>
              <a:ext cx="6352305" cy="288032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6939880" y="3465924"/>
              <a:ext cx="1952510" cy="224971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15815" y="2905489"/>
            <a:ext cx="60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Discussion based on topical threads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</a:rPr>
              <a:t>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column on </a:t>
            </a:r>
            <a:r>
              <a:rPr lang="en-US" dirty="0" err="1" smtClean="0">
                <a:latin typeface="+mn-lt"/>
              </a:rPr>
              <a:t>sharepoint</a:t>
            </a:r>
            <a:r>
              <a:rPr lang="en-US" dirty="0" smtClean="0">
                <a:latin typeface="+mn-lt"/>
              </a:rPr>
              <a:t> + new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71788" y="546159"/>
            <a:ext cx="6348684" cy="3314889"/>
            <a:chOff x="2471788" y="228823"/>
            <a:chExt cx="6348684" cy="3314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5482" t="25285" r="2213" b="5018"/>
            <a:stretch/>
          </p:blipFill>
          <p:spPr>
            <a:xfrm>
              <a:off x="2471788" y="228823"/>
              <a:ext cx="6348684" cy="331488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2483768" y="1515665"/>
              <a:ext cx="1082117" cy="35544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5815" y="4869160"/>
            <a:ext cx="60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Discussion based on topical threads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</a:rPr>
              <a:t>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column on </a:t>
            </a:r>
            <a:r>
              <a:rPr lang="en-US" dirty="0" err="1" smtClean="0">
                <a:latin typeface="+mn-lt"/>
              </a:rPr>
              <a:t>sharepoint</a:t>
            </a:r>
            <a:r>
              <a:rPr lang="en-US" dirty="0" smtClean="0">
                <a:latin typeface="+mn-lt"/>
              </a:rPr>
              <a:t> + new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5815" y="3894147"/>
            <a:ext cx="60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Get into contact with other participants (Experiment!)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761728" y="2870405"/>
            <a:ext cx="6352305" cy="3048620"/>
            <a:chOff x="2761728" y="2870405"/>
            <a:chExt cx="6352305" cy="30486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8937" b="7353"/>
            <a:stretch/>
          </p:blipFill>
          <p:spPr>
            <a:xfrm>
              <a:off x="2761728" y="2870405"/>
              <a:ext cx="6352305" cy="28803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5076056" y="3573016"/>
              <a:ext cx="2088232" cy="224971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55731" y="5272694"/>
              <a:ext cx="1954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Presenters: </a:t>
              </a:r>
            </a:p>
            <a:p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check regularly!</a:t>
              </a:r>
              <a:endParaRPr lang="en-GB" sz="1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08144" y="908720"/>
            <a:ext cx="5812328" cy="3849465"/>
            <a:chOff x="3059458" y="1052735"/>
            <a:chExt cx="5544990" cy="367240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t="10237" r="46626" b="24503"/>
            <a:stretch/>
          </p:blipFill>
          <p:spPr>
            <a:xfrm>
              <a:off x="3059458" y="1052735"/>
              <a:ext cx="5544990" cy="3672409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 bwMode="auto">
            <a:xfrm>
              <a:off x="4720556" y="2702106"/>
              <a:ext cx="1337064" cy="89036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3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Discussion Objectives</a:t>
            </a:r>
            <a:endParaRPr kumimoji="0" lang="en-GB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1318116"/>
            <a:ext cx="8856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Provide a common understanding of the present knowledge on disruption consequences, prediction &amp; avoidance and mitigation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Identify the gaps in our understanding and find a way forward to make these smaller or even close them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Discuss the related risks for ITER and future devices and how to mitigate or remove these</a:t>
            </a:r>
          </a:p>
        </p:txBody>
      </p:sp>
    </p:spTree>
    <p:extLst>
      <p:ext uri="{BB962C8B-B14F-4D97-AF65-F5344CB8AC3E}">
        <p14:creationId xmlns:p14="http://schemas.microsoft.com/office/powerpoint/2010/main" val="17416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Online Discussion</a:t>
            </a:r>
            <a:endParaRPr kumimoji="0" lang="en-GB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924944"/>
            <a:ext cx="885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Please continue using the online discussion tools during the meeting, but especially before the topical session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11598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online discussion threads together with the live discussion will be the basis for the meeting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30701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possibility of small follow-up virtual meetings to process further discussion will be evaluated by the PC groups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6092" b="40722"/>
          <a:stretch/>
        </p:blipFill>
        <p:spPr>
          <a:xfrm>
            <a:off x="107504" y="578549"/>
            <a:ext cx="892695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Meeting Output</a:t>
            </a:r>
            <a:endParaRPr kumimoji="0" lang="en-GB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85698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Summary paper </a:t>
            </a:r>
            <a:r>
              <a:rPr lang="en-US" dirty="0" smtClean="0">
                <a:latin typeface="+mn-lt"/>
              </a:rPr>
              <a:t>published in Nuclear Fusion (</a:t>
            </a:r>
            <a:r>
              <a:rPr lang="en-GB" dirty="0" smtClean="0">
                <a:latin typeface="+mn-lt"/>
              </a:rPr>
              <a:t>target </a:t>
            </a:r>
            <a:r>
              <a:rPr lang="en-GB" dirty="0">
                <a:latin typeface="+mn-lt"/>
              </a:rPr>
              <a:t>date for submission: end of </a:t>
            </a:r>
            <a:r>
              <a:rPr lang="en-GB" dirty="0" smtClean="0">
                <a:latin typeface="+mn-lt"/>
              </a:rPr>
              <a:t>September)</a:t>
            </a:r>
          </a:p>
          <a:p>
            <a:pPr marL="800100" lvl="1" indent="-342900">
              <a:spcAft>
                <a:spcPts val="600"/>
              </a:spcAft>
              <a:buFont typeface="Century Gothic" panose="020B0502020202020204" pitchFamily="34" charset="0"/>
              <a:buChar char="─"/>
            </a:pPr>
            <a:r>
              <a:rPr lang="en-US" dirty="0" smtClean="0">
                <a:latin typeface="+mn-lt"/>
              </a:rPr>
              <a:t>Summary of presented material</a:t>
            </a:r>
          </a:p>
          <a:p>
            <a:pPr marL="800100" lvl="1" indent="-342900">
              <a:spcAft>
                <a:spcPts val="600"/>
              </a:spcAft>
              <a:buFont typeface="Century Gothic" panose="020B0502020202020204" pitchFamily="34" charset="0"/>
              <a:buChar char="─"/>
            </a:pPr>
            <a:r>
              <a:rPr lang="en-US" dirty="0" smtClean="0">
                <a:latin typeface="+mn-lt"/>
              </a:rPr>
              <a:t>Main outcome of the online and live discussion</a:t>
            </a:r>
          </a:p>
          <a:p>
            <a:pPr marL="800100" lvl="1" indent="-342900">
              <a:spcAft>
                <a:spcPts val="600"/>
              </a:spcAft>
              <a:buFont typeface="Century Gothic" panose="020B0502020202020204" pitchFamily="34" charset="0"/>
              <a:buChar char="─"/>
            </a:pPr>
            <a:r>
              <a:rPr lang="en-US" dirty="0" smtClean="0">
                <a:latin typeface="+mn-lt"/>
              </a:rPr>
              <a:t>Outlook on high priority needs for the next 2-3 years</a:t>
            </a:r>
            <a:endParaRPr lang="en-GB" dirty="0">
              <a:latin typeface="+mn-lt"/>
            </a:endParaRPr>
          </a:p>
          <a:p>
            <a:pPr marL="800100" lvl="1" indent="-342900">
              <a:spcAft>
                <a:spcPts val="600"/>
              </a:spcAft>
              <a:buFont typeface="Century Gothic" panose="020B0502020202020204" pitchFamily="34" charset="0"/>
              <a:buChar char="─"/>
            </a:pPr>
            <a:endParaRPr lang="en-GB" dirty="0" smtClean="0">
              <a:latin typeface="+mn-lt"/>
              <a:sym typeface="Wingdings" panose="05000000000000000000" pitchFamily="2" charset="2"/>
            </a:endParaRPr>
          </a:p>
          <a:p>
            <a:r>
              <a:rPr lang="en-US" b="1" dirty="0" smtClean="0">
                <a:latin typeface="+mn-lt"/>
                <a:sym typeface="Wingdings" panose="05000000000000000000" pitchFamily="2" charset="2"/>
              </a:rPr>
              <a:t>Unique database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of high quality presentation videos and related discussion threads openly available 2 weeks after the meeting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2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Disruptions - a key challenge for ITER</a:t>
            </a:r>
            <a:endParaRPr kumimoji="0" lang="en-GB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32240" y="7491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Consequences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2177" y="6051253"/>
            <a:ext cx="3206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* full magnetic energy conversion</a:t>
            </a:r>
            <a:endParaRPr lang="en-GB" sz="1600" i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3" y="511275"/>
            <a:ext cx="4824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Thermal energy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</a:rPr>
              <a:t>20 MJ is the estimated melt limit (inner </a:t>
            </a:r>
            <a:r>
              <a:rPr lang="en-GB" sz="2000" dirty="0" err="1" smtClean="0">
                <a:latin typeface="+mn-lt"/>
              </a:rPr>
              <a:t>divertor</a:t>
            </a:r>
            <a:r>
              <a:rPr lang="en-GB" sz="2000" dirty="0" smtClean="0">
                <a:latin typeface="+mn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</a:rPr>
              <a:t>Deposition footprint uncertain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Magnetic energy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Heat fluxes through halo region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DINA/MEMOS simulations show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melting already for 5 MA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alo parameters uncertain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Runaway Electrons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Deposited energy depends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strongly on </a:t>
            </a:r>
            <a:r>
              <a:rPr lang="en-US" sz="2000" dirty="0" err="1" smtClean="0">
                <a:latin typeface="+mn-lt"/>
              </a:rPr>
              <a:t>E</a:t>
            </a:r>
            <a:r>
              <a:rPr lang="en-US" sz="2000" baseline="-25000" dirty="0" err="1" smtClean="0">
                <a:latin typeface="+mn-lt"/>
              </a:rPr>
              <a:t>mag</a:t>
            </a:r>
            <a:r>
              <a:rPr lang="en-US" sz="2000" dirty="0" smtClean="0">
                <a:latin typeface="+mn-lt"/>
              </a:rPr>
              <a:t> conversion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+mn-lt"/>
              </a:rPr>
              <a:t>Energy </a:t>
            </a:r>
            <a:r>
              <a:rPr lang="en-GB" sz="2000" dirty="0" smtClean="0">
                <a:latin typeface="+mn-lt"/>
              </a:rPr>
              <a:t>limits (MEMOS):</a:t>
            </a:r>
            <a:br>
              <a:rPr lang="en-GB" sz="20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0.33 </a:t>
            </a:r>
            <a:r>
              <a:rPr lang="en-GB" sz="1800" dirty="0">
                <a:latin typeface="+mn-lt"/>
              </a:rPr>
              <a:t>MJ / </a:t>
            </a:r>
            <a:r>
              <a:rPr lang="en-GB" sz="1800" dirty="0" smtClean="0">
                <a:latin typeface="+mn-lt"/>
              </a:rPr>
              <a:t>FW panel or cassette (melting)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1.75 </a:t>
            </a:r>
            <a:r>
              <a:rPr lang="en-GB" sz="1800" dirty="0">
                <a:latin typeface="+mn-lt"/>
              </a:rPr>
              <a:t>MJ / </a:t>
            </a:r>
            <a:r>
              <a:rPr lang="en-GB" sz="1800" dirty="0" smtClean="0">
                <a:latin typeface="+mn-lt"/>
              </a:rPr>
              <a:t>FW panel (6 mm melt depth)</a:t>
            </a:r>
            <a:endParaRPr lang="en-US" sz="18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Toroidal peaking uncertain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47" y="1412776"/>
            <a:ext cx="4425833" cy="440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5752" y="916064"/>
            <a:ext cx="4354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Energy / Current Range in ITER</a:t>
            </a:r>
            <a:endParaRPr lang="en-GB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1324" y="1287115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59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99082"/>
            <a:ext cx="51125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+mn-lt"/>
              </a:rPr>
              <a:t>Plasma control and exception handling is disruption avoidance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ITER Plasma Control System for the pre-fusion power operation (PFPO) will be developed </a:t>
            </a:r>
            <a:r>
              <a:rPr lang="en-GB" dirty="0" smtClean="0">
                <a:latin typeface="+mn-lt"/>
              </a:rPr>
              <a:t>2021-2024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Mitigation is not enough, avoidance is essential</a:t>
            </a:r>
          </a:p>
          <a:p>
            <a:pPr>
              <a:spcAft>
                <a:spcPts val="1200"/>
              </a:spcAft>
            </a:pPr>
            <a:endParaRPr lang="en-GB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Disruptions - a key challenge for ITER</a:t>
            </a:r>
            <a:endParaRPr kumimoji="0" lang="en-GB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7491"/>
            <a:ext cx="98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P &amp; A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979"/>
            <a:ext cx="3813333" cy="5499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6093155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</a:rPr>
              <a:t>Based on pre-2017 ITER research </a:t>
            </a:r>
            <a:r>
              <a:rPr lang="en-US" sz="1400" i="1" dirty="0" smtClean="0">
                <a:latin typeface="Calibri" panose="020F0502020204030204" pitchFamily="34" charset="0"/>
              </a:rPr>
              <a:t>plan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96" y="42930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200" i="1" dirty="0">
                <a:latin typeface="+mn-lt"/>
              </a:rPr>
              <a:t>Example of </a:t>
            </a:r>
            <a:r>
              <a:rPr lang="en-US" sz="2200" i="1" dirty="0" smtClean="0">
                <a:latin typeface="+mn-lt"/>
              </a:rPr>
              <a:t>required disruption </a:t>
            </a:r>
            <a:r>
              <a:rPr lang="en-US" sz="2200" i="1" dirty="0">
                <a:latin typeface="+mn-lt"/>
              </a:rPr>
              <a:t>and mitigation rates to stay within nominal lifetime of </a:t>
            </a:r>
            <a:r>
              <a:rPr lang="en-US" sz="2200" i="1" dirty="0" smtClean="0">
                <a:latin typeface="+mn-lt"/>
              </a:rPr>
              <a:t>components </a:t>
            </a:r>
            <a:endParaRPr lang="en-GB" sz="2200" i="1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775324" y="4380859"/>
            <a:ext cx="353492" cy="964561"/>
          </a:xfrm>
          <a:prstGeom prst="rightArrow">
            <a:avLst>
              <a:gd name="adj1" fmla="val 46664"/>
              <a:gd name="adj2" fmla="val 100000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5520801"/>
            <a:ext cx="4752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RE formation rate: 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0.5%/0.2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% (</a:t>
            </a:r>
            <a:r>
              <a:rPr lang="en-US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15/7.5MA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113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107504" y="-7516"/>
            <a:ext cx="903649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238" indent="-2794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6650" indent="-188913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1300" indent="-18415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85950" indent="-18415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431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3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575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4750" indent="-184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b="1" dirty="0" smtClean="0"/>
              <a:t>Disruptions - a key challenge for ITER</a:t>
            </a:r>
            <a:endParaRPr kumimoji="0" lang="en-GB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76672"/>
            <a:ext cx="903649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+mn-lt"/>
              </a:rPr>
              <a:t>The DMS is presently designed with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requirements based on current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knowledge – FDR target 2022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hattered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ellet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njection 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24 pellets with 28.5</a:t>
            </a:r>
            <a:r>
              <a:rPr lang="en-US" sz="1800" dirty="0">
                <a:solidFill>
                  <a:srgbClr val="C00000"/>
                </a:solidFill>
                <a:sym typeface="Symbol" panose="05050102010706020507" pitchFamily="18" charset="2"/>
              </a:rPr>
              <a:t> 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x 57 mm in 3 EPs 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3 pellets in 3 UPs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+mn-lt"/>
              </a:rPr>
              <a:t>The </a:t>
            </a:r>
            <a:r>
              <a:rPr lang="en-US" sz="2000" b="1" i="1" dirty="0" smtClean="0">
                <a:latin typeface="+mn-lt"/>
              </a:rPr>
              <a:t>DMS is a major plant system that is required from early operation onward and must have high availability and reliability</a:t>
            </a:r>
            <a:endParaRPr lang="en-US" sz="2000" b="1" i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8CB747"/>
                </a:solidFill>
                <a:latin typeface="+mn-lt"/>
                <a:sym typeface="Wingdings" panose="05000000000000000000" pitchFamily="2" charset="2"/>
              </a:rPr>
              <a:t> Requires development and </a:t>
            </a:r>
            <a:r>
              <a:rPr lang="en-US" sz="2000" b="1" i="1" dirty="0" err="1" smtClean="0">
                <a:solidFill>
                  <a:srgbClr val="8CB747"/>
                </a:solidFill>
                <a:latin typeface="+mn-lt"/>
                <a:sym typeface="Wingdings" panose="05000000000000000000" pitchFamily="2" charset="2"/>
              </a:rPr>
              <a:t>optimisation</a:t>
            </a:r>
            <a:r>
              <a:rPr lang="en-US" sz="2000" b="1" i="1" dirty="0" smtClean="0">
                <a:solidFill>
                  <a:srgbClr val="8CB747"/>
                </a:solidFill>
                <a:latin typeface="+mn-lt"/>
                <a:sym typeface="Wingdings" panose="05000000000000000000" pitchFamily="2" charset="2"/>
              </a:rPr>
              <a:t> of key components</a:t>
            </a:r>
            <a:endParaRPr lang="en-US" sz="2000" b="1" i="1" dirty="0" smtClean="0">
              <a:solidFill>
                <a:srgbClr val="8CB747"/>
              </a:solidFill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Key </a:t>
            </a:r>
            <a:r>
              <a:rPr lang="en-US" sz="2000" b="1" dirty="0">
                <a:latin typeface="+mn-lt"/>
              </a:rPr>
              <a:t>design input </a:t>
            </a:r>
            <a:r>
              <a:rPr lang="en-US" sz="2000" b="1" dirty="0" smtClean="0">
                <a:latin typeface="+mn-lt"/>
              </a:rPr>
              <a:t>required: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jitter </a:t>
            </a:r>
            <a:r>
              <a:rPr lang="en-US" sz="1800" dirty="0">
                <a:latin typeface="+mn-lt"/>
              </a:rPr>
              <a:t>in </a:t>
            </a:r>
            <a:r>
              <a:rPr lang="en-US" sz="1800" dirty="0" smtClean="0">
                <a:latin typeface="+mn-lt"/>
              </a:rPr>
              <a:t>arrival time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fragment size, velocity, and velocity dispersion</a:t>
            </a:r>
          </a:p>
          <a:p>
            <a:r>
              <a:rPr lang="en-US" sz="2000" b="1" dirty="0" smtClean="0">
                <a:latin typeface="+mn-lt"/>
              </a:rPr>
              <a:t>Open questions on the mitigation effectiveness, e.g.: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RE avoidance possible through material injection?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Density rise ~ number of pellets?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Radiation peaking ~ 1 / # locations?</a:t>
            </a:r>
          </a:p>
          <a:p>
            <a:r>
              <a:rPr lang="en-US" sz="2000" b="1" i="1" dirty="0" smtClean="0">
                <a:solidFill>
                  <a:srgbClr val="8B3566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b="1" i="1" dirty="0" smtClean="0">
                <a:solidFill>
                  <a:srgbClr val="8B3566"/>
                </a:solidFill>
                <a:latin typeface="+mn-lt"/>
              </a:rPr>
              <a:t>ITER DMS Task </a:t>
            </a:r>
            <a:r>
              <a:rPr lang="en-US" sz="2000" b="1" i="1" dirty="0">
                <a:solidFill>
                  <a:srgbClr val="8B3566"/>
                </a:solidFill>
                <a:latin typeface="+mn-lt"/>
              </a:rPr>
              <a:t>F</a:t>
            </a:r>
            <a:r>
              <a:rPr lang="en-US" sz="2000" b="1" i="1" dirty="0" smtClean="0">
                <a:solidFill>
                  <a:srgbClr val="8B3566"/>
                </a:solidFill>
                <a:latin typeface="+mn-lt"/>
              </a:rPr>
              <a:t>orce (design validation and component optimization)</a:t>
            </a:r>
            <a:endParaRPr lang="en-GB" sz="2000" b="1" i="1" dirty="0">
              <a:solidFill>
                <a:srgbClr val="8B3566"/>
              </a:solidFill>
              <a:latin typeface="+mn-lt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88299"/>
            <a:ext cx="3744416" cy="210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401112" y="7491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Mitigation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7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25613</TotalTime>
  <Words>680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Symbol</vt:lpstr>
      <vt:lpstr>Wingdings</vt:lpstr>
      <vt:lpstr>ITER_PPTemplate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</dc:creator>
  <cp:lastModifiedBy>Lehnen Michael</cp:lastModifiedBy>
  <cp:revision>1255</cp:revision>
  <cp:lastPrinted>2014-10-21T16:04:34Z</cp:lastPrinted>
  <dcterms:created xsi:type="dcterms:W3CDTF">2008-09-02T15:06:07Z</dcterms:created>
  <dcterms:modified xsi:type="dcterms:W3CDTF">2020-07-19T08:36:51Z</dcterms:modified>
</cp:coreProperties>
</file>