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558" r:id="rId2"/>
    <p:sldId id="898" r:id="rId3"/>
    <p:sldId id="996" r:id="rId4"/>
    <p:sldId id="997" r:id="rId5"/>
    <p:sldId id="960" r:id="rId6"/>
    <p:sldId id="998" r:id="rId7"/>
    <p:sldId id="983" r:id="rId8"/>
    <p:sldId id="984" r:id="rId9"/>
    <p:sldId id="956" r:id="rId10"/>
    <p:sldId id="917" r:id="rId11"/>
    <p:sldId id="916" r:id="rId12"/>
    <p:sldId id="999" r:id="rId13"/>
    <p:sldId id="1005" r:id="rId14"/>
    <p:sldId id="1007" r:id="rId15"/>
    <p:sldId id="957" r:id="rId16"/>
    <p:sldId id="958" r:id="rId17"/>
    <p:sldId id="919" r:id="rId18"/>
    <p:sldId id="786" r:id="rId19"/>
    <p:sldId id="971" r:id="rId20"/>
    <p:sldId id="850" r:id="rId21"/>
    <p:sldId id="946" r:id="rId22"/>
    <p:sldId id="1000" r:id="rId23"/>
    <p:sldId id="1011" r:id="rId24"/>
    <p:sldId id="1009" r:id="rId25"/>
    <p:sldId id="1010" r:id="rId26"/>
    <p:sldId id="976" r:id="rId27"/>
    <p:sldId id="991" r:id="rId28"/>
    <p:sldId id="1012" r:id="rId29"/>
    <p:sldId id="1013" r:id="rId30"/>
    <p:sldId id="1001" r:id="rId31"/>
    <p:sldId id="1002" r:id="rId32"/>
    <p:sldId id="982" r:id="rId33"/>
    <p:sldId id="970" r:id="rId34"/>
    <p:sldId id="867" r:id="rId35"/>
    <p:sldId id="751" r:id="rId36"/>
    <p:sldId id="914" r:id="rId37"/>
    <p:sldId id="763" r:id="rId38"/>
    <p:sldId id="918" r:id="rId39"/>
    <p:sldId id="877" r:id="rId40"/>
    <p:sldId id="879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" initials="SA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933"/>
    <a:srgbClr val="CCCC00"/>
    <a:srgbClr val="9933FF"/>
    <a:srgbClr val="FFFF99"/>
    <a:srgbClr val="FFFFFF"/>
    <a:srgbClr val="6600FF"/>
    <a:srgbClr val="FFFF00"/>
    <a:srgbClr val="D3F5FD"/>
    <a:srgbClr val="A7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3" autoAdjust="0"/>
    <p:restoredTop sz="92372" autoAdjust="0"/>
  </p:normalViewPr>
  <p:slideViewPr>
    <p:cSldViewPr snapToGrid="0">
      <p:cViewPr varScale="1">
        <p:scale>
          <a:sx n="91" d="100"/>
          <a:sy n="91" d="100"/>
        </p:scale>
        <p:origin x="-456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533660" y="8897220"/>
            <a:ext cx="406122" cy="3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10" tIns="45248" rIns="92110" bIns="45248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C3CB75F-D00C-44DC-AA74-CDEEED0FE5DA}" type="slidenum">
              <a:rPr lang="en-US" altLang="en-US" sz="1400"/>
              <a:pPr algn="r"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880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112"/>
            <a:ext cx="5142244" cy="41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0" tIns="45248" rIns="92110" bIns="45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533660" y="8898019"/>
            <a:ext cx="406122" cy="3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10" tIns="45248" rIns="92110" bIns="45248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D358436-4925-4B8F-8600-1EA1FE32D2F0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5164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72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6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662" y="13885"/>
            <a:ext cx="3951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b="1" i="1" dirty="0">
                <a:solidFill>
                  <a:srgbClr val="0000FF"/>
                </a:solidFill>
              </a:rPr>
              <a:t>Supported by the</a:t>
            </a:r>
          </a:p>
          <a:p>
            <a:pPr algn="l"/>
            <a:r>
              <a:rPr lang="en-US" altLang="ko-KR" sz="1400" b="1" i="1" dirty="0">
                <a:solidFill>
                  <a:srgbClr val="0000FF"/>
                </a:solidFill>
              </a:rPr>
              <a:t>U.S. Department of Energy Office of Science</a:t>
            </a:r>
          </a:p>
          <a:p>
            <a:pPr algn="l"/>
            <a:r>
              <a:rPr lang="en-US" altLang="ko-KR" sz="1400" b="1" i="1" dirty="0">
                <a:solidFill>
                  <a:srgbClr val="0000FF"/>
                </a:solidFill>
              </a:rPr>
              <a:t>Fusion Energy Sciences</a:t>
            </a:r>
            <a:endParaRPr lang="ko-KR" altLang="en-US" sz="1400" b="1" i="1" dirty="0">
              <a:solidFill>
                <a:srgbClr val="0000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" y="4494179"/>
            <a:ext cx="1659636" cy="6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41" y="4568028"/>
            <a:ext cx="1292649" cy="661836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48908" y="2536608"/>
            <a:ext cx="883833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083682" y="4326058"/>
            <a:ext cx="2977484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152525" y="846667"/>
            <a:ext cx="8839430" cy="16552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4696" y="4326058"/>
            <a:ext cx="3008313" cy="18738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486608"/>
            <a:ext cx="9144000" cy="36722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44792" y="6382792"/>
            <a:ext cx="6533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200" b="1" i="1" dirty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Supported by US DOE </a:t>
            </a:r>
            <a:r>
              <a:rPr lang="en-US" sz="1200" b="1" i="1" kern="1200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grants DE-SC0016614, DE-SC0018623, </a:t>
            </a:r>
            <a:r>
              <a:rPr lang="en-US" sz="1200" b="1" i="1" kern="1200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DE-FG02-99ER54524</a:t>
            </a:r>
          </a:p>
          <a:p>
            <a:pPr algn="r" eaLnBrk="1" hangingPunct="1"/>
            <a:r>
              <a:rPr lang="en-US" sz="1200" b="1" i="1" kern="1200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and</a:t>
            </a:r>
            <a:r>
              <a:rPr lang="en-US" sz="1200" b="1" i="1" kern="1200" baseline="0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 contract DE-AC02-09CH11466</a:t>
            </a:r>
            <a:endParaRPr lang="en-US" altLang="en-US" sz="1200" b="1" i="1" kern="1200" dirty="0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pic>
        <p:nvPicPr>
          <p:cNvPr id="11" name="Picture 49" descr="kstar_soft_lo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44" y="4883364"/>
            <a:ext cx="1704088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US doe office of science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42" y="13116"/>
            <a:ext cx="962901" cy="7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u_fontoutline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" y="5929533"/>
            <a:ext cx="2950995" cy="5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18997" r="6932" b="19902"/>
          <a:stretch/>
        </p:blipFill>
        <p:spPr bwMode="auto">
          <a:xfrm>
            <a:off x="0" y="5287509"/>
            <a:ext cx="1621766" cy="63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6950680" y="5255405"/>
            <a:ext cx="16296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</a:rPr>
              <a:t>MAST-U</a:t>
            </a:r>
          </a:p>
        </p:txBody>
      </p:sp>
      <p:pic>
        <p:nvPicPr>
          <p:cNvPr id="4098" name="Picture 2" descr="D:\Users\SAS\Documents\2015+\Posters &amp; Talks 2015+\Major meetings\IAEA 2016\Logos and banners\NSTX-U_logo1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37" y="5791467"/>
            <a:ext cx="1628770" cy="3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0th Joint Workshop on Electron Cyclotron Emission (ECE) and ...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17" y="5396498"/>
            <a:ext cx="1507524" cy="4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6833931" y="4374183"/>
            <a:ext cx="198943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 kern="0" dirty="0" smtClean="0">
                <a:solidFill>
                  <a:srgbClr val="FF0000"/>
                </a:solidFill>
              </a:rPr>
              <a:t>ASDEX-U</a:t>
            </a:r>
            <a:endParaRPr lang="en-US" sz="28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800100"/>
            <a:ext cx="7772400" cy="5481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58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6" y="866776"/>
            <a:ext cx="8410575" cy="5259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74325" y="6351650"/>
            <a:ext cx="621300" cy="365100"/>
          </a:xfrm>
          <a:prstGeom prst="rect">
            <a:avLst/>
          </a:prstGeom>
        </p:spPr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7" y="29880"/>
            <a:ext cx="8990480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905932"/>
            <a:ext cx="8722784" cy="5375805"/>
          </a:xfrm>
          <a:prstGeom prst="rect">
            <a:avLst/>
          </a:prstGeom>
        </p:spPr>
        <p:txBody>
          <a:bodyPr/>
          <a:lstStyle>
            <a:lvl1pPr marL="287338" indent="-287338">
              <a:defRPr/>
            </a:lvl1pPr>
            <a:lvl2pPr marL="576263" indent="-288925">
              <a:lnSpc>
                <a:spcPct val="100000"/>
              </a:lnSpc>
              <a:spcBef>
                <a:spcPts val="600"/>
              </a:spcBef>
              <a:defRPr/>
            </a:lvl2pPr>
            <a:lvl3pPr marL="804863" indent="-228600">
              <a:lnSpc>
                <a:spcPct val="100000"/>
              </a:lnSpc>
              <a:spcBef>
                <a:spcPts val="600"/>
              </a:spcBef>
              <a:defRPr/>
            </a:lvl3pPr>
            <a:lvl4pPr marL="1033463" indent="-228600">
              <a:lnSpc>
                <a:spcPct val="100000"/>
              </a:lnSpc>
              <a:spcBef>
                <a:spcPts val="600"/>
              </a:spcBef>
              <a:defRPr/>
            </a:lvl4pPr>
            <a:lvl5pPr marL="1262063" indent="-228600"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11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35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9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837" y="29880"/>
            <a:ext cx="8990480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79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1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68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8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58062"/>
            <a:ext cx="9144000" cy="0"/>
          </a:xfrm>
          <a:prstGeom prst="line">
            <a:avLst/>
          </a:prstGeom>
          <a:noFill/>
          <a:ln w="76200">
            <a:solidFill>
              <a:srgbClr val="BF1D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-2269" y="6566666"/>
            <a:ext cx="9148538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86522" y="6597261"/>
            <a:ext cx="399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976938-0380-4A0B-9D3E-0DDDD2A6B646}" type="slidenum">
              <a:rPr lang="ko-KR" altLang="en-US" sz="1100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ko-KR" alt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755009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6523833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89545" y="6609828"/>
            <a:ext cx="78162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IAEA Technical Meeting on Plasma Disruptions and their Mitigation: Progress on DECAF and real-time (</a:t>
            </a:r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S.A. Sabbagh, et al.</a:t>
            </a:r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 7</a:t>
            </a:r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/20-23/20)</a:t>
            </a:r>
            <a:endParaRPr lang="ko-KR" altLang="en-US" sz="900" b="1" dirty="0">
              <a:solidFill>
                <a:srgbClr val="00528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75000"/>
        <a:buFont typeface="Wingdings" pitchFamily="2" charset="2"/>
        <a:buChar char="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3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70.png"/><Relationship Id="rId9" Type="http://schemas.openxmlformats.org/officeDocument/2006/relationships/image" Target="../media/image2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64.png"/><Relationship Id="rId7" Type="http://schemas.openxmlformats.org/officeDocument/2006/relationships/image" Target="../media/image380.png"/><Relationship Id="rId12" Type="http://schemas.openxmlformats.org/officeDocument/2006/relationships/image" Target="../media/image2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420.png"/><Relationship Id="rId5" Type="http://schemas.openxmlformats.org/officeDocument/2006/relationships/image" Target="../media/image450.png"/><Relationship Id="rId10" Type="http://schemas.openxmlformats.org/officeDocument/2006/relationships/image" Target="../media/image410.png"/><Relationship Id="rId4" Type="http://schemas.openxmlformats.org/officeDocument/2006/relationships/image" Target="../media/image470.png"/><Relationship Id="rId9" Type="http://schemas.openxmlformats.org/officeDocument/2006/relationships/image" Target="../media/image4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0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8900" y="129690"/>
            <a:ext cx="8972550" cy="11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u="sng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20182" y="1854386"/>
            <a:ext cx="82810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S.A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Sabbagh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J.W. Berkery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Y.S. Park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J.H. Ahn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J.D. Riquezes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 Butt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J.M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Bialek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Y. Jiang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J.G.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Bak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S.H. Hahn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 J.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Kim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J.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Ko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W.H.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Ko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J.H. Lee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3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S.W.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Yoon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3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C. Ham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3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A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Kirk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3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L.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Kogan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3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D. Ryan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3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A. Thornton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M.D. Boyer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K. Erickson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Z.R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Wang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endParaRPr lang="en-US" alt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73870" y="6543191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chemeClr val="tx2"/>
                </a:solidFill>
              </a:rPr>
              <a:t>V1.5</a:t>
            </a: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908" y="3292544"/>
            <a:ext cx="8838338" cy="1557914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1</a:t>
            </a:r>
            <a:r>
              <a:rPr lang="en-US" altLang="en-US" sz="1600" dirty="0">
                <a:solidFill>
                  <a:srgbClr val="0000FF"/>
                </a:solidFill>
              </a:rPr>
              <a:t>Department of Applied Physics, Columbia University, New York, NY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1600" dirty="0" smtClean="0">
                <a:solidFill>
                  <a:srgbClr val="0000FF"/>
                </a:solidFill>
              </a:rPr>
              <a:t>Culham </a:t>
            </a:r>
            <a:r>
              <a:rPr lang="en-US" altLang="en-US" sz="1600" dirty="0">
                <a:solidFill>
                  <a:srgbClr val="0000FF"/>
                </a:solidFill>
              </a:rPr>
              <a:t>Centre for Fusion Energy, UKAEA, Abingdon, UK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 smtClean="0">
                <a:solidFill>
                  <a:srgbClr val="0000FF"/>
                </a:solidFill>
              </a:rPr>
              <a:t>3</a:t>
            </a:r>
            <a:r>
              <a:rPr lang="en-US" altLang="en-US" sz="1600" dirty="0" smtClean="0">
                <a:solidFill>
                  <a:srgbClr val="0000FF"/>
                </a:solidFill>
              </a:rPr>
              <a:t>National </a:t>
            </a:r>
            <a:r>
              <a:rPr lang="en-US" altLang="en-US" sz="1600" dirty="0">
                <a:solidFill>
                  <a:srgbClr val="0000FF"/>
                </a:solidFill>
              </a:rPr>
              <a:t>Fusion Research Institute, Daejeon, Republic of Korea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4</a:t>
            </a:r>
            <a:r>
              <a:rPr lang="en-US" altLang="en-US" sz="1600" dirty="0" smtClean="0">
                <a:solidFill>
                  <a:srgbClr val="0000FF"/>
                </a:solidFill>
              </a:rPr>
              <a:t>Princeton </a:t>
            </a:r>
            <a:r>
              <a:rPr lang="en-US" altLang="en-US" sz="1600" dirty="0">
                <a:solidFill>
                  <a:srgbClr val="0000FF"/>
                </a:solidFill>
              </a:rPr>
              <a:t>Plasma Physics Laboratory, Princeton, </a:t>
            </a:r>
            <a:r>
              <a:rPr lang="en-US" altLang="en-US" sz="1600" dirty="0" smtClean="0">
                <a:solidFill>
                  <a:srgbClr val="0000FF"/>
                </a:solidFill>
              </a:rPr>
              <a:t>NJ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80" y="726888"/>
            <a:ext cx="9143520" cy="1111437"/>
          </a:xfrm>
        </p:spPr>
        <p:txBody>
          <a:bodyPr/>
          <a:lstStyle/>
          <a:p>
            <a:r>
              <a:rPr lang="en-US" sz="2500" dirty="0" smtClean="0"/>
              <a:t>Progress on Tokamak Disruption </a:t>
            </a:r>
            <a:r>
              <a:rPr lang="en-US" sz="2500" dirty="0"/>
              <a:t>Event Characterization and </a:t>
            </a:r>
            <a:r>
              <a:rPr lang="en-US" sz="2500" dirty="0" smtClean="0"/>
              <a:t>Forecasting Research and Expansion to Real-Time Application</a:t>
            </a:r>
            <a:endParaRPr lang="en-US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77850" y="4598275"/>
            <a:ext cx="3411702" cy="1624987"/>
          </a:xfrm>
        </p:spPr>
        <p:txBody>
          <a:bodyPr/>
          <a:lstStyle/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IAEA Technical Meeting on Plasma Disruptions and their Mitigation</a:t>
            </a:r>
            <a:endParaRPr lang="en-US" sz="1800" b="1" dirty="0">
              <a:solidFill>
                <a:srgbClr val="FF0000"/>
              </a:solidFill>
              <a:latin typeface="Helvetica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20-23 July 2020</a:t>
            </a:r>
            <a:endParaRPr lang="en-US" sz="1800" b="1" dirty="0">
              <a:solidFill>
                <a:srgbClr val="0000FF"/>
              </a:solidFill>
              <a:latin typeface="Helvetica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St. Paul-</a:t>
            </a:r>
            <a:r>
              <a:rPr lang="en-US" sz="1800" b="1" dirty="0" err="1" smtClean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lez</a:t>
            </a:r>
            <a:r>
              <a:rPr lang="en-US" sz="1800" b="1" dirty="0" smtClean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-Durance, France</a:t>
            </a:r>
          </a:p>
        </p:txBody>
      </p:sp>
      <p:sp>
        <p:nvSpPr>
          <p:cNvPr id="5" name="AutoShape 2" descr="Image result for ipp garch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DECAF provides an </a:t>
            </a:r>
            <a:r>
              <a:rPr lang="en-US" sz="2400" dirty="0">
                <a:solidFill>
                  <a:srgbClr val="FF0000"/>
                </a:solidFill>
              </a:rPr>
              <a:t>early disruption forecast </a:t>
            </a:r>
            <a:r>
              <a:rPr lang="en-US" sz="2400" dirty="0"/>
              <a:t>- on </a:t>
            </a:r>
            <a:r>
              <a:rPr lang="en-US" sz="2400" u="sng" dirty="0"/>
              <a:t>transport timescales</a:t>
            </a:r>
            <a:r>
              <a:rPr lang="en-US" sz="2400" dirty="0"/>
              <a:t> – </a:t>
            </a:r>
            <a:r>
              <a:rPr lang="en-US" sz="2400" dirty="0" smtClean="0"/>
              <a:t>giving potential </a:t>
            </a:r>
            <a:r>
              <a:rPr lang="en-US" sz="2400" dirty="0"/>
              <a:t>for disruption avoidance</a:t>
            </a:r>
            <a:endParaRPr lang="en-US" sz="2400" baseline="-25000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14" y="1675809"/>
            <a:ext cx="4285977" cy="247044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/>
        </p:blipFill>
        <p:spPr>
          <a:xfrm>
            <a:off x="4412351" y="3740970"/>
            <a:ext cx="4336740" cy="2143672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 bwMode="auto">
          <a:xfrm>
            <a:off x="5025942" y="4277906"/>
            <a:ext cx="35052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Content Placeholder 2"/>
          <p:cNvSpPr txBox="1">
            <a:spLocks/>
          </p:cNvSpPr>
          <p:nvPr/>
        </p:nvSpPr>
        <p:spPr>
          <a:xfrm>
            <a:off x="68143" y="5349621"/>
            <a:ext cx="5163127" cy="740853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kern="0" dirty="0"/>
              <a:t>DECAF event chain reveals physics</a:t>
            </a:r>
          </a:p>
          <a:p>
            <a:pPr lvl="1">
              <a:spcBef>
                <a:spcPts val="300"/>
              </a:spcBef>
            </a:pPr>
            <a:r>
              <a:rPr lang="en-US" sz="1600" kern="0" dirty="0">
                <a:solidFill>
                  <a:srgbClr val="FF0000"/>
                </a:solidFill>
              </a:rPr>
              <a:t>Rotating MHD</a:t>
            </a:r>
            <a:r>
              <a:rPr lang="en-US" sz="1600" kern="0" dirty="0"/>
              <a:t> slows, bifurcates, and locks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61372" y="3471397"/>
            <a:ext cx="76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126962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926098" y="3822022"/>
            <a:ext cx="331851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Disruption forecast level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857215" y="1820107"/>
            <a:ext cx="660712" cy="4933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40950" y="1965862"/>
            <a:ext cx="114677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>
                <a:solidFill>
                  <a:srgbClr val="FF0000"/>
                </a:solidFill>
              </a:rPr>
              <a:t>DECAF MHD events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2026610" y="884552"/>
            <a:ext cx="6563358" cy="634057"/>
            <a:chOff x="2026610" y="884552"/>
            <a:chExt cx="6563358" cy="634057"/>
          </a:xfrm>
        </p:grpSpPr>
        <p:sp>
          <p:nvSpPr>
            <p:cNvPr id="54" name="Chevron 53"/>
            <p:cNvSpPr/>
            <p:nvPr/>
          </p:nvSpPr>
          <p:spPr bwMode="auto">
            <a:xfrm>
              <a:off x="2026610" y="912291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12142" y="889708"/>
              <a:ext cx="10752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MHD-n1</a:t>
              </a: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4816449" y="899938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01981" y="890607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PRP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217875" y="899937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14108" y="894729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DIS</a:t>
              </a: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5583340" y="904060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29254" y="894729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IPR</a:t>
              </a:r>
            </a:p>
          </p:txBody>
        </p:sp>
        <p:sp>
          <p:nvSpPr>
            <p:cNvPr id="68" name="Chevron 67"/>
            <p:cNvSpPr/>
            <p:nvPr/>
          </p:nvSpPr>
          <p:spPr bwMode="auto">
            <a:xfrm>
              <a:off x="6354671" y="904060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40203" y="894729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WPC</a:t>
              </a:r>
            </a:p>
          </p:txBody>
        </p:sp>
        <p:sp>
          <p:nvSpPr>
            <p:cNvPr id="72" name="Chevron 71"/>
            <p:cNvSpPr/>
            <p:nvPr/>
          </p:nvSpPr>
          <p:spPr bwMode="auto">
            <a:xfrm>
              <a:off x="7770560" y="904060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56092" y="894729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VDE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40110" y="1205074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(0.490s)</a:t>
              </a:r>
            </a:p>
          </p:txBody>
        </p:sp>
        <p:sp>
          <p:nvSpPr>
            <p:cNvPr id="83" name="Chevron 82"/>
            <p:cNvSpPr/>
            <p:nvPr/>
          </p:nvSpPr>
          <p:spPr bwMode="auto">
            <a:xfrm>
              <a:off x="3034535" y="907840"/>
              <a:ext cx="914663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20067" y="885257"/>
              <a:ext cx="829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BIF-n1</a:t>
              </a:r>
            </a:p>
          </p:txBody>
        </p:sp>
        <p:sp>
          <p:nvSpPr>
            <p:cNvPr id="85" name="Chevron 84"/>
            <p:cNvSpPr/>
            <p:nvPr/>
          </p:nvSpPr>
          <p:spPr bwMode="auto">
            <a:xfrm>
              <a:off x="3877365" y="907135"/>
              <a:ext cx="99703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65469" y="884552"/>
              <a:ext cx="908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LTM-n1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46713" y="1201165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(+.068s)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538278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(+.073s)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302373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(+.073s)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38495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(+.077s)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744865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(+.080s)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060224" y="121083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(+.005s)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12865" y="120680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(+.045s)</a:t>
              </a: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58078" y="814413"/>
            <a:ext cx="129241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>
                <a:solidFill>
                  <a:srgbClr val="FF0000"/>
                </a:solidFill>
              </a:rPr>
              <a:t>DECAF event chain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79691" y="5909966"/>
            <a:ext cx="8921070" cy="594352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600" kern="0" dirty="0"/>
              <a:t>Then, plasma has an H-L back-transition (pressure peaking warning PRP) before DIS</a:t>
            </a:r>
          </a:p>
          <a:p>
            <a:pPr lvl="1">
              <a:spcBef>
                <a:spcPts val="300"/>
              </a:spcBef>
            </a:pPr>
            <a:r>
              <a:rPr lang="en-US" sz="1600" u="sng" kern="0" dirty="0" smtClean="0">
                <a:solidFill>
                  <a:srgbClr val="FF0000"/>
                </a:solidFill>
              </a:rPr>
              <a:t>Important</a:t>
            </a:r>
            <a:r>
              <a:rPr lang="en-US" sz="1600" kern="0" dirty="0" smtClean="0">
                <a:solidFill>
                  <a:srgbClr val="FF0000"/>
                </a:solidFill>
              </a:rPr>
              <a:t>: Early </a:t>
            </a:r>
            <a:r>
              <a:rPr lang="en-US" sz="1600" kern="0" dirty="0">
                <a:solidFill>
                  <a:srgbClr val="FF0000"/>
                </a:solidFill>
              </a:rPr>
              <a:t>warning </a:t>
            </a:r>
            <a:r>
              <a:rPr lang="en-US" sz="1600" kern="0" dirty="0" smtClean="0">
                <a:solidFill>
                  <a:srgbClr val="FF0000"/>
                </a:solidFill>
              </a:rPr>
              <a:t>occurs in apparently SAFE region of operating space!</a:t>
            </a:r>
            <a:endParaRPr lang="en-US" sz="1600" kern="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523" y="1666767"/>
            <a:ext cx="4263508" cy="3619686"/>
            <a:chOff x="81523" y="1666767"/>
            <a:chExt cx="4263508" cy="361968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/>
            <a:srcRect l="9371" t="5510" r="5503" b="7697"/>
            <a:stretch/>
          </p:blipFill>
          <p:spPr>
            <a:xfrm>
              <a:off x="81523" y="1666767"/>
              <a:ext cx="4263508" cy="3619686"/>
            </a:xfrm>
            <a:prstGeom prst="rect">
              <a:avLst/>
            </a:prstGeom>
          </p:spPr>
        </p:pic>
        <p:sp>
          <p:nvSpPr>
            <p:cNvPr id="52" name="Oval 51"/>
            <p:cNvSpPr/>
            <p:nvPr/>
          </p:nvSpPr>
          <p:spPr bwMode="auto">
            <a:xfrm>
              <a:off x="1560079" y="3139116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787636" y="4369767"/>
              <a:ext cx="142020" cy="142020"/>
              <a:chOff x="1916065" y="5326825"/>
              <a:chExt cx="138891" cy="138891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8" name="Straight Arrow Connector 57"/>
            <p:cNvCxnSpPr/>
            <p:nvPr/>
          </p:nvCxnSpPr>
          <p:spPr bwMode="auto">
            <a:xfrm>
              <a:off x="1676861" y="3419460"/>
              <a:ext cx="160533" cy="8411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2412796" y="1826307"/>
              <a:ext cx="947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NSTX</a:t>
              </a:r>
            </a:p>
          </p:txBody>
        </p:sp>
      </p:grpSp>
      <p:sp>
        <p:nvSpPr>
          <p:cNvPr id="62" name="Rectangle 61"/>
          <p:cNvSpPr/>
          <p:nvPr/>
        </p:nvSpPr>
        <p:spPr bwMode="auto">
          <a:xfrm>
            <a:off x="5003148" y="4312921"/>
            <a:ext cx="2418732" cy="1148080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48438" y="4401135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8000"/>
                </a:solidFill>
              </a:rPr>
              <a:t>Safe</a:t>
            </a:r>
            <a:endParaRPr lang="en-US" sz="1600" b="1" i="0" kern="0" dirty="0">
              <a:solidFill>
                <a:srgbClr val="008000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486145" y="1963320"/>
            <a:ext cx="689075" cy="1407188"/>
            <a:chOff x="5141771" y="2279875"/>
            <a:chExt cx="689075" cy="1407188"/>
          </a:xfrm>
        </p:grpSpPr>
        <p:sp>
          <p:nvSpPr>
            <p:cNvPr id="101" name="TextBox 100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6" name="Straight Connector 105"/>
          <p:cNvCxnSpPr/>
          <p:nvPr/>
        </p:nvCxnSpPr>
        <p:spPr bwMode="auto">
          <a:xfrm>
            <a:off x="7429695" y="1976120"/>
            <a:ext cx="0" cy="2184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3034535" y="1508942"/>
            <a:ext cx="4402975" cy="4671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7484553" y="1902854"/>
            <a:ext cx="0" cy="18310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7706982" y="1864360"/>
            <a:ext cx="0" cy="18614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7815650" y="1826307"/>
            <a:ext cx="0" cy="18995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7877498" y="1783080"/>
            <a:ext cx="6100" cy="19376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7908283" y="1666767"/>
            <a:ext cx="0" cy="20656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937223" y="1783080"/>
            <a:ext cx="0" cy="19439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3877365" y="1508942"/>
            <a:ext cx="3607188" cy="3939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4746713" y="1508942"/>
            <a:ext cx="2963146" cy="355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5538278" y="1508942"/>
            <a:ext cx="2277372" cy="3173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7866004" y="1783080"/>
            <a:ext cx="0" cy="19484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6302373" y="1518609"/>
            <a:ext cx="1575125" cy="2644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7533513" y="1463040"/>
            <a:ext cx="37985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7937225" y="1453062"/>
            <a:ext cx="307384" cy="3300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6857087" y="1514579"/>
            <a:ext cx="1023461" cy="2685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7439169" y="4739689"/>
            <a:ext cx="0" cy="7438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532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</a:t>
            </a:r>
            <a:r>
              <a:rPr lang="en-US" dirty="0" smtClean="0"/>
              <a:t>: DECAF </a:t>
            </a:r>
            <a:r>
              <a:rPr lang="en-US" dirty="0"/>
              <a:t>shows plasma parameters of VDE event can occur far from those of DIS event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5414489"/>
            <a:ext cx="8722784" cy="956111"/>
          </a:xfrm>
        </p:spPr>
        <p:txBody>
          <a:bodyPr/>
          <a:lstStyle/>
          <a:p>
            <a:r>
              <a:rPr lang="en-US" dirty="0"/>
              <a:t>Largest portion of detected VDE events appear at (</a:t>
            </a:r>
            <a:r>
              <a:rPr lang="en-US" i="1" dirty="0" err="1"/>
              <a:t>l</a:t>
            </a:r>
            <a:r>
              <a:rPr lang="en-US" i="1" baseline="-25000" dirty="0" err="1"/>
              <a:t>i</a:t>
            </a:r>
            <a:r>
              <a:rPr lang="en-US" dirty="0" err="1"/>
              <a:t>,</a:t>
            </a:r>
            <a:r>
              <a:rPr lang="en-US" i="1" dirty="0" err="1">
                <a:latin typeface="Symbol" panose="05050102010706020507" pitchFamily="18" charset="2"/>
              </a:rPr>
              <a:t>k</a:t>
            </a:r>
            <a:r>
              <a:rPr lang="en-US" dirty="0"/>
              <a:t>) with very small portion of DIS events detected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0" y="1245782"/>
            <a:ext cx="8131714" cy="39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6126" y="4116871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</a:p>
        </p:txBody>
      </p:sp>
    </p:spTree>
    <p:extLst>
      <p:ext uri="{BB962C8B-B14F-4D97-AF65-F5344CB8AC3E}">
        <p14:creationId xmlns:p14="http://schemas.microsoft.com/office/powerpoint/2010/main" val="40034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496339" y="5816615"/>
            <a:ext cx="3491349" cy="640692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D0390E7-07C9-4E44-AC91-43A15FBBC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" t="49807" b="-1"/>
          <a:stretch/>
        </p:blipFill>
        <p:spPr>
          <a:xfrm>
            <a:off x="381612" y="4073206"/>
            <a:ext cx="4807989" cy="23841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8D88A73-23CF-4ED7-9A4E-F6D23BFE6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0" b="5303"/>
          <a:stretch/>
        </p:blipFill>
        <p:spPr>
          <a:xfrm>
            <a:off x="315545" y="1113361"/>
            <a:ext cx="4616670" cy="2959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</a:t>
            </a:r>
            <a:r>
              <a:rPr lang="en-US" dirty="0"/>
              <a:t>MHD </a:t>
            </a:r>
            <a:r>
              <a:rPr lang="en-US" dirty="0" smtClean="0"/>
              <a:t>events also produce early disruption warnings for KSTAR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7423" y="812584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0000FF"/>
                </a:solidFill>
              </a:rPr>
              <a:t>DECAF automated MHD objects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00426" y="812584"/>
            <a:ext cx="3587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FF0000"/>
                </a:solidFill>
              </a:rPr>
              <a:t>DECAF “heat map” (for MHD)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5227784" y="4566364"/>
            <a:ext cx="3847824" cy="163955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M</a:t>
            </a:r>
            <a:r>
              <a:rPr lang="en-US" sz="2000" dirty="0" smtClean="0"/>
              <a:t>ode locking at reduced plasma rotation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Key </a:t>
            </a:r>
            <a:r>
              <a:rPr lang="en-US" sz="2000" dirty="0"/>
              <a:t>notables of MHD warning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“Safe”/“unsafe” MHD </a:t>
            </a:r>
            <a:r>
              <a:rPr lang="en-US" sz="1800" dirty="0" smtClean="0"/>
              <a:t>periods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800" u="sng" dirty="0" smtClean="0"/>
              <a:t>Early</a:t>
            </a:r>
            <a:r>
              <a:rPr lang="en-US" sz="1800" dirty="0" smtClean="0"/>
              <a:t> disruption warning (300 </a:t>
            </a:r>
            <a:r>
              <a:rPr lang="en-US" sz="1800" dirty="0" err="1" smtClean="0"/>
              <a:t>ms</a:t>
            </a:r>
            <a:r>
              <a:rPr lang="en-US" sz="1800" dirty="0" smtClean="0"/>
              <a:t>)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</a:rPr>
              <a:t>on transport timescale</a:t>
            </a:r>
            <a:endParaRPr lang="en-US" sz="1800" dirty="0"/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42170" y="4801095"/>
            <a:ext cx="403253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546916" y="4511893"/>
            <a:ext cx="225768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MHD warning </a:t>
            </a:r>
            <a:r>
              <a:rPr lang="en-US" sz="1600" b="1" i="0" kern="0" dirty="0">
                <a:solidFill>
                  <a:srgbClr val="FF0000"/>
                </a:solidFill>
              </a:rPr>
              <a:t>level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11886" y="4801094"/>
            <a:ext cx="3369344" cy="1237177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53528" y="4938909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8000"/>
                </a:solidFill>
              </a:rPr>
              <a:t>Safe</a:t>
            </a:r>
            <a:endParaRPr lang="en-US" sz="1600" b="1" i="0" kern="0" dirty="0">
              <a:solidFill>
                <a:srgbClr val="008000"/>
              </a:solidFill>
            </a:endParaRPr>
          </a:p>
        </p:txBody>
      </p:sp>
      <p:pic>
        <p:nvPicPr>
          <p:cNvPr id="53" name="Picture 49" descr="kstar_soft_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32">
            <a:extLst>
              <a:ext uri="{FF2B5EF4-FFF2-40B4-BE49-F238E27FC236}">
                <a16:creationId xmlns:a16="http://schemas.microsoft.com/office/drawing/2014/main" xmlns="" id="{D521944B-3249-4DDD-9BA1-0A23D76E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97" y="3243707"/>
            <a:ext cx="140351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latin typeface="+mn-lt"/>
              </a:rPr>
              <a:t>KSTAR</a:t>
            </a:r>
          </a:p>
          <a:p>
            <a:pPr algn="ctr"/>
            <a:r>
              <a:rPr lang="en-US" altLang="en-US" sz="1400" dirty="0" smtClean="0">
                <a:latin typeface="+mn-lt"/>
              </a:rPr>
              <a:t>16299</a:t>
            </a:r>
            <a:endParaRPr lang="en-US" altLang="en-US" sz="1400" dirty="0">
              <a:latin typeface="+mn-lt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flipV="1">
            <a:off x="3116478" y="1975881"/>
            <a:ext cx="0" cy="19275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3160351" y="2539351"/>
            <a:ext cx="0" cy="13640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61"/>
          <p:cNvGrpSpPr/>
          <p:nvPr/>
        </p:nvGrpSpPr>
        <p:grpSpPr>
          <a:xfrm>
            <a:off x="3017970" y="1745970"/>
            <a:ext cx="1160773" cy="338554"/>
            <a:chOff x="6891942" y="2741267"/>
            <a:chExt cx="1160773" cy="338554"/>
          </a:xfrm>
        </p:grpSpPr>
        <p:sp>
          <p:nvSpPr>
            <p:cNvPr id="63" name="Chevron 62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MHD-n1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44186" y="2200796"/>
            <a:ext cx="1160773" cy="338554"/>
            <a:chOff x="7094705" y="4646402"/>
            <a:chExt cx="1160773" cy="338554"/>
          </a:xfrm>
        </p:grpSpPr>
        <p:sp>
          <p:nvSpPr>
            <p:cNvPr id="66" name="Chevron 65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MHD-n2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8D0390E7-07C9-4E44-AC91-43A15FBBC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9" t="1691" r="7894" b="52486"/>
          <a:stretch/>
        </p:blipFill>
        <p:spPr>
          <a:xfrm>
            <a:off x="5227783" y="1237668"/>
            <a:ext cx="3759197" cy="294639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818914" y="3606913"/>
            <a:ext cx="263340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</a:rPr>
              <a:t>Very low </a:t>
            </a:r>
            <a:r>
              <a:rPr lang="en-US" sz="1400" kern="0" dirty="0" smtClean="0">
                <a:solidFill>
                  <a:schemeClr val="tx1"/>
                </a:solidFill>
              </a:rPr>
              <a:t>frequency </a:t>
            </a:r>
            <a:r>
              <a:rPr lang="en-US" sz="1400" kern="0" dirty="0">
                <a:solidFill>
                  <a:schemeClr val="tx1"/>
                </a:solidFill>
              </a:rPr>
              <a:t>mode </a:t>
            </a:r>
            <a:r>
              <a:rPr lang="en-US" sz="14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27090" y="1295818"/>
            <a:ext cx="1965603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1400" kern="0" dirty="0">
                <a:solidFill>
                  <a:schemeClr val="tx1"/>
                </a:solidFill>
              </a:rPr>
              <a:t>P</a:t>
            </a:r>
            <a:r>
              <a:rPr lang="en-US" sz="1400" kern="0" dirty="0" smtClean="0">
                <a:solidFill>
                  <a:schemeClr val="tx1"/>
                </a:solidFill>
              </a:rPr>
              <a:t>lasma rotation profile</a:t>
            </a:r>
          </a:p>
          <a:p>
            <a:pPr algn="ctr"/>
            <a:r>
              <a:rPr lang="en-US" sz="1400" kern="0" dirty="0">
                <a:solidFill>
                  <a:schemeClr val="tx1"/>
                </a:solidFill>
              </a:rPr>
              <a:t>a</a:t>
            </a:r>
            <a:r>
              <a:rPr lang="en-US" sz="1400" kern="0" dirty="0" smtClean="0">
                <a:solidFill>
                  <a:schemeClr val="tx1"/>
                </a:solidFill>
              </a:rPr>
              <a:t>nd dynamics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79355" y="3053111"/>
            <a:ext cx="211788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  <a:sym typeface="Wingdings" panose="05000000000000000000" pitchFamily="2" charset="2"/>
              </a:rPr>
              <a:t>High amplitude mode 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7018086" y="1406649"/>
            <a:ext cx="453970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5400" b="1" i="0" kern="0" dirty="0" smtClean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34916" y="2604407"/>
            <a:ext cx="156645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Decreasing </a:t>
            </a:r>
            <a:r>
              <a:rPr lang="en-US" sz="1400" kern="0" dirty="0" err="1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400" kern="0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</a:t>
            </a:r>
            <a:r>
              <a:rPr lang="en-US" sz="14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470647" y="2372921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i="0" kern="0" dirty="0" smtClean="0">
                <a:solidFill>
                  <a:schemeClr val="tx1"/>
                </a:solidFill>
              </a:rPr>
              <a:t>condition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38108" y="4100914"/>
            <a:ext cx="95410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>
                <a:solidFill>
                  <a:schemeClr val="tx1"/>
                </a:solidFill>
              </a:rPr>
              <a:t>t</a:t>
            </a:r>
            <a:r>
              <a:rPr lang="en-US" sz="1800" i="0" kern="0" dirty="0" smtClean="0">
                <a:solidFill>
                  <a:schemeClr val="tx1"/>
                </a:solidFill>
              </a:rPr>
              <a:t>ime (s)</a:t>
            </a:r>
          </a:p>
        </p:txBody>
      </p:sp>
      <p:sp>
        <p:nvSpPr>
          <p:cNvPr id="91" name="TextBox 90"/>
          <p:cNvSpPr txBox="1"/>
          <p:nvPr/>
        </p:nvSpPr>
        <p:spPr>
          <a:xfrm rot="16200000">
            <a:off x="-709712" y="2363320"/>
            <a:ext cx="181331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>
                <a:solidFill>
                  <a:schemeClr val="tx1"/>
                </a:solidFill>
              </a:rPr>
              <a:t>f</a:t>
            </a:r>
            <a:r>
              <a:rPr lang="en-US" sz="1800" i="0" kern="0" dirty="0" smtClean="0">
                <a:solidFill>
                  <a:schemeClr val="tx1"/>
                </a:solidFill>
              </a:rPr>
              <a:t>requency (kHz)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-496229" y="4866355"/>
            <a:ext cx="153118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>
                <a:solidFill>
                  <a:schemeClr val="tx1"/>
                </a:solidFill>
              </a:rPr>
              <a:t>w</a:t>
            </a:r>
            <a:r>
              <a:rPr lang="en-US" sz="1800" i="0" kern="0" dirty="0" smtClean="0">
                <a:solidFill>
                  <a:schemeClr val="tx1"/>
                </a:solidFill>
              </a:rPr>
              <a:t>arning level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691240" y="1272012"/>
            <a:ext cx="689075" cy="1407188"/>
            <a:chOff x="5141771" y="2279875"/>
            <a:chExt cx="689075" cy="1407188"/>
          </a:xfrm>
        </p:grpSpPr>
        <p:sp>
          <p:nvSpPr>
            <p:cNvPr id="95" name="TextBox 94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1" name="Straight Connector 100"/>
          <p:cNvCxnSpPr/>
          <p:nvPr/>
        </p:nvCxnSpPr>
        <p:spPr bwMode="auto">
          <a:xfrm flipV="1">
            <a:off x="4351139" y="5680364"/>
            <a:ext cx="0" cy="3746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3981230" y="5108186"/>
            <a:ext cx="0" cy="9632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3970125" y="5878001"/>
            <a:ext cx="38101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 flipV="1">
            <a:off x="4932217" y="5878002"/>
            <a:ext cx="564122" cy="668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4001550" y="1292332"/>
            <a:ext cx="684517" cy="36931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8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3DA78-147B-49DF-B7FC-1702ECA3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" y="29880"/>
            <a:ext cx="8990480" cy="685800"/>
          </a:xfrm>
        </p:spPr>
        <p:txBody>
          <a:bodyPr/>
          <a:lstStyle/>
          <a:p>
            <a:r>
              <a:rPr lang="en-US" dirty="0" smtClean="0"/>
              <a:t>New “reduced” locked </a:t>
            </a:r>
            <a:r>
              <a:rPr lang="en-US" dirty="0"/>
              <a:t>t</a:t>
            </a:r>
            <a:r>
              <a:rPr lang="en-US" dirty="0" smtClean="0"/>
              <a:t>earing </a:t>
            </a:r>
            <a:r>
              <a:rPr lang="en-US" dirty="0"/>
              <a:t>m</a:t>
            </a:r>
            <a:r>
              <a:rPr lang="en-US" dirty="0" smtClean="0"/>
              <a:t>ode event being created, aimed for real-time use / comparison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9485AD-65AF-473A-AC92-E0EED367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1" y="950057"/>
            <a:ext cx="4904510" cy="53758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44A356-8A92-44BC-8C76-FB6A766A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350" y="3443819"/>
            <a:ext cx="3872653" cy="3015945"/>
          </a:xfrm>
        </p:spPr>
        <p:txBody>
          <a:bodyPr/>
          <a:lstStyle/>
          <a:p>
            <a:r>
              <a:rPr lang="en-US" sz="2000" dirty="0" smtClean="0"/>
              <a:t>Using pickup coils and partial saddle loops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ompare to full FFT approach</a:t>
            </a:r>
            <a:endParaRPr lang="en-US" sz="2000" dirty="0"/>
          </a:p>
          <a:p>
            <a:r>
              <a:rPr lang="en-US" sz="2000" dirty="0"/>
              <a:t>W</a:t>
            </a:r>
            <a:r>
              <a:rPr lang="en-US" sz="2000" dirty="0" smtClean="0"/>
              <a:t>arning level criteria</a:t>
            </a:r>
            <a:endParaRPr lang="en-US" sz="2000" dirty="0"/>
          </a:p>
          <a:p>
            <a:pPr lvl="1"/>
            <a:r>
              <a:rPr lang="en-US" sz="1800" dirty="0" smtClean="0"/>
              <a:t>Pickup coil </a:t>
            </a:r>
            <a:r>
              <a:rPr lang="en-US" sz="1800" dirty="0"/>
              <a:t>a</a:t>
            </a:r>
            <a:r>
              <a:rPr lang="en-US" sz="1800" dirty="0" smtClean="0"/>
              <a:t>mplitude </a:t>
            </a:r>
            <a:r>
              <a:rPr lang="en-US" sz="1800" dirty="0"/>
              <a:t>&gt; 5 T/s</a:t>
            </a:r>
          </a:p>
          <a:p>
            <a:pPr lvl="1"/>
            <a:r>
              <a:rPr lang="en-US" sz="1800" dirty="0" smtClean="0"/>
              <a:t>Low zero-crossing measured frequency </a:t>
            </a:r>
            <a:r>
              <a:rPr lang="en-US" sz="1800" dirty="0"/>
              <a:t>&lt; 5 kHz</a:t>
            </a:r>
          </a:p>
          <a:p>
            <a:pPr lvl="1"/>
            <a:r>
              <a:rPr lang="en-US" sz="1800" dirty="0"/>
              <a:t>High mode identified </a:t>
            </a:r>
            <a:r>
              <a:rPr lang="en-US" sz="1800" dirty="0" smtClean="0"/>
              <a:t>saddle loops amplitude </a:t>
            </a:r>
            <a:r>
              <a:rPr lang="en-US" sz="1800" dirty="0"/>
              <a:t>&gt; 20 G</a:t>
            </a:r>
          </a:p>
          <a:p>
            <a:pPr lvl="1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E4336D2-A8C6-4BF6-99C3-9D21E5AB1765}"/>
              </a:ext>
            </a:extLst>
          </p:cNvPr>
          <p:cNvSpPr txBox="1">
            <a:spLocks/>
          </p:cNvSpPr>
          <p:nvPr/>
        </p:nvSpPr>
        <p:spPr bwMode="auto">
          <a:xfrm>
            <a:off x="581693" y="1572871"/>
            <a:ext cx="1159902" cy="530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u="none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sz="1200" b="0" kern="0" dirty="0" smtClean="0">
                <a:solidFill>
                  <a:srgbClr val="6600FF"/>
                </a:solidFill>
              </a:rPr>
              <a:t>NSTX 127733</a:t>
            </a:r>
            <a:endParaRPr lang="en-US" sz="1200" b="0" kern="0" dirty="0">
              <a:solidFill>
                <a:srgbClr val="66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b="50000"/>
          <a:stretch/>
        </p:blipFill>
        <p:spPr>
          <a:xfrm>
            <a:off x="5248275" y="1001596"/>
            <a:ext cx="3694742" cy="2189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2550" y="828744"/>
            <a:ext cx="385762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FF0000"/>
                </a:solidFill>
              </a:rPr>
              <a:t>DECAF “heat map” (for </a:t>
            </a:r>
            <a:r>
              <a:rPr lang="en-US" sz="2000" u="sng" kern="0" dirty="0" smtClean="0">
                <a:solidFill>
                  <a:srgbClr val="FF0000"/>
                </a:solidFill>
              </a:rPr>
              <a:t>LTM v2</a:t>
            </a:r>
            <a:r>
              <a:rPr lang="en-US" sz="2000" i="0" u="sng" kern="0" dirty="0" smtClean="0">
                <a:solidFill>
                  <a:srgbClr val="FF0000"/>
                </a:solidFill>
              </a:rPr>
              <a:t>)</a:t>
            </a:r>
            <a:endParaRPr lang="en-US" sz="2000" i="0" u="sng" kern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1246" y="2461656"/>
            <a:ext cx="171232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rgbClr val="0000FF"/>
                </a:solidFill>
              </a:rPr>
              <a:t>Pickup loop &gt; 5 T/s</a:t>
            </a:r>
            <a:endParaRPr lang="en-US" sz="1400" kern="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0595" y="2224265"/>
            <a:ext cx="169148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rgbClr val="FF0000"/>
                </a:solidFill>
              </a:rPr>
              <a:t>Frequency &lt; 5 kHz</a:t>
            </a:r>
            <a:endParaRPr lang="en-US" sz="1400" kern="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94059" y="1393852"/>
            <a:ext cx="798101" cy="338554"/>
            <a:chOff x="3403011" y="5422503"/>
            <a:chExt cx="798101" cy="338554"/>
          </a:xfrm>
        </p:grpSpPr>
        <p:sp>
          <p:nvSpPr>
            <p:cNvPr id="12" name="Chevron 11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7043" y="5422503"/>
              <a:ext cx="5797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LTM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5820" y="1684781"/>
            <a:ext cx="909223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i="0" kern="0" dirty="0" smtClean="0">
                <a:solidFill>
                  <a:srgbClr val="9933FF"/>
                </a:solidFill>
              </a:rPr>
              <a:t>(version 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212" y="3133723"/>
            <a:ext cx="49244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</a:rPr>
              <a:t>t</a:t>
            </a:r>
            <a:r>
              <a:rPr lang="en-US" sz="1400" kern="0" dirty="0" smtClean="0">
                <a:solidFill>
                  <a:schemeClr val="tx1"/>
                </a:solidFill>
              </a:rPr>
              <a:t> (s)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4477" y="1989970"/>
            <a:ext cx="219322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rgbClr val="FF9933"/>
                </a:solidFill>
              </a:rPr>
              <a:t>n</a:t>
            </a:r>
            <a:r>
              <a:rPr lang="en-US" sz="1400" kern="0" dirty="0" smtClean="0">
                <a:solidFill>
                  <a:srgbClr val="FF9933"/>
                </a:solidFill>
              </a:rPr>
              <a:t> = 1 saddle loop  </a:t>
            </a:r>
            <a:r>
              <a:rPr lang="en-US" sz="1400" kern="0" dirty="0">
                <a:solidFill>
                  <a:srgbClr val="FF9933"/>
                </a:solidFill>
              </a:rPr>
              <a:t>&gt;</a:t>
            </a:r>
            <a:r>
              <a:rPr lang="en-US" sz="1400" kern="0" dirty="0" smtClean="0">
                <a:solidFill>
                  <a:srgbClr val="FF9933"/>
                </a:solidFill>
              </a:rPr>
              <a:t> 20 G</a:t>
            </a:r>
            <a:endParaRPr lang="en-US" sz="1400" kern="0" dirty="0">
              <a:solidFill>
                <a:srgbClr val="FF99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7890" y="1669391"/>
            <a:ext cx="219322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</a:rPr>
              <a:t>n</a:t>
            </a:r>
            <a:r>
              <a:rPr lang="en-US" sz="1400" kern="0" dirty="0" smtClean="0">
                <a:solidFill>
                  <a:schemeClr val="tx1"/>
                </a:solidFill>
              </a:rPr>
              <a:t> = 2 saddle loop  </a:t>
            </a:r>
            <a:r>
              <a:rPr lang="en-US" sz="1400" kern="0" dirty="0">
                <a:solidFill>
                  <a:schemeClr val="tx1"/>
                </a:solidFill>
              </a:rPr>
              <a:t>&gt;</a:t>
            </a:r>
            <a:r>
              <a:rPr lang="en-US" sz="1400" kern="0" dirty="0" smtClean="0">
                <a:solidFill>
                  <a:schemeClr val="tx1"/>
                </a:solidFill>
              </a:rPr>
              <a:t> 20 G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8390" y="1345541"/>
            <a:ext cx="219322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rgbClr val="00B050"/>
                </a:solidFill>
              </a:rPr>
              <a:t>n</a:t>
            </a:r>
            <a:r>
              <a:rPr lang="en-US" sz="1400" kern="0" dirty="0" smtClean="0">
                <a:solidFill>
                  <a:srgbClr val="00B050"/>
                </a:solidFill>
              </a:rPr>
              <a:t> = 3 saddle loop  </a:t>
            </a:r>
            <a:r>
              <a:rPr lang="en-US" sz="1400" kern="0" dirty="0">
                <a:solidFill>
                  <a:srgbClr val="00B050"/>
                </a:solidFill>
              </a:rPr>
              <a:t>&gt;</a:t>
            </a:r>
            <a:r>
              <a:rPr lang="en-US" sz="1400" kern="0" dirty="0" smtClean="0">
                <a:solidFill>
                  <a:srgbClr val="00B050"/>
                </a:solidFill>
              </a:rPr>
              <a:t> 20 G</a:t>
            </a:r>
            <a:endParaRPr lang="en-US" sz="1400" kern="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294" y="5124071"/>
            <a:ext cx="126989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rgbClr val="0000FF"/>
                </a:solidFill>
              </a:rPr>
              <a:t>Warning level</a:t>
            </a:r>
            <a:endParaRPr lang="en-US" sz="1400" kern="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8031" y="2910957"/>
            <a:ext cx="35618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chemeClr val="tx1"/>
                </a:solidFill>
              </a:rPr>
              <a:t>0.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296089" y="1935511"/>
            <a:ext cx="1529586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chemeClr val="tx1"/>
                </a:solidFill>
              </a:rPr>
              <a:t>w</a:t>
            </a:r>
            <a:r>
              <a:rPr lang="en-US" sz="1600" kern="0" dirty="0" smtClean="0">
                <a:solidFill>
                  <a:schemeClr val="tx1"/>
                </a:solidFill>
              </a:rPr>
              <a:t>arning </a:t>
            </a:r>
            <a:r>
              <a:rPr lang="en-US" sz="1600" kern="0" dirty="0" err="1" smtClean="0">
                <a:solidFill>
                  <a:schemeClr val="tx1"/>
                </a:solidFill>
              </a:rPr>
              <a:t>critera</a:t>
            </a:r>
            <a:endParaRPr lang="en-US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2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15B72B3-D668-A04A-BE51-897A460A5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1" t="5574"/>
          <a:stretch/>
        </p:blipFill>
        <p:spPr>
          <a:xfrm>
            <a:off x="2650034" y="1234006"/>
            <a:ext cx="6427289" cy="4768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3DA78-147B-49DF-B7FC-1702ECA3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DECAF edge localized mode event created to start examining correlations to other MHD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44A356-8A92-44BC-8C76-FB6A766A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91" y="1098577"/>
            <a:ext cx="2670459" cy="5053706"/>
          </a:xfrm>
        </p:spPr>
        <p:txBody>
          <a:bodyPr/>
          <a:lstStyle/>
          <a:p>
            <a:r>
              <a:rPr lang="en-US" sz="2000" dirty="0" smtClean="0"/>
              <a:t>DECAF ELM event</a:t>
            </a:r>
          </a:p>
          <a:p>
            <a:pPr lvl="1"/>
            <a:r>
              <a:rPr lang="en-US" sz="1800" dirty="0" smtClean="0"/>
              <a:t>Presently determines ELM triggering times, along with frequency and relative amplitude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Near-term-goals</a:t>
            </a:r>
          </a:p>
          <a:p>
            <a:pPr lvl="1"/>
            <a:r>
              <a:rPr lang="en-US" sz="1800" dirty="0" smtClean="0"/>
              <a:t>Determine greater understanding between ELM triggering and more deleterious MHD excitation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Compatible with real-time use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H="1" flipV="1">
            <a:off x="6224589" y="5345606"/>
            <a:ext cx="661986" cy="6593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6648657" y="5276850"/>
            <a:ext cx="237919" cy="7259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7058026" y="5429250"/>
            <a:ext cx="283750" cy="4024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6524625" y="5812765"/>
            <a:ext cx="798101" cy="338554"/>
            <a:chOff x="3403011" y="5422503"/>
            <a:chExt cx="798101" cy="338554"/>
          </a:xfrm>
        </p:grpSpPr>
        <p:sp>
          <p:nvSpPr>
            <p:cNvPr id="6" name="Chevron 5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7043" y="5422503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ELM</a:t>
              </a:r>
              <a:endParaRPr 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2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96775" y="3342178"/>
            <a:ext cx="3755396" cy="754467"/>
            <a:chOff x="-1434760" y="2119846"/>
            <a:chExt cx="3755396" cy="75446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2" r="6473"/>
            <a:stretch/>
          </p:blipFill>
          <p:spPr bwMode="auto">
            <a:xfrm>
              <a:off x="-1434760" y="2119846"/>
              <a:ext cx="3035681" cy="75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7" r="17831"/>
            <a:stretch/>
          </p:blipFill>
          <p:spPr bwMode="auto">
            <a:xfrm>
              <a:off x="1905000" y="2218446"/>
              <a:ext cx="415636" cy="44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71" r="46060" b="74895"/>
            <a:stretch/>
          </p:blipFill>
          <p:spPr bwMode="auto">
            <a:xfrm>
              <a:off x="1654987" y="2209800"/>
              <a:ext cx="250013" cy="4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" y="863598"/>
            <a:ext cx="3077308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alibri" panose="020F0502020204030204" pitchFamily="34" charset="0"/>
              </a:rPr>
              <a:t>A density </a:t>
            </a:r>
            <a:r>
              <a:rPr lang="en-US" sz="2400" dirty="0">
                <a:cs typeface="Calibri" panose="020F0502020204030204" pitchFamily="34" charset="0"/>
              </a:rPr>
              <a:t>limit model has been examined in DECAF based on power balance in an island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4026" y="3037318"/>
            <a:ext cx="3377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Power </a:t>
            </a:r>
            <a:r>
              <a:rPr lang="fr-FR" sz="2000" u="sng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density</a:t>
            </a: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balance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31818" b="74895"/>
          <a:stretch/>
        </p:blipFill>
        <p:spPr bwMode="auto">
          <a:xfrm>
            <a:off x="6562016" y="3014913"/>
            <a:ext cx="1454727" cy="4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69656" y="6197843"/>
            <a:ext cx="4249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6600FF"/>
                </a:solidFill>
                <a:latin typeface="+mn-lt"/>
              </a:rPr>
              <a:t>D. Gates et al., Phys. </a:t>
            </a:r>
            <a:r>
              <a:rPr lang="fr-FR" sz="1400" dirty="0" err="1">
                <a:solidFill>
                  <a:srgbClr val="6600FF"/>
                </a:solidFill>
                <a:latin typeface="+mn-lt"/>
              </a:rPr>
              <a:t>Rev</a:t>
            </a:r>
            <a:r>
              <a:rPr lang="fr-FR" sz="1400" dirty="0">
                <a:solidFill>
                  <a:srgbClr val="6600FF"/>
                </a:solidFill>
                <a:latin typeface="+mn-lt"/>
              </a:rPr>
              <a:t>. </a:t>
            </a:r>
            <a:r>
              <a:rPr lang="fr-FR" sz="1400" dirty="0" err="1">
                <a:solidFill>
                  <a:srgbClr val="6600FF"/>
                </a:solidFill>
                <a:latin typeface="+mn-lt"/>
              </a:rPr>
              <a:t>Lett</a:t>
            </a:r>
            <a:r>
              <a:rPr lang="fr-FR" sz="1400" dirty="0">
                <a:solidFill>
                  <a:srgbClr val="6600FF"/>
                </a:solidFill>
                <a:latin typeface="+mn-lt"/>
              </a:rPr>
              <a:t>. </a:t>
            </a:r>
            <a:r>
              <a:rPr lang="fr-FR" sz="1400" b="1" dirty="0">
                <a:solidFill>
                  <a:srgbClr val="6600FF"/>
                </a:solidFill>
                <a:latin typeface="+mn-lt"/>
              </a:rPr>
              <a:t>108</a:t>
            </a:r>
            <a:r>
              <a:rPr lang="fr-FR" sz="1400" dirty="0">
                <a:solidFill>
                  <a:srgbClr val="6600FF"/>
                </a:solidFill>
                <a:latin typeface="+mn-lt"/>
              </a:rPr>
              <a:t> 165004 (2012)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26744" y="935239"/>
            <a:ext cx="5839102" cy="206062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Local island power balance limit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Power balance in island between </a:t>
            </a:r>
            <a:r>
              <a:rPr lang="en-US" sz="2000" dirty="0" err="1"/>
              <a:t>Ohmic</a:t>
            </a:r>
            <a:r>
              <a:rPr lang="en-US" sz="2000" dirty="0"/>
              <a:t> heating and radiated power loss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If radiated power at the island exceeds the input power (</a:t>
            </a:r>
            <a:r>
              <a:rPr lang="en-US" sz="2000" dirty="0" err="1"/>
              <a:t>P</a:t>
            </a:r>
            <a:r>
              <a:rPr lang="en-US" sz="2000" baseline="-25000" dirty="0" err="1"/>
              <a:t>loss</a:t>
            </a:r>
            <a:r>
              <a:rPr lang="en-US" sz="2000" dirty="0"/>
              <a:t> &gt; </a:t>
            </a:r>
            <a:r>
              <a:rPr lang="en-US" sz="2000" dirty="0" err="1"/>
              <a:t>P</a:t>
            </a:r>
            <a:r>
              <a:rPr lang="en-US" sz="2000" baseline="-25000" dirty="0" err="1"/>
              <a:t>input</a:t>
            </a:r>
            <a:r>
              <a:rPr lang="en-US" sz="2000" dirty="0"/>
              <a:t>), island grows</a:t>
            </a:r>
            <a:endParaRPr lang="it-IT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93703" y="3833225"/>
            <a:ext cx="4224772" cy="2341147"/>
            <a:chOff x="3893703" y="3833225"/>
            <a:chExt cx="4224772" cy="234114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703" y="3833225"/>
              <a:ext cx="4224772" cy="2341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flipH="1">
              <a:off x="4524656" y="5293667"/>
              <a:ext cx="628525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000" i="0" kern="0" dirty="0">
                  <a:solidFill>
                    <a:schemeClr val="tx1"/>
                  </a:solidFill>
                </a:rPr>
                <a:t>NSTX</a:t>
              </a:r>
            </a:p>
            <a:p>
              <a:r>
                <a:rPr lang="en-US" sz="1000" kern="0" dirty="0">
                  <a:solidFill>
                    <a:schemeClr val="tx1"/>
                  </a:solidFill>
                </a:rPr>
                <a:t>134020</a:t>
              </a:r>
              <a:endParaRPr lang="en-US" sz="1000" i="0" kern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6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/>
          <a:stretch/>
        </p:blipFill>
        <p:spPr>
          <a:xfrm>
            <a:off x="4704861" y="1617044"/>
            <a:ext cx="4352229" cy="23695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alibri" panose="020F0502020204030204" pitchFamily="34" charset="0"/>
              </a:rPr>
              <a:t>Initial assessment of density </a:t>
            </a:r>
            <a:r>
              <a:rPr lang="en-US" sz="2400" dirty="0">
                <a:cs typeface="Calibri" panose="020F0502020204030204" pitchFamily="34" charset="0"/>
              </a:rPr>
              <a:t>limit </a:t>
            </a:r>
            <a:r>
              <a:rPr lang="en-US" sz="2400" dirty="0" smtClean="0">
                <a:cs typeface="Calibri" panose="020F0502020204030204" pitchFamily="34" charset="0"/>
              </a:rPr>
              <a:t>model shows correlation with </a:t>
            </a:r>
            <a:r>
              <a:rPr lang="en-US" sz="2400" dirty="0">
                <a:cs typeface="Calibri" panose="020F0502020204030204" pitchFamily="34" charset="0"/>
              </a:rPr>
              <a:t>MHD </a:t>
            </a:r>
            <a:r>
              <a:rPr lang="en-US" sz="2400" dirty="0" smtClean="0">
                <a:cs typeface="Calibri" panose="020F0502020204030204" pitchFamily="34" charset="0"/>
              </a:rPr>
              <a:t>events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9890" y="1036895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FF0000"/>
                </a:solidFill>
              </a:rPr>
              <a:t>DECAF automated MHD events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295125" y="1768923"/>
            <a:ext cx="716210" cy="5427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7792399" y="2968487"/>
            <a:ext cx="0" cy="5973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7819020" y="2557670"/>
            <a:ext cx="2511" cy="1008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6964950" y="2761145"/>
            <a:ext cx="1160773" cy="338554"/>
            <a:chOff x="6891942" y="2741267"/>
            <a:chExt cx="1160773" cy="338554"/>
          </a:xfrm>
        </p:grpSpPr>
        <p:sp>
          <p:nvSpPr>
            <p:cNvPr id="20" name="Chevron 19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MHD-n1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 bwMode="auto">
          <a:xfrm flipH="1" flipV="1">
            <a:off x="8026428" y="2113730"/>
            <a:ext cx="2511" cy="1008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7211986" y="1918295"/>
            <a:ext cx="1160773" cy="338554"/>
            <a:chOff x="7485530" y="1918295"/>
            <a:chExt cx="1160773" cy="338554"/>
          </a:xfrm>
        </p:grpSpPr>
        <p:sp>
          <p:nvSpPr>
            <p:cNvPr id="26" name="Chevron 25"/>
            <p:cNvSpPr/>
            <p:nvPr/>
          </p:nvSpPr>
          <p:spPr bwMode="auto">
            <a:xfrm>
              <a:off x="7485530" y="1927626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71062" y="1918295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MHD-n3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90222" y="2335082"/>
            <a:ext cx="1160773" cy="338554"/>
            <a:chOff x="7094705" y="4646402"/>
            <a:chExt cx="1160773" cy="338554"/>
          </a:xfrm>
        </p:grpSpPr>
        <p:sp>
          <p:nvSpPr>
            <p:cNvPr id="23" name="Chevron 22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MHD-n2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2101"/>
          <a:stretch/>
        </p:blipFill>
        <p:spPr>
          <a:xfrm>
            <a:off x="-1" y="826449"/>
            <a:ext cx="4598766" cy="31918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45304" b="4444"/>
          <a:stretch/>
        </p:blipFill>
        <p:spPr>
          <a:xfrm>
            <a:off x="132861" y="4073866"/>
            <a:ext cx="4572000" cy="244906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 bwMode="auto">
          <a:xfrm flipH="1">
            <a:off x="820615" y="3587262"/>
            <a:ext cx="539262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716215" y="3587262"/>
            <a:ext cx="721031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639044" y="1333159"/>
            <a:ext cx="28478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000" i="0" u="sng" kern="0" dirty="0">
                <a:solidFill>
                  <a:srgbClr val="0000FF"/>
                </a:solidFill>
              </a:rPr>
              <a:t>Magnetic spectrogram</a:t>
            </a:r>
          </a:p>
          <a:p>
            <a:pPr algn="r"/>
            <a:r>
              <a:rPr lang="en-US" sz="2000" u="sng" kern="0" dirty="0">
                <a:solidFill>
                  <a:srgbClr val="0000FF"/>
                </a:solidFill>
              </a:rPr>
              <a:t>(toroidal array)</a:t>
            </a:r>
            <a:endParaRPr lang="en-US" sz="2000" i="0" u="sng" kern="0" dirty="0">
              <a:solidFill>
                <a:srgbClr val="0000F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3385208" y="4664364"/>
            <a:ext cx="0" cy="1325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4017880" y="4165600"/>
            <a:ext cx="0" cy="18381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3618829" y="4077151"/>
            <a:ext cx="798101" cy="338554"/>
            <a:chOff x="3393754" y="5129712"/>
            <a:chExt cx="798101" cy="338554"/>
          </a:xfrm>
        </p:grpSpPr>
        <p:sp>
          <p:nvSpPr>
            <p:cNvPr id="43" name="Chevron 4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+mj-lt"/>
                </a:rPr>
                <a:t>GWL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flipV="1">
            <a:off x="3385208" y="4165600"/>
            <a:ext cx="0" cy="18243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3044783" y="2016622"/>
            <a:ext cx="0" cy="15706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3035258" y="3568214"/>
            <a:ext cx="340426" cy="587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3035258" y="4427146"/>
            <a:ext cx="798101" cy="338554"/>
            <a:chOff x="5799826" y="5014765"/>
            <a:chExt cx="798101" cy="338554"/>
          </a:xfrm>
        </p:grpSpPr>
        <p:sp>
          <p:nvSpPr>
            <p:cNvPr id="48" name="Chevron 47"/>
            <p:cNvSpPr/>
            <p:nvPr/>
          </p:nvSpPr>
          <p:spPr bwMode="auto">
            <a:xfrm>
              <a:off x="5799826" y="502409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22302" y="5014765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IPB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 bwMode="auto">
          <a:xfrm>
            <a:off x="820615" y="5184963"/>
            <a:ext cx="36166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422995" y="5066638"/>
            <a:ext cx="43313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b="1" i="0" kern="0" dirty="0" smtClean="0">
                <a:solidFill>
                  <a:srgbClr val="FF0000"/>
                </a:solidFill>
              </a:rPr>
              <a:t>0.9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0325" y="3278909"/>
            <a:ext cx="66396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i="0" kern="0" dirty="0" smtClean="0">
                <a:solidFill>
                  <a:schemeClr val="tx1"/>
                </a:solidFill>
              </a:rPr>
              <a:t>NSTX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4704861" y="4108608"/>
            <a:ext cx="4384431" cy="227084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Greenwald limit</a:t>
            </a:r>
          </a:p>
          <a:p>
            <a:pPr marL="571500" lvl="1" indent="-284163">
              <a:spcBef>
                <a:spcPts val="300"/>
              </a:spcBef>
            </a:pPr>
            <a:r>
              <a:rPr lang="en-US" sz="1800" dirty="0"/>
              <a:t>Near 0.9 when mode starts      </a:t>
            </a:r>
            <a:r>
              <a:rPr lang="en-US" sz="1800" dirty="0">
                <a:solidFill>
                  <a:srgbClr val="FF0000"/>
                </a:solidFill>
              </a:rPr>
              <a:t>(range 0.75 – 1.05) 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Rad. island power balance</a:t>
            </a:r>
          </a:p>
          <a:p>
            <a:pPr marL="571500" lvl="1" indent="-284163">
              <a:spcBef>
                <a:spcPts val="300"/>
              </a:spcBef>
            </a:pPr>
            <a:r>
              <a:rPr lang="en-US" sz="1800" dirty="0"/>
              <a:t>Near 1.0 when mode starts    </a:t>
            </a:r>
            <a:r>
              <a:rPr lang="en-US" sz="1800" dirty="0">
                <a:solidFill>
                  <a:srgbClr val="FF0000"/>
                </a:solidFill>
              </a:rPr>
              <a:t>(range 0.60 – 1.50)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 </a:t>
            </a:r>
            <a:r>
              <a:rPr lang="en-US" sz="1800" u="sng" dirty="0">
                <a:solidFill>
                  <a:srgbClr val="FF0000"/>
                </a:solidFill>
                <a:sym typeface="Wingdings" panose="05000000000000000000" pitchFamily="2" charset="2"/>
              </a:rPr>
              <a:t>next </a:t>
            </a:r>
            <a:r>
              <a:rPr lang="en-US" sz="18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step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: reduce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range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 </a:t>
            </a: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341805" y="3671798"/>
            <a:ext cx="4341031" cy="743184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86" y="1498882"/>
            <a:ext cx="43592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55769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imited event </a:t>
            </a:r>
            <a:r>
              <a:rPr lang="en-US" dirty="0"/>
              <a:t>chain analysis of large </a:t>
            </a:r>
            <a:r>
              <a:rPr lang="en-US" dirty="0" smtClean="0"/>
              <a:t>databases evolves initial performance of disruption prediction</a:t>
            </a: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6173" y="1145316"/>
            <a:ext cx="4915284" cy="4957141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sz="20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test on large, general database</a:t>
            </a:r>
          </a:p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with only 5 DECAF events tested for 10,094 discharges with disruptions (NSTX)</a:t>
            </a:r>
          </a:p>
          <a:p>
            <a:pPr lvl="1">
              <a:lnSpc>
                <a:spcPct val="113000"/>
              </a:lnSpc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Events used: </a:t>
            </a:r>
            <a:r>
              <a:rPr lang="en-US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VDE, GWL, LOQ, IPR, DIS</a:t>
            </a:r>
          </a:p>
          <a:p>
            <a:pPr>
              <a:lnSpc>
                <a:spcPct val="113000"/>
              </a:lnSpc>
              <a:spcBef>
                <a:spcPts val="1800"/>
              </a:spcBef>
            </a:pPr>
            <a:r>
              <a:rPr lang="en-US" sz="2000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(Model 3)</a:t>
            </a:r>
          </a:p>
          <a:p>
            <a:pPr lvl="1">
              <a:lnSpc>
                <a:spcPct val="113000"/>
              </a:lnSpc>
            </a:pPr>
            <a:r>
              <a:rPr lang="en-US" sz="18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91.2% true positives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(warning occurs)</a:t>
            </a:r>
          </a:p>
          <a:p>
            <a:pPr lvl="1">
              <a:lnSpc>
                <a:spcPct val="113000"/>
              </a:lnSpc>
            </a:pPr>
            <a:r>
              <a:rPr lang="en-US" sz="1800" kern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8.7% false negatives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(no warning)</a:t>
            </a:r>
          </a:p>
          <a:p>
            <a:pPr lvl="2">
              <a:lnSpc>
                <a:spcPct val="113000"/>
              </a:lnSpc>
            </a:pPr>
            <a:r>
              <a:rPr lang="en-US" sz="16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 high number of false negatives expected: only 5 DECAF events are used in this large database analysis</a:t>
            </a:r>
          </a:p>
          <a:p>
            <a:pPr>
              <a:lnSpc>
                <a:spcPct val="113000"/>
              </a:lnSpc>
              <a:spcBef>
                <a:spcPts val="18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5,909 shots,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instability          is part of the disruption chain</a:t>
            </a: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4645" y="3177286"/>
            <a:ext cx="4785975" cy="2216727"/>
          </a:xfrm>
          <a:prstGeom prst="rect">
            <a:avLst/>
          </a:prstGeom>
          <a:noFill/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2513" y="873127"/>
            <a:ext cx="37098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i="0" kern="0" dirty="0" smtClean="0">
                <a:solidFill>
                  <a:srgbClr val="0000FF"/>
                </a:solidFill>
              </a:rPr>
              <a:t>DECAF Disruption Forecasting Performance Evolution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255223" y="6084739"/>
            <a:ext cx="215368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410791" y="6075503"/>
            <a:ext cx="183896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>
                <a:solidFill>
                  <a:srgbClr val="FF0000"/>
                </a:solidFill>
              </a:rPr>
              <a:t>g</a:t>
            </a:r>
            <a:r>
              <a:rPr lang="en-US" sz="1800" b="1" i="0" kern="0" dirty="0" smtClean="0">
                <a:solidFill>
                  <a:srgbClr val="FF0000"/>
                </a:solidFill>
              </a:rPr>
              <a:t>reater realism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76032" y="2078667"/>
            <a:ext cx="131318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rgbClr val="FF0000"/>
                </a:solidFill>
              </a:rPr>
              <a:t>ITER need</a:t>
            </a:r>
            <a:endParaRPr lang="en-US" sz="1800" b="1" i="0" kern="0" dirty="0" smtClean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7970190" y="1829714"/>
            <a:ext cx="0" cy="2397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6173718" y="1838951"/>
            <a:ext cx="0" cy="27330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797924" y="2143263"/>
            <a:ext cx="0" cy="5195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33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6489256" y="2416160"/>
            <a:ext cx="0" cy="12925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010768" y="4489074"/>
            <a:ext cx="2872902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</a:rPr>
              <a:t>~10 </a:t>
            </a: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</a:rPr>
              <a:t>events, </a:t>
            </a:r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</a:rPr>
              <a:t>~10</a:t>
            </a:r>
            <a:r>
              <a:rPr lang="en-US" sz="1800" b="1" kern="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</a:rPr>
              <a:t> shots*s</a:t>
            </a:r>
            <a:endParaRPr lang="en-US" sz="1800" b="1" kern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</a:rPr>
              <a:t>(initial </a:t>
            </a:r>
            <a:r>
              <a:rPr lang="en-US" sz="1800" b="1" kern="0" dirty="0">
                <a:solidFill>
                  <a:schemeClr val="bg1">
                    <a:lumMod val="50000"/>
                  </a:schemeClr>
                </a:solidFill>
              </a:rPr>
              <a:t>event validation)</a:t>
            </a:r>
            <a:endParaRPr lang="en-US" sz="1800" b="1" i="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05639" y="3671798"/>
            <a:ext cx="2872902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rgbClr val="0000FF"/>
                </a:solidFill>
              </a:rPr>
              <a:t>~10 </a:t>
            </a:r>
            <a:r>
              <a:rPr lang="en-US" sz="1800" b="1" kern="0" dirty="0">
                <a:solidFill>
                  <a:srgbClr val="0000FF"/>
                </a:solidFill>
              </a:rPr>
              <a:t>events, </a:t>
            </a:r>
            <a:r>
              <a:rPr lang="en-US" sz="1800" b="1" kern="0" dirty="0" smtClean="0">
                <a:solidFill>
                  <a:srgbClr val="0000FF"/>
                </a:solidFill>
              </a:rPr>
              <a:t>~10</a:t>
            </a:r>
            <a:r>
              <a:rPr lang="en-US" sz="1800" b="1" kern="0" baseline="30000" dirty="0" smtClean="0">
                <a:solidFill>
                  <a:srgbClr val="0000FF"/>
                </a:solidFill>
              </a:rPr>
              <a:t>2</a:t>
            </a:r>
            <a:r>
              <a:rPr lang="en-US" sz="1800" b="1" kern="0" dirty="0" smtClean="0">
                <a:solidFill>
                  <a:srgbClr val="0000FF"/>
                </a:solidFill>
              </a:rPr>
              <a:t> shots*s</a:t>
            </a:r>
            <a:endParaRPr lang="en-US" sz="1800" b="1" kern="0" dirty="0">
              <a:solidFill>
                <a:srgbClr val="0000FF"/>
              </a:solidFill>
            </a:endParaRPr>
          </a:p>
          <a:p>
            <a:r>
              <a:rPr lang="en-US" sz="1800" b="1" kern="0" dirty="0" smtClean="0">
                <a:solidFill>
                  <a:srgbClr val="0000FF"/>
                </a:solidFill>
              </a:rPr>
              <a:t>(earlier forecasting)</a:t>
            </a:r>
            <a:endParaRPr lang="en-US" sz="1800" b="1" i="0" kern="0" dirty="0" smtClean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16923" y="2625867"/>
            <a:ext cx="2223686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>
                <a:solidFill>
                  <a:srgbClr val="9933FF"/>
                </a:solidFill>
              </a:rPr>
              <a:t>5</a:t>
            </a:r>
            <a:r>
              <a:rPr lang="en-US" sz="1800" b="1" kern="0" dirty="0" smtClean="0">
                <a:solidFill>
                  <a:srgbClr val="9933FF"/>
                </a:solidFill>
              </a:rPr>
              <a:t> events</a:t>
            </a:r>
            <a:endParaRPr lang="en-US" sz="1800" b="1" kern="0" dirty="0">
              <a:solidFill>
                <a:srgbClr val="9933FF"/>
              </a:solidFill>
            </a:endParaRPr>
          </a:p>
          <a:p>
            <a:r>
              <a:rPr lang="en-US" sz="1800" b="1" kern="0" dirty="0" smtClean="0">
                <a:solidFill>
                  <a:srgbClr val="9933FF"/>
                </a:solidFill>
              </a:rPr>
              <a:t>~10</a:t>
            </a:r>
            <a:r>
              <a:rPr lang="en-US" sz="1800" b="1" kern="0" baseline="30000" dirty="0" smtClean="0">
                <a:solidFill>
                  <a:srgbClr val="9933FF"/>
                </a:solidFill>
              </a:rPr>
              <a:t>4</a:t>
            </a:r>
            <a:r>
              <a:rPr lang="en-US" sz="1800" b="1" kern="0" dirty="0" smtClean="0">
                <a:solidFill>
                  <a:srgbClr val="9933FF"/>
                </a:solidFill>
              </a:rPr>
              <a:t> shots*s</a:t>
            </a:r>
            <a:endParaRPr lang="en-US" sz="1800" b="1" kern="0" dirty="0">
              <a:solidFill>
                <a:srgbClr val="9933FF"/>
              </a:solidFill>
            </a:endParaRPr>
          </a:p>
          <a:p>
            <a:r>
              <a:rPr lang="en-US" sz="1800" b="1" kern="0" dirty="0" smtClean="0">
                <a:solidFill>
                  <a:srgbClr val="00B050"/>
                </a:solidFill>
              </a:rPr>
              <a:t>(general database)</a:t>
            </a:r>
            <a:endParaRPr lang="en-US" sz="1800" b="1" i="0" kern="0" dirty="0" smtClean="0">
              <a:solidFill>
                <a:srgbClr val="00B05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06501" y="5523032"/>
            <a:ext cx="798101" cy="338554"/>
            <a:chOff x="3968031" y="914085"/>
            <a:chExt cx="798101" cy="338554"/>
          </a:xfrm>
        </p:grpSpPr>
        <p:sp>
          <p:nvSpPr>
            <p:cNvPr id="62" name="Chevron 61"/>
            <p:cNvSpPr/>
            <p:nvPr/>
          </p:nvSpPr>
          <p:spPr bwMode="auto">
            <a:xfrm>
              <a:off x="3968031" y="92341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88067" y="914085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VDE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6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DECAF is fueled by coordinated research that continues to validate/develop physics </a:t>
            </a:r>
            <a:r>
              <a:rPr lang="en-US" dirty="0" smtClean="0"/>
              <a:t>models, e.g.: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40" y="1081164"/>
            <a:ext cx="8785132" cy="5530379"/>
          </a:xfrm>
        </p:spPr>
        <p:txBody>
          <a:bodyPr/>
          <a:lstStyle/>
          <a:p>
            <a:r>
              <a:rPr lang="en-US" dirty="0" smtClean="0"/>
              <a:t>Resistive </a:t>
            </a:r>
            <a:r>
              <a:rPr lang="en-US" dirty="0"/>
              <a:t>MHD</a:t>
            </a:r>
          </a:p>
          <a:p>
            <a:pPr lvl="1"/>
            <a:r>
              <a:rPr lang="en-US" u="sng" dirty="0"/>
              <a:t>Detection / forecasting</a:t>
            </a:r>
            <a:r>
              <a:rPr lang="en-US" dirty="0"/>
              <a:t>: available magnetic diagnostics, plasma rotation</a:t>
            </a:r>
          </a:p>
          <a:p>
            <a:pPr lvl="1"/>
            <a:r>
              <a:rPr lang="en-US" u="sng" dirty="0"/>
              <a:t>Forecasting</a:t>
            </a:r>
            <a:r>
              <a:rPr lang="en-US" dirty="0"/>
              <a:t>: starting examination of MRE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 start with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’ evaluation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Density limits</a:t>
            </a:r>
          </a:p>
          <a:p>
            <a:pPr lvl="1"/>
            <a:r>
              <a:rPr lang="en-US" u="sng" dirty="0"/>
              <a:t>Detection</a:t>
            </a:r>
            <a:r>
              <a:rPr lang="en-US" dirty="0"/>
              <a:t>: rad. power, global empirical limit</a:t>
            </a:r>
          </a:p>
          <a:p>
            <a:pPr lvl="1"/>
            <a:r>
              <a:rPr lang="en-US" u="sng" dirty="0"/>
              <a:t>Forecasting</a:t>
            </a:r>
            <a:r>
              <a:rPr lang="en-US" dirty="0"/>
              <a:t>: starting examination of rad. island power balance model</a:t>
            </a:r>
          </a:p>
          <a:p>
            <a:r>
              <a:rPr lang="en-US" dirty="0" smtClean="0"/>
              <a:t>Global MHD</a:t>
            </a:r>
          </a:p>
          <a:p>
            <a:pPr lvl="1"/>
            <a:r>
              <a:rPr lang="en-US" u="sng" dirty="0" smtClean="0"/>
              <a:t>Detection</a:t>
            </a:r>
            <a:r>
              <a:rPr lang="en-US" dirty="0" smtClean="0"/>
              <a:t>: available magnetic diagnostics, plasma rotation, equilibrium</a:t>
            </a:r>
          </a:p>
          <a:p>
            <a:pPr lvl="1"/>
            <a:r>
              <a:rPr lang="en-US" u="sng" dirty="0" smtClean="0"/>
              <a:t>Forecasting</a:t>
            </a:r>
            <a:r>
              <a:rPr lang="en-US" dirty="0" smtClean="0"/>
              <a:t>: Kinetic MHD model has high success in NSTX, DIII-D</a:t>
            </a:r>
          </a:p>
          <a:p>
            <a:r>
              <a:rPr lang="en-US" dirty="0" smtClean="0"/>
              <a:t>Physics </a:t>
            </a:r>
            <a:r>
              <a:rPr lang="en-US" dirty="0"/>
              <a:t>analysis / experiments to build DECAF models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Interpretive and “predict-first” </a:t>
            </a:r>
            <a:r>
              <a:rPr lang="en-US" dirty="0" smtClean="0">
                <a:solidFill>
                  <a:srgbClr val="FF0000"/>
                </a:solidFill>
              </a:rPr>
              <a:t>TRANSP analysis </a:t>
            </a:r>
            <a:r>
              <a:rPr lang="en-US" dirty="0"/>
              <a:t>of KSTAR long-pulse, high beta plasmas with high non-inductive fraction</a:t>
            </a:r>
          </a:p>
        </p:txBody>
      </p:sp>
    </p:spTree>
    <p:extLst>
      <p:ext uri="{BB962C8B-B14F-4D97-AF65-F5344CB8AC3E}">
        <p14:creationId xmlns:p14="http://schemas.microsoft.com/office/powerpoint/2010/main" val="37598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/>
        </p:blipFill>
        <p:spPr>
          <a:xfrm>
            <a:off x="4716379" y="956317"/>
            <a:ext cx="4207548" cy="3236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27330" y="312593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B050"/>
                </a:solidFill>
              </a:rPr>
              <a:t>16325</a:t>
            </a:r>
            <a:endParaRPr lang="ko-KR" altLang="en-US" sz="2000" dirty="0">
              <a:solidFill>
                <a:srgbClr val="00B05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82931" y="4305485"/>
            <a:ext cx="8999698" cy="186745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Classical tearing stability index, </a:t>
            </a:r>
            <a:r>
              <a:rPr lang="en-US" altLang="ko-KR" sz="1800" dirty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, computed 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at </a:t>
            </a:r>
            <a:r>
              <a:rPr lang="en-US" altLang="ko-KR" sz="1800" i="1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= 2 surface using outer layer 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solutions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At 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higher q</a:t>
            </a:r>
            <a:r>
              <a:rPr lang="en-US" altLang="ko-KR" sz="1800" kern="0" baseline="-2500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95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, </a:t>
            </a:r>
            <a:r>
              <a:rPr lang="en-US" altLang="ko-KR" sz="1800" dirty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 is mostly positive predicting unstable classical tearing mode</a:t>
            </a:r>
          </a:p>
          <a:p>
            <a:pPr marL="625475" lvl="1" indent="-279400">
              <a:spcBef>
                <a:spcPts val="600"/>
              </a:spcBef>
              <a:buClr>
                <a:srgbClr val="F70606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altLang="ko-KR" sz="18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Indicates neoclassical effects, additional physics needed to reproduce XP</a:t>
            </a:r>
          </a:p>
          <a:p>
            <a:pPr marL="625475" lvl="1" indent="-279400">
              <a:spcBef>
                <a:spcPts val="600"/>
              </a:spcBef>
              <a:buClr>
                <a:srgbClr val="F70606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altLang="ko-KR" sz="1800" u="sng" kern="0" dirty="0">
                <a:solidFill>
                  <a:srgbClr val="9933FF"/>
                </a:solidFill>
                <a:latin typeface="Helvetica"/>
                <a:ea typeface="굴림" pitchFamily="50" charset="-127"/>
              </a:rPr>
              <a:t>KEY POINT</a:t>
            </a:r>
            <a:r>
              <a:rPr lang="en-US" altLang="ko-KR" sz="1800" kern="0" dirty="0">
                <a:solidFill>
                  <a:srgbClr val="9933FF"/>
                </a:solidFill>
                <a:latin typeface="Helvetica"/>
                <a:ea typeface="굴림" pitchFamily="50" charset="-127"/>
              </a:rPr>
              <a:t>: Conclusions regarding </a:t>
            </a:r>
            <a:r>
              <a:rPr lang="en-US" altLang="ko-KR" sz="1800" kern="0" dirty="0">
                <a:solidFill>
                  <a:srgbClr val="9933FF"/>
                </a:solidFill>
                <a:latin typeface="Symbol" panose="05050102010706020507" pitchFamily="18" charset="2"/>
                <a:ea typeface="굴림" pitchFamily="50" charset="-127"/>
              </a:rPr>
              <a:t>D</a:t>
            </a:r>
            <a:r>
              <a:rPr lang="en-US" altLang="ko-KR" sz="1800" kern="0" dirty="0">
                <a:solidFill>
                  <a:srgbClr val="9933FF"/>
                </a:solidFill>
                <a:latin typeface="Helvetica"/>
                <a:ea typeface="굴림" pitchFamily="50" charset="-127"/>
              </a:rPr>
              <a:t>’ evolution can be made</a:t>
            </a:r>
            <a:r>
              <a:rPr lang="en-US" altLang="ko-KR" sz="1800" kern="0" dirty="0" smtClean="0">
                <a:solidFill>
                  <a:srgbClr val="9933FF"/>
                </a:solidFill>
                <a:latin typeface="Helvetica"/>
                <a:ea typeface="굴림" pitchFamily="50" charset="-127"/>
              </a:rPr>
              <a:t>!</a:t>
            </a:r>
          </a:p>
          <a:p>
            <a:pPr marL="1082675" lvl="2" indent="-279400">
              <a:spcBef>
                <a:spcPts val="600"/>
              </a:spcBef>
              <a:buClr>
                <a:srgbClr val="F70606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altLang="ko-KR" sz="1600" kern="0" dirty="0" smtClean="0">
                <a:solidFill>
                  <a:srgbClr val="FF0000"/>
                </a:solidFill>
                <a:latin typeface="Helvetica"/>
                <a:ea typeface="굴림" pitchFamily="50" charset="-127"/>
              </a:rPr>
              <a:t>Recent paper with MRE evaluation </a:t>
            </a:r>
            <a:r>
              <a:rPr lang="en-US" altLang="ko-KR" sz="1600" kern="0" dirty="0" smtClean="0">
                <a:solidFill>
                  <a:srgbClr val="9933FF"/>
                </a:solidFill>
                <a:latin typeface="Helvetica"/>
                <a:ea typeface="굴림" pitchFamily="50" charset="-127"/>
                <a:sym typeface="Wingdings" panose="05000000000000000000" pitchFamily="2" charset="2"/>
              </a:rPr>
              <a:t></a:t>
            </a:r>
            <a:r>
              <a:rPr lang="en-US" altLang="ko-KR" sz="1600" kern="0" dirty="0" smtClean="0">
                <a:solidFill>
                  <a:srgbClr val="9933FF"/>
                </a:solidFill>
                <a:latin typeface="Helvetica"/>
                <a:ea typeface="굴림" pitchFamily="50" charset="-127"/>
              </a:rPr>
              <a:t> Y.S. Park, et al., NF </a:t>
            </a:r>
            <a:r>
              <a:rPr lang="en-US" altLang="ko-KR" sz="1600" b="1" kern="0" dirty="0" smtClean="0">
                <a:solidFill>
                  <a:srgbClr val="9933FF"/>
                </a:solidFill>
                <a:latin typeface="Helvetica"/>
                <a:ea typeface="굴림" pitchFamily="50" charset="-127"/>
              </a:rPr>
              <a:t>60</a:t>
            </a:r>
            <a:r>
              <a:rPr lang="en-US" altLang="ko-KR" sz="1600" kern="0" dirty="0" smtClean="0">
                <a:solidFill>
                  <a:srgbClr val="9933FF"/>
                </a:solidFill>
                <a:latin typeface="Helvetica"/>
                <a:ea typeface="굴림" pitchFamily="50" charset="-127"/>
              </a:rPr>
              <a:t> (2020) 056007 </a:t>
            </a:r>
            <a:endParaRPr lang="en-US" altLang="ko-KR" sz="1600" kern="0" dirty="0">
              <a:solidFill>
                <a:srgbClr val="9933FF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6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6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Tearing mode classical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’ stability </a:t>
            </a:r>
            <a:r>
              <a:rPr lang="en-US" dirty="0"/>
              <a:t>examined in KSTAR plasmas </a:t>
            </a:r>
            <a:r>
              <a:rPr lang="en-US" dirty="0" smtClean="0"/>
              <a:t>(supports future DECAF models)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21125" y="2895765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00B050"/>
                </a:solidFill>
              </a:rPr>
              <a:t>Experimentally</a:t>
            </a:r>
          </a:p>
          <a:p>
            <a:r>
              <a:rPr lang="en-US" altLang="ko-KR" sz="1600" dirty="0">
                <a:solidFill>
                  <a:srgbClr val="00B050"/>
                </a:solidFill>
              </a:rPr>
              <a:t>2/1 stable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  <p:pic>
        <p:nvPicPr>
          <p:cNvPr id="21" name="Picture 49" descr="kstar_soft_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28300" y="1192038"/>
                <a:ext cx="19992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u="sng" baseline="30000" dirty="0" smtClean="0">
                    <a:solidFill>
                      <a:schemeClr val="tx1"/>
                    </a:solidFill>
                  </a:rPr>
                  <a:t>*</a:t>
                </a:r>
                <a:r>
                  <a:rPr lang="en-US" altLang="ko-KR" sz="1600" u="sng" dirty="0" smtClean="0">
                    <a:solidFill>
                      <a:schemeClr val="tx1"/>
                    </a:solidFill>
                  </a:rPr>
                  <a:t>Resistive </a:t>
                </a:r>
                <a:r>
                  <a:rPr lang="en-US" altLang="ko-KR" sz="1600" u="sng" dirty="0">
                    <a:solidFill>
                      <a:schemeClr val="tx1"/>
                    </a:solidFill>
                  </a:rPr>
                  <a:t>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60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300" y="1192038"/>
                <a:ext cx="1999265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316053" y="2024236"/>
            <a:ext cx="788385" cy="282573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lIns="72000" tIns="18000" rIns="72000" bIns="18000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600" dirty="0" smtClean="0">
                <a:solidFill>
                  <a:schemeClr val="tx1"/>
                </a:solidFill>
              </a:rPr>
              <a:t> ~ </a:t>
            </a:r>
            <a:r>
              <a:rPr lang="en-US" altLang="ko-KR" sz="1600" dirty="0">
                <a:solidFill>
                  <a:schemeClr val="tx1"/>
                </a:solidFill>
              </a:rPr>
              <a:t>2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" y="1015309"/>
            <a:ext cx="4428000" cy="31751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4321" y="1191288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u="sng" dirty="0" smtClean="0"/>
              <a:t>Ideal DCON </a:t>
            </a:r>
            <a:r>
              <a:rPr lang="en-US" altLang="ko-KR" sz="1400" u="sng" dirty="0" err="1" smtClean="0">
                <a:latin typeface="Symbol" panose="05050102010706020507" pitchFamily="18" charset="2"/>
              </a:rPr>
              <a:t>d</a:t>
            </a:r>
            <a:r>
              <a:rPr lang="en-US" altLang="ko-KR" sz="1400" u="sng" dirty="0" err="1" smtClean="0"/>
              <a:t>W</a:t>
            </a:r>
            <a:endParaRPr lang="ko-KR" altLang="en-US" sz="14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2112703" y="1765360"/>
            <a:ext cx="788385" cy="282573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lIns="72000" tIns="18000" rIns="72000" bIns="18000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6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600" dirty="0" smtClean="0">
                <a:solidFill>
                  <a:schemeClr val="tx1"/>
                </a:solidFill>
              </a:rPr>
              <a:t> ~ </a:t>
            </a:r>
            <a:r>
              <a:rPr lang="en-US" altLang="ko-KR" sz="1600" dirty="0">
                <a:solidFill>
                  <a:schemeClr val="tx1"/>
                </a:solidFill>
              </a:rPr>
              <a:t>2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59328" y="313727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B050"/>
                </a:solidFill>
              </a:rPr>
              <a:t>16325</a:t>
            </a:r>
            <a:endParaRPr lang="ko-KR" altLang="en-US" sz="20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0357" y="3872850"/>
            <a:ext cx="2152536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baseline="300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*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A.H.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Glasser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PoP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(2016)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0" y="36948"/>
            <a:ext cx="8957170" cy="685800"/>
          </a:xfrm>
        </p:spPr>
        <p:txBody>
          <a:bodyPr/>
          <a:lstStyle/>
          <a:p>
            <a:r>
              <a:rPr lang="en-US" sz="2400" dirty="0"/>
              <a:t>A broadened disruption prediction and avoidance analysis is progressing for ITER and future tokamaks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528" y="1005179"/>
            <a:ext cx="9083471" cy="558631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dirty="0"/>
              <a:t>Motivation</a:t>
            </a:r>
            <a:r>
              <a:rPr lang="en-US" altLang="en-US" dirty="0"/>
              <a:t>: Disruption prediction/avoidance is a critical need</a:t>
            </a:r>
          </a:p>
          <a:p>
            <a:pPr lvl="1"/>
            <a:r>
              <a:rPr lang="en-US" altLang="en-US" u="sng" dirty="0" smtClean="0"/>
              <a:t>Why</a:t>
            </a:r>
            <a:r>
              <a:rPr lang="en-US" altLang="en-US" dirty="0" smtClean="0"/>
              <a:t>? </a:t>
            </a:r>
            <a:r>
              <a:rPr lang="en-US" altLang="en-US" dirty="0" smtClean="0">
                <a:solidFill>
                  <a:srgbClr val="9933FF"/>
                </a:solidFill>
              </a:rPr>
              <a:t>A disruption </a:t>
            </a:r>
            <a:r>
              <a:rPr lang="en-US" altLang="en-US" u="sng" dirty="0" smtClean="0">
                <a:solidFill>
                  <a:srgbClr val="9933FF"/>
                </a:solidFill>
              </a:rPr>
              <a:t>stops</a:t>
            </a:r>
            <a:r>
              <a:rPr lang="en-US" altLang="en-US" dirty="0" smtClean="0">
                <a:solidFill>
                  <a:srgbClr val="9933FF"/>
                </a:solidFill>
              </a:rPr>
              <a:t> plasma operation, might cause device damage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/>
              <a:t>highest priority DOE FES (Tier 1) initiative - </a:t>
            </a:r>
            <a:r>
              <a:rPr lang="en-US" altLang="en-US" dirty="0">
                <a:solidFill>
                  <a:srgbClr val="FF0000"/>
                </a:solidFill>
              </a:rPr>
              <a:t>present “grand challenge” </a:t>
            </a:r>
            <a:r>
              <a:rPr lang="en-US" altLang="en-US" dirty="0"/>
              <a:t>in tokamak </a:t>
            </a:r>
            <a:r>
              <a:rPr lang="en-US" altLang="en-US" dirty="0" smtClean="0"/>
              <a:t>stability research</a:t>
            </a:r>
            <a:r>
              <a:rPr lang="en-US" altLang="en-US" dirty="0"/>
              <a:t>: </a:t>
            </a:r>
          </a:p>
          <a:p>
            <a:pPr lvl="2"/>
            <a:r>
              <a:rPr lang="en-US" u="sng" dirty="0">
                <a:solidFill>
                  <a:srgbClr val="FF0000"/>
                </a:solidFill>
              </a:rPr>
              <a:t>Can be done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/>
              <a:t>(JET: &lt; 4% disruptions </a:t>
            </a:r>
            <a:r>
              <a:rPr lang="en-US" dirty="0" smtClean="0"/>
              <a:t>with carbon wall</a:t>
            </a:r>
            <a:r>
              <a:rPr lang="en-US" dirty="0"/>
              <a:t>)</a:t>
            </a:r>
          </a:p>
          <a:p>
            <a:pPr lvl="2"/>
            <a:r>
              <a:rPr lang="en-US" u="sng" dirty="0">
                <a:solidFill>
                  <a:srgbClr val="6600FF"/>
                </a:solidFill>
              </a:rPr>
              <a:t>ITER disruption allowance</a:t>
            </a:r>
            <a:r>
              <a:rPr lang="en-US" dirty="0">
                <a:solidFill>
                  <a:srgbClr val="6600FF"/>
                </a:solidFill>
              </a:rPr>
              <a:t>: &lt; 1 - 2% (energy + E&amp;M loads); &lt;&lt; 1% (runaways)</a:t>
            </a:r>
            <a:endParaRPr lang="en-US" altLang="en-US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 smtClean="0"/>
              <a:t>Outline</a:t>
            </a:r>
            <a:endParaRPr lang="en-US" altLang="en-US" dirty="0"/>
          </a:p>
          <a:p>
            <a:pPr lvl="1">
              <a:spcBef>
                <a:spcPts val="800"/>
              </a:spcBef>
            </a:pPr>
            <a:r>
              <a:rPr lang="en-US" altLang="en-US" dirty="0" smtClean="0"/>
              <a:t>Disruption </a:t>
            </a:r>
            <a:r>
              <a:rPr lang="en-US" altLang="en-US" dirty="0"/>
              <a:t>Event Characterization and Forecasting (</a:t>
            </a:r>
            <a:r>
              <a:rPr lang="en-US" altLang="en-US" dirty="0">
                <a:solidFill>
                  <a:srgbClr val="FF0000"/>
                </a:solidFill>
              </a:rPr>
              <a:t>DECAF</a:t>
            </a:r>
            <a:r>
              <a:rPr lang="en-US" altLang="en-US" dirty="0"/>
              <a:t>) </a:t>
            </a:r>
            <a:r>
              <a:rPr lang="en-US" altLang="en-US" dirty="0" smtClean="0"/>
              <a:t>approach</a:t>
            </a:r>
            <a:endParaRPr lang="en-US" altLang="en-US" dirty="0"/>
          </a:p>
          <a:p>
            <a:pPr lvl="1">
              <a:spcBef>
                <a:spcPts val="800"/>
              </a:spcBef>
            </a:pPr>
            <a:r>
              <a:rPr lang="en-US" altLang="en-US" dirty="0" smtClean="0"/>
              <a:t>Overview of DECAF results, disruption event chains, early forecasting</a:t>
            </a:r>
            <a:endParaRPr lang="en-US" altLang="en-US" dirty="0"/>
          </a:p>
          <a:p>
            <a:pPr lvl="1">
              <a:spcBef>
                <a:spcPts val="800"/>
              </a:spcBef>
            </a:pPr>
            <a:r>
              <a:rPr lang="en-US" altLang="en-US" dirty="0" smtClean="0"/>
              <a:t>Initial multiple-device, large database analysis, forecasting performance</a:t>
            </a:r>
          </a:p>
          <a:p>
            <a:pPr lvl="1">
              <a:spcBef>
                <a:spcPts val="800"/>
              </a:spcBef>
            </a:pPr>
            <a:r>
              <a:rPr lang="en-US" altLang="en-US" dirty="0" smtClean="0"/>
              <a:t>Physics support research: i.e. KSTAR high </a:t>
            </a:r>
            <a:r>
              <a:rPr lang="en-US" altLang="en-US" dirty="0" err="1" smtClean="0">
                <a:latin typeface="Symbol" panose="05050102010706020507" pitchFamily="18" charset="2"/>
              </a:rPr>
              <a:t>b</a:t>
            </a:r>
            <a:r>
              <a:rPr lang="en-US" altLang="en-US" baseline="-25000" dirty="0" err="1" smtClean="0"/>
              <a:t>N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dirty="0" smtClean="0"/>
              <a:t>’, ~100% non-inductive CD</a:t>
            </a:r>
          </a:p>
          <a:p>
            <a:pPr lvl="1">
              <a:spcBef>
                <a:spcPts val="800"/>
              </a:spcBef>
            </a:pPr>
            <a:r>
              <a:rPr lang="en-US" altLang="en-US" dirty="0" smtClean="0"/>
              <a:t>Recent focus on real-time design and implementation on KSTAR</a:t>
            </a:r>
          </a:p>
        </p:txBody>
      </p:sp>
    </p:spTree>
    <p:extLst>
      <p:ext uri="{BB962C8B-B14F-4D97-AF65-F5344CB8AC3E}">
        <p14:creationId xmlns:p14="http://schemas.microsoft.com/office/powerpoint/2010/main" val="25886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33910"/>
            <a:ext cx="9124950" cy="685800"/>
          </a:xfrm>
        </p:spPr>
        <p:txBody>
          <a:bodyPr/>
          <a:lstStyle/>
          <a:p>
            <a:r>
              <a:rPr lang="en-US" altLang="zh-CN" sz="2400" dirty="0" smtClean="0"/>
              <a:t>A database of high-non-inductive fraction </a:t>
            </a:r>
            <a:r>
              <a:rPr lang="en-US" altLang="zh-CN" sz="2400" dirty="0"/>
              <a:t>plasmas </a:t>
            </a:r>
            <a:r>
              <a:rPr lang="en-US" altLang="zh-CN" sz="2400" dirty="0" smtClean="0"/>
              <a:t>is important for disruption </a:t>
            </a:r>
            <a:r>
              <a:rPr lang="en-US" altLang="zh-CN" sz="2400" dirty="0"/>
              <a:t>forecasting ; </a:t>
            </a:r>
            <a:r>
              <a:rPr lang="en-US" altLang="zh-CN" sz="2400" dirty="0" smtClean="0"/>
              <a:t>NICF ~ 75% in KSTAR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"/>
          <a:stretch/>
        </p:blipFill>
        <p:spPr>
          <a:xfrm>
            <a:off x="2697088" y="1185268"/>
            <a:ext cx="6279844" cy="4559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76260" y="3612580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18492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121824" y="1415193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AF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16498</a:t>
            </a:r>
            <a:endParaRPr lang="en-US" dirty="0">
              <a:solidFill>
                <a:srgbClr val="00AF4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739080" y="278083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AF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18476</a:t>
            </a:r>
            <a:endParaRPr lang="en-US" dirty="0">
              <a:solidFill>
                <a:srgbClr val="00AF4E"/>
              </a:solidFill>
            </a:endParaRPr>
          </a:p>
        </p:txBody>
      </p:sp>
      <p:sp>
        <p:nvSpPr>
          <p:cNvPr id="78" name="Multiply 77"/>
          <p:cNvSpPr/>
          <p:nvPr/>
        </p:nvSpPr>
        <p:spPr bwMode="auto">
          <a:xfrm>
            <a:off x="6554178" y="2482548"/>
            <a:ext cx="180000" cy="1800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33492" y="153405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53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16325</a:t>
            </a:r>
            <a:endParaRPr lang="en-US" dirty="0">
              <a:solidFill>
                <a:srgbClr val="C539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942081" y="198440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16295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H="1">
            <a:off x="5699476" y="2008806"/>
            <a:ext cx="61645" cy="205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endCxn id="76" idx="2"/>
          </p:cNvCxnSpPr>
          <p:nvPr/>
        </p:nvCxnSpPr>
        <p:spPr bwMode="auto">
          <a:xfrm>
            <a:off x="4702883" y="1845425"/>
            <a:ext cx="32250" cy="154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6675521" y="2347853"/>
            <a:ext cx="277402" cy="1438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 flipV="1">
            <a:off x="8144725" y="2738271"/>
            <a:ext cx="174661" cy="924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7990613" y="3539655"/>
            <a:ext cx="178086" cy="1027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94733" y="1097280"/>
            <a:ext cx="3034850" cy="4632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TRANSP analysis of experimental plasmas </a:t>
            </a:r>
          </a:p>
          <a:p>
            <a:pPr>
              <a:lnSpc>
                <a:spcPct val="100000"/>
              </a:lnSpc>
            </a:pPr>
            <a:r>
              <a:rPr lang="en-US" dirty="0"/>
              <a:t>Non-inductive fraction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Beam-driven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Bootstrap</a:t>
            </a:r>
          </a:p>
          <a:p>
            <a:pPr>
              <a:lnSpc>
                <a:spcPct val="100000"/>
              </a:lnSpc>
            </a:pPr>
            <a:r>
              <a:rPr lang="en-US" dirty="0"/>
              <a:t>Non-inductive fraction is key for stable high beta steady state operation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48442" y="5440859"/>
            <a:ext cx="1687625" cy="30420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2429" y="5452561"/>
            <a:ext cx="372089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>
                <a:solidFill>
                  <a:schemeClr val="tx1"/>
                </a:solidFill>
              </a:rPr>
              <a:t>Volume average electron density (m</a:t>
            </a:r>
            <a:r>
              <a:rPr lang="en-US" sz="1600" i="0" kern="0" baseline="30000" dirty="0">
                <a:solidFill>
                  <a:schemeClr val="tx1"/>
                </a:solidFill>
              </a:rPr>
              <a:t>-3</a:t>
            </a:r>
            <a:r>
              <a:rPr lang="en-US" sz="1600" i="0" kern="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58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“Predict-first” KSTAR TRANSP analysis shows expected high performance plasmas at &gt; 80% NICF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30254"/>
            <a:ext cx="9042253" cy="1347548"/>
          </a:xfrm>
        </p:spPr>
        <p:txBody>
          <a:bodyPr/>
          <a:lstStyle/>
          <a:p>
            <a:r>
              <a:rPr lang="en-US" sz="2200" dirty="0" smtClean="0"/>
              <a:t>High non-inductive current fraction predicted for 6.5</a:t>
            </a:r>
            <a:r>
              <a:rPr lang="en-US" sz="2200" dirty="0"/>
              <a:t>, 7.5, 8.5 MW </a:t>
            </a:r>
            <a:r>
              <a:rPr lang="en-US" sz="2200" dirty="0" smtClean="0"/>
              <a:t>NBI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The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ranges from 3.0 – 3.5; based on KSTAR plasmas with NICF ~70%</a:t>
            </a:r>
          </a:p>
          <a:p>
            <a:pPr>
              <a:spcBef>
                <a:spcPts val="900"/>
              </a:spcBef>
            </a:pPr>
            <a:r>
              <a:rPr lang="en-US" sz="2200" dirty="0" smtClean="0"/>
              <a:t>Aim to generate a significant database of long pulse, high NICF plasmas in 2020-2021 KSTAR runs for disruption prediction studies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" y="1448490"/>
            <a:ext cx="8886660" cy="368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376" y="917436"/>
            <a:ext cx="786144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i="0" u="sng" kern="0" dirty="0" smtClean="0">
                <a:solidFill>
                  <a:schemeClr val="bg2">
                    <a:lumMod val="50000"/>
                  </a:schemeClr>
                </a:solidFill>
              </a:rPr>
              <a:t>Predicted </a:t>
            </a:r>
            <a:r>
              <a:rPr lang="en-US" sz="2000" u="sng" kern="0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000" i="0" u="sng" kern="0" dirty="0" smtClean="0">
                <a:solidFill>
                  <a:schemeClr val="bg2">
                    <a:lumMod val="50000"/>
                  </a:schemeClr>
                </a:solidFill>
              </a:rPr>
              <a:t>igh non-inductive current fraction (NICF) </a:t>
            </a:r>
            <a:r>
              <a:rPr lang="en-US" sz="2000" u="sng" kern="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000" i="0" u="sng" kern="0" dirty="0" smtClean="0">
                <a:solidFill>
                  <a:schemeClr val="bg2">
                    <a:lumMod val="50000"/>
                  </a:schemeClr>
                </a:solidFill>
              </a:rPr>
              <a:t>urrent profiles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1768" y="1409990"/>
            <a:ext cx="158088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81.5% NICF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6858" y="1409990"/>
            <a:ext cx="136768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kern="0" dirty="0" smtClean="0">
                <a:solidFill>
                  <a:srgbClr val="FF0000"/>
                </a:solidFill>
              </a:rPr>
              <a:t>93% </a:t>
            </a:r>
            <a:r>
              <a:rPr lang="en-US" sz="2000" kern="0" dirty="0">
                <a:solidFill>
                  <a:srgbClr val="FF0000"/>
                </a:solidFill>
              </a:rPr>
              <a:t>NICF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5079" y="1409990"/>
            <a:ext cx="151035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kern="0" dirty="0" smtClean="0">
                <a:solidFill>
                  <a:srgbClr val="FF0000"/>
                </a:solidFill>
              </a:rPr>
              <a:t>101% </a:t>
            </a:r>
            <a:r>
              <a:rPr lang="en-US" sz="2000" kern="0" dirty="0">
                <a:solidFill>
                  <a:srgbClr val="FF0000"/>
                </a:solidFill>
              </a:rPr>
              <a:t>NICF</a:t>
            </a:r>
          </a:p>
        </p:txBody>
      </p:sp>
    </p:spTree>
    <p:extLst>
      <p:ext uri="{BB962C8B-B14F-4D97-AF65-F5344CB8AC3E}">
        <p14:creationId xmlns:p14="http://schemas.microsoft.com/office/powerpoint/2010/main" val="41774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97683"/>
            <a:ext cx="4267200" cy="11043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600" b="1" dirty="0" smtClean="0"/>
              <a:t>Determination of ideal MHD no-wall stability limit by DL NN</a:t>
            </a:r>
          </a:p>
          <a:p>
            <a:pPr marL="0" indent="0" algn="ctr">
              <a:buNone/>
            </a:pPr>
            <a:r>
              <a:rPr lang="en-US" sz="1600" b="1" dirty="0" smtClean="0"/>
              <a:t>(2019 Marseille conference</a:t>
            </a:r>
            <a:r>
              <a:rPr lang="en-US" sz="1600" b="1" dirty="0"/>
              <a:t>)</a:t>
            </a:r>
            <a:endParaRPr lang="en-US" sz="16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325" y="38845"/>
            <a:ext cx="7772400" cy="685800"/>
          </a:xfrm>
        </p:spPr>
        <p:txBody>
          <a:bodyPr/>
          <a:lstStyle/>
          <a:p>
            <a:r>
              <a:rPr lang="en-US" sz="2400" b="1" dirty="0">
                <a:solidFill>
                  <a:srgbClr val="0000FF"/>
                </a:solidFill>
              </a:rPr>
              <a:t>Machine learning approaches are now coupling to DECAF to compute sub-elements of computations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5050"/>
            <a:ext cx="3733800" cy="404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429000" cy="40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343400" y="914400"/>
            <a:ext cx="4648200" cy="811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/>
              <a:t>Determination of ideal MHD stability function by non-linear random forest regression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/>
              <a:t>(2019 IAEA ML conference)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3393" y="5838294"/>
            <a:ext cx="9004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9933FF"/>
                </a:solidFill>
              </a:rPr>
              <a:t>Collaboration with CCFE / UCL (A. </a:t>
            </a:r>
            <a:r>
              <a:rPr lang="en-US" sz="1500" dirty="0" err="1" smtClean="0">
                <a:solidFill>
                  <a:srgbClr val="9933FF"/>
                </a:solidFill>
              </a:rPr>
              <a:t>Piccone</a:t>
            </a:r>
            <a:r>
              <a:rPr lang="en-US" sz="1500" dirty="0" smtClean="0">
                <a:solidFill>
                  <a:srgbClr val="9933FF"/>
                </a:solidFill>
              </a:rPr>
              <a:t> (UCL)); </a:t>
            </a:r>
            <a:r>
              <a:rPr lang="en-US" sz="1500" dirty="0" smtClean="0">
                <a:solidFill>
                  <a:srgbClr val="9933FF"/>
                </a:solidFill>
                <a:sym typeface="Wingdings" panose="05000000000000000000" pitchFamily="2" charset="2"/>
              </a:rPr>
              <a:t></a:t>
            </a:r>
            <a:r>
              <a:rPr lang="en-US" sz="1500" dirty="0" smtClean="0">
                <a:solidFill>
                  <a:srgbClr val="9933FF"/>
                </a:solidFill>
              </a:rPr>
              <a:t> A. </a:t>
            </a:r>
            <a:r>
              <a:rPr lang="en-US" sz="1500" dirty="0" err="1" smtClean="0">
                <a:solidFill>
                  <a:srgbClr val="9933FF"/>
                </a:solidFill>
              </a:rPr>
              <a:t>Piccone</a:t>
            </a:r>
            <a:r>
              <a:rPr lang="en-US" sz="1500" dirty="0" smtClean="0">
                <a:solidFill>
                  <a:srgbClr val="9933FF"/>
                </a:solidFill>
              </a:rPr>
              <a:t>, et al, </a:t>
            </a:r>
            <a:r>
              <a:rPr lang="en-US" sz="1500" dirty="0" err="1" smtClean="0">
                <a:solidFill>
                  <a:srgbClr val="9933FF"/>
                </a:solidFill>
              </a:rPr>
              <a:t>Nucl</a:t>
            </a:r>
            <a:r>
              <a:rPr lang="en-US" sz="1500" dirty="0" smtClean="0">
                <a:solidFill>
                  <a:srgbClr val="9933FF"/>
                </a:solidFill>
              </a:rPr>
              <a:t>. Fusion </a:t>
            </a:r>
            <a:r>
              <a:rPr lang="en-US" sz="1500" b="1" dirty="0" smtClean="0">
                <a:solidFill>
                  <a:srgbClr val="9933FF"/>
                </a:solidFill>
              </a:rPr>
              <a:t>60</a:t>
            </a:r>
            <a:r>
              <a:rPr lang="en-US" sz="1500" dirty="0" smtClean="0">
                <a:solidFill>
                  <a:srgbClr val="9933FF"/>
                </a:solidFill>
              </a:rPr>
              <a:t> (2020) 046033  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651" y="6167853"/>
            <a:ext cx="8592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FES/ACSR Advancing </a:t>
            </a:r>
            <a:r>
              <a:rPr lang="en-US" sz="1600" dirty="0">
                <a:solidFill>
                  <a:srgbClr val="0000FF"/>
                </a:solidFill>
              </a:rPr>
              <a:t>Fusion with Machine </a:t>
            </a:r>
            <a:r>
              <a:rPr lang="en-US" sz="1600" dirty="0" smtClean="0">
                <a:solidFill>
                  <a:srgbClr val="0000FF"/>
                </a:solidFill>
              </a:rPr>
              <a:t>Learning - Research </a:t>
            </a:r>
            <a:r>
              <a:rPr lang="en-US" sz="1600" dirty="0">
                <a:solidFill>
                  <a:srgbClr val="0000FF"/>
                </a:solidFill>
              </a:rPr>
              <a:t>Needs </a:t>
            </a:r>
            <a:r>
              <a:rPr lang="en-US" sz="1600" dirty="0" smtClean="0">
                <a:solidFill>
                  <a:srgbClr val="0000FF"/>
                </a:solidFill>
              </a:rPr>
              <a:t>Workshop (</a:t>
            </a:r>
            <a:r>
              <a:rPr lang="en-US" sz="1400" dirty="0" smtClean="0">
                <a:solidFill>
                  <a:srgbClr val="0000FF"/>
                </a:solidFill>
              </a:rPr>
              <a:t>May 2019)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29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Disruption prediction and avoidance research on KSTAR moving to real-time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0" y="1170275"/>
            <a:ext cx="6951837" cy="5727731"/>
          </a:xfrm>
        </p:spPr>
        <p:txBody>
          <a:bodyPr/>
          <a:lstStyle/>
          <a:p>
            <a:pPr marL="457200" indent="-457200">
              <a:buSzPct val="95000"/>
              <a:buFont typeface="+mj-lt"/>
              <a:buAutoNum type="arabicPeriod"/>
            </a:pPr>
            <a:r>
              <a:rPr lang="en-US" dirty="0" smtClean="0"/>
              <a:t>Disruption forecasting </a:t>
            </a:r>
            <a:r>
              <a:rPr lang="en-US" dirty="0"/>
              <a:t>physics analysis </a:t>
            </a:r>
            <a:r>
              <a:rPr lang="en-US" dirty="0" smtClean="0"/>
              <a:t>expansion</a:t>
            </a:r>
            <a:endParaRPr lang="en-US" dirty="0"/>
          </a:p>
          <a:p>
            <a:pPr marL="457200" indent="-457200">
              <a:spcBef>
                <a:spcPts val="3600"/>
              </a:spcBef>
              <a:buSzPct val="95000"/>
              <a:buFont typeface="+mj-lt"/>
              <a:buAutoNum type="arabicPeriod"/>
            </a:pPr>
            <a:r>
              <a:rPr lang="en-US" dirty="0" smtClean="0"/>
              <a:t>Implementation </a:t>
            </a:r>
            <a:r>
              <a:rPr lang="en-US" dirty="0"/>
              <a:t>of real-time diagnostic </a:t>
            </a:r>
            <a:r>
              <a:rPr lang="en-US" dirty="0" smtClean="0"/>
              <a:t>capabilities</a:t>
            </a:r>
            <a:endParaRPr lang="en-US" dirty="0"/>
          </a:p>
          <a:p>
            <a:pPr marL="457200" indent="-457200">
              <a:spcBef>
                <a:spcPts val="3600"/>
              </a:spcBef>
              <a:buSzPct val="95000"/>
              <a:buFont typeface="+mj-lt"/>
              <a:buAutoNum type="arabicPeriod"/>
            </a:pPr>
            <a:r>
              <a:rPr lang="en-US" dirty="0" smtClean="0"/>
              <a:t>Real-time </a:t>
            </a:r>
            <a:r>
              <a:rPr lang="en-US" dirty="0"/>
              <a:t>implementation of DECAF analysis and sensor </a:t>
            </a:r>
            <a:r>
              <a:rPr lang="en-US" dirty="0" smtClean="0"/>
              <a:t>input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Plasma control system (PCS) code specifications written for 10 DECAF events – process continues </a:t>
            </a:r>
          </a:p>
          <a:p>
            <a:pPr marL="457200" indent="-457200">
              <a:spcBef>
                <a:spcPts val="3600"/>
              </a:spcBef>
              <a:buSzPct val="95000"/>
              <a:buFont typeface="+mj-lt"/>
              <a:buAutoNum type="arabicPeriod"/>
            </a:pPr>
            <a:r>
              <a:rPr lang="en-US" dirty="0" smtClean="0"/>
              <a:t>Real-time </a:t>
            </a:r>
            <a:r>
              <a:rPr lang="en-US" dirty="0"/>
              <a:t>control leveraging real-time DECAF analysis and sensors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Initial specification for model-based control in the PCS is written; interfaces to DECAF events being made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92" y="904273"/>
            <a:ext cx="2261283" cy="246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14" y="3678827"/>
            <a:ext cx="2085253" cy="233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5861884" y="2849511"/>
            <a:ext cx="1262816" cy="6366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734412" y="1464408"/>
            <a:ext cx="1085905" cy="4501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7852" y="2192118"/>
            <a:ext cx="5948413" cy="66691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3725" y="2661184"/>
            <a:ext cx="126829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Next slides</a:t>
            </a:r>
          </a:p>
        </p:txBody>
      </p:sp>
    </p:spTree>
    <p:extLst>
      <p:ext uri="{BB962C8B-B14F-4D97-AF65-F5344CB8AC3E}">
        <p14:creationId xmlns:p14="http://schemas.microsoft.com/office/powerpoint/2010/main" val="110945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19" y="29880"/>
            <a:ext cx="8685316" cy="685800"/>
          </a:xfrm>
        </p:spPr>
        <p:txBody>
          <a:bodyPr/>
          <a:lstStyle/>
          <a:p>
            <a:r>
              <a:rPr lang="en-US" dirty="0" smtClean="0"/>
              <a:t>KSTAR DPA grant research “fills in” the desired real-time (r/t) diagnostic capability for r/t DECAF </a:t>
            </a:r>
            <a:endParaRPr lang="en-US" dirty="0"/>
          </a:p>
        </p:txBody>
      </p:sp>
      <p:pic>
        <p:nvPicPr>
          <p:cNvPr id="4" name="Picture 5" descr="cu_fontoutlin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7" b="22131"/>
          <a:stretch/>
        </p:blipFill>
        <p:spPr bwMode="auto">
          <a:xfrm>
            <a:off x="4896306" y="6041505"/>
            <a:ext cx="1689549" cy="4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57" y="6000062"/>
            <a:ext cx="1371143" cy="50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it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12" y="5965276"/>
            <a:ext cx="1129002" cy="5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4" y="999627"/>
            <a:ext cx="9020176" cy="528071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Real-time measurement of rotating / locking MHD</a:t>
            </a:r>
          </a:p>
          <a:p>
            <a:pPr lvl="1"/>
            <a:r>
              <a:rPr lang="en-US" dirty="0" smtClean="0"/>
              <a:t>&lt; 300 kHz; </a:t>
            </a:r>
            <a:r>
              <a:rPr lang="en-US" dirty="0"/>
              <a:t>Data collected during Jan/Feb 2020 run </a:t>
            </a:r>
            <a:endParaRPr lang="en-US" dirty="0" smtClean="0"/>
          </a:p>
          <a:p>
            <a:r>
              <a:rPr lang="en-US" dirty="0">
                <a:solidFill>
                  <a:srgbClr val="FF9933"/>
                </a:solidFill>
              </a:rPr>
              <a:t>Real-time and offline Motional Stark Effect - IN </a:t>
            </a:r>
            <a:r>
              <a:rPr lang="en-US" dirty="0" smtClean="0">
                <a:solidFill>
                  <a:srgbClr val="FF9933"/>
                </a:solidFill>
              </a:rPr>
              <a:t>FINAL DESIGN</a:t>
            </a:r>
            <a:endParaRPr lang="en-US" dirty="0" smtClean="0"/>
          </a:p>
          <a:p>
            <a:pPr lvl="1"/>
            <a:r>
              <a:rPr lang="en-US" dirty="0" smtClean="0"/>
              <a:t>“offline” MSE background </a:t>
            </a:r>
            <a:r>
              <a:rPr lang="en-US" dirty="0" err="1" smtClean="0"/>
              <a:t>polychrometer</a:t>
            </a:r>
            <a:r>
              <a:rPr lang="en-US" dirty="0" smtClean="0"/>
              <a:t> system,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profile</a:t>
            </a:r>
          </a:p>
          <a:p>
            <a:pPr lvl="1"/>
            <a:r>
              <a:rPr lang="en-US" dirty="0" smtClean="0"/>
              <a:t>Real-time implementation of MSE; </a:t>
            </a:r>
            <a:r>
              <a:rPr lang="en-US" dirty="0" smtClean="0">
                <a:solidFill>
                  <a:srgbClr val="FF0000"/>
                </a:solidFill>
              </a:rPr>
              <a:t>includes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B profile measurement</a:t>
            </a:r>
          </a:p>
          <a:p>
            <a:r>
              <a:rPr lang="en-US" dirty="0">
                <a:solidFill>
                  <a:srgbClr val="FF9933"/>
                </a:solidFill>
              </a:rPr>
              <a:t>Real-time plasma rotation profile – </a:t>
            </a:r>
            <a:r>
              <a:rPr lang="en-US" dirty="0" smtClean="0">
                <a:solidFill>
                  <a:srgbClr val="FF9933"/>
                </a:solidFill>
              </a:rPr>
              <a:t>1</a:t>
            </a:r>
            <a:r>
              <a:rPr lang="en-US" baseline="30000" dirty="0" smtClean="0">
                <a:solidFill>
                  <a:srgbClr val="FF9933"/>
                </a:solidFill>
              </a:rPr>
              <a:t>st</a:t>
            </a:r>
            <a:r>
              <a:rPr lang="en-US" dirty="0" smtClean="0">
                <a:solidFill>
                  <a:srgbClr val="FF9933"/>
                </a:solidFill>
              </a:rPr>
              <a:t> system shipped to NFRI</a:t>
            </a:r>
            <a:endParaRPr lang="en-US" dirty="0">
              <a:solidFill>
                <a:srgbClr val="FF9933"/>
              </a:solidFill>
            </a:endParaRPr>
          </a:p>
          <a:p>
            <a:pPr lvl="1"/>
            <a:r>
              <a:rPr lang="en-US" dirty="0" smtClean="0"/>
              <a:t>Completely new for KSTAR: 8 channels; 1 – 2 kHz time resolution</a:t>
            </a:r>
          </a:p>
          <a:p>
            <a:r>
              <a:rPr lang="en-US" dirty="0">
                <a:solidFill>
                  <a:srgbClr val="FF9933"/>
                </a:solidFill>
              </a:rPr>
              <a:t>Real-time electron temperature </a:t>
            </a:r>
            <a:r>
              <a:rPr lang="en-US" dirty="0" smtClean="0">
                <a:solidFill>
                  <a:srgbClr val="FF9933"/>
                </a:solidFill>
              </a:rPr>
              <a:t>profile – IN PROCUREMENT</a:t>
            </a:r>
            <a:endParaRPr lang="en-US" dirty="0">
              <a:solidFill>
                <a:srgbClr val="FF9933"/>
              </a:solidFill>
            </a:endParaRPr>
          </a:p>
          <a:p>
            <a:pPr lvl="1"/>
            <a:r>
              <a:rPr lang="en-US" dirty="0" smtClean="0"/>
              <a:t>Implement real-time acquisition of heterodyne radiometer system</a:t>
            </a:r>
          </a:p>
          <a:p>
            <a:r>
              <a:rPr lang="en-US" dirty="0">
                <a:solidFill>
                  <a:srgbClr val="FF9933"/>
                </a:solidFill>
              </a:rPr>
              <a:t>Real-time </a:t>
            </a:r>
            <a:r>
              <a:rPr lang="en-US" dirty="0" err="1" smtClean="0">
                <a:solidFill>
                  <a:srgbClr val="FF9933"/>
                </a:solidFill>
              </a:rPr>
              <a:t>T</a:t>
            </a:r>
            <a:r>
              <a:rPr lang="en-US" baseline="-25000" dirty="0" err="1" smtClean="0">
                <a:solidFill>
                  <a:srgbClr val="FF9933"/>
                </a:solidFill>
              </a:rPr>
              <a:t>e</a:t>
            </a:r>
            <a:r>
              <a:rPr lang="en-US" dirty="0" smtClean="0">
                <a:solidFill>
                  <a:srgbClr val="FF9933"/>
                </a:solidFill>
              </a:rPr>
              <a:t> fluctuation </a:t>
            </a:r>
            <a:r>
              <a:rPr lang="en-US" dirty="0">
                <a:solidFill>
                  <a:srgbClr val="FF9933"/>
                </a:solidFill>
              </a:rPr>
              <a:t>profile – IN PROCUREMENT</a:t>
            </a:r>
          </a:p>
          <a:p>
            <a:pPr lvl="1"/>
            <a:r>
              <a:rPr lang="en-US" dirty="0" smtClean="0"/>
              <a:t>Implement real-time acquisition to 2-D ECE imaging system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5557" y="566487"/>
            <a:ext cx="439588" cy="644893"/>
            <a:chOff x="259882" y="442762"/>
            <a:chExt cx="439588" cy="644893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59882" y="895150"/>
              <a:ext cx="154004" cy="1925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12282" y="442762"/>
              <a:ext cx="287188" cy="62403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03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 bwMode="auto">
          <a:xfrm flipH="1" flipV="1">
            <a:off x="6811826" y="2045243"/>
            <a:ext cx="1830266" cy="1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setup for KSTAR real-time diagnostic integration and DECAF analysis for the 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159" y="5809678"/>
            <a:ext cx="3827387" cy="684486"/>
          </a:xfrm>
        </p:spPr>
        <p:txBody>
          <a:bodyPr/>
          <a:lstStyle/>
          <a:p>
            <a:r>
              <a:rPr lang="en-US" sz="1600" dirty="0" smtClean="0"/>
              <a:t>All software development under GIT version control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2364" y="2275941"/>
            <a:ext cx="4941454" cy="3918471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35418" y="868224"/>
            <a:ext cx="3893128" cy="484908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84" y="5837386"/>
            <a:ext cx="234872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u="sng" kern="0" dirty="0" smtClean="0">
                <a:solidFill>
                  <a:srgbClr val="00B050"/>
                </a:solidFill>
              </a:rPr>
              <a:t>Main Diagnostics Room</a:t>
            </a:r>
            <a:endParaRPr lang="en-US" sz="1600" i="0" u="sng" kern="0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5433" y="862167"/>
            <a:ext cx="120898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u="sng" kern="0" dirty="0" smtClean="0">
                <a:solidFill>
                  <a:srgbClr val="0000FF"/>
                </a:solidFill>
              </a:rPr>
              <a:t>PCS Room</a:t>
            </a:r>
            <a:endParaRPr lang="en-US" sz="1600" i="0" u="sng" kern="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64" y="862167"/>
            <a:ext cx="363593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u="sng" kern="0" dirty="0" smtClean="0">
                <a:solidFill>
                  <a:srgbClr val="FF0000"/>
                </a:solidFill>
              </a:rPr>
              <a:t>KSTAR Test </a:t>
            </a:r>
            <a:r>
              <a:rPr lang="en-US" sz="1600" u="sng" kern="0" dirty="0">
                <a:solidFill>
                  <a:srgbClr val="FF0000"/>
                </a:solidFill>
              </a:rPr>
              <a:t>C</a:t>
            </a:r>
            <a:r>
              <a:rPr lang="en-US" sz="1600" u="sng" kern="0" dirty="0" smtClean="0">
                <a:solidFill>
                  <a:srgbClr val="FF0000"/>
                </a:solidFill>
              </a:rPr>
              <a:t>ell / ECE Screen </a:t>
            </a:r>
            <a:r>
              <a:rPr lang="en-US" sz="1600" u="sng" kern="0" dirty="0">
                <a:solidFill>
                  <a:srgbClr val="FF0000"/>
                </a:solidFill>
              </a:rPr>
              <a:t>R</a:t>
            </a:r>
            <a:r>
              <a:rPr lang="en-US" sz="1600" u="sng" kern="0" dirty="0" smtClean="0">
                <a:solidFill>
                  <a:srgbClr val="FF0000"/>
                </a:solidFill>
              </a:rPr>
              <a:t>oom</a:t>
            </a:r>
            <a:endParaRPr lang="en-US" sz="16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64" y="858989"/>
            <a:ext cx="4941454" cy="132941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056" y="1364557"/>
            <a:ext cx="933154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tx1"/>
                </a:solidFill>
              </a:rPr>
              <a:t>A-to-D (192 </a:t>
            </a:r>
            <a:r>
              <a:rPr lang="en-US" sz="1600" kern="0" dirty="0" err="1" smtClean="0">
                <a:solidFill>
                  <a:schemeClr val="tx1"/>
                </a:solidFill>
              </a:rPr>
              <a:t>ch</a:t>
            </a:r>
            <a:r>
              <a:rPr lang="en-US" sz="1600" kern="0" dirty="0" smtClean="0">
                <a:solidFill>
                  <a:schemeClr val="tx1"/>
                </a:solidFill>
              </a:rPr>
              <a:t>)</a:t>
            </a:r>
            <a:endParaRPr lang="en-US" sz="1600" i="0" kern="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084" y="1370759"/>
            <a:ext cx="2688607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tx1"/>
                </a:solidFill>
              </a:rPr>
              <a:t>Expansion box connected to main ECEI r/t computer</a:t>
            </a:r>
            <a:endParaRPr lang="en-US" sz="1600" i="0" kern="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6873" y="949043"/>
            <a:ext cx="1428800" cy="1569660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tx1"/>
                </a:solidFill>
              </a:rPr>
              <a:t>r/t ECEI and r/t DECAF development computer</a:t>
            </a:r>
            <a:endParaRPr lang="en-US" sz="1600" i="0" kern="0" dirty="0" smtClean="0">
              <a:solidFill>
                <a:schemeClr val="tx1"/>
              </a:solidFill>
            </a:endParaRPr>
          </a:p>
          <a:p>
            <a:pPr algn="ctr"/>
            <a:endParaRPr lang="en-US" sz="1600" kern="0" dirty="0">
              <a:solidFill>
                <a:schemeClr val="tx1"/>
              </a:solidFill>
            </a:endParaRPr>
          </a:p>
          <a:p>
            <a:pPr algn="ctr"/>
            <a:endParaRPr lang="en-US" sz="1600" kern="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00800" y="2081800"/>
            <a:ext cx="1039418" cy="363417"/>
            <a:chOff x="3690414" y="3424253"/>
            <a:chExt cx="1771938" cy="363417"/>
          </a:xfrm>
        </p:grpSpPr>
        <p:sp>
          <p:nvSpPr>
            <p:cNvPr id="16" name="TextBox 15"/>
            <p:cNvSpPr txBox="1"/>
            <p:nvPr/>
          </p:nvSpPr>
          <p:spPr>
            <a:xfrm>
              <a:off x="3690414" y="3449116"/>
              <a:ext cx="1771938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kern="0" dirty="0" err="1" smtClean="0">
                  <a:solidFill>
                    <a:schemeClr val="tx1"/>
                  </a:solidFill>
                </a:rPr>
                <a:t>rtDECAF</a:t>
              </a:r>
              <a:endParaRPr lang="en-US" sz="1600" i="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742152" y="3424253"/>
              <a:ext cx="1668462" cy="335716"/>
            </a:xfrm>
            <a:prstGeom prst="roundRect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0" name="Straight Arrow Connector 19"/>
          <p:cNvCxnSpPr>
            <a:endCxn id="13" idx="1"/>
          </p:cNvCxnSpPr>
          <p:nvPr/>
        </p:nvCxnSpPr>
        <p:spPr bwMode="auto">
          <a:xfrm flipV="1">
            <a:off x="3934691" y="1733873"/>
            <a:ext cx="1462182" cy="128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691071" y="881751"/>
            <a:ext cx="159497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kern="0" dirty="0" smtClean="0">
                <a:solidFill>
                  <a:schemeClr val="bg1">
                    <a:lumMod val="50000"/>
                  </a:schemeClr>
                </a:solidFill>
              </a:rPr>
              <a:t>Optical 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</a:rPr>
              <a:t>isolation</a:t>
            </a:r>
          </a:p>
          <a:p>
            <a:pPr algn="ctr"/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</a:rPr>
              <a:t>(Dolphin)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825673" y="1740577"/>
            <a:ext cx="21679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6833170" y="1191485"/>
            <a:ext cx="2160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</a:rPr>
              <a:t>1G to KSTAR imaging data server &amp; </a:t>
            </a:r>
            <a:r>
              <a:rPr lang="en-US" sz="1400" kern="0" dirty="0" err="1" smtClean="0">
                <a:solidFill>
                  <a:schemeClr val="bg1">
                    <a:lumMod val="50000"/>
                  </a:schemeClr>
                </a:solidFill>
              </a:rPr>
              <a:t>MDSPlus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2261" y="2634619"/>
            <a:ext cx="1428800" cy="1077218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tx1"/>
                </a:solidFill>
              </a:rPr>
              <a:t>r/t MHD computer</a:t>
            </a:r>
            <a:endParaRPr lang="en-US" sz="1600" i="0" kern="0" dirty="0" smtClean="0">
              <a:solidFill>
                <a:schemeClr val="tx1"/>
              </a:solidFill>
            </a:endParaRPr>
          </a:p>
          <a:p>
            <a:pPr algn="ctr"/>
            <a:endParaRPr lang="en-US" sz="1600" kern="0" dirty="0">
              <a:solidFill>
                <a:schemeClr val="tx1"/>
              </a:solidFill>
            </a:endParaRPr>
          </a:p>
          <a:p>
            <a:pPr algn="ctr"/>
            <a:endParaRPr lang="en-US" sz="1600" kern="0" dirty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596188" y="3277290"/>
            <a:ext cx="1039418" cy="363417"/>
            <a:chOff x="3690414" y="3424253"/>
            <a:chExt cx="1771938" cy="363417"/>
          </a:xfrm>
        </p:grpSpPr>
        <p:sp>
          <p:nvSpPr>
            <p:cNvPr id="35" name="TextBox 34"/>
            <p:cNvSpPr txBox="1"/>
            <p:nvPr/>
          </p:nvSpPr>
          <p:spPr>
            <a:xfrm>
              <a:off x="3690414" y="3449116"/>
              <a:ext cx="1771938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kern="0" dirty="0" err="1" smtClean="0">
                  <a:solidFill>
                    <a:schemeClr val="tx1"/>
                  </a:solidFill>
                </a:rPr>
                <a:t>rtDECAF</a:t>
              </a:r>
              <a:endParaRPr lang="en-US" sz="1600" i="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3742152" y="3424253"/>
              <a:ext cx="1668462" cy="335716"/>
            </a:xfrm>
            <a:prstGeom prst="roundRect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2535" y="2568427"/>
            <a:ext cx="2123933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tx1"/>
                </a:solidFill>
              </a:rPr>
              <a:t>r/t ECE computer (includes </a:t>
            </a:r>
            <a:r>
              <a:rPr lang="en-US" sz="1600" kern="0" dirty="0" err="1" smtClean="0">
                <a:solidFill>
                  <a:schemeClr val="tx1"/>
                </a:solidFill>
              </a:rPr>
              <a:t>Te</a:t>
            </a:r>
            <a:r>
              <a:rPr lang="en-US" sz="1600" kern="0" dirty="0" smtClean="0">
                <a:solidFill>
                  <a:schemeClr val="tx1"/>
                </a:solidFill>
              </a:rPr>
              <a:t>(R) calibrations 73 </a:t>
            </a:r>
            <a:r>
              <a:rPr lang="en-US" sz="1600" kern="0" dirty="0" err="1" smtClean="0">
                <a:solidFill>
                  <a:schemeClr val="tx1"/>
                </a:solidFill>
              </a:rPr>
              <a:t>ch</a:t>
            </a:r>
            <a:r>
              <a:rPr lang="en-US" sz="1600" kern="0" dirty="0" smtClean="0">
                <a:solidFill>
                  <a:schemeClr val="tx1"/>
                </a:solidFill>
              </a:rPr>
              <a:t>)</a:t>
            </a:r>
            <a:endParaRPr lang="en-US" sz="1600" i="0" kern="0" dirty="0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534" y="3681407"/>
            <a:ext cx="2123933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tx1"/>
                </a:solidFill>
              </a:rPr>
              <a:t>r/t </a:t>
            </a:r>
            <a:r>
              <a:rPr lang="en-US" sz="1600" kern="0" dirty="0" err="1" smtClean="0">
                <a:solidFill>
                  <a:schemeClr val="tx1"/>
                </a:solidFill>
              </a:rPr>
              <a:t>V</a:t>
            </a:r>
            <a:r>
              <a:rPr lang="en-US" sz="1600" kern="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1600" kern="0" dirty="0" smtClean="0">
                <a:solidFill>
                  <a:schemeClr val="tx1"/>
                </a:solidFill>
              </a:rPr>
              <a:t> computer (includes profile calibration 8 </a:t>
            </a:r>
            <a:r>
              <a:rPr lang="en-US" sz="1600" kern="0" dirty="0" err="1" smtClean="0">
                <a:solidFill>
                  <a:schemeClr val="tx1"/>
                </a:solidFill>
              </a:rPr>
              <a:t>ch</a:t>
            </a:r>
            <a:r>
              <a:rPr lang="en-US" sz="1600" kern="0" dirty="0" smtClean="0">
                <a:solidFill>
                  <a:schemeClr val="tx1"/>
                </a:solidFill>
              </a:rPr>
              <a:t>)</a:t>
            </a:r>
            <a:endParaRPr lang="en-US" sz="1600" i="0" kern="0" dirty="0" smtClean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158" y="4785115"/>
            <a:ext cx="2123933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tx1"/>
                </a:solidFill>
              </a:rPr>
              <a:t>r/t MSE computer (includes profile calibration 25 </a:t>
            </a:r>
            <a:r>
              <a:rPr lang="en-US" sz="1600" kern="0" dirty="0" err="1" smtClean="0">
                <a:solidFill>
                  <a:schemeClr val="tx1"/>
                </a:solidFill>
              </a:rPr>
              <a:t>ch</a:t>
            </a:r>
            <a:r>
              <a:rPr lang="en-US" sz="1600" kern="0" dirty="0" smtClean="0">
                <a:solidFill>
                  <a:schemeClr val="tx1"/>
                </a:solidFill>
              </a:rPr>
              <a:t>)</a:t>
            </a:r>
            <a:endParaRPr lang="en-US" sz="1600" i="0" kern="0" dirty="0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6399" y="5012447"/>
            <a:ext cx="894266" cy="58477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tx1"/>
                </a:solidFill>
              </a:rPr>
              <a:t>KSTAR PCS</a:t>
            </a:r>
            <a:endParaRPr lang="en-US" sz="1600" i="0" kern="0" dirty="0" smtClean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632856" y="2036007"/>
            <a:ext cx="18484" cy="29764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6851644" y="1746702"/>
            <a:ext cx="924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B050"/>
                </a:solidFill>
              </a:rPr>
              <a:t>RFM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6811827" y="2326947"/>
            <a:ext cx="15932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856268" y="2037642"/>
            <a:ext cx="819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FF0000"/>
                </a:solidFill>
              </a:rPr>
              <a:t>Dolphin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405091" y="2317895"/>
            <a:ext cx="9248" cy="12278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5396885" y="3830687"/>
            <a:ext cx="1428800" cy="132343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chemeClr val="tx1"/>
                </a:solidFill>
              </a:rPr>
              <a:t>r/t DECAF development computer</a:t>
            </a:r>
            <a:endParaRPr lang="en-US" sz="1600" i="0" kern="0" dirty="0" smtClean="0">
              <a:solidFill>
                <a:schemeClr val="tx1"/>
              </a:solidFill>
            </a:endParaRPr>
          </a:p>
          <a:p>
            <a:pPr algn="ctr"/>
            <a:endParaRPr lang="en-US" sz="1600" kern="0" dirty="0">
              <a:solidFill>
                <a:schemeClr val="tx1"/>
              </a:solidFill>
            </a:endParaRPr>
          </a:p>
          <a:p>
            <a:pPr algn="ctr"/>
            <a:endParaRPr lang="en-US" sz="1600" kern="0" dirty="0">
              <a:solidFill>
                <a:schemeClr val="tx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582340" y="4723308"/>
            <a:ext cx="1039418" cy="363417"/>
            <a:chOff x="3690414" y="3424253"/>
            <a:chExt cx="1771938" cy="363417"/>
          </a:xfrm>
        </p:grpSpPr>
        <p:sp>
          <p:nvSpPr>
            <p:cNvPr id="63" name="TextBox 62"/>
            <p:cNvSpPr txBox="1"/>
            <p:nvPr/>
          </p:nvSpPr>
          <p:spPr>
            <a:xfrm>
              <a:off x="3690414" y="3449116"/>
              <a:ext cx="1771938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kern="0" dirty="0" err="1" smtClean="0">
                  <a:solidFill>
                    <a:schemeClr val="tx1"/>
                  </a:solidFill>
                </a:rPr>
                <a:t>rtDECAF</a:t>
              </a:r>
              <a:endParaRPr lang="en-US" sz="1600" i="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3742152" y="3424253"/>
              <a:ext cx="1668462" cy="335716"/>
            </a:xfrm>
            <a:prstGeom prst="roundRect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65" name="Straight Arrow Connector 64"/>
          <p:cNvCxnSpPr/>
          <p:nvPr/>
        </p:nvCxnSpPr>
        <p:spPr bwMode="auto">
          <a:xfrm>
            <a:off x="6825673" y="2938309"/>
            <a:ext cx="21679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tangle 65"/>
          <p:cNvSpPr/>
          <p:nvPr/>
        </p:nvSpPr>
        <p:spPr>
          <a:xfrm>
            <a:off x="6833171" y="2601645"/>
            <a:ext cx="1451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</a:rPr>
              <a:t>1G to </a:t>
            </a:r>
            <a:r>
              <a:rPr lang="en-US" sz="1400" kern="0" dirty="0" err="1" smtClean="0">
                <a:solidFill>
                  <a:schemeClr val="bg1">
                    <a:lumMod val="50000"/>
                  </a:schemeClr>
                </a:solidFill>
              </a:rPr>
              <a:t>MDSPlus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flipH="1" flipV="1">
            <a:off x="6816450" y="3250547"/>
            <a:ext cx="1830266" cy="1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6856268" y="2952006"/>
            <a:ext cx="924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B050"/>
                </a:solidFill>
              </a:rPr>
              <a:t>RFM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H="1" flipV="1">
            <a:off x="6825673" y="3532251"/>
            <a:ext cx="1593290" cy="135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6860892" y="3252182"/>
            <a:ext cx="819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FF0000"/>
                </a:solidFill>
              </a:rPr>
              <a:t>Dolphin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6821074" y="4400435"/>
            <a:ext cx="1830266" cy="1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6860892" y="4101894"/>
            <a:ext cx="924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</a:rPr>
              <a:t>RFM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flipH="1" flipV="1">
            <a:off x="6825685" y="4704835"/>
            <a:ext cx="1588654" cy="9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6865516" y="4402070"/>
            <a:ext cx="819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</a:rPr>
              <a:t>Dolphin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>
            <a:off x="6839533" y="4060489"/>
            <a:ext cx="21679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Rectangle 86"/>
          <p:cNvSpPr/>
          <p:nvPr/>
        </p:nvSpPr>
        <p:spPr>
          <a:xfrm>
            <a:off x="6847031" y="3723825"/>
            <a:ext cx="1451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</a:rPr>
              <a:t>1G to </a:t>
            </a:r>
            <a:r>
              <a:rPr lang="en-US" sz="1400" kern="0" dirty="0" err="1" smtClean="0">
                <a:solidFill>
                  <a:schemeClr val="bg1">
                    <a:lumMod val="50000"/>
                  </a:schemeClr>
                </a:solidFill>
              </a:rPr>
              <a:t>MDSPlus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8414339" y="3533371"/>
            <a:ext cx="4624" cy="11897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134993" y="6567571"/>
            <a:ext cx="61266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chemeClr val="tx1"/>
                </a:solidFill>
              </a:rPr>
              <a:t>v</a:t>
            </a:r>
            <a:r>
              <a:rPr lang="en-US" sz="1400" i="0" kern="0" dirty="0" smtClean="0">
                <a:solidFill>
                  <a:schemeClr val="tx1"/>
                </a:solidFill>
              </a:rPr>
              <a:t>1.0s</a:t>
            </a:r>
          </a:p>
        </p:txBody>
      </p:sp>
      <p:cxnSp>
        <p:nvCxnSpPr>
          <p:cNvPr id="111" name="Straight Arrow Connector 110"/>
          <p:cNvCxnSpPr/>
          <p:nvPr/>
        </p:nvCxnSpPr>
        <p:spPr bwMode="auto">
          <a:xfrm flipH="1">
            <a:off x="2445704" y="5485789"/>
            <a:ext cx="558069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4000820" y="3250547"/>
            <a:ext cx="0" cy="2235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 flipH="1" flipV="1">
            <a:off x="2445704" y="4351873"/>
            <a:ext cx="1568976" cy="1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H="1" flipV="1">
            <a:off x="2450328" y="3229705"/>
            <a:ext cx="1568976" cy="1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Rectangle 116"/>
          <p:cNvSpPr/>
          <p:nvPr/>
        </p:nvSpPr>
        <p:spPr>
          <a:xfrm>
            <a:off x="2450328" y="2925070"/>
            <a:ext cx="924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B050"/>
                </a:solidFill>
              </a:rPr>
              <a:t>RFM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454952" y="4056486"/>
            <a:ext cx="924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B050"/>
                </a:solidFill>
              </a:rPr>
              <a:t>RFM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459576" y="5187902"/>
            <a:ext cx="924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B050"/>
                </a:solidFill>
              </a:rPr>
              <a:t>RFM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465857" y="2650417"/>
            <a:ext cx="819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FF0000"/>
                </a:solidFill>
              </a:rPr>
              <a:t>Dolphin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>
            <a:off x="4328716" y="2358757"/>
            <a:ext cx="0" cy="2823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Rectangle 123"/>
          <p:cNvSpPr/>
          <p:nvPr/>
        </p:nvSpPr>
        <p:spPr>
          <a:xfrm>
            <a:off x="2470481" y="3781833"/>
            <a:ext cx="819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FF0000"/>
                </a:solidFill>
              </a:rPr>
              <a:t>Dolphin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 bwMode="auto">
          <a:xfrm flipH="1">
            <a:off x="2453748" y="4071138"/>
            <a:ext cx="18749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Rectangle 129"/>
          <p:cNvSpPr/>
          <p:nvPr/>
        </p:nvSpPr>
        <p:spPr>
          <a:xfrm>
            <a:off x="2465869" y="4885541"/>
            <a:ext cx="819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FF0000"/>
                </a:solidFill>
              </a:rPr>
              <a:t>Dolphin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 bwMode="auto">
          <a:xfrm flipH="1">
            <a:off x="2449136" y="5174846"/>
            <a:ext cx="18749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flipH="1">
            <a:off x="2449136" y="2939734"/>
            <a:ext cx="18749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flipH="1">
            <a:off x="4328716" y="2369288"/>
            <a:ext cx="10852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>
            <a:off x="5245287" y="2369288"/>
            <a:ext cx="0" cy="2098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H="1">
            <a:off x="5236051" y="3493882"/>
            <a:ext cx="1779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Arrow Connector 141"/>
          <p:cNvCxnSpPr/>
          <p:nvPr/>
        </p:nvCxnSpPr>
        <p:spPr bwMode="auto">
          <a:xfrm flipH="1">
            <a:off x="5240675" y="4468286"/>
            <a:ext cx="1779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1266174" y="2271872"/>
            <a:ext cx="1451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</a:rPr>
              <a:t>1G to </a:t>
            </a:r>
            <a:r>
              <a:rPr lang="en-US" sz="1400" kern="0" dirty="0" err="1" smtClean="0">
                <a:solidFill>
                  <a:schemeClr val="bg1">
                    <a:lumMod val="50000"/>
                  </a:schemeClr>
                </a:solidFill>
              </a:rPr>
              <a:t>MDSPlus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4993" y="2406304"/>
            <a:ext cx="1151166" cy="157222"/>
            <a:chOff x="134993" y="2406304"/>
            <a:chExt cx="1151166" cy="157222"/>
          </a:xfrm>
        </p:grpSpPr>
        <p:cxnSp>
          <p:nvCxnSpPr>
            <p:cNvPr id="76" name="Straight Arrow Connector 75"/>
            <p:cNvCxnSpPr/>
            <p:nvPr/>
          </p:nvCxnSpPr>
          <p:spPr bwMode="auto">
            <a:xfrm flipH="1">
              <a:off x="134993" y="2425761"/>
              <a:ext cx="113635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1286159" y="2406304"/>
              <a:ext cx="0" cy="1572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4" name="Rectangle 83"/>
          <p:cNvSpPr/>
          <p:nvPr/>
        </p:nvSpPr>
        <p:spPr>
          <a:xfrm>
            <a:off x="1272654" y="3387344"/>
            <a:ext cx="1451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</a:rPr>
              <a:t>1G to </a:t>
            </a:r>
            <a:r>
              <a:rPr lang="en-US" sz="1400" kern="0" dirty="0" err="1" smtClean="0">
                <a:solidFill>
                  <a:schemeClr val="bg1">
                    <a:lumMod val="50000"/>
                  </a:schemeClr>
                </a:solidFill>
              </a:rPr>
              <a:t>MDSPlus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41473" y="3521776"/>
            <a:ext cx="1151166" cy="157222"/>
            <a:chOff x="134993" y="2406304"/>
            <a:chExt cx="1151166" cy="157222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 flipH="1">
              <a:off x="134993" y="2425761"/>
              <a:ext cx="113635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V="1">
              <a:off x="1286159" y="2406304"/>
              <a:ext cx="0" cy="1572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" name="Rectangle 89"/>
          <p:cNvSpPr/>
          <p:nvPr/>
        </p:nvSpPr>
        <p:spPr>
          <a:xfrm>
            <a:off x="1269406" y="4473632"/>
            <a:ext cx="1451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</a:rPr>
              <a:t>1G to </a:t>
            </a:r>
            <a:r>
              <a:rPr lang="en-US" sz="1400" kern="0" dirty="0" err="1" smtClean="0">
                <a:solidFill>
                  <a:schemeClr val="bg1">
                    <a:lumMod val="50000"/>
                  </a:schemeClr>
                </a:solidFill>
              </a:rPr>
              <a:t>MDSPlus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38225" y="4608064"/>
            <a:ext cx="1151166" cy="157222"/>
            <a:chOff x="134993" y="2406304"/>
            <a:chExt cx="1151166" cy="157222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 flipH="1">
              <a:off x="134993" y="2425761"/>
              <a:ext cx="113635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1286159" y="2406304"/>
              <a:ext cx="0" cy="1572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37254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prediction and avoidance research on KSTAR moving to real-time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7" y="991157"/>
            <a:ext cx="4303446" cy="3387772"/>
          </a:xfrm>
        </p:spPr>
        <p:txBody>
          <a:bodyPr/>
          <a:lstStyle/>
          <a:p>
            <a:r>
              <a:rPr lang="en-US" dirty="0" smtClean="0"/>
              <a:t>Real-time MHD analysis computer installed at NFRI</a:t>
            </a:r>
          </a:p>
          <a:p>
            <a:pPr lvl="1"/>
            <a:r>
              <a:rPr lang="en-US" dirty="0" smtClean="0"/>
              <a:t>Designed for connection to plasma control system (PCS)</a:t>
            </a:r>
          </a:p>
          <a:p>
            <a:pPr lvl="1"/>
            <a:r>
              <a:rPr lang="en-US" dirty="0" smtClean="0"/>
              <a:t>Interface to MHD probes built</a:t>
            </a:r>
          </a:p>
          <a:p>
            <a:pPr marL="287338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999633" y="948394"/>
            <a:ext cx="5179624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1800" i="0" u="sng" kern="0" dirty="0" smtClean="0">
                <a:solidFill>
                  <a:srgbClr val="6600FF"/>
                </a:solidFill>
              </a:rPr>
              <a:t>Real-time magnetic probe data acquired</a:t>
            </a:r>
          </a:p>
          <a:p>
            <a:pPr algn="ctr"/>
            <a:r>
              <a:rPr lang="en-US" sz="1800" kern="0" dirty="0" smtClean="0">
                <a:solidFill>
                  <a:srgbClr val="6600FF"/>
                </a:solidFill>
              </a:rPr>
              <a:t>(14 toroidal probes: </a:t>
            </a:r>
            <a:r>
              <a:rPr lang="en-US" sz="1800" b="1" kern="0" dirty="0" smtClean="0">
                <a:solidFill>
                  <a:srgbClr val="FF0000"/>
                </a:solidFill>
              </a:rPr>
              <a:t>n = 1 rotating field applied</a:t>
            </a:r>
            <a:r>
              <a:rPr lang="en-US" sz="1800" kern="0" dirty="0" smtClean="0">
                <a:solidFill>
                  <a:srgbClr val="6600FF"/>
                </a:solidFill>
              </a:rPr>
              <a:t>)</a:t>
            </a:r>
            <a:endParaRPr lang="en-US" sz="1800" i="0" kern="0" dirty="0" smtClean="0">
              <a:solidFill>
                <a:srgbClr val="66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38" y="1539101"/>
            <a:ext cx="2711847" cy="179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64139" y="3295354"/>
            <a:ext cx="459613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1800" i="0" u="sng" kern="0" dirty="0" smtClean="0">
                <a:solidFill>
                  <a:srgbClr val="FF0000"/>
                </a:solidFill>
              </a:rPr>
              <a:t>Offline DECAF analysis of real-time signals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7390" y="1827397"/>
            <a:ext cx="100540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0.05 kHz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751" y="1630014"/>
            <a:ext cx="100540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</a:rPr>
              <a:t>0.1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0 kHz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97847" y="1667753"/>
            <a:ext cx="100540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</a:rPr>
              <a:t>0.2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0 kHz</a:t>
            </a:r>
          </a:p>
        </p:txBody>
      </p:sp>
      <p:grpSp>
        <p:nvGrpSpPr>
          <p:cNvPr id="2049" name="Group 2048"/>
          <p:cNvGrpSpPr/>
          <p:nvPr/>
        </p:nvGrpSpPr>
        <p:grpSpPr>
          <a:xfrm>
            <a:off x="2848097" y="3830506"/>
            <a:ext cx="3107660" cy="2482778"/>
            <a:chOff x="2848097" y="3697156"/>
            <a:chExt cx="3107660" cy="248277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097" y="3814156"/>
              <a:ext cx="3107660" cy="236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4426567" y="3697156"/>
              <a:ext cx="1241658" cy="17325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55180" y="3929082"/>
            <a:ext cx="689075" cy="1407188"/>
            <a:chOff x="5141771" y="2279875"/>
            <a:chExt cx="689075" cy="1407188"/>
          </a:xfrm>
        </p:grpSpPr>
        <p:sp>
          <p:nvSpPr>
            <p:cNvPr id="20" name="TextBox 19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12580" y="3626186"/>
            <a:ext cx="231345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1800" u="sng" kern="0" dirty="0" smtClean="0">
                <a:solidFill>
                  <a:srgbClr val="6600FF"/>
                </a:solidFill>
              </a:rPr>
              <a:t>DECAF </a:t>
            </a:r>
            <a:r>
              <a:rPr lang="en-US" sz="1800" i="0" u="sng" kern="0" dirty="0" smtClean="0">
                <a:solidFill>
                  <a:srgbClr val="6600FF"/>
                </a:solidFill>
              </a:rPr>
              <a:t>spectrogram</a:t>
            </a:r>
            <a:endParaRPr lang="en-US" sz="1800" i="0" kern="0" dirty="0" smtClean="0">
              <a:solidFill>
                <a:srgbClr val="66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2616" y="5793574"/>
            <a:ext cx="100540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0.05 kHz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9585" y="5090759"/>
            <a:ext cx="100540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</a:rPr>
              <a:t>0.1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0 kHz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21694" y="4674433"/>
            <a:ext cx="100540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</a:rPr>
              <a:t>0.2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0 kHz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9806" y="3626186"/>
            <a:ext cx="315984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1800" u="sng" kern="0" dirty="0" smtClean="0">
                <a:solidFill>
                  <a:srgbClr val="6600FF"/>
                </a:solidFill>
              </a:rPr>
              <a:t>DECAF mode decomposition</a:t>
            </a:r>
            <a:endParaRPr lang="en-US" sz="1800" i="0" kern="0" dirty="0" smtClean="0">
              <a:solidFill>
                <a:srgbClr val="66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957015" y="1751166"/>
            <a:ext cx="0" cy="15345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969113" y="2473734"/>
            <a:ext cx="34914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8" name="TextBox 2047"/>
          <p:cNvSpPr txBox="1"/>
          <p:nvPr/>
        </p:nvSpPr>
        <p:spPr>
          <a:xfrm>
            <a:off x="7873468" y="2510796"/>
            <a:ext cx="51809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>
                <a:solidFill>
                  <a:schemeClr val="tx1"/>
                </a:solidFill>
              </a:rPr>
              <a:t>t</a:t>
            </a:r>
            <a:r>
              <a:rPr lang="en-US" sz="1800" i="0" kern="0" dirty="0" smtClean="0">
                <a:solidFill>
                  <a:schemeClr val="tx1"/>
                </a:solidFill>
              </a:rPr>
              <a:t>(s)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/>
          <a:stretch/>
        </p:blipFill>
        <p:spPr bwMode="auto">
          <a:xfrm>
            <a:off x="5996539" y="3932986"/>
            <a:ext cx="3070505" cy="23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053"/>
          <p:cNvSpPr/>
          <p:nvPr/>
        </p:nvSpPr>
        <p:spPr bwMode="auto">
          <a:xfrm>
            <a:off x="8496842" y="4034901"/>
            <a:ext cx="481261" cy="30608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2659" y="5785628"/>
            <a:ext cx="94769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0.05kHz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6686" y="4849591"/>
            <a:ext cx="100540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</a:rPr>
              <a:t>0.1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0 kHz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49726" y="4288689"/>
            <a:ext cx="100540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solidFill>
                  <a:srgbClr val="FF0000"/>
                </a:solidFill>
              </a:rPr>
              <a:t>0.2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0 kHz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282598" y="3946113"/>
            <a:ext cx="689075" cy="1407188"/>
            <a:chOff x="5141771" y="2279875"/>
            <a:chExt cx="689075" cy="1407188"/>
          </a:xfrm>
        </p:grpSpPr>
        <p:sp>
          <p:nvSpPr>
            <p:cNvPr id="44" name="TextBox 43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057" name="Straight Arrow Connector 2056"/>
          <p:cNvCxnSpPr>
            <a:stCxn id="42" idx="2"/>
          </p:cNvCxnSpPr>
          <p:nvPr/>
        </p:nvCxnSpPr>
        <p:spPr bwMode="auto">
          <a:xfrm>
            <a:off x="8052428" y="4627243"/>
            <a:ext cx="186797" cy="3376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7299046" y="5184491"/>
            <a:ext cx="186797" cy="3376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2" y="3018262"/>
            <a:ext cx="2641747" cy="296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KSTAR real-time MHD computer acquired data for 2019 campaign – data quality as good as offline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7467"/>
          <a:stretch/>
        </p:blipFill>
        <p:spPr>
          <a:xfrm>
            <a:off x="625642" y="1260908"/>
            <a:ext cx="3339966" cy="5231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626040" y="2415896"/>
            <a:ext cx="198002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chemeClr val="tx1"/>
                </a:solidFill>
              </a:rPr>
              <a:t>Frequency (kHz)</a:t>
            </a:r>
            <a:endParaRPr lang="en-US" sz="1800" b="1" i="0" kern="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472137" y="5060650"/>
            <a:ext cx="171072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chemeClr val="tx1"/>
                </a:solidFill>
              </a:rPr>
              <a:t>Amplitude (G)</a:t>
            </a:r>
            <a:endParaRPr lang="en-US" sz="1800" b="1" i="0" kern="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61" y="914404"/>
            <a:ext cx="408637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u="sng" kern="0" dirty="0">
                <a:solidFill>
                  <a:srgbClr val="6600FF"/>
                </a:solidFill>
              </a:rPr>
              <a:t>O</a:t>
            </a:r>
            <a:r>
              <a:rPr lang="en-US" sz="2000" u="sng" kern="0" dirty="0" smtClean="0">
                <a:solidFill>
                  <a:srgbClr val="6600FF"/>
                </a:solidFill>
              </a:rPr>
              <a:t>ffline data, native </a:t>
            </a:r>
            <a:r>
              <a:rPr lang="en-US" sz="2000" u="sng" kern="0" dirty="0">
                <a:solidFill>
                  <a:srgbClr val="6600FF"/>
                </a:solidFill>
              </a:rPr>
              <a:t>code </a:t>
            </a:r>
            <a:r>
              <a:rPr lang="en-US" sz="2000" u="sng" kern="0" dirty="0" smtClean="0">
                <a:solidFill>
                  <a:srgbClr val="6600FF"/>
                </a:solidFill>
              </a:rPr>
              <a:t>analysis</a:t>
            </a:r>
            <a:endParaRPr lang="en-US" sz="2000" i="0" u="sng" kern="0" dirty="0" smtClean="0">
              <a:solidFill>
                <a:srgbClr val="6600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750" y="871089"/>
            <a:ext cx="4092548" cy="5583286"/>
          </a:xfrm>
          <a:prstGeom prst="rect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7011" y="1029907"/>
            <a:ext cx="3878979" cy="2760360"/>
            <a:chOff x="4957011" y="1116532"/>
            <a:chExt cx="3878979" cy="2760360"/>
          </a:xfrm>
        </p:grpSpPr>
        <p:pic>
          <p:nvPicPr>
            <p:cNvPr id="4" name="Picture 3" descr="imag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" b="3642"/>
            <a:stretch/>
          </p:blipFill>
          <p:spPr bwMode="auto">
            <a:xfrm>
              <a:off x="4957011" y="1183908"/>
              <a:ext cx="3878979" cy="269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 bwMode="auto">
            <a:xfrm>
              <a:off x="6814685" y="1116532"/>
              <a:ext cx="1780675" cy="31763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7011" y="3790267"/>
            <a:ext cx="3840479" cy="2666537"/>
            <a:chOff x="4957011" y="3929504"/>
            <a:chExt cx="3840479" cy="2527300"/>
          </a:xfrm>
        </p:grpSpPr>
        <p:pic>
          <p:nvPicPr>
            <p:cNvPr id="5" name="Picture 2" descr="imag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/>
            <a:stretch/>
          </p:blipFill>
          <p:spPr bwMode="auto">
            <a:xfrm>
              <a:off x="4957011" y="3929504"/>
              <a:ext cx="3840479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 bwMode="auto">
            <a:xfrm>
              <a:off x="7988968" y="4071486"/>
              <a:ext cx="606392" cy="29592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3694100" y="2372552"/>
            <a:ext cx="198002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chemeClr val="tx1"/>
                </a:solidFill>
              </a:rPr>
              <a:t>Frequency (kHz)</a:t>
            </a:r>
            <a:endParaRPr lang="en-US" sz="1800" b="1" i="0" kern="0" dirty="0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3694100" y="4925998"/>
            <a:ext cx="198002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kern="0" dirty="0" smtClean="0">
                <a:solidFill>
                  <a:schemeClr val="tx1"/>
                </a:solidFill>
              </a:rPr>
              <a:t>Frequency (kHz)</a:t>
            </a:r>
            <a:endParaRPr lang="en-US" sz="1800" b="1" i="0" kern="0" dirty="0" smtClean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8386" y="884864"/>
            <a:ext cx="478849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u="sng" kern="0" dirty="0">
                <a:solidFill>
                  <a:srgbClr val="FF0000"/>
                </a:solidFill>
              </a:rPr>
              <a:t>R</a:t>
            </a:r>
            <a:r>
              <a:rPr lang="en-US" sz="2000" u="sng" kern="0" dirty="0" smtClean="0">
                <a:solidFill>
                  <a:srgbClr val="FF0000"/>
                </a:solidFill>
              </a:rPr>
              <a:t>eal-time data, </a:t>
            </a:r>
            <a:r>
              <a:rPr lang="en-US" sz="2000" u="sng" kern="0" dirty="0">
                <a:solidFill>
                  <a:srgbClr val="FF0000"/>
                </a:solidFill>
              </a:rPr>
              <a:t>DECAF </a:t>
            </a:r>
            <a:r>
              <a:rPr lang="en-US" sz="2000" u="sng" kern="0" dirty="0" smtClean="0">
                <a:solidFill>
                  <a:srgbClr val="FF0000"/>
                </a:solidFill>
              </a:rPr>
              <a:t>analysis</a:t>
            </a:r>
            <a:r>
              <a:rPr lang="en-US" sz="2000" u="sng" kern="0" dirty="0">
                <a:solidFill>
                  <a:srgbClr val="FF0000"/>
                </a:solidFill>
              </a:rPr>
              <a:t> </a:t>
            </a:r>
            <a:r>
              <a:rPr lang="en-US" sz="2000" u="sng" kern="0" dirty="0" smtClean="0">
                <a:solidFill>
                  <a:srgbClr val="FF0000"/>
                </a:solidFill>
              </a:rPr>
              <a:t>(offline)</a:t>
            </a:r>
            <a:endParaRPr lang="en-US" sz="2000" i="0" u="sng" kern="0" dirty="0" smtClean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63113" y="1581672"/>
            <a:ext cx="689075" cy="1407188"/>
            <a:chOff x="5141771" y="2279875"/>
            <a:chExt cx="689075" cy="1407188"/>
          </a:xfrm>
        </p:grpSpPr>
        <p:sp>
          <p:nvSpPr>
            <p:cNvPr id="13" name="TextBox 12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363113" y="4188511"/>
            <a:ext cx="689075" cy="1407188"/>
            <a:chOff x="5141771" y="2279875"/>
            <a:chExt cx="689075" cy="1407188"/>
          </a:xfrm>
        </p:grpSpPr>
        <p:sp>
          <p:nvSpPr>
            <p:cNvPr id="19" name="TextBox 18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981127" y="1561078"/>
            <a:ext cx="150554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kern="0" dirty="0" smtClean="0">
                <a:solidFill>
                  <a:srgbClr val="FF0000"/>
                </a:solidFill>
              </a:rPr>
              <a:t>Spectrogram</a:t>
            </a:r>
            <a:endParaRPr lang="en-US" sz="1800" i="0" kern="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56955" y="4043647"/>
            <a:ext cx="189828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kern="0" dirty="0" smtClean="0">
                <a:solidFill>
                  <a:srgbClr val="FF0000"/>
                </a:solidFill>
              </a:rPr>
              <a:t>DECAF object decomposition</a:t>
            </a:r>
            <a:endParaRPr lang="en-US" sz="1800" i="0" kern="0" dirty="0" smtClean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7026443" y="4884770"/>
            <a:ext cx="385011" cy="229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023312" y="4392070"/>
            <a:ext cx="112966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solidFill>
                  <a:srgbClr val="0000FF"/>
                </a:solidFill>
              </a:rPr>
              <a:t>~ 2 G</a:t>
            </a:r>
          </a:p>
          <a:p>
            <a:r>
              <a:rPr lang="en-US" sz="1600" i="0" kern="0" dirty="0" smtClean="0">
                <a:solidFill>
                  <a:srgbClr val="0000FF"/>
                </a:solidFill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37510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KSTAR real-time MHD computer data compared to simulated FPGA* r/t analysis (I)</a:t>
            </a:r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D29B2C3-C48A-4E79-9F77-A66935EAC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0" y="2184938"/>
            <a:ext cx="4686322" cy="34627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E8B2D10-F9BA-4661-9765-8E7021EF6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7"/>
          <a:stretch/>
        </p:blipFill>
        <p:spPr>
          <a:xfrm>
            <a:off x="4831882" y="2180487"/>
            <a:ext cx="4155936" cy="349057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05237" y="1000997"/>
            <a:ext cx="523572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u="sng" kern="0" dirty="0" smtClean="0">
                <a:solidFill>
                  <a:srgbClr val="6600FF"/>
                </a:solidFill>
              </a:rPr>
              <a:t>DECAF analysis using various inputs</a:t>
            </a:r>
            <a:endParaRPr lang="en-US" sz="2400" i="0" u="sng" kern="0" dirty="0" smtClean="0">
              <a:solidFill>
                <a:srgbClr val="6600FF"/>
              </a:solidFill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300608" y="5770539"/>
            <a:ext cx="8722784" cy="507437"/>
          </a:xfrm>
        </p:spPr>
        <p:txBody>
          <a:bodyPr/>
          <a:lstStyle/>
          <a:p>
            <a:r>
              <a:rPr lang="el-GR" sz="2000" dirty="0"/>
              <a:t>Δ</a:t>
            </a:r>
            <a:r>
              <a:rPr lang="en-US" sz="2000" dirty="0"/>
              <a:t>t = 3.06 </a:t>
            </a:r>
            <a:r>
              <a:rPr lang="en-US" sz="2000" dirty="0" err="1"/>
              <a:t>ms</a:t>
            </a:r>
            <a:r>
              <a:rPr lang="en-US" sz="2000" dirty="0"/>
              <a:t> , </a:t>
            </a:r>
            <a:r>
              <a:rPr lang="el-GR" sz="2000" dirty="0"/>
              <a:t>Δ</a:t>
            </a:r>
            <a:r>
              <a:rPr lang="en-US" sz="2000" dirty="0"/>
              <a:t>f = 0.31 kHz </a:t>
            </a:r>
            <a:r>
              <a:rPr lang="en-US" sz="2000" dirty="0" smtClean="0"/>
              <a:t>(offline analysis set to match </a:t>
            </a:r>
            <a:r>
              <a:rPr lang="en-US" sz="2000" dirty="0"/>
              <a:t>FPGA)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6377" y="1657289"/>
            <a:ext cx="339067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u="sng" kern="0" dirty="0">
                <a:solidFill>
                  <a:srgbClr val="FF0000"/>
                </a:solidFill>
              </a:rPr>
              <a:t>From simulated FPGA FFTs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8072" y="1655997"/>
            <a:ext cx="220765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u="sng" kern="0" dirty="0">
                <a:solidFill>
                  <a:srgbClr val="0000FF"/>
                </a:solidFill>
              </a:rPr>
              <a:t>From </a:t>
            </a:r>
            <a:r>
              <a:rPr lang="en-US" sz="2000" u="sng" kern="0" dirty="0" smtClean="0">
                <a:solidFill>
                  <a:srgbClr val="0000FF"/>
                </a:solidFill>
              </a:rPr>
              <a:t>offline FFTs</a:t>
            </a:r>
            <a:endParaRPr lang="en-US" sz="2000" u="sng" kern="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947" y="6174373"/>
            <a:ext cx="368722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chemeClr val="tx1"/>
                </a:solidFill>
              </a:rPr>
              <a:t>*FPGA: field-programmable gate array</a:t>
            </a:r>
          </a:p>
        </p:txBody>
      </p:sp>
    </p:spTree>
    <p:extLst>
      <p:ext uri="{BB962C8B-B14F-4D97-AF65-F5344CB8AC3E}">
        <p14:creationId xmlns:p14="http://schemas.microsoft.com/office/powerpoint/2010/main" val="1189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F7237CC-9FF9-43BE-9F67-A85EAD40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2"/>
          <a:stretch/>
        </p:blipFill>
        <p:spPr>
          <a:xfrm>
            <a:off x="4857549" y="2309854"/>
            <a:ext cx="4110245" cy="33574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41F5515-1645-4B12-9879-16F5959AE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2" y="2314577"/>
            <a:ext cx="4604694" cy="3341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object </a:t>
            </a:r>
            <a:r>
              <a:rPr lang="en-US" dirty="0" err="1" smtClean="0"/>
              <a:t>decompoition</a:t>
            </a:r>
            <a:r>
              <a:rPr lang="en-US" dirty="0" smtClean="0"/>
              <a:t> of r/t MHD computer data works well on simulated FPGA analysis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500512" y="1000997"/>
            <a:ext cx="4208203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u="sng" kern="0" dirty="0" smtClean="0">
                <a:solidFill>
                  <a:srgbClr val="6600FF"/>
                </a:solidFill>
              </a:rPr>
              <a:t>DECAF object decomposition</a:t>
            </a:r>
            <a:endParaRPr lang="en-US" sz="2400" i="0" u="sng" kern="0" dirty="0" smtClean="0">
              <a:solidFill>
                <a:srgbClr val="66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6377" y="1657289"/>
            <a:ext cx="339067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u="sng" kern="0" dirty="0">
                <a:solidFill>
                  <a:srgbClr val="FF0000"/>
                </a:solidFill>
              </a:rPr>
              <a:t>From simulated FPGA FFTs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8072" y="1655997"/>
            <a:ext cx="220765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u="sng" kern="0" dirty="0">
                <a:solidFill>
                  <a:srgbClr val="0000FF"/>
                </a:solidFill>
              </a:rPr>
              <a:t>From </a:t>
            </a:r>
            <a:r>
              <a:rPr lang="en-US" sz="2000" u="sng" kern="0" dirty="0" smtClean="0">
                <a:solidFill>
                  <a:srgbClr val="0000FF"/>
                </a:solidFill>
              </a:rPr>
              <a:t>offline FFTs</a:t>
            </a:r>
            <a:endParaRPr lang="en-US" sz="2000" u="sng" kern="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71900" y="2505075"/>
            <a:ext cx="685800" cy="438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58570" y="2513380"/>
            <a:ext cx="685800" cy="438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29721" y="2450245"/>
            <a:ext cx="689075" cy="1407188"/>
            <a:chOff x="5141771" y="2279875"/>
            <a:chExt cx="689075" cy="1407188"/>
          </a:xfrm>
        </p:grpSpPr>
        <p:sp>
          <p:nvSpPr>
            <p:cNvPr id="12" name="TextBox 11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8125245" y="2456230"/>
            <a:ext cx="689075" cy="1407188"/>
            <a:chOff x="5141771" y="2279875"/>
            <a:chExt cx="689075" cy="1407188"/>
          </a:xfrm>
        </p:grpSpPr>
        <p:sp>
          <p:nvSpPr>
            <p:cNvPr id="20" name="TextBox 19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16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" y="1377272"/>
            <a:ext cx="568166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is a logical, physics-based paradigm that meets all disruption predictor requirement metrics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64724" y="1099139"/>
            <a:ext cx="3911402" cy="51733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isruption predictor must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redict </a:t>
            </a:r>
            <a:r>
              <a:rPr lang="en-US" dirty="0"/>
              <a:t>SPECIFIC pre-disruptive </a:t>
            </a:r>
            <a:r>
              <a:rPr lang="en-US" dirty="0" smtClean="0"/>
              <a:t>phenomena </a:t>
            </a:r>
            <a:r>
              <a:rPr lang="en-US" dirty="0" smtClean="0">
                <a:sym typeface="Wingdings" panose="05000000000000000000" pitchFamily="2" charset="2"/>
              </a:rPr>
              <a:t> link to</a:t>
            </a:r>
            <a:r>
              <a:rPr lang="en-US" dirty="0" smtClean="0"/>
              <a:t> control</a:t>
            </a:r>
          </a:p>
          <a:p>
            <a:pPr lvl="1"/>
            <a:r>
              <a:rPr lang="en-US" dirty="0" smtClean="0"/>
              <a:t>Provide CONTINUOUS variable quantifying </a:t>
            </a:r>
            <a:r>
              <a:rPr lang="en-US" dirty="0"/>
              <a:t>proximity (&amp; can </a:t>
            </a:r>
            <a:r>
              <a:rPr lang="en-US" dirty="0" smtClean="0"/>
              <a:t>GENERATE triggers)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SUFFICIENT LEAD </a:t>
            </a:r>
            <a:r>
              <a:rPr lang="en-US" dirty="0" smtClean="0"/>
              <a:t>TIME for mitigation or avoidance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EXTRAPOLABLE to new device (e.g. ITER) prior to operation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REAL-TIME calculable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3745" y="6174697"/>
            <a:ext cx="4202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D. Humphreys, et al., </a:t>
            </a:r>
            <a:r>
              <a:rPr lang="en-US" sz="1600" dirty="0" err="1" smtClean="0">
                <a:solidFill>
                  <a:srgbClr val="6600FF"/>
                </a:solidFill>
                <a:latin typeface="Arial"/>
                <a:cs typeface="Arial" pitchFamily="34" charset="0"/>
              </a:rPr>
              <a:t>PoP</a:t>
            </a:r>
            <a:r>
              <a:rPr lang="en-US" sz="16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22</a:t>
            </a:r>
            <a:r>
              <a:rPr lang="en-US" sz="16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 (</a:t>
            </a:r>
            <a:r>
              <a:rPr lang="en-US" sz="1600" dirty="0">
                <a:solidFill>
                  <a:srgbClr val="6600FF"/>
                </a:solidFill>
                <a:latin typeface="Arial"/>
                <a:cs typeface="Arial" pitchFamily="34" charset="0"/>
              </a:rPr>
              <a:t>2015) 021806 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89524" y="1004349"/>
            <a:ext cx="456179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latin typeface="+mn-lt"/>
                <a:cs typeface="Arial" pitchFamily="34" charset="0"/>
              </a:rPr>
              <a:t>DECAF in </a:t>
            </a:r>
            <a:r>
              <a:rPr lang="en-US" sz="2000" u="sng" dirty="0">
                <a:latin typeface="+mn-lt"/>
                <a:cs typeface="Arial" pitchFamily="34" charset="0"/>
              </a:rPr>
              <a:t>d</a:t>
            </a:r>
            <a:r>
              <a:rPr lang="en-US" sz="2000" u="sng" dirty="0" smtClean="0">
                <a:latin typeface="+mn-lt"/>
                <a:cs typeface="Arial" pitchFamily="34" charset="0"/>
              </a:rPr>
              <a:t>isruption prediction / avoidance </a:t>
            </a:r>
            <a:r>
              <a:rPr lang="en-US" sz="2000" u="sng" dirty="0">
                <a:latin typeface="+mn-lt"/>
                <a:cs typeface="Arial" pitchFamily="34" charset="0"/>
              </a:rPr>
              <a:t>framework</a:t>
            </a:r>
            <a:endParaRPr lang="en-US" sz="2000" b="0" i="0" u="sng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961" y="2683349"/>
            <a:ext cx="888385" cy="338554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631278" y="1400917"/>
            <a:ext cx="237448" cy="303136"/>
            <a:chOff x="8222974" y="849745"/>
            <a:chExt cx="237448" cy="395957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5635902" y="2393793"/>
            <a:ext cx="237448" cy="303136"/>
            <a:chOff x="8222974" y="849745"/>
            <a:chExt cx="237448" cy="395957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631290" y="3700693"/>
            <a:ext cx="237448" cy="303136"/>
            <a:chOff x="8222974" y="849745"/>
            <a:chExt cx="237448" cy="395957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5645150" y="4684333"/>
            <a:ext cx="237448" cy="303136"/>
            <a:chOff x="8222974" y="849745"/>
            <a:chExt cx="237448" cy="395957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631302" y="5677209"/>
            <a:ext cx="237448" cy="303136"/>
            <a:chOff x="8222974" y="849745"/>
            <a:chExt cx="237448" cy="395957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8222974" y="1099930"/>
              <a:ext cx="98552" cy="145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8317345" y="849745"/>
              <a:ext cx="143077" cy="3959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12121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53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New real-time velocity diagnostic for KSTAR expands design of NSTX-U system (operated in 2016)</a:t>
            </a:r>
            <a:endParaRPr lang="en-US" sz="2600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987636" y="1048765"/>
            <a:ext cx="4185173" cy="3523235"/>
            <a:chOff x="5562600" y="1219200"/>
            <a:chExt cx="4496888" cy="3964575"/>
          </a:xfrm>
        </p:grpSpPr>
        <p:pic>
          <p:nvPicPr>
            <p:cNvPr id="5" name="Picture 4" descr="rsi16_rtdata_204202_time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219200"/>
              <a:ext cx="4496888" cy="39645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91400" y="2332725"/>
              <a:ext cx="1666169" cy="392828"/>
            </a:xfrm>
            <a:prstGeom prst="rect">
              <a:avLst/>
            </a:prstGeom>
            <a:noFill/>
          </p:spPr>
          <p:txBody>
            <a:bodyPr wrap="none" lIns="101882" tIns="50941" rIns="101882" bIns="50941" rtlCol="0">
              <a:spAutoFit/>
            </a:bodyPr>
            <a:lstStyle/>
            <a:p>
              <a:r>
                <a:rPr lang="en-US" sz="1600" dirty="0"/>
                <a:t>post-discharge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701" y="2134724"/>
              <a:ext cx="1078831" cy="392828"/>
            </a:xfrm>
            <a:prstGeom prst="rect">
              <a:avLst/>
            </a:prstGeom>
            <a:noFill/>
          </p:spPr>
          <p:txBody>
            <a:bodyPr wrap="none" lIns="101882" tIns="50941" rIns="101882" bIns="50941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real-time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4600" y="1447800"/>
              <a:ext cx="1153722" cy="392828"/>
            </a:xfrm>
            <a:prstGeom prst="rect">
              <a:avLst/>
            </a:prstGeom>
            <a:noFill/>
          </p:spPr>
          <p:txBody>
            <a:bodyPr wrap="none" lIns="101882" tIns="50941" rIns="101882" bIns="50941" rtlCol="0">
              <a:spAutoFit/>
            </a:bodyPr>
            <a:lstStyle/>
            <a:p>
              <a:r>
                <a:rPr lang="en-US" sz="1600" i="1" dirty="0"/>
                <a:t>R~112cm</a:t>
              </a:r>
            </a:p>
          </p:txBody>
        </p:sp>
      </p:grpSp>
      <p:pic>
        <p:nvPicPr>
          <p:cNvPr id="10" name="Picture 9" descr="mpodesta_fig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0" y="4504765"/>
            <a:ext cx="2833254" cy="19976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8" y="918176"/>
            <a:ext cx="5303451" cy="5562600"/>
          </a:xfrm>
        </p:spPr>
        <p:txBody>
          <a:bodyPr lIns="82058" tIns="41029" rIns="82058" bIns="41029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NSTX-U: demonstrated RT analysis for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, T</a:t>
            </a:r>
            <a:r>
              <a:rPr lang="en-US" baseline="-25000" dirty="0" smtClean="0"/>
              <a:t>i</a:t>
            </a:r>
            <a:r>
              <a:rPr lang="en-US" dirty="0" smtClean="0"/>
              <a:t> (for T</a:t>
            </a:r>
            <a:r>
              <a:rPr lang="en-US" baseline="-25000" dirty="0" smtClean="0"/>
              <a:t>i</a:t>
            </a:r>
            <a:r>
              <a:rPr lang="en-US" dirty="0" smtClean="0"/>
              <a:t>&gt;150eV)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4 radial channels, active + </a:t>
            </a:r>
            <a:r>
              <a:rPr lang="en-US" dirty="0" err="1" smtClean="0"/>
              <a:t>backgrd</a:t>
            </a:r>
            <a:r>
              <a:rPr lang="en-US" dirty="0" smtClean="0"/>
              <a:t>, 5 kHz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KSTAR: plan for 8 radial channels, ~1kHz sampling rate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Assess requirements in FY20 to optimize design &amp; </a:t>
            </a:r>
            <a:r>
              <a:rPr lang="en-US" dirty="0" smtClean="0"/>
              <a:t>analysis software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Re-locate NSTX-U system, </a:t>
            </a:r>
            <a:r>
              <a:rPr lang="en-US" dirty="0" smtClean="0"/>
              <a:t>interface w/ KSTAR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Status / plan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NSTX-U system shipped to KSTAR (arrival this Wed July 22</a:t>
            </a:r>
            <a:r>
              <a:rPr lang="en-US" baseline="30000" dirty="0" smtClean="0"/>
              <a:t>nd</a:t>
            </a:r>
            <a:r>
              <a:rPr lang="en-US" dirty="0" smtClean="0"/>
              <a:t> evening)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Use data from initial system for final design of new KSTAR system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Install new KSTAR system 2021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570973" y="6125350"/>
            <a:ext cx="222368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i="0" kern="0" dirty="0" smtClean="0">
                <a:solidFill>
                  <a:srgbClr val="FF0000"/>
                </a:solidFill>
              </a:rPr>
              <a:t>M. Podesta (PPPL)</a:t>
            </a:r>
          </a:p>
        </p:txBody>
      </p:sp>
    </p:spTree>
    <p:extLst>
      <p:ext uri="{BB962C8B-B14F-4D97-AF65-F5344CB8AC3E}">
        <p14:creationId xmlns:p14="http://schemas.microsoft.com/office/powerpoint/2010/main" val="27323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xpanding </a:t>
            </a:r>
            <a:r>
              <a:rPr lang="en-US" dirty="0"/>
              <a:t>DECAF approach provides a new paradigm for disruption </a:t>
            </a:r>
            <a:r>
              <a:rPr lang="en-US" dirty="0" smtClean="0"/>
              <a:t>avoidance </a:t>
            </a:r>
            <a:r>
              <a:rPr lang="en-US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" y="857250"/>
            <a:ext cx="9138426" cy="5685699"/>
          </a:xfrm>
        </p:spPr>
        <p:txBody>
          <a:bodyPr/>
          <a:lstStyle/>
          <a:p>
            <a:r>
              <a:rPr lang="en-US" dirty="0" smtClean="0"/>
              <a:t>Multi-device, integrated </a:t>
            </a:r>
            <a:r>
              <a:rPr lang="en-US" dirty="0"/>
              <a:t>approach to disruption prediction and </a:t>
            </a:r>
            <a:r>
              <a:rPr lang="en-US" dirty="0" smtClean="0"/>
              <a:t>avoidance that meets disruption </a:t>
            </a:r>
            <a:r>
              <a:rPr lang="en-US" dirty="0"/>
              <a:t>predictor requirement metrics</a:t>
            </a:r>
          </a:p>
          <a:p>
            <a:pPr lvl="1"/>
            <a:r>
              <a:rPr lang="en-US" dirty="0" smtClean="0"/>
              <a:t>Physics-based “event chain” yields key </a:t>
            </a:r>
            <a:r>
              <a:rPr lang="en-US" u="sng" dirty="0"/>
              <a:t>understanding</a:t>
            </a:r>
            <a:r>
              <a:rPr lang="en-US" dirty="0"/>
              <a:t> of evolution toward </a:t>
            </a:r>
            <a:r>
              <a:rPr lang="en-US" dirty="0" smtClean="0"/>
              <a:t>disruptions </a:t>
            </a:r>
            <a:r>
              <a:rPr lang="en-US" dirty="0"/>
              <a:t>needed for confident extrapolation of </a:t>
            </a:r>
            <a:r>
              <a:rPr lang="en-US" dirty="0" smtClean="0"/>
              <a:t>forecasting, control</a:t>
            </a:r>
            <a:endParaRPr lang="en-US" dirty="0"/>
          </a:p>
          <a:p>
            <a:pPr lvl="1"/>
            <a:r>
              <a:rPr lang="en-US" dirty="0" smtClean="0"/>
              <a:t>Present performance on large (10</a:t>
            </a:r>
            <a:r>
              <a:rPr lang="en-US" baseline="30000" dirty="0" smtClean="0"/>
              <a:t>4</a:t>
            </a:r>
            <a:r>
              <a:rPr lang="en-US" dirty="0" smtClean="0"/>
              <a:t>) databases: </a:t>
            </a:r>
            <a:r>
              <a:rPr lang="en-US" dirty="0" smtClean="0">
                <a:solidFill>
                  <a:srgbClr val="00B050"/>
                </a:solidFill>
              </a:rPr>
              <a:t>91.2% w/ only 5 Events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Full multi-machine databases used (full databases needed!)</a:t>
            </a:r>
          </a:p>
          <a:p>
            <a:pPr lvl="1"/>
            <a:r>
              <a:rPr lang="en-US" dirty="0" smtClean="0"/>
              <a:t>Innovative use of machine learning started (event analysis, pred. models)</a:t>
            </a:r>
          </a:p>
          <a:p>
            <a:pPr lvl="1"/>
            <a:r>
              <a:rPr lang="en-US" dirty="0" smtClean="0"/>
              <a:t>Physics analysis, experiments run </a:t>
            </a:r>
            <a:r>
              <a:rPr lang="en-US" dirty="0"/>
              <a:t>to understand, create, validate </a:t>
            </a:r>
            <a:r>
              <a:rPr lang="en-US" dirty="0" smtClean="0"/>
              <a:t>models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 smtClean="0"/>
              <a:t>DECAF producing early warning disruption forecasts</a:t>
            </a:r>
          </a:p>
          <a:p>
            <a:pPr lvl="1"/>
            <a:r>
              <a:rPr lang="en-US" dirty="0" smtClean="0"/>
              <a:t>On </a:t>
            </a:r>
            <a:r>
              <a:rPr lang="en-US" u="sng" dirty="0" smtClean="0">
                <a:solidFill>
                  <a:srgbClr val="6600FF"/>
                </a:solidFill>
              </a:rPr>
              <a:t>transport timescales</a:t>
            </a:r>
            <a:r>
              <a:rPr lang="en-US" dirty="0" smtClean="0"/>
              <a:t>: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u="sng" dirty="0" smtClean="0"/>
              <a:t>guide disruption avoidance by profile control</a:t>
            </a:r>
            <a:endParaRPr lang="en-US" u="sng" dirty="0"/>
          </a:p>
          <a:p>
            <a:pPr>
              <a:spcBef>
                <a:spcPts val="2400"/>
              </a:spcBef>
            </a:pPr>
            <a:r>
              <a:rPr lang="en-US" dirty="0" smtClean="0"/>
              <a:t>Continuing development</a:t>
            </a:r>
            <a:endParaRPr lang="en-US" dirty="0"/>
          </a:p>
          <a:p>
            <a:pPr lvl="1"/>
            <a:r>
              <a:rPr lang="en-US" dirty="0" smtClean="0"/>
              <a:t>Improve DECAF forecasting performance run on </a:t>
            </a:r>
            <a:r>
              <a:rPr lang="en-US" dirty="0"/>
              <a:t>large database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 smtClean="0"/>
              <a:t>Continue / expand disruption forecasting performance analysis (</a:t>
            </a:r>
            <a:r>
              <a:rPr lang="en-US" dirty="0" smtClean="0">
                <a:sym typeface="Wingdings" panose="05000000000000000000" pitchFamily="2" charset="2"/>
              </a:rPr>
              <a:t> ITER)</a:t>
            </a:r>
            <a:endParaRPr lang="en-US" dirty="0" smtClean="0"/>
          </a:p>
          <a:p>
            <a:pPr lvl="1"/>
            <a:r>
              <a:rPr lang="en-US" dirty="0" smtClean="0"/>
              <a:t>Implement DECAF disruption forecasting models in real-time (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</a:rPr>
              <a:t>KSTAR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25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island rotation dynamics model presently being constructed to forecast the bifurcation point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F78B3B5-9DF4-4B20-8DF1-4941D64F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" y="1026236"/>
            <a:ext cx="4586744" cy="5689190"/>
          </a:xfrm>
          <a:ln>
            <a:solidFill>
              <a:schemeClr val="bg1"/>
            </a:solidFill>
          </a:ln>
        </p:spPr>
        <p:txBody>
          <a:bodyPr/>
          <a:lstStyle/>
          <a:p>
            <a:pPr algn="just"/>
            <a:r>
              <a:rPr lang="en-US" sz="2200" dirty="0"/>
              <a:t>Start </a:t>
            </a:r>
            <a:r>
              <a:rPr lang="en-US" sz="2200" dirty="0" smtClean="0"/>
              <a:t>with cylindrical</a:t>
            </a:r>
            <a:r>
              <a:rPr lang="en-US" sz="2200" dirty="0"/>
              <a:t>, rigid body </a:t>
            </a:r>
            <a:r>
              <a:rPr lang="en-US" sz="2200" dirty="0" smtClean="0"/>
              <a:t>model</a:t>
            </a:r>
          </a:p>
          <a:p>
            <a:r>
              <a:rPr lang="en-US" sz="2200" dirty="0"/>
              <a:t>P</a:t>
            </a:r>
            <a:r>
              <a:rPr lang="en-US" sz="2200" dirty="0" smtClean="0"/>
              <a:t>ossible </a:t>
            </a:r>
            <a:r>
              <a:rPr lang="en-US" sz="2200" dirty="0"/>
              <a:t>model </a:t>
            </a:r>
            <a:r>
              <a:rPr lang="en-US" sz="2200" dirty="0" smtClean="0"/>
              <a:t>of drag </a:t>
            </a:r>
            <a:r>
              <a:rPr lang="en-US" sz="2200" dirty="0"/>
              <a:t>for both a “slip” and a “no slip” </a:t>
            </a:r>
            <a:r>
              <a:rPr lang="en-US" sz="2200" dirty="0" smtClean="0"/>
              <a:t>condition: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At very low angular </a:t>
            </a:r>
            <a:r>
              <a:rPr lang="en-US" sz="2200" dirty="0" smtClean="0"/>
              <a:t>speed mode </a:t>
            </a:r>
            <a:r>
              <a:rPr lang="en-US" sz="2200" dirty="0"/>
              <a:t>reaches a stable steady </a:t>
            </a:r>
            <a:r>
              <a:rPr lang="en-US" sz="2200" dirty="0" smtClean="0"/>
              <a:t>state,  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200" dirty="0" smtClean="0">
                <a:solidFill>
                  <a:srgbClr val="FF0000"/>
                </a:solidFill>
              </a:rPr>
              <a:t>investigating this in KSTAR</a:t>
            </a:r>
          </a:p>
          <a:p>
            <a:r>
              <a:rPr lang="en-US" sz="2200" dirty="0" smtClean="0"/>
              <a:t>Collaborating with UW Madison theoreticians to add explicit effect of island size on viscosity, toroidal effects, etc.</a:t>
            </a:r>
            <a:endParaRPr lang="en-US" sz="2200" dirty="0"/>
          </a:p>
          <a:p>
            <a:pPr algn="just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0612782D-7FEC-421F-A0A4-8C537E36A58B}"/>
                  </a:ext>
                </a:extLst>
              </p:cNvPr>
              <p:cNvSpPr/>
              <p:nvPr/>
            </p:nvSpPr>
            <p:spPr>
              <a:xfrm>
                <a:off x="593902" y="2513832"/>
                <a:ext cx="2639632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12782D-7FEC-421F-A0A4-8C537E36A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02" y="2513832"/>
                <a:ext cx="2639632" cy="855875"/>
              </a:xfrm>
              <a:prstGeom prst="rect">
                <a:avLst/>
              </a:prstGeom>
              <a:blipFill rotWithShape="1">
                <a:blip r:embed="rId2"/>
                <a:stretch>
                  <a:fillRect r="-22633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2">
            <a:extLst>
              <a:ext uri="{FF2B5EF4-FFF2-40B4-BE49-F238E27FC236}">
                <a16:creationId xmlns="" xmlns:a16="http://schemas.microsoft.com/office/drawing/2014/main" id="{943F545C-8CE7-4BE5-BEDA-CFBB8275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5" y="3558148"/>
            <a:ext cx="466678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Fitzpatrick et al., </a:t>
            </a:r>
            <a:r>
              <a:rPr lang="it-IT" sz="1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Nucl. Fusion 33 (1993) 1049</a:t>
            </a:r>
            <a:endParaRPr lang="en-US" sz="14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D13771-B0C2-42DE-A4F3-000A6F62B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40" y="2447232"/>
            <a:ext cx="4284057" cy="3343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A01385AC-6936-469B-B816-2BEEF84F045C}"/>
                  </a:ext>
                </a:extLst>
              </p:cNvPr>
              <p:cNvSpPr txBox="1"/>
              <p:nvPr/>
            </p:nvSpPr>
            <p:spPr>
              <a:xfrm>
                <a:off x="4596576" y="1297765"/>
                <a:ext cx="4345613" cy="779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𝑎𝑢𝑥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01385AC-6936-469B-B816-2BEEF84F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76" y="1297765"/>
                <a:ext cx="4345613" cy="7790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F7B0084-CD1C-4DDB-8401-B8E7610E6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313012" y="3451485"/>
            <a:ext cx="529028" cy="419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D65A98-B216-426B-9216-BFE70BA4E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030" y="5713223"/>
            <a:ext cx="710252" cy="39627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19983D1-5DE9-45A6-8E42-9707B40284D5}"/>
              </a:ext>
            </a:extLst>
          </p:cNvPr>
          <p:cNvCxnSpPr/>
          <p:nvPr/>
        </p:nvCxnSpPr>
        <p:spPr bwMode="auto">
          <a:xfrm flipV="1">
            <a:off x="7171101" y="3721419"/>
            <a:ext cx="0" cy="762000"/>
          </a:xfrm>
          <a:prstGeom prst="straightConnector1">
            <a:avLst/>
          </a:prstGeom>
          <a:ln>
            <a:solidFill>
              <a:srgbClr val="00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026B4C2-27A0-46A1-B2DC-279B40DFF856}"/>
              </a:ext>
            </a:extLst>
          </p:cNvPr>
          <p:cNvCxnSpPr/>
          <p:nvPr/>
        </p:nvCxnSpPr>
        <p:spPr bwMode="auto">
          <a:xfrm flipV="1">
            <a:off x="6120576" y="3721419"/>
            <a:ext cx="0" cy="115805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2DE62C6-9F1A-4B46-A1C8-46B90285FA09}"/>
                  </a:ext>
                </a:extLst>
              </p:cNvPr>
              <p:cNvSpPr txBox="1"/>
              <p:nvPr/>
            </p:nvSpPr>
            <p:spPr>
              <a:xfrm>
                <a:off x="7102016" y="4483419"/>
                <a:ext cx="435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2DE62C6-9F1A-4B46-A1C8-46B90285F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016" y="4483419"/>
                <a:ext cx="43595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889" r="-4167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F0388F-551B-4A2F-9D96-1C8BFD9078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166" y="4429258"/>
            <a:ext cx="784591" cy="428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ABD8A6B3-2C9C-46D8-A955-9FD3CF0920E7}"/>
                  </a:ext>
                </a:extLst>
              </p:cNvPr>
              <p:cNvSpPr/>
              <p:nvPr/>
            </p:nvSpPr>
            <p:spPr>
              <a:xfrm>
                <a:off x="6120576" y="2700567"/>
                <a:ext cx="1144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D8A6B3-2C9C-46D8-A955-9FD3CF092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76" y="2700567"/>
                <a:ext cx="1144224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7447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ADBC6A89-22EC-49A7-B702-FA9E003D8B45}"/>
              </a:ext>
            </a:extLst>
          </p:cNvPr>
          <p:cNvCxnSpPr/>
          <p:nvPr/>
        </p:nvCxnSpPr>
        <p:spPr bwMode="auto">
          <a:xfrm>
            <a:off x="6730587" y="3329688"/>
            <a:ext cx="380326" cy="2286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41BCA3E6-BB77-4DB0-A060-BF10F3F3F079}"/>
              </a:ext>
            </a:extLst>
          </p:cNvPr>
          <p:cNvCxnSpPr/>
          <p:nvPr/>
        </p:nvCxnSpPr>
        <p:spPr bwMode="auto">
          <a:xfrm flipH="1" flipV="1">
            <a:off x="7411970" y="3720761"/>
            <a:ext cx="372148" cy="20413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91840E46-8610-45D4-A871-DD2C16E2BAF9}"/>
              </a:ext>
            </a:extLst>
          </p:cNvPr>
          <p:cNvCxnSpPr/>
          <p:nvPr/>
        </p:nvCxnSpPr>
        <p:spPr bwMode="auto">
          <a:xfrm rot="180000">
            <a:off x="5152130" y="3264219"/>
            <a:ext cx="28461" cy="351935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EE5AC1CA-2242-42F2-BFE8-53276B14B5BA}"/>
              </a:ext>
            </a:extLst>
          </p:cNvPr>
          <p:cNvCxnSpPr/>
          <p:nvPr/>
        </p:nvCxnSpPr>
        <p:spPr bwMode="auto">
          <a:xfrm flipV="1">
            <a:off x="5287074" y="3223323"/>
            <a:ext cx="274320" cy="38100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1E72A647-1E11-4513-B2BB-7CB0BFEE2672}"/>
              </a:ext>
            </a:extLst>
          </p:cNvPr>
          <p:cNvCxnSpPr/>
          <p:nvPr/>
        </p:nvCxnSpPr>
        <p:spPr bwMode="auto">
          <a:xfrm flipV="1">
            <a:off x="5169600" y="3733733"/>
            <a:ext cx="0" cy="307777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568876" y="4879476"/>
            <a:ext cx="140294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800" b="1" i="0" kern="0" dirty="0" smtClean="0">
                <a:solidFill>
                  <a:srgbClr val="FF0000"/>
                </a:solidFill>
              </a:rPr>
              <a:t>Bifurcation</a:t>
            </a:r>
          </a:p>
        </p:txBody>
      </p:sp>
    </p:spTree>
    <p:extLst>
      <p:ext uri="{BB962C8B-B14F-4D97-AF65-F5344CB8AC3E}">
        <p14:creationId xmlns:p14="http://schemas.microsoft.com/office/powerpoint/2010/main" val="18530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63981" y="1547788"/>
            <a:ext cx="3405294" cy="2481876"/>
            <a:chOff x="527981" y="1260109"/>
            <a:chExt cx="2905820" cy="2117845"/>
          </a:xfrm>
        </p:grpSpPr>
        <p:pic>
          <p:nvPicPr>
            <p:cNvPr id="27" name="Content Placeholder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" r="7604"/>
            <a:stretch/>
          </p:blipFill>
          <p:spPr>
            <a:xfrm>
              <a:off x="527981" y="1260109"/>
              <a:ext cx="2905820" cy="211784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397579" y="1518892"/>
              <a:ext cx="9236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>
                  <a:solidFill>
                    <a:schemeClr val="tx1"/>
                  </a:solidFill>
                </a:rPr>
                <a:t>&lt;TRANSP&gt;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9992" y="2076725"/>
              <a:ext cx="751406" cy="442035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</a:ln>
          </p:spPr>
          <p:txBody>
            <a:bodyPr wrap="square" lIns="72000" tIns="36000" rIns="36000" bIns="36000" rtlCol="0">
              <a:spAutoFit/>
            </a:bodyPr>
            <a:lstStyle/>
            <a:p>
              <a:r>
                <a:rPr lang="en-US" altLang="ko-KR" sz="1200" dirty="0" err="1">
                  <a:latin typeface="Symbol" panose="05050102010706020507" pitchFamily="18" charset="2"/>
                </a:rPr>
                <a:t>b</a:t>
              </a:r>
              <a:r>
                <a:rPr lang="en-US" altLang="ko-KR" sz="1200" baseline="-25000" dirty="0" err="1"/>
                <a:t>N</a:t>
              </a:r>
              <a:r>
                <a:rPr lang="en-US" altLang="ko-KR" sz="1200" dirty="0"/>
                <a:t> = 3.4</a:t>
              </a:r>
            </a:p>
            <a:p>
              <a:r>
                <a:rPr lang="en-US" altLang="ko-KR" sz="1200" dirty="0" err="1"/>
                <a:t>f</a:t>
              </a:r>
              <a:r>
                <a:rPr lang="en-US" altLang="ko-KR" sz="1200" baseline="-25000" dirty="0" err="1"/>
                <a:t>NI</a:t>
              </a:r>
              <a:r>
                <a:rPr lang="en-US" altLang="ko-KR" sz="1200" dirty="0"/>
                <a:t> = 96%</a:t>
              </a:r>
              <a:endParaRPr lang="ko-KR" altLang="en-US" sz="1200" dirty="0"/>
            </a:p>
          </p:txBody>
        </p:sp>
        <p:pic>
          <p:nvPicPr>
            <p:cNvPr id="30" name="Picture 2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2576" y="1596221"/>
              <a:ext cx="750512" cy="409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259108" y="1759508"/>
              <a:ext cx="11095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P</a:t>
              </a:r>
              <a:r>
                <a:rPr lang="en-US" altLang="ko-KR" sz="1050" baseline="-25000" dirty="0"/>
                <a:t>NBI</a:t>
              </a:r>
              <a:r>
                <a:rPr lang="en-US" altLang="ko-KR" sz="1100" dirty="0"/>
                <a:t> = 6.5 MW </a:t>
              </a:r>
              <a:endParaRPr lang="ko-KR" altLang="en-US" sz="1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Predictive TRANSP analysis shows KSTAR design </a:t>
                </a:r>
                <a:br>
                  <a:rPr lang="en-US" dirty="0"/>
                </a:br>
                <a:r>
                  <a:rPr lang="en-US" dirty="0"/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/>
                  <a:t>~5 can be approached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𝑵𝑰</m:t>
                        </m:r>
                      </m:sub>
                    </m:sSub>
                  </m:oMath>
                </a14:m>
                <a:r>
                  <a:rPr lang="en-US" dirty="0"/>
                  <a:t>~100%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t="-27679" r="-1085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8908" y="4119076"/>
                <a:ext cx="3242486" cy="2173827"/>
              </a:xfrm>
            </p:spPr>
            <p:txBody>
              <a:bodyPr/>
              <a:lstStyle/>
              <a:p>
                <a:r>
                  <a:rPr lang="en-US" sz="1800" dirty="0"/>
                  <a:t>Up to 75% NICF already reached </a:t>
                </a:r>
                <a:r>
                  <a:rPr lang="en-US" sz="1800" dirty="0" smtClean="0"/>
                  <a:t>in similar plasmas</a:t>
                </a:r>
                <a:endParaRPr lang="en-US" sz="1800" dirty="0"/>
              </a:p>
              <a:p>
                <a:r>
                  <a:rPr lang="en-US" sz="1800" dirty="0">
                    <a:solidFill>
                      <a:srgbClr val="FF0000"/>
                    </a:solidFill>
                  </a:rPr>
                  <a:t>NBI </a:t>
                </a:r>
                <a:r>
                  <a:rPr lang="en-US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 6.5 MW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in 2018</a:t>
                </a:r>
              </a:p>
              <a:p>
                <a:r>
                  <a:rPr lang="en-US" sz="1800" dirty="0"/>
                  <a:t>By altering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 dirty="0"/>
                  <a:t>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800" b="0" i="1" dirty="0" smtClean="0">
                        <a:latin typeface="Cambria Math"/>
                      </a:rPr>
                      <m:t>&gt;4 </m:t>
                    </m:r>
                  </m:oMath>
                </a14:m>
                <a:r>
                  <a:rPr lang="en-US" sz="1800" dirty="0"/>
                  <a:t>, up to KSTAR design target 5</a:t>
                </a:r>
                <a:r>
                  <a:rPr lang="en-GB" sz="1800" dirty="0"/>
                  <a:t> </a:t>
                </a:r>
                <a:r>
                  <a:rPr lang="en-US" sz="1800" dirty="0"/>
                  <a:t>can be achieved with 100% NICF</a:t>
                </a:r>
                <a:endParaRPr lang="en-GB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8908" y="4119076"/>
                <a:ext cx="3242486" cy="2173827"/>
              </a:xfrm>
              <a:blipFill rotWithShape="1">
                <a:blip r:embed="rId5"/>
                <a:stretch>
                  <a:fillRect l="-188" t="-3933" r="-3578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3684" y="1530664"/>
            <a:ext cx="5491773" cy="4548300"/>
            <a:chOff x="279853" y="1530664"/>
            <a:chExt cx="5491773" cy="4548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" r="6288"/>
            <a:stretch/>
          </p:blipFill>
          <p:spPr>
            <a:xfrm>
              <a:off x="279853" y="1530664"/>
              <a:ext cx="5491773" cy="45483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2295" y="4046442"/>
              <a:ext cx="1462365" cy="3280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no-wall limit</a:t>
              </a:r>
              <a:endParaRPr lang="en-GB" sz="1200" i="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295" y="2468751"/>
              <a:ext cx="1599071" cy="3280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with-wall limit</a:t>
              </a:r>
              <a:endParaRPr lang="en-GB" sz="1200" i="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163354" y="1871787"/>
                  <a:ext cx="876204" cy="36454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=6</a:t>
                  </a:r>
                  <a:endParaRPr lang="en-GB" sz="1400" i="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354" y="1871787"/>
                  <a:ext cx="876204" cy="36454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44082" y="1871787"/>
                  <a:ext cx="876204" cy="36454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=5</a:t>
                  </a:r>
                  <a:endParaRPr lang="en-GB" sz="1400" i="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4082" y="1871787"/>
                  <a:ext cx="876204" cy="36454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15329" y="2036153"/>
                  <a:ext cx="982898" cy="36933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1800" b="1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</m:oMath>
                  </a14:m>
                  <a:r>
                    <a:rPr lang="en-US" sz="1800" b="1" i="0" kern="0" dirty="0">
                      <a:solidFill>
                        <a:srgbClr val="0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=1.5T</a:t>
                  </a:r>
                  <a:endParaRPr lang="en-GB" sz="1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329" y="2036153"/>
                  <a:ext cx="98289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49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334396" y="2181719"/>
              <a:ext cx="1099981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i="0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Predicted</a:t>
              </a:r>
              <a:endParaRPr lang="en-GB" sz="1800" b="1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3434025" y="2278517"/>
              <a:ext cx="900371" cy="2768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3586483" y="2459420"/>
              <a:ext cx="747913" cy="328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3684191" y="2587258"/>
              <a:ext cx="673884" cy="6555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334396" y="3058126"/>
                  <a:ext cx="9828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1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lang="en-US" sz="1800" b="1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𝐓</m:t>
                          </m:r>
                        </m:sub>
                      </m:sSub>
                    </m:oMath>
                  </a14:m>
                  <a:r>
                    <a:rPr lang="en-US" sz="1800" b="1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=2.0T</a:t>
                  </a:r>
                  <a:endParaRPr lang="en-GB" sz="1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396" y="3058126"/>
                  <a:ext cx="98289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55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54971" y="2674046"/>
                  <a:ext cx="982898" cy="36933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1800" b="1" i="0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</m:oMath>
                  </a14:m>
                  <a:r>
                    <a:rPr lang="en-US" sz="1800" b="1" kern="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=1.7T</a:t>
                  </a:r>
                  <a:endParaRPr lang="en-GB" sz="1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971" y="2674046"/>
                  <a:ext cx="98289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496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120244" y="4922044"/>
              <a:ext cx="1327608" cy="369332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i="0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Interpretive</a:t>
              </a:r>
              <a:endParaRPr lang="en-GB" sz="1800" b="1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2312591" y="4280644"/>
              <a:ext cx="966159" cy="641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Content Placeholder 2"/>
          <p:cNvSpPr>
            <a:spLocks noGrp="1"/>
          </p:cNvSpPr>
          <p:nvPr/>
        </p:nvSpPr>
        <p:spPr bwMode="auto">
          <a:xfrm>
            <a:off x="104350" y="858055"/>
            <a:ext cx="8971300" cy="23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“Predict-first” analysis </a:t>
            </a:r>
            <a:r>
              <a:rPr lang="en-US" sz="2000" dirty="0">
                <a:latin typeface="+mn-lt"/>
              </a:rPr>
              <a:t>used to design high-</a:t>
            </a:r>
            <a:r>
              <a:rPr lang="el-GR" sz="2000" dirty="0">
                <a:latin typeface="+mn-lt"/>
              </a:rPr>
              <a:t>β</a:t>
            </a:r>
            <a:r>
              <a:rPr lang="en-US" sz="2000" dirty="0">
                <a:latin typeface="+mn-lt"/>
              </a:rPr>
              <a:t> , 100% non-inductive current fraction (NICF) experiments for present KSTAR run campaign</a:t>
            </a:r>
          </a:p>
        </p:txBody>
      </p:sp>
      <p:pic>
        <p:nvPicPr>
          <p:cNvPr id="20" name="Picture 49" descr="kstar_soft_lo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9" descr="kstar_soft_lo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42541" y="6128246"/>
            <a:ext cx="2452916" cy="33855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FF0000"/>
                </a:solidFill>
              </a:rPr>
              <a:t>See J-H </a:t>
            </a:r>
            <a:r>
              <a:rPr lang="en-US" sz="1600" kern="0" dirty="0" smtClean="0">
                <a:solidFill>
                  <a:srgbClr val="FF0000"/>
                </a:solidFill>
              </a:rPr>
              <a:t>Ahn </a:t>
            </a:r>
            <a:r>
              <a:rPr lang="en-US" sz="1600" kern="0" dirty="0" smtClean="0">
                <a:solidFill>
                  <a:schemeClr val="tx1"/>
                </a:solidFill>
              </a:rPr>
              <a:t>CO6.00005</a:t>
            </a:r>
            <a:endParaRPr lang="en-US" sz="1600" i="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4" y="40463"/>
            <a:ext cx="9035742" cy="685800"/>
          </a:xfrm>
        </p:spPr>
        <p:txBody>
          <a:bodyPr/>
          <a:lstStyle/>
          <a:p>
            <a:pPr lvl="3"/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DECAF reduced kinetic MHD 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model provides </a:t>
            </a:r>
            <a:r>
              <a:rPr lang="en-US" sz="2400" b="1" u="none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early forecast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of instability </a:t>
            </a:r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boundary 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to global </a:t>
            </a:r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MHD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7" y="4836423"/>
            <a:ext cx="5858232" cy="1447800"/>
          </a:xfrm>
        </p:spPr>
        <p:txBody>
          <a:bodyPr/>
          <a:lstStyle/>
          <a:p>
            <a:r>
              <a:rPr lang="en-US" sz="2000" dirty="0"/>
              <a:t>Favorable characteristics</a:t>
            </a:r>
          </a:p>
          <a:p>
            <a:pPr lvl="1"/>
            <a:r>
              <a:rPr lang="en-US" sz="1800" dirty="0"/>
              <a:t>Stability contours CHANGE for each time point</a:t>
            </a:r>
            <a:endParaRPr lang="en-US" sz="1600" dirty="0"/>
          </a:p>
          <a:p>
            <a:pPr lvl="1"/>
            <a:r>
              <a:rPr lang="en-US" sz="1800" dirty="0" smtClean="0"/>
              <a:t>Model allows real-time stability and mode growth rate prediction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1" y="1379248"/>
            <a:ext cx="2997891" cy="325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0796" y="1979761"/>
            <a:ext cx="619404" cy="31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latin typeface="+mj-lt"/>
              </a:rPr>
              <a:t>ideal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2098" y="3160023"/>
            <a:ext cx="1324772" cy="310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Ideal + kinetic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3085" y="1609912"/>
            <a:ext cx="879360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5296" y="2744885"/>
            <a:ext cx="670618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936702" y="1982059"/>
            <a:ext cx="0" cy="7306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937689" y="2792437"/>
            <a:ext cx="0" cy="3803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1249" y="1051586"/>
            <a:ext cx="30008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u="sng" dirty="0">
                <a:solidFill>
                  <a:srgbClr val="6600FF"/>
                </a:solidFill>
                <a:latin typeface="+mj-lt"/>
              </a:rPr>
              <a:t>Norm. growth rate vs. time</a:t>
            </a:r>
            <a:endParaRPr lang="en-US" sz="2000" u="sng" baseline="-250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7434" y="2505252"/>
            <a:ext cx="607408" cy="4798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ymbol" panose="05050102010706020507" pitchFamily="18" charset="2"/>
              </a:rPr>
              <a:t>gt</a:t>
            </a:r>
            <a:r>
              <a:rPr lang="en-US" sz="2800" baseline="-25000" dirty="0" err="1">
                <a:latin typeface="Arial"/>
              </a:rPr>
              <a:t>w</a:t>
            </a:r>
            <a:endParaRPr lang="en-US" sz="2800" baseline="-25000" dirty="0"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1796" y="3852726"/>
            <a:ext cx="869862" cy="28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latin typeface="+mj-lt"/>
              </a:rPr>
              <a:t>139514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2345096" y="3337110"/>
            <a:ext cx="983730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endParaRPr lang="en-US" sz="1600" dirty="0">
              <a:solidFill>
                <a:srgbClr val="6600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97482" y="2873207"/>
            <a:ext cx="0" cy="16380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1371600" y="4483210"/>
            <a:ext cx="1767245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instability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6139997"/>
            <a:ext cx="6433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J.W. Berkery, S.A. Sabbagh, R. Bell, </a:t>
            </a:r>
            <a:r>
              <a:rPr lang="en-US" sz="14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, Phys. Plasmas </a:t>
            </a:r>
            <a:r>
              <a:rPr lang="en-US" sz="1400" b="1" dirty="0">
                <a:solidFill>
                  <a:srgbClr val="6600FF"/>
                </a:solidFill>
                <a:latin typeface="Arial"/>
                <a:cs typeface="Arial" pitchFamily="34" charset="0"/>
              </a:rPr>
              <a:t>24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 (2017) 056103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387554" y="1056899"/>
            <a:ext cx="24798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Disruption forecasting</a:t>
            </a:r>
            <a:endParaRPr lang="en-US" sz="2000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31996" y="1114374"/>
            <a:ext cx="3129503" cy="3526902"/>
            <a:chOff x="4267201" y="1137788"/>
            <a:chExt cx="2557055" cy="2881762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 rot="16200000">
              <a:off x="5657219" y="2629532"/>
              <a:ext cx="2118838" cy="17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Global kinetic MHD mode growth</a:t>
              </a:r>
              <a:endPara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7"/>
            <a:stretch/>
          </p:blipFill>
          <p:spPr bwMode="auto">
            <a:xfrm>
              <a:off x="4267201" y="1411929"/>
              <a:ext cx="2382582" cy="260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 rot="16200000">
              <a:off x="6417906" y="1195189"/>
              <a:ext cx="463752" cy="348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34" charset="-128"/>
                </a:rPr>
                <a:t>gt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w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5300441" y="1966987"/>
              <a:ext cx="22144" cy="24767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5256071" y="2334873"/>
              <a:ext cx="47853" cy="21370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239128" y="2663743"/>
              <a:ext cx="150990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5627900" y="2723645"/>
              <a:ext cx="64795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5030344" y="1492563"/>
              <a:ext cx="1079903" cy="43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Increasing time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" charset="0"/>
                <a:ea typeface="ＭＳ Ｐゴシック" pitchFamily="34" charset="-128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 rot="16200000">
              <a:off x="3570189" y="2365763"/>
              <a:ext cx="1683153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Collisionality</a:t>
              </a: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 (kHz)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5850630" y="3738502"/>
              <a:ext cx="763029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Rotation</a:t>
              </a:r>
              <a:endPara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1435" r="10000"/>
          <a:stretch/>
        </p:blipFill>
        <p:spPr bwMode="auto">
          <a:xfrm>
            <a:off x="6432396" y="1615578"/>
            <a:ext cx="2667000" cy="279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42522" y="977723"/>
            <a:ext cx="26490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Predicted instability statistics</a:t>
            </a:r>
            <a:endParaRPr lang="en-US" sz="2000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867401" y="4488876"/>
            <a:ext cx="3276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84% of shots are predicted unstable (</a:t>
            </a:r>
            <a:r>
              <a:rPr lang="en-US" sz="1600" kern="0" dirty="0">
                <a:solidFill>
                  <a:srgbClr val="FF0000"/>
                </a:solidFill>
              </a:rPr>
              <a:t>stringent evaluation</a:t>
            </a:r>
            <a:r>
              <a:rPr lang="en-US" sz="1600" kern="0" dirty="0"/>
              <a:t>)</a:t>
            </a:r>
          </a:p>
          <a:p>
            <a:r>
              <a:rPr lang="en-US" sz="1600" kern="0" dirty="0"/>
              <a:t>44% predicted unstable &lt; 320 </a:t>
            </a:r>
            <a:r>
              <a:rPr lang="en-US" sz="1600" kern="0" dirty="0" err="1"/>
              <a:t>ms</a:t>
            </a:r>
            <a:r>
              <a:rPr lang="en-US" sz="1600" kern="0" dirty="0"/>
              <a:t> (approx. 60</a:t>
            </a:r>
            <a:r>
              <a:rPr lang="en-US" sz="1600" kern="0" dirty="0">
                <a:latin typeface="Symbol" panose="05050102010706020507" pitchFamily="18" charset="2"/>
              </a:rPr>
              <a:t>t</a:t>
            </a:r>
            <a:r>
              <a:rPr lang="en-US" sz="1600" kern="0" baseline="-25000" dirty="0"/>
              <a:t>w</a:t>
            </a:r>
            <a:r>
              <a:rPr lang="en-US" sz="1600" kern="0" dirty="0"/>
              <a:t>) before current quench</a:t>
            </a:r>
          </a:p>
          <a:p>
            <a:r>
              <a:rPr lang="en-US" sz="1600" kern="0" dirty="0"/>
              <a:t>33% predicted unstable within 100ms of a minor disruption</a:t>
            </a:r>
          </a:p>
          <a:p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sp>
        <p:nvSpPr>
          <p:cNvPr id="39" name="Rectangle 38"/>
          <p:cNvSpPr/>
          <p:nvPr/>
        </p:nvSpPr>
        <p:spPr>
          <a:xfrm>
            <a:off x="910902" y="3653544"/>
            <a:ext cx="65578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tx1"/>
                </a:solidFill>
                <a:latin typeface="+mj-ea"/>
              </a:rPr>
              <a:t>NSTX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50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9371" t="5510" r="4092" b="7697"/>
          <a:stretch/>
        </p:blipFill>
        <p:spPr>
          <a:xfrm>
            <a:off x="141628" y="3538684"/>
            <a:ext cx="3563597" cy="29761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9417" t="5508" r="4045" b="18183"/>
          <a:stretch/>
        </p:blipFill>
        <p:spPr>
          <a:xfrm>
            <a:off x="141628" y="869527"/>
            <a:ext cx="3563597" cy="2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DECAF analysis </a:t>
            </a:r>
            <a:r>
              <a:rPr lang="en-US" sz="2400" dirty="0"/>
              <a:t>of large databases further supports published </a:t>
            </a:r>
            <a:r>
              <a:rPr lang="en-US" sz="2400" dirty="0" smtClean="0"/>
              <a:t>results </a:t>
            </a:r>
            <a:r>
              <a:rPr lang="en-US" sz="2400" dirty="0"/>
              <a:t>that </a:t>
            </a:r>
            <a:r>
              <a:rPr lang="en-US" sz="2400" dirty="0" err="1">
                <a:solidFill>
                  <a:srgbClr val="FF0000"/>
                </a:solidFill>
              </a:rPr>
              <a:t>disruptivity</a:t>
            </a:r>
            <a:r>
              <a:rPr lang="en-US" sz="2400" dirty="0">
                <a:solidFill>
                  <a:srgbClr val="FF0000"/>
                </a:solidFill>
              </a:rPr>
              <a:t> doesn’t increase with β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16218" y="3951280"/>
            <a:ext cx="5163127" cy="2412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DECAF analysis of         event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Shots analyzed at 10 </a:t>
            </a:r>
            <a:r>
              <a:rPr lang="en-US" sz="1800" dirty="0" err="1"/>
              <a:t>ms</a:t>
            </a:r>
            <a:r>
              <a:rPr lang="en-US" sz="1800" dirty="0"/>
              <a:t> </a:t>
            </a:r>
            <a:r>
              <a:rPr lang="en-US" sz="1800" dirty="0" smtClean="0"/>
              <a:t>intervals</a:t>
            </a:r>
          </a:p>
          <a:p>
            <a:pPr lvl="1">
              <a:spcBef>
                <a:spcPts val="300"/>
              </a:spcBef>
            </a:pP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dirty="0" smtClean="0"/>
              <a:t>Analysis </a:t>
            </a:r>
            <a:r>
              <a:rPr lang="en-US" dirty="0"/>
              <a:t>during 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flat-top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MAST: </a:t>
            </a:r>
            <a:r>
              <a:rPr lang="en-US" sz="1800" dirty="0" smtClean="0"/>
              <a:t>8,902 </a:t>
            </a:r>
            <a:r>
              <a:rPr lang="en-US" sz="1800" dirty="0"/>
              <a:t>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NSTX: 10,432 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KSTAR: </a:t>
            </a:r>
            <a:r>
              <a:rPr lang="en-US" sz="1800" dirty="0" smtClean="0"/>
              <a:t>1,309 </a:t>
            </a:r>
            <a:r>
              <a:rPr lang="en-US" sz="1800" dirty="0"/>
              <a:t>plasmas analyzed</a:t>
            </a:r>
          </a:p>
          <a:p>
            <a:pPr marL="287338" lvl="1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84045" y="3945709"/>
            <a:ext cx="529307" cy="338554"/>
            <a:chOff x="5127533" y="4256377"/>
            <a:chExt cx="529307" cy="33855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DIS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954" t="4913" r="5302" b="6457"/>
          <a:stretch/>
        </p:blipFill>
        <p:spPr>
          <a:xfrm>
            <a:off x="4701312" y="849750"/>
            <a:ext cx="3528292" cy="30369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28759" y="965911"/>
            <a:ext cx="1136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30331" y="36126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28387" y="991590"/>
            <a:ext cx="116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KSTAR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590399" y="2368210"/>
            <a:ext cx="70768" cy="940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229013" y="4829175"/>
            <a:ext cx="85437" cy="9960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179220" y="2440267"/>
            <a:ext cx="0" cy="868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47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03192" y="3457368"/>
            <a:ext cx="3631240" cy="3035798"/>
            <a:chOff x="203192" y="3457368"/>
            <a:chExt cx="3631240" cy="30357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728" t="4553" r="5484" b="6305"/>
            <a:stretch/>
          </p:blipFill>
          <p:spPr>
            <a:xfrm>
              <a:off x="203192" y="3457368"/>
              <a:ext cx="3631240" cy="303579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838200" y="4286250"/>
              <a:ext cx="95250" cy="1095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546389" y="3626244"/>
              <a:ext cx="190500" cy="21907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56912" y="3973945"/>
              <a:ext cx="95250" cy="1095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647461" y="3697681"/>
              <a:ext cx="162413" cy="11910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609362" y="3954895"/>
              <a:ext cx="95250" cy="1095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Initial analysis of large databases further supports published result that </a:t>
            </a:r>
            <a:r>
              <a:rPr lang="en-US" sz="2400" dirty="0" err="1">
                <a:solidFill>
                  <a:srgbClr val="FF0000"/>
                </a:solidFill>
              </a:rPr>
              <a:t>disruptivity</a:t>
            </a:r>
            <a:r>
              <a:rPr lang="en-US" sz="2400" dirty="0">
                <a:solidFill>
                  <a:srgbClr val="FF0000"/>
                </a:solidFill>
              </a:rPr>
              <a:t> doesn’t increase with plasma β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6218" y="3951280"/>
            <a:ext cx="5163127" cy="2412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DECAF analysis of         event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Similar to a “standard” </a:t>
            </a:r>
            <a:r>
              <a:rPr lang="en-US" sz="1800" dirty="0" err="1"/>
              <a:t>disruptivity</a:t>
            </a:r>
            <a:r>
              <a:rPr lang="en-US" sz="1800" dirty="0"/>
              <a:t> analysis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rgbClr val="FF0000"/>
                </a:solidFill>
              </a:rPr>
              <a:t>Shots analyzed at 10 </a:t>
            </a:r>
            <a:r>
              <a:rPr lang="en-US" sz="1800" dirty="0" err="1">
                <a:solidFill>
                  <a:srgbClr val="FF0000"/>
                </a:solidFill>
              </a:rPr>
              <a:t>ms</a:t>
            </a:r>
            <a:r>
              <a:rPr lang="en-US" sz="1800" dirty="0">
                <a:solidFill>
                  <a:srgbClr val="FF0000"/>
                </a:solidFill>
              </a:rPr>
              <a:t> intervals</a:t>
            </a:r>
          </a:p>
          <a:p>
            <a:pPr>
              <a:spcBef>
                <a:spcPts val="1200"/>
              </a:spcBef>
            </a:pPr>
            <a:r>
              <a:rPr lang="en-US" dirty="0"/>
              <a:t>Analysis during 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flat-top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MAST: </a:t>
            </a:r>
            <a:r>
              <a:rPr lang="en-US" sz="1800" dirty="0" smtClean="0"/>
              <a:t>8,902 </a:t>
            </a:r>
            <a:r>
              <a:rPr lang="en-US" sz="1800" dirty="0"/>
              <a:t>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NSTX: 10,432 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KSTAR: </a:t>
            </a:r>
            <a:r>
              <a:rPr lang="en-US" sz="1800" dirty="0" smtClean="0"/>
              <a:t>1,309 </a:t>
            </a:r>
            <a:r>
              <a:rPr lang="en-US" sz="1800" dirty="0"/>
              <a:t>plasmas analyzed</a:t>
            </a:r>
          </a:p>
          <a:p>
            <a:pPr marL="287338" lvl="1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621" t="2705" r="6596" b="6035"/>
          <a:stretch/>
        </p:blipFill>
        <p:spPr>
          <a:xfrm>
            <a:off x="4498092" y="824344"/>
            <a:ext cx="3509818" cy="3073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853" t="3679" r="6573" b="18644"/>
          <a:stretch/>
        </p:blipFill>
        <p:spPr>
          <a:xfrm>
            <a:off x="184725" y="824344"/>
            <a:ext cx="3592943" cy="262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563" y="1002855"/>
            <a:ext cx="1136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2843" y="3788169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4651" y="1028534"/>
            <a:ext cx="116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KSTAR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984045" y="3945709"/>
            <a:ext cx="529307" cy="338554"/>
            <a:chOff x="5127533" y="4256377"/>
            <a:chExt cx="529307" cy="33855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DIS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flipV="1">
            <a:off x="1722546" y="2432602"/>
            <a:ext cx="249129" cy="868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641639" y="5143500"/>
            <a:ext cx="377173" cy="7539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096000" y="2432602"/>
            <a:ext cx="214151" cy="868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573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3" y="3665267"/>
            <a:ext cx="4322065" cy="22176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/>
        </p:blipFill>
        <p:spPr>
          <a:xfrm>
            <a:off x="4285933" y="1654670"/>
            <a:ext cx="4485024" cy="2081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Global MHD modes can also be “slow” and </a:t>
            </a:r>
            <a:r>
              <a:rPr lang="en-US" sz="2400" dirty="0">
                <a:solidFill>
                  <a:srgbClr val="FF0000"/>
                </a:solidFill>
              </a:rPr>
              <a:t>allow early warnings</a:t>
            </a:r>
            <a:r>
              <a:rPr lang="en-US" sz="2400" dirty="0"/>
              <a:t> for disruptions, potentially allowing avoidance</a:t>
            </a:r>
            <a:endParaRPr lang="en-US" sz="2400" baseline="-25000" dirty="0"/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017085" y="4267576"/>
            <a:ext cx="35052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7878595" y="5207428"/>
            <a:ext cx="76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123856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962033" y="3732180"/>
            <a:ext cx="257845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DECAF rotating MHD warning level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866646" y="1809777"/>
            <a:ext cx="660712" cy="4933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8877" y="804453"/>
            <a:ext cx="8450072" cy="732847"/>
            <a:chOff x="52306" y="5711130"/>
            <a:chExt cx="8450072" cy="732847"/>
          </a:xfrm>
        </p:grpSpPr>
        <p:grpSp>
          <p:nvGrpSpPr>
            <p:cNvPr id="3" name="Group 2"/>
            <p:cNvGrpSpPr/>
            <p:nvPr/>
          </p:nvGrpSpPr>
          <p:grpSpPr>
            <a:xfrm>
              <a:off x="1291308" y="5816640"/>
              <a:ext cx="7211070" cy="627337"/>
              <a:chOff x="1291308" y="5911890"/>
              <a:chExt cx="7211070" cy="627337"/>
            </a:xfrm>
          </p:grpSpPr>
          <p:sp>
            <p:nvSpPr>
              <p:cNvPr id="66" name="Chevron 65"/>
              <p:cNvSpPr/>
              <p:nvPr/>
            </p:nvSpPr>
            <p:spPr bwMode="auto">
              <a:xfrm>
                <a:off x="2174937" y="5921221"/>
                <a:ext cx="716402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08160" y="5911890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IPR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494664" y="5921220"/>
                <a:ext cx="491984" cy="329223"/>
              </a:xfrm>
              <a:prstGeom prst="rect">
                <a:avLst/>
              </a:prstGeom>
              <a:solidFill>
                <a:srgbClr val="FFFF99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490897" y="5916012"/>
                <a:ext cx="529307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DIS</a:t>
                </a:r>
              </a:p>
            </p:txBody>
          </p:sp>
          <p:sp>
            <p:nvSpPr>
              <p:cNvPr id="70" name="Chevron 69"/>
              <p:cNvSpPr/>
              <p:nvPr/>
            </p:nvSpPr>
            <p:spPr bwMode="auto">
              <a:xfrm>
                <a:off x="2860129" y="5925343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980165" y="5916012"/>
                <a:ext cx="604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PRP</a:t>
                </a:r>
              </a:p>
            </p:txBody>
          </p:sp>
          <p:sp>
            <p:nvSpPr>
              <p:cNvPr id="72" name="Chevron 71"/>
              <p:cNvSpPr/>
              <p:nvPr/>
            </p:nvSpPr>
            <p:spPr bwMode="auto">
              <a:xfrm>
                <a:off x="3631460" y="5925343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751496" y="5916012"/>
                <a:ext cx="604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VDE</a:t>
                </a:r>
              </a:p>
            </p:txBody>
          </p:sp>
          <p:sp>
            <p:nvSpPr>
              <p:cNvPr id="74" name="Chevron 73"/>
              <p:cNvSpPr/>
              <p:nvPr/>
            </p:nvSpPr>
            <p:spPr bwMode="auto">
              <a:xfrm>
                <a:off x="1425588" y="5921971"/>
                <a:ext cx="806659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511120" y="5912640"/>
                <a:ext cx="693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RWM</a:t>
                </a:r>
              </a:p>
            </p:txBody>
          </p:sp>
          <p:sp>
            <p:nvSpPr>
              <p:cNvPr id="76" name="Chevron 75"/>
              <p:cNvSpPr/>
              <p:nvPr/>
            </p:nvSpPr>
            <p:spPr bwMode="auto">
              <a:xfrm>
                <a:off x="7682970" y="5925343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768502" y="5916012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LOQ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91308" y="6217440"/>
                <a:ext cx="840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(0.629s)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40754" y="6221570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(+.010s)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815067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(+.012s)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579162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(+.058s)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315284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(+.101s)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148537" y="6231450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(+.101s)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657275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(+.107s)</a:t>
                </a:r>
              </a:p>
            </p:txBody>
          </p:sp>
          <p:sp>
            <p:nvSpPr>
              <p:cNvPr id="85" name="Chevron 84"/>
              <p:cNvSpPr/>
              <p:nvPr/>
            </p:nvSpPr>
            <p:spPr bwMode="auto">
              <a:xfrm>
                <a:off x="5039623" y="5939793"/>
                <a:ext cx="1074509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125155" y="5917210"/>
                <a:ext cx="107524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MHD-n1</a:t>
                </a:r>
              </a:p>
            </p:txBody>
          </p:sp>
          <p:sp>
            <p:nvSpPr>
              <p:cNvPr id="87" name="Chevron 86"/>
              <p:cNvSpPr/>
              <p:nvPr/>
            </p:nvSpPr>
            <p:spPr bwMode="auto">
              <a:xfrm>
                <a:off x="6036404" y="5934637"/>
                <a:ext cx="997039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124508" y="5912054"/>
                <a:ext cx="908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LTM-n1</a:t>
                </a:r>
              </a:p>
            </p:txBody>
          </p:sp>
          <p:sp>
            <p:nvSpPr>
              <p:cNvPr id="89" name="Chevron 88"/>
              <p:cNvSpPr/>
              <p:nvPr/>
            </p:nvSpPr>
            <p:spPr bwMode="auto">
              <a:xfrm>
                <a:off x="6949602" y="5931101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035134" y="5921770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WPC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897304" y="6231450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(+.106s)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042773" y="622858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(+.101s)</a:t>
                </a: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2306" y="5711130"/>
              <a:ext cx="1292418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u="sng" kern="0" dirty="0">
                  <a:solidFill>
                    <a:srgbClr val="FF0000"/>
                  </a:solidFill>
                </a:rPr>
                <a:t>DECAF event chain</a:t>
              </a:r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93310" y="5615014"/>
            <a:ext cx="5163127" cy="740853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kern="0" dirty="0"/>
              <a:t>Global MHD (RWM) can also be “slow”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04858" y="5891894"/>
            <a:ext cx="8712784" cy="765665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600" kern="0" dirty="0"/>
              <a:t>Rotating MHD warning level </a:t>
            </a:r>
            <a:r>
              <a:rPr lang="en-US" sz="1600" u="sng" kern="0" dirty="0">
                <a:solidFill>
                  <a:srgbClr val="FF0000"/>
                </a:solidFill>
              </a:rPr>
              <a:t>decreases</a:t>
            </a:r>
            <a:r>
              <a:rPr lang="en-US" sz="1600" kern="0" dirty="0"/>
              <a:t> after 0.46s </a:t>
            </a:r>
            <a:r>
              <a:rPr lang="en-US" sz="1600" kern="0" dirty="0">
                <a:sym typeface="Wingdings" panose="05000000000000000000" pitchFamily="2" charset="2"/>
              </a:rPr>
              <a:t> </a:t>
            </a:r>
            <a:r>
              <a:rPr lang="en-US" sz="1600" kern="0" dirty="0">
                <a:solidFill>
                  <a:srgbClr val="FF0000"/>
                </a:solidFill>
                <a:sym typeface="Wingdings" panose="05000000000000000000" pitchFamily="2" charset="2"/>
              </a:rPr>
              <a:t>DANGEROUS</a:t>
            </a:r>
            <a:r>
              <a:rPr lang="en-US" sz="1600" kern="0" dirty="0">
                <a:sym typeface="Wingdings" panose="05000000000000000000" pitchFamily="2" charset="2"/>
              </a:rPr>
              <a:t> for RWM onset!</a:t>
            </a:r>
            <a:endParaRPr lang="en-US" sz="1600" kern="0" dirty="0"/>
          </a:p>
          <a:p>
            <a:pPr lvl="1">
              <a:spcBef>
                <a:spcPts val="300"/>
              </a:spcBef>
            </a:pPr>
            <a:r>
              <a:rPr lang="en-US" sz="1600" kern="0" dirty="0"/>
              <a:t>H – L back transition (</a:t>
            </a:r>
            <a:r>
              <a:rPr lang="en-US" sz="1600" kern="0" dirty="0">
                <a:solidFill>
                  <a:srgbClr val="FF0000"/>
                </a:solidFill>
              </a:rPr>
              <a:t>PRP</a:t>
            </a:r>
            <a:r>
              <a:rPr lang="en-US" sz="1600" kern="0" dirty="0"/>
              <a:t>) drags out time to disruption (&gt; 100 </a:t>
            </a:r>
            <a:r>
              <a:rPr lang="en-US" sz="1600" kern="0" dirty="0" err="1"/>
              <a:t>ms</a:t>
            </a:r>
            <a:r>
              <a:rPr lang="en-US" sz="1600" kern="0" dirty="0"/>
              <a:t> – </a:t>
            </a:r>
            <a:r>
              <a:rPr lang="en-US" sz="1600" u="sng" kern="0" dirty="0">
                <a:solidFill>
                  <a:srgbClr val="FF0000"/>
                </a:solidFill>
              </a:rPr>
              <a:t>transport timescale</a:t>
            </a:r>
            <a:r>
              <a:rPr lang="en-US" sz="1600" kern="0" dirty="0"/>
              <a:t>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916" y="1664115"/>
            <a:ext cx="4263508" cy="3619686"/>
            <a:chOff x="173802" y="844645"/>
            <a:chExt cx="4263508" cy="361968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/>
            <a:srcRect l="9371" t="5510" r="5503" b="7697"/>
            <a:stretch/>
          </p:blipFill>
          <p:spPr>
            <a:xfrm>
              <a:off x="173802" y="844645"/>
              <a:ext cx="4263508" cy="3619686"/>
            </a:xfrm>
            <a:prstGeom prst="rect">
              <a:avLst/>
            </a:prstGeom>
          </p:spPr>
        </p:pic>
        <p:sp>
          <p:nvSpPr>
            <p:cNvPr id="60" name="Oval 59"/>
            <p:cNvSpPr/>
            <p:nvPr/>
          </p:nvSpPr>
          <p:spPr bwMode="auto">
            <a:xfrm>
              <a:off x="1399059" y="2106299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897429" y="3218898"/>
              <a:ext cx="142020" cy="142020"/>
              <a:chOff x="1916065" y="5326825"/>
              <a:chExt cx="138891" cy="138891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2" name="Straight Arrow Connector 61"/>
            <p:cNvCxnSpPr/>
            <p:nvPr/>
          </p:nvCxnSpPr>
          <p:spPr bwMode="auto">
            <a:xfrm>
              <a:off x="1570568" y="2378162"/>
              <a:ext cx="338810" cy="7432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Rectangle 62"/>
            <p:cNvSpPr/>
            <p:nvPr/>
          </p:nvSpPr>
          <p:spPr>
            <a:xfrm>
              <a:off x="2505075" y="1004185"/>
              <a:ext cx="947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NSTX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955055" y="1933021"/>
            <a:ext cx="114677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>
                <a:solidFill>
                  <a:srgbClr val="FF0000"/>
                </a:solidFill>
              </a:rPr>
              <a:t>DECAF MHD events</a:t>
            </a:r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7793361" y="1967494"/>
            <a:ext cx="0" cy="35169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2377325" y="1500316"/>
            <a:ext cx="5416036" cy="467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7855609" y="1902854"/>
            <a:ext cx="0" cy="18310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3170837" y="1500316"/>
            <a:ext cx="4684772" cy="402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7881148" y="1902854"/>
            <a:ext cx="0" cy="18271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3898564" y="1496443"/>
            <a:ext cx="3982584" cy="4064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8013670" y="1823655"/>
            <a:ext cx="0" cy="18997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4601020" y="1496443"/>
            <a:ext cx="3418521" cy="3272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8199827" y="1809777"/>
            <a:ext cx="0" cy="19093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endCxn id="95" idx="0"/>
          </p:cNvCxnSpPr>
          <p:nvPr/>
        </p:nvCxnSpPr>
        <p:spPr bwMode="auto">
          <a:xfrm>
            <a:off x="5494856" y="1496443"/>
            <a:ext cx="2702146" cy="3133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8232330" y="1823657"/>
            <a:ext cx="0" cy="21172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6240950" y="1496445"/>
            <a:ext cx="1997251" cy="3272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endCxn id="95" idx="0"/>
          </p:cNvCxnSpPr>
          <p:nvPr/>
        </p:nvCxnSpPr>
        <p:spPr bwMode="auto">
          <a:xfrm>
            <a:off x="7063409" y="1523290"/>
            <a:ext cx="1133593" cy="286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8259894" y="1733905"/>
            <a:ext cx="5568" cy="1991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806613" y="1537300"/>
            <a:ext cx="453281" cy="1966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8273148" y="1733907"/>
            <a:ext cx="5568" cy="1991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8278716" y="1500316"/>
            <a:ext cx="248642" cy="2335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1" name="Group 120"/>
          <p:cNvGrpSpPr/>
          <p:nvPr/>
        </p:nvGrpSpPr>
        <p:grpSpPr>
          <a:xfrm>
            <a:off x="8486145" y="1963320"/>
            <a:ext cx="689075" cy="1407188"/>
            <a:chOff x="5141771" y="2279875"/>
            <a:chExt cx="689075" cy="1407188"/>
          </a:xfrm>
        </p:grpSpPr>
        <p:sp>
          <p:nvSpPr>
            <p:cNvPr id="122" name="TextBox 121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schemeClr val="tx1"/>
                  </a:solidFill>
                </a:rPr>
                <a:t>n</a:t>
              </a:r>
              <a:endParaRPr lang="en-US" sz="1600" i="0" kern="0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7" name="Rectangle 126"/>
          <p:cNvSpPr/>
          <p:nvPr/>
        </p:nvSpPr>
        <p:spPr bwMode="auto">
          <a:xfrm>
            <a:off x="5003147" y="4312921"/>
            <a:ext cx="2790213" cy="1148080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500226" y="4305686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8000"/>
                </a:solidFill>
              </a:rPr>
              <a:t>Safe</a:t>
            </a:r>
            <a:endParaRPr lang="en-US" sz="1600" b="1" i="0" kern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2nd NBI </a:t>
            </a:r>
            <a:r>
              <a:rPr lang="en-US" b="1" dirty="0" smtClean="0"/>
              <a:t>system installed </a:t>
            </a:r>
            <a:r>
              <a:rPr lang="en-US" b="1" dirty="0"/>
              <a:t>in </a:t>
            </a:r>
            <a:r>
              <a:rPr lang="en-US" b="1" dirty="0" smtClean="0"/>
              <a:t>KSTAR, may be </a:t>
            </a:r>
            <a:r>
              <a:rPr lang="en-US" b="1" dirty="0"/>
              <a:t>available </a:t>
            </a:r>
            <a:r>
              <a:rPr lang="en-US" b="1" dirty="0" smtClean="0"/>
              <a:t>for 2020 </a:t>
            </a:r>
            <a:r>
              <a:rPr lang="en-US" b="1" dirty="0"/>
              <a:t>run campaign</a:t>
            </a:r>
            <a:endParaRPr lang="en-GB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792000"/>
            <a:ext cx="3528000" cy="2830701"/>
          </a:xfr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00"/>
            <a:ext cx="5580000" cy="312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4280672"/>
            <a:ext cx="5400000" cy="19001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580000" y="1656000"/>
            <a:ext cx="2867574" cy="2844000"/>
            <a:chOff x="5544000" y="1944000"/>
            <a:chExt cx="2867574" cy="2844000"/>
          </a:xfrm>
        </p:grpSpPr>
        <p:sp>
          <p:nvSpPr>
            <p:cNvPr id="5" name="Arc 4"/>
            <p:cNvSpPr/>
            <p:nvPr/>
          </p:nvSpPr>
          <p:spPr bwMode="auto">
            <a:xfrm>
              <a:off x="5544000" y="1944000"/>
              <a:ext cx="2844000" cy="2844000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56000" y="2160000"/>
              <a:ext cx="455574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400" b="1" i="0" kern="0" dirty="0">
                  <a:solidFill>
                    <a:schemeClr val="tx1"/>
                  </a:solidFill>
                </a:rPr>
                <a:t>90°</a:t>
              </a:r>
              <a:endParaRPr lang="en-GB" sz="1400" b="1" i="0" kern="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266456" y="4280672"/>
                <a:ext cx="3816000" cy="2340000"/>
              </a:xfrm>
              <a:prstGeom prst="rect">
                <a:avLst/>
              </a:prstGeom>
              <a:ln>
                <a:noFill/>
              </a:ln>
            </p:spPr>
            <p:txBody>
              <a:bodyPr rIns="0"/>
              <a:lstStyle>
                <a:lvl1pPr marL="287338" indent="-287338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 sz="240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576263" indent="-288925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8048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3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0334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12620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000" kern="0" dirty="0">
                    <a:latin typeface="+mn-lt"/>
                  </a:rPr>
                  <a:t>Geometry of 2nd NBI system is included in TRANSP model</a:t>
                </a:r>
              </a:p>
              <a:p>
                <a:pPr lvl="1"/>
                <a:r>
                  <a:rPr lang="en-US" kern="0" dirty="0" smtClean="0"/>
                  <a:t>Available power</a:t>
                </a:r>
                <a:endParaRPr lang="en-US" kern="0" dirty="0"/>
              </a:p>
              <a:p>
                <a:pPr marL="287338" lvl="1" indent="0">
                  <a:buNone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𝑁𝐵𝐼</m:t>
                        </m:r>
                      </m:sub>
                    </m:sSub>
                    <m:r>
                      <a:rPr lang="en-US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kern="0" dirty="0" smtClean="0">
                    <a:solidFill>
                      <a:srgbClr val="FF0000"/>
                    </a:solidFill>
                  </a:rPr>
                  <a:t>1.5MW/source</a:t>
                </a:r>
              </a:p>
              <a:p>
                <a:pPr marL="287338" lvl="1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</a:rPr>
                  <a:t>	(conservative)</a:t>
                </a:r>
                <a:endParaRPr lang="en-GB" kern="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56" y="4280672"/>
                <a:ext cx="3816000" cy="2340000"/>
              </a:xfrm>
              <a:prstGeom prst="rect">
                <a:avLst/>
              </a:prstGeom>
              <a:blipFill rotWithShape="1">
                <a:blip r:embed="rId5"/>
                <a:stretch>
                  <a:fillRect l="-479" t="-1042" r="-1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>
            <a:off x="5877624" y="5551201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97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57200" y="5372229"/>
            <a:ext cx="8397240" cy="381000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9050" y="-10460"/>
            <a:ext cx="912495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  <a:cs typeface="Calibri" panose="020F0502020204030204" pitchFamily="34" charset="0"/>
              </a:rPr>
              <a:t>DECAF follows disruption event framework (de Vries) to provide understanding of disruption chains </a:t>
            </a:r>
            <a:r>
              <a:rPr lang="en-US" dirty="0" smtClean="0">
                <a:solidFill>
                  <a:srgbClr val="0000FF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 automates it</a:t>
            </a:r>
            <a:endParaRPr lang="en-US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23516" y="4651770"/>
            <a:ext cx="484876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P.C. de </a:t>
            </a:r>
            <a:r>
              <a:rPr lang="en-US" sz="16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Vries</a:t>
            </a:r>
            <a:r>
              <a:rPr lang="en-US" sz="1600" dirty="0">
                <a:solidFill>
                  <a:srgbClr val="6600FF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b="0" i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1600" b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., </a:t>
            </a:r>
            <a:r>
              <a:rPr lang="en-US" sz="16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6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600" b="1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51</a:t>
            </a:r>
            <a:r>
              <a:rPr lang="en-US" sz="16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(2011</a:t>
            </a:r>
            <a:r>
              <a:rPr lang="en-US" sz="1600" dirty="0">
                <a:solidFill>
                  <a:srgbClr val="6600FF"/>
                </a:solidFill>
                <a:latin typeface="+mn-lt"/>
                <a:cs typeface="Arial" pitchFamily="34" charset="0"/>
              </a:rPr>
              <a:t>) 053018 </a:t>
            </a:r>
            <a:endParaRPr lang="en-US" sz="16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399" y="1044861"/>
            <a:ext cx="351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JET disruption event chains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066" y="1044861"/>
            <a:ext cx="412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Related disruption event statistics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90033" y="1471575"/>
            <a:ext cx="3796398" cy="376428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6200" y="5359659"/>
            <a:ext cx="8980381" cy="108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JET disruption </a:t>
            </a:r>
            <a:r>
              <a:rPr lang="en-US" sz="2000" dirty="0"/>
              <a:t>event chain </a:t>
            </a:r>
            <a:r>
              <a:rPr lang="en-US" sz="2000" dirty="0" smtClean="0"/>
              <a:t>analysis performed </a:t>
            </a:r>
            <a:r>
              <a:rPr lang="en-US" sz="2000" dirty="0"/>
              <a:t>by </a:t>
            </a:r>
            <a:r>
              <a:rPr lang="en-US" sz="2000" dirty="0" smtClean="0"/>
              <a:t>hand, desire </a:t>
            </a:r>
            <a:r>
              <a:rPr lang="en-US" sz="2000" dirty="0"/>
              <a:t>to automate</a:t>
            </a:r>
          </a:p>
          <a:p>
            <a:r>
              <a:rPr lang="en-US" sz="2000" u="sng" dirty="0" smtClean="0"/>
              <a:t>General code DECAF</a:t>
            </a:r>
            <a:r>
              <a:rPr lang="en-US" sz="2000" dirty="0" smtClean="0"/>
              <a:t>: automates event chain process, provides disruption warning signals, being validated against databases from multiple devices</a:t>
            </a:r>
            <a:endParaRPr lang="en-US" sz="2000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9554"/>
          <a:stretch/>
        </p:blipFill>
        <p:spPr bwMode="auto">
          <a:xfrm>
            <a:off x="131543" y="1424211"/>
            <a:ext cx="4754310" cy="32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834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pressure profile distinction between Internal Transport Barrier and H-mode phases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219257" y="5666279"/>
            <a:ext cx="8722784" cy="8059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Broad pedestal pressure reconstructed in H-mode is not observed in earlier ITB phase</a:t>
            </a:r>
          </a:p>
          <a:p>
            <a:pPr>
              <a:lnSpc>
                <a:spcPct val="100000"/>
              </a:lnSpc>
            </a:pPr>
            <a:endParaRPr lang="en-US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884420" y="1383068"/>
            <a:ext cx="4389120" cy="4358281"/>
            <a:chOff x="4884420" y="1383068"/>
            <a:chExt cx="4389120" cy="4358281"/>
          </a:xfrm>
        </p:grpSpPr>
        <p:pic>
          <p:nvPicPr>
            <p:cNvPr id="11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64"/>
            <a:stretch/>
          </p:blipFill>
          <p:spPr>
            <a:xfrm>
              <a:off x="4884420" y="1383068"/>
              <a:ext cx="4389120" cy="4358281"/>
            </a:xfrm>
            <a:prstGeom prst="rect">
              <a:avLst/>
            </a:prstGeom>
          </p:spPr>
        </p:pic>
        <p:sp>
          <p:nvSpPr>
            <p:cNvPr id="12" name="직사각형 12"/>
            <p:cNvSpPr/>
            <p:nvPr/>
          </p:nvSpPr>
          <p:spPr>
            <a:xfrm>
              <a:off x="5916254" y="1425896"/>
              <a:ext cx="722714" cy="3587598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3"/>
            <p:cNvSpPr/>
            <p:nvPr/>
          </p:nvSpPr>
          <p:spPr>
            <a:xfrm>
              <a:off x="7281009" y="1425896"/>
              <a:ext cx="1398765" cy="3582432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7969" y="2417564"/>
              <a:ext cx="366563" cy="33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ITB</a:t>
              </a:r>
              <a:endParaRPr lang="ko-KR" alt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1823" y="2410594"/>
              <a:ext cx="662027" cy="33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H-mode</a:t>
              </a:r>
              <a:endParaRPr lang="ko-KR" alt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3014" y="2410594"/>
              <a:ext cx="631250" cy="33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L-mode</a:t>
              </a:r>
              <a:endParaRPr lang="ko-KR" altLang="en-US" sz="1200" dirty="0"/>
            </a:p>
          </p:txBody>
        </p:sp>
        <p:sp>
          <p:nvSpPr>
            <p:cNvPr id="17" name="직사각형 17"/>
            <p:cNvSpPr/>
            <p:nvPr/>
          </p:nvSpPr>
          <p:spPr>
            <a:xfrm>
              <a:off x="6638969" y="1426848"/>
              <a:ext cx="642040" cy="358148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7"/>
            <p:cNvCxnSpPr/>
            <p:nvPr/>
          </p:nvCxnSpPr>
          <p:spPr>
            <a:xfrm flipV="1">
              <a:off x="6420397" y="1420167"/>
              <a:ext cx="0" cy="362181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8"/>
            <p:cNvCxnSpPr/>
            <p:nvPr/>
          </p:nvCxnSpPr>
          <p:spPr>
            <a:xfrm flipV="1">
              <a:off x="7168186" y="1421120"/>
              <a:ext cx="6456" cy="3620860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358183" y="4241988"/>
              <a:ext cx="280787" cy="272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2.5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49224" y="424198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4.8</a:t>
              </a:r>
              <a:endParaRPr lang="ko-KR" altLang="en-US" sz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637714" y="6176947"/>
            <a:ext cx="2438400" cy="338554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dirty="0" err="1">
                <a:solidFill>
                  <a:srgbClr val="6600FF"/>
                </a:solidFill>
                <a:latin typeface="+mj-ea"/>
              </a:rPr>
              <a:t>Xp</a:t>
            </a:r>
            <a:r>
              <a:rPr lang="en-US" altLang="zh-CN" sz="1600" dirty="0">
                <a:solidFill>
                  <a:srgbClr val="6600FF"/>
                </a:solidFill>
                <a:latin typeface="+mj-ea"/>
              </a:rPr>
              <a:t> by </a:t>
            </a:r>
            <a:r>
              <a:rPr lang="en-US" altLang="zh-CN" sz="1600" dirty="0" err="1">
                <a:solidFill>
                  <a:srgbClr val="6600FF"/>
                </a:solidFill>
                <a:latin typeface="+mj-ea"/>
              </a:rPr>
              <a:t>Jinil</a:t>
            </a:r>
            <a:r>
              <a:rPr lang="en-US" altLang="zh-CN" sz="1600" dirty="0">
                <a:solidFill>
                  <a:srgbClr val="6600FF"/>
                </a:solidFill>
                <a:latin typeface="+mj-ea"/>
              </a:rPr>
              <a:t> Chung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22511" y="1828666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Safty</a:t>
            </a:r>
            <a:r>
              <a:rPr lang="en-US" sz="1200" b="1" dirty="0"/>
              <a:t> factor q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33200" y="3216397"/>
            <a:ext cx="2596577" cy="2379681"/>
            <a:chOff x="3675707" y="3209746"/>
            <a:chExt cx="2856232" cy="3167355"/>
          </a:xfrm>
        </p:grpSpPr>
        <p:sp>
          <p:nvSpPr>
            <p:cNvPr id="33" name="TextBox 32"/>
            <p:cNvSpPr txBox="1"/>
            <p:nvPr/>
          </p:nvSpPr>
          <p:spPr>
            <a:xfrm>
              <a:off x="4207553" y="5762625"/>
              <a:ext cx="2324386" cy="61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1.8   1.9   2.0   2.1   2.2   2.3</a:t>
              </a:r>
            </a:p>
            <a:p>
              <a:pPr algn="ctr"/>
              <a:r>
                <a:rPr lang="en-US" sz="1200" b="1" dirty="0"/>
                <a:t>R (m)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2618182" y="4267271"/>
              <a:ext cx="241975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Total Pressure (10</a:t>
              </a:r>
              <a:r>
                <a:rPr lang="en-US" sz="1200" b="1" baseline="30000" dirty="0"/>
                <a:t>5</a:t>
              </a:r>
              <a:r>
                <a:rPr lang="en-US" sz="1200" b="1" dirty="0"/>
                <a:t>Pa)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59742" y="704699"/>
            <a:ext cx="2518599" cy="2554964"/>
            <a:chOff x="841767" y="2891532"/>
            <a:chExt cx="2770457" cy="3400657"/>
          </a:xfrm>
        </p:grpSpPr>
        <p:sp>
          <p:nvSpPr>
            <p:cNvPr id="39" name="TextBox 38"/>
            <p:cNvSpPr txBox="1"/>
            <p:nvPr/>
          </p:nvSpPr>
          <p:spPr>
            <a:xfrm>
              <a:off x="1002185" y="5677713"/>
              <a:ext cx="2610039" cy="61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0.0   0.2    0.4    0.6    0.8    1.0  </a:t>
              </a:r>
            </a:p>
            <a:p>
              <a:pPr algn="ctr"/>
              <a:r>
                <a:rPr lang="en-US" altLang="en-US" sz="1200" b="1" dirty="0" err="1">
                  <a:latin typeface="Symbol" pitchFamily="18" charset="2"/>
                </a:rPr>
                <a:t>y</a:t>
              </a:r>
              <a:r>
                <a:rPr lang="en-US" altLang="en-US" sz="1200" b="1" baseline="-25000" dirty="0" err="1"/>
                <a:t>N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1767" y="2891532"/>
              <a:ext cx="476661" cy="307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300000"/>
                </a:lnSpc>
              </a:pPr>
              <a:r>
                <a:rPr lang="en-US" sz="1200" dirty="0"/>
                <a:t>15</a:t>
              </a:r>
            </a:p>
            <a:p>
              <a:pPr algn="r">
                <a:lnSpc>
                  <a:spcPct val="300000"/>
                </a:lnSpc>
              </a:pPr>
              <a:r>
                <a:rPr lang="en-US" sz="1200" dirty="0"/>
                <a:t>10</a:t>
              </a:r>
            </a:p>
            <a:p>
              <a:pPr algn="r">
                <a:lnSpc>
                  <a:spcPct val="300000"/>
                </a:lnSpc>
              </a:pPr>
              <a:r>
                <a:rPr lang="en-US" sz="1200" dirty="0"/>
                <a:t>5</a:t>
              </a:r>
            </a:p>
            <a:p>
              <a:pPr algn="r">
                <a:lnSpc>
                  <a:spcPct val="300000"/>
                </a:lnSpc>
              </a:pPr>
              <a:r>
                <a:rPr lang="en-US" sz="1200" dirty="0"/>
                <a:t>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58440" y="3142702"/>
            <a:ext cx="2440544" cy="2445753"/>
            <a:chOff x="3822195" y="3101519"/>
            <a:chExt cx="2684598" cy="3255298"/>
          </a:xfrm>
        </p:grpSpPr>
        <p:sp>
          <p:nvSpPr>
            <p:cNvPr id="45" name="TextBox 44"/>
            <p:cNvSpPr txBox="1"/>
            <p:nvPr/>
          </p:nvSpPr>
          <p:spPr>
            <a:xfrm>
              <a:off x="4182406" y="5742341"/>
              <a:ext cx="2324387" cy="61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1.8   1.9   2.0   2.1   2.2   2.3</a:t>
              </a:r>
            </a:p>
            <a:p>
              <a:pPr algn="ctr"/>
              <a:r>
                <a:rPr lang="en-US" sz="1200" b="1" dirty="0"/>
                <a:t>R (m)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22195" y="3101519"/>
              <a:ext cx="569976" cy="287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40000"/>
                </a:lnSpc>
              </a:pPr>
              <a:r>
                <a:rPr lang="en-US" sz="1200" dirty="0"/>
                <a:t>1.2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/>
                <a:t>1.0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/>
                <a:t>0.8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/>
                <a:t>0.6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/>
                <a:t>0.4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/>
                <a:t>2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/>
                <a:t>0.0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/>
                <a:t>-0.2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16347" y="447660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16498</a:t>
            </a:r>
            <a:endParaRPr lang="en-US" sz="1400" b="1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3"/>
          <a:srcRect l="39640" t="35147" r="23064" b="33733"/>
          <a:stretch/>
        </p:blipFill>
        <p:spPr>
          <a:xfrm>
            <a:off x="3223490" y="3307674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/>
          <a:srcRect l="36740" t="34757" r="22235" b="32367"/>
          <a:stretch/>
        </p:blipFill>
        <p:spPr>
          <a:xfrm>
            <a:off x="3251199" y="998583"/>
            <a:ext cx="18288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5"/>
          <a:srcRect l="36861" t="35087" r="22382" b="32382"/>
          <a:stretch/>
        </p:blipFill>
        <p:spPr>
          <a:xfrm>
            <a:off x="986116" y="1032931"/>
            <a:ext cx="1828800" cy="1828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82328" y="2806964"/>
            <a:ext cx="2372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0.0   0.2    0.4    0.6    0.8    1.0  </a:t>
            </a:r>
          </a:p>
          <a:p>
            <a:pPr algn="ctr"/>
            <a:r>
              <a:rPr lang="en-US" altLang="en-US" sz="1200" b="1" dirty="0" err="1">
                <a:latin typeface="Symbol" pitchFamily="18" charset="2"/>
              </a:rPr>
              <a:t>y</a:t>
            </a:r>
            <a:r>
              <a:rPr lang="en-US" altLang="en-US" sz="1200" b="1" baseline="-25000" dirty="0" err="1"/>
              <a:t>N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0635" y="713664"/>
            <a:ext cx="433328" cy="23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300000"/>
              </a:lnSpc>
            </a:pPr>
            <a:r>
              <a:rPr lang="en-US" sz="1200" dirty="0"/>
              <a:t>15</a:t>
            </a:r>
          </a:p>
          <a:p>
            <a:pPr algn="r">
              <a:lnSpc>
                <a:spcPct val="300000"/>
              </a:lnSpc>
            </a:pPr>
            <a:r>
              <a:rPr lang="en-US" sz="1200" dirty="0"/>
              <a:t>10</a:t>
            </a:r>
          </a:p>
          <a:p>
            <a:pPr algn="r">
              <a:lnSpc>
                <a:spcPct val="300000"/>
              </a:lnSpc>
            </a:pPr>
            <a:r>
              <a:rPr lang="en-US" sz="1200" dirty="0"/>
              <a:t>5</a:t>
            </a:r>
          </a:p>
          <a:p>
            <a:pPr algn="r">
              <a:lnSpc>
                <a:spcPct val="300000"/>
              </a:lnSpc>
            </a:pPr>
            <a:r>
              <a:rPr lang="en-US" sz="1200" dirty="0"/>
              <a:t>0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 rotWithShape="1">
          <a:blip r:embed="rId6"/>
          <a:srcRect l="24794" t="46165" r="38470" b="23346"/>
          <a:stretch/>
        </p:blipFill>
        <p:spPr>
          <a:xfrm>
            <a:off x="968189" y="3288114"/>
            <a:ext cx="1828800" cy="1828800"/>
          </a:xfrm>
          <a:prstGeom prst="rect">
            <a:avLst/>
          </a:prstGeom>
        </p:spPr>
      </p:pic>
      <p:pic>
        <p:nvPicPr>
          <p:cNvPr id="51" name="Picture 50"/>
          <p:cNvPicPr>
            <a:picLocks/>
          </p:cNvPicPr>
          <p:nvPr/>
        </p:nvPicPr>
        <p:blipFill rotWithShape="1">
          <a:blip r:embed="rId6"/>
          <a:srcRect l="24794" t="50350" r="38470" b="23345"/>
          <a:stretch/>
        </p:blipFill>
        <p:spPr>
          <a:xfrm>
            <a:off x="968190" y="3323974"/>
            <a:ext cx="1828800" cy="179294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86825" y="1475681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Safety factor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t = 2.5s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19036" y="1475681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Safety factor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t = 4.8s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46452" y="3313929"/>
            <a:ext cx="159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Total Pressure</a:t>
            </a:r>
          </a:p>
          <a:p>
            <a:pPr algn="r"/>
            <a:r>
              <a:rPr lang="en-US" sz="1600" b="1" dirty="0">
                <a:solidFill>
                  <a:srgbClr val="FF0000"/>
                </a:solidFill>
              </a:rPr>
              <a:t>t = 2.5s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50381" y="3349788"/>
            <a:ext cx="159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FF"/>
                </a:solidFill>
              </a:rPr>
              <a:t>Total Pressure</a:t>
            </a:r>
          </a:p>
          <a:p>
            <a:pPr algn="r"/>
            <a:r>
              <a:rPr lang="en-US" sz="1600" b="1" dirty="0">
                <a:solidFill>
                  <a:srgbClr val="0000FF"/>
                </a:solidFill>
              </a:rPr>
              <a:t>t = 4.8s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9334" y="3124773"/>
            <a:ext cx="51816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 dirty="0"/>
              <a:t>1.2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1.0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0.8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0.6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0.4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2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0.0</a:t>
            </a:r>
          </a:p>
          <a:p>
            <a:pPr algn="r">
              <a:lnSpc>
                <a:spcPct val="140000"/>
              </a:lnSpc>
            </a:pPr>
            <a:r>
              <a:rPr lang="en-US" sz="1200" dirty="0"/>
              <a:t>-0.2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7940" y="4507315"/>
            <a:ext cx="95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△  </a:t>
            </a:r>
            <a:r>
              <a:rPr lang="en-US" altLang="zh-CN" sz="1600" dirty="0"/>
              <a:t>data</a:t>
            </a:r>
          </a:p>
          <a:p>
            <a:r>
              <a:rPr lang="en-US" altLang="zh-CN" sz="1600" dirty="0">
                <a:solidFill>
                  <a:srgbClr val="C00000"/>
                </a:solidFill>
              </a:rPr>
              <a:t>—</a:t>
            </a:r>
            <a:r>
              <a:rPr lang="en-US" altLang="zh-CN" sz="1600" dirty="0"/>
              <a:t> fitted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3283258" y="4525244"/>
            <a:ext cx="95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△  </a:t>
            </a:r>
            <a:r>
              <a:rPr lang="en-US" altLang="zh-CN" sz="1600" dirty="0"/>
              <a:t>data</a:t>
            </a:r>
          </a:p>
          <a:p>
            <a:r>
              <a:rPr lang="en-US" altLang="zh-CN" sz="1600" dirty="0">
                <a:solidFill>
                  <a:srgbClr val="C00000"/>
                </a:solidFill>
              </a:rPr>
              <a:t>—</a:t>
            </a:r>
            <a:r>
              <a:rPr lang="en-US" altLang="zh-CN" sz="1600" dirty="0"/>
              <a:t> fitted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4658" y="1030423"/>
            <a:ext cx="88838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>
                <a:solidFill>
                  <a:srgbClr val="FF0000"/>
                </a:solidFill>
              </a:rPr>
              <a:t>t</a:t>
            </a:r>
            <a:r>
              <a:rPr lang="en-US" sz="1600" b="1" i="0" kern="0" dirty="0">
                <a:solidFill>
                  <a:srgbClr val="FF0000"/>
                </a:solidFill>
              </a:rPr>
              <a:t> = 2.5s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57239" y="1030423"/>
            <a:ext cx="88838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>
                <a:solidFill>
                  <a:srgbClr val="0000FF"/>
                </a:solidFill>
              </a:rPr>
              <a:t>t</a:t>
            </a:r>
            <a:r>
              <a:rPr lang="en-US" sz="1600" b="1" i="0" kern="0" dirty="0">
                <a:solidFill>
                  <a:srgbClr val="0000FF"/>
                </a:solidFill>
              </a:rPr>
              <a:t> = 4.8s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747632" y="4886036"/>
            <a:ext cx="1067026" cy="785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274963" y="1057295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ITB phase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61988" y="1065320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0000FF"/>
                </a:solidFill>
              </a:rPr>
              <a:t>H-mode phase</a:t>
            </a:r>
          </a:p>
        </p:txBody>
      </p:sp>
    </p:spTree>
    <p:extLst>
      <p:ext uri="{BB962C8B-B14F-4D97-AF65-F5344CB8AC3E}">
        <p14:creationId xmlns:p14="http://schemas.microsoft.com/office/powerpoint/2010/main" val="38623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/>
          <p:nvPr/>
        </p:nvCxnSpPr>
        <p:spPr bwMode="auto">
          <a:xfrm>
            <a:off x="1496295" y="1558498"/>
            <a:ext cx="7121" cy="42895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DECAF is structured to ease parallel development of disruption characterization, event criteria, and forecasting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802" y="918207"/>
            <a:ext cx="3403632" cy="55148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P</a:t>
            </a:r>
            <a:r>
              <a:rPr lang="en-US" sz="2000" dirty="0" smtClean="0"/>
              <a:t>hysical event modules encapsulate disruption chain events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Development focused on improving these modules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Structure eases parallel development incl. real-time</a:t>
            </a:r>
          </a:p>
          <a:p>
            <a:pPr>
              <a:spcBef>
                <a:spcPts val="1800"/>
              </a:spcBef>
            </a:pPr>
            <a:r>
              <a:rPr lang="en-US" altLang="en-US" sz="2000" dirty="0" smtClean="0"/>
              <a:t>Physical </a:t>
            </a:r>
            <a:r>
              <a:rPr lang="en-US" altLang="en-US" sz="2000" dirty="0"/>
              <a:t>e</a:t>
            </a:r>
            <a:r>
              <a:rPr lang="en-US" altLang="en-US" sz="2000" dirty="0" smtClean="0"/>
              <a:t>vents are objects in physics modules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e.g. VDE, LOQ, RWM are objects in “Stability”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Python “objects” having attributes and methods</a:t>
            </a:r>
          </a:p>
          <a:p>
            <a:pPr lvl="1">
              <a:spcBef>
                <a:spcPts val="600"/>
              </a:spcBef>
            </a:pPr>
            <a:r>
              <a:rPr lang="en-US" altLang="en-US" sz="1800" dirty="0" smtClean="0"/>
              <a:t>Carry metadata, event forecasting criteria, event linkages, etc.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6" y="3205545"/>
            <a:ext cx="1828800" cy="830997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Main data structure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438406" y="3621042"/>
            <a:ext cx="533400" cy="1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516885" y="2845951"/>
            <a:ext cx="7121" cy="33007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22434" y="1987392"/>
            <a:ext cx="260314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Code control workbooks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06" y="2076509"/>
            <a:ext cx="18288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Density Limits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6" y="2645896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Confinement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6" y="3257490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tability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6" y="3867090"/>
            <a:ext cx="205740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Tokamak dynamics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6" y="4725358"/>
            <a:ext cx="205740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Power/current handling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6" y="5616714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Technical issues</a:t>
            </a:r>
            <a:endParaRPr lang="en-US" sz="20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71806" y="1904999"/>
            <a:ext cx="2590800" cy="429809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24206" y="1143000"/>
            <a:ext cx="2362200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Physical event modules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253269" y="4036542"/>
            <a:ext cx="7121" cy="52224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38896" y="4568901"/>
            <a:ext cx="182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Output processing</a:t>
            </a:r>
            <a:endParaRPr lang="en-US" sz="24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286" y="869481"/>
            <a:ext cx="163519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Tokamak databases</a:t>
            </a:r>
            <a:endParaRPr lang="en-US" sz="24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0647" y="5592000"/>
            <a:ext cx="1635197" cy="830997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DECAF database</a:t>
            </a:r>
            <a:endParaRPr lang="en-US" sz="2400" dirty="0"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95725" y="5399898"/>
            <a:ext cx="434922" cy="616926"/>
            <a:chOff x="695725" y="5399898"/>
            <a:chExt cx="434922" cy="616926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695725" y="5399898"/>
              <a:ext cx="7121" cy="61692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699286" y="5986562"/>
              <a:ext cx="431361" cy="223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3" name="Straight Arrow Connector 32"/>
          <p:cNvCxnSpPr/>
          <p:nvPr/>
        </p:nvCxnSpPr>
        <p:spPr bwMode="auto">
          <a:xfrm flipV="1">
            <a:off x="2269530" y="4036543"/>
            <a:ext cx="0" cy="1555457"/>
          </a:xfrm>
          <a:prstGeom prst="straightConnector1">
            <a:avLst/>
          </a:prstGeom>
          <a:noFill/>
          <a:ln w="38100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553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/>
          <p:nvPr/>
        </p:nvCxnSpPr>
        <p:spPr bwMode="auto">
          <a:xfrm>
            <a:off x="1496295" y="1558498"/>
            <a:ext cx="7121" cy="42895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DECAF is structured to ease parallel development of disruption characterization, event criteria, and forecasting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802" y="830982"/>
            <a:ext cx="3403632" cy="55148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P</a:t>
            </a:r>
            <a:r>
              <a:rPr lang="en-US" sz="2000" dirty="0" smtClean="0"/>
              <a:t>hysical event modules encapsulate disruption chain events. </a:t>
            </a:r>
            <a:r>
              <a:rPr lang="en-US" sz="2000" u="sng" dirty="0" smtClean="0">
                <a:solidFill>
                  <a:srgbClr val="FF0000"/>
                </a:solidFill>
              </a:rPr>
              <a:t>Examples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6" y="3205545"/>
            <a:ext cx="1828800" cy="830997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Main data structure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438406" y="3621042"/>
            <a:ext cx="533400" cy="1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516885" y="2845951"/>
            <a:ext cx="7121" cy="33007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22434" y="1987392"/>
            <a:ext cx="260314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Code control workbooks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06" y="2076509"/>
            <a:ext cx="18288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Density Limits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6" y="2645896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Confinement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6" y="3257490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tability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6" y="3867090"/>
            <a:ext cx="205740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Tokamak dynamics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6" y="4725358"/>
            <a:ext cx="205740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Power/current handling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6" y="5616714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Technical issues</a:t>
            </a:r>
            <a:endParaRPr lang="en-US" sz="20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71806" y="1904999"/>
            <a:ext cx="2590800" cy="429809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24206" y="1143000"/>
            <a:ext cx="2362200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Physical event modules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253269" y="4036542"/>
            <a:ext cx="7121" cy="52224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38896" y="4568901"/>
            <a:ext cx="182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Output processing</a:t>
            </a:r>
            <a:endParaRPr lang="en-US" sz="24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286" y="869481"/>
            <a:ext cx="163519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Tokamak databases</a:t>
            </a:r>
            <a:endParaRPr lang="en-US" sz="24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0647" y="5592000"/>
            <a:ext cx="1635197" cy="830997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DECAF database</a:t>
            </a:r>
            <a:endParaRPr lang="en-US" sz="2400" dirty="0"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95725" y="5399898"/>
            <a:ext cx="434922" cy="616926"/>
            <a:chOff x="695725" y="5399898"/>
            <a:chExt cx="434922" cy="616926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695725" y="5399898"/>
              <a:ext cx="7121" cy="61692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699286" y="5986562"/>
              <a:ext cx="431361" cy="223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3" name="Straight Arrow Connector 32"/>
          <p:cNvCxnSpPr/>
          <p:nvPr/>
        </p:nvCxnSpPr>
        <p:spPr bwMode="auto">
          <a:xfrm flipV="1">
            <a:off x="2269530" y="4036543"/>
            <a:ext cx="0" cy="1555457"/>
          </a:xfrm>
          <a:prstGeom prst="straightConnector1">
            <a:avLst/>
          </a:prstGeom>
          <a:noFill/>
          <a:ln w="38100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6062785" y="3601758"/>
            <a:ext cx="798101" cy="338554"/>
            <a:chOff x="3403011" y="5432128"/>
            <a:chExt cx="798101" cy="338554"/>
          </a:xfrm>
        </p:grpSpPr>
        <p:sp>
          <p:nvSpPr>
            <p:cNvPr id="26" name="Chevron 25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27043" y="5432128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VDE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21702" y="6037197"/>
            <a:ext cx="529307" cy="338554"/>
            <a:chOff x="5800670" y="5436250"/>
            <a:chExt cx="529307" cy="33855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5804437" y="5441458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00670" y="5436250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DIS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00443" y="5171562"/>
            <a:ext cx="798101" cy="338554"/>
            <a:chOff x="4169902" y="5436250"/>
            <a:chExt cx="798101" cy="338554"/>
          </a:xfrm>
        </p:grpSpPr>
        <p:sp>
          <p:nvSpPr>
            <p:cNvPr id="37" name="Chevron 36"/>
            <p:cNvSpPr/>
            <p:nvPr/>
          </p:nvSpPr>
          <p:spPr bwMode="auto">
            <a:xfrm>
              <a:off x="4169902" y="5445581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5816" y="543625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IPR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49619" y="2744049"/>
            <a:ext cx="798101" cy="338554"/>
            <a:chOff x="4941233" y="5436250"/>
            <a:chExt cx="798101" cy="338554"/>
          </a:xfrm>
        </p:grpSpPr>
        <p:sp>
          <p:nvSpPr>
            <p:cNvPr id="40" name="Chevron 39"/>
            <p:cNvSpPr/>
            <p:nvPr/>
          </p:nvSpPr>
          <p:spPr bwMode="auto">
            <a:xfrm>
              <a:off x="4941233" y="5445581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65265" y="543625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HLB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10473" y="1633791"/>
            <a:ext cx="798101" cy="338554"/>
            <a:chOff x="6357122" y="5436250"/>
            <a:chExt cx="798101" cy="338554"/>
          </a:xfrm>
        </p:grpSpPr>
        <p:sp>
          <p:nvSpPr>
            <p:cNvPr id="43" name="Chevron 42"/>
            <p:cNvSpPr/>
            <p:nvPr/>
          </p:nvSpPr>
          <p:spPr bwMode="auto">
            <a:xfrm>
              <a:off x="6357122" y="5445581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42654" y="5436250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GWL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10473" y="1998175"/>
            <a:ext cx="798101" cy="338554"/>
            <a:chOff x="6357122" y="5436250"/>
            <a:chExt cx="798101" cy="338554"/>
          </a:xfrm>
        </p:grpSpPr>
        <p:sp>
          <p:nvSpPr>
            <p:cNvPr id="46" name="Chevron 45"/>
            <p:cNvSpPr/>
            <p:nvPr/>
          </p:nvSpPr>
          <p:spPr bwMode="auto">
            <a:xfrm>
              <a:off x="6357122" y="5445581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90779" y="543625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IPB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13700" y="2365604"/>
            <a:ext cx="798101" cy="338554"/>
            <a:chOff x="6357122" y="5436250"/>
            <a:chExt cx="798101" cy="338554"/>
          </a:xfrm>
        </p:grpSpPr>
        <p:sp>
          <p:nvSpPr>
            <p:cNvPr id="49" name="Chevron 48"/>
            <p:cNvSpPr/>
            <p:nvPr/>
          </p:nvSpPr>
          <p:spPr bwMode="auto">
            <a:xfrm>
              <a:off x="6357122" y="5445581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90779" y="5436250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LON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67043" y="3968574"/>
            <a:ext cx="798101" cy="338554"/>
            <a:chOff x="3403011" y="5422503"/>
            <a:chExt cx="798101" cy="338554"/>
          </a:xfrm>
        </p:grpSpPr>
        <p:sp>
          <p:nvSpPr>
            <p:cNvPr id="52" name="Chevron 51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27043" y="5422503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PRP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37870" y="3184552"/>
            <a:ext cx="798101" cy="338554"/>
            <a:chOff x="3403011" y="5422503"/>
            <a:chExt cx="798101" cy="338554"/>
          </a:xfrm>
        </p:grpSpPr>
        <p:sp>
          <p:nvSpPr>
            <p:cNvPr id="55" name="Chevron 54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27043" y="5422503"/>
              <a:ext cx="5797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LTM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882563" y="4706538"/>
            <a:ext cx="798101" cy="338554"/>
            <a:chOff x="3403011" y="5422503"/>
            <a:chExt cx="798101" cy="338554"/>
          </a:xfrm>
        </p:grpSpPr>
        <p:sp>
          <p:nvSpPr>
            <p:cNvPr id="58" name="Chevron 57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88543" y="5422503"/>
              <a:ext cx="69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RWM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82035" y="4708491"/>
            <a:ext cx="798101" cy="338554"/>
            <a:chOff x="3403011" y="5422503"/>
            <a:chExt cx="798101" cy="338554"/>
          </a:xfrm>
        </p:grpSpPr>
        <p:sp>
          <p:nvSpPr>
            <p:cNvPr id="61" name="Chevron 60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88543" y="5422503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RKM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87742" y="3176670"/>
            <a:ext cx="798101" cy="338554"/>
            <a:chOff x="3403011" y="5422503"/>
            <a:chExt cx="798101" cy="338554"/>
          </a:xfrm>
        </p:grpSpPr>
        <p:sp>
          <p:nvSpPr>
            <p:cNvPr id="64" name="Chevron 63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17418" y="5422503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MHD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470339" y="3184552"/>
            <a:ext cx="798101" cy="338554"/>
            <a:chOff x="3403011" y="5422503"/>
            <a:chExt cx="798101" cy="338554"/>
          </a:xfrm>
        </p:grpSpPr>
        <p:sp>
          <p:nvSpPr>
            <p:cNvPr id="67" name="Chevron 66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65543" y="5422503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BIF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73352" y="4340455"/>
            <a:ext cx="798101" cy="338554"/>
            <a:chOff x="3403011" y="5422503"/>
            <a:chExt cx="798101" cy="338554"/>
          </a:xfrm>
        </p:grpSpPr>
        <p:sp>
          <p:nvSpPr>
            <p:cNvPr id="70" name="Chevron 69"/>
            <p:cNvSpPr/>
            <p:nvPr/>
          </p:nvSpPr>
          <p:spPr bwMode="auto">
            <a:xfrm>
              <a:off x="3403011" y="544145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27043" y="5422503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LOQ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10359" y="5599254"/>
            <a:ext cx="798101" cy="338554"/>
            <a:chOff x="4169902" y="5426625"/>
            <a:chExt cx="798101" cy="338554"/>
          </a:xfrm>
        </p:grpSpPr>
        <p:sp>
          <p:nvSpPr>
            <p:cNvPr id="73" name="Chevron 72"/>
            <p:cNvSpPr/>
            <p:nvPr/>
          </p:nvSpPr>
          <p:spPr bwMode="auto">
            <a:xfrm>
              <a:off x="4169902" y="5445581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67691" y="5426625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WPC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00720" y="1640371"/>
            <a:ext cx="159691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Greenwald limit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08745" y="1975646"/>
            <a:ext cx="212109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Island power balance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07145" y="2339796"/>
            <a:ext cx="126669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Low density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915170" y="2694321"/>
            <a:ext cx="1906291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H-L back-transition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710285" y="2976728"/>
            <a:ext cx="1415772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sz="1600" i="0" kern="0" dirty="0" smtClean="0">
                <a:solidFill>
                  <a:srgbClr val="9933FF"/>
                </a:solidFill>
              </a:rPr>
              <a:t>MHD</a:t>
            </a:r>
          </a:p>
          <a:p>
            <a:pPr algn="r"/>
            <a:r>
              <a:rPr lang="en-US" sz="1600" kern="0" dirty="0" smtClean="0">
                <a:solidFill>
                  <a:srgbClr val="9933FF"/>
                </a:solidFill>
              </a:rPr>
              <a:t>Bifurcation</a:t>
            </a:r>
          </a:p>
          <a:p>
            <a:pPr algn="r"/>
            <a:r>
              <a:rPr lang="en-US" sz="1600" i="0" kern="0" dirty="0" smtClean="0">
                <a:solidFill>
                  <a:srgbClr val="9933FF"/>
                </a:solidFill>
              </a:rPr>
              <a:t>Locked mode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60036" y="3591839"/>
            <a:ext cx="60465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VDE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68061" y="3965614"/>
            <a:ext cx="1779654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Pressure peaking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74849" y="4311580"/>
            <a:ext cx="73129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Low q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47092" y="4462693"/>
            <a:ext cx="1369286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RWM and</a:t>
            </a:r>
          </a:p>
          <a:p>
            <a:r>
              <a:rPr lang="en-US" sz="1600" kern="0" dirty="0" smtClean="0">
                <a:solidFill>
                  <a:srgbClr val="9933FF"/>
                </a:solidFill>
              </a:rPr>
              <a:t>Kinetic RWM</a:t>
            </a:r>
          </a:p>
          <a:p>
            <a:r>
              <a:rPr lang="en-US" sz="1600" i="0" kern="0" dirty="0" smtClean="0">
                <a:solidFill>
                  <a:srgbClr val="9933FF"/>
                </a:solidFill>
              </a:rPr>
              <a:t>forecasting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926785" y="5183819"/>
            <a:ext cx="1931939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Not at requested </a:t>
            </a:r>
            <a:r>
              <a:rPr lang="en-US" sz="1600" i="0" kern="0" dirty="0" err="1" smtClean="0">
                <a:solidFill>
                  <a:srgbClr val="9933FF"/>
                </a:solidFill>
              </a:rPr>
              <a:t>I</a:t>
            </a:r>
            <a:r>
              <a:rPr lang="en-US" sz="1600" i="0" kern="0" baseline="-25000" dirty="0" err="1" smtClean="0">
                <a:solidFill>
                  <a:srgbClr val="9933FF"/>
                </a:solidFill>
              </a:rPr>
              <a:t>p</a:t>
            </a:r>
            <a:endParaRPr lang="en-US" sz="1600" i="0" kern="0" baseline="-25000" dirty="0" smtClean="0">
              <a:solidFill>
                <a:srgbClr val="9933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82825" y="5592000"/>
            <a:ext cx="213391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Wall proximity control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79957" y="6042405"/>
            <a:ext cx="110639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rgbClr val="9933FF"/>
                </a:solidFill>
              </a:rPr>
              <a:t>Disruption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5334006" y="1772974"/>
            <a:ext cx="676467" cy="5035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5343631" y="2266939"/>
            <a:ext cx="566280" cy="258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5423852" y="2836164"/>
            <a:ext cx="586621" cy="645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5409913" y="3345947"/>
            <a:ext cx="268204" cy="543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5408349" y="3400341"/>
            <a:ext cx="624601" cy="14795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5419538" y="4221033"/>
            <a:ext cx="653814" cy="10726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5409913" y="4221033"/>
            <a:ext cx="672122" cy="19906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70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704234" y="5852471"/>
            <a:ext cx="4894422" cy="439520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connected to databases from multiple machines, expanding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8" y="928080"/>
            <a:ext cx="2105037" cy="5375805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 smtClean="0"/>
              <a:t>Density limits</a:t>
            </a:r>
          </a:p>
          <a:p>
            <a:pPr lvl="1"/>
            <a:r>
              <a:rPr lang="en-US" dirty="0" smtClean="0"/>
              <a:t>Ideal, kinetic, resistive MHD stability</a:t>
            </a:r>
          </a:p>
          <a:p>
            <a:pPr lvl="1"/>
            <a:r>
              <a:rPr lang="en-US" dirty="0" smtClean="0"/>
              <a:t>Rotating MHD, etc.</a:t>
            </a:r>
            <a:endParaRPr lang="en-US" dirty="0"/>
          </a:p>
          <a:p>
            <a:r>
              <a:rPr lang="en-US" dirty="0"/>
              <a:t>DECAF database started</a:t>
            </a:r>
          </a:p>
          <a:p>
            <a:pPr lvl="1"/>
            <a:r>
              <a:rPr lang="en-US" dirty="0" smtClean="0"/>
              <a:t>Presently ~50 TB stored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55928"/>
              </p:ext>
            </p:extLst>
          </p:nvPr>
        </p:nvGraphicFramePr>
        <p:xfrm>
          <a:off x="2002234" y="1199904"/>
          <a:ext cx="6962862" cy="46204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63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76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95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Device /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KSTAR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MAST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NSTX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DIII-D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AUG,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TCV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9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Full 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database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access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(required!)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(UDA)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Database 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continuing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continuing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continuing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Equilibrium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analysis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Magnetic,    Kinetic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+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MSE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Magnetic,    Kinetic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Magnetic,    Kinetic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Stability</a:t>
                      </a:r>
                    </a:p>
                    <a:p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Ideal,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Resistive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Kinetic MHD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Ideal</a:t>
                      </a:r>
                      <a:r>
                        <a:rPr lang="en-US" sz="1400" baseline="0" dirty="0" smtClean="0"/>
                        <a:t>         (so far)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Ideal,</a:t>
                      </a:r>
                    </a:p>
                    <a:p>
                      <a:pPr algn="ctr"/>
                      <a:r>
                        <a:rPr lang="en-US" sz="1400" dirty="0"/>
                        <a:t>kinetic MHD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resistive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Ideal,</a:t>
                      </a:r>
                    </a:p>
                    <a:p>
                      <a:pPr algn="ctr"/>
                      <a:r>
                        <a:rPr lang="en-US" sz="1400" dirty="0"/>
                        <a:t>kinetic MHD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FF"/>
                          </a:solidFill>
                        </a:rPr>
                        <a:t>shot*seconds (for</a:t>
                      </a:r>
                      <a:r>
                        <a:rPr lang="en-US" sz="1400" baseline="0" dirty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6600FF"/>
                          </a:solidFill>
                        </a:rPr>
                        <a:t>kinetic</a:t>
                      </a:r>
                    </a:p>
                    <a:p>
                      <a:r>
                        <a:rPr lang="en-US" sz="1400" dirty="0">
                          <a:solidFill>
                            <a:srgbClr val="6600FF"/>
                          </a:solidFill>
                        </a:rPr>
                        <a:t> analysis)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~ 3,880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2016-2018)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2,667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est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dirty="0"/>
                        <a:t>M5</a:t>
                      </a:r>
                      <a:r>
                        <a:rPr lang="en-US" sz="1400" baseline="0" dirty="0"/>
                        <a:t> - M9   runs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2,000 / year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est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2605" y="5891453"/>
            <a:ext cx="7077579" cy="61555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kern="0" dirty="0" smtClean="0">
                <a:solidFill>
                  <a:srgbClr val="FF0000"/>
                </a:solidFill>
              </a:rPr>
              <a:t>Now, full access interface to AUG </a:t>
            </a:r>
            <a:r>
              <a:rPr lang="en-US" sz="1800" i="0" kern="0" dirty="0" smtClean="0">
                <a:solidFill>
                  <a:srgbClr val="FF0000"/>
                </a:solidFill>
              </a:rPr>
              <a:t>database; </a:t>
            </a:r>
            <a:r>
              <a:rPr lang="en-US" sz="1800" i="0" kern="0" dirty="0" smtClean="0">
                <a:solidFill>
                  <a:schemeClr val="tx1"/>
                </a:solidFill>
              </a:rPr>
              <a:t>expanding to others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kern="0" dirty="0" smtClean="0">
                <a:solidFill>
                  <a:srgbClr val="0000FF"/>
                </a:solidFill>
              </a:rPr>
              <a:t>100 shot LTM disruption database by V. </a:t>
            </a:r>
            <a:r>
              <a:rPr lang="en-US" sz="1600" kern="0" dirty="0" err="1" smtClean="0">
                <a:solidFill>
                  <a:srgbClr val="0000FF"/>
                </a:solidFill>
              </a:rPr>
              <a:t>Klevarova</a:t>
            </a:r>
            <a:r>
              <a:rPr lang="en-US" sz="1600" kern="0" dirty="0">
                <a:solidFill>
                  <a:srgbClr val="0000FF"/>
                </a:solidFill>
              </a:rPr>
              <a:t> </a:t>
            </a:r>
            <a:r>
              <a:rPr lang="en-US" sz="1600" kern="0" dirty="0" smtClean="0">
                <a:solidFill>
                  <a:srgbClr val="0000FF"/>
                </a:solidFill>
              </a:rPr>
              <a:t>analyzed for </a:t>
            </a:r>
            <a:endParaRPr lang="en-US" sz="1600" i="0" kern="0" dirty="0">
              <a:solidFill>
                <a:srgbClr val="0000FF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20" y="6199540"/>
            <a:ext cx="45918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21" y="3065553"/>
            <a:ext cx="2293325" cy="223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42589" y="3181605"/>
            <a:ext cx="639919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AUG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684910" y="5304680"/>
            <a:ext cx="1357679" cy="586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9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82014" y="1178559"/>
            <a:ext cx="711201" cy="335279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04234" y="5852471"/>
            <a:ext cx="4894422" cy="439520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</a:t>
            </a:r>
            <a:r>
              <a:rPr lang="en-US" dirty="0"/>
              <a:t>now </a:t>
            </a:r>
            <a:r>
              <a:rPr lang="en-US" dirty="0" smtClean="0"/>
              <a:t>connected to databases from multiple machines, expanding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8" y="928080"/>
            <a:ext cx="2105037" cy="5375805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 smtClean="0"/>
              <a:t>Density limits</a:t>
            </a:r>
          </a:p>
          <a:p>
            <a:pPr lvl="1"/>
            <a:r>
              <a:rPr lang="en-US" dirty="0" smtClean="0"/>
              <a:t>Ideal, kinetic, resistive MHD stability</a:t>
            </a:r>
          </a:p>
          <a:p>
            <a:pPr lvl="1"/>
            <a:r>
              <a:rPr lang="en-US" dirty="0" smtClean="0"/>
              <a:t>Rotating MHD, etc.</a:t>
            </a:r>
            <a:endParaRPr lang="en-US" dirty="0"/>
          </a:p>
          <a:p>
            <a:r>
              <a:rPr lang="en-US" dirty="0"/>
              <a:t>DECAF database started</a:t>
            </a:r>
          </a:p>
          <a:p>
            <a:pPr lvl="1"/>
            <a:r>
              <a:rPr lang="en-US" dirty="0" smtClean="0"/>
              <a:t>Presently ~50 TB stored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47814"/>
              </p:ext>
            </p:extLst>
          </p:nvPr>
        </p:nvGraphicFramePr>
        <p:xfrm>
          <a:off x="2002234" y="1199904"/>
          <a:ext cx="6962862" cy="46204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63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76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95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Device /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KSTAR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MAST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NSTX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DIII-D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AUG,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TCV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9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Full 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database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access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(required!)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(UDA)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Database 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continuing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continuing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continuing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Equilibrium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analysis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Magnetic,    Kinetic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+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MSE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Magnetic,    Kinetic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Magnetic,    Kinetic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Stability</a:t>
                      </a:r>
                    </a:p>
                    <a:p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Ideal,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Resistive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Kinetic MHD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Ideal</a:t>
                      </a:r>
                      <a:r>
                        <a:rPr lang="en-US" sz="1400" baseline="0" dirty="0" smtClean="0"/>
                        <a:t>         (so far)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Ideal,</a:t>
                      </a:r>
                    </a:p>
                    <a:p>
                      <a:pPr algn="ctr"/>
                      <a:r>
                        <a:rPr lang="en-US" sz="1400" dirty="0"/>
                        <a:t>kinetic MHD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resistive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Ideal,</a:t>
                      </a:r>
                    </a:p>
                    <a:p>
                      <a:pPr algn="ctr"/>
                      <a:r>
                        <a:rPr lang="en-US" sz="1400" dirty="0"/>
                        <a:t>kinetic MHD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54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FF"/>
                          </a:solidFill>
                        </a:rPr>
                        <a:t>shot*seconds (for</a:t>
                      </a:r>
                      <a:r>
                        <a:rPr lang="en-US" sz="1400" baseline="0" dirty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6600FF"/>
                          </a:solidFill>
                        </a:rPr>
                        <a:t>kinetic</a:t>
                      </a:r>
                    </a:p>
                    <a:p>
                      <a:r>
                        <a:rPr lang="en-US" sz="1400" dirty="0">
                          <a:solidFill>
                            <a:srgbClr val="6600FF"/>
                          </a:solidFill>
                        </a:rPr>
                        <a:t> analysis)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~ 3,880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2016-2018)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2,667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est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dirty="0"/>
                        <a:t>M5</a:t>
                      </a:r>
                      <a:r>
                        <a:rPr lang="en-US" sz="1400" baseline="0" dirty="0"/>
                        <a:t> - M9   runs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2,000 / year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est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2605" y="5891453"/>
            <a:ext cx="7077579" cy="61555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kern="0" dirty="0" smtClean="0">
                <a:solidFill>
                  <a:srgbClr val="FF0000"/>
                </a:solidFill>
              </a:rPr>
              <a:t>Now, full access interface to AUG </a:t>
            </a:r>
            <a:r>
              <a:rPr lang="en-US" sz="1800" i="0" kern="0" dirty="0" smtClean="0">
                <a:solidFill>
                  <a:srgbClr val="FF0000"/>
                </a:solidFill>
              </a:rPr>
              <a:t>database; </a:t>
            </a:r>
            <a:r>
              <a:rPr lang="en-US" sz="1800" i="0" kern="0" dirty="0" smtClean="0">
                <a:solidFill>
                  <a:schemeClr val="tx1"/>
                </a:solidFill>
              </a:rPr>
              <a:t>expanding to others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kern="0" dirty="0" smtClean="0">
                <a:solidFill>
                  <a:srgbClr val="0000FF"/>
                </a:solidFill>
              </a:rPr>
              <a:t>100 shot LTM disruption database by V. </a:t>
            </a:r>
            <a:r>
              <a:rPr lang="en-US" sz="1600" kern="0" dirty="0" err="1" smtClean="0">
                <a:solidFill>
                  <a:srgbClr val="0000FF"/>
                </a:solidFill>
              </a:rPr>
              <a:t>Klevarova</a:t>
            </a:r>
            <a:r>
              <a:rPr lang="en-US" sz="1600" kern="0" dirty="0">
                <a:solidFill>
                  <a:srgbClr val="0000FF"/>
                </a:solidFill>
              </a:rPr>
              <a:t> </a:t>
            </a:r>
            <a:r>
              <a:rPr lang="en-US" sz="1600" kern="0" dirty="0" smtClean="0">
                <a:solidFill>
                  <a:srgbClr val="0000FF"/>
                </a:solidFill>
              </a:rPr>
              <a:t>analyzed for </a:t>
            </a:r>
            <a:endParaRPr lang="en-US" sz="1600" i="0" kern="0" dirty="0">
              <a:solidFill>
                <a:srgbClr val="0000FF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20" y="6199540"/>
            <a:ext cx="45918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94" y="1502564"/>
            <a:ext cx="4734803" cy="39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5684910" y="5427406"/>
            <a:ext cx="1039812" cy="4640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040535" y="1671730"/>
            <a:ext cx="257955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AUG</a:t>
            </a:r>
          </a:p>
          <a:p>
            <a:r>
              <a:rPr lang="en-US" sz="1600" b="1" kern="0" dirty="0" smtClean="0">
                <a:solidFill>
                  <a:srgbClr val="FF0000"/>
                </a:solidFill>
              </a:rPr>
              <a:t>(100 shot LTM database)</a:t>
            </a:r>
            <a:endParaRPr lang="en-US" sz="1600" b="1" i="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</a:t>
            </a:r>
            <a:r>
              <a:rPr lang="en-US" dirty="0"/>
              <a:t>MHD events utilize history of 15 criteria to define time evolving disruption warning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50" y="1069801"/>
            <a:ext cx="4194845" cy="3263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 b="9883"/>
          <a:stretch/>
        </p:blipFill>
        <p:spPr>
          <a:xfrm>
            <a:off x="37679" y="1061987"/>
            <a:ext cx="4672344" cy="29998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3328906" y="1290093"/>
            <a:ext cx="0" cy="25486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3372779" y="1612850"/>
            <a:ext cx="0" cy="19067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208173" y="1994927"/>
            <a:ext cx="1160773" cy="338554"/>
            <a:chOff x="6891942" y="2741267"/>
            <a:chExt cx="1160773" cy="338554"/>
          </a:xfrm>
        </p:grpSpPr>
        <p:sp>
          <p:nvSpPr>
            <p:cNvPr id="9" name="Chevron 8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MHD-n1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 flipV="1">
            <a:off x="3608577" y="1290094"/>
            <a:ext cx="0" cy="18614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532843" y="1290093"/>
            <a:ext cx="1169399" cy="338554"/>
            <a:chOff x="7485530" y="1909669"/>
            <a:chExt cx="1169399" cy="338554"/>
          </a:xfrm>
        </p:grpSpPr>
        <p:sp>
          <p:nvSpPr>
            <p:cNvPr id="13" name="Chevron 12"/>
            <p:cNvSpPr/>
            <p:nvPr/>
          </p:nvSpPr>
          <p:spPr bwMode="auto">
            <a:xfrm>
              <a:off x="7485530" y="1927626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79688" y="1909669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MHD-n3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93827" y="1646498"/>
            <a:ext cx="1160773" cy="338554"/>
            <a:chOff x="7094705" y="4646402"/>
            <a:chExt cx="1160773" cy="338554"/>
          </a:xfrm>
        </p:grpSpPr>
        <p:sp>
          <p:nvSpPr>
            <p:cNvPr id="16" name="Chevron 15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MHD-n2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" y="4028294"/>
            <a:ext cx="4857432" cy="24474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2771" y="812584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0000FF"/>
                </a:solidFill>
              </a:rPr>
              <a:t>DECAF automated MHD objects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4111827" y="3157041"/>
            <a:ext cx="0" cy="6817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244159" y="3497900"/>
            <a:ext cx="0" cy="3408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926646" y="2882634"/>
            <a:ext cx="995904" cy="291886"/>
            <a:chOff x="6891942" y="2741268"/>
            <a:chExt cx="1160774" cy="327382"/>
          </a:xfrm>
        </p:grpSpPr>
        <p:sp>
          <p:nvSpPr>
            <p:cNvPr id="25" name="Chevron 24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77474" y="2741268"/>
              <a:ext cx="1075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LTM-n1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93880" y="3250855"/>
            <a:ext cx="995905" cy="285977"/>
            <a:chOff x="7094705" y="4646404"/>
            <a:chExt cx="1160773" cy="320755"/>
          </a:xfrm>
        </p:grpSpPr>
        <p:sp>
          <p:nvSpPr>
            <p:cNvPr id="28" name="Chevron 27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80237" y="4646404"/>
              <a:ext cx="1075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LTM-n2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 flipV="1">
            <a:off x="3656234" y="2409578"/>
            <a:ext cx="0" cy="14291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3696142" y="2438517"/>
            <a:ext cx="995902" cy="307777"/>
            <a:chOff x="6891942" y="2741267"/>
            <a:chExt cx="1160772" cy="345205"/>
          </a:xfrm>
        </p:grpSpPr>
        <p:sp>
          <p:nvSpPr>
            <p:cNvPr id="32" name="Chevron 31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77473" y="2741267"/>
              <a:ext cx="1075241" cy="34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BIF-n1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1934" y="2123601"/>
            <a:ext cx="995905" cy="307777"/>
            <a:chOff x="7094705" y="4646404"/>
            <a:chExt cx="1160773" cy="345206"/>
          </a:xfrm>
        </p:grpSpPr>
        <p:sp>
          <p:nvSpPr>
            <p:cNvPr id="35" name="Chevron 34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80237" y="4646404"/>
              <a:ext cx="1075241" cy="34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BIF-n2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V="1">
            <a:off x="3853473" y="2737449"/>
            <a:ext cx="0" cy="11013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400426" y="812584"/>
            <a:ext cx="3587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>
                <a:solidFill>
                  <a:srgbClr val="FF0000"/>
                </a:solidFill>
              </a:rPr>
              <a:t>DECAF “heat map” (for MHD)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42341" y="2431378"/>
            <a:ext cx="13084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i="0" kern="0" dirty="0">
                <a:solidFill>
                  <a:srgbClr val="0000FF"/>
                </a:solidFill>
              </a:rPr>
              <a:t>“quasi-steady </a:t>
            </a:r>
          </a:p>
          <a:p>
            <a:pPr algn="ctr"/>
            <a:r>
              <a:rPr lang="en-US" sz="1400" kern="0" dirty="0">
                <a:solidFill>
                  <a:srgbClr val="0000FF"/>
                </a:solidFill>
              </a:rPr>
              <a:t>s</a:t>
            </a:r>
            <a:r>
              <a:rPr lang="en-US" sz="1400" i="0" kern="0" dirty="0">
                <a:solidFill>
                  <a:srgbClr val="0000FF"/>
                </a:solidFill>
              </a:rPr>
              <a:t>tate (O)”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2293705" y="2954598"/>
            <a:ext cx="125624" cy="1695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961162" y="3528206"/>
            <a:ext cx="149271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</a:rPr>
              <a:t>Very low f mode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50477" y="3181695"/>
            <a:ext cx="162736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</a:rPr>
              <a:t>f below bifurcation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7510" y="3011545"/>
            <a:ext cx="161935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 High amplitude 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0258" y="2594305"/>
            <a:ext cx="225734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</a:rPr>
              <a:t>Decreasing plasma rotation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26291" y="1975881"/>
            <a:ext cx="263405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 </a:t>
            </a:r>
            <a:r>
              <a:rPr lang="en-US" sz="1200" kern="0" dirty="0">
                <a:solidFill>
                  <a:schemeClr val="tx1"/>
                </a:solidFill>
              </a:rPr>
              <a:t>Core plasma rotation  &lt; 6 kHz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18032" y="1443198"/>
            <a:ext cx="1778051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chemeClr val="tx1"/>
                </a:solidFill>
              </a:rPr>
              <a:t>Locked mode &gt; 25G </a:t>
            </a:r>
            <a:r>
              <a:rPr lang="en-US" sz="1200" kern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704861" y="4380366"/>
            <a:ext cx="4384431" cy="19403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Key notables of MHD warning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“Safe”/“unsafe” MHD periods found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Early, slow warning level evolution</a:t>
            </a:r>
          </a:p>
          <a:p>
            <a:pPr lvl="2">
              <a:spcBef>
                <a:spcPts val="300"/>
              </a:spcBef>
            </a:pPr>
            <a:r>
              <a:rPr lang="en-US" sz="1600" dirty="0">
                <a:solidFill>
                  <a:srgbClr val="FF0000"/>
                </a:solidFill>
              </a:rPr>
              <a:t>Locked mode amplitude important, but warning comes in </a:t>
            </a:r>
            <a:r>
              <a:rPr lang="en-US" sz="1600" u="sng" dirty="0">
                <a:solidFill>
                  <a:srgbClr val="FF0000"/>
                </a:solidFill>
              </a:rPr>
              <a:t>very late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Mode frequency below bifurcation, decreasing plasma rotation key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577518" y="4477835"/>
            <a:ext cx="403253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40938" y="4154867"/>
            <a:ext cx="284099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 MHD warning </a:t>
            </a:r>
            <a:r>
              <a:rPr lang="en-US" sz="1600" b="1" i="0" kern="0" dirty="0">
                <a:solidFill>
                  <a:srgbClr val="FF0000"/>
                </a:solidFill>
              </a:rPr>
              <a:t>level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7234" y="4514132"/>
            <a:ext cx="3369344" cy="1524140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0655" y="4541840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8000"/>
                </a:solidFill>
              </a:rPr>
              <a:t>Safe</a:t>
            </a:r>
            <a:endParaRPr lang="en-US" sz="1600" b="1" i="0" kern="0" dirty="0">
              <a:solidFill>
                <a:srgbClr val="008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3936597" y="3805205"/>
            <a:ext cx="0" cy="5285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24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>
          <a:defRPr sz="1600" b="1" i="0" kern="0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38571</TotalTime>
  <Pages>13</Pages>
  <Words>3916</Words>
  <Application>Microsoft Office PowerPoint</Application>
  <PresentationFormat>On-screen Show (4:3)</PresentationFormat>
  <Paragraphs>782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1_run plan</vt:lpstr>
      <vt:lpstr>PowerPoint Presentation</vt:lpstr>
      <vt:lpstr>A broadened disruption prediction and avoidance analysis is progressing for ITER and future tokamaks</vt:lpstr>
      <vt:lpstr>DECAF is a logical, physics-based paradigm that meets all disruption predictor requirement metrics</vt:lpstr>
      <vt:lpstr>PowerPoint Presentation</vt:lpstr>
      <vt:lpstr>DECAF is structured to ease parallel development of disruption characterization, event criteria, and forecasting</vt:lpstr>
      <vt:lpstr>DECAF is structured to ease parallel development of disruption characterization, event criteria, and forecasting</vt:lpstr>
      <vt:lpstr>DECAF connected to databases from multiple machines, expanding analysis</vt:lpstr>
      <vt:lpstr>DECAF now connected to databases from multiple machines, expanding analysis</vt:lpstr>
      <vt:lpstr>DECAF MHD events utilize history of 15 criteria to define time evolving disruption warning level</vt:lpstr>
      <vt:lpstr>DECAF provides an early disruption forecast - on transport timescales – giving potential for disruption avoidance</vt:lpstr>
      <vt:lpstr>Example: DECAF shows plasma parameters of VDE event can occur far from those of DIS event </vt:lpstr>
      <vt:lpstr>DECAF MHD events also produce early disruption warnings for KSTAR</vt:lpstr>
      <vt:lpstr>New “reduced” locked tearing mode event being created, aimed for real-time use / comparison</vt:lpstr>
      <vt:lpstr>New DECAF edge localized mode event created to start examining correlations to other MHD</vt:lpstr>
      <vt:lpstr>A density limit model has been examined in DECAF based on power balance in an island</vt:lpstr>
      <vt:lpstr>Initial assessment of density limit model shows correlation with MHD events</vt:lpstr>
      <vt:lpstr>Limited event chain analysis of large databases evolves initial performance of disruption prediction</vt:lpstr>
      <vt:lpstr>DECAF is fueled by coordinated research that continues to validate/develop physics models, e.g.:</vt:lpstr>
      <vt:lpstr>Tearing mode classical D’ stability examined in KSTAR plasmas (supports future DECAF models)</vt:lpstr>
      <vt:lpstr>A database of high-non-inductive fraction plasmas is important for disruption forecasting ; NICF ~ 75% in KSTAR</vt:lpstr>
      <vt:lpstr>“Predict-first” KSTAR TRANSP analysis shows expected high performance plasmas at &gt; 80% NICF</vt:lpstr>
      <vt:lpstr>Machine learning approaches are now coupling to DECAF to compute sub-elements of computations</vt:lpstr>
      <vt:lpstr>Disruption prediction and avoidance research on KSTAR moving to real-time application</vt:lpstr>
      <vt:lpstr>KSTAR DPA grant research “fills in” the desired real-time (r/t) diagnostic capability for r/t DECAF </vt:lpstr>
      <vt:lpstr>Overall setup for KSTAR real-time diagnostic integration and DECAF analysis for the PCS</vt:lpstr>
      <vt:lpstr>Disruption prediction and avoidance research on KSTAR moving to real-time application</vt:lpstr>
      <vt:lpstr>KSTAR real-time MHD computer acquired data for 2019 campaign – data quality as good as offline</vt:lpstr>
      <vt:lpstr>Analysis of KSTAR real-time MHD computer data compared to simulated FPGA* r/t analysis (I)</vt:lpstr>
      <vt:lpstr>DECAF object decompoition of r/t MHD computer data works well on simulated FPGA analysis</vt:lpstr>
      <vt:lpstr>New real-time velocity diagnostic for KSTAR expands design of NSTX-U system (operated in 2016)</vt:lpstr>
      <vt:lpstr>Expanding DECAF approach provides a new paradigm for disruption avoidance research</vt:lpstr>
      <vt:lpstr>Supporting slides follow</vt:lpstr>
      <vt:lpstr>Simple island rotation dynamics model presently being constructed to forecast the bifurcation point</vt:lpstr>
      <vt:lpstr>Predictive TRANSP analysis shows KSTAR design  target β_N~5 can be approached with f_NI~100%</vt:lpstr>
      <vt:lpstr>DECAF reduced kinetic MHD model provides early forecast of instability boundary to global MHD modes</vt:lpstr>
      <vt:lpstr>DECAF analysis of large databases further supports published results that disruptivity doesn’t increase with βN</vt:lpstr>
      <vt:lpstr>Initial analysis of large databases further supports published result that disruptivity doesn’t increase with plasma β</vt:lpstr>
      <vt:lpstr>Global MHD modes can also be “slow” and allow early warnings for disruptions, potentially allowing avoidance</vt:lpstr>
      <vt:lpstr>New 2nd NBI system installed in KSTAR, may be available for 2020 run campaign</vt:lpstr>
      <vt:lpstr>Clear pressure profile distinction between Internal Transport Barrier and H-mode phases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SAS</cp:lastModifiedBy>
  <cp:revision>6189</cp:revision>
  <cp:lastPrinted>2018-11-04T19:02:24Z</cp:lastPrinted>
  <dcterms:created xsi:type="dcterms:W3CDTF">2000-01-31T02:57:44Z</dcterms:created>
  <dcterms:modified xsi:type="dcterms:W3CDTF">2020-07-18T01:53:06Z</dcterms:modified>
</cp:coreProperties>
</file>