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383" r:id="rId3"/>
    <p:sldId id="356" r:id="rId4"/>
    <p:sldId id="317" r:id="rId5"/>
    <p:sldId id="385" r:id="rId6"/>
    <p:sldId id="365" r:id="rId7"/>
    <p:sldId id="386" r:id="rId8"/>
    <p:sldId id="353" r:id="rId9"/>
    <p:sldId id="358" r:id="rId10"/>
    <p:sldId id="359" r:id="rId11"/>
    <p:sldId id="376" r:id="rId12"/>
    <p:sldId id="375" r:id="rId13"/>
    <p:sldId id="377" r:id="rId14"/>
    <p:sldId id="378" r:id="rId15"/>
    <p:sldId id="349" r:id="rId16"/>
    <p:sldId id="348" r:id="rId17"/>
    <p:sldId id="387" r:id="rId18"/>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guide id="3" orient="horz" pos="3110">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6EE"/>
    <a:srgbClr val="3D5FED"/>
    <a:srgbClr val="003399"/>
    <a:srgbClr val="33CC33"/>
    <a:srgbClr val="45E558"/>
    <a:srgbClr val="3AF05D"/>
    <a:srgbClr val="374DF3"/>
    <a:srgbClr val="3035FA"/>
    <a:srgbClr val="EA8016"/>
    <a:srgbClr val="FE0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8" autoAdjust="0"/>
    <p:restoredTop sz="94643" autoAdjust="0"/>
  </p:normalViewPr>
  <p:slideViewPr>
    <p:cSldViewPr showGuides="1">
      <p:cViewPr varScale="1">
        <p:scale>
          <a:sx n="84" d="100"/>
          <a:sy n="84" d="100"/>
        </p:scale>
        <p:origin x="143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633"/>
          </a:xfrm>
          <a:prstGeom prst="rect">
            <a:avLst/>
          </a:prstGeom>
        </p:spPr>
        <p:txBody>
          <a:bodyPr vert="horz" lIns="95254" tIns="47627" rIns="95254" bIns="47627"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3850443" y="1"/>
            <a:ext cx="2945659" cy="493633"/>
          </a:xfrm>
          <a:prstGeom prst="rect">
            <a:avLst/>
          </a:prstGeom>
        </p:spPr>
        <p:txBody>
          <a:bodyPr vert="horz" lIns="95254" tIns="47627" rIns="95254" bIns="47627" rtlCol="0"/>
          <a:lstStyle>
            <a:lvl1pPr algn="r">
              <a:defRPr sz="1300"/>
            </a:lvl1pPr>
          </a:lstStyle>
          <a:p>
            <a:fld id="{15B2C45A-E869-45FE-B529-AF49C0F3C669}" type="datetimeFigureOut">
              <a:rPr lang="en-GB" smtClean="0">
                <a:latin typeface="Arial" panose="020B0604020202020204" pitchFamily="34" charset="0"/>
              </a:rPr>
              <a:pPr/>
              <a:t>10/07/2020</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377317"/>
            <a:ext cx="2945659" cy="493633"/>
          </a:xfrm>
          <a:prstGeom prst="rect">
            <a:avLst/>
          </a:prstGeom>
        </p:spPr>
        <p:txBody>
          <a:bodyPr vert="horz" lIns="95254" tIns="47627" rIns="95254" bIns="47627"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3850443" y="9377317"/>
            <a:ext cx="2945659" cy="493633"/>
          </a:xfrm>
          <a:prstGeom prst="rect">
            <a:avLst/>
          </a:prstGeom>
        </p:spPr>
        <p:txBody>
          <a:bodyPr vert="horz" lIns="95254" tIns="47627" rIns="95254" bIns="47627" rtlCol="0" anchor="b"/>
          <a:lstStyle>
            <a:lvl1pPr algn="r">
              <a:defRPr sz="1300"/>
            </a:lvl1pPr>
          </a:lstStyle>
          <a:p>
            <a:fld id="{A1166760-0E69-430F-A97F-08802152DB5E}" type="slidenum">
              <a:rPr lang="en-GB" smtClean="0">
                <a:latin typeface="Arial" panose="020B0604020202020204" pitchFamily="34" charset="0"/>
              </a:rPr>
              <a:pPr/>
              <a:t>‹N›</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633"/>
          </a:xfrm>
          <a:prstGeom prst="rect">
            <a:avLst/>
          </a:prstGeom>
        </p:spPr>
        <p:txBody>
          <a:bodyPr vert="horz" lIns="95254" tIns="47627" rIns="95254" bIns="47627"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1"/>
            <a:ext cx="2945659" cy="493633"/>
          </a:xfrm>
          <a:prstGeom prst="rect">
            <a:avLst/>
          </a:prstGeom>
        </p:spPr>
        <p:txBody>
          <a:bodyPr vert="horz" lIns="95254" tIns="47627" rIns="95254" bIns="47627" rtlCol="0"/>
          <a:lstStyle>
            <a:lvl1pPr algn="r">
              <a:defRPr sz="1300">
                <a:latin typeface="Arial" panose="020B0604020202020204" pitchFamily="34" charset="0"/>
              </a:defRPr>
            </a:lvl1pPr>
          </a:lstStyle>
          <a:p>
            <a:fld id="{F93E6C17-F35F-4654-8DE9-B693AC206066}" type="datetimeFigureOut">
              <a:rPr lang="en-GB" smtClean="0"/>
              <a:pPr/>
              <a:t>10/07/2020</a:t>
            </a:fld>
            <a:endParaRPr lang="en-GB" dirty="0"/>
          </a:p>
        </p:txBody>
      </p:sp>
      <p:sp>
        <p:nvSpPr>
          <p:cNvPr id="4" name="Slide Image Placeholder 3"/>
          <p:cNvSpPr>
            <a:spLocks noGrp="1" noRot="1" noChangeAspect="1"/>
          </p:cNvSpPr>
          <p:nvPr>
            <p:ph type="sldImg" idx="2"/>
          </p:nvPr>
        </p:nvSpPr>
        <p:spPr>
          <a:xfrm>
            <a:off x="931863" y="741363"/>
            <a:ext cx="4933950" cy="3700462"/>
          </a:xfrm>
          <a:prstGeom prst="rect">
            <a:avLst/>
          </a:prstGeom>
          <a:noFill/>
          <a:ln w="12700">
            <a:solidFill>
              <a:prstClr val="black"/>
            </a:solidFill>
          </a:ln>
        </p:spPr>
        <p:txBody>
          <a:bodyPr vert="horz" lIns="95254" tIns="47627" rIns="95254" bIns="47627" rtlCol="0" anchor="ctr"/>
          <a:lstStyle/>
          <a:p>
            <a:endParaRPr lang="en-GB" dirty="0"/>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5254" tIns="47627" rIns="95254" bIns="47627"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377317"/>
            <a:ext cx="2945659" cy="493633"/>
          </a:xfrm>
          <a:prstGeom prst="rect">
            <a:avLst/>
          </a:prstGeom>
        </p:spPr>
        <p:txBody>
          <a:bodyPr vert="horz" lIns="95254" tIns="47627" rIns="95254" bIns="47627"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0443" y="9377317"/>
            <a:ext cx="2945659" cy="493633"/>
          </a:xfrm>
          <a:prstGeom prst="rect">
            <a:avLst/>
          </a:prstGeom>
        </p:spPr>
        <p:txBody>
          <a:bodyPr vert="horz" lIns="95254" tIns="47627" rIns="95254" bIns="47627" rtlCol="0" anchor="b"/>
          <a:lstStyle>
            <a:lvl1pPr algn="r">
              <a:defRPr sz="1300">
                <a:latin typeface="Arial" panose="020B0604020202020204" pitchFamily="34" charset="0"/>
              </a:defRPr>
            </a:lvl1pPr>
          </a:lstStyle>
          <a:p>
            <a:fld id="{49027E0A-1465-4A40-B1D5-9126D49509FC}" type="slidenum">
              <a:rPr lang="en-GB" smtClean="0"/>
              <a:pPr/>
              <a:t>‹N›</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9027E0A-1465-4A40-B1D5-9126D49509FC}" type="slidenum">
              <a:rPr lang="en-GB" smtClean="0"/>
              <a:pPr/>
              <a:t>1</a:t>
            </a:fld>
            <a:endParaRPr lang="en-GB" dirty="0"/>
          </a:p>
        </p:txBody>
      </p:sp>
    </p:spTree>
    <p:extLst>
      <p:ext uri="{BB962C8B-B14F-4D97-AF65-F5344CB8AC3E}">
        <p14:creationId xmlns:p14="http://schemas.microsoft.com/office/powerpoint/2010/main" val="2670601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655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73941" indent="-297669" eaLnBrk="0" hangingPunct="0">
              <a:spcBef>
                <a:spcPct val="30000"/>
              </a:spcBef>
              <a:defRPr sz="1300">
                <a:solidFill>
                  <a:schemeClr val="tx1"/>
                </a:solidFill>
                <a:latin typeface="Arial" charset="0"/>
              </a:defRPr>
            </a:lvl2pPr>
            <a:lvl3pPr marL="1190679" indent="-238136" eaLnBrk="0" hangingPunct="0">
              <a:spcBef>
                <a:spcPct val="30000"/>
              </a:spcBef>
              <a:defRPr sz="1300">
                <a:solidFill>
                  <a:schemeClr val="tx1"/>
                </a:solidFill>
                <a:latin typeface="Arial" charset="0"/>
              </a:defRPr>
            </a:lvl3pPr>
            <a:lvl4pPr marL="1666950" indent="-238136" eaLnBrk="0" hangingPunct="0">
              <a:spcBef>
                <a:spcPct val="30000"/>
              </a:spcBef>
              <a:defRPr sz="1300">
                <a:solidFill>
                  <a:schemeClr val="tx1"/>
                </a:solidFill>
                <a:latin typeface="Arial" charset="0"/>
              </a:defRPr>
            </a:lvl4pPr>
            <a:lvl5pPr marL="2143222" indent="-238136" eaLnBrk="0" hangingPunct="0">
              <a:spcBef>
                <a:spcPct val="30000"/>
              </a:spcBef>
              <a:defRPr sz="1300">
                <a:solidFill>
                  <a:schemeClr val="tx1"/>
                </a:solidFill>
                <a:latin typeface="Arial" charset="0"/>
              </a:defRPr>
            </a:lvl5pPr>
            <a:lvl6pPr marL="2619493" indent="-238136" eaLnBrk="0" fontAlgn="base" hangingPunct="0">
              <a:spcBef>
                <a:spcPct val="30000"/>
              </a:spcBef>
              <a:spcAft>
                <a:spcPct val="0"/>
              </a:spcAft>
              <a:defRPr sz="1300">
                <a:solidFill>
                  <a:schemeClr val="tx1"/>
                </a:solidFill>
                <a:latin typeface="Arial" charset="0"/>
              </a:defRPr>
            </a:lvl6pPr>
            <a:lvl7pPr marL="3095764" indent="-238136" eaLnBrk="0" fontAlgn="base" hangingPunct="0">
              <a:spcBef>
                <a:spcPct val="30000"/>
              </a:spcBef>
              <a:spcAft>
                <a:spcPct val="0"/>
              </a:spcAft>
              <a:defRPr sz="1300">
                <a:solidFill>
                  <a:schemeClr val="tx1"/>
                </a:solidFill>
                <a:latin typeface="Arial" charset="0"/>
              </a:defRPr>
            </a:lvl7pPr>
            <a:lvl8pPr marL="3572036" indent="-238136" eaLnBrk="0" fontAlgn="base" hangingPunct="0">
              <a:spcBef>
                <a:spcPct val="30000"/>
              </a:spcBef>
              <a:spcAft>
                <a:spcPct val="0"/>
              </a:spcAft>
              <a:defRPr sz="1300">
                <a:solidFill>
                  <a:schemeClr val="tx1"/>
                </a:solidFill>
                <a:latin typeface="Arial" charset="0"/>
              </a:defRPr>
            </a:lvl8pPr>
            <a:lvl9pPr marL="4048307" indent="-23813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4CE1A71-2D61-4AC6-A1EF-716BB4B3C3CA}" type="slidenum">
              <a:rPr lang="en-GB" altLang="en-US" smtClean="0"/>
              <a:pPr eaLnBrk="1" hangingPunct="1">
                <a:spcBef>
                  <a:spcPct val="0"/>
                </a:spcBef>
              </a:pPr>
              <a:t>11</a:t>
            </a:fld>
            <a:endParaRPr lang="en-GB" altLang="en-US" smtClean="0"/>
          </a:p>
        </p:txBody>
      </p:sp>
    </p:spTree>
    <p:extLst>
      <p:ext uri="{BB962C8B-B14F-4D97-AF65-F5344CB8AC3E}">
        <p14:creationId xmlns:p14="http://schemas.microsoft.com/office/powerpoint/2010/main" val="2631661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655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73941" indent="-297669" eaLnBrk="0" hangingPunct="0">
              <a:spcBef>
                <a:spcPct val="30000"/>
              </a:spcBef>
              <a:defRPr sz="1300">
                <a:solidFill>
                  <a:schemeClr val="tx1"/>
                </a:solidFill>
                <a:latin typeface="Arial" charset="0"/>
              </a:defRPr>
            </a:lvl2pPr>
            <a:lvl3pPr marL="1190679" indent="-238136" eaLnBrk="0" hangingPunct="0">
              <a:spcBef>
                <a:spcPct val="30000"/>
              </a:spcBef>
              <a:defRPr sz="1300">
                <a:solidFill>
                  <a:schemeClr val="tx1"/>
                </a:solidFill>
                <a:latin typeface="Arial" charset="0"/>
              </a:defRPr>
            </a:lvl3pPr>
            <a:lvl4pPr marL="1666950" indent="-238136" eaLnBrk="0" hangingPunct="0">
              <a:spcBef>
                <a:spcPct val="30000"/>
              </a:spcBef>
              <a:defRPr sz="1300">
                <a:solidFill>
                  <a:schemeClr val="tx1"/>
                </a:solidFill>
                <a:latin typeface="Arial" charset="0"/>
              </a:defRPr>
            </a:lvl4pPr>
            <a:lvl5pPr marL="2143222" indent="-238136" eaLnBrk="0" hangingPunct="0">
              <a:spcBef>
                <a:spcPct val="30000"/>
              </a:spcBef>
              <a:defRPr sz="1300">
                <a:solidFill>
                  <a:schemeClr val="tx1"/>
                </a:solidFill>
                <a:latin typeface="Arial" charset="0"/>
              </a:defRPr>
            </a:lvl5pPr>
            <a:lvl6pPr marL="2619493" indent="-238136" eaLnBrk="0" fontAlgn="base" hangingPunct="0">
              <a:spcBef>
                <a:spcPct val="30000"/>
              </a:spcBef>
              <a:spcAft>
                <a:spcPct val="0"/>
              </a:spcAft>
              <a:defRPr sz="1300">
                <a:solidFill>
                  <a:schemeClr val="tx1"/>
                </a:solidFill>
                <a:latin typeface="Arial" charset="0"/>
              </a:defRPr>
            </a:lvl6pPr>
            <a:lvl7pPr marL="3095764" indent="-238136" eaLnBrk="0" fontAlgn="base" hangingPunct="0">
              <a:spcBef>
                <a:spcPct val="30000"/>
              </a:spcBef>
              <a:spcAft>
                <a:spcPct val="0"/>
              </a:spcAft>
              <a:defRPr sz="1300">
                <a:solidFill>
                  <a:schemeClr val="tx1"/>
                </a:solidFill>
                <a:latin typeface="Arial" charset="0"/>
              </a:defRPr>
            </a:lvl7pPr>
            <a:lvl8pPr marL="3572036" indent="-238136" eaLnBrk="0" fontAlgn="base" hangingPunct="0">
              <a:spcBef>
                <a:spcPct val="30000"/>
              </a:spcBef>
              <a:spcAft>
                <a:spcPct val="0"/>
              </a:spcAft>
              <a:defRPr sz="1300">
                <a:solidFill>
                  <a:schemeClr val="tx1"/>
                </a:solidFill>
                <a:latin typeface="Arial" charset="0"/>
              </a:defRPr>
            </a:lvl8pPr>
            <a:lvl9pPr marL="4048307" indent="-23813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4CE1A71-2D61-4AC6-A1EF-716BB4B3C3CA}" type="slidenum">
              <a:rPr lang="en-GB" altLang="en-US" smtClean="0"/>
              <a:pPr eaLnBrk="1" hangingPunct="1">
                <a:spcBef>
                  <a:spcPct val="0"/>
                </a:spcBef>
              </a:pPr>
              <a:t>12</a:t>
            </a:fld>
            <a:endParaRPr lang="en-GB" altLang="en-US" smtClean="0"/>
          </a:p>
        </p:txBody>
      </p:sp>
    </p:spTree>
    <p:extLst>
      <p:ext uri="{BB962C8B-B14F-4D97-AF65-F5344CB8AC3E}">
        <p14:creationId xmlns:p14="http://schemas.microsoft.com/office/powerpoint/2010/main" val="3323925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655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73941" indent="-297669" eaLnBrk="0" hangingPunct="0">
              <a:spcBef>
                <a:spcPct val="30000"/>
              </a:spcBef>
              <a:defRPr sz="1300">
                <a:solidFill>
                  <a:schemeClr val="tx1"/>
                </a:solidFill>
                <a:latin typeface="Arial" charset="0"/>
              </a:defRPr>
            </a:lvl2pPr>
            <a:lvl3pPr marL="1190679" indent="-238136" eaLnBrk="0" hangingPunct="0">
              <a:spcBef>
                <a:spcPct val="30000"/>
              </a:spcBef>
              <a:defRPr sz="1300">
                <a:solidFill>
                  <a:schemeClr val="tx1"/>
                </a:solidFill>
                <a:latin typeface="Arial" charset="0"/>
              </a:defRPr>
            </a:lvl3pPr>
            <a:lvl4pPr marL="1666950" indent="-238136" eaLnBrk="0" hangingPunct="0">
              <a:spcBef>
                <a:spcPct val="30000"/>
              </a:spcBef>
              <a:defRPr sz="1300">
                <a:solidFill>
                  <a:schemeClr val="tx1"/>
                </a:solidFill>
                <a:latin typeface="Arial" charset="0"/>
              </a:defRPr>
            </a:lvl4pPr>
            <a:lvl5pPr marL="2143222" indent="-238136" eaLnBrk="0" hangingPunct="0">
              <a:spcBef>
                <a:spcPct val="30000"/>
              </a:spcBef>
              <a:defRPr sz="1300">
                <a:solidFill>
                  <a:schemeClr val="tx1"/>
                </a:solidFill>
                <a:latin typeface="Arial" charset="0"/>
              </a:defRPr>
            </a:lvl5pPr>
            <a:lvl6pPr marL="2619493" indent="-238136" eaLnBrk="0" fontAlgn="base" hangingPunct="0">
              <a:spcBef>
                <a:spcPct val="30000"/>
              </a:spcBef>
              <a:spcAft>
                <a:spcPct val="0"/>
              </a:spcAft>
              <a:defRPr sz="1300">
                <a:solidFill>
                  <a:schemeClr val="tx1"/>
                </a:solidFill>
                <a:latin typeface="Arial" charset="0"/>
              </a:defRPr>
            </a:lvl6pPr>
            <a:lvl7pPr marL="3095764" indent="-238136" eaLnBrk="0" fontAlgn="base" hangingPunct="0">
              <a:spcBef>
                <a:spcPct val="30000"/>
              </a:spcBef>
              <a:spcAft>
                <a:spcPct val="0"/>
              </a:spcAft>
              <a:defRPr sz="1300">
                <a:solidFill>
                  <a:schemeClr val="tx1"/>
                </a:solidFill>
                <a:latin typeface="Arial" charset="0"/>
              </a:defRPr>
            </a:lvl7pPr>
            <a:lvl8pPr marL="3572036" indent="-238136" eaLnBrk="0" fontAlgn="base" hangingPunct="0">
              <a:spcBef>
                <a:spcPct val="30000"/>
              </a:spcBef>
              <a:spcAft>
                <a:spcPct val="0"/>
              </a:spcAft>
              <a:defRPr sz="1300">
                <a:solidFill>
                  <a:schemeClr val="tx1"/>
                </a:solidFill>
                <a:latin typeface="Arial" charset="0"/>
              </a:defRPr>
            </a:lvl8pPr>
            <a:lvl9pPr marL="4048307" indent="-23813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4CE1A71-2D61-4AC6-A1EF-716BB4B3C3CA}" type="slidenum">
              <a:rPr lang="en-GB" altLang="en-US" smtClean="0"/>
              <a:pPr eaLnBrk="1" hangingPunct="1">
                <a:spcBef>
                  <a:spcPct val="0"/>
                </a:spcBef>
              </a:pPr>
              <a:t>13</a:t>
            </a:fld>
            <a:endParaRPr lang="en-GB" altLang="en-US" smtClean="0"/>
          </a:p>
        </p:txBody>
      </p:sp>
    </p:spTree>
    <p:extLst>
      <p:ext uri="{BB962C8B-B14F-4D97-AF65-F5344CB8AC3E}">
        <p14:creationId xmlns:p14="http://schemas.microsoft.com/office/powerpoint/2010/main" val="2125953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655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73941" indent="-297669" eaLnBrk="0" hangingPunct="0">
              <a:spcBef>
                <a:spcPct val="30000"/>
              </a:spcBef>
              <a:defRPr sz="1300">
                <a:solidFill>
                  <a:schemeClr val="tx1"/>
                </a:solidFill>
                <a:latin typeface="Arial" charset="0"/>
              </a:defRPr>
            </a:lvl2pPr>
            <a:lvl3pPr marL="1190679" indent="-238136" eaLnBrk="0" hangingPunct="0">
              <a:spcBef>
                <a:spcPct val="30000"/>
              </a:spcBef>
              <a:defRPr sz="1300">
                <a:solidFill>
                  <a:schemeClr val="tx1"/>
                </a:solidFill>
                <a:latin typeface="Arial" charset="0"/>
              </a:defRPr>
            </a:lvl3pPr>
            <a:lvl4pPr marL="1666950" indent="-238136" eaLnBrk="0" hangingPunct="0">
              <a:spcBef>
                <a:spcPct val="30000"/>
              </a:spcBef>
              <a:defRPr sz="1300">
                <a:solidFill>
                  <a:schemeClr val="tx1"/>
                </a:solidFill>
                <a:latin typeface="Arial" charset="0"/>
              </a:defRPr>
            </a:lvl4pPr>
            <a:lvl5pPr marL="2143222" indent="-238136" eaLnBrk="0" hangingPunct="0">
              <a:spcBef>
                <a:spcPct val="30000"/>
              </a:spcBef>
              <a:defRPr sz="1300">
                <a:solidFill>
                  <a:schemeClr val="tx1"/>
                </a:solidFill>
                <a:latin typeface="Arial" charset="0"/>
              </a:defRPr>
            </a:lvl5pPr>
            <a:lvl6pPr marL="2619493" indent="-238136" eaLnBrk="0" fontAlgn="base" hangingPunct="0">
              <a:spcBef>
                <a:spcPct val="30000"/>
              </a:spcBef>
              <a:spcAft>
                <a:spcPct val="0"/>
              </a:spcAft>
              <a:defRPr sz="1300">
                <a:solidFill>
                  <a:schemeClr val="tx1"/>
                </a:solidFill>
                <a:latin typeface="Arial" charset="0"/>
              </a:defRPr>
            </a:lvl6pPr>
            <a:lvl7pPr marL="3095764" indent="-238136" eaLnBrk="0" fontAlgn="base" hangingPunct="0">
              <a:spcBef>
                <a:spcPct val="30000"/>
              </a:spcBef>
              <a:spcAft>
                <a:spcPct val="0"/>
              </a:spcAft>
              <a:defRPr sz="1300">
                <a:solidFill>
                  <a:schemeClr val="tx1"/>
                </a:solidFill>
                <a:latin typeface="Arial" charset="0"/>
              </a:defRPr>
            </a:lvl7pPr>
            <a:lvl8pPr marL="3572036" indent="-238136" eaLnBrk="0" fontAlgn="base" hangingPunct="0">
              <a:spcBef>
                <a:spcPct val="30000"/>
              </a:spcBef>
              <a:spcAft>
                <a:spcPct val="0"/>
              </a:spcAft>
              <a:defRPr sz="1300">
                <a:solidFill>
                  <a:schemeClr val="tx1"/>
                </a:solidFill>
                <a:latin typeface="Arial" charset="0"/>
              </a:defRPr>
            </a:lvl8pPr>
            <a:lvl9pPr marL="4048307" indent="-23813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4CE1A71-2D61-4AC6-A1EF-716BB4B3C3CA}" type="slidenum">
              <a:rPr lang="en-GB" altLang="en-US" smtClean="0"/>
              <a:pPr eaLnBrk="1" hangingPunct="1">
                <a:spcBef>
                  <a:spcPct val="0"/>
                </a:spcBef>
              </a:pPr>
              <a:t>14</a:t>
            </a:fld>
            <a:endParaRPr lang="en-GB" altLang="en-US" smtClean="0"/>
          </a:p>
        </p:txBody>
      </p:sp>
    </p:spTree>
    <p:extLst>
      <p:ext uri="{BB962C8B-B14F-4D97-AF65-F5344CB8AC3E}">
        <p14:creationId xmlns:p14="http://schemas.microsoft.com/office/powerpoint/2010/main" val="3735239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655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73941" indent="-297669" eaLnBrk="0" hangingPunct="0">
              <a:spcBef>
                <a:spcPct val="30000"/>
              </a:spcBef>
              <a:defRPr sz="1300">
                <a:solidFill>
                  <a:schemeClr val="tx1"/>
                </a:solidFill>
                <a:latin typeface="Arial" charset="0"/>
              </a:defRPr>
            </a:lvl2pPr>
            <a:lvl3pPr marL="1190679" indent="-238136" eaLnBrk="0" hangingPunct="0">
              <a:spcBef>
                <a:spcPct val="30000"/>
              </a:spcBef>
              <a:defRPr sz="1300">
                <a:solidFill>
                  <a:schemeClr val="tx1"/>
                </a:solidFill>
                <a:latin typeface="Arial" charset="0"/>
              </a:defRPr>
            </a:lvl3pPr>
            <a:lvl4pPr marL="1666950" indent="-238136" eaLnBrk="0" hangingPunct="0">
              <a:spcBef>
                <a:spcPct val="30000"/>
              </a:spcBef>
              <a:defRPr sz="1300">
                <a:solidFill>
                  <a:schemeClr val="tx1"/>
                </a:solidFill>
                <a:latin typeface="Arial" charset="0"/>
              </a:defRPr>
            </a:lvl4pPr>
            <a:lvl5pPr marL="2143222" indent="-238136" eaLnBrk="0" hangingPunct="0">
              <a:spcBef>
                <a:spcPct val="30000"/>
              </a:spcBef>
              <a:defRPr sz="1300">
                <a:solidFill>
                  <a:schemeClr val="tx1"/>
                </a:solidFill>
                <a:latin typeface="Arial" charset="0"/>
              </a:defRPr>
            </a:lvl5pPr>
            <a:lvl6pPr marL="2619493" indent="-238136" eaLnBrk="0" fontAlgn="base" hangingPunct="0">
              <a:spcBef>
                <a:spcPct val="30000"/>
              </a:spcBef>
              <a:spcAft>
                <a:spcPct val="0"/>
              </a:spcAft>
              <a:defRPr sz="1300">
                <a:solidFill>
                  <a:schemeClr val="tx1"/>
                </a:solidFill>
                <a:latin typeface="Arial" charset="0"/>
              </a:defRPr>
            </a:lvl6pPr>
            <a:lvl7pPr marL="3095764" indent="-238136" eaLnBrk="0" fontAlgn="base" hangingPunct="0">
              <a:spcBef>
                <a:spcPct val="30000"/>
              </a:spcBef>
              <a:spcAft>
                <a:spcPct val="0"/>
              </a:spcAft>
              <a:defRPr sz="1300">
                <a:solidFill>
                  <a:schemeClr val="tx1"/>
                </a:solidFill>
                <a:latin typeface="Arial" charset="0"/>
              </a:defRPr>
            </a:lvl7pPr>
            <a:lvl8pPr marL="3572036" indent="-238136" eaLnBrk="0" fontAlgn="base" hangingPunct="0">
              <a:spcBef>
                <a:spcPct val="30000"/>
              </a:spcBef>
              <a:spcAft>
                <a:spcPct val="0"/>
              </a:spcAft>
              <a:defRPr sz="1300">
                <a:solidFill>
                  <a:schemeClr val="tx1"/>
                </a:solidFill>
                <a:latin typeface="Arial" charset="0"/>
              </a:defRPr>
            </a:lvl8pPr>
            <a:lvl9pPr marL="4048307" indent="-23813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4CE1A71-2D61-4AC6-A1EF-716BB4B3C3CA}" type="slidenum">
              <a:rPr lang="en-GB" altLang="en-US" smtClean="0"/>
              <a:pPr eaLnBrk="1" hangingPunct="1">
                <a:spcBef>
                  <a:spcPct val="0"/>
                </a:spcBef>
              </a:pPr>
              <a:t>15</a:t>
            </a:fld>
            <a:endParaRPr lang="en-GB" altLang="en-US" smtClean="0"/>
          </a:p>
        </p:txBody>
      </p:sp>
    </p:spTree>
    <p:extLst>
      <p:ext uri="{BB962C8B-B14F-4D97-AF65-F5344CB8AC3E}">
        <p14:creationId xmlns:p14="http://schemas.microsoft.com/office/powerpoint/2010/main" val="2468679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655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73941" indent="-297669" eaLnBrk="0" hangingPunct="0">
              <a:spcBef>
                <a:spcPct val="30000"/>
              </a:spcBef>
              <a:defRPr sz="1300">
                <a:solidFill>
                  <a:schemeClr val="tx1"/>
                </a:solidFill>
                <a:latin typeface="Arial" charset="0"/>
              </a:defRPr>
            </a:lvl2pPr>
            <a:lvl3pPr marL="1190679" indent="-238136" eaLnBrk="0" hangingPunct="0">
              <a:spcBef>
                <a:spcPct val="30000"/>
              </a:spcBef>
              <a:defRPr sz="1300">
                <a:solidFill>
                  <a:schemeClr val="tx1"/>
                </a:solidFill>
                <a:latin typeface="Arial" charset="0"/>
              </a:defRPr>
            </a:lvl3pPr>
            <a:lvl4pPr marL="1666950" indent="-238136" eaLnBrk="0" hangingPunct="0">
              <a:spcBef>
                <a:spcPct val="30000"/>
              </a:spcBef>
              <a:defRPr sz="1300">
                <a:solidFill>
                  <a:schemeClr val="tx1"/>
                </a:solidFill>
                <a:latin typeface="Arial" charset="0"/>
              </a:defRPr>
            </a:lvl4pPr>
            <a:lvl5pPr marL="2143222" indent="-238136" eaLnBrk="0" hangingPunct="0">
              <a:spcBef>
                <a:spcPct val="30000"/>
              </a:spcBef>
              <a:defRPr sz="1300">
                <a:solidFill>
                  <a:schemeClr val="tx1"/>
                </a:solidFill>
                <a:latin typeface="Arial" charset="0"/>
              </a:defRPr>
            </a:lvl5pPr>
            <a:lvl6pPr marL="2619493" indent="-238136" eaLnBrk="0" fontAlgn="base" hangingPunct="0">
              <a:spcBef>
                <a:spcPct val="30000"/>
              </a:spcBef>
              <a:spcAft>
                <a:spcPct val="0"/>
              </a:spcAft>
              <a:defRPr sz="1300">
                <a:solidFill>
                  <a:schemeClr val="tx1"/>
                </a:solidFill>
                <a:latin typeface="Arial" charset="0"/>
              </a:defRPr>
            </a:lvl6pPr>
            <a:lvl7pPr marL="3095764" indent="-238136" eaLnBrk="0" fontAlgn="base" hangingPunct="0">
              <a:spcBef>
                <a:spcPct val="30000"/>
              </a:spcBef>
              <a:spcAft>
                <a:spcPct val="0"/>
              </a:spcAft>
              <a:defRPr sz="1300">
                <a:solidFill>
                  <a:schemeClr val="tx1"/>
                </a:solidFill>
                <a:latin typeface="Arial" charset="0"/>
              </a:defRPr>
            </a:lvl7pPr>
            <a:lvl8pPr marL="3572036" indent="-238136" eaLnBrk="0" fontAlgn="base" hangingPunct="0">
              <a:spcBef>
                <a:spcPct val="30000"/>
              </a:spcBef>
              <a:spcAft>
                <a:spcPct val="0"/>
              </a:spcAft>
              <a:defRPr sz="1300">
                <a:solidFill>
                  <a:schemeClr val="tx1"/>
                </a:solidFill>
                <a:latin typeface="Arial" charset="0"/>
              </a:defRPr>
            </a:lvl8pPr>
            <a:lvl9pPr marL="4048307" indent="-23813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4CE1A71-2D61-4AC6-A1EF-716BB4B3C3CA}" type="slidenum">
              <a:rPr lang="en-GB" altLang="en-US" smtClean="0"/>
              <a:pPr eaLnBrk="1" hangingPunct="1">
                <a:spcBef>
                  <a:spcPct val="0"/>
                </a:spcBef>
              </a:pPr>
              <a:t>16</a:t>
            </a:fld>
            <a:endParaRPr lang="en-GB" altLang="en-US" smtClean="0"/>
          </a:p>
        </p:txBody>
      </p:sp>
    </p:spTree>
    <p:extLst>
      <p:ext uri="{BB962C8B-B14F-4D97-AF65-F5344CB8AC3E}">
        <p14:creationId xmlns:p14="http://schemas.microsoft.com/office/powerpoint/2010/main" val="2295275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655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73878" indent="-297645" eaLnBrk="0" hangingPunct="0">
              <a:spcBef>
                <a:spcPct val="30000"/>
              </a:spcBef>
              <a:defRPr sz="1300">
                <a:solidFill>
                  <a:schemeClr val="tx1"/>
                </a:solidFill>
                <a:latin typeface="Arial" charset="0"/>
              </a:defRPr>
            </a:lvl2pPr>
            <a:lvl3pPr marL="1190582" indent="-238116" eaLnBrk="0" hangingPunct="0">
              <a:spcBef>
                <a:spcPct val="30000"/>
              </a:spcBef>
              <a:defRPr sz="1300">
                <a:solidFill>
                  <a:schemeClr val="tx1"/>
                </a:solidFill>
                <a:latin typeface="Arial" charset="0"/>
              </a:defRPr>
            </a:lvl3pPr>
            <a:lvl4pPr marL="1666815" indent="-238116" eaLnBrk="0" hangingPunct="0">
              <a:spcBef>
                <a:spcPct val="30000"/>
              </a:spcBef>
              <a:defRPr sz="1300">
                <a:solidFill>
                  <a:schemeClr val="tx1"/>
                </a:solidFill>
                <a:latin typeface="Arial" charset="0"/>
              </a:defRPr>
            </a:lvl4pPr>
            <a:lvl5pPr marL="2143048" indent="-238116" eaLnBrk="0" hangingPunct="0">
              <a:spcBef>
                <a:spcPct val="30000"/>
              </a:spcBef>
              <a:defRPr sz="1300">
                <a:solidFill>
                  <a:schemeClr val="tx1"/>
                </a:solidFill>
                <a:latin typeface="Arial" charset="0"/>
              </a:defRPr>
            </a:lvl5pPr>
            <a:lvl6pPr marL="2619281" indent="-238116" eaLnBrk="0" fontAlgn="base" hangingPunct="0">
              <a:spcBef>
                <a:spcPct val="30000"/>
              </a:spcBef>
              <a:spcAft>
                <a:spcPct val="0"/>
              </a:spcAft>
              <a:defRPr sz="1300">
                <a:solidFill>
                  <a:schemeClr val="tx1"/>
                </a:solidFill>
                <a:latin typeface="Arial" charset="0"/>
              </a:defRPr>
            </a:lvl6pPr>
            <a:lvl7pPr marL="3095513" indent="-238116" eaLnBrk="0" fontAlgn="base" hangingPunct="0">
              <a:spcBef>
                <a:spcPct val="30000"/>
              </a:spcBef>
              <a:spcAft>
                <a:spcPct val="0"/>
              </a:spcAft>
              <a:defRPr sz="1300">
                <a:solidFill>
                  <a:schemeClr val="tx1"/>
                </a:solidFill>
                <a:latin typeface="Arial" charset="0"/>
              </a:defRPr>
            </a:lvl7pPr>
            <a:lvl8pPr marL="3571746" indent="-238116" eaLnBrk="0" fontAlgn="base" hangingPunct="0">
              <a:spcBef>
                <a:spcPct val="30000"/>
              </a:spcBef>
              <a:spcAft>
                <a:spcPct val="0"/>
              </a:spcAft>
              <a:defRPr sz="1300">
                <a:solidFill>
                  <a:schemeClr val="tx1"/>
                </a:solidFill>
                <a:latin typeface="Arial" charset="0"/>
              </a:defRPr>
            </a:lvl8pPr>
            <a:lvl9pPr marL="4047978" indent="-23811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4CE1A71-2D61-4AC6-A1EF-716BB4B3C3CA}" type="slidenum">
              <a:rPr lang="en-GB" altLang="en-US" smtClean="0"/>
              <a:pPr eaLnBrk="1" hangingPunct="1">
                <a:spcBef>
                  <a:spcPct val="0"/>
                </a:spcBef>
              </a:pPr>
              <a:t>2</a:t>
            </a:fld>
            <a:endParaRPr lang="en-GB" altLang="en-US" smtClean="0"/>
          </a:p>
        </p:txBody>
      </p:sp>
    </p:spTree>
    <p:extLst>
      <p:ext uri="{BB962C8B-B14F-4D97-AF65-F5344CB8AC3E}">
        <p14:creationId xmlns:p14="http://schemas.microsoft.com/office/powerpoint/2010/main" val="14510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655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73941" indent="-297669" eaLnBrk="0" hangingPunct="0">
              <a:spcBef>
                <a:spcPct val="30000"/>
              </a:spcBef>
              <a:defRPr sz="1300">
                <a:solidFill>
                  <a:schemeClr val="tx1"/>
                </a:solidFill>
                <a:latin typeface="Arial" charset="0"/>
              </a:defRPr>
            </a:lvl2pPr>
            <a:lvl3pPr marL="1190679" indent="-238136" eaLnBrk="0" hangingPunct="0">
              <a:spcBef>
                <a:spcPct val="30000"/>
              </a:spcBef>
              <a:defRPr sz="1300">
                <a:solidFill>
                  <a:schemeClr val="tx1"/>
                </a:solidFill>
                <a:latin typeface="Arial" charset="0"/>
              </a:defRPr>
            </a:lvl3pPr>
            <a:lvl4pPr marL="1666950" indent="-238136" eaLnBrk="0" hangingPunct="0">
              <a:spcBef>
                <a:spcPct val="30000"/>
              </a:spcBef>
              <a:defRPr sz="1300">
                <a:solidFill>
                  <a:schemeClr val="tx1"/>
                </a:solidFill>
                <a:latin typeface="Arial" charset="0"/>
              </a:defRPr>
            </a:lvl4pPr>
            <a:lvl5pPr marL="2143222" indent="-238136" eaLnBrk="0" hangingPunct="0">
              <a:spcBef>
                <a:spcPct val="30000"/>
              </a:spcBef>
              <a:defRPr sz="1300">
                <a:solidFill>
                  <a:schemeClr val="tx1"/>
                </a:solidFill>
                <a:latin typeface="Arial" charset="0"/>
              </a:defRPr>
            </a:lvl5pPr>
            <a:lvl6pPr marL="2619493" indent="-238136" eaLnBrk="0" fontAlgn="base" hangingPunct="0">
              <a:spcBef>
                <a:spcPct val="30000"/>
              </a:spcBef>
              <a:spcAft>
                <a:spcPct val="0"/>
              </a:spcAft>
              <a:defRPr sz="1300">
                <a:solidFill>
                  <a:schemeClr val="tx1"/>
                </a:solidFill>
                <a:latin typeface="Arial" charset="0"/>
              </a:defRPr>
            </a:lvl6pPr>
            <a:lvl7pPr marL="3095764" indent="-238136" eaLnBrk="0" fontAlgn="base" hangingPunct="0">
              <a:spcBef>
                <a:spcPct val="30000"/>
              </a:spcBef>
              <a:spcAft>
                <a:spcPct val="0"/>
              </a:spcAft>
              <a:defRPr sz="1300">
                <a:solidFill>
                  <a:schemeClr val="tx1"/>
                </a:solidFill>
                <a:latin typeface="Arial" charset="0"/>
              </a:defRPr>
            </a:lvl7pPr>
            <a:lvl8pPr marL="3572036" indent="-238136" eaLnBrk="0" fontAlgn="base" hangingPunct="0">
              <a:spcBef>
                <a:spcPct val="30000"/>
              </a:spcBef>
              <a:spcAft>
                <a:spcPct val="0"/>
              </a:spcAft>
              <a:defRPr sz="1300">
                <a:solidFill>
                  <a:schemeClr val="tx1"/>
                </a:solidFill>
                <a:latin typeface="Arial" charset="0"/>
              </a:defRPr>
            </a:lvl8pPr>
            <a:lvl9pPr marL="4048307" indent="-23813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4CE1A71-2D61-4AC6-A1EF-716BB4B3C3CA}" type="slidenum">
              <a:rPr lang="en-GB" altLang="en-US" smtClean="0"/>
              <a:pPr eaLnBrk="1" hangingPunct="1">
                <a:spcBef>
                  <a:spcPct val="0"/>
                </a:spcBef>
              </a:pPr>
              <a:t>3</a:t>
            </a:fld>
            <a:endParaRPr lang="en-GB" altLang="en-US" smtClean="0"/>
          </a:p>
        </p:txBody>
      </p:sp>
    </p:spTree>
    <p:extLst>
      <p:ext uri="{BB962C8B-B14F-4D97-AF65-F5344CB8AC3E}">
        <p14:creationId xmlns:p14="http://schemas.microsoft.com/office/powerpoint/2010/main" val="309888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655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73941" indent="-297669" eaLnBrk="0" hangingPunct="0">
              <a:spcBef>
                <a:spcPct val="30000"/>
              </a:spcBef>
              <a:defRPr sz="1300">
                <a:solidFill>
                  <a:schemeClr val="tx1"/>
                </a:solidFill>
                <a:latin typeface="Arial" charset="0"/>
              </a:defRPr>
            </a:lvl2pPr>
            <a:lvl3pPr marL="1190679" indent="-238136" eaLnBrk="0" hangingPunct="0">
              <a:spcBef>
                <a:spcPct val="30000"/>
              </a:spcBef>
              <a:defRPr sz="1300">
                <a:solidFill>
                  <a:schemeClr val="tx1"/>
                </a:solidFill>
                <a:latin typeface="Arial" charset="0"/>
              </a:defRPr>
            </a:lvl3pPr>
            <a:lvl4pPr marL="1666950" indent="-238136" eaLnBrk="0" hangingPunct="0">
              <a:spcBef>
                <a:spcPct val="30000"/>
              </a:spcBef>
              <a:defRPr sz="1300">
                <a:solidFill>
                  <a:schemeClr val="tx1"/>
                </a:solidFill>
                <a:latin typeface="Arial" charset="0"/>
              </a:defRPr>
            </a:lvl4pPr>
            <a:lvl5pPr marL="2143222" indent="-238136" eaLnBrk="0" hangingPunct="0">
              <a:spcBef>
                <a:spcPct val="30000"/>
              </a:spcBef>
              <a:defRPr sz="1300">
                <a:solidFill>
                  <a:schemeClr val="tx1"/>
                </a:solidFill>
                <a:latin typeface="Arial" charset="0"/>
              </a:defRPr>
            </a:lvl5pPr>
            <a:lvl6pPr marL="2619493" indent="-238136" eaLnBrk="0" fontAlgn="base" hangingPunct="0">
              <a:spcBef>
                <a:spcPct val="30000"/>
              </a:spcBef>
              <a:spcAft>
                <a:spcPct val="0"/>
              </a:spcAft>
              <a:defRPr sz="1300">
                <a:solidFill>
                  <a:schemeClr val="tx1"/>
                </a:solidFill>
                <a:latin typeface="Arial" charset="0"/>
              </a:defRPr>
            </a:lvl6pPr>
            <a:lvl7pPr marL="3095764" indent="-238136" eaLnBrk="0" fontAlgn="base" hangingPunct="0">
              <a:spcBef>
                <a:spcPct val="30000"/>
              </a:spcBef>
              <a:spcAft>
                <a:spcPct val="0"/>
              </a:spcAft>
              <a:defRPr sz="1300">
                <a:solidFill>
                  <a:schemeClr val="tx1"/>
                </a:solidFill>
                <a:latin typeface="Arial" charset="0"/>
              </a:defRPr>
            </a:lvl7pPr>
            <a:lvl8pPr marL="3572036" indent="-238136" eaLnBrk="0" fontAlgn="base" hangingPunct="0">
              <a:spcBef>
                <a:spcPct val="30000"/>
              </a:spcBef>
              <a:spcAft>
                <a:spcPct val="0"/>
              </a:spcAft>
              <a:defRPr sz="1300">
                <a:solidFill>
                  <a:schemeClr val="tx1"/>
                </a:solidFill>
                <a:latin typeface="Arial" charset="0"/>
              </a:defRPr>
            </a:lvl8pPr>
            <a:lvl9pPr marL="4048307" indent="-23813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4CE1A71-2D61-4AC6-A1EF-716BB4B3C3CA}" type="slidenum">
              <a:rPr lang="en-GB" altLang="en-US" smtClean="0"/>
              <a:pPr eaLnBrk="1" hangingPunct="1">
                <a:spcBef>
                  <a:spcPct val="0"/>
                </a:spcBef>
              </a:pPr>
              <a:t>4</a:t>
            </a:fld>
            <a:endParaRPr lang="en-GB" altLang="en-US" smtClean="0"/>
          </a:p>
        </p:txBody>
      </p:sp>
    </p:spTree>
    <p:extLst>
      <p:ext uri="{BB962C8B-B14F-4D97-AF65-F5344CB8AC3E}">
        <p14:creationId xmlns:p14="http://schemas.microsoft.com/office/powerpoint/2010/main" val="49401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655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73941" indent="-297669" eaLnBrk="0" hangingPunct="0">
              <a:spcBef>
                <a:spcPct val="30000"/>
              </a:spcBef>
              <a:defRPr sz="1300">
                <a:solidFill>
                  <a:schemeClr val="tx1"/>
                </a:solidFill>
                <a:latin typeface="Arial" charset="0"/>
              </a:defRPr>
            </a:lvl2pPr>
            <a:lvl3pPr marL="1190679" indent="-238136" eaLnBrk="0" hangingPunct="0">
              <a:spcBef>
                <a:spcPct val="30000"/>
              </a:spcBef>
              <a:defRPr sz="1300">
                <a:solidFill>
                  <a:schemeClr val="tx1"/>
                </a:solidFill>
                <a:latin typeface="Arial" charset="0"/>
              </a:defRPr>
            </a:lvl3pPr>
            <a:lvl4pPr marL="1666950" indent="-238136" eaLnBrk="0" hangingPunct="0">
              <a:spcBef>
                <a:spcPct val="30000"/>
              </a:spcBef>
              <a:defRPr sz="1300">
                <a:solidFill>
                  <a:schemeClr val="tx1"/>
                </a:solidFill>
                <a:latin typeface="Arial" charset="0"/>
              </a:defRPr>
            </a:lvl4pPr>
            <a:lvl5pPr marL="2143222" indent="-238136" eaLnBrk="0" hangingPunct="0">
              <a:spcBef>
                <a:spcPct val="30000"/>
              </a:spcBef>
              <a:defRPr sz="1300">
                <a:solidFill>
                  <a:schemeClr val="tx1"/>
                </a:solidFill>
                <a:latin typeface="Arial" charset="0"/>
              </a:defRPr>
            </a:lvl5pPr>
            <a:lvl6pPr marL="2619493" indent="-238136" eaLnBrk="0" fontAlgn="base" hangingPunct="0">
              <a:spcBef>
                <a:spcPct val="30000"/>
              </a:spcBef>
              <a:spcAft>
                <a:spcPct val="0"/>
              </a:spcAft>
              <a:defRPr sz="1300">
                <a:solidFill>
                  <a:schemeClr val="tx1"/>
                </a:solidFill>
                <a:latin typeface="Arial" charset="0"/>
              </a:defRPr>
            </a:lvl6pPr>
            <a:lvl7pPr marL="3095764" indent="-238136" eaLnBrk="0" fontAlgn="base" hangingPunct="0">
              <a:spcBef>
                <a:spcPct val="30000"/>
              </a:spcBef>
              <a:spcAft>
                <a:spcPct val="0"/>
              </a:spcAft>
              <a:defRPr sz="1300">
                <a:solidFill>
                  <a:schemeClr val="tx1"/>
                </a:solidFill>
                <a:latin typeface="Arial" charset="0"/>
              </a:defRPr>
            </a:lvl7pPr>
            <a:lvl8pPr marL="3572036" indent="-238136" eaLnBrk="0" fontAlgn="base" hangingPunct="0">
              <a:spcBef>
                <a:spcPct val="30000"/>
              </a:spcBef>
              <a:spcAft>
                <a:spcPct val="0"/>
              </a:spcAft>
              <a:defRPr sz="1300">
                <a:solidFill>
                  <a:schemeClr val="tx1"/>
                </a:solidFill>
                <a:latin typeface="Arial" charset="0"/>
              </a:defRPr>
            </a:lvl8pPr>
            <a:lvl9pPr marL="4048307" indent="-23813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4CE1A71-2D61-4AC6-A1EF-716BB4B3C3CA}" type="slidenum">
              <a:rPr lang="en-GB" altLang="en-US" smtClean="0"/>
              <a:pPr eaLnBrk="1" hangingPunct="1">
                <a:spcBef>
                  <a:spcPct val="0"/>
                </a:spcBef>
              </a:pPr>
              <a:t>5</a:t>
            </a:fld>
            <a:endParaRPr lang="en-GB" altLang="en-US" smtClean="0"/>
          </a:p>
        </p:txBody>
      </p:sp>
    </p:spTree>
    <p:extLst>
      <p:ext uri="{BB962C8B-B14F-4D97-AF65-F5344CB8AC3E}">
        <p14:creationId xmlns:p14="http://schemas.microsoft.com/office/powerpoint/2010/main" val="4166223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73941" indent="-297669" eaLnBrk="0" hangingPunct="0">
              <a:spcBef>
                <a:spcPct val="30000"/>
              </a:spcBef>
              <a:defRPr sz="1300">
                <a:solidFill>
                  <a:schemeClr val="tx1"/>
                </a:solidFill>
                <a:latin typeface="Arial" charset="0"/>
              </a:defRPr>
            </a:lvl2pPr>
            <a:lvl3pPr marL="1190679" indent="-238136" eaLnBrk="0" hangingPunct="0">
              <a:spcBef>
                <a:spcPct val="30000"/>
              </a:spcBef>
              <a:defRPr sz="1300">
                <a:solidFill>
                  <a:schemeClr val="tx1"/>
                </a:solidFill>
                <a:latin typeface="Arial" charset="0"/>
              </a:defRPr>
            </a:lvl3pPr>
            <a:lvl4pPr marL="1666950" indent="-238136" eaLnBrk="0" hangingPunct="0">
              <a:spcBef>
                <a:spcPct val="30000"/>
              </a:spcBef>
              <a:defRPr sz="1300">
                <a:solidFill>
                  <a:schemeClr val="tx1"/>
                </a:solidFill>
                <a:latin typeface="Arial" charset="0"/>
              </a:defRPr>
            </a:lvl4pPr>
            <a:lvl5pPr marL="2143222" indent="-238136" eaLnBrk="0" hangingPunct="0">
              <a:spcBef>
                <a:spcPct val="30000"/>
              </a:spcBef>
              <a:defRPr sz="1300">
                <a:solidFill>
                  <a:schemeClr val="tx1"/>
                </a:solidFill>
                <a:latin typeface="Arial" charset="0"/>
              </a:defRPr>
            </a:lvl5pPr>
            <a:lvl6pPr marL="2619493" indent="-238136" eaLnBrk="0" fontAlgn="base" hangingPunct="0">
              <a:spcBef>
                <a:spcPct val="30000"/>
              </a:spcBef>
              <a:spcAft>
                <a:spcPct val="0"/>
              </a:spcAft>
              <a:defRPr sz="1300">
                <a:solidFill>
                  <a:schemeClr val="tx1"/>
                </a:solidFill>
                <a:latin typeface="Arial" charset="0"/>
              </a:defRPr>
            </a:lvl6pPr>
            <a:lvl7pPr marL="3095764" indent="-238136" eaLnBrk="0" fontAlgn="base" hangingPunct="0">
              <a:spcBef>
                <a:spcPct val="30000"/>
              </a:spcBef>
              <a:spcAft>
                <a:spcPct val="0"/>
              </a:spcAft>
              <a:defRPr sz="1300">
                <a:solidFill>
                  <a:schemeClr val="tx1"/>
                </a:solidFill>
                <a:latin typeface="Arial" charset="0"/>
              </a:defRPr>
            </a:lvl7pPr>
            <a:lvl8pPr marL="3572036" indent="-238136" eaLnBrk="0" fontAlgn="base" hangingPunct="0">
              <a:spcBef>
                <a:spcPct val="30000"/>
              </a:spcBef>
              <a:spcAft>
                <a:spcPct val="0"/>
              </a:spcAft>
              <a:defRPr sz="1300">
                <a:solidFill>
                  <a:schemeClr val="tx1"/>
                </a:solidFill>
                <a:latin typeface="Arial" charset="0"/>
              </a:defRPr>
            </a:lvl8pPr>
            <a:lvl9pPr marL="4048307" indent="-23813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8F02EF2-D2DB-4528-B19C-423918682069}" type="slidenum">
              <a:rPr lang="en-US" altLang="en-US" smtClean="0"/>
              <a:pPr eaLnBrk="1" hangingPunct="1">
                <a:spcBef>
                  <a:spcPct val="0"/>
                </a:spcBef>
              </a:pPr>
              <a:t>6</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smtClean="0"/>
          </a:p>
          <a:p>
            <a:endParaRPr lang="es-ES" altLang="en-US" smtClean="0"/>
          </a:p>
        </p:txBody>
      </p:sp>
    </p:spTree>
    <p:extLst>
      <p:ext uri="{BB962C8B-B14F-4D97-AF65-F5344CB8AC3E}">
        <p14:creationId xmlns:p14="http://schemas.microsoft.com/office/powerpoint/2010/main" val="2024510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655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73941" indent="-297669" eaLnBrk="0" hangingPunct="0">
              <a:spcBef>
                <a:spcPct val="30000"/>
              </a:spcBef>
              <a:defRPr sz="1300">
                <a:solidFill>
                  <a:schemeClr val="tx1"/>
                </a:solidFill>
                <a:latin typeface="Arial" charset="0"/>
              </a:defRPr>
            </a:lvl2pPr>
            <a:lvl3pPr marL="1190679" indent="-238136" eaLnBrk="0" hangingPunct="0">
              <a:spcBef>
                <a:spcPct val="30000"/>
              </a:spcBef>
              <a:defRPr sz="1300">
                <a:solidFill>
                  <a:schemeClr val="tx1"/>
                </a:solidFill>
                <a:latin typeface="Arial" charset="0"/>
              </a:defRPr>
            </a:lvl3pPr>
            <a:lvl4pPr marL="1666950" indent="-238136" eaLnBrk="0" hangingPunct="0">
              <a:spcBef>
                <a:spcPct val="30000"/>
              </a:spcBef>
              <a:defRPr sz="1300">
                <a:solidFill>
                  <a:schemeClr val="tx1"/>
                </a:solidFill>
                <a:latin typeface="Arial" charset="0"/>
              </a:defRPr>
            </a:lvl4pPr>
            <a:lvl5pPr marL="2143222" indent="-238136" eaLnBrk="0" hangingPunct="0">
              <a:spcBef>
                <a:spcPct val="30000"/>
              </a:spcBef>
              <a:defRPr sz="1300">
                <a:solidFill>
                  <a:schemeClr val="tx1"/>
                </a:solidFill>
                <a:latin typeface="Arial" charset="0"/>
              </a:defRPr>
            </a:lvl5pPr>
            <a:lvl6pPr marL="2619493" indent="-238136" eaLnBrk="0" fontAlgn="base" hangingPunct="0">
              <a:spcBef>
                <a:spcPct val="30000"/>
              </a:spcBef>
              <a:spcAft>
                <a:spcPct val="0"/>
              </a:spcAft>
              <a:defRPr sz="1300">
                <a:solidFill>
                  <a:schemeClr val="tx1"/>
                </a:solidFill>
                <a:latin typeface="Arial" charset="0"/>
              </a:defRPr>
            </a:lvl6pPr>
            <a:lvl7pPr marL="3095764" indent="-238136" eaLnBrk="0" fontAlgn="base" hangingPunct="0">
              <a:spcBef>
                <a:spcPct val="30000"/>
              </a:spcBef>
              <a:spcAft>
                <a:spcPct val="0"/>
              </a:spcAft>
              <a:defRPr sz="1300">
                <a:solidFill>
                  <a:schemeClr val="tx1"/>
                </a:solidFill>
                <a:latin typeface="Arial" charset="0"/>
              </a:defRPr>
            </a:lvl7pPr>
            <a:lvl8pPr marL="3572036" indent="-238136" eaLnBrk="0" fontAlgn="base" hangingPunct="0">
              <a:spcBef>
                <a:spcPct val="30000"/>
              </a:spcBef>
              <a:spcAft>
                <a:spcPct val="0"/>
              </a:spcAft>
              <a:defRPr sz="1300">
                <a:solidFill>
                  <a:schemeClr val="tx1"/>
                </a:solidFill>
                <a:latin typeface="Arial" charset="0"/>
              </a:defRPr>
            </a:lvl8pPr>
            <a:lvl9pPr marL="4048307" indent="-23813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4CE1A71-2D61-4AC6-A1EF-716BB4B3C3CA}" type="slidenum">
              <a:rPr lang="en-GB" altLang="en-US" smtClean="0"/>
              <a:pPr eaLnBrk="1" hangingPunct="1">
                <a:spcBef>
                  <a:spcPct val="0"/>
                </a:spcBef>
              </a:pPr>
              <a:t>8</a:t>
            </a:fld>
            <a:endParaRPr lang="en-GB" altLang="en-US" smtClean="0"/>
          </a:p>
        </p:txBody>
      </p:sp>
    </p:spTree>
    <p:extLst>
      <p:ext uri="{BB962C8B-B14F-4D97-AF65-F5344CB8AC3E}">
        <p14:creationId xmlns:p14="http://schemas.microsoft.com/office/powerpoint/2010/main" val="311494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655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73941" indent="-297669" eaLnBrk="0" hangingPunct="0">
              <a:spcBef>
                <a:spcPct val="30000"/>
              </a:spcBef>
              <a:defRPr sz="1300">
                <a:solidFill>
                  <a:schemeClr val="tx1"/>
                </a:solidFill>
                <a:latin typeface="Arial" charset="0"/>
              </a:defRPr>
            </a:lvl2pPr>
            <a:lvl3pPr marL="1190679" indent="-238136" eaLnBrk="0" hangingPunct="0">
              <a:spcBef>
                <a:spcPct val="30000"/>
              </a:spcBef>
              <a:defRPr sz="1300">
                <a:solidFill>
                  <a:schemeClr val="tx1"/>
                </a:solidFill>
                <a:latin typeface="Arial" charset="0"/>
              </a:defRPr>
            </a:lvl3pPr>
            <a:lvl4pPr marL="1666950" indent="-238136" eaLnBrk="0" hangingPunct="0">
              <a:spcBef>
                <a:spcPct val="30000"/>
              </a:spcBef>
              <a:defRPr sz="1300">
                <a:solidFill>
                  <a:schemeClr val="tx1"/>
                </a:solidFill>
                <a:latin typeface="Arial" charset="0"/>
              </a:defRPr>
            </a:lvl4pPr>
            <a:lvl5pPr marL="2143222" indent="-238136" eaLnBrk="0" hangingPunct="0">
              <a:spcBef>
                <a:spcPct val="30000"/>
              </a:spcBef>
              <a:defRPr sz="1300">
                <a:solidFill>
                  <a:schemeClr val="tx1"/>
                </a:solidFill>
                <a:latin typeface="Arial" charset="0"/>
              </a:defRPr>
            </a:lvl5pPr>
            <a:lvl6pPr marL="2619493" indent="-238136" eaLnBrk="0" fontAlgn="base" hangingPunct="0">
              <a:spcBef>
                <a:spcPct val="30000"/>
              </a:spcBef>
              <a:spcAft>
                <a:spcPct val="0"/>
              </a:spcAft>
              <a:defRPr sz="1300">
                <a:solidFill>
                  <a:schemeClr val="tx1"/>
                </a:solidFill>
                <a:latin typeface="Arial" charset="0"/>
              </a:defRPr>
            </a:lvl6pPr>
            <a:lvl7pPr marL="3095764" indent="-238136" eaLnBrk="0" fontAlgn="base" hangingPunct="0">
              <a:spcBef>
                <a:spcPct val="30000"/>
              </a:spcBef>
              <a:spcAft>
                <a:spcPct val="0"/>
              </a:spcAft>
              <a:defRPr sz="1300">
                <a:solidFill>
                  <a:schemeClr val="tx1"/>
                </a:solidFill>
                <a:latin typeface="Arial" charset="0"/>
              </a:defRPr>
            </a:lvl7pPr>
            <a:lvl8pPr marL="3572036" indent="-238136" eaLnBrk="0" fontAlgn="base" hangingPunct="0">
              <a:spcBef>
                <a:spcPct val="30000"/>
              </a:spcBef>
              <a:spcAft>
                <a:spcPct val="0"/>
              </a:spcAft>
              <a:defRPr sz="1300">
                <a:solidFill>
                  <a:schemeClr val="tx1"/>
                </a:solidFill>
                <a:latin typeface="Arial" charset="0"/>
              </a:defRPr>
            </a:lvl8pPr>
            <a:lvl9pPr marL="4048307" indent="-23813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4CE1A71-2D61-4AC6-A1EF-716BB4B3C3CA}" type="slidenum">
              <a:rPr lang="en-GB" altLang="en-US" smtClean="0"/>
              <a:pPr eaLnBrk="1" hangingPunct="1">
                <a:spcBef>
                  <a:spcPct val="0"/>
                </a:spcBef>
              </a:pPr>
              <a:t>9</a:t>
            </a:fld>
            <a:endParaRPr lang="en-GB" altLang="en-US" smtClean="0"/>
          </a:p>
        </p:txBody>
      </p:sp>
    </p:spTree>
    <p:extLst>
      <p:ext uri="{BB962C8B-B14F-4D97-AF65-F5344CB8AC3E}">
        <p14:creationId xmlns:p14="http://schemas.microsoft.com/office/powerpoint/2010/main" val="480517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655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73941" indent="-297669" eaLnBrk="0" hangingPunct="0">
              <a:spcBef>
                <a:spcPct val="30000"/>
              </a:spcBef>
              <a:defRPr sz="1300">
                <a:solidFill>
                  <a:schemeClr val="tx1"/>
                </a:solidFill>
                <a:latin typeface="Arial" charset="0"/>
              </a:defRPr>
            </a:lvl2pPr>
            <a:lvl3pPr marL="1190679" indent="-238136" eaLnBrk="0" hangingPunct="0">
              <a:spcBef>
                <a:spcPct val="30000"/>
              </a:spcBef>
              <a:defRPr sz="1300">
                <a:solidFill>
                  <a:schemeClr val="tx1"/>
                </a:solidFill>
                <a:latin typeface="Arial" charset="0"/>
              </a:defRPr>
            </a:lvl3pPr>
            <a:lvl4pPr marL="1666950" indent="-238136" eaLnBrk="0" hangingPunct="0">
              <a:spcBef>
                <a:spcPct val="30000"/>
              </a:spcBef>
              <a:defRPr sz="1300">
                <a:solidFill>
                  <a:schemeClr val="tx1"/>
                </a:solidFill>
                <a:latin typeface="Arial" charset="0"/>
              </a:defRPr>
            </a:lvl4pPr>
            <a:lvl5pPr marL="2143222" indent="-238136" eaLnBrk="0" hangingPunct="0">
              <a:spcBef>
                <a:spcPct val="30000"/>
              </a:spcBef>
              <a:defRPr sz="1300">
                <a:solidFill>
                  <a:schemeClr val="tx1"/>
                </a:solidFill>
                <a:latin typeface="Arial" charset="0"/>
              </a:defRPr>
            </a:lvl5pPr>
            <a:lvl6pPr marL="2619493" indent="-238136" eaLnBrk="0" fontAlgn="base" hangingPunct="0">
              <a:spcBef>
                <a:spcPct val="30000"/>
              </a:spcBef>
              <a:spcAft>
                <a:spcPct val="0"/>
              </a:spcAft>
              <a:defRPr sz="1300">
                <a:solidFill>
                  <a:schemeClr val="tx1"/>
                </a:solidFill>
                <a:latin typeface="Arial" charset="0"/>
              </a:defRPr>
            </a:lvl6pPr>
            <a:lvl7pPr marL="3095764" indent="-238136" eaLnBrk="0" fontAlgn="base" hangingPunct="0">
              <a:spcBef>
                <a:spcPct val="30000"/>
              </a:spcBef>
              <a:spcAft>
                <a:spcPct val="0"/>
              </a:spcAft>
              <a:defRPr sz="1300">
                <a:solidFill>
                  <a:schemeClr val="tx1"/>
                </a:solidFill>
                <a:latin typeface="Arial" charset="0"/>
              </a:defRPr>
            </a:lvl7pPr>
            <a:lvl8pPr marL="3572036" indent="-238136" eaLnBrk="0" fontAlgn="base" hangingPunct="0">
              <a:spcBef>
                <a:spcPct val="30000"/>
              </a:spcBef>
              <a:spcAft>
                <a:spcPct val="0"/>
              </a:spcAft>
              <a:defRPr sz="1300">
                <a:solidFill>
                  <a:schemeClr val="tx1"/>
                </a:solidFill>
                <a:latin typeface="Arial" charset="0"/>
              </a:defRPr>
            </a:lvl8pPr>
            <a:lvl9pPr marL="4048307" indent="-23813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4CE1A71-2D61-4AC6-A1EF-716BB4B3C3CA}" type="slidenum">
              <a:rPr lang="en-GB" altLang="en-US" smtClean="0"/>
              <a:pPr eaLnBrk="1" hangingPunct="1">
                <a:spcBef>
                  <a:spcPct val="0"/>
                </a:spcBef>
              </a:pPr>
              <a:t>10</a:t>
            </a:fld>
            <a:endParaRPr lang="en-GB" altLang="en-US" smtClean="0"/>
          </a:p>
        </p:txBody>
      </p:sp>
    </p:spTree>
    <p:extLst>
      <p:ext uri="{BB962C8B-B14F-4D97-AF65-F5344CB8AC3E}">
        <p14:creationId xmlns:p14="http://schemas.microsoft.com/office/powerpoint/2010/main" val="2194051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image1.png" descr="EUROFUSION PowerPoint MASTER DECKBLATT.png"/>
          <p:cNvPicPr/>
          <p:nvPr userDrawn="1"/>
        </p:nvPicPr>
        <p:blipFill>
          <a:blip r:embed="rId2" cstate="email">
            <a:extLst>
              <a:ext uri="{28A0092B-C50C-407E-A947-70E740481C1C}">
                <a14:useLocalDpi xmlns:a14="http://schemas.microsoft.com/office/drawing/2010/main"/>
              </a:ext>
            </a:extLst>
          </a:blip>
          <a:stretch>
            <a:fillRect/>
          </a:stretch>
        </p:blipFill>
        <p:spPr>
          <a:xfrm>
            <a:off x="0" y="219456"/>
            <a:ext cx="9144000" cy="6419089"/>
          </a:xfrm>
          <a:prstGeom prst="rect">
            <a:avLst/>
          </a:prstGeom>
          <a:ln w="12700">
            <a:miter lim="400000"/>
          </a:ln>
        </p:spPr>
      </p:pic>
      <p:sp>
        <p:nvSpPr>
          <p:cNvPr id="2" name="Title 1"/>
          <p:cNvSpPr>
            <a:spLocks noGrp="1"/>
          </p:cNvSpPr>
          <p:nvPr>
            <p:ph type="ctrTitle" hasCustomPrompt="1"/>
          </p:nvPr>
        </p:nvSpPr>
        <p:spPr>
          <a:xfrm>
            <a:off x="395536" y="2348880"/>
            <a:ext cx="8496944" cy="1296144"/>
          </a:xfrm>
        </p:spPr>
        <p:txBody>
          <a:bodyPr>
            <a:noAutofit/>
          </a:bodyPr>
          <a:lstStyle>
            <a:lvl1pPr algn="l">
              <a:defRPr sz="3500" baseline="0">
                <a:latin typeface="Arial" panose="020B0604020202020204" pitchFamily="34" charset="0"/>
                <a:cs typeface="Arial" panose="020B0604020202020204" pitchFamily="34" charset="0"/>
              </a:defRPr>
            </a:lvl1pPr>
          </a:lstStyle>
          <a:p>
            <a:r>
              <a:rPr lang="en-GB" dirty="0" smtClean="0"/>
              <a:t>Test title</a:t>
            </a:r>
            <a:endParaRPr lang="en-GB" dirty="0"/>
          </a:p>
        </p:txBody>
      </p:sp>
      <p:sp>
        <p:nvSpPr>
          <p:cNvPr id="3" name="Subtitle 2"/>
          <p:cNvSpPr>
            <a:spLocks noGrp="1"/>
          </p:cNvSpPr>
          <p:nvPr>
            <p:ph type="subTitle" idx="1" hasCustomPrompt="1"/>
          </p:nvPr>
        </p:nvSpPr>
        <p:spPr>
          <a:xfrm>
            <a:off x="395536" y="4293096"/>
            <a:ext cx="4392488" cy="432048"/>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TEST 1</a:t>
            </a:r>
          </a:p>
        </p:txBody>
      </p:sp>
      <p:sp>
        <p:nvSpPr>
          <p:cNvPr id="5" name="AutoShape 2" descr="https://idw-online.de/pages/de/institutionlogo921"/>
          <p:cNvSpPr>
            <a:spLocks noChangeAspect="1" noChangeArrowheads="1"/>
          </p:cNvSpPr>
          <p:nvPr userDrawn="1"/>
        </p:nvSpPr>
        <p:spPr bwMode="auto">
          <a:xfrm>
            <a:off x="155575" y="-457200"/>
            <a:ext cx="1076325"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6" y="5691683"/>
            <a:ext cx="1295375" cy="905669"/>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smtClean="0"/>
              <a:t>Logo of presenter</a:t>
            </a:r>
            <a:endParaRPr lang="en-GB" dirty="0"/>
          </a:p>
        </p:txBody>
      </p:sp>
    </p:spTree>
    <p:extLst>
      <p:ext uri="{BB962C8B-B14F-4D97-AF65-F5344CB8AC3E}">
        <p14:creationId xmlns:p14="http://schemas.microsoft.com/office/powerpoint/2010/main" val="16942950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9144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457200" y="-99392"/>
            <a:ext cx="4330824" cy="891216"/>
          </a:xfrm>
        </p:spPr>
        <p:txBody>
          <a:bodyPr>
            <a:noAutofit/>
          </a:bodyPr>
          <a:lstStyle>
            <a:lvl1pPr algn="l">
              <a:defRPr sz="24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12776"/>
            <a:ext cx="8229600" cy="4896544"/>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4"/>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endParaRPr lang="en-GB" dirty="0"/>
          </a:p>
        </p:txBody>
      </p:sp>
      <p:pic>
        <p:nvPicPr>
          <p:cNvPr id="4" name="Picture 3" descr="EurofusionDisc.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8" y="116632"/>
            <a:ext cx="458197" cy="465708"/>
          </a:xfrm>
          <a:prstGeom prst="rect">
            <a:avLst/>
          </a:prstGeom>
        </p:spPr>
      </p:pic>
    </p:spTree>
    <p:extLst>
      <p:ext uri="{BB962C8B-B14F-4D97-AF65-F5344CB8AC3E}">
        <p14:creationId xmlns:p14="http://schemas.microsoft.com/office/powerpoint/2010/main" val="19969751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4763"/>
            <a:ext cx="7451725" cy="6969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5573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8957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3"/>
          <p:cNvSpPr>
            <a:spLocks noGrp="1" noChangeArrowheads="1"/>
          </p:cNvSpPr>
          <p:nvPr>
            <p:ph type="dt" sz="half" idx="10"/>
          </p:nvPr>
        </p:nvSpPr>
        <p:spPr>
          <a:ln/>
        </p:spPr>
        <p:txBody>
          <a:bodyPr/>
          <a:lstStyle>
            <a:lvl1pPr>
              <a:defRPr/>
            </a:lvl1pPr>
          </a:lstStyle>
          <a:p>
            <a:endParaRPr lang="en-US"/>
          </a:p>
        </p:txBody>
      </p:sp>
      <p:sp>
        <p:nvSpPr>
          <p:cNvPr id="7" name="Rectangle 4"/>
          <p:cNvSpPr>
            <a:spLocks noGrp="1" noChangeArrowheads="1"/>
          </p:cNvSpPr>
          <p:nvPr>
            <p:ph type="ftr" sz="quarter" idx="11"/>
          </p:nvPr>
        </p:nvSpPr>
        <p:spPr>
          <a:ln/>
        </p:spPr>
        <p:txBody>
          <a:bodyPr/>
          <a:lstStyle>
            <a:lvl1pPr>
              <a:defRPr/>
            </a:lvl1pPr>
          </a:lstStyle>
          <a:p>
            <a:endParaRPr lang="en-US"/>
          </a:p>
        </p:txBody>
      </p:sp>
      <p:sp>
        <p:nvSpPr>
          <p:cNvPr id="8" name="Rectangle 5"/>
          <p:cNvSpPr>
            <a:spLocks noGrp="1" noChangeArrowheads="1"/>
          </p:cNvSpPr>
          <p:nvPr>
            <p:ph type="sldNum" sz="quarter" idx="12"/>
          </p:nvPr>
        </p:nvSpPr>
        <p:spPr>
          <a:ln/>
        </p:spPr>
        <p:txBody>
          <a:bodyPr/>
          <a:lstStyle>
            <a:lvl1pPr>
              <a:defRPr/>
            </a:lvl1pPr>
          </a:lstStyle>
          <a:p>
            <a:fld id="{56AB87B1-641E-4611-9EA0-67B8AF5D6AE3}" type="slidenum">
              <a:rPr lang="en-US"/>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a:defRPr/>
            </a:lvl1pPr>
          </a:lstStyle>
          <a:p>
            <a:endParaRPr lang="en-US"/>
          </a:p>
        </p:txBody>
      </p:sp>
      <p:sp>
        <p:nvSpPr>
          <p:cNvPr id="7" name="Rectangle 5"/>
          <p:cNvSpPr>
            <a:spLocks noGrp="1" noChangeArrowheads="1"/>
          </p:cNvSpPr>
          <p:nvPr>
            <p:ph type="ftr" sz="quarter" idx="11"/>
          </p:nvPr>
        </p:nvSpPr>
        <p:spPr/>
        <p:txBody>
          <a:bodyPr/>
          <a:lstStyle>
            <a:lvl1pPr>
              <a:defRPr/>
            </a:lvl1pPr>
          </a:lstStyle>
          <a:p>
            <a:endParaRPr lang="en-US"/>
          </a:p>
        </p:txBody>
      </p:sp>
      <p:sp>
        <p:nvSpPr>
          <p:cNvPr id="8" name="Rectangle 6"/>
          <p:cNvSpPr>
            <a:spLocks noGrp="1" noChangeArrowheads="1"/>
          </p:cNvSpPr>
          <p:nvPr>
            <p:ph type="sldNum" sz="quarter" idx="12"/>
          </p:nvPr>
        </p:nvSpPr>
        <p:spPr/>
        <p:txBody>
          <a:bodyPr/>
          <a:lstStyle>
            <a:lvl1pPr>
              <a:defRPr/>
            </a:lvl1pPr>
          </a:lstStyle>
          <a:p>
            <a:fld id="{6E412F85-8448-4B85-B937-FF6CCCC7DA13}" type="slidenum">
              <a:rPr lang="en-GB"/>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262063" y="0"/>
            <a:ext cx="7881937" cy="69215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250825" y="908050"/>
            <a:ext cx="4279900" cy="258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83125" y="908050"/>
            <a:ext cx="4281488" cy="258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250825" y="3648075"/>
            <a:ext cx="4279900" cy="2589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83125" y="3648075"/>
            <a:ext cx="4281488" cy="2589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7092950" y="6381750"/>
            <a:ext cx="1295400" cy="250825"/>
          </a:xfrm>
        </p:spPr>
        <p:txBody>
          <a:bodyPr/>
          <a:lstStyle>
            <a:lvl1pPr>
              <a:defRPr/>
            </a:lvl1pPr>
          </a:lstStyle>
          <a:p>
            <a:endParaRPr lang="it-IT"/>
          </a:p>
        </p:txBody>
      </p:sp>
      <p:sp>
        <p:nvSpPr>
          <p:cNvPr id="8" name="Footer Placeholder 7"/>
          <p:cNvSpPr>
            <a:spLocks noGrp="1"/>
          </p:cNvSpPr>
          <p:nvPr>
            <p:ph type="ftr" sz="quarter" idx="11"/>
          </p:nvPr>
        </p:nvSpPr>
        <p:spPr>
          <a:xfrm>
            <a:off x="611188" y="6381750"/>
            <a:ext cx="7200900" cy="250825"/>
          </a:xfrm>
        </p:spPr>
        <p:txBody>
          <a:bodyPr/>
          <a:lstStyle>
            <a:lvl1pPr>
              <a:defRPr>
                <a:latin typeface="Arial" charset="0"/>
                <a:cs typeface="Arial" charset="0"/>
              </a:defRPr>
            </a:lvl1pPr>
          </a:lstStyle>
          <a:p>
            <a:pPr>
              <a:defRPr/>
            </a:pPr>
            <a:endParaRPr lang="en-GB"/>
          </a:p>
        </p:txBody>
      </p:sp>
      <p:sp>
        <p:nvSpPr>
          <p:cNvPr id="9" name="Slide Number Placeholder 8"/>
          <p:cNvSpPr>
            <a:spLocks noGrp="1"/>
          </p:cNvSpPr>
          <p:nvPr>
            <p:ph type="sldNum" sz="quarter" idx="12"/>
          </p:nvPr>
        </p:nvSpPr>
        <p:spPr>
          <a:xfrm>
            <a:off x="53975" y="6381750"/>
            <a:ext cx="414338" cy="247650"/>
          </a:xfrm>
        </p:spPr>
        <p:txBody>
          <a:bodyPr/>
          <a:lstStyle>
            <a:lvl1pPr>
              <a:defRPr/>
            </a:lvl1pPr>
          </a:lstStyle>
          <a:p>
            <a:fld id="{C044F169-24D1-4AC4-8001-7C15F8CE8ADF}" type="slidenum">
              <a:rPr lang="en-GB"/>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endParaRPr lang="en-US"/>
          </a:p>
        </p:txBody>
      </p:sp>
      <p:sp>
        <p:nvSpPr>
          <p:cNvPr id="6" name="Rectangle 4"/>
          <p:cNvSpPr>
            <a:spLocks noGrp="1" noChangeArrowheads="1"/>
          </p:cNvSpPr>
          <p:nvPr>
            <p:ph type="ftr" sz="quarter" idx="11"/>
          </p:nvPr>
        </p:nvSpPr>
        <p:spPr>
          <a:ln/>
        </p:spPr>
        <p:txBody>
          <a:bodyPr/>
          <a:lstStyle>
            <a:lvl1pPr>
              <a:defRPr/>
            </a:lvl1pPr>
          </a:lstStyle>
          <a:p>
            <a:endParaRPr lang="en-US"/>
          </a:p>
        </p:txBody>
      </p:sp>
      <p:sp>
        <p:nvSpPr>
          <p:cNvPr id="7" name="Rectangle 5"/>
          <p:cNvSpPr>
            <a:spLocks noGrp="1" noChangeArrowheads="1"/>
          </p:cNvSpPr>
          <p:nvPr>
            <p:ph type="sldNum" sz="quarter" idx="12"/>
          </p:nvPr>
        </p:nvSpPr>
        <p:spPr>
          <a:ln/>
        </p:spPr>
        <p:txBody>
          <a:bodyPr/>
          <a:lstStyle>
            <a:lvl1pPr>
              <a:defRPr/>
            </a:lvl1pPr>
          </a:lstStyle>
          <a:p>
            <a:fld id="{8791B125-24FD-4227-99AF-EB43C19C6CA5}" type="slidenum">
              <a:rPr lang="en-US"/>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a:prstGeom prst="rect">
            <a:avLst/>
          </a:prstGeom>
        </p:spPr>
        <p:txBody>
          <a:bodyPr anchor="b">
            <a:noAutofit/>
          </a:bodyPr>
          <a:lstStyle>
            <a:lvl1pPr>
              <a:lnSpc>
                <a:spcPct val="100000"/>
              </a:lnSpc>
              <a:defRPr sz="8000">
                <a:latin typeface="Times New Roman" panose="02020603050405020304" pitchFamily="18" charset="0"/>
                <a:cs typeface="Times New Roman" panose="02020603050405020304" pitchFamily="18" charset="0"/>
              </a:defRPr>
            </a:lvl1pPr>
          </a:lstStyle>
          <a:p>
            <a:r>
              <a:rPr lang="it-IT" dirty="0" smtClean="0"/>
              <a:t>Fare clic per modificare lo stile del titolo</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Tree>
    <p:extLst>
      <p:ext uri="{BB962C8B-B14F-4D97-AF65-F5344CB8AC3E}">
        <p14:creationId xmlns:p14="http://schemas.microsoft.com/office/powerpoint/2010/main" val="29477725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r>
              <a:rPr lang="en-GB" dirty="0" smtClean="0"/>
              <a:t>&lt;N&gt;</a:t>
            </a:r>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google.com/legal/answer/3463239?sa=X&amp;ved=2ahUKEwjamcybi_7cAhXIasAKHbK5DusQlZ0DegQIARAB"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52782"/>
            <a:ext cx="8458200" cy="1296144"/>
          </a:xfrm>
        </p:spPr>
        <p:txBody>
          <a:bodyPr/>
          <a:lstStyle/>
          <a:p>
            <a:pPr algn="ctr"/>
            <a:r>
              <a:rPr lang="en-GB" sz="3600" dirty="0">
                <a:solidFill>
                  <a:schemeClr val="bg1"/>
                </a:solidFill>
              </a:rPr>
              <a:t>Investigating the Physics of the Tokamak Operational Boundaries using Machine Learning Tools</a:t>
            </a:r>
            <a:endParaRPr lang="en-US" sz="3600" i="1" dirty="0">
              <a:solidFill>
                <a:schemeClr val="bg1"/>
              </a:solidFill>
              <a:latin typeface="+mj-lt"/>
            </a:endParaRPr>
          </a:p>
        </p:txBody>
      </p:sp>
      <p:sp>
        <p:nvSpPr>
          <p:cNvPr id="4" name="TextBox 7"/>
          <p:cNvSpPr txBox="1"/>
          <p:nvPr/>
        </p:nvSpPr>
        <p:spPr>
          <a:xfrm>
            <a:off x="93272" y="4102003"/>
            <a:ext cx="8822128" cy="1569660"/>
          </a:xfrm>
          <a:prstGeom prst="rect">
            <a:avLst/>
          </a:prstGeom>
          <a:noFill/>
        </p:spPr>
        <p:txBody>
          <a:bodyPr wrap="square" rtlCol="0">
            <a:spAutoFit/>
          </a:bodyPr>
          <a:lstStyle/>
          <a:p>
            <a:pPr algn="ctr"/>
            <a:r>
              <a:rPr lang="en-US" sz="2400" i="1" dirty="0" smtClean="0">
                <a:solidFill>
                  <a:schemeClr val="bg1"/>
                </a:solidFill>
              </a:rPr>
              <a:t>Authors: </a:t>
            </a:r>
            <a:r>
              <a:rPr lang="en-US" sz="2400" u="sng" dirty="0">
                <a:solidFill>
                  <a:schemeClr val="bg1"/>
                </a:solidFill>
              </a:rPr>
              <a:t>A. </a:t>
            </a:r>
            <a:r>
              <a:rPr lang="en-US" sz="2400" u="sng" dirty="0" err="1" smtClean="0">
                <a:solidFill>
                  <a:schemeClr val="bg1"/>
                </a:solidFill>
              </a:rPr>
              <a:t>Murari</a:t>
            </a:r>
            <a:r>
              <a:rPr lang="en-US" sz="2400" dirty="0" smtClean="0">
                <a:solidFill>
                  <a:schemeClr val="bg1"/>
                </a:solidFill>
              </a:rPr>
              <a:t>, </a:t>
            </a:r>
            <a:r>
              <a:rPr lang="en-US" sz="2400" dirty="0">
                <a:solidFill>
                  <a:schemeClr val="bg1"/>
                </a:solidFill>
              </a:rPr>
              <a:t>E. </a:t>
            </a:r>
            <a:r>
              <a:rPr lang="en-US" sz="2400" dirty="0" err="1" smtClean="0">
                <a:solidFill>
                  <a:schemeClr val="bg1"/>
                </a:solidFill>
              </a:rPr>
              <a:t>Peluso</a:t>
            </a:r>
            <a:r>
              <a:rPr lang="en-US" sz="2400" dirty="0" smtClean="0">
                <a:solidFill>
                  <a:schemeClr val="bg1"/>
                </a:solidFill>
              </a:rPr>
              <a:t>, </a:t>
            </a:r>
            <a:r>
              <a:rPr lang="en-US" sz="2400" dirty="0">
                <a:solidFill>
                  <a:schemeClr val="bg1"/>
                </a:solidFill>
              </a:rPr>
              <a:t>M. </a:t>
            </a:r>
            <a:r>
              <a:rPr lang="en-US" sz="2400" dirty="0" smtClean="0">
                <a:solidFill>
                  <a:schemeClr val="bg1"/>
                </a:solidFill>
              </a:rPr>
              <a:t>Lungaroni and M</a:t>
            </a:r>
            <a:r>
              <a:rPr lang="en-US" sz="2400" dirty="0">
                <a:solidFill>
                  <a:schemeClr val="bg1"/>
                </a:solidFill>
              </a:rPr>
              <a:t>. </a:t>
            </a:r>
            <a:r>
              <a:rPr lang="en-US" sz="2400" dirty="0" smtClean="0">
                <a:solidFill>
                  <a:schemeClr val="bg1"/>
                </a:solidFill>
              </a:rPr>
              <a:t>Gelfusa</a:t>
            </a:r>
            <a:endParaRPr lang="en-US" sz="1000" dirty="0" smtClean="0">
              <a:solidFill>
                <a:schemeClr val="bg1"/>
              </a:solidFill>
            </a:endParaRPr>
          </a:p>
          <a:p>
            <a:r>
              <a:rPr lang="en-US" sz="2400" dirty="0" smtClean="0">
                <a:solidFill>
                  <a:schemeClr val="bg1"/>
                </a:solidFill>
              </a:rPr>
              <a:t>	</a:t>
            </a:r>
          </a:p>
          <a:p>
            <a:r>
              <a:rPr lang="en-US" sz="2400" dirty="0">
                <a:solidFill>
                  <a:schemeClr val="bg1"/>
                </a:solidFill>
              </a:rPr>
              <a:t>	</a:t>
            </a:r>
            <a:endParaRPr lang="en-US" sz="1000" dirty="0" smtClean="0">
              <a:solidFill>
                <a:schemeClr val="bg1"/>
              </a:solidFill>
            </a:endParaRPr>
          </a:p>
          <a:p>
            <a:r>
              <a:rPr lang="en-US" sz="2400" dirty="0" smtClean="0">
                <a:solidFill>
                  <a:schemeClr val="bg1"/>
                </a:solidFill>
              </a:rPr>
              <a:t>	</a:t>
            </a:r>
            <a:endParaRPr lang="it-IT" sz="2400" dirty="0" smtClean="0">
              <a:solidFill>
                <a:schemeClr val="bg1"/>
              </a:solidFill>
            </a:endParaRPr>
          </a:p>
        </p:txBody>
      </p:sp>
      <p:pic>
        <p:nvPicPr>
          <p:cNvPr id="5" name="Picture 5" descr="logo_RF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5671663"/>
            <a:ext cx="1700785" cy="85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p:cNvPicPr>
            <a:picLocks noChangeAspect="1"/>
          </p:cNvPicPr>
          <p:nvPr/>
        </p:nvPicPr>
        <p:blipFill rotWithShape="1">
          <a:blip r:embed="rId4" cstate="print">
            <a:extLst>
              <a:ext uri="{28A0092B-C50C-407E-A947-70E740481C1C}">
                <a14:useLocalDpi xmlns:a14="http://schemas.microsoft.com/office/drawing/2010/main" val="0"/>
              </a:ext>
            </a:extLst>
          </a:blip>
          <a:srcRect l="5312" t="13352" r="7159" b="19855"/>
          <a:stretch/>
        </p:blipFill>
        <p:spPr>
          <a:xfrm>
            <a:off x="457200" y="5671663"/>
            <a:ext cx="2900542" cy="849499"/>
          </a:xfrm>
          <a:prstGeom prst="rect">
            <a:avLst/>
          </a:prstGeom>
        </p:spPr>
      </p:pic>
    </p:spTree>
    <p:extLst>
      <p:ext uri="{BB962C8B-B14F-4D97-AF65-F5344CB8AC3E}">
        <p14:creationId xmlns:p14="http://schemas.microsoft.com/office/powerpoint/2010/main" val="69740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381000" y="88190"/>
            <a:ext cx="8534400" cy="523220"/>
          </a:xfrm>
          <a:prstGeom prst="rect">
            <a:avLst/>
          </a:prstGeom>
          <a:noFill/>
        </p:spPr>
        <p:txBody>
          <a:bodyPr wrap="square" rtlCol="0">
            <a:spAutoFit/>
          </a:bodyPr>
          <a:lstStyle/>
          <a:p>
            <a:pPr algn="ctr"/>
            <a:r>
              <a:rPr lang="en-US" sz="2800" dirty="0" smtClean="0"/>
              <a:t>Equation obtained with Symbolic Regression </a:t>
            </a:r>
            <a:endParaRPr lang="en-US" sz="2800" dirty="0"/>
          </a:p>
        </p:txBody>
      </p:sp>
      <p:sp>
        <p:nvSpPr>
          <p:cNvPr id="16" name="TextBox 11"/>
          <p:cNvSpPr txBox="1"/>
          <p:nvPr/>
        </p:nvSpPr>
        <p:spPr>
          <a:xfrm>
            <a:off x="762000" y="685800"/>
            <a:ext cx="7543800" cy="830997"/>
          </a:xfrm>
          <a:prstGeom prst="rect">
            <a:avLst/>
          </a:prstGeom>
          <a:noFill/>
        </p:spPr>
        <p:txBody>
          <a:bodyPr wrap="square" rtlCol="0">
            <a:spAutoFit/>
          </a:bodyPr>
          <a:lstStyle/>
          <a:p>
            <a:pPr algn="just"/>
            <a:r>
              <a:rPr lang="en-US" sz="2400" dirty="0" smtClean="0">
                <a:solidFill>
                  <a:srgbClr val="3035FA"/>
                </a:solidFill>
              </a:rPr>
              <a:t>The best equation found with Symbolic Regression is not a power law:</a:t>
            </a:r>
            <a:endParaRPr lang="en-US" sz="2400" dirty="0">
              <a:solidFill>
                <a:srgbClr val="3035FA"/>
              </a:solidFill>
            </a:endParaRPr>
          </a:p>
        </p:txBody>
      </p:sp>
      <p:graphicFrame>
        <p:nvGraphicFramePr>
          <p:cNvPr id="2" name="Tabella 1"/>
          <p:cNvGraphicFramePr>
            <a:graphicFrameLocks noGrp="1"/>
          </p:cNvGraphicFramePr>
          <p:nvPr>
            <p:extLst>
              <p:ext uri="{D42A27DB-BD31-4B8C-83A1-F6EECF244321}">
                <p14:modId xmlns:p14="http://schemas.microsoft.com/office/powerpoint/2010/main" val="1972468631"/>
              </p:ext>
            </p:extLst>
          </p:nvPr>
        </p:nvGraphicFramePr>
        <p:xfrm>
          <a:off x="355879" y="2516793"/>
          <a:ext cx="8153400" cy="1828800"/>
        </p:xfrm>
        <a:graphic>
          <a:graphicData uri="http://schemas.openxmlformats.org/drawingml/2006/table">
            <a:tbl>
              <a:tblPr firstRow="1" firstCol="1" bandRow="1">
                <a:tableStyleId>{5C22544A-7EE6-4342-B048-85BDC9FD1C3A}</a:tableStyleId>
              </a:tblPr>
              <a:tblGrid>
                <a:gridCol w="1555781"/>
                <a:gridCol w="1586003"/>
                <a:gridCol w="1379707"/>
                <a:gridCol w="1114276"/>
                <a:gridCol w="1127416"/>
                <a:gridCol w="1390217"/>
              </a:tblGrid>
              <a:tr h="1005319">
                <a:tc>
                  <a:txBody>
                    <a:bodyPr/>
                    <a:lstStyle/>
                    <a:p>
                      <a:pPr marL="0" marR="0" indent="0" algn="ctr">
                        <a:lnSpc>
                          <a:spcPct val="100000"/>
                        </a:lnSpc>
                        <a:spcBef>
                          <a:spcPts val="0"/>
                        </a:spcBef>
                        <a:spcAft>
                          <a:spcPts val="0"/>
                        </a:spcAft>
                      </a:pPr>
                      <a:r>
                        <a:rPr lang="en-US" sz="2400" dirty="0">
                          <a:effectLst/>
                        </a:rPr>
                        <a:t> </a:t>
                      </a:r>
                      <a:endParaRPr lang="it-IT" sz="3600" dirty="0">
                        <a:effectLst/>
                      </a:endParaRPr>
                    </a:p>
                    <a:p>
                      <a:pPr marL="0" marR="0" indent="0" algn="just">
                        <a:lnSpc>
                          <a:spcPct val="100000"/>
                        </a:lnSpc>
                        <a:spcBef>
                          <a:spcPts val="0"/>
                        </a:spcBef>
                        <a:spcAft>
                          <a:spcPts val="0"/>
                        </a:spcAft>
                      </a:pPr>
                      <a:r>
                        <a:rPr lang="en-US" sz="2400" dirty="0">
                          <a:effectLst/>
                        </a:rPr>
                        <a:t>Probability </a:t>
                      </a:r>
                      <a:r>
                        <a:rPr lang="en-US" sz="2400" dirty="0" err="1">
                          <a:effectLst/>
                        </a:rPr>
                        <a:t>Thershold</a:t>
                      </a:r>
                      <a:endParaRPr lang="it-IT"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00000"/>
                        </a:lnSpc>
                        <a:spcBef>
                          <a:spcPts val="0"/>
                        </a:spcBef>
                        <a:spcAft>
                          <a:spcPts val="0"/>
                        </a:spcAft>
                      </a:pPr>
                      <a:r>
                        <a:rPr lang="en-US" sz="2400" dirty="0">
                          <a:effectLst/>
                        </a:rPr>
                        <a:t>Success rate </a:t>
                      </a:r>
                      <a:endParaRPr lang="it-IT"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00000"/>
                        </a:lnSpc>
                        <a:spcBef>
                          <a:spcPts val="0"/>
                        </a:spcBef>
                        <a:spcAft>
                          <a:spcPts val="0"/>
                        </a:spcAft>
                      </a:pPr>
                      <a:r>
                        <a:rPr lang="en-US" sz="2400" dirty="0">
                          <a:effectLst/>
                        </a:rPr>
                        <a:t>Tardy</a:t>
                      </a:r>
                      <a:endParaRPr lang="it-IT"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00000"/>
                        </a:lnSpc>
                        <a:spcBef>
                          <a:spcPts val="0"/>
                        </a:spcBef>
                        <a:spcAft>
                          <a:spcPts val="0"/>
                        </a:spcAft>
                      </a:pPr>
                      <a:r>
                        <a:rPr lang="en-US" sz="2400" dirty="0">
                          <a:effectLst/>
                        </a:rPr>
                        <a:t>Early</a:t>
                      </a:r>
                      <a:endParaRPr lang="it-IT"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00000"/>
                        </a:lnSpc>
                        <a:spcBef>
                          <a:spcPts val="0"/>
                        </a:spcBef>
                        <a:spcAft>
                          <a:spcPts val="0"/>
                        </a:spcAft>
                      </a:pPr>
                      <a:r>
                        <a:rPr lang="en-US" sz="2400" dirty="0">
                          <a:effectLst/>
                        </a:rPr>
                        <a:t>Missed</a:t>
                      </a:r>
                      <a:endParaRPr lang="it-IT"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00000"/>
                        </a:lnSpc>
                        <a:spcBef>
                          <a:spcPts val="0"/>
                        </a:spcBef>
                        <a:spcAft>
                          <a:spcPts val="0"/>
                        </a:spcAft>
                      </a:pPr>
                      <a:r>
                        <a:rPr lang="en-US" sz="2400" dirty="0">
                          <a:effectLst/>
                        </a:rPr>
                        <a:t>False</a:t>
                      </a:r>
                      <a:endParaRPr lang="it-IT"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670212">
                <a:tc>
                  <a:txBody>
                    <a:bodyPr/>
                    <a:lstStyle/>
                    <a:p>
                      <a:pPr marL="0" marR="0" indent="0" algn="ctr">
                        <a:lnSpc>
                          <a:spcPct val="100000"/>
                        </a:lnSpc>
                        <a:spcBef>
                          <a:spcPts val="0"/>
                        </a:spcBef>
                        <a:spcAft>
                          <a:spcPts val="0"/>
                        </a:spcAft>
                      </a:pPr>
                      <a:r>
                        <a:rPr lang="en-US" sz="2400" dirty="0" smtClean="0">
                          <a:effectLst/>
                        </a:rPr>
                        <a:t>60</a:t>
                      </a:r>
                      <a:endParaRPr lang="it-IT"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00000"/>
                        </a:lnSpc>
                        <a:spcBef>
                          <a:spcPts val="0"/>
                        </a:spcBef>
                        <a:spcAft>
                          <a:spcPts val="0"/>
                        </a:spcAft>
                      </a:pPr>
                      <a:r>
                        <a:rPr lang="en-US" sz="2400" dirty="0">
                          <a:effectLst/>
                        </a:rPr>
                        <a:t>97.9 % (183/187)</a:t>
                      </a:r>
                      <a:endParaRPr lang="it-IT"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00000"/>
                        </a:lnSpc>
                        <a:spcBef>
                          <a:spcPts val="0"/>
                        </a:spcBef>
                        <a:spcAft>
                          <a:spcPts val="0"/>
                        </a:spcAft>
                      </a:pPr>
                      <a:r>
                        <a:rPr lang="en-US" sz="2400" dirty="0">
                          <a:effectLst/>
                        </a:rPr>
                        <a:t>2.1 %</a:t>
                      </a:r>
                      <a:endParaRPr lang="it-IT" sz="3600" dirty="0">
                        <a:effectLst/>
                      </a:endParaRPr>
                    </a:p>
                    <a:p>
                      <a:pPr marL="0" marR="0" indent="0" algn="ctr">
                        <a:lnSpc>
                          <a:spcPct val="100000"/>
                        </a:lnSpc>
                        <a:spcBef>
                          <a:spcPts val="0"/>
                        </a:spcBef>
                        <a:spcAft>
                          <a:spcPts val="0"/>
                        </a:spcAft>
                      </a:pPr>
                      <a:r>
                        <a:rPr lang="en-US" sz="2400" dirty="0">
                          <a:effectLst/>
                        </a:rPr>
                        <a:t>(4/187)</a:t>
                      </a:r>
                      <a:endParaRPr lang="it-IT"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00000"/>
                        </a:lnSpc>
                        <a:spcBef>
                          <a:spcPts val="0"/>
                        </a:spcBef>
                        <a:spcAft>
                          <a:spcPts val="0"/>
                        </a:spcAft>
                      </a:pPr>
                      <a:r>
                        <a:rPr lang="en-US" sz="2400" dirty="0">
                          <a:effectLst/>
                        </a:rPr>
                        <a:t>0 %</a:t>
                      </a:r>
                      <a:endParaRPr lang="it-IT" sz="3600" dirty="0">
                        <a:effectLst/>
                      </a:endParaRPr>
                    </a:p>
                    <a:p>
                      <a:pPr marL="0" marR="0" indent="0" algn="ctr">
                        <a:lnSpc>
                          <a:spcPct val="100000"/>
                        </a:lnSpc>
                        <a:spcBef>
                          <a:spcPts val="0"/>
                        </a:spcBef>
                        <a:spcAft>
                          <a:spcPts val="0"/>
                        </a:spcAft>
                      </a:pPr>
                      <a:r>
                        <a:rPr lang="en-US" sz="2400" dirty="0">
                          <a:effectLst/>
                        </a:rPr>
                        <a:t>(0/187)</a:t>
                      </a:r>
                      <a:endParaRPr lang="it-IT"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00000"/>
                        </a:lnSpc>
                        <a:spcBef>
                          <a:spcPts val="0"/>
                        </a:spcBef>
                        <a:spcAft>
                          <a:spcPts val="0"/>
                        </a:spcAft>
                      </a:pPr>
                      <a:r>
                        <a:rPr lang="en-US" sz="2400" dirty="0">
                          <a:effectLst/>
                        </a:rPr>
                        <a:t>0 %</a:t>
                      </a:r>
                      <a:endParaRPr lang="it-IT" sz="3600" dirty="0">
                        <a:effectLst/>
                      </a:endParaRPr>
                    </a:p>
                    <a:p>
                      <a:pPr marL="0" marR="0" indent="0" algn="ctr">
                        <a:lnSpc>
                          <a:spcPct val="100000"/>
                        </a:lnSpc>
                        <a:spcBef>
                          <a:spcPts val="0"/>
                        </a:spcBef>
                        <a:spcAft>
                          <a:spcPts val="0"/>
                        </a:spcAft>
                      </a:pPr>
                      <a:r>
                        <a:rPr lang="en-US" sz="2400" dirty="0">
                          <a:effectLst/>
                        </a:rPr>
                        <a:t>(0/187)</a:t>
                      </a:r>
                      <a:endParaRPr lang="it-IT"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00000"/>
                        </a:lnSpc>
                        <a:spcBef>
                          <a:spcPts val="0"/>
                        </a:spcBef>
                        <a:spcAft>
                          <a:spcPts val="0"/>
                        </a:spcAft>
                      </a:pPr>
                      <a:r>
                        <a:rPr lang="it-IT" sz="2400" dirty="0">
                          <a:effectLst/>
                        </a:rPr>
                        <a:t>2.8 %</a:t>
                      </a:r>
                      <a:endParaRPr lang="it-IT" sz="3600" dirty="0">
                        <a:effectLst/>
                      </a:endParaRPr>
                    </a:p>
                    <a:p>
                      <a:pPr marL="0" marR="0" indent="0" algn="ctr">
                        <a:lnSpc>
                          <a:spcPct val="100000"/>
                        </a:lnSpc>
                        <a:spcBef>
                          <a:spcPts val="0"/>
                        </a:spcBef>
                        <a:spcAft>
                          <a:spcPts val="0"/>
                        </a:spcAft>
                      </a:pPr>
                      <a:r>
                        <a:rPr lang="it-IT" sz="2400" dirty="0">
                          <a:effectLst/>
                        </a:rPr>
                        <a:t>(29/1020)</a:t>
                      </a:r>
                      <a:endParaRPr lang="it-IT"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7" name="TextBox 11"/>
          <p:cNvSpPr txBox="1"/>
          <p:nvPr/>
        </p:nvSpPr>
        <p:spPr>
          <a:xfrm>
            <a:off x="660679" y="4372862"/>
            <a:ext cx="7543800" cy="830997"/>
          </a:xfrm>
          <a:prstGeom prst="rect">
            <a:avLst/>
          </a:prstGeom>
          <a:noFill/>
        </p:spPr>
        <p:txBody>
          <a:bodyPr wrap="square" rtlCol="0">
            <a:spAutoFit/>
          </a:bodyPr>
          <a:lstStyle/>
          <a:p>
            <a:pPr algn="just"/>
            <a:r>
              <a:rPr lang="en-US" sz="2400" dirty="0" smtClean="0">
                <a:solidFill>
                  <a:srgbClr val="3035FA"/>
                </a:solidFill>
              </a:rPr>
              <a:t>The found formula reproduces exactly the performance of the original probabilistic SVM with 60% threshold</a:t>
            </a:r>
            <a:endParaRPr lang="en-US" sz="2400" dirty="0">
              <a:solidFill>
                <a:srgbClr val="3035FA"/>
              </a:solidFill>
            </a:endParaRPr>
          </a:p>
        </p:txBody>
      </p:sp>
      <p:pic>
        <p:nvPicPr>
          <p:cNvPr id="8192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81800" y="1371600"/>
            <a:ext cx="1947182" cy="342900"/>
          </a:xfrm>
          <a:prstGeom prst="rect">
            <a:avLst/>
          </a:prstGeom>
          <a:noFill/>
        </p:spPr>
      </p:pic>
      <p:pic>
        <p:nvPicPr>
          <p:cNvPr id="8192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629399" y="1828800"/>
            <a:ext cx="2090057" cy="304800"/>
          </a:xfrm>
          <a:prstGeom prst="rect">
            <a:avLst/>
          </a:prstGeom>
          <a:noFill/>
        </p:spPr>
      </p:pic>
      <p:pic>
        <p:nvPicPr>
          <p:cNvPr id="81921"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58001" y="2209800"/>
            <a:ext cx="1524000" cy="306993"/>
          </a:xfrm>
          <a:prstGeom prst="rect">
            <a:avLst/>
          </a:prstGeom>
          <a:noFill/>
        </p:spPr>
      </p:pic>
      <p:sp>
        <p:nvSpPr>
          <p:cNvPr id="819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25" name="Rectangle 5"/>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MS Mincho" pitchFamily="49" charset="-128"/>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1927" name="Rectangle 7"/>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 name="Picture 5" descr="JET(3,78,16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930" y="6542042"/>
            <a:ext cx="748390" cy="296819"/>
          </a:xfrm>
          <a:prstGeom prst="rect">
            <a:avLst/>
          </a:prstGeom>
        </p:spPr>
      </p:pic>
      <mc:AlternateContent xmlns:mc="http://schemas.openxmlformats.org/markup-compatibility/2006" xmlns:a14="http://schemas.microsoft.com/office/drawing/2010/main">
        <mc:Choice Requires="a14">
          <p:sp>
            <p:nvSpPr>
              <p:cNvPr id="3" name="Rettangolo 2"/>
              <p:cNvSpPr/>
              <p:nvPr/>
            </p:nvSpPr>
            <p:spPr>
              <a:xfrm>
                <a:off x="1752600" y="1492968"/>
                <a:ext cx="4453618" cy="5810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sz="2800" i="1">
                              <a:latin typeface="Cambria Math" panose="02040503050406030204" pitchFamily="18" charset="0"/>
                            </a:rPr>
                          </m:ctrlPr>
                        </m:dPr>
                        <m:e>
                          <m:r>
                            <a:rPr lang="en-US" sz="2800" i="1">
                              <a:latin typeface="Cambria Math" panose="02040503050406030204" pitchFamily="18" charset="0"/>
                            </a:rPr>
                            <m:t>𝐿𝑀</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𝑙</m:t>
                                  </m:r>
                                </m:e>
                                <m:sub>
                                  <m:r>
                                    <a:rPr lang="en-US" sz="2800" i="1">
                                      <a:latin typeface="Cambria Math" panose="02040503050406030204" pitchFamily="18" charset="0"/>
                                    </a:rPr>
                                    <m:t>𝑖</m:t>
                                  </m:r>
                                </m:sub>
                              </m:sSub>
                            </m:e>
                          </m:d>
                          <m:r>
                            <a:rPr lang="en-US" sz="2800" i="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0">
                                  <a:latin typeface="Cambria Math" panose="02040503050406030204" pitchFamily="18" charset="0"/>
                                </a:rPr>
                                <m:t>0</m:t>
                              </m:r>
                            </m:sub>
                          </m:sSub>
                          <m:r>
                            <m:rPr>
                              <m:sty m:val="p"/>
                            </m:rPr>
                            <a:rPr lang="en-US" sz="2800" i="0">
                              <a:latin typeface="Cambria Math" panose="02040503050406030204" pitchFamily="18" charset="0"/>
                            </a:rPr>
                            <m:t>ex</m:t>
                          </m:r>
                          <m:func>
                            <m:funcPr>
                              <m:ctrlPr>
                                <a:rPr lang="en-US" sz="2800" i="1">
                                  <a:latin typeface="Cambria Math" panose="02040503050406030204" pitchFamily="18" charset="0"/>
                                </a:rPr>
                              </m:ctrlPr>
                            </m:funcPr>
                            <m:fName>
                              <m:r>
                                <m:rPr>
                                  <m:sty m:val="p"/>
                                </m:rPr>
                                <a:rPr lang="en-US" sz="2800" i="0">
                                  <a:latin typeface="Cambria Math" panose="02040503050406030204" pitchFamily="18" charset="0"/>
                                </a:rPr>
                                <m:t>p</m:t>
                              </m:r>
                            </m:fName>
                            <m:e>
                              <m:r>
                                <a:rPr lang="en-US" sz="2800" i="0">
                                  <a:latin typeface="Cambria Math" panose="02040503050406030204" pitchFamily="18" charset="0"/>
                                </a:rPr>
                                <m:t>(</m:t>
                              </m:r>
                            </m:e>
                          </m:func>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0">
                                  <a:latin typeface="Cambria Math" panose="02040503050406030204" pitchFamily="18" charset="0"/>
                                </a:rPr>
                                <m:t>1</m:t>
                              </m:r>
                            </m:sub>
                          </m:sSub>
                          <m:sSubSup>
                            <m:sSubSupPr>
                              <m:ctrlPr>
                                <a:rPr lang="en-US" sz="2800" i="1">
                                  <a:latin typeface="Cambria Math" panose="02040503050406030204" pitchFamily="18" charset="0"/>
                                </a:rPr>
                              </m:ctrlPr>
                            </m:sSubSupPr>
                            <m:e>
                              <m:r>
                                <a:rPr lang="en-US" sz="2800" i="1">
                                  <a:latin typeface="Cambria Math" panose="02040503050406030204" pitchFamily="18" charset="0"/>
                                </a:rPr>
                                <m:t>𝑙</m:t>
                              </m:r>
                            </m:e>
                            <m:sub>
                              <m:r>
                                <a:rPr lang="en-US" sz="2800" i="1">
                                  <a:latin typeface="Cambria Math" panose="02040503050406030204" pitchFamily="18" charset="0"/>
                                </a:rPr>
                                <m:t>𝑖</m:t>
                              </m:r>
                            </m:sub>
                            <m:sup>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0">
                                      <a:latin typeface="Cambria Math" panose="02040503050406030204" pitchFamily="18" charset="0"/>
                                    </a:rPr>
                                    <m:t>2</m:t>
                                  </m:r>
                                </m:sub>
                              </m:sSub>
                            </m:sup>
                          </m:sSubSup>
                        </m:e>
                      </m:d>
                    </m:oMath>
                  </m:oMathPara>
                </a14:m>
                <a:endParaRPr lang="en-US" sz="2800" dirty="0"/>
              </a:p>
            </p:txBody>
          </p:sp>
        </mc:Choice>
        <mc:Fallback xmlns="">
          <p:sp>
            <p:nvSpPr>
              <p:cNvPr id="3" name="Rettangolo 2"/>
              <p:cNvSpPr>
                <a:spLocks noRot="1" noChangeAspect="1" noMove="1" noResize="1" noEditPoints="1" noAdjustHandles="1" noChangeArrowheads="1" noChangeShapeType="1" noTextEdit="1"/>
              </p:cNvSpPr>
              <p:nvPr/>
            </p:nvSpPr>
            <p:spPr>
              <a:xfrm>
                <a:off x="1752600" y="1492968"/>
                <a:ext cx="4453618" cy="581057"/>
              </a:xfrm>
              <a:prstGeom prst="rect">
                <a:avLst/>
              </a:prstGeom>
              <a:blipFill rotWithShape="0">
                <a:blip r:embed="rId7"/>
                <a:stretch>
                  <a:fillRect/>
                </a:stretch>
              </a:blipFill>
            </p:spPr>
            <p:txBody>
              <a:bodyPr/>
              <a:lstStyle/>
              <a:p>
                <a:r>
                  <a:rPr lang="en-US">
                    <a:noFill/>
                  </a:rPr>
                  <a:t> </a:t>
                </a:r>
              </a:p>
            </p:txBody>
          </p:sp>
        </mc:Fallback>
      </mc:AlternateContent>
      <p:sp>
        <p:nvSpPr>
          <p:cNvPr id="15" name="TextBox 11"/>
          <p:cNvSpPr txBox="1"/>
          <p:nvPr/>
        </p:nvSpPr>
        <p:spPr>
          <a:xfrm>
            <a:off x="75364" y="5231128"/>
            <a:ext cx="9041842" cy="1384995"/>
          </a:xfrm>
          <a:prstGeom prst="rect">
            <a:avLst/>
          </a:prstGeom>
          <a:noFill/>
        </p:spPr>
        <p:txBody>
          <a:bodyPr wrap="square" rtlCol="0">
            <a:spAutoFit/>
          </a:bodyPr>
          <a:lstStyle/>
          <a:p>
            <a:pPr algn="ctr"/>
            <a:r>
              <a:rPr lang="en-US" sz="2800" dirty="0" smtClean="0">
                <a:solidFill>
                  <a:srgbClr val="3035FA"/>
                </a:solidFill>
              </a:rPr>
              <a:t>In terms of physical interpretation, the model found by SR via GP identifies a correlation between the maximum tolerable amplitude of the locked mode and the current profile. </a:t>
            </a:r>
            <a:endParaRPr lang="en-US" sz="2800" dirty="0">
              <a:solidFill>
                <a:srgbClr val="3035FA"/>
              </a:solidFill>
            </a:endParaRPr>
          </a:p>
        </p:txBody>
      </p:sp>
    </p:spTree>
    <p:extLst>
      <p:ext uri="{BB962C8B-B14F-4D97-AF65-F5344CB8AC3E}">
        <p14:creationId xmlns:p14="http://schemas.microsoft.com/office/powerpoint/2010/main" val="1627133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228600" y="160532"/>
            <a:ext cx="8534400" cy="523220"/>
          </a:xfrm>
          <a:prstGeom prst="rect">
            <a:avLst/>
          </a:prstGeom>
          <a:noFill/>
        </p:spPr>
        <p:txBody>
          <a:bodyPr wrap="square" rtlCol="0">
            <a:spAutoFit/>
          </a:bodyPr>
          <a:lstStyle/>
          <a:p>
            <a:pPr algn="ctr"/>
            <a:r>
              <a:rPr lang="en-US" sz="2800" dirty="0" smtClean="0"/>
              <a:t>Overview of a </a:t>
            </a:r>
            <a:r>
              <a:rPr lang="en-US" sz="2800" dirty="0" err="1" smtClean="0"/>
              <a:t>Multimachine</a:t>
            </a:r>
            <a:r>
              <a:rPr lang="en-US" sz="2800" dirty="0" smtClean="0"/>
              <a:t> Model</a:t>
            </a:r>
            <a:endParaRPr lang="en-US" sz="2800" dirty="0"/>
          </a:p>
        </p:txBody>
      </p:sp>
      <mc:AlternateContent xmlns:mc="http://schemas.openxmlformats.org/markup-compatibility/2006" xmlns:a14="http://schemas.microsoft.com/office/drawing/2010/main">
        <mc:Choice Requires="a14">
          <p:sp>
            <p:nvSpPr>
              <p:cNvPr id="2" name="Rettangolo 1"/>
              <p:cNvSpPr/>
              <p:nvPr/>
            </p:nvSpPr>
            <p:spPr>
              <a:xfrm>
                <a:off x="1524000" y="5948779"/>
                <a:ext cx="6459012" cy="6384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rPr>
                            <m:t>𝐵</m:t>
                          </m:r>
                        </m:e>
                        <m:sub>
                          <m:r>
                            <a:rPr lang="it-IT" sz="2800" i="1">
                              <a:latin typeface="Cambria Math" panose="02040503050406030204" pitchFamily="18" charset="0"/>
                            </a:rPr>
                            <m:t>𝑀𝐿</m:t>
                          </m:r>
                        </m:sub>
                      </m:sSub>
                      <m:r>
                        <a:rPr lang="it-IT" sz="2800" i="0">
                          <a:latin typeface="Cambria Math" panose="02040503050406030204" pitchFamily="18" charset="0"/>
                        </a:rPr>
                        <m:t>(</m:t>
                      </m:r>
                      <m:sSub>
                        <m:sSubPr>
                          <m:ctrlPr>
                            <a:rPr lang="it-IT" sz="2800" i="1">
                              <a:latin typeface="Cambria Math" panose="02040503050406030204" pitchFamily="18" charset="0"/>
                            </a:rPr>
                          </m:ctrlPr>
                        </m:sSubPr>
                        <m:e>
                          <m:r>
                            <a:rPr lang="it-IT" sz="2800" i="1">
                              <a:latin typeface="Cambria Math" panose="02040503050406030204" pitchFamily="18" charset="0"/>
                            </a:rPr>
                            <m:t>𝑟</m:t>
                          </m:r>
                        </m:e>
                        <m:sub>
                          <m:r>
                            <a:rPr lang="it-IT" sz="2800" i="1">
                              <a:latin typeface="Cambria Math" panose="02040503050406030204" pitchFamily="18" charset="0"/>
                            </a:rPr>
                            <m:t>𝑐</m:t>
                          </m:r>
                        </m:sub>
                      </m:sSub>
                      <m:r>
                        <a:rPr lang="it-IT" sz="2800" i="0">
                          <a:latin typeface="Cambria Math" panose="02040503050406030204" pitchFamily="18" charset="0"/>
                        </a:rPr>
                        <m:t>)=</m:t>
                      </m:r>
                      <m:r>
                        <a:rPr lang="it-IT" sz="2800" i="1">
                          <a:latin typeface="Cambria Math" panose="02040503050406030204" pitchFamily="18" charset="0"/>
                        </a:rPr>
                        <m:t>𝑐</m:t>
                      </m:r>
                      <m:sSubSup>
                        <m:sSubSupPr>
                          <m:ctrlPr>
                            <a:rPr lang="it-IT" sz="2800" i="1">
                              <a:latin typeface="Cambria Math" panose="02040503050406030204" pitchFamily="18" charset="0"/>
                            </a:rPr>
                          </m:ctrlPr>
                        </m:sSubSupPr>
                        <m:e>
                          <m:r>
                            <a:rPr lang="it-IT" sz="2800" i="0">
                              <a:latin typeface="Cambria Math" panose="02040503050406030204" pitchFamily="18" charset="0"/>
                            </a:rPr>
                            <m:t>∙</m:t>
                          </m:r>
                          <m:r>
                            <a:rPr lang="it-IT" sz="2800" i="1">
                              <a:latin typeface="Cambria Math" panose="02040503050406030204" pitchFamily="18" charset="0"/>
                            </a:rPr>
                            <m:t>𝐼</m:t>
                          </m:r>
                        </m:e>
                        <m:sub>
                          <m:r>
                            <a:rPr lang="it-IT" sz="2800" i="1">
                              <a:latin typeface="Cambria Math" panose="02040503050406030204" pitchFamily="18" charset="0"/>
                            </a:rPr>
                            <m:t>𝑃</m:t>
                          </m:r>
                        </m:sub>
                        <m:sup>
                          <m:sSub>
                            <m:sSubPr>
                              <m:ctrlPr>
                                <a:rPr lang="it-IT" sz="2800" i="1">
                                  <a:latin typeface="Cambria Math" panose="02040503050406030204" pitchFamily="18" charset="0"/>
                                </a:rPr>
                              </m:ctrlPr>
                            </m:sSubPr>
                            <m:e>
                              <m:r>
                                <a:rPr lang="it-IT" sz="2800" i="1">
                                  <a:latin typeface="Cambria Math" panose="02040503050406030204" pitchFamily="18" charset="0"/>
                                </a:rPr>
                                <m:t>𝑎</m:t>
                              </m:r>
                            </m:e>
                            <m:sub>
                              <m:r>
                                <a:rPr lang="it-IT" sz="2800" i="1">
                                  <a:latin typeface="Cambria Math" panose="02040503050406030204" pitchFamily="18" charset="0"/>
                                </a:rPr>
                                <m:t>𝐼</m:t>
                              </m:r>
                            </m:sub>
                          </m:sSub>
                        </m:sup>
                      </m:sSubSup>
                      <m:r>
                        <a:rPr lang="it-IT" sz="2800" i="0">
                          <a:latin typeface="Cambria Math" panose="02040503050406030204" pitchFamily="18" charset="0"/>
                        </a:rPr>
                        <m:t>∙</m:t>
                      </m:r>
                      <m:sSup>
                        <m:sSupPr>
                          <m:ctrlPr>
                            <a:rPr lang="it-IT" sz="2800" i="1">
                              <a:latin typeface="Cambria Math" panose="02040503050406030204" pitchFamily="18" charset="0"/>
                            </a:rPr>
                          </m:ctrlPr>
                        </m:sSupPr>
                        <m:e>
                          <m:r>
                            <a:rPr lang="it-IT" sz="2800" i="1">
                              <a:latin typeface="Cambria Math" panose="02040503050406030204" pitchFamily="18" charset="0"/>
                            </a:rPr>
                            <m:t>𝑎</m:t>
                          </m:r>
                        </m:e>
                        <m:sup>
                          <m:sSub>
                            <m:sSubPr>
                              <m:ctrlPr>
                                <a:rPr lang="it-IT" sz="2800" i="1">
                                  <a:latin typeface="Cambria Math" panose="02040503050406030204" pitchFamily="18" charset="0"/>
                                </a:rPr>
                              </m:ctrlPr>
                            </m:sSubPr>
                            <m:e>
                              <m:r>
                                <a:rPr lang="it-IT" sz="2800" i="1">
                                  <a:latin typeface="Cambria Math" panose="02040503050406030204" pitchFamily="18" charset="0"/>
                                </a:rPr>
                                <m:t>𝑎</m:t>
                              </m:r>
                            </m:e>
                            <m:sub>
                              <m:r>
                                <a:rPr lang="it-IT" sz="2800" i="1">
                                  <a:latin typeface="Cambria Math" panose="02040503050406030204" pitchFamily="18" charset="0"/>
                                </a:rPr>
                                <m:t>𝑎</m:t>
                              </m:r>
                            </m:sub>
                          </m:sSub>
                        </m:sup>
                      </m:sSup>
                      <m:r>
                        <a:rPr lang="it-IT" sz="2800" i="0">
                          <a:latin typeface="Cambria Math" panose="02040503050406030204" pitchFamily="18" charset="0"/>
                        </a:rPr>
                        <m:t>∙</m:t>
                      </m:r>
                      <m:sSubSup>
                        <m:sSubSupPr>
                          <m:ctrlPr>
                            <a:rPr lang="it-IT" sz="2800" i="1">
                              <a:latin typeface="Cambria Math" panose="02040503050406030204" pitchFamily="18" charset="0"/>
                            </a:rPr>
                          </m:ctrlPr>
                        </m:sSubSupPr>
                        <m:e>
                          <m:r>
                            <a:rPr lang="it-IT" sz="2800" i="1">
                              <a:latin typeface="Cambria Math" panose="02040503050406030204" pitchFamily="18" charset="0"/>
                            </a:rPr>
                            <m:t>𝑞</m:t>
                          </m:r>
                        </m:e>
                        <m:sub>
                          <m:r>
                            <a:rPr lang="it-IT" sz="2800" i="0">
                              <a:latin typeface="Cambria Math" panose="02040503050406030204" pitchFamily="18" charset="0"/>
                            </a:rPr>
                            <m:t>95</m:t>
                          </m:r>
                        </m:sub>
                        <m:sup>
                          <m:sSub>
                            <m:sSubPr>
                              <m:ctrlPr>
                                <a:rPr lang="it-IT" sz="2800" i="1">
                                  <a:latin typeface="Cambria Math" panose="02040503050406030204" pitchFamily="18" charset="0"/>
                                </a:rPr>
                              </m:ctrlPr>
                            </m:sSubPr>
                            <m:e>
                              <m:r>
                                <a:rPr lang="it-IT" sz="2800" i="1">
                                  <a:latin typeface="Cambria Math" panose="02040503050406030204" pitchFamily="18" charset="0"/>
                                </a:rPr>
                                <m:t>𝑎</m:t>
                              </m:r>
                            </m:e>
                            <m:sub>
                              <m:r>
                                <a:rPr lang="it-IT" sz="2800" i="1">
                                  <a:latin typeface="Cambria Math" panose="02040503050406030204" pitchFamily="18" charset="0"/>
                                </a:rPr>
                                <m:t>𝑞</m:t>
                              </m:r>
                            </m:sub>
                          </m:sSub>
                        </m:sup>
                      </m:sSubSup>
                      <m:r>
                        <a:rPr lang="it-IT" sz="2800" i="0">
                          <a:latin typeface="Cambria Math" panose="02040503050406030204" pitchFamily="18" charset="0"/>
                        </a:rPr>
                        <m:t>∙</m:t>
                      </m:r>
                      <m:sSup>
                        <m:sSupPr>
                          <m:ctrlPr>
                            <a:rPr lang="it-IT" sz="2800" i="1">
                              <a:latin typeface="Cambria Math" panose="02040503050406030204" pitchFamily="18" charset="0"/>
                            </a:rPr>
                          </m:ctrlPr>
                        </m:sSupPr>
                        <m:e>
                          <m:d>
                            <m:dPr>
                              <m:begChr m:val=""/>
                              <m:ctrlPr>
                                <a:rPr lang="it-IT" sz="2800" i="1">
                                  <a:latin typeface="Cambria Math" panose="02040503050406030204" pitchFamily="18" charset="0"/>
                                </a:rPr>
                              </m:ctrlPr>
                            </m:dPr>
                            <m:e>
                              <m:r>
                                <a:rPr lang="it-IT" sz="2800" i="1">
                                  <a:latin typeface="Cambria Math" panose="02040503050406030204" pitchFamily="18" charset="0"/>
                                </a:rPr>
                                <m:t>𝑙𝑖</m:t>
                              </m:r>
                              <m:r>
                                <a:rPr lang="it-IT" sz="2800" i="0">
                                  <a:latin typeface="Cambria Math" panose="02040503050406030204" pitchFamily="18" charset="0"/>
                                </a:rPr>
                                <m:t>(3</m:t>
                              </m:r>
                            </m:e>
                          </m:d>
                        </m:e>
                        <m:sup>
                          <m:sSub>
                            <m:sSubPr>
                              <m:ctrlPr>
                                <a:rPr lang="it-IT" sz="2800" i="1">
                                  <a:latin typeface="Cambria Math" panose="02040503050406030204" pitchFamily="18" charset="0"/>
                                </a:rPr>
                              </m:ctrlPr>
                            </m:sSubPr>
                            <m:e>
                              <m:r>
                                <a:rPr lang="it-IT" sz="2800" i="1">
                                  <a:latin typeface="Cambria Math" panose="02040503050406030204" pitchFamily="18" charset="0"/>
                                </a:rPr>
                                <m:t>𝑎</m:t>
                              </m:r>
                            </m:e>
                            <m:sub>
                              <m:r>
                                <a:rPr lang="it-IT" sz="2800" i="1">
                                  <a:latin typeface="Cambria Math" panose="02040503050406030204" pitchFamily="18" charset="0"/>
                                </a:rPr>
                                <m:t>𝑙𝑖</m:t>
                              </m:r>
                            </m:sub>
                          </m:sSub>
                        </m:sup>
                      </m:sSup>
                      <m:r>
                        <a:rPr lang="it-IT" sz="2800" i="0">
                          <a:latin typeface="Cambria Math" panose="02040503050406030204" pitchFamily="18" charset="0"/>
                        </a:rPr>
                        <m:t>∙</m:t>
                      </m:r>
                      <m:sSubSup>
                        <m:sSubSupPr>
                          <m:ctrlPr>
                            <a:rPr lang="it-IT" sz="2800" i="1">
                              <a:latin typeface="Cambria Math" panose="02040503050406030204" pitchFamily="18" charset="0"/>
                            </a:rPr>
                          </m:ctrlPr>
                        </m:sSubSupPr>
                        <m:e>
                          <m:r>
                            <a:rPr lang="it-IT" sz="2800" i="1">
                              <a:latin typeface="Cambria Math" panose="02040503050406030204" pitchFamily="18" charset="0"/>
                            </a:rPr>
                            <m:t>𝜌</m:t>
                          </m:r>
                        </m:e>
                        <m:sub>
                          <m:r>
                            <a:rPr lang="it-IT" sz="2800" i="1">
                              <a:latin typeface="Cambria Math" panose="02040503050406030204" pitchFamily="18" charset="0"/>
                            </a:rPr>
                            <m:t>𝑐</m:t>
                          </m:r>
                        </m:sub>
                        <m:sup>
                          <m:sSub>
                            <m:sSubPr>
                              <m:ctrlPr>
                                <a:rPr lang="it-IT" sz="2800" i="1">
                                  <a:latin typeface="Cambria Math" panose="02040503050406030204" pitchFamily="18" charset="0"/>
                                </a:rPr>
                              </m:ctrlPr>
                            </m:sSubPr>
                            <m:e>
                              <m:r>
                                <a:rPr lang="it-IT" sz="2800" i="1">
                                  <a:latin typeface="Cambria Math" panose="02040503050406030204" pitchFamily="18" charset="0"/>
                                </a:rPr>
                                <m:t>𝑎</m:t>
                              </m:r>
                            </m:e>
                            <m:sub>
                              <m:r>
                                <a:rPr lang="it-IT" sz="2800" i="1">
                                  <a:latin typeface="Cambria Math" panose="02040503050406030204" pitchFamily="18" charset="0"/>
                                </a:rPr>
                                <m:t>𝜌</m:t>
                              </m:r>
                            </m:sub>
                          </m:sSub>
                        </m:sup>
                      </m:sSubSup>
                    </m:oMath>
                  </m:oMathPara>
                </a14:m>
                <a:endParaRPr lang="it-IT" sz="2800" dirty="0"/>
              </a:p>
            </p:txBody>
          </p:sp>
        </mc:Choice>
        <mc:Fallback xmlns="">
          <p:sp>
            <p:nvSpPr>
              <p:cNvPr id="2" name="Rettangolo 1"/>
              <p:cNvSpPr>
                <a:spLocks noRot="1" noChangeAspect="1" noMove="1" noResize="1" noEditPoints="1" noAdjustHandles="1" noChangeArrowheads="1" noChangeShapeType="1" noTextEdit="1"/>
              </p:cNvSpPr>
              <p:nvPr/>
            </p:nvSpPr>
            <p:spPr>
              <a:xfrm>
                <a:off x="1524000" y="5948779"/>
                <a:ext cx="6459012" cy="638445"/>
              </a:xfrm>
              <a:prstGeom prst="rect">
                <a:avLst/>
              </a:prstGeom>
              <a:blipFill rotWithShape="1">
                <a:blip r:embed="rId3" cstate="print"/>
                <a:stretch>
                  <a:fillRect/>
                </a:stretch>
              </a:blipFill>
            </p:spPr>
            <p:txBody>
              <a:bodyPr/>
              <a:lstStyle/>
              <a:p>
                <a:r>
                  <a:rPr lang="en-GB">
                    <a:noFill/>
                  </a:rPr>
                  <a:t> </a:t>
                </a:r>
              </a:p>
            </p:txBody>
          </p:sp>
        </mc:Fallback>
      </mc:AlternateContent>
      <p:sp>
        <p:nvSpPr>
          <p:cNvPr id="3" name="Rettangolo 2"/>
          <p:cNvSpPr/>
          <p:nvPr/>
        </p:nvSpPr>
        <p:spPr>
          <a:xfrm>
            <a:off x="0" y="685800"/>
            <a:ext cx="9144000" cy="5262979"/>
          </a:xfrm>
          <a:prstGeom prst="rect">
            <a:avLst/>
          </a:prstGeom>
        </p:spPr>
        <p:txBody>
          <a:bodyPr wrap="square">
            <a:spAutoFit/>
          </a:bodyPr>
          <a:lstStyle/>
          <a:p>
            <a:pPr marL="457200" indent="-457200">
              <a:buFont typeface="Arial" panose="020B0604020202020204" pitchFamily="34" charset="0"/>
              <a:buChar char="•"/>
            </a:pPr>
            <a:r>
              <a:rPr lang="en-GB" sz="2800" dirty="0">
                <a:solidFill>
                  <a:srgbClr val="3D5FED"/>
                </a:solidFill>
                <a:latin typeface="Arial" panose="020B0604020202020204" pitchFamily="34" charset="0"/>
                <a:ea typeface="Times New Roman" panose="02020603050405020304" pitchFamily="18" charset="0"/>
                <a:cs typeface="Arial" panose="020B0604020202020204" pitchFamily="34" charset="0"/>
              </a:rPr>
              <a:t>In </a:t>
            </a:r>
            <a:r>
              <a:rPr lang="en-GB" sz="2800" dirty="0" smtClean="0">
                <a:solidFill>
                  <a:srgbClr val="3D5FED"/>
                </a:solidFill>
                <a:latin typeface="Arial" panose="020B0604020202020204" pitchFamily="34" charset="0"/>
                <a:ea typeface="Times New Roman" panose="02020603050405020304" pitchFamily="18" charset="0"/>
                <a:cs typeface="Arial" panose="020B0604020202020204" pitchFamily="34" charset="0"/>
              </a:rPr>
              <a:t> a recent study</a:t>
            </a:r>
            <a:r>
              <a:rPr lang="en-GB" sz="2800" dirty="0">
                <a:solidFill>
                  <a:srgbClr val="3D5FED"/>
                </a:solidFill>
                <a:latin typeface="Arial" panose="020B0604020202020204" pitchFamily="34" charset="0"/>
                <a:ea typeface="Times New Roman" panose="02020603050405020304" pitchFamily="18" charset="0"/>
                <a:cs typeface="Arial" panose="020B0604020202020204" pitchFamily="34" charset="0"/>
              </a:rPr>
              <a:t>, the amplitude of the locked mode, </a:t>
            </a:r>
            <a:r>
              <a:rPr lang="en-GB" sz="2800" dirty="0" smtClean="0">
                <a:solidFill>
                  <a:srgbClr val="3D5FED"/>
                </a:solidFill>
                <a:latin typeface="Arial" panose="020B0604020202020204" pitchFamily="34" charset="0"/>
                <a:ea typeface="Times New Roman" panose="02020603050405020304" pitchFamily="18" charset="0"/>
                <a:cs typeface="Arial" panose="020B0604020202020204" pitchFamily="34" charset="0"/>
              </a:rPr>
              <a:t>the </a:t>
            </a:r>
            <a:r>
              <a:rPr lang="en-GB" sz="2800" dirty="0">
                <a:solidFill>
                  <a:srgbClr val="3D5FED"/>
                </a:solidFill>
                <a:latin typeface="Arial" panose="020B0604020202020204" pitchFamily="34" charset="0"/>
                <a:ea typeface="Times New Roman" panose="02020603050405020304" pitchFamily="18" charset="0"/>
                <a:cs typeface="Arial" panose="020B0604020202020204" pitchFamily="34" charset="0"/>
              </a:rPr>
              <a:t>consequence of magnetic islands locked to the wall, is studied in JET, ASDEX-U and COMPASS. </a:t>
            </a:r>
            <a:endParaRPr lang="en-GB" sz="2800" dirty="0" smtClean="0">
              <a:solidFill>
                <a:srgbClr val="3D5FED"/>
              </a:solidFill>
              <a:latin typeface="Arial" panose="020B0604020202020204" pitchFamily="34" charset="0"/>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r>
              <a:rPr lang="en-GB" sz="2800" dirty="0" smtClean="0">
                <a:solidFill>
                  <a:srgbClr val="3D5FED"/>
                </a:solidFill>
                <a:latin typeface="Arial" panose="020B0604020202020204" pitchFamily="34" charset="0"/>
                <a:ea typeface="Times New Roman" panose="02020603050405020304" pitchFamily="18" charset="0"/>
                <a:cs typeface="Arial" panose="020B0604020202020204" pitchFamily="34" charset="0"/>
              </a:rPr>
              <a:t>The </a:t>
            </a:r>
            <a:r>
              <a:rPr lang="en-GB" sz="2800" dirty="0">
                <a:solidFill>
                  <a:srgbClr val="3D5FED"/>
                </a:solidFill>
                <a:latin typeface="Arial" panose="020B0604020202020204" pitchFamily="34" charset="0"/>
                <a:ea typeface="Times New Roman" panose="02020603050405020304" pitchFamily="18" charset="0"/>
                <a:cs typeface="Arial" panose="020B0604020202020204" pitchFamily="34" charset="0"/>
              </a:rPr>
              <a:t>simple locking of the magnetic configuration to the wall is not deemed a sufficient condition per se to trigger disruptions; the amplitude is </a:t>
            </a:r>
            <a:r>
              <a:rPr lang="en-GB" sz="2800" dirty="0" smtClean="0">
                <a:solidFill>
                  <a:srgbClr val="3D5FED"/>
                </a:solidFill>
                <a:latin typeface="Arial" panose="020B0604020202020204" pitchFamily="34" charset="0"/>
                <a:ea typeface="Times New Roman" panose="02020603050405020304" pitchFamily="18" charset="0"/>
                <a:cs typeface="Arial" panose="020B0604020202020204" pitchFamily="34" charset="0"/>
              </a:rPr>
              <a:t>claimed to be the relevant quantity. </a:t>
            </a:r>
          </a:p>
          <a:p>
            <a:pPr marL="457200" indent="-457200">
              <a:buFont typeface="Arial" panose="020B0604020202020204" pitchFamily="34" charset="0"/>
              <a:buChar char="•"/>
            </a:pPr>
            <a:r>
              <a:rPr lang="en-GB" sz="2800" dirty="0" smtClean="0">
                <a:solidFill>
                  <a:srgbClr val="3D5FED"/>
                </a:solidFill>
                <a:latin typeface="Arial" panose="020B0604020202020204" pitchFamily="34" charset="0"/>
                <a:ea typeface="Times New Roman" panose="02020603050405020304" pitchFamily="18" charset="0"/>
                <a:cs typeface="Arial" panose="020B0604020202020204" pitchFamily="34" charset="0"/>
              </a:rPr>
              <a:t>Based </a:t>
            </a:r>
            <a:r>
              <a:rPr lang="en-GB" sz="2800" dirty="0">
                <a:solidFill>
                  <a:srgbClr val="3D5FED"/>
                </a:solidFill>
                <a:latin typeface="Arial" panose="020B0604020202020204" pitchFamily="34" charset="0"/>
                <a:ea typeface="Times New Roman" panose="02020603050405020304" pitchFamily="18" charset="0"/>
                <a:cs typeface="Arial" panose="020B0604020202020204" pitchFamily="34" charset="0"/>
              </a:rPr>
              <a:t>on theoretical considerations involving the </a:t>
            </a:r>
            <a:r>
              <a:rPr lang="en-GB" sz="2800" dirty="0" err="1" smtClean="0">
                <a:solidFill>
                  <a:srgbClr val="3D5FED"/>
                </a:solidFill>
                <a:latin typeface="Arial" panose="020B0604020202020204" pitchFamily="34" charset="0"/>
                <a:ea typeface="Times New Roman" panose="02020603050405020304" pitchFamily="18" charset="0"/>
                <a:cs typeface="Arial" panose="020B0604020202020204" pitchFamily="34" charset="0"/>
              </a:rPr>
              <a:t>Chirickov</a:t>
            </a:r>
            <a:r>
              <a:rPr lang="en-GB" sz="2800" dirty="0" smtClean="0">
                <a:solidFill>
                  <a:srgbClr val="3D5FED"/>
                </a:solidFill>
                <a:latin typeface="Arial" panose="020B0604020202020204" pitchFamily="34" charset="0"/>
                <a:ea typeface="Times New Roman" panose="02020603050405020304" pitchFamily="18" charset="0"/>
                <a:cs typeface="Arial" panose="020B0604020202020204" pitchFamily="34" charset="0"/>
              </a:rPr>
              <a:t> </a:t>
            </a:r>
            <a:r>
              <a:rPr lang="en-GB" sz="2800" dirty="0">
                <a:solidFill>
                  <a:srgbClr val="3D5FED"/>
                </a:solidFill>
                <a:latin typeface="Arial" panose="020B0604020202020204" pitchFamily="34" charset="0"/>
                <a:ea typeface="Times New Roman" panose="02020603050405020304" pitchFamily="18" charset="0"/>
                <a:cs typeface="Arial" panose="020B0604020202020204" pitchFamily="34" charset="0"/>
              </a:rPr>
              <a:t>criterion, the amplitude of the island size required to trigger a disruption was determined. A scaling for the value of the locked mode amplitude, considered the limit for the triggering a </a:t>
            </a:r>
            <a:r>
              <a:rPr lang="en-GB" sz="2800" dirty="0" smtClean="0">
                <a:solidFill>
                  <a:srgbClr val="3D5FED"/>
                </a:solidFill>
                <a:latin typeface="Arial" panose="020B0604020202020204" pitchFamily="34" charset="0"/>
                <a:ea typeface="Times New Roman" panose="02020603050405020304" pitchFamily="18" charset="0"/>
                <a:cs typeface="Arial" panose="020B0604020202020204" pitchFamily="34" charset="0"/>
              </a:rPr>
              <a:t>disruption is:</a:t>
            </a:r>
          </a:p>
        </p:txBody>
      </p:sp>
      <p:pic>
        <p:nvPicPr>
          <p:cNvPr id="5" name="Picture 5" descr="JET(3,78,16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930" y="6542042"/>
            <a:ext cx="748390" cy="296819"/>
          </a:xfrm>
          <a:prstGeom prst="rect">
            <a:avLst/>
          </a:prstGeom>
        </p:spPr>
      </p:pic>
    </p:spTree>
    <p:extLst>
      <p:ext uri="{BB962C8B-B14F-4D97-AF65-F5344CB8AC3E}">
        <p14:creationId xmlns:p14="http://schemas.microsoft.com/office/powerpoint/2010/main" val="300081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381000" y="88190"/>
            <a:ext cx="8534400" cy="523220"/>
          </a:xfrm>
          <a:prstGeom prst="rect">
            <a:avLst/>
          </a:prstGeom>
          <a:noFill/>
        </p:spPr>
        <p:txBody>
          <a:bodyPr wrap="square" rtlCol="0">
            <a:spAutoFit/>
          </a:bodyPr>
          <a:lstStyle/>
          <a:p>
            <a:pPr algn="ctr"/>
            <a:r>
              <a:rPr lang="en-US" sz="2800" dirty="0" err="1" smtClean="0"/>
              <a:t>Multimachine</a:t>
            </a:r>
            <a:r>
              <a:rPr lang="en-US" sz="2800" dirty="0" smtClean="0"/>
              <a:t> Model: statistics </a:t>
            </a:r>
            <a:endParaRPr lang="en-US" sz="2800" dirty="0"/>
          </a:p>
        </p:txBody>
      </p:sp>
      <p:sp>
        <p:nvSpPr>
          <p:cNvPr id="10" name="TextBox 11"/>
          <p:cNvSpPr txBox="1"/>
          <p:nvPr/>
        </p:nvSpPr>
        <p:spPr>
          <a:xfrm>
            <a:off x="228600" y="838200"/>
            <a:ext cx="8534400" cy="830997"/>
          </a:xfrm>
          <a:prstGeom prst="rect">
            <a:avLst/>
          </a:prstGeom>
          <a:noFill/>
        </p:spPr>
        <p:txBody>
          <a:bodyPr wrap="square" rtlCol="0">
            <a:spAutoFit/>
          </a:bodyPr>
          <a:lstStyle/>
          <a:p>
            <a:pPr algn="just"/>
            <a:r>
              <a:rPr lang="en-US" sz="2400" dirty="0" smtClean="0">
                <a:solidFill>
                  <a:srgbClr val="3035FA"/>
                </a:solidFill>
              </a:rPr>
              <a:t>Unfortunately, when applied to JET with the ILW, it does not seem to be very performing for prediction: too conservative </a:t>
            </a:r>
            <a:endParaRPr lang="en-US" sz="2400" dirty="0">
              <a:solidFill>
                <a:srgbClr val="3035FA"/>
              </a:solidFill>
            </a:endParaRPr>
          </a:p>
        </p:txBody>
      </p:sp>
      <p:graphicFrame>
        <p:nvGraphicFramePr>
          <p:cNvPr id="6" name="Tabella 5"/>
          <p:cNvGraphicFramePr>
            <a:graphicFrameLocks noGrp="1"/>
          </p:cNvGraphicFramePr>
          <p:nvPr>
            <p:extLst>
              <p:ext uri="{D42A27DB-BD31-4B8C-83A1-F6EECF244321}">
                <p14:modId xmlns:p14="http://schemas.microsoft.com/office/powerpoint/2010/main" val="490069987"/>
              </p:ext>
            </p:extLst>
          </p:nvPr>
        </p:nvGraphicFramePr>
        <p:xfrm>
          <a:off x="1828800" y="1676400"/>
          <a:ext cx="5943601" cy="1905000"/>
        </p:xfrm>
        <a:graphic>
          <a:graphicData uri="http://schemas.openxmlformats.org/drawingml/2006/table">
            <a:tbl>
              <a:tblPr firstRow="1" firstCol="1" bandRow="1">
                <a:tableStyleId>{5C22544A-7EE6-4342-B048-85BDC9FD1C3A}</a:tableStyleId>
              </a:tblPr>
              <a:tblGrid>
                <a:gridCol w="1107726"/>
                <a:gridCol w="951888"/>
                <a:gridCol w="963801"/>
                <a:gridCol w="1212940"/>
                <a:gridCol w="873475"/>
                <a:gridCol w="833771"/>
              </a:tblGrid>
              <a:tr h="866931">
                <a:tc>
                  <a:txBody>
                    <a:bodyPr/>
                    <a:lstStyle/>
                    <a:p>
                      <a:pPr marL="0" marR="0" indent="0" algn="ctr">
                        <a:lnSpc>
                          <a:spcPct val="150000"/>
                        </a:lnSpc>
                        <a:spcBef>
                          <a:spcPts val="0"/>
                        </a:spcBef>
                        <a:spcAft>
                          <a:spcPts val="0"/>
                        </a:spcAft>
                      </a:pPr>
                      <a:r>
                        <a:rPr lang="it-IT" sz="1600" dirty="0" err="1">
                          <a:effectLst/>
                        </a:rPr>
                        <a:t>Succes</a:t>
                      </a:r>
                      <a:r>
                        <a:rPr lang="it-IT" sz="1600" dirty="0">
                          <a:effectLst/>
                        </a:rPr>
                        <a:t> Rate</a:t>
                      </a:r>
                      <a:endParaRPr lang="it-IT"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it-IT" sz="1600">
                          <a:effectLst/>
                        </a:rPr>
                        <a:t>Tardy</a:t>
                      </a:r>
                      <a:endParaRPr lang="it-IT"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it-IT" sz="1600" dirty="0">
                          <a:effectLst/>
                        </a:rPr>
                        <a:t>Missed</a:t>
                      </a:r>
                      <a:endParaRPr lang="it-IT"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it-IT" sz="1600" dirty="0">
                          <a:effectLst/>
                        </a:rPr>
                        <a:t>False</a:t>
                      </a:r>
                      <a:endParaRPr lang="it-IT"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n-US" sz="1600" dirty="0">
                          <a:effectLst/>
                        </a:rPr>
                        <a:t>Mean [</a:t>
                      </a:r>
                      <a:r>
                        <a:rPr lang="en-US" sz="1600" dirty="0" err="1">
                          <a:effectLst/>
                        </a:rPr>
                        <a:t>ms</a:t>
                      </a:r>
                      <a:r>
                        <a:rPr lang="en-US" sz="1600" dirty="0">
                          <a:effectLst/>
                        </a:rPr>
                        <a:t>]</a:t>
                      </a:r>
                      <a:endParaRPr lang="it-IT"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n-US" sz="1600">
                          <a:effectLst/>
                        </a:rPr>
                        <a:t>Std</a:t>
                      </a:r>
                      <a:endParaRPr lang="it-IT" sz="2400">
                        <a:effectLst/>
                      </a:endParaRPr>
                    </a:p>
                    <a:p>
                      <a:pPr marL="0" marR="0" indent="0" algn="ctr">
                        <a:lnSpc>
                          <a:spcPct val="150000"/>
                        </a:lnSpc>
                        <a:spcBef>
                          <a:spcPts val="0"/>
                        </a:spcBef>
                        <a:spcAft>
                          <a:spcPts val="0"/>
                        </a:spcAft>
                      </a:pPr>
                      <a:r>
                        <a:rPr lang="en-US" sz="1600">
                          <a:effectLst/>
                        </a:rPr>
                        <a:t>[ms]</a:t>
                      </a:r>
                      <a:endParaRPr lang="it-IT"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1038069">
                <a:tc>
                  <a:txBody>
                    <a:bodyPr/>
                    <a:lstStyle/>
                    <a:p>
                      <a:pPr marL="0" marR="0" indent="0" algn="ctr">
                        <a:lnSpc>
                          <a:spcPct val="150000"/>
                        </a:lnSpc>
                        <a:spcBef>
                          <a:spcPts val="0"/>
                        </a:spcBef>
                        <a:spcAft>
                          <a:spcPts val="0"/>
                        </a:spcAft>
                      </a:pPr>
                      <a:r>
                        <a:rPr lang="it-IT" sz="1600" dirty="0">
                          <a:effectLst/>
                        </a:rPr>
                        <a:t>51.85 %</a:t>
                      </a:r>
                      <a:endParaRPr lang="it-IT" sz="2400" dirty="0">
                        <a:effectLst/>
                      </a:endParaRPr>
                    </a:p>
                    <a:p>
                      <a:pPr marL="0" marR="0" indent="0" algn="ctr">
                        <a:lnSpc>
                          <a:spcPct val="150000"/>
                        </a:lnSpc>
                        <a:spcBef>
                          <a:spcPts val="0"/>
                        </a:spcBef>
                        <a:spcAft>
                          <a:spcPts val="0"/>
                        </a:spcAft>
                      </a:pPr>
                      <a:r>
                        <a:rPr lang="it-IT" sz="1600" dirty="0">
                          <a:effectLst/>
                        </a:rPr>
                        <a:t>(70/135)</a:t>
                      </a:r>
                      <a:endParaRPr lang="it-IT"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it-IT" sz="1600">
                          <a:effectLst/>
                        </a:rPr>
                        <a:t>26.67 %</a:t>
                      </a:r>
                      <a:endParaRPr lang="it-IT" sz="2400">
                        <a:effectLst/>
                      </a:endParaRPr>
                    </a:p>
                    <a:p>
                      <a:pPr marL="0" marR="0" indent="0" algn="ctr">
                        <a:lnSpc>
                          <a:spcPct val="150000"/>
                        </a:lnSpc>
                        <a:spcBef>
                          <a:spcPts val="0"/>
                        </a:spcBef>
                        <a:spcAft>
                          <a:spcPts val="0"/>
                        </a:spcAft>
                      </a:pPr>
                      <a:r>
                        <a:rPr lang="it-IT" sz="1600">
                          <a:effectLst/>
                        </a:rPr>
                        <a:t>(36/135)</a:t>
                      </a:r>
                      <a:endParaRPr lang="it-IT"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it-IT" sz="1600">
                          <a:effectLst/>
                        </a:rPr>
                        <a:t>21.48 %</a:t>
                      </a:r>
                      <a:endParaRPr lang="it-IT" sz="2400">
                        <a:effectLst/>
                      </a:endParaRPr>
                    </a:p>
                    <a:p>
                      <a:pPr marL="0" marR="0" indent="0" algn="ctr">
                        <a:lnSpc>
                          <a:spcPct val="150000"/>
                        </a:lnSpc>
                        <a:spcBef>
                          <a:spcPts val="0"/>
                        </a:spcBef>
                        <a:spcAft>
                          <a:spcPts val="0"/>
                        </a:spcAft>
                      </a:pPr>
                      <a:r>
                        <a:rPr lang="it-IT" sz="1600">
                          <a:effectLst/>
                        </a:rPr>
                        <a:t>(29/135)</a:t>
                      </a:r>
                      <a:endParaRPr lang="it-IT"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it-IT" sz="1600" dirty="0">
                          <a:effectLst/>
                        </a:rPr>
                        <a:t>1.96 %</a:t>
                      </a:r>
                      <a:endParaRPr lang="it-IT" sz="2400" dirty="0">
                        <a:effectLst/>
                      </a:endParaRPr>
                    </a:p>
                    <a:p>
                      <a:pPr marL="0" marR="0" indent="0" algn="ctr">
                        <a:lnSpc>
                          <a:spcPct val="150000"/>
                        </a:lnSpc>
                        <a:spcBef>
                          <a:spcPts val="0"/>
                        </a:spcBef>
                        <a:spcAft>
                          <a:spcPts val="0"/>
                        </a:spcAft>
                      </a:pPr>
                      <a:r>
                        <a:rPr lang="it-IT" sz="1600" dirty="0">
                          <a:effectLst/>
                        </a:rPr>
                        <a:t>(1000/1020)</a:t>
                      </a:r>
                      <a:endParaRPr lang="it-IT"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n-US" sz="1600" dirty="0">
                          <a:effectLst/>
                        </a:rPr>
                        <a:t>184</a:t>
                      </a:r>
                      <a:endParaRPr lang="it-IT"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n-US" sz="1600" dirty="0">
                          <a:effectLst/>
                        </a:rPr>
                        <a:t>349</a:t>
                      </a:r>
                      <a:endParaRPr lang="it-IT"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pic>
        <p:nvPicPr>
          <p:cNvPr id="5" name="Immagine 5"/>
          <p:cNvPicPr/>
          <p:nvPr/>
        </p:nvPicPr>
        <p:blipFill rotWithShape="1">
          <a:blip r:embed="rId3" cstate="print">
            <a:extLst>
              <a:ext uri="{28A0092B-C50C-407E-A947-70E740481C1C}">
                <a14:useLocalDpi xmlns:a14="http://schemas.microsoft.com/office/drawing/2010/main" val="0"/>
              </a:ext>
            </a:extLst>
          </a:blip>
          <a:srcRect l="7752" t="3784" r="7396" b="3981"/>
          <a:stretch/>
        </p:blipFill>
        <p:spPr bwMode="auto">
          <a:xfrm>
            <a:off x="4419600" y="3657600"/>
            <a:ext cx="4721506" cy="3181109"/>
          </a:xfrm>
          <a:prstGeom prst="rect">
            <a:avLst/>
          </a:prstGeom>
          <a:ln>
            <a:noFill/>
          </a:ln>
          <a:extLst>
            <a:ext uri="{53640926-AAD7-44D8-BBD7-CCE9431645EC}">
              <a14:shadowObscured xmlns:a14="http://schemas.microsoft.com/office/drawing/2010/main"/>
            </a:ext>
          </a:extLst>
        </p:spPr>
      </p:pic>
      <p:sp>
        <p:nvSpPr>
          <p:cNvPr id="7" name="TextBox 11"/>
          <p:cNvSpPr txBox="1"/>
          <p:nvPr/>
        </p:nvSpPr>
        <p:spPr>
          <a:xfrm>
            <a:off x="228600" y="4648200"/>
            <a:ext cx="4211256" cy="1569660"/>
          </a:xfrm>
          <a:prstGeom prst="rect">
            <a:avLst/>
          </a:prstGeom>
          <a:noFill/>
        </p:spPr>
        <p:txBody>
          <a:bodyPr wrap="square" rtlCol="0">
            <a:spAutoFit/>
          </a:bodyPr>
          <a:lstStyle/>
          <a:p>
            <a:r>
              <a:rPr lang="en-US" sz="2400" dirty="0" smtClean="0">
                <a:solidFill>
                  <a:srgbClr val="FF0000"/>
                </a:solidFill>
              </a:rPr>
              <a:t>Red: predicted threshold</a:t>
            </a:r>
          </a:p>
          <a:p>
            <a:endParaRPr lang="en-US" sz="2400" dirty="0">
              <a:solidFill>
                <a:srgbClr val="FF0000"/>
              </a:solidFill>
            </a:endParaRPr>
          </a:p>
          <a:p>
            <a:r>
              <a:rPr lang="en-US" sz="2400" dirty="0" smtClean="0"/>
              <a:t>Black: actual measurement of the locked</a:t>
            </a:r>
            <a:endParaRPr lang="en-US" sz="2400" dirty="0"/>
          </a:p>
        </p:txBody>
      </p:sp>
      <p:pic>
        <p:nvPicPr>
          <p:cNvPr id="9" name="Picture 5" descr="JET(3,78,16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930" y="6542042"/>
            <a:ext cx="748390" cy="296819"/>
          </a:xfrm>
          <a:prstGeom prst="rect">
            <a:avLst/>
          </a:prstGeom>
        </p:spPr>
      </p:pic>
    </p:spTree>
    <p:extLst>
      <p:ext uri="{BB962C8B-B14F-4D97-AF65-F5344CB8AC3E}">
        <p14:creationId xmlns:p14="http://schemas.microsoft.com/office/powerpoint/2010/main" val="3718005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76200" y="102055"/>
            <a:ext cx="8382000" cy="461665"/>
          </a:xfrm>
          <a:prstGeom prst="rect">
            <a:avLst/>
          </a:prstGeom>
          <a:noFill/>
        </p:spPr>
        <p:txBody>
          <a:bodyPr wrap="square" rtlCol="0">
            <a:spAutoFit/>
          </a:bodyPr>
          <a:lstStyle/>
          <a:p>
            <a:pPr algn="ctr"/>
            <a:r>
              <a:rPr lang="en-US" sz="2400" dirty="0" smtClean="0"/>
              <a:t>Symbolic Regression equation with </a:t>
            </a:r>
            <a:r>
              <a:rPr lang="en-US" sz="2400" dirty="0" err="1" smtClean="0"/>
              <a:t>Multimachine</a:t>
            </a:r>
            <a:r>
              <a:rPr lang="en-US" sz="2400" dirty="0" smtClean="0"/>
              <a:t> model variables</a:t>
            </a:r>
            <a:endParaRPr lang="en-US" sz="2400" dirty="0"/>
          </a:p>
        </p:txBody>
      </p:sp>
      <mc:AlternateContent xmlns:mc="http://schemas.openxmlformats.org/markup-compatibility/2006" xmlns:a14="http://schemas.microsoft.com/office/drawing/2010/main">
        <mc:Choice Requires="a14">
          <p:sp>
            <p:nvSpPr>
              <p:cNvPr id="2" name="Rettangolo 1"/>
              <p:cNvSpPr/>
              <p:nvPr/>
            </p:nvSpPr>
            <p:spPr>
              <a:xfrm>
                <a:off x="1828800" y="5193168"/>
                <a:ext cx="6666505" cy="5280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t-IT" sz="2800" smtClean="0">
                          <a:latin typeface="Cambria Math" panose="02040503050406030204" pitchFamily="18" charset="0"/>
                        </a:rPr>
                        <m:t>L</m:t>
                      </m:r>
                      <m:r>
                        <m:rPr>
                          <m:sty m:val="p"/>
                        </m:rPr>
                        <a:rPr lang="it-IT" sz="2800" i="0">
                          <a:latin typeface="Cambria Math" panose="02040503050406030204" pitchFamily="18" charset="0"/>
                        </a:rPr>
                        <m:t>M</m:t>
                      </m:r>
                      <m:r>
                        <a:rPr lang="it-IT" sz="2800" i="0">
                          <a:latin typeface="Cambria Math" panose="02040503050406030204" pitchFamily="18" charset="0"/>
                        </a:rPr>
                        <m:t>=0.475−0.017⋅</m:t>
                      </m:r>
                      <m:sSup>
                        <m:sSupPr>
                          <m:ctrlPr>
                            <a:rPr lang="it-IT" sz="2800" i="1">
                              <a:latin typeface="Cambria Math" panose="02040503050406030204" pitchFamily="18" charset="0"/>
                            </a:rPr>
                          </m:ctrlPr>
                        </m:sSupPr>
                        <m:e>
                          <m:r>
                            <a:rPr lang="it-IT" sz="2800" i="1">
                              <a:latin typeface="Cambria Math" panose="02040503050406030204" pitchFamily="18" charset="0"/>
                            </a:rPr>
                            <m:t>𝑦</m:t>
                          </m:r>
                        </m:e>
                        <m:sup>
                          <m:r>
                            <a:rPr lang="it-IT" sz="2800" i="0">
                              <a:latin typeface="Cambria Math" panose="02040503050406030204" pitchFamily="18" charset="0"/>
                            </a:rPr>
                            <m:t>0.95</m:t>
                          </m:r>
                        </m:sup>
                      </m:sSup>
                      <m:r>
                        <a:rPr lang="it-IT" sz="2800" i="0">
                          <a:latin typeface="Cambria Math" panose="02040503050406030204" pitchFamily="18" charset="0"/>
                        </a:rPr>
                        <m:t>−0.014⋅</m:t>
                      </m:r>
                      <m:sSup>
                        <m:sSupPr>
                          <m:ctrlPr>
                            <a:rPr lang="it-IT" sz="2800" i="1">
                              <a:latin typeface="Cambria Math" panose="02040503050406030204" pitchFamily="18" charset="0"/>
                            </a:rPr>
                          </m:ctrlPr>
                        </m:sSupPr>
                        <m:e>
                          <m:r>
                            <a:rPr lang="it-IT" sz="2800" i="1">
                              <a:latin typeface="Cambria Math" panose="02040503050406030204" pitchFamily="18" charset="0"/>
                            </a:rPr>
                            <m:t>𝑥</m:t>
                          </m:r>
                        </m:e>
                        <m:sup>
                          <m:r>
                            <a:rPr lang="it-IT" sz="2800" i="0">
                              <a:latin typeface="Cambria Math" panose="02040503050406030204" pitchFamily="18" charset="0"/>
                            </a:rPr>
                            <m:t>1.00</m:t>
                          </m:r>
                        </m:sup>
                      </m:sSup>
                    </m:oMath>
                  </m:oMathPara>
                </a14:m>
                <a:endParaRPr lang="it-IT" sz="2800" dirty="0"/>
              </a:p>
            </p:txBody>
          </p:sp>
        </mc:Choice>
        <mc:Fallback xmlns="">
          <p:sp>
            <p:nvSpPr>
              <p:cNvPr id="2" name="Rettangolo 1"/>
              <p:cNvSpPr>
                <a:spLocks noRot="1" noChangeAspect="1" noMove="1" noResize="1" noEditPoints="1" noAdjustHandles="1" noChangeArrowheads="1" noChangeShapeType="1" noTextEdit="1"/>
              </p:cNvSpPr>
              <p:nvPr/>
            </p:nvSpPr>
            <p:spPr>
              <a:xfrm>
                <a:off x="1828800" y="5193168"/>
                <a:ext cx="6666505" cy="52809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ttangolo 2"/>
              <p:cNvSpPr/>
              <p:nvPr/>
            </p:nvSpPr>
            <p:spPr>
              <a:xfrm>
                <a:off x="3657600" y="2417604"/>
                <a:ext cx="3276600" cy="1892826"/>
              </a:xfrm>
              <a:prstGeom prst="rect">
                <a:avLst/>
              </a:prstGeom>
            </p:spPr>
            <p:txBody>
              <a:bodyPr wrap="square">
                <a:spAutoFit/>
              </a:bodyPr>
              <a:lstStyle/>
              <a:p>
                <a:pPr algn="just">
                  <a:lnSpc>
                    <a:spcPct val="150000"/>
                  </a:lnSpc>
                </a:pPr>
                <a:r>
                  <a:rPr lang="en-US" dirty="0">
                    <a:latin typeface="Times New Roman" panose="02020603050405020304" pitchFamily="18" charset="0"/>
                    <a:ea typeface="MS Mincho"/>
                  </a:rPr>
                  <a:t> </a:t>
                </a:r>
                <a:endParaRPr lang="it-IT" dirty="0">
                  <a:effectLst/>
                  <a:latin typeface="Times New Roman" panose="02020603050405020304" pitchFamily="18" charset="0"/>
                  <a:ea typeface="Times New Roman" panose="02020603050405020304" pitchFamily="18" charset="0"/>
                </a:endParaRPr>
              </a:p>
              <a:p>
                <a:pPr indent="457200" algn="just">
                  <a:lnSpc>
                    <a:spcPct val="150000"/>
                  </a:lnSpc>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𝑙𝑖</m:t>
                      </m:r>
                      <m:d>
                        <m:dPr>
                          <m:begChr m:val="["/>
                          <m:endChr m:val="]"/>
                          <m:ctrlPr>
                            <a:rPr lang="it-IT" sz="2000" i="1">
                              <a:effectLst/>
                              <a:latin typeface="Cambria Math" panose="02040503050406030204" pitchFamily="18" charset="0"/>
                              <a:ea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rPr>
                            <m:t>𝐻</m:t>
                          </m:r>
                        </m:e>
                      </m:d>
                    </m:oMath>
                    <m:oMath xmlns:m="http://schemas.openxmlformats.org/officeDocument/2006/math">
                      <m:r>
                        <m:rPr>
                          <m:sty m:val="p"/>
                        </m:rPr>
                        <a:rPr lang="en-US" sz="2000">
                          <a:effectLst/>
                          <a:latin typeface="Cambria Math" panose="02040503050406030204" pitchFamily="18" charset="0"/>
                          <a:ea typeface="Times New Roman" panose="02020603050405020304" pitchFamily="18" charset="0"/>
                        </a:rPr>
                        <m:t>y</m:t>
                      </m:r>
                      <m:r>
                        <a:rPr lang="en-US" sz="2000">
                          <a:effectLst/>
                          <a:latin typeface="Cambria Math" panose="02040503050406030204" pitchFamily="18" charset="0"/>
                          <a:ea typeface="Times New Roman" panose="02020603050405020304" pitchFamily="18" charset="0"/>
                        </a:rPr>
                        <m:t>=</m:t>
                      </m:r>
                      <m:r>
                        <m:rPr>
                          <m:sty m:val="p"/>
                        </m:rPr>
                        <a:rPr lang="en-US" sz="2000">
                          <a:effectLst/>
                          <a:latin typeface="Cambria Math" panose="02040503050406030204" pitchFamily="18" charset="0"/>
                          <a:ea typeface="Times New Roman" panose="02020603050405020304" pitchFamily="18" charset="0"/>
                        </a:rPr>
                        <m:t>q</m:t>
                      </m:r>
                      <m:r>
                        <a:rPr lang="en-US" sz="2000">
                          <a:effectLst/>
                          <a:latin typeface="Cambria Math" panose="02040503050406030204" pitchFamily="18" charset="0"/>
                          <a:ea typeface="Times New Roman" panose="02020603050405020304" pitchFamily="18" charset="0"/>
                        </a:rPr>
                        <m:t>95</m:t>
                      </m:r>
                    </m:oMath>
                    <m:oMath xmlns:m="http://schemas.openxmlformats.org/officeDocument/2006/math">
                      <m:r>
                        <m:rPr>
                          <m:sty m:val="p"/>
                        </m:rPr>
                        <a:rPr lang="en-US" sz="2000">
                          <a:effectLst/>
                          <a:latin typeface="Cambria Math" panose="02040503050406030204" pitchFamily="18" charset="0"/>
                          <a:ea typeface="Times New Roman" panose="02020603050405020304" pitchFamily="18" charset="0"/>
                        </a:rPr>
                        <m:t>z</m:t>
                      </m:r>
                      <m:r>
                        <a:rPr lang="en-US" sz="2000">
                          <a:effectLst/>
                          <a:latin typeface="Cambria Math" panose="02040503050406030204" pitchFamily="18" charset="0"/>
                          <a:ea typeface="Times New Roman" panose="02020603050405020304" pitchFamily="18" charset="0"/>
                        </a:rPr>
                        <m:t>=</m:t>
                      </m:r>
                      <m:r>
                        <m:rPr>
                          <m:sty m:val="p"/>
                        </m:rPr>
                        <a:rPr lang="en-US" sz="2000">
                          <a:effectLst/>
                          <a:latin typeface="Cambria Math" panose="02040503050406030204" pitchFamily="18" charset="0"/>
                          <a:ea typeface="Times New Roman" panose="02020603050405020304" pitchFamily="18" charset="0"/>
                        </a:rPr>
                        <m:t>LM</m:t>
                      </m:r>
                      <m:d>
                        <m:dPr>
                          <m:begChr m:val="["/>
                          <m:endChr m:val="]"/>
                          <m:ctrlPr>
                            <a:rPr lang="it-IT" sz="2000" i="1">
                              <a:effectLst/>
                              <a:latin typeface="Cambria Math" panose="02040503050406030204" pitchFamily="18" charset="0"/>
                              <a:ea typeface="Times New Roman" panose="02020603050405020304" pitchFamily="18" charset="0"/>
                            </a:rPr>
                          </m:ctrlPr>
                        </m:dPr>
                        <m:e>
                          <m:r>
                            <m:rPr>
                              <m:sty m:val="p"/>
                            </m:rPr>
                            <a:rPr lang="en-US" sz="2000">
                              <a:effectLst/>
                              <a:latin typeface="Cambria Math" panose="02040503050406030204" pitchFamily="18" charset="0"/>
                              <a:ea typeface="Times New Roman" panose="02020603050405020304" pitchFamily="18" charset="0"/>
                            </a:rPr>
                            <m:t>mT</m:t>
                          </m:r>
                        </m:e>
                      </m:d>
                    </m:oMath>
                  </m:oMathPara>
                </a14:m>
                <a:endParaRPr lang="it-IT" sz="1600" dirty="0">
                  <a:effectLst/>
                  <a:latin typeface="Times New Roman" panose="02020603050405020304" pitchFamily="18" charset="0"/>
                  <a:ea typeface="Times New Roman" panose="02020603050405020304" pitchFamily="18" charset="0"/>
                </a:endParaRPr>
              </a:p>
            </p:txBody>
          </p:sp>
        </mc:Choice>
        <mc:Fallback xmlns="">
          <p:sp>
            <p:nvSpPr>
              <p:cNvPr id="3" name="Rettangolo 2"/>
              <p:cNvSpPr>
                <a:spLocks noRot="1" noChangeAspect="1" noMove="1" noResize="1" noEditPoints="1" noAdjustHandles="1" noChangeArrowheads="1" noChangeShapeType="1" noTextEdit="1"/>
              </p:cNvSpPr>
              <p:nvPr/>
            </p:nvSpPr>
            <p:spPr>
              <a:xfrm>
                <a:off x="3657600" y="2417604"/>
                <a:ext cx="3276600" cy="1892826"/>
              </a:xfrm>
              <a:prstGeom prst="rect">
                <a:avLst/>
              </a:prstGeom>
              <a:blipFill rotWithShape="0">
                <a:blip r:embed="rId4" cstate="print"/>
                <a:stretch>
                  <a:fillRect/>
                </a:stretch>
              </a:blipFill>
            </p:spPr>
            <p:txBody>
              <a:bodyPr/>
              <a:lstStyle/>
              <a:p>
                <a:r>
                  <a:rPr lang="it-IT">
                    <a:noFill/>
                  </a:rPr>
                  <a:t> </a:t>
                </a:r>
              </a:p>
            </p:txBody>
          </p:sp>
        </mc:Fallback>
      </mc:AlternateContent>
      <p:sp>
        <p:nvSpPr>
          <p:cNvPr id="5" name="TextBox 11"/>
          <p:cNvSpPr txBox="1"/>
          <p:nvPr/>
        </p:nvSpPr>
        <p:spPr>
          <a:xfrm>
            <a:off x="381000" y="4419600"/>
            <a:ext cx="8305800" cy="830997"/>
          </a:xfrm>
          <a:prstGeom prst="rect">
            <a:avLst/>
          </a:prstGeom>
          <a:noFill/>
        </p:spPr>
        <p:txBody>
          <a:bodyPr wrap="square" rtlCol="0">
            <a:spAutoFit/>
          </a:bodyPr>
          <a:lstStyle/>
          <a:p>
            <a:pPr algn="just"/>
            <a:r>
              <a:rPr lang="en-US" sz="2400" dirty="0" smtClean="0">
                <a:solidFill>
                  <a:srgbClr val="3035FA"/>
                </a:solidFill>
              </a:rPr>
              <a:t>Using the methodology proposed, the following equation is obtained:</a:t>
            </a:r>
            <a:endParaRPr lang="en-US" sz="2400" dirty="0">
              <a:solidFill>
                <a:srgbClr val="3035FA"/>
              </a:solidFill>
            </a:endParaRPr>
          </a:p>
        </p:txBody>
      </p:sp>
      <p:sp>
        <p:nvSpPr>
          <p:cNvPr id="6" name="TextBox 11"/>
          <p:cNvSpPr txBox="1"/>
          <p:nvPr/>
        </p:nvSpPr>
        <p:spPr>
          <a:xfrm>
            <a:off x="0" y="762000"/>
            <a:ext cx="8839200" cy="2246769"/>
          </a:xfrm>
          <a:prstGeom prst="rect">
            <a:avLst/>
          </a:prstGeom>
          <a:noFill/>
        </p:spPr>
        <p:txBody>
          <a:bodyPr wrap="square" rtlCol="0">
            <a:spAutoFit/>
          </a:bodyPr>
          <a:lstStyle/>
          <a:p>
            <a:pPr algn="just"/>
            <a:r>
              <a:rPr lang="en-US" sz="2400" dirty="0" smtClean="0">
                <a:solidFill>
                  <a:srgbClr val="3035FA"/>
                </a:solidFill>
              </a:rPr>
              <a:t>Question: the problem is in  the variables or the power law model? </a:t>
            </a:r>
          </a:p>
          <a:p>
            <a:pPr algn="just"/>
            <a:endParaRPr lang="en-US" sz="1000" dirty="0" smtClean="0">
              <a:solidFill>
                <a:srgbClr val="3035FA"/>
              </a:solidFill>
            </a:endParaRPr>
          </a:p>
          <a:p>
            <a:pPr algn="just"/>
            <a:r>
              <a:rPr lang="en-US" sz="2400" dirty="0" smtClean="0">
                <a:solidFill>
                  <a:srgbClr val="3035FA"/>
                </a:solidFill>
              </a:rPr>
              <a:t>It is not possible to implement the proposed methodology in a 6 dimensional space for lack of enough training points.</a:t>
            </a:r>
          </a:p>
          <a:p>
            <a:pPr algn="just"/>
            <a:endParaRPr lang="en-US" sz="1000" dirty="0" smtClean="0">
              <a:solidFill>
                <a:srgbClr val="3035FA"/>
              </a:solidFill>
            </a:endParaRPr>
          </a:p>
          <a:p>
            <a:pPr algn="just"/>
            <a:r>
              <a:rPr lang="en-US" sz="2400" dirty="0" smtClean="0">
                <a:solidFill>
                  <a:srgbClr val="3035FA"/>
                </a:solidFill>
              </a:rPr>
              <a:t>In reality for JET only 3 variables are sufficient (the others are required for </a:t>
            </a:r>
            <a:r>
              <a:rPr lang="en-US" sz="2400" dirty="0" err="1" smtClean="0">
                <a:solidFill>
                  <a:srgbClr val="3035FA"/>
                </a:solidFill>
              </a:rPr>
              <a:t>multimachine</a:t>
            </a:r>
            <a:r>
              <a:rPr lang="en-US" sz="2400" dirty="0" smtClean="0">
                <a:solidFill>
                  <a:srgbClr val="3035FA"/>
                </a:solidFill>
              </a:rPr>
              <a:t> </a:t>
            </a:r>
            <a:r>
              <a:rPr lang="en-US" sz="2400" dirty="0" err="1" smtClean="0">
                <a:solidFill>
                  <a:srgbClr val="3035FA"/>
                </a:solidFill>
              </a:rPr>
              <a:t>scalings</a:t>
            </a:r>
            <a:r>
              <a:rPr lang="en-US" sz="2400" dirty="0" smtClean="0">
                <a:solidFill>
                  <a:srgbClr val="3035FA"/>
                </a:solidFill>
              </a:rPr>
              <a:t>):</a:t>
            </a:r>
            <a:endParaRPr lang="en-US" sz="2400" dirty="0">
              <a:solidFill>
                <a:srgbClr val="3035FA"/>
              </a:solidFill>
            </a:endParaRPr>
          </a:p>
        </p:txBody>
      </p:sp>
      <p:sp>
        <p:nvSpPr>
          <p:cNvPr id="7" name="TextBox 11"/>
          <p:cNvSpPr txBox="1"/>
          <p:nvPr/>
        </p:nvSpPr>
        <p:spPr>
          <a:xfrm>
            <a:off x="649375" y="5919541"/>
            <a:ext cx="8039100" cy="830997"/>
          </a:xfrm>
          <a:prstGeom prst="rect">
            <a:avLst/>
          </a:prstGeom>
          <a:noFill/>
        </p:spPr>
        <p:txBody>
          <a:bodyPr wrap="square" rtlCol="0">
            <a:spAutoFit/>
          </a:bodyPr>
          <a:lstStyle/>
          <a:p>
            <a:pPr algn="just"/>
            <a:r>
              <a:rPr lang="en-US" sz="2400" dirty="0" smtClean="0">
                <a:solidFill>
                  <a:srgbClr val="3035FA"/>
                </a:solidFill>
              </a:rPr>
              <a:t>In this space of features the hyperplane is a simple polynomial and not a power law. </a:t>
            </a:r>
            <a:endParaRPr lang="en-US" sz="2400" dirty="0">
              <a:solidFill>
                <a:srgbClr val="45E558"/>
              </a:solidFill>
            </a:endParaRPr>
          </a:p>
        </p:txBody>
      </p:sp>
      <p:pic>
        <p:nvPicPr>
          <p:cNvPr id="9" name="Picture 5" descr="JET(3,78,16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56" y="6602128"/>
            <a:ext cx="748390" cy="296819"/>
          </a:xfrm>
          <a:prstGeom prst="rect">
            <a:avLst/>
          </a:prstGeom>
        </p:spPr>
      </p:pic>
    </p:spTree>
    <p:extLst>
      <p:ext uri="{BB962C8B-B14F-4D97-AF65-F5344CB8AC3E}">
        <p14:creationId xmlns:p14="http://schemas.microsoft.com/office/powerpoint/2010/main" val="845306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052405"/>
            <a:ext cx="3179136" cy="28107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8"/>
          <p:cNvSpPr txBox="1"/>
          <p:nvPr/>
        </p:nvSpPr>
        <p:spPr>
          <a:xfrm>
            <a:off x="-381000" y="88190"/>
            <a:ext cx="8534400" cy="523220"/>
          </a:xfrm>
          <a:prstGeom prst="rect">
            <a:avLst/>
          </a:prstGeom>
          <a:noFill/>
        </p:spPr>
        <p:txBody>
          <a:bodyPr wrap="square" rtlCol="0">
            <a:spAutoFit/>
          </a:bodyPr>
          <a:lstStyle/>
          <a:p>
            <a:pPr algn="ctr"/>
            <a:r>
              <a:rPr lang="en-US" sz="2800" dirty="0" smtClean="0"/>
              <a:t>Overview of Performance</a:t>
            </a:r>
            <a:endParaRPr lang="en-US" sz="2800" dirty="0"/>
          </a:p>
        </p:txBody>
      </p:sp>
      <p:sp>
        <p:nvSpPr>
          <p:cNvPr id="5" name="TextBox 11"/>
          <p:cNvSpPr txBox="1"/>
          <p:nvPr/>
        </p:nvSpPr>
        <p:spPr>
          <a:xfrm>
            <a:off x="134073" y="2872844"/>
            <a:ext cx="8839200" cy="1508105"/>
          </a:xfrm>
          <a:prstGeom prst="rect">
            <a:avLst/>
          </a:prstGeom>
          <a:noFill/>
        </p:spPr>
        <p:txBody>
          <a:bodyPr wrap="square" rtlCol="0">
            <a:spAutoFit/>
          </a:bodyPr>
          <a:lstStyle/>
          <a:p>
            <a:pPr algn="just"/>
            <a:r>
              <a:rPr lang="en-US" sz="2400" dirty="0" smtClean="0">
                <a:solidFill>
                  <a:srgbClr val="3035FA"/>
                </a:solidFill>
              </a:rPr>
              <a:t>The variables of </a:t>
            </a:r>
            <a:r>
              <a:rPr lang="en-US" sz="2400" dirty="0" err="1" smtClean="0">
                <a:solidFill>
                  <a:srgbClr val="3035FA"/>
                </a:solidFill>
              </a:rPr>
              <a:t>multimachine</a:t>
            </a:r>
            <a:r>
              <a:rPr lang="en-US" sz="2400" dirty="0" smtClean="0">
                <a:solidFill>
                  <a:srgbClr val="3035FA"/>
                </a:solidFill>
              </a:rPr>
              <a:t> model are very informative but the form of the scaling is not adequate for JET. </a:t>
            </a:r>
          </a:p>
          <a:p>
            <a:pPr algn="just"/>
            <a:endParaRPr lang="en-US" sz="1000" dirty="0" smtClean="0">
              <a:solidFill>
                <a:srgbClr val="3035FA"/>
              </a:solidFill>
            </a:endParaRPr>
          </a:p>
          <a:p>
            <a:pPr algn="just"/>
            <a:r>
              <a:rPr lang="en-US" sz="2400" dirty="0" smtClean="0">
                <a:solidFill>
                  <a:srgbClr val="3035FA"/>
                </a:solidFill>
              </a:rPr>
              <a:t>The equation for the boundary obtained with SR is not a power law.</a:t>
            </a:r>
          </a:p>
          <a:p>
            <a:pPr algn="just"/>
            <a:endParaRPr lang="en-US" sz="1000" dirty="0">
              <a:solidFill>
                <a:srgbClr val="3035FA"/>
              </a:solidFill>
            </a:endParaRPr>
          </a:p>
        </p:txBody>
      </p:sp>
      <p:sp>
        <p:nvSpPr>
          <p:cNvPr id="7" name="TextBox 3"/>
          <p:cNvSpPr txBox="1"/>
          <p:nvPr/>
        </p:nvSpPr>
        <p:spPr>
          <a:xfrm>
            <a:off x="0" y="657126"/>
            <a:ext cx="9107347" cy="954107"/>
          </a:xfrm>
          <a:prstGeom prst="rect">
            <a:avLst/>
          </a:prstGeom>
          <a:noFill/>
        </p:spPr>
        <p:txBody>
          <a:bodyPr wrap="square" rtlCol="0">
            <a:spAutoFit/>
          </a:bodyPr>
          <a:lstStyle/>
          <a:p>
            <a:pPr lvl="0" algn="just" eaLnBrk="0" fontAlgn="base" hangingPunct="0">
              <a:spcBef>
                <a:spcPct val="0"/>
              </a:spcBef>
              <a:spcAft>
                <a:spcPct val="0"/>
              </a:spcAft>
            </a:pPr>
            <a:r>
              <a:rPr lang="en-GB" altLang="it-IT" sz="2800" dirty="0" smtClean="0">
                <a:solidFill>
                  <a:srgbClr val="FF0000"/>
                </a:solidFill>
                <a:latin typeface="Arial" panose="020B0604020202020204" pitchFamily="34" charset="0"/>
                <a:cs typeface="Arial" panose="020B0604020202020204" pitchFamily="34" charset="0"/>
              </a:rPr>
              <a:t>Symbolic regression via GP </a:t>
            </a:r>
            <a:r>
              <a:rPr lang="en-GB" altLang="it-IT" sz="2800" dirty="0" smtClean="0">
                <a:solidFill>
                  <a:srgbClr val="3D5FED"/>
                </a:solidFill>
                <a:latin typeface="Arial" panose="020B0604020202020204" pitchFamily="34" charset="0"/>
                <a:cs typeface="Arial" panose="020B0604020202020204" pitchFamily="34" charset="0"/>
              </a:rPr>
              <a:t>has been applied to this database.</a:t>
            </a:r>
            <a:endParaRPr lang="en-GB" altLang="it-IT" sz="2800" dirty="0">
              <a:solidFill>
                <a:srgbClr val="3D5FED"/>
              </a:solidFill>
              <a:latin typeface="Arial" panose="020B0604020202020204" pitchFamily="34" charset="0"/>
              <a:cs typeface="Arial" panose="020B0604020202020204" pitchFamily="34" charset="0"/>
            </a:endParaRPr>
          </a:p>
        </p:txBody>
      </p:sp>
      <p:pic>
        <p:nvPicPr>
          <p:cNvPr id="9" name="Immagine 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244148"/>
            <a:ext cx="2827338" cy="249460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2133600" y="4052405"/>
            <a:ext cx="4572000" cy="646331"/>
          </a:xfrm>
          <a:prstGeom prst="rect">
            <a:avLst/>
          </a:prstGeom>
        </p:spPr>
        <p:txBody>
          <a:bodyPr>
            <a:spAutoFit/>
          </a:bodyPr>
          <a:lstStyle/>
          <a:p>
            <a:pPr algn="just"/>
            <a:r>
              <a:rPr lang="en-US" dirty="0" err="1">
                <a:solidFill>
                  <a:srgbClr val="3035FA"/>
                </a:solidFill>
              </a:rPr>
              <a:t>Blu</a:t>
            </a:r>
            <a:r>
              <a:rPr lang="en-US" dirty="0">
                <a:solidFill>
                  <a:srgbClr val="3035FA"/>
                </a:solidFill>
              </a:rPr>
              <a:t> points: safe discharges </a:t>
            </a:r>
            <a:r>
              <a:rPr lang="en-US" dirty="0">
                <a:solidFill>
                  <a:srgbClr val="FF0000"/>
                </a:solidFill>
              </a:rPr>
              <a:t>Red points: disruptions  </a:t>
            </a:r>
            <a:r>
              <a:rPr lang="en-US" dirty="0">
                <a:solidFill>
                  <a:srgbClr val="45E558"/>
                </a:solidFill>
              </a:rPr>
              <a:t>Green surface: hyperplane</a:t>
            </a:r>
          </a:p>
        </p:txBody>
      </p:sp>
      <p:pic>
        <p:nvPicPr>
          <p:cNvPr id="11" name="Picture 5" descr="JET(3,78,16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930" y="6542042"/>
            <a:ext cx="748390" cy="296819"/>
          </a:xfrm>
          <a:prstGeom prst="rect">
            <a:avLst/>
          </a:prstGeom>
        </p:spPr>
      </p:pic>
      <p:graphicFrame>
        <p:nvGraphicFramePr>
          <p:cNvPr id="4" name="Tabella 3"/>
          <p:cNvGraphicFramePr>
            <a:graphicFrameLocks noGrp="1"/>
          </p:cNvGraphicFramePr>
          <p:nvPr>
            <p:extLst>
              <p:ext uri="{D42A27DB-BD31-4B8C-83A1-F6EECF244321}">
                <p14:modId xmlns:p14="http://schemas.microsoft.com/office/powerpoint/2010/main" val="3165807487"/>
              </p:ext>
            </p:extLst>
          </p:nvPr>
        </p:nvGraphicFramePr>
        <p:xfrm>
          <a:off x="2133600" y="1253225"/>
          <a:ext cx="6618834" cy="1557910"/>
        </p:xfrm>
        <a:graphic>
          <a:graphicData uri="http://schemas.openxmlformats.org/drawingml/2006/table">
            <a:tbl>
              <a:tblPr firstRow="1" firstCol="1" bandRow="1">
                <a:tableStyleId>{5C22544A-7EE6-4342-B048-85BDC9FD1C3A}</a:tableStyleId>
              </a:tblPr>
              <a:tblGrid>
                <a:gridCol w="1097297"/>
                <a:gridCol w="1132349"/>
                <a:gridCol w="1097297"/>
                <a:gridCol w="1097297"/>
                <a:gridCol w="1097297"/>
                <a:gridCol w="1097297"/>
              </a:tblGrid>
              <a:tr h="0">
                <a:tc>
                  <a:txBody>
                    <a:bodyPr/>
                    <a:lstStyle/>
                    <a:p>
                      <a:pPr marL="0" marR="0" indent="0" algn="ctr">
                        <a:lnSpc>
                          <a:spcPct val="150000"/>
                        </a:lnSpc>
                        <a:spcBef>
                          <a:spcPts val="0"/>
                        </a:spcBef>
                        <a:spcAft>
                          <a:spcPts val="0"/>
                        </a:spcAft>
                      </a:pPr>
                      <a:r>
                        <a:rPr lang="it-IT" sz="1600" dirty="0">
                          <a:effectLst/>
                        </a:rPr>
                        <a:t>Method</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it-IT" sz="1800" dirty="0">
                          <a:effectLst/>
                        </a:rPr>
                        <a:t>Success Rate</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it-IT" sz="1800" dirty="0" err="1">
                          <a:effectLst/>
                        </a:rPr>
                        <a:t>Missed</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it-IT" sz="1800">
                          <a:effectLst/>
                        </a:rPr>
                        <a:t>Early</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it-IT" sz="1800">
                          <a:effectLst/>
                        </a:rPr>
                        <a:t>Tardy</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it-IT" sz="1800">
                          <a:effectLst/>
                        </a:rPr>
                        <a:t>False</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indent="0" algn="ctr">
                        <a:lnSpc>
                          <a:spcPct val="150000"/>
                        </a:lnSpc>
                        <a:spcBef>
                          <a:spcPts val="0"/>
                        </a:spcBef>
                        <a:spcAft>
                          <a:spcPts val="0"/>
                        </a:spcAft>
                      </a:pPr>
                      <a:r>
                        <a:rPr lang="en-GB"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SVM</a:t>
                      </a:r>
                      <a:r>
                        <a:rPr lang="en-GB"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and SR via GP</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it-IT" sz="1800" dirty="0">
                          <a:effectLst/>
                        </a:rPr>
                        <a:t>91.7%</a:t>
                      </a:r>
                      <a:endParaRPr lang="en-GB" sz="1800" dirty="0">
                        <a:effectLst/>
                      </a:endParaRPr>
                    </a:p>
                    <a:p>
                      <a:pPr marL="0" marR="0" indent="0" algn="ctr">
                        <a:lnSpc>
                          <a:spcPct val="150000"/>
                        </a:lnSpc>
                        <a:spcBef>
                          <a:spcPts val="0"/>
                        </a:spcBef>
                        <a:spcAft>
                          <a:spcPts val="0"/>
                        </a:spcAft>
                      </a:pPr>
                      <a:r>
                        <a:rPr lang="it-IT" sz="1800" dirty="0">
                          <a:effectLst/>
                        </a:rPr>
                        <a:t>(156/170)</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it-IT" sz="1800" dirty="0">
                          <a:effectLst/>
                        </a:rPr>
                        <a:t>1.2%</a:t>
                      </a:r>
                      <a:endParaRPr lang="en-GB" sz="1800" dirty="0">
                        <a:effectLst/>
                      </a:endParaRPr>
                    </a:p>
                    <a:p>
                      <a:pPr marL="0" marR="0" indent="0" algn="ctr">
                        <a:lnSpc>
                          <a:spcPct val="150000"/>
                        </a:lnSpc>
                        <a:spcBef>
                          <a:spcPts val="0"/>
                        </a:spcBef>
                        <a:spcAft>
                          <a:spcPts val="0"/>
                        </a:spcAft>
                      </a:pPr>
                      <a:r>
                        <a:rPr lang="it-IT" sz="1800" dirty="0">
                          <a:effectLst/>
                        </a:rPr>
                        <a:t>(2/170)</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it-IT" sz="1800" dirty="0">
                          <a:effectLst/>
                        </a:rPr>
                        <a:t>0%</a:t>
                      </a:r>
                      <a:endParaRPr lang="en-GB" sz="1800" dirty="0">
                        <a:effectLst/>
                      </a:endParaRPr>
                    </a:p>
                    <a:p>
                      <a:pPr marL="0" marR="0" indent="0" algn="ctr">
                        <a:lnSpc>
                          <a:spcPct val="150000"/>
                        </a:lnSpc>
                        <a:spcBef>
                          <a:spcPts val="0"/>
                        </a:spcBef>
                        <a:spcAft>
                          <a:spcPts val="0"/>
                        </a:spcAft>
                      </a:pPr>
                      <a:r>
                        <a:rPr lang="it-IT" sz="1800" dirty="0">
                          <a:effectLst/>
                        </a:rPr>
                        <a:t>(0/170)</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it-IT" sz="1800" dirty="0">
                          <a:effectLst/>
                        </a:rPr>
                        <a:t>7.1%</a:t>
                      </a:r>
                      <a:endParaRPr lang="en-GB" sz="1800" dirty="0">
                        <a:effectLst/>
                      </a:endParaRPr>
                    </a:p>
                    <a:p>
                      <a:pPr marL="0" marR="0" indent="0" algn="ctr">
                        <a:lnSpc>
                          <a:spcPct val="150000"/>
                        </a:lnSpc>
                        <a:spcBef>
                          <a:spcPts val="0"/>
                        </a:spcBef>
                        <a:spcAft>
                          <a:spcPts val="0"/>
                        </a:spcAft>
                      </a:pPr>
                      <a:r>
                        <a:rPr lang="it-IT" sz="1800" dirty="0">
                          <a:effectLst/>
                        </a:rPr>
                        <a:t>(12/170)</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it-IT" sz="1800" dirty="0">
                          <a:effectLst/>
                        </a:rPr>
                        <a:t>2.3%</a:t>
                      </a:r>
                      <a:endParaRPr lang="en-GB" sz="1800" dirty="0">
                        <a:effectLst/>
                      </a:endParaRPr>
                    </a:p>
                    <a:p>
                      <a:pPr marL="0" marR="0" indent="0" algn="ctr">
                        <a:lnSpc>
                          <a:spcPct val="150000"/>
                        </a:lnSpc>
                        <a:spcBef>
                          <a:spcPts val="0"/>
                        </a:spcBef>
                        <a:spcAft>
                          <a:spcPts val="0"/>
                        </a:spcAft>
                      </a:pPr>
                      <a:r>
                        <a:rPr lang="it-IT" sz="1800" dirty="0">
                          <a:effectLst/>
                        </a:rPr>
                        <a:t>(23/987)</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271108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9144000" cy="6801862"/>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smtClean="0">
                <a:solidFill>
                  <a:srgbClr val="3035FA"/>
                </a:solidFill>
              </a:rPr>
              <a:t>A method has been devised that allows deriving the equations of the boundary between safe and disruptive regions of the operational space directly from the data and with a minimum of “</a:t>
            </a:r>
            <a:r>
              <a:rPr lang="en-GB" sz="2800" i="1" dirty="0" smtClean="0">
                <a:solidFill>
                  <a:srgbClr val="3035FA"/>
                </a:solidFill>
              </a:rPr>
              <a:t>a priori” </a:t>
            </a:r>
            <a:r>
              <a:rPr lang="en-GB" sz="2800" dirty="0" smtClean="0">
                <a:solidFill>
                  <a:srgbClr val="3035FA"/>
                </a:solidFill>
              </a:rPr>
              <a:t>hypotheses.</a:t>
            </a:r>
          </a:p>
          <a:p>
            <a:pPr marL="457200" indent="-457200" algn="just">
              <a:buFont typeface="Arial" panose="020B0604020202020204" pitchFamily="34" charset="0"/>
              <a:buChar char="•"/>
            </a:pPr>
            <a:endParaRPr lang="en-GB" sz="1000" dirty="0">
              <a:solidFill>
                <a:srgbClr val="3035FA"/>
              </a:solidFill>
            </a:endParaRPr>
          </a:p>
          <a:p>
            <a:pPr marL="457200" indent="-457200" algn="just">
              <a:buFont typeface="Arial" panose="020B0604020202020204" pitchFamily="34" charset="0"/>
              <a:buChar char="•"/>
            </a:pPr>
            <a:r>
              <a:rPr lang="en-GB" sz="2800" dirty="0" smtClean="0">
                <a:solidFill>
                  <a:srgbClr val="3035FA"/>
                </a:solidFill>
              </a:rPr>
              <a:t>The exploratory  phase is performed by machine learning tools.</a:t>
            </a:r>
          </a:p>
          <a:p>
            <a:pPr marL="457200" indent="-457200" algn="just">
              <a:buFont typeface="Arial" panose="020B0604020202020204" pitchFamily="34" charset="0"/>
              <a:buChar char="•"/>
            </a:pPr>
            <a:endParaRPr lang="en-GB" sz="1000" dirty="0">
              <a:solidFill>
                <a:srgbClr val="3035FA"/>
              </a:solidFill>
            </a:endParaRPr>
          </a:p>
          <a:p>
            <a:pPr marL="457200" indent="-457200" algn="just">
              <a:buFont typeface="Arial" panose="020B0604020202020204" pitchFamily="34" charset="0"/>
              <a:buChar char="•"/>
            </a:pPr>
            <a:r>
              <a:rPr lang="en-GB" sz="2800" dirty="0" smtClean="0">
                <a:solidFill>
                  <a:srgbClr val="3035FA"/>
                </a:solidFill>
              </a:rPr>
              <a:t>Symbolic regression is used to convert the points on the boundary identified by the ML tools into interpretable and physically meaningful equations. </a:t>
            </a:r>
          </a:p>
          <a:p>
            <a:pPr marL="457200" indent="-457200" algn="just">
              <a:buFont typeface="Arial" panose="020B0604020202020204" pitchFamily="34" charset="0"/>
              <a:buChar char="•"/>
            </a:pPr>
            <a:endParaRPr lang="en-GB" sz="1000" dirty="0">
              <a:solidFill>
                <a:srgbClr val="3035FA"/>
              </a:solidFill>
            </a:endParaRPr>
          </a:p>
          <a:p>
            <a:pPr marL="457200" indent="-457200" algn="just">
              <a:buFont typeface="Arial" panose="020B0604020202020204" pitchFamily="34" charset="0"/>
              <a:buChar char="•"/>
            </a:pPr>
            <a:r>
              <a:rPr lang="en-GB" sz="2800" dirty="0" smtClean="0">
                <a:solidFill>
                  <a:srgbClr val="3035FA"/>
                </a:solidFill>
              </a:rPr>
              <a:t>The success rate of the resulting formulas is almost identical to the ML tools: at least for this problem there is no penalty for reformulating the model in a simpler form. </a:t>
            </a:r>
          </a:p>
          <a:p>
            <a:pPr algn="just"/>
            <a:endParaRPr lang="en-GB" sz="2800" dirty="0" smtClean="0">
              <a:solidFill>
                <a:srgbClr val="3035FA"/>
              </a:solidFill>
            </a:endParaRPr>
          </a:p>
          <a:p>
            <a:pPr algn="just">
              <a:lnSpc>
                <a:spcPct val="150000"/>
              </a:lnSpc>
            </a:pPr>
            <a:endParaRPr lang="en-GB" sz="2800" dirty="0" smtClean="0"/>
          </a:p>
        </p:txBody>
      </p:sp>
      <p:sp>
        <p:nvSpPr>
          <p:cNvPr id="4" name="TextBox 3"/>
          <p:cNvSpPr txBox="1"/>
          <p:nvPr/>
        </p:nvSpPr>
        <p:spPr>
          <a:xfrm>
            <a:off x="228600" y="151321"/>
            <a:ext cx="8153400" cy="523220"/>
          </a:xfrm>
          <a:prstGeom prst="rect">
            <a:avLst/>
          </a:prstGeom>
          <a:noFill/>
        </p:spPr>
        <p:txBody>
          <a:bodyPr wrap="square" rtlCol="0">
            <a:spAutoFit/>
          </a:bodyPr>
          <a:lstStyle/>
          <a:p>
            <a:pPr algn="ctr"/>
            <a:r>
              <a:rPr lang="en-US" sz="2800" dirty="0" smtClean="0"/>
              <a:t>Conclusions and Future Work (1)</a:t>
            </a:r>
            <a:endParaRPr lang="en-US" sz="2800" dirty="0"/>
          </a:p>
        </p:txBody>
      </p:sp>
      <p:pic>
        <p:nvPicPr>
          <p:cNvPr id="5" name="Picture 5" descr="JET(3,78,16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30" y="6542042"/>
            <a:ext cx="748390" cy="296819"/>
          </a:xfrm>
          <a:prstGeom prst="rect">
            <a:avLst/>
          </a:prstGeom>
        </p:spPr>
      </p:pic>
    </p:spTree>
    <p:extLst>
      <p:ext uri="{BB962C8B-B14F-4D97-AF65-F5344CB8AC3E}">
        <p14:creationId xmlns:p14="http://schemas.microsoft.com/office/powerpoint/2010/main" val="1286644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332" y="914400"/>
            <a:ext cx="9144000" cy="5570756"/>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smtClean="0">
                <a:solidFill>
                  <a:srgbClr val="3035FA"/>
                </a:solidFill>
              </a:rPr>
              <a:t>The proposed methodology involves almost all the basics threads of machine learning (symbolic manipulation, Bayesian statistics, Genetic Programming, etc. ), each one devoted to a specific task. The technique can be applied to any type of classifier, which can output a probability (ANN, SVM, Bayesian etc.); for other ML tools solutions have been developed</a:t>
            </a:r>
          </a:p>
          <a:p>
            <a:pPr marL="457200" indent="-457200" algn="just">
              <a:buFont typeface="Arial" panose="020B0604020202020204" pitchFamily="34" charset="0"/>
              <a:buChar char="•"/>
            </a:pPr>
            <a:endParaRPr lang="en-GB" sz="2000" dirty="0">
              <a:solidFill>
                <a:srgbClr val="3035FA"/>
              </a:solidFill>
            </a:endParaRPr>
          </a:p>
          <a:p>
            <a:pPr marL="457200" indent="-457200" algn="just">
              <a:buFont typeface="Arial" panose="020B0604020202020204" pitchFamily="34" charset="0"/>
              <a:buChar char="•"/>
            </a:pPr>
            <a:r>
              <a:rPr lang="en-GB" sz="2800" dirty="0" smtClean="0">
                <a:solidFill>
                  <a:srgbClr val="3035FA"/>
                </a:solidFill>
              </a:rPr>
              <a:t>In the near future it is planned a)  to provide the equations of the boundary between the safe and disruptive regions of the operational space for avoidance b) to apply the same methodology for deriving the </a:t>
            </a:r>
            <a:r>
              <a:rPr lang="en-GB" sz="2800" smtClean="0">
                <a:solidFill>
                  <a:srgbClr val="3035FA"/>
                </a:solidFill>
              </a:rPr>
              <a:t>equation of the </a:t>
            </a:r>
            <a:r>
              <a:rPr lang="en-GB" sz="2800" dirty="0" smtClean="0">
                <a:solidFill>
                  <a:srgbClr val="3035FA"/>
                </a:solidFill>
              </a:rPr>
              <a:t>boundary between different types of disruptions. </a:t>
            </a:r>
          </a:p>
        </p:txBody>
      </p:sp>
      <p:sp>
        <p:nvSpPr>
          <p:cNvPr id="4" name="TextBox 3"/>
          <p:cNvSpPr txBox="1"/>
          <p:nvPr/>
        </p:nvSpPr>
        <p:spPr>
          <a:xfrm>
            <a:off x="381000" y="151321"/>
            <a:ext cx="8153400" cy="523220"/>
          </a:xfrm>
          <a:prstGeom prst="rect">
            <a:avLst/>
          </a:prstGeom>
          <a:noFill/>
        </p:spPr>
        <p:txBody>
          <a:bodyPr wrap="square" rtlCol="0">
            <a:spAutoFit/>
          </a:bodyPr>
          <a:lstStyle/>
          <a:p>
            <a:pPr algn="ctr"/>
            <a:r>
              <a:rPr lang="en-US" sz="2800" dirty="0" smtClean="0"/>
              <a:t>Conclusions and Future Work (2)</a:t>
            </a:r>
            <a:endParaRPr lang="en-US" sz="2800" dirty="0"/>
          </a:p>
        </p:txBody>
      </p:sp>
    </p:spTree>
    <p:extLst>
      <p:ext uri="{BB962C8B-B14F-4D97-AF65-F5344CB8AC3E}">
        <p14:creationId xmlns:p14="http://schemas.microsoft.com/office/powerpoint/2010/main" val="1838427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685800" y="609601"/>
            <a:ext cx="7772400" cy="2387351"/>
          </a:xfrm>
        </p:spPr>
        <p:txBody>
          <a:bodyPr/>
          <a:lstStyle/>
          <a:p>
            <a:r>
              <a:rPr lang="en-GB" sz="7200" dirty="0" smtClean="0">
                <a:latin typeface="Arial" panose="020B0604020202020204" pitchFamily="34" charset="0"/>
                <a:cs typeface="Arial" panose="020B0604020202020204" pitchFamily="34" charset="0"/>
              </a:rPr>
              <a:t>Thanks for Your Attention!</a:t>
            </a:r>
            <a:endParaRPr lang="en-GB" sz="7200" dirty="0">
              <a:latin typeface="Arial" panose="020B0604020202020204" pitchFamily="34" charset="0"/>
              <a:cs typeface="Arial" panose="020B0604020202020204" pitchFamily="34" charset="0"/>
            </a:endParaRPr>
          </a:p>
        </p:txBody>
      </p:sp>
      <p:sp>
        <p:nvSpPr>
          <p:cNvPr id="8" name="Sottotitolo 7"/>
          <p:cNvSpPr>
            <a:spLocks noGrp="1"/>
          </p:cNvSpPr>
          <p:nvPr>
            <p:ph type="subTitle" idx="1"/>
          </p:nvPr>
        </p:nvSpPr>
        <p:spPr>
          <a:xfrm>
            <a:off x="1371600" y="5954216"/>
            <a:ext cx="6400800" cy="1219200"/>
          </a:xfrm>
        </p:spPr>
        <p:txBody>
          <a:bodyPr>
            <a:normAutofit/>
          </a:bodyPr>
          <a:lstStyle/>
          <a:p>
            <a:r>
              <a:rPr lang="en-GB" sz="2800" b="1" cap="small"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endParaRPr lang="en-GB" sz="28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2" descr="http://capitalcampaignmagic.com/wpsys/wp-content/uploads/2013/09/questions-webin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046054"/>
            <a:ext cx="3600000" cy="29032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JET(3,78,16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1" y="6477000"/>
            <a:ext cx="748390" cy="296819"/>
          </a:xfrm>
          <a:prstGeom prst="rect">
            <a:avLst/>
          </a:prstGeom>
        </p:spPr>
      </p:pic>
    </p:spTree>
    <p:extLst>
      <p:ext uri="{BB962C8B-B14F-4D97-AF65-F5344CB8AC3E}">
        <p14:creationId xmlns:p14="http://schemas.microsoft.com/office/powerpoint/2010/main" val="548747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351" y="914400"/>
            <a:ext cx="9015298" cy="5324535"/>
          </a:xfrm>
          <a:prstGeom prst="rect">
            <a:avLst/>
          </a:prstGeom>
          <a:noFill/>
        </p:spPr>
        <p:txBody>
          <a:bodyPr wrap="square" rtlCol="0">
            <a:spAutoFit/>
          </a:bodyPr>
          <a:lstStyle/>
          <a:p>
            <a:pPr algn="just">
              <a:spcAft>
                <a:spcPts val="600"/>
              </a:spcAft>
            </a:pPr>
            <a:r>
              <a:rPr lang="en-GB" sz="2800" dirty="0" smtClean="0">
                <a:solidFill>
                  <a:srgbClr val="3035FA"/>
                </a:solidFill>
                <a:latin typeface="Arial" panose="020B0604020202020204" pitchFamily="34" charset="0"/>
                <a:cs typeface="Arial" panose="020B0604020202020204" pitchFamily="34" charset="0"/>
              </a:rPr>
              <a:t>Disruptions have proved to be unavoidable in present day Tokamaks particularly when reducing q</a:t>
            </a:r>
            <a:r>
              <a:rPr lang="en-GB" sz="2800" baseline="-25000" dirty="0" smtClean="0">
                <a:solidFill>
                  <a:srgbClr val="3035FA"/>
                </a:solidFill>
                <a:latin typeface="Arial" panose="020B0604020202020204" pitchFamily="34" charset="0"/>
                <a:cs typeface="Arial" panose="020B0604020202020204" pitchFamily="34" charset="0"/>
              </a:rPr>
              <a:t>95</a:t>
            </a:r>
            <a:r>
              <a:rPr lang="en-GB" sz="2800" dirty="0" smtClean="0">
                <a:solidFill>
                  <a:srgbClr val="3035FA"/>
                </a:solidFill>
                <a:latin typeface="Arial" panose="020B0604020202020204" pitchFamily="34" charset="0"/>
                <a:cs typeface="Arial" panose="020B0604020202020204" pitchFamily="34" charset="0"/>
              </a:rPr>
              <a:t> towards 3.</a:t>
            </a:r>
          </a:p>
          <a:p>
            <a:pPr algn="just">
              <a:spcAft>
                <a:spcPts val="600"/>
              </a:spcAft>
            </a:pPr>
            <a:endParaRPr lang="en-GB" sz="1000" dirty="0" smtClean="0">
              <a:solidFill>
                <a:srgbClr val="3035FA"/>
              </a:solidFill>
              <a:latin typeface="Arial" panose="020B0604020202020204" pitchFamily="34" charset="0"/>
              <a:cs typeface="Arial" panose="020B0604020202020204" pitchFamily="34" charset="0"/>
            </a:endParaRPr>
          </a:p>
          <a:p>
            <a:pPr algn="just">
              <a:spcAft>
                <a:spcPts val="600"/>
              </a:spcAft>
            </a:pPr>
            <a:r>
              <a:rPr lang="en-GB" sz="2800" dirty="0" smtClean="0">
                <a:solidFill>
                  <a:srgbClr val="3035FA"/>
                </a:solidFill>
                <a:latin typeface="Arial" panose="020B0604020202020204" pitchFamily="34" charset="0"/>
                <a:cs typeface="Arial" panose="020B0604020202020204" pitchFamily="34" charset="0"/>
              </a:rPr>
              <a:t>Simulators based on plasma physics first principles are being developed but they are challenging.</a:t>
            </a:r>
          </a:p>
          <a:p>
            <a:pPr algn="just">
              <a:spcAft>
                <a:spcPts val="600"/>
              </a:spcAft>
            </a:pPr>
            <a:endParaRPr lang="en-GB" sz="1000" dirty="0" smtClean="0">
              <a:solidFill>
                <a:srgbClr val="3035FA"/>
              </a:solidFill>
              <a:latin typeface="Arial" panose="020B0604020202020204" pitchFamily="34" charset="0"/>
              <a:cs typeface="Arial" panose="020B0604020202020204" pitchFamily="34" charset="0"/>
            </a:endParaRPr>
          </a:p>
          <a:p>
            <a:pPr algn="just">
              <a:spcAft>
                <a:spcPts val="600"/>
              </a:spcAft>
            </a:pPr>
            <a:r>
              <a:rPr lang="en-GB" sz="2800" dirty="0" smtClean="0">
                <a:solidFill>
                  <a:srgbClr val="3035FA"/>
                </a:solidFill>
                <a:latin typeface="Arial" panose="020B0604020202020204" pitchFamily="34" charset="0"/>
                <a:cs typeface="Arial" panose="020B0604020202020204" pitchFamily="34" charset="0"/>
              </a:rPr>
              <a:t>In the past decades quite satisfactory Machine </a:t>
            </a:r>
            <a:r>
              <a:rPr lang="en-GB" sz="2800" dirty="0">
                <a:solidFill>
                  <a:srgbClr val="3035FA"/>
                </a:solidFill>
                <a:latin typeface="Arial" panose="020B0604020202020204" pitchFamily="34" charset="0"/>
                <a:cs typeface="Arial" panose="020B0604020202020204" pitchFamily="34" charset="0"/>
              </a:rPr>
              <a:t>L</a:t>
            </a:r>
            <a:r>
              <a:rPr lang="en-GB" sz="2800" dirty="0" smtClean="0">
                <a:solidFill>
                  <a:srgbClr val="3035FA"/>
                </a:solidFill>
                <a:latin typeface="Arial" panose="020B0604020202020204" pitchFamily="34" charset="0"/>
                <a:cs typeface="Arial" panose="020B0604020202020204" pitchFamily="34" charset="0"/>
              </a:rPr>
              <a:t>earning predictors have been deployed in particular on JET. </a:t>
            </a:r>
          </a:p>
          <a:p>
            <a:pPr algn="just">
              <a:spcAft>
                <a:spcPts val="600"/>
              </a:spcAft>
            </a:pPr>
            <a:endParaRPr lang="en-GB" sz="1000" dirty="0" smtClean="0">
              <a:solidFill>
                <a:srgbClr val="3035FA"/>
              </a:solidFill>
              <a:latin typeface="Arial" panose="020B0604020202020204" pitchFamily="34" charset="0"/>
              <a:cs typeface="Arial" panose="020B0604020202020204" pitchFamily="34" charset="0"/>
            </a:endParaRPr>
          </a:p>
          <a:p>
            <a:pPr algn="just">
              <a:spcAft>
                <a:spcPts val="600"/>
              </a:spcAft>
            </a:pPr>
            <a:r>
              <a:rPr lang="en-GB" sz="2800" dirty="0" smtClean="0">
                <a:solidFill>
                  <a:srgbClr val="3035FA"/>
                </a:solidFill>
                <a:latin typeface="Arial" panose="020B0604020202020204" pitchFamily="34" charset="0"/>
                <a:cs typeface="Arial" panose="020B0604020202020204" pitchFamily="34" charset="0"/>
              </a:rPr>
              <a:t>ML tools are typically criticised because they </a:t>
            </a:r>
            <a:r>
              <a:rPr lang="en-GB" sz="2800" dirty="0">
                <a:solidFill>
                  <a:srgbClr val="3035FA"/>
                </a:solidFill>
                <a:latin typeface="Arial" panose="020B0604020202020204" pitchFamily="34" charset="0"/>
                <a:cs typeface="Arial" panose="020B0604020202020204" pitchFamily="34" charset="0"/>
              </a:rPr>
              <a:t>are </a:t>
            </a:r>
            <a:r>
              <a:rPr lang="en-GB" sz="2800" u="sng" dirty="0">
                <a:solidFill>
                  <a:srgbClr val="3035FA"/>
                </a:solidFill>
                <a:latin typeface="Arial" panose="020B0604020202020204" pitchFamily="34" charset="0"/>
                <a:cs typeface="Arial" panose="020B0604020202020204" pitchFamily="34" charset="0"/>
              </a:rPr>
              <a:t>difficult to </a:t>
            </a:r>
            <a:r>
              <a:rPr lang="en-GB" sz="2800" u="sng" dirty="0" smtClean="0">
                <a:solidFill>
                  <a:srgbClr val="3035FA"/>
                </a:solidFill>
                <a:latin typeface="Arial" panose="020B0604020202020204" pitchFamily="34" charset="0"/>
                <a:cs typeface="Arial" panose="020B0604020202020204" pitchFamily="34" charset="0"/>
              </a:rPr>
              <a:t>interpret (poor physics fidelity) </a:t>
            </a:r>
            <a:r>
              <a:rPr lang="en-GB" sz="2800" dirty="0" smtClean="0">
                <a:solidFill>
                  <a:srgbClr val="3035FA"/>
                </a:solidFill>
                <a:latin typeface="Arial" panose="020B0604020202020204" pitchFamily="34" charset="0"/>
                <a:cs typeface="Arial" panose="020B0604020202020204" pitchFamily="34" charset="0"/>
              </a:rPr>
              <a:t>and have </a:t>
            </a:r>
            <a:r>
              <a:rPr lang="en-GB" sz="2800" u="sng" dirty="0" smtClean="0">
                <a:solidFill>
                  <a:srgbClr val="3035FA"/>
                </a:solidFill>
                <a:latin typeface="Arial" panose="020B0604020202020204" pitchFamily="34" charset="0"/>
                <a:cs typeface="Arial" panose="020B0604020202020204" pitchFamily="34" charset="0"/>
              </a:rPr>
              <a:t>insufficient performance (obsolescence, too much data needed for the training </a:t>
            </a:r>
            <a:r>
              <a:rPr lang="en-GB" sz="2800" u="sng" dirty="0" err="1" smtClean="0">
                <a:solidFill>
                  <a:srgbClr val="3035FA"/>
                </a:solidFill>
                <a:latin typeface="Arial" panose="020B0604020202020204" pitchFamily="34" charset="0"/>
                <a:cs typeface="Arial" panose="020B0604020202020204" pitchFamily="34" charset="0"/>
              </a:rPr>
              <a:t>etc</a:t>
            </a:r>
            <a:r>
              <a:rPr lang="en-GB" sz="2800" u="sng" dirty="0" smtClean="0">
                <a:solidFill>
                  <a:srgbClr val="3035FA"/>
                </a:solidFill>
                <a:latin typeface="Arial" panose="020B0604020202020204" pitchFamily="34" charset="0"/>
                <a:cs typeface="Arial" panose="020B0604020202020204" pitchFamily="34" charset="0"/>
              </a:rPr>
              <a:t>)</a:t>
            </a:r>
            <a:r>
              <a:rPr lang="en-GB" sz="2800" dirty="0" smtClean="0">
                <a:solidFill>
                  <a:srgbClr val="3035FA"/>
                </a:solidFill>
                <a:latin typeface="Arial" panose="020B0604020202020204" pitchFamily="34" charset="0"/>
                <a:cs typeface="Arial" panose="020B0604020202020204" pitchFamily="34" charset="0"/>
              </a:rPr>
              <a:t>. </a:t>
            </a:r>
          </a:p>
        </p:txBody>
      </p:sp>
      <p:sp>
        <p:nvSpPr>
          <p:cNvPr id="5" name="TextBox 4"/>
          <p:cNvSpPr txBox="1"/>
          <p:nvPr/>
        </p:nvSpPr>
        <p:spPr>
          <a:xfrm>
            <a:off x="533400" y="152577"/>
            <a:ext cx="7510430" cy="584775"/>
          </a:xfrm>
          <a:prstGeom prst="rect">
            <a:avLst/>
          </a:prstGeom>
          <a:noFill/>
        </p:spPr>
        <p:txBody>
          <a:bodyPr wrap="square" rtlCol="0">
            <a:spAutoFit/>
          </a:bodyPr>
          <a:lstStyle/>
          <a:p>
            <a:pPr algn="ctr"/>
            <a:r>
              <a:rPr lang="en-US" sz="3200" dirty="0" smtClean="0"/>
              <a:t>Machine learning for disruption prediction </a:t>
            </a:r>
            <a:endParaRPr lang="en-US" sz="3200" dirty="0"/>
          </a:p>
        </p:txBody>
      </p:sp>
      <p:sp>
        <p:nvSpPr>
          <p:cNvPr id="2" name="Rectangle 3"/>
          <p:cNvSpPr>
            <a:spLocks noChangeArrowheads="1"/>
          </p:cNvSpPr>
          <p:nvPr/>
        </p:nvSpPr>
        <p:spPr bwMode="auto">
          <a:xfrm>
            <a:off x="0" y="82137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CC0000"/>
                </a:solidFill>
                <a:effectLst/>
                <a:latin typeface="Arial" pitchFamily="34" charset="0"/>
                <a:cs typeface="Arial" pitchFamily="34" charset="0"/>
              </a:rPr>
              <a:t>600 × 379Images may be subject to copyright</a:t>
            </a: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r>
              <a:rPr kumimoji="0" lang="en-US" altLang="en-US" sz="1800" b="0" i="0" u="none" strike="noStrike" cap="none" normalizeH="0" baseline="0" smtClean="0">
                <a:ln>
                  <a:noFill/>
                </a:ln>
                <a:solidFill>
                  <a:srgbClr val="CC0000"/>
                </a:solidFill>
                <a:effectLst/>
                <a:latin typeface="Arial" pitchFamily="34" charset="0"/>
                <a:cs typeface="Arial" pitchFamily="34" charset="0"/>
                <a:hlinkClick r:id="rId3"/>
              </a:rPr>
              <a:t>Find out more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descr="JET(3,78,16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930" y="6542042"/>
            <a:ext cx="748390" cy="296819"/>
          </a:xfrm>
          <a:prstGeom prst="rect">
            <a:avLst/>
          </a:prstGeom>
        </p:spPr>
      </p:pic>
    </p:spTree>
    <p:extLst>
      <p:ext uri="{BB962C8B-B14F-4D97-AF65-F5344CB8AC3E}">
        <p14:creationId xmlns:p14="http://schemas.microsoft.com/office/powerpoint/2010/main" val="1602895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653" y="5442996"/>
            <a:ext cx="9107347" cy="1200329"/>
          </a:xfrm>
          <a:prstGeom prst="rect">
            <a:avLst/>
          </a:prstGeom>
          <a:noFill/>
        </p:spPr>
        <p:txBody>
          <a:bodyPr wrap="square" rtlCol="0">
            <a:spAutoFit/>
          </a:bodyPr>
          <a:lstStyle/>
          <a:p>
            <a:pPr lvl="0" algn="just" eaLnBrk="0" fontAlgn="base" hangingPunct="0">
              <a:spcBef>
                <a:spcPct val="0"/>
              </a:spcBef>
              <a:spcAft>
                <a:spcPct val="0"/>
              </a:spcAft>
            </a:pPr>
            <a:r>
              <a:rPr lang="en-GB" altLang="it-IT" sz="2400" dirty="0" err="1">
                <a:solidFill>
                  <a:srgbClr val="3035FA"/>
                </a:solidFill>
                <a:latin typeface="Arial" panose="020B0604020202020204" pitchFamily="34" charset="0"/>
                <a:cs typeface="Arial" panose="020B0604020202020204" pitchFamily="34" charset="0"/>
              </a:rPr>
              <a:t>Hugill</a:t>
            </a:r>
            <a:r>
              <a:rPr lang="en-GB" altLang="it-IT" sz="2400" dirty="0">
                <a:solidFill>
                  <a:srgbClr val="3035FA"/>
                </a:solidFill>
                <a:latin typeface="Arial" panose="020B0604020202020204" pitchFamily="34" charset="0"/>
                <a:cs typeface="Arial" panose="020B0604020202020204" pitchFamily="34" charset="0"/>
              </a:rPr>
              <a:t> </a:t>
            </a:r>
            <a:r>
              <a:rPr lang="en-GB" altLang="it-IT" sz="2400" dirty="0" smtClean="0">
                <a:solidFill>
                  <a:srgbClr val="3035FA"/>
                </a:solidFill>
                <a:latin typeface="Arial" panose="020B0604020202020204" pitchFamily="34" charset="0"/>
                <a:cs typeface="Arial" panose="020B0604020202020204" pitchFamily="34" charset="0"/>
              </a:rPr>
              <a:t>and beta limit plots </a:t>
            </a:r>
            <a:r>
              <a:rPr lang="en-GB" altLang="it-IT" sz="2400" dirty="0">
                <a:solidFill>
                  <a:srgbClr val="3035FA"/>
                </a:solidFill>
                <a:latin typeface="Arial" panose="020B0604020202020204" pitchFamily="34" charset="0"/>
                <a:cs typeface="Arial" panose="020B0604020202020204" pitchFamily="34" charset="0"/>
              </a:rPr>
              <a:t>for a large database </a:t>
            </a:r>
            <a:r>
              <a:rPr lang="en-GB" altLang="it-IT" sz="2400" dirty="0" smtClean="0">
                <a:solidFill>
                  <a:srgbClr val="3035FA"/>
                </a:solidFill>
                <a:latin typeface="Arial" panose="020B0604020202020204" pitchFamily="34" charset="0"/>
                <a:cs typeface="Arial" panose="020B0604020202020204" pitchFamily="34" charset="0"/>
              </a:rPr>
              <a:t>at the beginning of </a:t>
            </a:r>
            <a:r>
              <a:rPr lang="en-GB" altLang="it-IT" sz="2400" dirty="0">
                <a:solidFill>
                  <a:srgbClr val="3035FA"/>
                </a:solidFill>
                <a:latin typeface="Arial" panose="020B0604020202020204" pitchFamily="34" charset="0"/>
                <a:cs typeface="Arial" panose="020B0604020202020204" pitchFamily="34" charset="0"/>
              </a:rPr>
              <a:t>JET with the </a:t>
            </a:r>
            <a:r>
              <a:rPr lang="en-GB" altLang="it-IT" sz="2400" dirty="0" smtClean="0">
                <a:solidFill>
                  <a:srgbClr val="3035FA"/>
                </a:solidFill>
                <a:latin typeface="Arial" panose="020B0604020202020204" pitchFamily="34" charset="0"/>
                <a:cs typeface="Arial" panose="020B0604020202020204" pitchFamily="34" charset="0"/>
              </a:rPr>
              <a:t>ILW (</a:t>
            </a:r>
            <a:r>
              <a:rPr lang="en-GB" altLang="it-IT" sz="2400" dirty="0" err="1" smtClean="0">
                <a:solidFill>
                  <a:srgbClr val="3035FA"/>
                </a:solidFill>
                <a:latin typeface="Arial" panose="020B0604020202020204" pitchFamily="34" charset="0"/>
                <a:cs typeface="Arial" panose="020B0604020202020204" pitchFamily="34" charset="0"/>
              </a:rPr>
              <a:t>Ip</a:t>
            </a:r>
            <a:r>
              <a:rPr lang="en-GB" altLang="it-IT" sz="2400" smtClean="0">
                <a:solidFill>
                  <a:srgbClr val="3035FA"/>
                </a:solidFill>
                <a:latin typeface="Arial" panose="020B0604020202020204" pitchFamily="34" charset="0"/>
                <a:cs typeface="Arial" panose="020B0604020202020204" pitchFamily="34" charset="0"/>
              </a:rPr>
              <a:t> 0.75 -3.5 MA, B 1.5-3.3 T). </a:t>
            </a:r>
            <a:r>
              <a:rPr lang="en-GB" altLang="it-IT" sz="2400" dirty="0">
                <a:solidFill>
                  <a:srgbClr val="3035FA"/>
                </a:solidFill>
                <a:latin typeface="Arial" panose="020B0604020202020204" pitchFamily="34" charset="0"/>
                <a:cs typeface="Arial" panose="020B0604020202020204" pitchFamily="34" charset="0"/>
              </a:rPr>
              <a:t>The disruptive and safe discharges overlap completely in this space</a:t>
            </a:r>
            <a:r>
              <a:rPr lang="en-GB" altLang="it-IT" sz="2400" dirty="0" smtClean="0">
                <a:solidFill>
                  <a:srgbClr val="3035FA"/>
                </a:solidFill>
                <a:latin typeface="Arial" panose="020B0604020202020204" pitchFamily="34" charset="0"/>
                <a:cs typeface="Arial" panose="020B0604020202020204" pitchFamily="34" charset="0"/>
              </a:rPr>
              <a:t>.</a:t>
            </a:r>
            <a:endParaRPr lang="en-GB" altLang="it-IT" sz="2400" dirty="0">
              <a:solidFill>
                <a:srgbClr val="3035FA"/>
              </a:solidFill>
              <a:latin typeface="Arial" panose="020B0604020202020204" pitchFamily="34" charset="0"/>
              <a:cs typeface="Arial" panose="020B0604020202020204" pitchFamily="34" charset="0"/>
            </a:endParaRPr>
          </a:p>
        </p:txBody>
      </p:sp>
      <p:sp>
        <p:nvSpPr>
          <p:cNvPr id="5" name="TextBox 4"/>
          <p:cNvSpPr txBox="1"/>
          <p:nvPr/>
        </p:nvSpPr>
        <p:spPr>
          <a:xfrm>
            <a:off x="914400" y="76200"/>
            <a:ext cx="7072362" cy="584775"/>
          </a:xfrm>
          <a:prstGeom prst="rect">
            <a:avLst/>
          </a:prstGeom>
          <a:noFill/>
        </p:spPr>
        <p:txBody>
          <a:bodyPr wrap="square" rtlCol="0">
            <a:spAutoFit/>
          </a:bodyPr>
          <a:lstStyle/>
          <a:p>
            <a:pPr algn="ctr"/>
            <a:r>
              <a:rPr lang="en-US" sz="3200" dirty="0" err="1" smtClean="0"/>
              <a:t>Hugill</a:t>
            </a:r>
            <a:r>
              <a:rPr lang="en-US" sz="3200" dirty="0" smtClean="0"/>
              <a:t> and beta limit  Plots</a:t>
            </a:r>
            <a:endParaRPr lang="en-US" sz="3200" dirty="0"/>
          </a:p>
        </p:txBody>
      </p:sp>
      <p:pic>
        <p:nvPicPr>
          <p:cNvPr id="6" name="Picture 0" descr="HD1_Disr_NonDisr.png"/>
          <p:cNvPicPr/>
          <p:nvPr/>
        </p:nvPicPr>
        <p:blipFill>
          <a:blip r:embed="rId3" cstate="print"/>
          <a:stretch>
            <a:fillRect/>
          </a:stretch>
        </p:blipFill>
        <p:spPr>
          <a:xfrm>
            <a:off x="381000" y="1869311"/>
            <a:ext cx="4191000" cy="3540889"/>
          </a:xfrm>
          <a:prstGeom prst="rect">
            <a:avLst/>
          </a:prstGeom>
        </p:spPr>
      </p:pic>
      <p:sp>
        <p:nvSpPr>
          <p:cNvPr id="7" name="TextBox 3"/>
          <p:cNvSpPr txBox="1"/>
          <p:nvPr/>
        </p:nvSpPr>
        <p:spPr>
          <a:xfrm>
            <a:off x="128702" y="693770"/>
            <a:ext cx="9015298" cy="1200329"/>
          </a:xfrm>
          <a:prstGeom prst="rect">
            <a:avLst/>
          </a:prstGeom>
          <a:noFill/>
        </p:spPr>
        <p:txBody>
          <a:bodyPr wrap="square" rtlCol="0">
            <a:spAutoFit/>
          </a:bodyPr>
          <a:lstStyle/>
          <a:p>
            <a:pPr>
              <a:spcAft>
                <a:spcPts val="1200"/>
              </a:spcAft>
            </a:pPr>
            <a:r>
              <a:rPr lang="en-US" sz="2400" dirty="0" smtClean="0">
                <a:solidFill>
                  <a:srgbClr val="3035FA"/>
                </a:solidFill>
                <a:latin typeface="Arial" panose="020B0604020202020204" pitchFamily="34" charset="0"/>
                <a:cs typeface="Arial" panose="020B0604020202020204" pitchFamily="34" charset="0"/>
              </a:rPr>
              <a:t>Lacking sufficient theoretical models for disruption prediction, empirical manual approaches have been tried in the last decades to determine the safe region of operational space</a:t>
            </a:r>
          </a:p>
        </p:txBody>
      </p:sp>
      <p:pic>
        <p:nvPicPr>
          <p:cNvPr id="8" name="Picture 3" descr="HD2_Disr_NonDisr.png"/>
          <p:cNvPicPr/>
          <p:nvPr/>
        </p:nvPicPr>
        <p:blipFill>
          <a:blip r:embed="rId4" cstate="print"/>
          <a:stretch>
            <a:fillRect/>
          </a:stretch>
        </p:blipFill>
        <p:spPr>
          <a:xfrm>
            <a:off x="4547716" y="1926895"/>
            <a:ext cx="4642308" cy="3483306"/>
          </a:xfrm>
          <a:prstGeom prst="rect">
            <a:avLst/>
          </a:prstGeom>
        </p:spPr>
      </p:pic>
    </p:spTree>
    <p:extLst>
      <p:ext uri="{BB962C8B-B14F-4D97-AF65-F5344CB8AC3E}">
        <p14:creationId xmlns:p14="http://schemas.microsoft.com/office/powerpoint/2010/main" val="2485554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228600"/>
            <a:ext cx="7072362" cy="523220"/>
          </a:xfrm>
          <a:prstGeom prst="rect">
            <a:avLst/>
          </a:prstGeom>
          <a:noFill/>
        </p:spPr>
        <p:txBody>
          <a:bodyPr wrap="square" rtlCol="0">
            <a:spAutoFit/>
          </a:bodyPr>
          <a:lstStyle/>
          <a:p>
            <a:pPr algn="ctr"/>
            <a:r>
              <a:rPr lang="en-US" sz="2800" dirty="0" smtClean="0"/>
              <a:t>INTERPRETABILITY and PHYSICS FIDELITY</a:t>
            </a:r>
            <a:endParaRPr lang="en-US" sz="2800" dirty="0"/>
          </a:p>
        </p:txBody>
      </p:sp>
      <p:sp>
        <p:nvSpPr>
          <p:cNvPr id="52" name="Espace réservé du contenu 2"/>
          <p:cNvSpPr txBox="1">
            <a:spLocks/>
          </p:cNvSpPr>
          <p:nvPr/>
        </p:nvSpPr>
        <p:spPr bwMode="auto">
          <a:xfrm>
            <a:off x="0" y="685800"/>
            <a:ext cx="9144000" cy="6172200"/>
          </a:xfrm>
          <a:prstGeom prst="rect">
            <a:avLst/>
          </a:prstGeom>
          <a:noFill/>
          <a:ln w="9525">
            <a:noFill/>
            <a:miter lim="800000"/>
            <a:headEnd/>
            <a:tailEnd/>
          </a:ln>
        </p:spPr>
        <p:txBody>
          <a:bodyPr/>
          <a:lstStyle/>
          <a:p>
            <a:pPr marL="285750" indent="-285750">
              <a:spcAft>
                <a:spcPts val="1200"/>
              </a:spcAft>
              <a:buFont typeface="Arial" panose="020B0604020202020204" pitchFamily="34" charset="0"/>
              <a:buChar char="•"/>
            </a:pPr>
            <a:r>
              <a:rPr lang="en-US" sz="2400" dirty="0">
                <a:solidFill>
                  <a:srgbClr val="3035FA"/>
                </a:solidFill>
                <a:latin typeface="Arial" panose="020B0604020202020204" pitchFamily="34" charset="0"/>
                <a:cs typeface="Arial" panose="020B0604020202020204" pitchFamily="34" charset="0"/>
              </a:rPr>
              <a:t>Machine learning tools have proved to be very effective: APODIS </a:t>
            </a:r>
            <a:r>
              <a:rPr lang="en-US" sz="2400" dirty="0" smtClean="0">
                <a:solidFill>
                  <a:srgbClr val="3035FA"/>
                </a:solidFill>
                <a:latin typeface="Arial" panose="020B0604020202020204" pitchFamily="34" charset="0"/>
                <a:cs typeface="Arial" panose="020B0604020202020204" pitchFamily="34" charset="0"/>
              </a:rPr>
              <a:t>originally </a:t>
            </a:r>
            <a:r>
              <a:rPr lang="en-US" sz="2400" dirty="0">
                <a:solidFill>
                  <a:srgbClr val="3035FA"/>
                </a:solidFill>
                <a:latin typeface="Arial" panose="020B0604020202020204" pitchFamily="34" charset="0"/>
                <a:cs typeface="Arial" panose="020B0604020202020204" pitchFamily="34" charset="0"/>
              </a:rPr>
              <a:t>had about 97% of success rate and a few </a:t>
            </a:r>
            <a:r>
              <a:rPr lang="en-US" sz="2400" dirty="0" smtClean="0">
                <a:solidFill>
                  <a:srgbClr val="3035FA"/>
                </a:solidFill>
                <a:latin typeface="Arial" panose="020B0604020202020204" pitchFamily="34" charset="0"/>
                <a:cs typeface="Arial" panose="020B0604020202020204" pitchFamily="34" charset="0"/>
              </a:rPr>
              <a:t>% of </a:t>
            </a:r>
            <a:r>
              <a:rPr lang="en-US" sz="2400" dirty="0">
                <a:solidFill>
                  <a:srgbClr val="3035FA"/>
                </a:solidFill>
                <a:latin typeface="Arial" panose="020B0604020202020204" pitchFamily="34" charset="0"/>
                <a:cs typeface="Arial" panose="020B0604020202020204" pitchFamily="34" charset="0"/>
              </a:rPr>
              <a:t>false alarms. It </a:t>
            </a:r>
            <a:r>
              <a:rPr lang="en-US" sz="2400" dirty="0" smtClean="0">
                <a:solidFill>
                  <a:srgbClr val="3035FA"/>
                </a:solidFill>
                <a:latin typeface="Arial" panose="020B0604020202020204" pitchFamily="34" charset="0"/>
                <a:cs typeface="Arial" panose="020B0604020202020204" pitchFamily="34" charset="0"/>
              </a:rPr>
              <a:t>had </a:t>
            </a:r>
            <a:r>
              <a:rPr lang="en-US" sz="2400" dirty="0">
                <a:solidFill>
                  <a:srgbClr val="3035FA"/>
                </a:solidFill>
                <a:latin typeface="Arial" panose="020B0604020202020204" pitchFamily="34" charset="0"/>
                <a:cs typeface="Arial" panose="020B0604020202020204" pitchFamily="34" charset="0"/>
              </a:rPr>
              <a:t>reasonable performance even </a:t>
            </a:r>
            <a:r>
              <a:rPr lang="en-US" sz="2400" dirty="0" smtClean="0">
                <a:solidFill>
                  <a:srgbClr val="3035FA"/>
                </a:solidFill>
                <a:latin typeface="Arial" panose="020B0604020202020204" pitchFamily="34" charset="0"/>
                <a:cs typeface="Arial" panose="020B0604020202020204" pitchFamily="34" charset="0"/>
              </a:rPr>
              <a:t>last </a:t>
            </a:r>
            <a:r>
              <a:rPr lang="en-US" sz="2400" dirty="0" smtClean="0">
                <a:solidFill>
                  <a:srgbClr val="3035FA"/>
                </a:solidFill>
                <a:latin typeface="Arial" panose="020B0604020202020204" pitchFamily="34" charset="0"/>
                <a:cs typeface="Arial" panose="020B0604020202020204" pitchFamily="34" charset="0"/>
              </a:rPr>
              <a:t>year campaign </a:t>
            </a:r>
            <a:r>
              <a:rPr lang="en-US" sz="2400" dirty="0" smtClean="0">
                <a:solidFill>
                  <a:srgbClr val="3035FA"/>
                </a:solidFill>
                <a:latin typeface="Arial" panose="020B0604020202020204" pitchFamily="34" charset="0"/>
                <a:cs typeface="Arial" panose="020B0604020202020204" pitchFamily="34" charset="0"/>
              </a:rPr>
              <a:t>(last </a:t>
            </a:r>
            <a:r>
              <a:rPr lang="en-US" sz="2400" dirty="0">
                <a:solidFill>
                  <a:srgbClr val="3035FA"/>
                </a:solidFill>
                <a:latin typeface="Arial" panose="020B0604020202020204" pitchFamily="34" charset="0"/>
                <a:cs typeface="Arial" panose="020B0604020202020204" pitchFamily="34" charset="0"/>
              </a:rPr>
              <a:t>discharge in the training set dates back to 2009)</a:t>
            </a:r>
          </a:p>
          <a:p>
            <a:pPr marL="342900" indent="-342900" algn="just">
              <a:spcBef>
                <a:spcPct val="20000"/>
              </a:spcBef>
              <a:buFont typeface="Arial" pitchFamily="34" charset="0"/>
              <a:buChar char="•"/>
              <a:defRPr/>
            </a:pPr>
            <a:r>
              <a:rPr lang="en-US" sz="2800" kern="0" dirty="0" smtClean="0">
                <a:solidFill>
                  <a:srgbClr val="3035FA"/>
                </a:solidFill>
                <a:latin typeface="Arial" panose="020B0604020202020204" pitchFamily="34" charset="0"/>
                <a:cs typeface="Arial" panose="020B0604020202020204" pitchFamily="34" charset="0"/>
              </a:rPr>
              <a:t>Machine learning tools can learn something fundamental about disruptions. This is proved by the good performance and relatively low obsolescence.  </a:t>
            </a:r>
          </a:p>
          <a:p>
            <a:pPr marL="342900" indent="-342900" algn="just">
              <a:spcBef>
                <a:spcPct val="20000"/>
              </a:spcBef>
              <a:buFont typeface="Arial" pitchFamily="34" charset="0"/>
              <a:buChar char="•"/>
              <a:defRPr/>
            </a:pPr>
            <a:r>
              <a:rPr lang="en-US" sz="2800" kern="0" dirty="0" smtClean="0">
                <a:solidFill>
                  <a:srgbClr val="3035FA"/>
                </a:solidFill>
                <a:latin typeface="Arial" panose="020B0604020202020204" pitchFamily="34" charset="0"/>
                <a:cs typeface="Arial" panose="020B0604020202020204" pitchFamily="34" charset="0"/>
              </a:rPr>
              <a:t>On the other hand, having been developed mainly for the private sector, they have a poor “</a:t>
            </a:r>
            <a:r>
              <a:rPr lang="en-US" sz="2800" kern="0" dirty="0" smtClean="0">
                <a:solidFill>
                  <a:srgbClr val="FF0000"/>
                </a:solidFill>
                <a:latin typeface="Arial" panose="020B0604020202020204" pitchFamily="34" charset="0"/>
                <a:cs typeface="Arial" panose="020B0604020202020204" pitchFamily="34" charset="0"/>
              </a:rPr>
              <a:t>physics fidelity</a:t>
            </a:r>
            <a:r>
              <a:rPr lang="en-US" sz="2800" kern="0" dirty="0" smtClean="0">
                <a:solidFill>
                  <a:srgbClr val="3035FA"/>
                </a:solidFill>
                <a:latin typeface="Arial" panose="020B0604020202020204" pitchFamily="34" charset="0"/>
                <a:cs typeface="Arial" panose="020B0604020202020204" pitchFamily="34" charset="0"/>
              </a:rPr>
              <a:t>”</a:t>
            </a:r>
          </a:p>
          <a:p>
            <a:pPr marL="342900" indent="-342900" algn="just">
              <a:spcBef>
                <a:spcPct val="20000"/>
              </a:spcBef>
              <a:buFont typeface="Arial" pitchFamily="34" charset="0"/>
              <a:buChar char="•"/>
              <a:defRPr/>
            </a:pPr>
            <a:r>
              <a:rPr lang="en-US" sz="2800" kern="0" dirty="0" smtClean="0">
                <a:solidFill>
                  <a:srgbClr val="3035FA"/>
                </a:solidFill>
                <a:latin typeface="Arial" panose="020B0604020202020204" pitchFamily="34" charset="0"/>
                <a:cs typeface="Arial" panose="020B0604020202020204" pitchFamily="34" charset="0"/>
              </a:rPr>
              <a:t>The proposed line of research intends to investigate to what extent machine learning </a:t>
            </a:r>
            <a:r>
              <a:rPr lang="en-US" sz="2800" kern="0" dirty="0">
                <a:solidFill>
                  <a:srgbClr val="3035FA"/>
                </a:solidFill>
                <a:latin typeface="Arial" panose="020B0604020202020204" pitchFamily="34" charset="0"/>
                <a:cs typeface="Arial" panose="020B0604020202020204" pitchFamily="34" charset="0"/>
              </a:rPr>
              <a:t>tools </a:t>
            </a:r>
            <a:r>
              <a:rPr lang="en-US" sz="2800" kern="0" dirty="0" smtClean="0">
                <a:solidFill>
                  <a:srgbClr val="3035FA"/>
                </a:solidFill>
                <a:latin typeface="Arial" panose="020B0604020202020204" pitchFamily="34" charset="0"/>
                <a:cs typeface="Arial" panose="020B0604020202020204" pitchFamily="34" charset="0"/>
              </a:rPr>
              <a:t>can be used to  identify practically useful and physically meaningful models of the boundary between safe and disruptive regions of the operational space.</a:t>
            </a:r>
          </a:p>
        </p:txBody>
      </p:sp>
    </p:spTree>
    <p:extLst>
      <p:ext uri="{BB962C8B-B14F-4D97-AF65-F5344CB8AC3E}">
        <p14:creationId xmlns:p14="http://schemas.microsoft.com/office/powerpoint/2010/main" val="4131094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75620"/>
            <a:ext cx="9144000" cy="6063198"/>
          </a:xfrm>
          <a:prstGeom prst="rect">
            <a:avLst/>
          </a:prstGeom>
          <a:noFill/>
        </p:spPr>
        <p:txBody>
          <a:bodyPr wrap="square" rtlCol="0">
            <a:spAutoFit/>
          </a:bodyPr>
          <a:lstStyle/>
          <a:p>
            <a:r>
              <a:rPr lang="en-GB" sz="2800" dirty="0" smtClean="0">
                <a:solidFill>
                  <a:srgbClr val="3035FA"/>
                </a:solidFill>
              </a:rPr>
              <a:t>The developed method aims at combining the success rate of ML tools with the advantages of a formulation of the results </a:t>
            </a:r>
            <a:r>
              <a:rPr lang="en-GB" sz="2800" dirty="0">
                <a:solidFill>
                  <a:srgbClr val="3035FA"/>
                </a:solidFill>
              </a:rPr>
              <a:t>in </a:t>
            </a:r>
            <a:r>
              <a:rPr lang="en-GB" sz="2800" dirty="0" smtClean="0">
                <a:solidFill>
                  <a:srgbClr val="3035FA"/>
                </a:solidFill>
              </a:rPr>
              <a:t>traditional mathematical form. </a:t>
            </a:r>
          </a:p>
          <a:p>
            <a:endParaRPr lang="en-GB" sz="2800" dirty="0" smtClean="0">
              <a:solidFill>
                <a:srgbClr val="3035FA"/>
              </a:solidFill>
            </a:endParaRPr>
          </a:p>
          <a:p>
            <a:r>
              <a:rPr lang="en-GB" sz="2800" dirty="0" smtClean="0"/>
              <a:t>The technique consists of the following main steps: </a:t>
            </a:r>
          </a:p>
          <a:p>
            <a:r>
              <a:rPr lang="en-GB" sz="1400" dirty="0" smtClean="0"/>
              <a:t/>
            </a:r>
            <a:br>
              <a:rPr lang="en-GB" sz="1400" dirty="0" smtClean="0"/>
            </a:br>
            <a:r>
              <a:rPr lang="en-GB" sz="2800" dirty="0" smtClean="0">
                <a:solidFill>
                  <a:srgbClr val="3035FA"/>
                </a:solidFill>
              </a:rPr>
              <a:t>	</a:t>
            </a:r>
            <a:r>
              <a:rPr lang="en-GB" sz="2800" dirty="0" smtClean="0"/>
              <a:t>1- Deploy ML tools for feature extraction</a:t>
            </a:r>
          </a:p>
          <a:p>
            <a:endParaRPr lang="en-GB" sz="800" dirty="0" smtClean="0"/>
          </a:p>
          <a:p>
            <a:r>
              <a:rPr lang="en-GB" sz="2800" dirty="0"/>
              <a:t>	</a:t>
            </a:r>
            <a:r>
              <a:rPr lang="en-GB" sz="2800" dirty="0" smtClean="0"/>
              <a:t>2- Training the ML tools for classification</a:t>
            </a:r>
          </a:p>
          <a:p>
            <a:r>
              <a:rPr lang="en-GB" sz="800" dirty="0" smtClean="0"/>
              <a:t/>
            </a:r>
            <a:br>
              <a:rPr lang="en-GB" sz="800" dirty="0" smtClean="0"/>
            </a:br>
            <a:r>
              <a:rPr lang="en-GB" sz="2800" dirty="0" smtClean="0"/>
              <a:t>	3- Determining a sufficient number of points on the 		boundary identified by the ML tools</a:t>
            </a:r>
          </a:p>
          <a:p>
            <a:r>
              <a:rPr lang="en-GB" sz="800" dirty="0" smtClean="0"/>
              <a:t/>
            </a:r>
            <a:br>
              <a:rPr lang="en-GB" sz="800" dirty="0" smtClean="0"/>
            </a:br>
            <a:r>
              <a:rPr lang="en-GB" sz="2800" dirty="0" smtClean="0"/>
              <a:t>	4- Deploying </a:t>
            </a:r>
            <a:r>
              <a:rPr lang="en-GB" sz="2800" u="sng" dirty="0" smtClean="0">
                <a:solidFill>
                  <a:srgbClr val="FF0000"/>
                </a:solidFill>
              </a:rPr>
              <a:t>symbolic regression via </a:t>
            </a:r>
            <a:r>
              <a:rPr lang="en-GB" sz="2800" dirty="0" smtClean="0">
                <a:solidFill>
                  <a:srgbClr val="FF0000"/>
                </a:solidFill>
              </a:rPr>
              <a:t>genetic 			</a:t>
            </a:r>
            <a:r>
              <a:rPr lang="en-GB" sz="2800" u="sng" dirty="0" smtClean="0">
                <a:solidFill>
                  <a:srgbClr val="FF0000"/>
                </a:solidFill>
              </a:rPr>
              <a:t>programming  </a:t>
            </a:r>
            <a:r>
              <a:rPr lang="en-GB" sz="2800" dirty="0" smtClean="0"/>
              <a:t>to derive the equation of the 			boundary from these points</a:t>
            </a:r>
            <a:endParaRPr lang="en-US" sz="2000" dirty="0"/>
          </a:p>
        </p:txBody>
      </p:sp>
      <p:sp>
        <p:nvSpPr>
          <p:cNvPr id="4" name="TextBox 3"/>
          <p:cNvSpPr txBox="1"/>
          <p:nvPr/>
        </p:nvSpPr>
        <p:spPr>
          <a:xfrm>
            <a:off x="381000" y="152400"/>
            <a:ext cx="7599338" cy="523220"/>
          </a:xfrm>
          <a:prstGeom prst="rect">
            <a:avLst/>
          </a:prstGeom>
          <a:noFill/>
        </p:spPr>
        <p:txBody>
          <a:bodyPr wrap="square" rtlCol="0">
            <a:spAutoFit/>
          </a:bodyPr>
          <a:lstStyle/>
          <a:p>
            <a:pPr algn="ctr"/>
            <a:r>
              <a:rPr lang="en-US" sz="2800" dirty="0" smtClean="0"/>
              <a:t>How to improve the Physics Fidelity of the Models </a:t>
            </a:r>
            <a:endParaRPr lang="en-US" sz="2800" dirty="0"/>
          </a:p>
        </p:txBody>
      </p:sp>
      <p:pic>
        <p:nvPicPr>
          <p:cNvPr id="5" name="Picture 5" descr="JET(3,78,16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30" y="6542042"/>
            <a:ext cx="748390" cy="296819"/>
          </a:xfrm>
          <a:prstGeom prst="rect">
            <a:avLst/>
          </a:prstGeom>
        </p:spPr>
      </p:pic>
    </p:spTree>
    <p:extLst>
      <p:ext uri="{BB962C8B-B14F-4D97-AF65-F5344CB8AC3E}">
        <p14:creationId xmlns:p14="http://schemas.microsoft.com/office/powerpoint/2010/main" val="269660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a:xfrm>
            <a:off x="1526730" y="-88506"/>
            <a:ext cx="7139136" cy="891216"/>
          </a:xfrm>
        </p:spPr>
        <p:txBody>
          <a:bodyPr/>
          <a:lstStyle/>
          <a:p>
            <a:r>
              <a:rPr lang="en-US" altLang="en-US" sz="2800" dirty="0" smtClean="0"/>
              <a:t>Genetic Algorithms and Programs</a:t>
            </a:r>
          </a:p>
        </p:txBody>
      </p:sp>
      <p:sp>
        <p:nvSpPr>
          <p:cNvPr id="16386" name="Rectangle 3"/>
          <p:cNvSpPr>
            <a:spLocks noGrp="1" noChangeArrowheads="1"/>
          </p:cNvSpPr>
          <p:nvPr>
            <p:ph idx="1"/>
          </p:nvPr>
        </p:nvSpPr>
        <p:spPr>
          <a:xfrm>
            <a:off x="436266" y="802710"/>
            <a:ext cx="8229600" cy="4896544"/>
          </a:xfrm>
        </p:spPr>
        <p:txBody>
          <a:bodyPr/>
          <a:lstStyle/>
          <a:p>
            <a:pPr>
              <a:lnSpc>
                <a:spcPct val="130000"/>
              </a:lnSpc>
            </a:pPr>
            <a:r>
              <a:rPr lang="en-US" altLang="en-US" sz="2600" dirty="0" smtClean="0"/>
              <a:t>GAs and GPs work with a population of individuals</a:t>
            </a:r>
            <a:r>
              <a:rPr lang="es-ES" altLang="en-US" sz="2600" dirty="0" smtClean="0"/>
              <a:t>.</a:t>
            </a:r>
          </a:p>
          <a:p>
            <a:pPr lvl="1">
              <a:lnSpc>
                <a:spcPct val="130000"/>
              </a:lnSpc>
            </a:pPr>
            <a:r>
              <a:rPr lang="en-US" altLang="en-US" sz="2600" dirty="0" smtClean="0">
                <a:solidFill>
                  <a:srgbClr val="2A3BBC"/>
                </a:solidFill>
              </a:rPr>
              <a:t>Each individual represents a possible solution to a problem.</a:t>
            </a:r>
            <a:endParaRPr lang="es-ES" altLang="en-US" sz="2600" dirty="0" smtClean="0">
              <a:solidFill>
                <a:srgbClr val="2A3BBC"/>
              </a:solidFill>
            </a:endParaRPr>
          </a:p>
          <a:p>
            <a:pPr lvl="1">
              <a:lnSpc>
                <a:spcPct val="130000"/>
              </a:lnSpc>
            </a:pPr>
            <a:r>
              <a:rPr lang="en-US" altLang="en-US" sz="2600" dirty="0" smtClean="0">
                <a:solidFill>
                  <a:srgbClr val="2A3BBC"/>
                </a:solidFill>
              </a:rPr>
              <a:t>The quality of each individual (possible solution) is evaluated in terms of a fitness function.</a:t>
            </a:r>
            <a:r>
              <a:rPr lang="es-ES" altLang="en-US" sz="2600" dirty="0" smtClean="0">
                <a:solidFill>
                  <a:srgbClr val="2A3BBC"/>
                </a:solidFill>
              </a:rPr>
              <a:t> </a:t>
            </a:r>
          </a:p>
          <a:p>
            <a:pPr lvl="1">
              <a:lnSpc>
                <a:spcPct val="130000"/>
              </a:lnSpc>
            </a:pPr>
            <a:r>
              <a:rPr lang="en-US" altLang="en-US" sz="2600" dirty="0" smtClean="0">
                <a:solidFill>
                  <a:srgbClr val="2A3BBC"/>
                </a:solidFill>
              </a:rPr>
              <a:t>A higher probability to have descendants is assigned to individuals with better fitness functions.</a:t>
            </a:r>
            <a:r>
              <a:rPr lang="es-ES" altLang="en-US" sz="2600" dirty="0" smtClean="0">
                <a:solidFill>
                  <a:srgbClr val="2A3BBC"/>
                </a:solidFill>
              </a:rPr>
              <a:t> </a:t>
            </a:r>
          </a:p>
        </p:txBody>
      </p:sp>
      <p:sp>
        <p:nvSpPr>
          <p:cNvPr id="4" name="TextBox 3"/>
          <p:cNvSpPr txBox="1"/>
          <p:nvPr/>
        </p:nvSpPr>
        <p:spPr>
          <a:xfrm>
            <a:off x="55075" y="5179517"/>
            <a:ext cx="9107347" cy="1384995"/>
          </a:xfrm>
          <a:prstGeom prst="rect">
            <a:avLst/>
          </a:prstGeom>
          <a:noFill/>
        </p:spPr>
        <p:txBody>
          <a:bodyPr wrap="square" rtlCol="0">
            <a:spAutoFit/>
          </a:bodyPr>
          <a:lstStyle/>
          <a:p>
            <a:pPr lvl="0" algn="just" eaLnBrk="0" fontAlgn="base" hangingPunct="0">
              <a:spcBef>
                <a:spcPct val="0"/>
              </a:spcBef>
              <a:spcAft>
                <a:spcPct val="0"/>
              </a:spcAft>
            </a:pPr>
            <a:r>
              <a:rPr lang="en-GB" altLang="it-IT" sz="2800" dirty="0" smtClean="0">
                <a:solidFill>
                  <a:srgbClr val="FF0000"/>
                </a:solidFill>
                <a:latin typeface="Arial" panose="020B0604020202020204" pitchFamily="34" charset="0"/>
                <a:cs typeface="Arial" panose="020B0604020202020204" pitchFamily="34" charset="0"/>
              </a:rPr>
              <a:t>Symbolic regression via GP  </a:t>
            </a:r>
            <a:r>
              <a:rPr lang="en-GB" altLang="it-IT" sz="2800" dirty="0" smtClean="0">
                <a:solidFill>
                  <a:srgbClr val="3035FA"/>
                </a:solidFill>
                <a:latin typeface="Arial" panose="020B0604020202020204" pitchFamily="34" charset="0"/>
                <a:cs typeface="Arial" panose="020B0604020202020204" pitchFamily="34" charset="0"/>
              </a:rPr>
              <a:t>is basically the application of Genetic Programing to mathematical symbols in order to extract equations directly from the databases.</a:t>
            </a:r>
            <a:endParaRPr lang="en-GB" altLang="it-IT" sz="2800" dirty="0">
              <a:solidFill>
                <a:srgbClr val="3035FA"/>
              </a:solidFill>
              <a:latin typeface="Arial" panose="020B0604020202020204" pitchFamily="34" charset="0"/>
              <a:cs typeface="Arial" panose="020B0604020202020204" pitchFamily="34" charset="0"/>
            </a:endParaRPr>
          </a:p>
        </p:txBody>
      </p:sp>
      <p:pic>
        <p:nvPicPr>
          <p:cNvPr id="5" name="Picture 5" descr="JET(3,78,16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30" y="6542042"/>
            <a:ext cx="748390" cy="296819"/>
          </a:xfrm>
          <a:prstGeom prst="rect">
            <a:avLst/>
          </a:prstGeom>
        </p:spPr>
      </p:pic>
    </p:spTree>
    <p:extLst>
      <p:ext uri="{BB962C8B-B14F-4D97-AF65-F5344CB8AC3E}">
        <p14:creationId xmlns:p14="http://schemas.microsoft.com/office/powerpoint/2010/main" val="3537671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2400300" y="-76200"/>
            <a:ext cx="6203032" cy="891216"/>
          </a:xfrm>
        </p:spPr>
        <p:txBody>
          <a:bodyPr/>
          <a:lstStyle/>
          <a:p>
            <a:r>
              <a:rPr lang="en-GB" altLang="en-US" sz="3300" dirty="0" smtClean="0"/>
              <a:t>Overview of SR via GP</a:t>
            </a:r>
          </a:p>
        </p:txBody>
      </p:sp>
      <p:sp>
        <p:nvSpPr>
          <p:cNvPr id="21508" name="Rectangle 2"/>
          <p:cNvSpPr>
            <a:spLocks noChangeArrowheads="1"/>
          </p:cNvSpPr>
          <p:nvPr/>
        </p:nvSpPr>
        <p:spPr bwMode="auto">
          <a:xfrm>
            <a:off x="0" y="-246063"/>
            <a:ext cx="184150" cy="49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rgbClr val="FF0000"/>
                </a:solidFill>
                <a:latin typeface="Arial" charset="0"/>
                <a:cs typeface="Arial" charset="0"/>
              </a:defRPr>
            </a:lvl2pPr>
            <a:lvl3pPr marL="1143000" indent="-228600" eaLnBrk="0" hangingPunct="0">
              <a:spcBef>
                <a:spcPct val="20000"/>
              </a:spcBef>
              <a:buChar char="•"/>
              <a:defRPr sz="2400">
                <a:solidFill>
                  <a:srgbClr val="0000FF"/>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it-IT" altLang="en-US" sz="2600">
              <a:latin typeface="Palatino Linotype" pitchFamily="18" charset="0"/>
            </a:endParaRPr>
          </a:p>
        </p:txBody>
      </p:sp>
      <p:pic>
        <p:nvPicPr>
          <p:cNvPr id="7" name="Picture 6" descr="main_stream_GAv2.png"/>
          <p:cNvPicPr>
            <a:picLocks noChangeAspect="1"/>
          </p:cNvPicPr>
          <p:nvPr/>
        </p:nvPicPr>
        <p:blipFill>
          <a:blip r:embed="rId2"/>
          <a:stretch>
            <a:fillRect/>
          </a:stretch>
        </p:blipFill>
        <p:spPr>
          <a:xfrm>
            <a:off x="581024" y="1143000"/>
            <a:ext cx="8562976" cy="5569415"/>
          </a:xfrm>
          <a:prstGeom prst="rect">
            <a:avLst/>
          </a:prstGeom>
        </p:spPr>
      </p:pic>
      <p:sp>
        <p:nvSpPr>
          <p:cNvPr id="8" name="TextBox 7"/>
          <p:cNvSpPr txBox="1"/>
          <p:nvPr/>
        </p:nvSpPr>
        <p:spPr>
          <a:xfrm>
            <a:off x="0" y="703263"/>
            <a:ext cx="4800600" cy="2246769"/>
          </a:xfrm>
          <a:prstGeom prst="rect">
            <a:avLst/>
          </a:prstGeom>
          <a:noFill/>
        </p:spPr>
        <p:txBody>
          <a:bodyPr wrap="square" rtlCol="0">
            <a:spAutoFit/>
          </a:bodyPr>
          <a:lstStyle/>
          <a:p>
            <a:r>
              <a:rPr lang="en-US" sz="2800" dirty="0" smtClean="0">
                <a:solidFill>
                  <a:srgbClr val="3C66EE"/>
                </a:solidFill>
              </a:rPr>
              <a:t>The metric to determine the quality of the models is called fitness function: implemented with model selection criteria AIC and BIC . </a:t>
            </a:r>
          </a:p>
        </p:txBody>
      </p:sp>
      <p:sp>
        <p:nvSpPr>
          <p:cNvPr id="2" name="Rettangolo 1"/>
          <p:cNvSpPr/>
          <p:nvPr/>
        </p:nvSpPr>
        <p:spPr>
          <a:xfrm>
            <a:off x="533400" y="5867400"/>
            <a:ext cx="2057400" cy="6858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smtClean="0">
                <a:solidFill>
                  <a:schemeClr val="tx1"/>
                </a:solidFill>
              </a:rPr>
              <a:t>Falsification</a:t>
            </a:r>
            <a:r>
              <a:rPr lang="it-IT" sz="1600" b="1" dirty="0" smtClean="0">
                <a:solidFill>
                  <a:schemeClr val="tx1"/>
                </a:solidFill>
              </a:rPr>
              <a:t> with </a:t>
            </a:r>
            <a:r>
              <a:rPr lang="it-IT" sz="1600" b="1" dirty="0" err="1" smtClean="0">
                <a:solidFill>
                  <a:schemeClr val="tx1"/>
                </a:solidFill>
              </a:rPr>
              <a:t>experiments</a:t>
            </a:r>
            <a:endParaRPr lang="it-IT" sz="1600" b="1" dirty="0">
              <a:solidFill>
                <a:schemeClr val="tx1"/>
              </a:solidFill>
            </a:endParaRPr>
          </a:p>
        </p:txBody>
      </p:sp>
      <p:sp>
        <p:nvSpPr>
          <p:cNvPr id="11" name="Rettangolo 10"/>
          <p:cNvSpPr/>
          <p:nvPr/>
        </p:nvSpPr>
        <p:spPr>
          <a:xfrm>
            <a:off x="2184553" y="5257800"/>
            <a:ext cx="3048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chemeClr val="tx1"/>
                </a:solidFill>
              </a:rPr>
              <a:t>s</a:t>
            </a:r>
            <a:endParaRPr lang="it-IT" sz="1600" b="1" dirty="0">
              <a:solidFill>
                <a:schemeClr val="tx1"/>
              </a:solidFill>
            </a:endParaRPr>
          </a:p>
        </p:txBody>
      </p:sp>
      <p:pic>
        <p:nvPicPr>
          <p:cNvPr id="9" name="Picture 5" descr="JET(3,78,16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30" y="6542042"/>
            <a:ext cx="748390" cy="296819"/>
          </a:xfrm>
          <a:prstGeom prst="rect">
            <a:avLst/>
          </a:prstGeom>
        </p:spPr>
      </p:pic>
    </p:spTree>
    <p:extLst>
      <p:ext uri="{BB962C8B-B14F-4D97-AF65-F5344CB8AC3E}">
        <p14:creationId xmlns:p14="http://schemas.microsoft.com/office/powerpoint/2010/main" val="4037030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1410"/>
            <a:ext cx="9067800" cy="6647974"/>
          </a:xfrm>
          <a:prstGeom prst="rect">
            <a:avLst/>
          </a:prstGeom>
          <a:noFill/>
        </p:spPr>
        <p:txBody>
          <a:bodyPr wrap="square" rtlCol="0">
            <a:spAutoFit/>
          </a:bodyPr>
          <a:lstStyle/>
          <a:p>
            <a:pPr algn="just"/>
            <a:r>
              <a:rPr lang="en-US" sz="2800" dirty="0" smtClean="0">
                <a:solidFill>
                  <a:srgbClr val="3035FA"/>
                </a:solidFill>
              </a:rPr>
              <a:t>The DB analyzed covers campaigns at the beginning of JET operation with the ILW (</a:t>
            </a:r>
            <a:r>
              <a:rPr lang="en-US" sz="2800" dirty="0" smtClean="0">
                <a:solidFill>
                  <a:srgbClr val="FF0000"/>
                </a:solidFill>
              </a:rPr>
              <a:t>187</a:t>
            </a:r>
            <a:r>
              <a:rPr lang="en-US" sz="2800" dirty="0" smtClean="0">
                <a:solidFill>
                  <a:srgbClr val="3035FA"/>
                </a:solidFill>
              </a:rPr>
              <a:t> disruptions, about </a:t>
            </a:r>
            <a:r>
              <a:rPr lang="en-US" sz="2800" dirty="0" smtClean="0">
                <a:solidFill>
                  <a:srgbClr val="FF0000"/>
                </a:solidFill>
              </a:rPr>
              <a:t>1100</a:t>
            </a:r>
            <a:r>
              <a:rPr lang="en-US" sz="2800" dirty="0" smtClean="0">
                <a:solidFill>
                  <a:srgbClr val="3035FA"/>
                </a:solidFill>
              </a:rPr>
              <a:t> safe shots). </a:t>
            </a:r>
          </a:p>
          <a:p>
            <a:pPr algn="just"/>
            <a:endParaRPr lang="en-US" sz="1050" dirty="0">
              <a:solidFill>
                <a:srgbClr val="3035FA"/>
              </a:solidFill>
            </a:endParaRPr>
          </a:p>
          <a:p>
            <a:pPr algn="just"/>
            <a:r>
              <a:rPr lang="en-US" sz="2800" dirty="0" smtClean="0">
                <a:solidFill>
                  <a:srgbClr val="3035FA"/>
                </a:solidFill>
              </a:rPr>
              <a:t>All points with plasma current higher than 750 kA (up to 3.5 MA) have been considered (1 </a:t>
            </a:r>
            <a:r>
              <a:rPr lang="en-US" sz="2800" dirty="0" err="1" smtClean="0">
                <a:solidFill>
                  <a:srgbClr val="3035FA"/>
                </a:solidFill>
              </a:rPr>
              <a:t>ms</a:t>
            </a:r>
            <a:r>
              <a:rPr lang="en-US" sz="2800" dirty="0" smtClean="0">
                <a:solidFill>
                  <a:srgbClr val="3035FA"/>
                </a:solidFill>
              </a:rPr>
              <a:t> time resolution). Intentional disruptions and mitigated ones have been excluded.</a:t>
            </a:r>
          </a:p>
          <a:p>
            <a:pPr algn="just"/>
            <a:endParaRPr lang="en-US" sz="1050" dirty="0">
              <a:solidFill>
                <a:srgbClr val="3035FA"/>
              </a:solidFill>
            </a:endParaRPr>
          </a:p>
          <a:p>
            <a:pPr algn="just"/>
            <a:endParaRPr lang="en-US" sz="1050" dirty="0" smtClean="0">
              <a:solidFill>
                <a:srgbClr val="3035FA"/>
              </a:solidFill>
            </a:endParaRPr>
          </a:p>
          <a:p>
            <a:pPr algn="just"/>
            <a:r>
              <a:rPr lang="en-US" sz="2800" dirty="0">
                <a:solidFill>
                  <a:srgbClr val="3035FA"/>
                </a:solidFill>
              </a:rPr>
              <a:t>Tardy </a:t>
            </a:r>
            <a:r>
              <a:rPr lang="en-US" sz="2800" dirty="0" smtClean="0">
                <a:solidFill>
                  <a:srgbClr val="3035FA"/>
                </a:solidFill>
              </a:rPr>
              <a:t>alarms: </a:t>
            </a:r>
            <a:r>
              <a:rPr lang="en-US" sz="2800" dirty="0">
                <a:solidFill>
                  <a:srgbClr val="3035FA"/>
                </a:solidFill>
              </a:rPr>
              <a:t>if the alarm is triggered less than 10 </a:t>
            </a:r>
            <a:r>
              <a:rPr lang="en-US" sz="2800" dirty="0" err="1">
                <a:solidFill>
                  <a:srgbClr val="3035FA"/>
                </a:solidFill>
              </a:rPr>
              <a:t>ms</a:t>
            </a:r>
            <a:r>
              <a:rPr lang="en-US" sz="2800" dirty="0">
                <a:solidFill>
                  <a:srgbClr val="3035FA"/>
                </a:solidFill>
              </a:rPr>
              <a:t> from the </a:t>
            </a:r>
            <a:r>
              <a:rPr lang="en-US" sz="2800" dirty="0" smtClean="0">
                <a:solidFill>
                  <a:srgbClr val="3035FA"/>
                </a:solidFill>
              </a:rPr>
              <a:t>beginning of the current quench.</a:t>
            </a:r>
            <a:endParaRPr lang="en-US" sz="2800" dirty="0">
              <a:solidFill>
                <a:srgbClr val="3035FA"/>
              </a:solidFill>
            </a:endParaRPr>
          </a:p>
          <a:p>
            <a:pPr algn="just"/>
            <a:endParaRPr lang="en-US" sz="1050" dirty="0">
              <a:solidFill>
                <a:srgbClr val="3035FA"/>
              </a:solidFill>
            </a:endParaRPr>
          </a:p>
          <a:p>
            <a:pPr algn="just"/>
            <a:r>
              <a:rPr lang="en-US" sz="2800" dirty="0">
                <a:solidFill>
                  <a:srgbClr val="3035FA"/>
                </a:solidFill>
              </a:rPr>
              <a:t>Early alarms: more than 2.5s before the current </a:t>
            </a:r>
            <a:r>
              <a:rPr lang="en-US" sz="2800" dirty="0" smtClean="0">
                <a:solidFill>
                  <a:srgbClr val="3035FA"/>
                </a:solidFill>
              </a:rPr>
              <a:t>quench</a:t>
            </a:r>
          </a:p>
          <a:p>
            <a:pPr algn="just"/>
            <a:endParaRPr lang="en-US" sz="1400" dirty="0" smtClean="0">
              <a:solidFill>
                <a:srgbClr val="3035FA"/>
              </a:solidFill>
            </a:endParaRPr>
          </a:p>
          <a:p>
            <a:pPr algn="just"/>
            <a:r>
              <a:rPr lang="en-US" sz="2800" dirty="0" smtClean="0">
                <a:solidFill>
                  <a:srgbClr val="3035FA"/>
                </a:solidFill>
              </a:rPr>
              <a:t>Machine learning tool: Probabilistic SVM. </a:t>
            </a:r>
          </a:p>
          <a:p>
            <a:pPr algn="just"/>
            <a:endParaRPr lang="en-US" sz="1000" dirty="0">
              <a:solidFill>
                <a:srgbClr val="3035FA"/>
              </a:solidFill>
            </a:endParaRPr>
          </a:p>
          <a:p>
            <a:pPr algn="just"/>
            <a:r>
              <a:rPr lang="en-US" sz="2800" dirty="0" smtClean="0">
                <a:solidFill>
                  <a:srgbClr val="3035FA"/>
                </a:solidFill>
              </a:rPr>
              <a:t>A systematic scan has been performed first to identify to identify the best measurements (features) to use.</a:t>
            </a:r>
          </a:p>
          <a:p>
            <a:pPr algn="just"/>
            <a:endParaRPr lang="en-US" sz="2400" dirty="0">
              <a:solidFill>
                <a:srgbClr val="3035FA"/>
              </a:solidFill>
            </a:endParaRPr>
          </a:p>
        </p:txBody>
      </p:sp>
      <p:sp>
        <p:nvSpPr>
          <p:cNvPr id="9" name="TextBox 8"/>
          <p:cNvSpPr txBox="1"/>
          <p:nvPr/>
        </p:nvSpPr>
        <p:spPr>
          <a:xfrm>
            <a:off x="-381000" y="88190"/>
            <a:ext cx="8534400" cy="523220"/>
          </a:xfrm>
          <a:prstGeom prst="rect">
            <a:avLst/>
          </a:prstGeom>
          <a:noFill/>
        </p:spPr>
        <p:txBody>
          <a:bodyPr wrap="square" rtlCol="0">
            <a:spAutoFit/>
          </a:bodyPr>
          <a:lstStyle/>
          <a:p>
            <a:pPr algn="ctr"/>
            <a:r>
              <a:rPr lang="en-US" sz="2800" dirty="0" smtClean="0"/>
              <a:t>Example with the ILW wall </a:t>
            </a:r>
            <a:r>
              <a:rPr lang="en-US" sz="2800" smtClean="0"/>
              <a:t>for mitigation </a:t>
            </a:r>
            <a:endParaRPr lang="en-US" sz="2800" dirty="0"/>
          </a:p>
        </p:txBody>
      </p:sp>
    </p:spTree>
    <p:extLst>
      <p:ext uri="{BB962C8B-B14F-4D97-AF65-F5344CB8AC3E}">
        <p14:creationId xmlns:p14="http://schemas.microsoft.com/office/powerpoint/2010/main" val="2350838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381000" y="88190"/>
            <a:ext cx="8534400" cy="523220"/>
          </a:xfrm>
          <a:prstGeom prst="rect">
            <a:avLst/>
          </a:prstGeom>
          <a:noFill/>
        </p:spPr>
        <p:txBody>
          <a:bodyPr wrap="square" rtlCol="0">
            <a:spAutoFit/>
          </a:bodyPr>
          <a:lstStyle/>
          <a:p>
            <a:pPr algn="ctr"/>
            <a:r>
              <a:rPr lang="en-US" sz="2800" dirty="0" smtClean="0"/>
              <a:t>Overview of Probabilistic SVM Results</a:t>
            </a:r>
            <a:endParaRPr lang="en-US" sz="2800" dirty="0"/>
          </a:p>
        </p:txBody>
      </p:sp>
      <p:sp>
        <p:nvSpPr>
          <p:cNvPr id="15" name="TextBox 3"/>
          <p:cNvSpPr txBox="1"/>
          <p:nvPr/>
        </p:nvSpPr>
        <p:spPr>
          <a:xfrm>
            <a:off x="4417443" y="1143000"/>
            <a:ext cx="4533217" cy="3200876"/>
          </a:xfrm>
          <a:prstGeom prst="rect">
            <a:avLst/>
          </a:prstGeom>
          <a:noFill/>
        </p:spPr>
        <p:txBody>
          <a:bodyPr wrap="square" rtlCol="0">
            <a:spAutoFit/>
          </a:bodyPr>
          <a:lstStyle/>
          <a:p>
            <a:pPr algn="just"/>
            <a:r>
              <a:rPr lang="en-US" sz="2400" dirty="0" smtClean="0">
                <a:solidFill>
                  <a:srgbClr val="3035FA"/>
                </a:solidFill>
              </a:rPr>
              <a:t>Plot of the disruptive probability in the plane locked mode internal inductance The safe region is the one within the closed curve (</a:t>
            </a:r>
            <a:r>
              <a:rPr lang="en-US" sz="2400" dirty="0" smtClean="0"/>
              <a:t>black points safe</a:t>
            </a:r>
            <a:r>
              <a:rPr lang="en-US" sz="2400" dirty="0" smtClean="0">
                <a:solidFill>
                  <a:srgbClr val="3035FA"/>
                </a:solidFill>
              </a:rPr>
              <a:t>, </a:t>
            </a:r>
            <a:r>
              <a:rPr lang="en-US" sz="2400" dirty="0" smtClean="0">
                <a:solidFill>
                  <a:srgbClr val="FF0000"/>
                </a:solidFill>
              </a:rPr>
              <a:t>red</a:t>
            </a:r>
            <a:r>
              <a:rPr lang="en-US" sz="2400" dirty="0" smtClean="0"/>
              <a:t> </a:t>
            </a:r>
            <a:r>
              <a:rPr lang="en-US" sz="2400" dirty="0" smtClean="0">
                <a:solidFill>
                  <a:srgbClr val="FF0000"/>
                </a:solidFill>
              </a:rPr>
              <a:t>disruptions, </a:t>
            </a:r>
            <a:r>
              <a:rPr lang="en-US" sz="2400" dirty="0" smtClean="0">
                <a:solidFill>
                  <a:srgbClr val="00B0F0"/>
                </a:solidFill>
              </a:rPr>
              <a:t>light blue false alarms</a:t>
            </a:r>
            <a:r>
              <a:rPr lang="en-US" sz="2400" dirty="0" smtClean="0"/>
              <a:t>).</a:t>
            </a:r>
          </a:p>
          <a:p>
            <a:pPr algn="just"/>
            <a:endParaRPr lang="en-US" sz="1000" dirty="0" smtClean="0">
              <a:solidFill>
                <a:srgbClr val="3035FA"/>
              </a:solidFill>
            </a:endParaRPr>
          </a:p>
          <a:p>
            <a:pPr algn="just"/>
            <a:r>
              <a:rPr lang="en-US" sz="2400" dirty="0" smtClean="0">
                <a:solidFill>
                  <a:srgbClr val="3035FA"/>
                </a:solidFill>
              </a:rPr>
              <a:t>Probabilistic SVM. Light blue: 60% probability threshold.</a:t>
            </a:r>
            <a:endParaRPr lang="en-US" sz="3200" dirty="0">
              <a:solidFill>
                <a:srgbClr val="3035FA"/>
              </a:solidFill>
            </a:endParaRPr>
          </a:p>
        </p:txBody>
      </p:sp>
      <p:sp>
        <p:nvSpPr>
          <p:cNvPr id="7" name="TextBox 11"/>
          <p:cNvSpPr txBox="1"/>
          <p:nvPr/>
        </p:nvSpPr>
        <p:spPr>
          <a:xfrm>
            <a:off x="4721660" y="4724400"/>
            <a:ext cx="3924782" cy="1384995"/>
          </a:xfrm>
          <a:prstGeom prst="rect">
            <a:avLst/>
          </a:prstGeom>
          <a:noFill/>
        </p:spPr>
        <p:txBody>
          <a:bodyPr wrap="square" rtlCol="0">
            <a:spAutoFit/>
          </a:bodyPr>
          <a:lstStyle/>
          <a:p>
            <a:pPr algn="just"/>
            <a:r>
              <a:rPr lang="en-US" sz="2800" b="1" dirty="0" smtClean="0">
                <a:solidFill>
                  <a:srgbClr val="3035FA"/>
                </a:solidFill>
              </a:rPr>
              <a:t>Threshold 60 %:  98% </a:t>
            </a:r>
            <a:r>
              <a:rPr lang="en-US" sz="2800" b="1" dirty="0">
                <a:solidFill>
                  <a:srgbClr val="3035FA"/>
                </a:solidFill>
              </a:rPr>
              <a:t>S</a:t>
            </a:r>
            <a:r>
              <a:rPr lang="en-US" sz="2800" b="1" dirty="0" smtClean="0">
                <a:solidFill>
                  <a:srgbClr val="3035FA"/>
                </a:solidFill>
              </a:rPr>
              <a:t>uccess </a:t>
            </a:r>
            <a:r>
              <a:rPr lang="en-US" sz="2800" b="1" dirty="0">
                <a:solidFill>
                  <a:srgbClr val="3035FA"/>
                </a:solidFill>
              </a:rPr>
              <a:t>R</a:t>
            </a:r>
            <a:r>
              <a:rPr lang="en-US" sz="2800" b="1" dirty="0" smtClean="0">
                <a:solidFill>
                  <a:srgbClr val="3035FA"/>
                </a:solidFill>
              </a:rPr>
              <a:t>ate of and 2.8% of False Alarms</a:t>
            </a:r>
            <a:endParaRPr lang="en-US" sz="2800" b="1" dirty="0">
              <a:solidFill>
                <a:srgbClr val="3035FA"/>
              </a:solidFill>
            </a:endParaRPr>
          </a:p>
        </p:txBody>
      </p:sp>
      <p:pic>
        <p:nvPicPr>
          <p:cNvPr id="2050" name="Picture 2" descr="C:\Keep\amura.jetnet\My Documents\PAPERI\papers in scrittura\Nuclear Fusion Disurption physics from SVM\Versione da sottomettere\MapYmlXindu60_USATA2_zoom_LM.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33800"/>
            <a:ext cx="4255832" cy="31478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Keep\amura.jetnet\My Documents\PAPERI\papers in scrittura\Nuclear Fusion Disurption physics from SVM\Versione da sottomettere\MapYmlXindu60_USATA2_LM.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41" y="629803"/>
            <a:ext cx="4332032" cy="3103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346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1996</TotalTime>
  <Words>1385</Words>
  <Application>Microsoft Office PowerPoint</Application>
  <PresentationFormat>Presentazione su schermo (4:3)</PresentationFormat>
  <Paragraphs>172</Paragraphs>
  <Slides>17</Slides>
  <Notes>15</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17</vt:i4>
      </vt:variant>
    </vt:vector>
  </HeadingPairs>
  <TitlesOfParts>
    <vt:vector size="24" baseType="lpstr">
      <vt:lpstr>Arial</vt:lpstr>
      <vt:lpstr>Calibri</vt:lpstr>
      <vt:lpstr>Cambria Math</vt:lpstr>
      <vt:lpstr>MS Mincho</vt:lpstr>
      <vt:lpstr>Palatino Linotype</vt:lpstr>
      <vt:lpstr>Times New Roman</vt:lpstr>
      <vt:lpstr>Office Theme</vt:lpstr>
      <vt:lpstr>Investigating the Physics of the Tokamak Operational Boundaries using Machine Learning Tools</vt:lpstr>
      <vt:lpstr>Presentazione standard di PowerPoint</vt:lpstr>
      <vt:lpstr>Presentazione standard di PowerPoint</vt:lpstr>
      <vt:lpstr>Presentazione standard di PowerPoint</vt:lpstr>
      <vt:lpstr>Presentazione standard di PowerPoint</vt:lpstr>
      <vt:lpstr>Genetic Algorithms and Programs</vt:lpstr>
      <vt:lpstr>Overview of SR via GP</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Thanks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Nieckchen Petra</dc:creator>
  <cp:lastModifiedBy>m</cp:lastModifiedBy>
  <cp:revision>486</cp:revision>
  <cp:lastPrinted>2017-06-28T07:26:50Z</cp:lastPrinted>
  <dcterms:created xsi:type="dcterms:W3CDTF">2014-10-17T14:45:18Z</dcterms:created>
  <dcterms:modified xsi:type="dcterms:W3CDTF">2020-07-10T13:24:32Z</dcterms:modified>
</cp:coreProperties>
</file>