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5"/>
  </p:notesMasterIdLst>
  <p:handoutMasterIdLst>
    <p:handoutMasterId r:id="rId26"/>
  </p:handoutMasterIdLst>
  <p:sldIdLst>
    <p:sldId id="1217" r:id="rId2"/>
    <p:sldId id="1445" r:id="rId3"/>
    <p:sldId id="1490" r:id="rId4"/>
    <p:sldId id="1496" r:id="rId5"/>
    <p:sldId id="1498" r:id="rId6"/>
    <p:sldId id="1497" r:id="rId7"/>
    <p:sldId id="1500" r:id="rId8"/>
    <p:sldId id="1508" r:id="rId9"/>
    <p:sldId id="1509" r:id="rId10"/>
    <p:sldId id="1510" r:id="rId11"/>
    <p:sldId id="1507" r:id="rId12"/>
    <p:sldId id="1501" r:id="rId13"/>
    <p:sldId id="1503" r:id="rId14"/>
    <p:sldId id="1517" r:id="rId15"/>
    <p:sldId id="1518" r:id="rId16"/>
    <p:sldId id="1448" r:id="rId17"/>
    <p:sldId id="1473" r:id="rId18"/>
    <p:sldId id="1456" r:id="rId19"/>
    <p:sldId id="1519" r:id="rId20"/>
    <p:sldId id="1505" r:id="rId21"/>
    <p:sldId id="1513" r:id="rId22"/>
    <p:sldId id="1514" r:id="rId23"/>
    <p:sldId id="1520" r:id="rId24"/>
  </p:sldIdLst>
  <p:sldSz cx="9144000" cy="6858000" type="screen4x3"/>
  <p:notesSz cx="7315200" cy="9601200"/>
  <p:defaultTextStyle>
    <a:defPPr>
      <a:defRPr lang="en-US"/>
    </a:defPPr>
    <a:lvl1pPr algn="l" rtl="0" eaLnBrk="0" fontAlgn="base" hangingPunct="0">
      <a:spcBef>
        <a:spcPct val="0"/>
      </a:spcBef>
      <a:spcAft>
        <a:spcPct val="0"/>
      </a:spcAft>
      <a:defRPr sz="1200" b="1" i="1" kern="1200">
        <a:solidFill>
          <a:srgbClr val="1822CD"/>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1200" b="1" i="1" kern="1200">
        <a:solidFill>
          <a:srgbClr val="1822CD"/>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1200" b="1" i="1" kern="1200">
        <a:solidFill>
          <a:srgbClr val="1822CD"/>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1200" b="1" i="1" kern="1200">
        <a:solidFill>
          <a:srgbClr val="1822CD"/>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1200" b="1" i="1" kern="1200">
        <a:solidFill>
          <a:srgbClr val="1822CD"/>
        </a:solidFill>
        <a:latin typeface="Helvetica" pitchFamily="2" charset="0"/>
        <a:ea typeface="ＭＳ Ｐゴシック" panose="020B0600070205080204" pitchFamily="34" charset="-128"/>
        <a:cs typeface="+mn-cs"/>
      </a:defRPr>
    </a:lvl5pPr>
    <a:lvl6pPr marL="2286000" algn="l" defTabSz="914400" rtl="0" eaLnBrk="1" latinLnBrk="0" hangingPunct="1">
      <a:defRPr sz="1200" b="1" i="1" kern="1200">
        <a:solidFill>
          <a:srgbClr val="1822CD"/>
        </a:solidFill>
        <a:latin typeface="Helvetica" pitchFamily="2" charset="0"/>
        <a:ea typeface="ＭＳ Ｐゴシック" panose="020B0600070205080204" pitchFamily="34" charset="-128"/>
        <a:cs typeface="+mn-cs"/>
      </a:defRPr>
    </a:lvl6pPr>
    <a:lvl7pPr marL="2743200" algn="l" defTabSz="914400" rtl="0" eaLnBrk="1" latinLnBrk="0" hangingPunct="1">
      <a:defRPr sz="1200" b="1" i="1" kern="1200">
        <a:solidFill>
          <a:srgbClr val="1822CD"/>
        </a:solidFill>
        <a:latin typeface="Helvetica" pitchFamily="2" charset="0"/>
        <a:ea typeface="ＭＳ Ｐゴシック" panose="020B0600070205080204" pitchFamily="34" charset="-128"/>
        <a:cs typeface="+mn-cs"/>
      </a:defRPr>
    </a:lvl7pPr>
    <a:lvl8pPr marL="3200400" algn="l" defTabSz="914400" rtl="0" eaLnBrk="1" latinLnBrk="0" hangingPunct="1">
      <a:defRPr sz="1200" b="1" i="1" kern="1200">
        <a:solidFill>
          <a:srgbClr val="1822CD"/>
        </a:solidFill>
        <a:latin typeface="Helvetica" pitchFamily="2" charset="0"/>
        <a:ea typeface="ＭＳ Ｐゴシック" panose="020B0600070205080204" pitchFamily="34" charset="-128"/>
        <a:cs typeface="+mn-cs"/>
      </a:defRPr>
    </a:lvl8pPr>
    <a:lvl9pPr marL="3657600" algn="l" defTabSz="914400" rtl="0" eaLnBrk="1" latinLnBrk="0" hangingPunct="1">
      <a:defRPr sz="1200" b="1" i="1" kern="1200">
        <a:solidFill>
          <a:srgbClr val="1822CD"/>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5"/>
    <p:restoredTop sz="94674"/>
  </p:normalViewPr>
  <p:slideViewPr>
    <p:cSldViewPr>
      <p:cViewPr varScale="1">
        <p:scale>
          <a:sx n="128" d="100"/>
          <a:sy n="128" d="100"/>
        </p:scale>
        <p:origin x="1768" y="176"/>
      </p:cViewPr>
      <p:guideLst>
        <p:guide orient="horz" pos="4224"/>
        <p:guide pos="2880"/>
      </p:guideLst>
    </p:cSldViewPr>
  </p:slideViewPr>
  <p:outlineViewPr>
    <p:cViewPr>
      <p:scale>
        <a:sx n="33" d="100"/>
        <a:sy n="33" d="100"/>
      </p:scale>
      <p:origin x="0" y="54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1848"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F4D0BB2-334C-B44F-A815-8188B43836C2}"/>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711" tIns="48356" rIns="96711" bIns="48356" numCol="1" anchor="t" anchorCtr="0" compatLnSpc="1">
            <a:prstTxWarp prst="textNoShape">
              <a:avLst/>
            </a:prstTxWarp>
          </a:bodyPr>
          <a:lstStyle>
            <a:lvl1pPr defTabSz="967442" eaLnBrk="1" hangingPunct="1">
              <a:spcBef>
                <a:spcPct val="0"/>
              </a:spcBef>
              <a:buFontTx/>
              <a:buNone/>
              <a:defRPr b="0" i="0">
                <a:solidFill>
                  <a:schemeClr val="tx1"/>
                </a:solidFill>
                <a:latin typeface="Times New Roman" pitchFamily="1" charset="0"/>
                <a:ea typeface="+mn-ea"/>
                <a:cs typeface="+mn-cs"/>
              </a:defRPr>
            </a:lvl1pPr>
          </a:lstStyle>
          <a:p>
            <a:pPr>
              <a:defRPr/>
            </a:pPr>
            <a:endParaRPr lang="en-US"/>
          </a:p>
        </p:txBody>
      </p:sp>
      <p:sp>
        <p:nvSpPr>
          <p:cNvPr id="23555" name="Rectangle 3">
            <a:extLst>
              <a:ext uri="{FF2B5EF4-FFF2-40B4-BE49-F238E27FC236}">
                <a16:creationId xmlns:a16="http://schemas.microsoft.com/office/drawing/2014/main" id="{87CD699C-B47C-324C-BE13-511E28B620C6}"/>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711" tIns="48356" rIns="96711" bIns="48356" numCol="1" anchor="t" anchorCtr="0" compatLnSpc="1">
            <a:prstTxWarp prst="textNoShape">
              <a:avLst/>
            </a:prstTxWarp>
          </a:bodyPr>
          <a:lstStyle>
            <a:lvl1pPr algn="r" defTabSz="967442" eaLnBrk="1" hangingPunct="1">
              <a:spcBef>
                <a:spcPct val="0"/>
              </a:spcBef>
              <a:buFontTx/>
              <a:buNone/>
              <a:defRPr b="0" i="0">
                <a:solidFill>
                  <a:schemeClr val="tx1"/>
                </a:solidFill>
                <a:latin typeface="Times New Roman" pitchFamily="1" charset="0"/>
                <a:ea typeface="+mn-ea"/>
                <a:cs typeface="+mn-cs"/>
              </a:defRPr>
            </a:lvl1pPr>
          </a:lstStyle>
          <a:p>
            <a:pPr>
              <a:defRPr/>
            </a:pPr>
            <a:endParaRPr lang="en-US"/>
          </a:p>
        </p:txBody>
      </p:sp>
      <p:sp>
        <p:nvSpPr>
          <p:cNvPr id="23556" name="Rectangle 4">
            <a:extLst>
              <a:ext uri="{FF2B5EF4-FFF2-40B4-BE49-F238E27FC236}">
                <a16:creationId xmlns:a16="http://schemas.microsoft.com/office/drawing/2014/main" id="{07532B80-2FF3-5547-BC7E-2CF201AD8986}"/>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711" tIns="48356" rIns="96711" bIns="48356" numCol="1" anchor="b" anchorCtr="0" compatLnSpc="1">
            <a:prstTxWarp prst="textNoShape">
              <a:avLst/>
            </a:prstTxWarp>
          </a:bodyPr>
          <a:lstStyle>
            <a:lvl1pPr defTabSz="967442" eaLnBrk="1" hangingPunct="1">
              <a:spcBef>
                <a:spcPct val="0"/>
              </a:spcBef>
              <a:buFontTx/>
              <a:buNone/>
              <a:defRPr b="0" i="0">
                <a:solidFill>
                  <a:schemeClr val="tx1"/>
                </a:solidFill>
                <a:latin typeface="Times New Roman" pitchFamily="1" charset="0"/>
                <a:ea typeface="+mn-ea"/>
                <a:cs typeface="+mn-cs"/>
              </a:defRPr>
            </a:lvl1pPr>
          </a:lstStyle>
          <a:p>
            <a:pPr>
              <a:defRPr/>
            </a:pPr>
            <a:endParaRPr lang="en-US"/>
          </a:p>
        </p:txBody>
      </p:sp>
      <p:sp>
        <p:nvSpPr>
          <p:cNvPr id="23557" name="Rectangle 5">
            <a:extLst>
              <a:ext uri="{FF2B5EF4-FFF2-40B4-BE49-F238E27FC236}">
                <a16:creationId xmlns:a16="http://schemas.microsoft.com/office/drawing/2014/main" id="{6BAC5777-06AF-814D-B0F3-34980957BC17}"/>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711" tIns="48356" rIns="96711" bIns="48356" numCol="1" anchor="b" anchorCtr="0" compatLnSpc="1">
            <a:prstTxWarp prst="textNoShape">
              <a:avLst/>
            </a:prstTxWarp>
          </a:bodyPr>
          <a:lstStyle>
            <a:lvl1pPr algn="r" defTabSz="966788" eaLnBrk="1" hangingPunct="1">
              <a:defRPr b="0" i="0">
                <a:solidFill>
                  <a:schemeClr val="tx1"/>
                </a:solidFill>
                <a:latin typeface="Times New Roman" panose="02020603050405020304" pitchFamily="18" charset="0"/>
              </a:defRPr>
            </a:lvl1pPr>
          </a:lstStyle>
          <a:p>
            <a:pPr>
              <a:defRPr/>
            </a:pPr>
            <a:fld id="{0DE4F505-F51B-5646-94A2-607469E4A2F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4317FE7-788C-BC4D-BBBC-253FE4A53065}"/>
              </a:ext>
            </a:extLst>
          </p:cNvPr>
          <p:cNvSpPr>
            <a:spLocks noGrp="1" noChangeArrowheads="1"/>
          </p:cNvSpPr>
          <p:nvPr>
            <p:ph type="hdr" sz="quarter"/>
          </p:nvPr>
        </p:nvSpPr>
        <p:spPr bwMode="auto">
          <a:xfrm>
            <a:off x="0" y="0"/>
            <a:ext cx="3135313" cy="476250"/>
          </a:xfrm>
          <a:prstGeom prst="rect">
            <a:avLst/>
          </a:prstGeom>
          <a:noFill/>
          <a:ln w="9525">
            <a:noFill/>
            <a:miter lim="800000"/>
            <a:headEnd/>
            <a:tailEnd/>
          </a:ln>
          <a:effectLst/>
        </p:spPr>
        <p:txBody>
          <a:bodyPr vert="horz" wrap="square" lIns="95725" tIns="47863" rIns="95725" bIns="47863" numCol="1" anchor="t" anchorCtr="0" compatLnSpc="1">
            <a:prstTxWarp prst="textNoShape">
              <a:avLst/>
            </a:prstTxWarp>
          </a:bodyPr>
          <a:lstStyle>
            <a:lvl1pPr eaLnBrk="1" hangingPunct="1">
              <a:spcBef>
                <a:spcPct val="0"/>
              </a:spcBef>
              <a:buFontTx/>
              <a:buNone/>
              <a:defRPr b="0" i="0">
                <a:solidFill>
                  <a:schemeClr val="tx1"/>
                </a:solidFill>
                <a:latin typeface="Times New Roman" pitchFamily="1" charset="0"/>
                <a:ea typeface="+mn-ea"/>
                <a:cs typeface="+mn-cs"/>
              </a:defRPr>
            </a:lvl1pPr>
          </a:lstStyle>
          <a:p>
            <a:pPr>
              <a:defRPr/>
            </a:pPr>
            <a:endParaRPr lang="en-US"/>
          </a:p>
        </p:txBody>
      </p:sp>
      <p:sp>
        <p:nvSpPr>
          <p:cNvPr id="30723" name="Rectangle 3">
            <a:extLst>
              <a:ext uri="{FF2B5EF4-FFF2-40B4-BE49-F238E27FC236}">
                <a16:creationId xmlns:a16="http://schemas.microsoft.com/office/drawing/2014/main" id="{BA34520F-4391-1549-B587-188272740C89}"/>
              </a:ext>
            </a:extLst>
          </p:cNvPr>
          <p:cNvSpPr>
            <a:spLocks noGrp="1" noChangeArrowheads="1"/>
          </p:cNvSpPr>
          <p:nvPr>
            <p:ph type="dt" idx="1"/>
          </p:nvPr>
        </p:nvSpPr>
        <p:spPr bwMode="auto">
          <a:xfrm>
            <a:off x="4179888" y="0"/>
            <a:ext cx="3135312" cy="476250"/>
          </a:xfrm>
          <a:prstGeom prst="rect">
            <a:avLst/>
          </a:prstGeom>
          <a:noFill/>
          <a:ln w="9525">
            <a:noFill/>
            <a:miter lim="800000"/>
            <a:headEnd/>
            <a:tailEnd/>
          </a:ln>
          <a:effectLst/>
        </p:spPr>
        <p:txBody>
          <a:bodyPr vert="horz" wrap="square" lIns="95725" tIns="47863" rIns="95725" bIns="47863" numCol="1" anchor="t" anchorCtr="0" compatLnSpc="1">
            <a:prstTxWarp prst="textNoShape">
              <a:avLst/>
            </a:prstTxWarp>
          </a:bodyPr>
          <a:lstStyle>
            <a:lvl1pPr algn="r" eaLnBrk="1" hangingPunct="1">
              <a:spcBef>
                <a:spcPct val="0"/>
              </a:spcBef>
              <a:buFontTx/>
              <a:buNone/>
              <a:defRPr b="0" i="0">
                <a:solidFill>
                  <a:schemeClr val="tx1"/>
                </a:solidFill>
                <a:latin typeface="Times New Roman" pitchFamily="1"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4F6B2D07-DA16-B64C-BB17-4AE8220B08C6}"/>
              </a:ext>
            </a:extLst>
          </p:cNvPr>
          <p:cNvSpPr>
            <a:spLocks noGrp="1" noRot="1" noChangeAspect="1" noChangeArrowheads="1" noTextEdit="1"/>
          </p:cNvSpPr>
          <p:nvPr>
            <p:ph type="sldImg" idx="2"/>
          </p:nvPr>
        </p:nvSpPr>
        <p:spPr bwMode="auto">
          <a:xfrm>
            <a:off x="1227138" y="712788"/>
            <a:ext cx="4860925" cy="3644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9DE1285A-5D4E-1A4D-A67A-23CAAD49423F}"/>
              </a:ext>
            </a:extLst>
          </p:cNvPr>
          <p:cNvSpPr>
            <a:spLocks noGrp="1" noChangeArrowheads="1"/>
          </p:cNvSpPr>
          <p:nvPr>
            <p:ph type="body" sz="quarter" idx="3"/>
          </p:nvPr>
        </p:nvSpPr>
        <p:spPr bwMode="auto">
          <a:xfrm>
            <a:off x="966788" y="4595813"/>
            <a:ext cx="5381625" cy="4279900"/>
          </a:xfrm>
          <a:prstGeom prst="rect">
            <a:avLst/>
          </a:prstGeom>
          <a:noFill/>
          <a:ln w="9525">
            <a:noFill/>
            <a:miter lim="800000"/>
            <a:headEnd/>
            <a:tailEnd/>
          </a:ln>
          <a:effectLst/>
        </p:spPr>
        <p:txBody>
          <a:bodyPr vert="horz" wrap="square" lIns="95725" tIns="47863" rIns="95725" bIns="478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E57A8E71-8986-8D46-9CA4-1CD3C8AEDF6E}"/>
              </a:ext>
            </a:extLst>
          </p:cNvPr>
          <p:cNvSpPr>
            <a:spLocks noGrp="1" noChangeArrowheads="1"/>
          </p:cNvSpPr>
          <p:nvPr>
            <p:ph type="ftr" sz="quarter" idx="4"/>
          </p:nvPr>
        </p:nvSpPr>
        <p:spPr bwMode="auto">
          <a:xfrm>
            <a:off x="0" y="9112250"/>
            <a:ext cx="3135313" cy="476250"/>
          </a:xfrm>
          <a:prstGeom prst="rect">
            <a:avLst/>
          </a:prstGeom>
          <a:noFill/>
          <a:ln w="9525">
            <a:noFill/>
            <a:miter lim="800000"/>
            <a:headEnd/>
            <a:tailEnd/>
          </a:ln>
          <a:effectLst/>
        </p:spPr>
        <p:txBody>
          <a:bodyPr vert="horz" wrap="square" lIns="95725" tIns="47863" rIns="95725" bIns="47863" numCol="1" anchor="b" anchorCtr="0" compatLnSpc="1">
            <a:prstTxWarp prst="textNoShape">
              <a:avLst/>
            </a:prstTxWarp>
          </a:bodyPr>
          <a:lstStyle>
            <a:lvl1pPr eaLnBrk="1" hangingPunct="1">
              <a:spcBef>
                <a:spcPct val="0"/>
              </a:spcBef>
              <a:buFontTx/>
              <a:buNone/>
              <a:defRPr b="0" i="0">
                <a:solidFill>
                  <a:schemeClr val="tx1"/>
                </a:solidFill>
                <a:latin typeface="Times New Roman" pitchFamily="1" charset="0"/>
                <a:ea typeface="+mn-ea"/>
                <a:cs typeface="+mn-cs"/>
              </a:defRPr>
            </a:lvl1pPr>
          </a:lstStyle>
          <a:p>
            <a:pPr>
              <a:defRPr/>
            </a:pPr>
            <a:endParaRPr lang="en-US"/>
          </a:p>
        </p:txBody>
      </p:sp>
      <p:sp>
        <p:nvSpPr>
          <p:cNvPr id="30727" name="Rectangle 7">
            <a:extLst>
              <a:ext uri="{FF2B5EF4-FFF2-40B4-BE49-F238E27FC236}">
                <a16:creationId xmlns:a16="http://schemas.microsoft.com/office/drawing/2014/main" id="{375C6C16-A18C-4E47-A20A-507B5132D54C}"/>
              </a:ext>
            </a:extLst>
          </p:cNvPr>
          <p:cNvSpPr>
            <a:spLocks noGrp="1" noChangeArrowheads="1"/>
          </p:cNvSpPr>
          <p:nvPr>
            <p:ph type="sldNum" sz="quarter" idx="5"/>
          </p:nvPr>
        </p:nvSpPr>
        <p:spPr bwMode="auto">
          <a:xfrm>
            <a:off x="4179888" y="9112250"/>
            <a:ext cx="3135312" cy="476250"/>
          </a:xfrm>
          <a:prstGeom prst="rect">
            <a:avLst/>
          </a:prstGeom>
          <a:noFill/>
          <a:ln w="9525">
            <a:noFill/>
            <a:miter lim="800000"/>
            <a:headEnd/>
            <a:tailEnd/>
          </a:ln>
          <a:effectLst/>
        </p:spPr>
        <p:txBody>
          <a:bodyPr vert="horz" wrap="square" lIns="95725" tIns="47863" rIns="95725" bIns="47863" numCol="1" anchor="b" anchorCtr="0" compatLnSpc="1">
            <a:prstTxWarp prst="textNoShape">
              <a:avLst/>
            </a:prstTxWarp>
          </a:bodyPr>
          <a:lstStyle>
            <a:lvl1pPr algn="r" eaLnBrk="1" hangingPunct="1">
              <a:defRPr b="0" i="0">
                <a:solidFill>
                  <a:schemeClr val="tx1"/>
                </a:solidFill>
                <a:latin typeface="Times New Roman" panose="02020603050405020304" pitchFamily="18" charset="0"/>
              </a:defRPr>
            </a:lvl1pPr>
          </a:lstStyle>
          <a:p>
            <a:pPr>
              <a:defRPr/>
            </a:pPr>
            <a:fld id="{E4AA3ADF-A236-FA4A-A94B-356A22968B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6C287481-98C1-A042-9210-B20E7BF2DD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9F3714E-6B3E-2F4E-8D6C-C51678A8A019}" type="slidenum">
              <a:rPr lang="en-US" altLang="en-US" smtClean="0"/>
              <a:pPr>
                <a:spcBef>
                  <a:spcPct val="0"/>
                </a:spcBef>
              </a:pPr>
              <a:t>1</a:t>
            </a:fld>
            <a:endParaRPr lang="en-US" altLang="en-US"/>
          </a:p>
        </p:txBody>
      </p:sp>
      <p:sp>
        <p:nvSpPr>
          <p:cNvPr id="16386" name="Rectangle 2">
            <a:extLst>
              <a:ext uri="{FF2B5EF4-FFF2-40B4-BE49-F238E27FC236}">
                <a16:creationId xmlns:a16="http://schemas.microsoft.com/office/drawing/2014/main" id="{953A678B-819B-CD43-9873-A7C83ECDC1D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409C19B-10F8-D54A-97B3-5F1EC0EE9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7DE124D-3501-AB45-9376-7CBA15BC8AD2}"/>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3FA529A9-04FE-B849-A1B6-8781A80ED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678E37AB-3A07-3948-B4A7-35FB4C1BF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0FE18B-421B-0A42-84EC-166DD8CFD052}"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5020C0D2-EAFB-874A-AD86-12FED93A19BA}"/>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07E782B1-5ECF-5541-A5EB-2C7F243903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7625C2F8-D5A6-1A4E-AD34-58C7B8265E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2907083-79B2-EA47-9DA5-52CE0FF67638}" type="slidenum">
              <a:rPr lang="en-US" altLang="en-US" smtClean="0"/>
              <a:pPr>
                <a:spcBef>
                  <a:spcPct val="0"/>
                </a:spcBef>
              </a:pPr>
              <a:t>3</a:t>
            </a:fld>
            <a:endParaRPr lang="en-US" altLang="en-US"/>
          </a:p>
        </p:txBody>
      </p:sp>
    </p:spTree>
    <p:extLst>
      <p:ext uri="{BB962C8B-B14F-4D97-AF65-F5344CB8AC3E}">
        <p14:creationId xmlns:p14="http://schemas.microsoft.com/office/powerpoint/2010/main" val="57009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7DE124D-3501-AB45-9376-7CBA15BC8AD2}"/>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3FA529A9-04FE-B849-A1B6-8781A80ED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678E37AB-3A07-3948-B4A7-35FB4C1BF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0FE18B-421B-0A42-84EC-166DD8CFD052}" type="slidenum">
              <a:rPr lang="en-US" altLang="en-US" smtClean="0"/>
              <a:pPr>
                <a:spcBef>
                  <a:spcPct val="0"/>
                </a:spcBef>
              </a:pPr>
              <a:t>4</a:t>
            </a:fld>
            <a:endParaRPr lang="en-US" altLang="en-US"/>
          </a:p>
        </p:txBody>
      </p:sp>
    </p:spTree>
    <p:extLst>
      <p:ext uri="{BB962C8B-B14F-4D97-AF65-F5344CB8AC3E}">
        <p14:creationId xmlns:p14="http://schemas.microsoft.com/office/powerpoint/2010/main" val="373649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7DE124D-3501-AB45-9376-7CBA15BC8AD2}"/>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3FA529A9-04FE-B849-A1B6-8781A80ED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678E37AB-3A07-3948-B4A7-35FB4C1BF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0FE18B-421B-0A42-84EC-166DD8CFD052}" type="slidenum">
              <a:rPr lang="en-US" altLang="en-US" smtClean="0"/>
              <a:pPr>
                <a:spcBef>
                  <a:spcPct val="0"/>
                </a:spcBef>
              </a:pPr>
              <a:t>5</a:t>
            </a:fld>
            <a:endParaRPr lang="en-US" altLang="en-US"/>
          </a:p>
        </p:txBody>
      </p:sp>
    </p:spTree>
    <p:extLst>
      <p:ext uri="{BB962C8B-B14F-4D97-AF65-F5344CB8AC3E}">
        <p14:creationId xmlns:p14="http://schemas.microsoft.com/office/powerpoint/2010/main" val="158623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7DE124D-3501-AB45-9376-7CBA15BC8AD2}"/>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3FA529A9-04FE-B849-A1B6-8781A80ED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678E37AB-3A07-3948-B4A7-35FB4C1BF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0FE18B-421B-0A42-84EC-166DD8CFD052}" type="slidenum">
              <a:rPr lang="en-US" altLang="en-US" smtClean="0"/>
              <a:pPr>
                <a:spcBef>
                  <a:spcPct val="0"/>
                </a:spcBef>
              </a:pPr>
              <a:t>6</a:t>
            </a:fld>
            <a:endParaRPr lang="en-US" altLang="en-US"/>
          </a:p>
        </p:txBody>
      </p:sp>
    </p:spTree>
    <p:extLst>
      <p:ext uri="{BB962C8B-B14F-4D97-AF65-F5344CB8AC3E}">
        <p14:creationId xmlns:p14="http://schemas.microsoft.com/office/powerpoint/2010/main" val="3051706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10501A1A-F361-0646-B3D6-BC42A65CF9F4}"/>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D0D3B871-B76A-7449-B17C-2053ED16E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9F6AA072-F5E8-A148-A5C3-D80A42D0D7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D8E51A1-BD7B-AB48-9853-B5C1D0849956}"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95192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DEBD7161-0645-8D4C-8270-06DC5CEAC9EE}"/>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C5F16B0D-B76D-B346-AFE6-9F4709738F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E98FE009-C977-2F48-AC83-3C55F3AE18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304D173-75E6-3949-9912-94AE8B9FDEB1}"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36113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393ABB4C-B3A6-F147-8BF2-C2FD35D885F7}"/>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7278F787-D23D-5C46-867F-4AD126A43D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7840951B-C65B-C143-B532-2E1C7E4D03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54E369-0197-C84F-8676-6E80BD0446AE}"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79332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07">
            <a:extLst>
              <a:ext uri="{FF2B5EF4-FFF2-40B4-BE49-F238E27FC236}">
                <a16:creationId xmlns:a16="http://schemas.microsoft.com/office/drawing/2014/main" id="{784BAAD8-33EC-364A-9CC5-BD61B975919D}"/>
              </a:ext>
            </a:extLst>
          </p:cNvPr>
          <p:cNvSpPr>
            <a:spLocks noGrp="1" noChangeArrowheads="1"/>
          </p:cNvSpPr>
          <p:nvPr>
            <p:ph type="sldNum" sz="quarter" idx="10"/>
          </p:nvPr>
        </p:nvSpPr>
        <p:spPr>
          <a:ln/>
        </p:spPr>
        <p:txBody>
          <a:bodyPr/>
          <a:lstStyle>
            <a:lvl1pPr>
              <a:defRPr/>
            </a:lvl1pPr>
          </a:lstStyle>
          <a:p>
            <a:pPr>
              <a:defRPr/>
            </a:pPr>
            <a:fld id="{73B9C9FB-9A10-6641-9138-7A136EC39127}" type="slidenum">
              <a:rPr lang="en-US" altLang="en-US"/>
              <a:pPr>
                <a:defRPr/>
              </a:pPr>
              <a:t>‹#›</a:t>
            </a:fld>
            <a:endParaRPr lang="en-US" altLang="en-US"/>
          </a:p>
        </p:txBody>
      </p:sp>
    </p:spTree>
    <p:extLst>
      <p:ext uri="{BB962C8B-B14F-4D97-AF65-F5344CB8AC3E}">
        <p14:creationId xmlns:p14="http://schemas.microsoft.com/office/powerpoint/2010/main" val="23578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2400" y="1219200"/>
            <a:ext cx="8763000" cy="49530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7">
            <a:extLst>
              <a:ext uri="{FF2B5EF4-FFF2-40B4-BE49-F238E27FC236}">
                <a16:creationId xmlns:a16="http://schemas.microsoft.com/office/drawing/2014/main" id="{80BFA849-D022-3447-BF72-196EF567A09D}"/>
              </a:ext>
            </a:extLst>
          </p:cNvPr>
          <p:cNvSpPr>
            <a:spLocks noGrp="1" noChangeArrowheads="1"/>
          </p:cNvSpPr>
          <p:nvPr>
            <p:ph type="sldNum" sz="quarter" idx="10"/>
          </p:nvPr>
        </p:nvSpPr>
        <p:spPr>
          <a:ln/>
        </p:spPr>
        <p:txBody>
          <a:bodyPr/>
          <a:lstStyle>
            <a:lvl1pPr>
              <a:defRPr/>
            </a:lvl1pPr>
          </a:lstStyle>
          <a:p>
            <a:pPr>
              <a:defRPr/>
            </a:pPr>
            <a:fld id="{606F51AE-1A20-6049-BE74-9612360DAC33}" type="slidenum">
              <a:rPr lang="en-US" altLang="en-US"/>
              <a:pPr>
                <a:defRPr/>
              </a:pPr>
              <a:t>‹#›</a:t>
            </a:fld>
            <a:endParaRPr lang="en-US" altLang="en-US"/>
          </a:p>
        </p:txBody>
      </p:sp>
    </p:spTree>
    <p:extLst>
      <p:ext uri="{BB962C8B-B14F-4D97-AF65-F5344CB8AC3E}">
        <p14:creationId xmlns:p14="http://schemas.microsoft.com/office/powerpoint/2010/main" val="300852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72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7">
            <a:extLst>
              <a:ext uri="{FF2B5EF4-FFF2-40B4-BE49-F238E27FC236}">
                <a16:creationId xmlns:a16="http://schemas.microsoft.com/office/drawing/2014/main" id="{DFF5049E-3111-144B-AC00-F637C4E89E42}"/>
              </a:ext>
            </a:extLst>
          </p:cNvPr>
          <p:cNvSpPr>
            <a:spLocks noGrp="1" noChangeArrowheads="1"/>
          </p:cNvSpPr>
          <p:nvPr>
            <p:ph type="sldNum" sz="quarter" idx="10"/>
          </p:nvPr>
        </p:nvSpPr>
        <p:spPr>
          <a:ln/>
        </p:spPr>
        <p:txBody>
          <a:bodyPr/>
          <a:lstStyle>
            <a:lvl1pPr>
              <a:defRPr/>
            </a:lvl1pPr>
          </a:lstStyle>
          <a:p>
            <a:pPr>
              <a:defRPr/>
            </a:pPr>
            <a:fld id="{3566BC0F-D0CD-E54A-A064-B4273AA30FFB}" type="slidenum">
              <a:rPr lang="en-US" altLang="en-US"/>
              <a:pPr>
                <a:defRPr/>
              </a:pPr>
              <a:t>‹#›</a:t>
            </a:fld>
            <a:endParaRPr lang="en-US" altLang="en-US"/>
          </a:p>
        </p:txBody>
      </p:sp>
    </p:spTree>
    <p:extLst>
      <p:ext uri="{BB962C8B-B14F-4D97-AF65-F5344CB8AC3E}">
        <p14:creationId xmlns:p14="http://schemas.microsoft.com/office/powerpoint/2010/main" val="212494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07">
            <a:extLst>
              <a:ext uri="{FF2B5EF4-FFF2-40B4-BE49-F238E27FC236}">
                <a16:creationId xmlns:a16="http://schemas.microsoft.com/office/drawing/2014/main" id="{DB4231F2-4D7E-4943-876B-9CA7EA1F419A}"/>
              </a:ext>
            </a:extLst>
          </p:cNvPr>
          <p:cNvSpPr>
            <a:spLocks noGrp="1" noChangeArrowheads="1"/>
          </p:cNvSpPr>
          <p:nvPr>
            <p:ph type="sldNum" sz="quarter" idx="10"/>
          </p:nvPr>
        </p:nvSpPr>
        <p:spPr>
          <a:ln/>
        </p:spPr>
        <p:txBody>
          <a:bodyPr/>
          <a:lstStyle>
            <a:lvl1pPr>
              <a:defRPr/>
            </a:lvl1pPr>
          </a:lstStyle>
          <a:p>
            <a:pPr>
              <a:defRPr/>
            </a:pPr>
            <a:fld id="{F466DDAB-B2C4-4A43-B6B2-3770EA2FC9DB}" type="slidenum">
              <a:rPr lang="en-US" altLang="en-US"/>
              <a:pPr>
                <a:defRPr/>
              </a:pPr>
              <a:t>‹#›</a:t>
            </a:fld>
            <a:endParaRPr lang="en-US" altLang="en-US"/>
          </a:p>
        </p:txBody>
      </p:sp>
    </p:spTree>
    <p:extLst>
      <p:ext uri="{BB962C8B-B14F-4D97-AF65-F5344CB8AC3E}">
        <p14:creationId xmlns:p14="http://schemas.microsoft.com/office/powerpoint/2010/main" val="51389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207">
            <a:extLst>
              <a:ext uri="{FF2B5EF4-FFF2-40B4-BE49-F238E27FC236}">
                <a16:creationId xmlns:a16="http://schemas.microsoft.com/office/drawing/2014/main" id="{25802E65-3DED-9C41-A258-F86BA7AF69F7}"/>
              </a:ext>
            </a:extLst>
          </p:cNvPr>
          <p:cNvSpPr>
            <a:spLocks noGrp="1" noChangeArrowheads="1"/>
          </p:cNvSpPr>
          <p:nvPr>
            <p:ph type="sldNum" sz="quarter" idx="10"/>
          </p:nvPr>
        </p:nvSpPr>
        <p:spPr>
          <a:ln/>
        </p:spPr>
        <p:txBody>
          <a:bodyPr/>
          <a:lstStyle>
            <a:lvl1pPr>
              <a:defRPr/>
            </a:lvl1pPr>
          </a:lstStyle>
          <a:p>
            <a:pPr>
              <a:defRPr/>
            </a:pPr>
            <a:fld id="{F6F8F731-4918-8A45-B296-AC301E9F8716}" type="slidenum">
              <a:rPr lang="en-US" altLang="en-US"/>
              <a:pPr>
                <a:defRPr/>
              </a:pPr>
              <a:t>‹#›</a:t>
            </a:fld>
            <a:endParaRPr lang="en-US" altLang="en-US"/>
          </a:p>
        </p:txBody>
      </p:sp>
    </p:spTree>
    <p:extLst>
      <p:ext uri="{BB962C8B-B14F-4D97-AF65-F5344CB8AC3E}">
        <p14:creationId xmlns:p14="http://schemas.microsoft.com/office/powerpoint/2010/main" val="49759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19200"/>
            <a:ext cx="43053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3053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7">
            <a:extLst>
              <a:ext uri="{FF2B5EF4-FFF2-40B4-BE49-F238E27FC236}">
                <a16:creationId xmlns:a16="http://schemas.microsoft.com/office/drawing/2014/main" id="{86B775E2-8D89-254E-B4BB-A8EFAB5D78E0}"/>
              </a:ext>
            </a:extLst>
          </p:cNvPr>
          <p:cNvSpPr>
            <a:spLocks noGrp="1" noChangeArrowheads="1"/>
          </p:cNvSpPr>
          <p:nvPr>
            <p:ph type="sldNum" sz="quarter" idx="10"/>
          </p:nvPr>
        </p:nvSpPr>
        <p:spPr>
          <a:ln/>
        </p:spPr>
        <p:txBody>
          <a:bodyPr/>
          <a:lstStyle>
            <a:lvl1pPr>
              <a:defRPr/>
            </a:lvl1pPr>
          </a:lstStyle>
          <a:p>
            <a:pPr>
              <a:defRPr/>
            </a:pPr>
            <a:fld id="{8D328A47-15EC-784D-9BA7-1C55E331B7AE}" type="slidenum">
              <a:rPr lang="en-US" altLang="en-US"/>
              <a:pPr>
                <a:defRPr/>
              </a:pPr>
              <a:t>‹#›</a:t>
            </a:fld>
            <a:endParaRPr lang="en-US" altLang="en-US"/>
          </a:p>
        </p:txBody>
      </p:sp>
    </p:spTree>
    <p:extLst>
      <p:ext uri="{BB962C8B-B14F-4D97-AF65-F5344CB8AC3E}">
        <p14:creationId xmlns:p14="http://schemas.microsoft.com/office/powerpoint/2010/main" val="344385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7">
            <a:extLst>
              <a:ext uri="{FF2B5EF4-FFF2-40B4-BE49-F238E27FC236}">
                <a16:creationId xmlns:a16="http://schemas.microsoft.com/office/drawing/2014/main" id="{ABEE5740-8C10-C446-AE5D-3DB57C7B1F39}"/>
              </a:ext>
            </a:extLst>
          </p:cNvPr>
          <p:cNvSpPr>
            <a:spLocks noGrp="1" noChangeArrowheads="1"/>
          </p:cNvSpPr>
          <p:nvPr>
            <p:ph type="sldNum" sz="quarter" idx="10"/>
          </p:nvPr>
        </p:nvSpPr>
        <p:spPr>
          <a:ln/>
        </p:spPr>
        <p:txBody>
          <a:bodyPr/>
          <a:lstStyle>
            <a:lvl1pPr>
              <a:defRPr/>
            </a:lvl1pPr>
          </a:lstStyle>
          <a:p>
            <a:pPr>
              <a:defRPr/>
            </a:pPr>
            <a:fld id="{6B37715C-9FF4-D448-A3FB-004C51EB87DA}" type="slidenum">
              <a:rPr lang="en-US" altLang="en-US"/>
              <a:pPr>
                <a:defRPr/>
              </a:pPr>
              <a:t>‹#›</a:t>
            </a:fld>
            <a:endParaRPr lang="en-US" altLang="en-US"/>
          </a:p>
        </p:txBody>
      </p:sp>
    </p:spTree>
    <p:extLst>
      <p:ext uri="{BB962C8B-B14F-4D97-AF65-F5344CB8AC3E}">
        <p14:creationId xmlns:p14="http://schemas.microsoft.com/office/powerpoint/2010/main" val="132690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7">
            <a:extLst>
              <a:ext uri="{FF2B5EF4-FFF2-40B4-BE49-F238E27FC236}">
                <a16:creationId xmlns:a16="http://schemas.microsoft.com/office/drawing/2014/main" id="{B76AC9AD-21A9-734D-BF36-F8A5822FE5FC}"/>
              </a:ext>
            </a:extLst>
          </p:cNvPr>
          <p:cNvSpPr>
            <a:spLocks noGrp="1" noChangeArrowheads="1"/>
          </p:cNvSpPr>
          <p:nvPr>
            <p:ph type="sldNum" sz="quarter" idx="10"/>
          </p:nvPr>
        </p:nvSpPr>
        <p:spPr>
          <a:ln/>
        </p:spPr>
        <p:txBody>
          <a:bodyPr/>
          <a:lstStyle>
            <a:lvl1pPr>
              <a:defRPr/>
            </a:lvl1pPr>
          </a:lstStyle>
          <a:p>
            <a:pPr>
              <a:defRPr/>
            </a:pPr>
            <a:fld id="{6BF40018-CE76-3045-966C-3A5CAF6220AE}" type="slidenum">
              <a:rPr lang="en-US" altLang="en-US"/>
              <a:pPr>
                <a:defRPr/>
              </a:pPr>
              <a:t>‹#›</a:t>
            </a:fld>
            <a:endParaRPr lang="en-US" altLang="en-US"/>
          </a:p>
        </p:txBody>
      </p:sp>
    </p:spTree>
    <p:extLst>
      <p:ext uri="{BB962C8B-B14F-4D97-AF65-F5344CB8AC3E}">
        <p14:creationId xmlns:p14="http://schemas.microsoft.com/office/powerpoint/2010/main" val="21188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7">
            <a:extLst>
              <a:ext uri="{FF2B5EF4-FFF2-40B4-BE49-F238E27FC236}">
                <a16:creationId xmlns:a16="http://schemas.microsoft.com/office/drawing/2014/main" id="{A475CE96-BF90-7749-82DC-E561DE67BEA7}"/>
              </a:ext>
            </a:extLst>
          </p:cNvPr>
          <p:cNvSpPr>
            <a:spLocks noGrp="1" noChangeArrowheads="1"/>
          </p:cNvSpPr>
          <p:nvPr>
            <p:ph type="sldNum" sz="quarter" idx="10"/>
          </p:nvPr>
        </p:nvSpPr>
        <p:spPr>
          <a:ln/>
        </p:spPr>
        <p:txBody>
          <a:bodyPr/>
          <a:lstStyle>
            <a:lvl1pPr>
              <a:defRPr/>
            </a:lvl1pPr>
          </a:lstStyle>
          <a:p>
            <a:pPr>
              <a:defRPr/>
            </a:pPr>
            <a:fld id="{2AA77D8B-9AFF-2644-A5C1-6C1B1E77F71A}" type="slidenum">
              <a:rPr lang="en-US" altLang="en-US"/>
              <a:pPr>
                <a:defRPr/>
              </a:pPr>
              <a:t>‹#›</a:t>
            </a:fld>
            <a:endParaRPr lang="en-US" altLang="en-US"/>
          </a:p>
        </p:txBody>
      </p:sp>
    </p:spTree>
    <p:extLst>
      <p:ext uri="{BB962C8B-B14F-4D97-AF65-F5344CB8AC3E}">
        <p14:creationId xmlns:p14="http://schemas.microsoft.com/office/powerpoint/2010/main" val="57012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207">
            <a:extLst>
              <a:ext uri="{FF2B5EF4-FFF2-40B4-BE49-F238E27FC236}">
                <a16:creationId xmlns:a16="http://schemas.microsoft.com/office/drawing/2014/main" id="{5E65355C-39BA-924A-BC53-26FDACA4072C}"/>
              </a:ext>
            </a:extLst>
          </p:cNvPr>
          <p:cNvSpPr>
            <a:spLocks noGrp="1" noChangeArrowheads="1"/>
          </p:cNvSpPr>
          <p:nvPr>
            <p:ph type="sldNum" sz="quarter" idx="10"/>
          </p:nvPr>
        </p:nvSpPr>
        <p:spPr>
          <a:ln/>
        </p:spPr>
        <p:txBody>
          <a:bodyPr/>
          <a:lstStyle>
            <a:lvl1pPr>
              <a:defRPr/>
            </a:lvl1pPr>
          </a:lstStyle>
          <a:p>
            <a:pPr>
              <a:defRPr/>
            </a:pPr>
            <a:fld id="{A9D90936-6A88-7042-B4B7-D7AD3C237F8F}" type="slidenum">
              <a:rPr lang="en-US" altLang="en-US"/>
              <a:pPr>
                <a:defRPr/>
              </a:pPr>
              <a:t>‹#›</a:t>
            </a:fld>
            <a:endParaRPr lang="en-US" altLang="en-US"/>
          </a:p>
        </p:txBody>
      </p:sp>
    </p:spTree>
    <p:extLst>
      <p:ext uri="{BB962C8B-B14F-4D97-AF65-F5344CB8AC3E}">
        <p14:creationId xmlns:p14="http://schemas.microsoft.com/office/powerpoint/2010/main" val="12145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207">
            <a:extLst>
              <a:ext uri="{FF2B5EF4-FFF2-40B4-BE49-F238E27FC236}">
                <a16:creationId xmlns:a16="http://schemas.microsoft.com/office/drawing/2014/main" id="{86E16840-84CA-9243-8EEB-6EBB414DC743}"/>
              </a:ext>
            </a:extLst>
          </p:cNvPr>
          <p:cNvSpPr>
            <a:spLocks noGrp="1" noChangeArrowheads="1"/>
          </p:cNvSpPr>
          <p:nvPr>
            <p:ph type="sldNum" sz="quarter" idx="10"/>
          </p:nvPr>
        </p:nvSpPr>
        <p:spPr>
          <a:ln/>
        </p:spPr>
        <p:txBody>
          <a:bodyPr/>
          <a:lstStyle>
            <a:lvl1pPr>
              <a:defRPr/>
            </a:lvl1pPr>
          </a:lstStyle>
          <a:p>
            <a:pPr>
              <a:defRPr/>
            </a:pPr>
            <a:fld id="{B5D4927F-33A0-624E-A9C9-56E0D183DC11}" type="slidenum">
              <a:rPr lang="en-US" altLang="en-US"/>
              <a:pPr>
                <a:defRPr/>
              </a:pPr>
              <a:t>‹#›</a:t>
            </a:fld>
            <a:endParaRPr lang="en-US" altLang="en-US"/>
          </a:p>
        </p:txBody>
      </p:sp>
    </p:spTree>
    <p:extLst>
      <p:ext uri="{BB962C8B-B14F-4D97-AF65-F5344CB8AC3E}">
        <p14:creationId xmlns:p14="http://schemas.microsoft.com/office/powerpoint/2010/main" val="318696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6">
            <a:extLst>
              <a:ext uri="{FF2B5EF4-FFF2-40B4-BE49-F238E27FC236}">
                <a16:creationId xmlns:a16="http://schemas.microsoft.com/office/drawing/2014/main" id="{DA5260D9-C9FA-F24A-9FA8-1C7F90E6E3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1027" name="Rectangle 137">
            <a:extLst>
              <a:ext uri="{FF2B5EF4-FFF2-40B4-BE49-F238E27FC236}">
                <a16:creationId xmlns:a16="http://schemas.microsoft.com/office/drawing/2014/main" id="{7197AE56-5942-E544-AFAE-287B7FA1E470}"/>
              </a:ext>
            </a:extLst>
          </p:cNvPr>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pic>
        <p:nvPicPr>
          <p:cNvPr id="1028" name="Picture 194">
            <a:extLst>
              <a:ext uri="{FF2B5EF4-FFF2-40B4-BE49-F238E27FC236}">
                <a16:creationId xmlns:a16="http://schemas.microsoft.com/office/drawing/2014/main" id="{13F1EBAA-09FF-3041-B288-3DAA1F15011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700" y="6588125"/>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905415" name="Text Box 199">
            <a:extLst>
              <a:ext uri="{FF2B5EF4-FFF2-40B4-BE49-F238E27FC236}">
                <a16:creationId xmlns:a16="http://schemas.microsoft.com/office/drawing/2014/main" id="{4BC2267B-E01C-EF4B-AA42-47C2DACDCCB5}"/>
              </a:ext>
            </a:extLst>
          </p:cNvPr>
          <p:cNvSpPr txBox="1">
            <a:spLocks noChangeArrowheads="1"/>
          </p:cNvSpPr>
          <p:nvPr/>
        </p:nvSpPr>
        <p:spPr bwMode="auto">
          <a:xfrm>
            <a:off x="273050" y="6635750"/>
            <a:ext cx="641350" cy="184150"/>
          </a:xfrm>
          <a:prstGeom prst="rect">
            <a:avLst/>
          </a:prstGeom>
          <a:noFill/>
          <a:ln w="15875" algn="ctr">
            <a:noFill/>
            <a:miter lim="800000"/>
            <a:headEnd/>
            <a:tailEnd/>
          </a:ln>
          <a:effectLst/>
        </p:spPr>
        <p:txBody>
          <a:bodyPr lIns="0" tIns="0" rIns="0" bIns="0">
            <a:spAutoFit/>
          </a:bodyPr>
          <a:lstStyle>
            <a:lvl1pPr eaLnBrk="0" hangingPunct="0">
              <a:defRPr sz="1200" b="1" i="1">
                <a:solidFill>
                  <a:srgbClr val="1822CD"/>
                </a:solidFill>
                <a:latin typeface="Helvetica" pitchFamily="2" charset="0"/>
                <a:ea typeface="ＭＳ Ｐゴシック" panose="020B0600070205080204" pitchFamily="34" charset="-128"/>
              </a:defRPr>
            </a:lvl1pPr>
            <a:lvl2pPr marL="742950" indent="-285750" eaLnBrk="0" hangingPunct="0">
              <a:defRPr sz="1200" b="1" i="1">
                <a:solidFill>
                  <a:srgbClr val="1822CD"/>
                </a:solidFill>
                <a:latin typeface="Helvetica" pitchFamily="2" charset="0"/>
                <a:ea typeface="ＭＳ Ｐゴシック" panose="020B0600070205080204" pitchFamily="34" charset="-128"/>
              </a:defRPr>
            </a:lvl2pPr>
            <a:lvl3pPr marL="1143000" indent="-228600" eaLnBrk="0" hangingPunct="0">
              <a:defRPr sz="1200" b="1" i="1">
                <a:solidFill>
                  <a:srgbClr val="1822CD"/>
                </a:solidFill>
                <a:latin typeface="Helvetica" pitchFamily="2" charset="0"/>
                <a:ea typeface="ＭＳ Ｐゴシック" panose="020B0600070205080204" pitchFamily="34" charset="-128"/>
              </a:defRPr>
            </a:lvl3pPr>
            <a:lvl4pPr marL="1600200" indent="-228600" eaLnBrk="0" hangingPunct="0">
              <a:defRPr sz="1200" b="1" i="1">
                <a:solidFill>
                  <a:srgbClr val="1822CD"/>
                </a:solidFill>
                <a:latin typeface="Helvetica" pitchFamily="2" charset="0"/>
                <a:ea typeface="ＭＳ Ｐゴシック" panose="020B0600070205080204" pitchFamily="34" charset="-128"/>
              </a:defRPr>
            </a:lvl4pPr>
            <a:lvl5pPr marL="2057400" indent="-228600" eaLnBrk="0" hangingPunct="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eaLnBrk="1" hangingPunct="1">
              <a:spcBef>
                <a:spcPct val="20000"/>
              </a:spcBef>
              <a:defRPr/>
            </a:pPr>
            <a:r>
              <a:rPr lang="en-US" altLang="en-US" b="0">
                <a:solidFill>
                  <a:srgbClr val="171FC7"/>
                </a:solidFill>
                <a:effectLst>
                  <a:outerShdw blurRad="38100" dist="38100" dir="2700000" algn="tl">
                    <a:srgbClr val="C0C0C0"/>
                  </a:outerShdw>
                </a:effectLst>
              </a:rPr>
              <a:t>NSTX-U</a:t>
            </a:r>
          </a:p>
        </p:txBody>
      </p:sp>
      <p:sp>
        <p:nvSpPr>
          <p:cNvPr id="1030" name="Rectangle 206">
            <a:extLst>
              <a:ext uri="{FF2B5EF4-FFF2-40B4-BE49-F238E27FC236}">
                <a16:creationId xmlns:a16="http://schemas.microsoft.com/office/drawing/2014/main" id="{6A492868-EB2C-234F-912A-B510190A5BD0}"/>
              </a:ext>
            </a:extLst>
          </p:cNvPr>
          <p:cNvSpPr>
            <a:spLocks noChangeArrowheads="1"/>
          </p:cNvSpPr>
          <p:nvPr/>
        </p:nvSpPr>
        <p:spPr bwMode="auto">
          <a:xfrm>
            <a:off x="2057400" y="6580188"/>
            <a:ext cx="502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200" b="1" i="1">
                <a:solidFill>
                  <a:srgbClr val="1822CD"/>
                </a:solidFill>
                <a:latin typeface="Helvetica" pitchFamily="2" charset="0"/>
                <a:ea typeface="ＭＳ Ｐゴシック" panose="020B0600070205080204" pitchFamily="34" charset="-128"/>
              </a:defRPr>
            </a:lvl1pPr>
            <a:lvl2pPr marL="742950" indent="-285750" eaLnBrk="0" hangingPunct="0">
              <a:defRPr sz="1200" b="1" i="1">
                <a:solidFill>
                  <a:srgbClr val="1822CD"/>
                </a:solidFill>
                <a:latin typeface="Helvetica" pitchFamily="2" charset="0"/>
                <a:ea typeface="ＭＳ Ｐゴシック" panose="020B0600070205080204" pitchFamily="34" charset="-128"/>
              </a:defRPr>
            </a:lvl2pPr>
            <a:lvl3pPr marL="1143000" indent="-228600" eaLnBrk="0" hangingPunct="0">
              <a:defRPr sz="1200" b="1" i="1">
                <a:solidFill>
                  <a:srgbClr val="1822CD"/>
                </a:solidFill>
                <a:latin typeface="Helvetica" pitchFamily="2" charset="0"/>
                <a:ea typeface="ＭＳ Ｐゴシック" panose="020B0600070205080204" pitchFamily="34" charset="-128"/>
              </a:defRPr>
            </a:lvl3pPr>
            <a:lvl4pPr marL="1600200" indent="-228600" eaLnBrk="0" hangingPunct="0">
              <a:defRPr sz="1200" b="1" i="1">
                <a:solidFill>
                  <a:srgbClr val="1822CD"/>
                </a:solidFill>
                <a:latin typeface="Helvetica" pitchFamily="2" charset="0"/>
                <a:ea typeface="ＭＳ Ｐゴシック" panose="020B0600070205080204" pitchFamily="34" charset="-128"/>
              </a:defRPr>
            </a:lvl4pPr>
            <a:lvl5pPr marL="2057400" indent="-228600" eaLnBrk="0" hangingPunct="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lgn="ctr" eaLnBrk="1" hangingPunct="1">
              <a:defRPr/>
            </a:pPr>
            <a:r>
              <a:rPr lang="en-US" altLang="en-US" sz="900" i="0" dirty="0">
                <a:solidFill>
                  <a:schemeClr val="accent2"/>
                </a:solidFill>
                <a:latin typeface="Arial" panose="020B0604020202020204" pitchFamily="34" charset="0"/>
              </a:rPr>
              <a:t>Raman – ITPA 2020-July</a:t>
            </a:r>
          </a:p>
        </p:txBody>
      </p:sp>
      <p:sp>
        <p:nvSpPr>
          <p:cNvPr id="905423" name="Rectangle 207">
            <a:extLst>
              <a:ext uri="{FF2B5EF4-FFF2-40B4-BE49-F238E27FC236}">
                <a16:creationId xmlns:a16="http://schemas.microsoft.com/office/drawing/2014/main" id="{B3325975-A725-7F4D-B11D-6E48B925AF13}"/>
              </a:ext>
            </a:extLst>
          </p:cNvPr>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900" i="0">
                <a:solidFill>
                  <a:schemeClr val="accent2"/>
                </a:solidFill>
                <a:latin typeface="Arial" panose="020B0604020202020204" pitchFamily="34" charset="0"/>
              </a:defRPr>
            </a:lvl1pPr>
          </a:lstStyle>
          <a:p>
            <a:pPr>
              <a:defRPr/>
            </a:pPr>
            <a:fld id="{9907C286-195C-C044-9CA8-341DE24176D1}" type="slidenum">
              <a:rPr lang="en-US" altLang="en-US"/>
              <a:pPr>
                <a:defRPr/>
              </a:pPr>
              <a:t>‹#›</a:t>
            </a:fld>
            <a:endParaRPr lang="en-US" altLang="en-US"/>
          </a:p>
        </p:txBody>
      </p:sp>
      <p:sp>
        <p:nvSpPr>
          <p:cNvPr id="1032" name="Rectangle 208">
            <a:extLst>
              <a:ext uri="{FF2B5EF4-FFF2-40B4-BE49-F238E27FC236}">
                <a16:creationId xmlns:a16="http://schemas.microsoft.com/office/drawing/2014/main" id="{FB2F94FF-43FB-204E-8D81-867BD1870419}"/>
              </a:ext>
            </a:extLst>
          </p:cNvPr>
          <p:cNvSpPr>
            <a:spLocks noChangeArrowheads="1"/>
          </p:cNvSpPr>
          <p:nvPr/>
        </p:nvSpPr>
        <p:spPr bwMode="auto">
          <a:xfrm>
            <a:off x="6400800" y="6580188"/>
            <a:ext cx="1981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200" b="1" i="1">
                <a:solidFill>
                  <a:srgbClr val="1822CD"/>
                </a:solidFill>
                <a:latin typeface="Helvetica" pitchFamily="2" charset="0"/>
                <a:ea typeface="ＭＳ Ｐゴシック" panose="020B0600070205080204" pitchFamily="34" charset="-128"/>
              </a:defRPr>
            </a:lvl1pPr>
            <a:lvl2pPr marL="742950" indent="-285750" eaLnBrk="0" hangingPunct="0">
              <a:defRPr sz="1200" b="1" i="1">
                <a:solidFill>
                  <a:srgbClr val="1822CD"/>
                </a:solidFill>
                <a:latin typeface="Helvetica" pitchFamily="2" charset="0"/>
                <a:ea typeface="ＭＳ Ｐゴシック" panose="020B0600070205080204" pitchFamily="34" charset="-128"/>
              </a:defRPr>
            </a:lvl2pPr>
            <a:lvl3pPr marL="1143000" indent="-228600" eaLnBrk="0" hangingPunct="0">
              <a:defRPr sz="1200" b="1" i="1">
                <a:solidFill>
                  <a:srgbClr val="1822CD"/>
                </a:solidFill>
                <a:latin typeface="Helvetica" pitchFamily="2" charset="0"/>
                <a:ea typeface="ＭＳ Ｐゴシック" panose="020B0600070205080204" pitchFamily="34" charset="-128"/>
              </a:defRPr>
            </a:lvl3pPr>
            <a:lvl4pPr marL="1600200" indent="-228600" eaLnBrk="0" hangingPunct="0">
              <a:defRPr sz="1200" b="1" i="1">
                <a:solidFill>
                  <a:srgbClr val="1822CD"/>
                </a:solidFill>
                <a:latin typeface="Helvetica" pitchFamily="2" charset="0"/>
                <a:ea typeface="ＭＳ Ｐゴシック" panose="020B0600070205080204" pitchFamily="34" charset="-128"/>
              </a:defRPr>
            </a:lvl4pPr>
            <a:lvl5pPr marL="2057400" indent="-228600" eaLnBrk="0" hangingPunct="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lgn="r" eaLnBrk="1" hangingPunct="1">
              <a:defRPr/>
            </a:pPr>
            <a:endParaRPr lang="en-US" altLang="en-US" sz="900" i="0">
              <a:solidFill>
                <a:schemeClr val="accent2"/>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1" fontAlgn="base" hangingPunct="1">
        <a:spcBef>
          <a:spcPct val="0"/>
        </a:spcBef>
        <a:spcAft>
          <a:spcPct val="0"/>
        </a:spcAft>
        <a:defRPr sz="2400" b="1">
          <a:solidFill>
            <a:schemeClr val="accent2"/>
          </a:solidFill>
          <a:latin typeface="+mj-lt"/>
          <a:ea typeface="ＭＳ Ｐゴシック" pitchFamily="1" charset="-128"/>
          <a:cs typeface="ＭＳ Ｐゴシック" pitchFamily="1" charset="-128"/>
        </a:defRPr>
      </a:lvl1pPr>
      <a:lvl2pPr algn="ctr" rtl="0" eaLnBrk="1" fontAlgn="base" hangingPunct="1">
        <a:spcBef>
          <a:spcPct val="0"/>
        </a:spcBef>
        <a:spcAft>
          <a:spcPct val="0"/>
        </a:spcAft>
        <a:defRPr sz="2400" b="1">
          <a:solidFill>
            <a:schemeClr val="accent2"/>
          </a:solidFill>
          <a:latin typeface="Arial" charset="0"/>
          <a:ea typeface="ＭＳ Ｐゴシック" pitchFamily="1" charset="-128"/>
          <a:cs typeface="ＭＳ Ｐゴシック" pitchFamily="1" charset="-128"/>
        </a:defRPr>
      </a:lvl2pPr>
      <a:lvl3pPr algn="ctr" rtl="0" eaLnBrk="1" fontAlgn="base" hangingPunct="1">
        <a:spcBef>
          <a:spcPct val="0"/>
        </a:spcBef>
        <a:spcAft>
          <a:spcPct val="0"/>
        </a:spcAft>
        <a:defRPr sz="2400" b="1">
          <a:solidFill>
            <a:schemeClr val="accent2"/>
          </a:solidFill>
          <a:latin typeface="Arial" charset="0"/>
          <a:ea typeface="ＭＳ Ｐゴシック" pitchFamily="1" charset="-128"/>
          <a:cs typeface="ＭＳ Ｐゴシック" pitchFamily="1" charset="-128"/>
        </a:defRPr>
      </a:lvl3pPr>
      <a:lvl4pPr algn="ctr" rtl="0" eaLnBrk="1" fontAlgn="base" hangingPunct="1">
        <a:spcBef>
          <a:spcPct val="0"/>
        </a:spcBef>
        <a:spcAft>
          <a:spcPct val="0"/>
        </a:spcAft>
        <a:defRPr sz="2400" b="1">
          <a:solidFill>
            <a:schemeClr val="accent2"/>
          </a:solidFill>
          <a:latin typeface="Arial" charset="0"/>
          <a:ea typeface="ＭＳ Ｐゴシック" pitchFamily="1" charset="-128"/>
          <a:cs typeface="ＭＳ Ｐゴシック" pitchFamily="1" charset="-128"/>
        </a:defRPr>
      </a:lvl4pPr>
      <a:lvl5pPr algn="ctr" rtl="0" eaLnBrk="1" fontAlgn="base" hangingPunct="1">
        <a:spcBef>
          <a:spcPct val="0"/>
        </a:spcBef>
        <a:spcAft>
          <a:spcPct val="0"/>
        </a:spcAft>
        <a:defRPr sz="2400" b="1">
          <a:solidFill>
            <a:schemeClr val="accent2"/>
          </a:solidFill>
          <a:latin typeface="Arial" charset="0"/>
          <a:ea typeface="ＭＳ Ｐゴシック" pitchFamily="1" charset="-128"/>
          <a:cs typeface="ＭＳ Ｐゴシック" pitchFamily="1" charset="-128"/>
        </a:defRPr>
      </a:lvl5pPr>
      <a:lvl6pPr marL="457200" algn="ctr" rtl="0" eaLnBrk="1" fontAlgn="base" hangingPunct="1">
        <a:spcBef>
          <a:spcPct val="0"/>
        </a:spcBef>
        <a:spcAft>
          <a:spcPct val="0"/>
        </a:spcAft>
        <a:defRPr sz="2400" b="1">
          <a:solidFill>
            <a:schemeClr val="accent2"/>
          </a:solidFill>
          <a:latin typeface="Arial" charset="0"/>
        </a:defRPr>
      </a:lvl6pPr>
      <a:lvl7pPr marL="914400" algn="ctr" rtl="0" eaLnBrk="1" fontAlgn="base" hangingPunct="1">
        <a:spcBef>
          <a:spcPct val="0"/>
        </a:spcBef>
        <a:spcAft>
          <a:spcPct val="0"/>
        </a:spcAft>
        <a:defRPr sz="2400" b="1">
          <a:solidFill>
            <a:schemeClr val="accent2"/>
          </a:solidFill>
          <a:latin typeface="Arial" charset="0"/>
        </a:defRPr>
      </a:lvl7pPr>
      <a:lvl8pPr marL="1371600" algn="ctr" rtl="0" eaLnBrk="1" fontAlgn="base" hangingPunct="1">
        <a:spcBef>
          <a:spcPct val="0"/>
        </a:spcBef>
        <a:spcAft>
          <a:spcPct val="0"/>
        </a:spcAft>
        <a:defRPr sz="2400" b="1">
          <a:solidFill>
            <a:schemeClr val="accent2"/>
          </a:solidFill>
          <a:latin typeface="Arial" charset="0"/>
        </a:defRPr>
      </a:lvl8pPr>
      <a:lvl9pPr marL="1828800" algn="ctr" rtl="0" eaLnBrk="1" fontAlgn="base" hangingPunct="1">
        <a:spcBef>
          <a:spcPct val="0"/>
        </a:spcBef>
        <a:spcAft>
          <a:spcPct val="0"/>
        </a:spcAft>
        <a:defRPr sz="2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ＭＳ Ｐゴシック" pitchFamily="1" charset="-128"/>
          <a:cs typeface="ＭＳ Ｐゴシック" pitchFamily="1" charset="-128"/>
        </a:defRPr>
      </a:lvl1pPr>
      <a:lvl2pPr marL="742950" indent="-285750" algn="l" rtl="0" eaLnBrk="1" fontAlgn="base" hangingPunct="1">
        <a:spcBef>
          <a:spcPct val="20000"/>
        </a:spcBef>
        <a:spcAft>
          <a:spcPct val="0"/>
        </a:spcAft>
        <a:buChar char="–"/>
        <a:defRPr sz="2000">
          <a:solidFill>
            <a:schemeClr val="accent2"/>
          </a:solidFill>
          <a:latin typeface="+mn-lt"/>
          <a:ea typeface="ＭＳ Ｐゴシック" pitchFamily="1" charset="-128"/>
        </a:defRPr>
      </a:lvl2pPr>
      <a:lvl3pPr marL="1143000" indent="-228600" algn="l" rtl="0" eaLnBrk="1" fontAlgn="base" hangingPunct="1">
        <a:spcBef>
          <a:spcPct val="20000"/>
        </a:spcBef>
        <a:spcAft>
          <a:spcPct val="0"/>
        </a:spcAft>
        <a:buChar char="•"/>
        <a:defRPr>
          <a:solidFill>
            <a:srgbClr val="FF0000"/>
          </a:solidFill>
          <a:latin typeface="+mn-lt"/>
          <a:ea typeface="ＭＳ Ｐゴシック" pitchFamily="1" charset="-128"/>
        </a:defRPr>
      </a:lvl3pPr>
      <a:lvl4pPr marL="1600200" indent="-228600" algn="l" rtl="0" eaLnBrk="1" fontAlgn="base" hangingPunct="1">
        <a:spcBef>
          <a:spcPct val="20000"/>
        </a:spcBef>
        <a:spcAft>
          <a:spcPct val="0"/>
        </a:spcAft>
        <a:buChar char="–"/>
        <a:defRPr sz="1600">
          <a:solidFill>
            <a:srgbClr val="009999"/>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pitchFamily="1"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Line 150">
            <a:extLst>
              <a:ext uri="{FF2B5EF4-FFF2-40B4-BE49-F238E27FC236}">
                <a16:creationId xmlns:a16="http://schemas.microsoft.com/office/drawing/2014/main" id="{3FD17BAD-DEA5-8343-B960-FFEAF474B4D8}"/>
              </a:ext>
            </a:extLst>
          </p:cNvPr>
          <p:cNvSpPr>
            <a:spLocks noChangeShapeType="1"/>
          </p:cNvSpPr>
          <p:nvPr/>
        </p:nv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62" name="Line 131">
            <a:extLst>
              <a:ext uri="{FF2B5EF4-FFF2-40B4-BE49-F238E27FC236}">
                <a16:creationId xmlns:a16="http://schemas.microsoft.com/office/drawing/2014/main" id="{48BD7F57-C3DC-494A-B9D7-CFB0F2A70223}"/>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63" name="Rectangle 2">
            <a:extLst>
              <a:ext uri="{FF2B5EF4-FFF2-40B4-BE49-F238E27FC236}">
                <a16:creationId xmlns:a16="http://schemas.microsoft.com/office/drawing/2014/main" id="{8C2ED97B-E508-894F-83FA-3FCC8E6A5C95}"/>
              </a:ext>
            </a:extLst>
          </p:cNvPr>
          <p:cNvSpPr>
            <a:spLocks noChangeArrowheads="1"/>
          </p:cNvSpPr>
          <p:nvPr/>
        </p:nvSpPr>
        <p:spPr bwMode="auto">
          <a:xfrm>
            <a:off x="0" y="11430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lgn="ctr"/>
            <a:r>
              <a:rPr lang="en-US" sz="2400" i="0" dirty="0"/>
              <a:t>Alternate disruption mitigation methods for fast time response &amp; core impurity deposition</a:t>
            </a:r>
          </a:p>
          <a:p>
            <a:r>
              <a:rPr lang="en-US" dirty="0"/>
              <a:t> </a:t>
            </a:r>
          </a:p>
        </p:txBody>
      </p:sp>
      <p:sp>
        <p:nvSpPr>
          <p:cNvPr id="15364" name="Line 132">
            <a:extLst>
              <a:ext uri="{FF2B5EF4-FFF2-40B4-BE49-F238E27FC236}">
                <a16:creationId xmlns:a16="http://schemas.microsoft.com/office/drawing/2014/main" id="{09A6F106-6DE1-304C-84C1-8486601D2F78}"/>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65" name="Text Box 9">
            <a:extLst>
              <a:ext uri="{FF2B5EF4-FFF2-40B4-BE49-F238E27FC236}">
                <a16:creationId xmlns:a16="http://schemas.microsoft.com/office/drawing/2014/main" id="{F0E52548-CFA2-E542-961D-FE58E600FEE3}"/>
              </a:ext>
            </a:extLst>
          </p:cNvPr>
          <p:cNvSpPr txBox="1">
            <a:spLocks noChangeArrowheads="1"/>
          </p:cNvSpPr>
          <p:nvPr/>
        </p:nvSpPr>
        <p:spPr bwMode="auto">
          <a:xfrm>
            <a:off x="1295400" y="2133600"/>
            <a:ext cx="6629400" cy="26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lgn="ctr"/>
            <a:endParaRPr lang="en-US" sz="1800" i="0" dirty="0"/>
          </a:p>
          <a:p>
            <a:pPr algn="ctr"/>
            <a:r>
              <a:rPr lang="en-US" sz="2000" b="0" i="0" dirty="0"/>
              <a:t>R. Raman</a:t>
            </a:r>
            <a:r>
              <a:rPr lang="en-US" sz="2000" b="0" i="0" baseline="30000" dirty="0"/>
              <a:t>1</a:t>
            </a:r>
            <a:r>
              <a:rPr lang="en-US" sz="2000" b="0" i="0" dirty="0"/>
              <a:t>, E.M. Hollmann</a:t>
            </a:r>
            <a:r>
              <a:rPr lang="en-US" sz="2000" b="0" i="0" baseline="30000" dirty="0"/>
              <a:t>2</a:t>
            </a:r>
            <a:r>
              <a:rPr lang="en-US" sz="2000" b="0" i="0" dirty="0"/>
              <a:t>, L.R. Baylor</a:t>
            </a:r>
            <a:r>
              <a:rPr lang="en-US" sz="2000" b="0" i="0" baseline="30000" dirty="0"/>
              <a:t>3</a:t>
            </a:r>
            <a:r>
              <a:rPr lang="en-US" sz="2000" b="0" i="0" dirty="0"/>
              <a:t>, </a:t>
            </a:r>
          </a:p>
          <a:p>
            <a:pPr algn="ctr"/>
            <a:r>
              <a:rPr lang="en-US" sz="2000" b="0" i="0" dirty="0"/>
              <a:t>R. Lunsford</a:t>
            </a:r>
            <a:r>
              <a:rPr lang="en-US" sz="2000" b="0" i="0" baseline="30000" dirty="0"/>
              <a:t>4</a:t>
            </a:r>
            <a:r>
              <a:rPr lang="en-US" sz="2000" b="0" i="0" dirty="0"/>
              <a:t>, V.A. Izzo</a:t>
            </a:r>
            <a:r>
              <a:rPr lang="en-US" sz="2000" b="0" i="0" baseline="30000" dirty="0"/>
              <a:t>5</a:t>
            </a:r>
            <a:r>
              <a:rPr lang="en-US" sz="2000" b="0" i="0" dirty="0"/>
              <a:t>, C. Clauser</a:t>
            </a:r>
            <a:r>
              <a:rPr lang="en-US" sz="2000" b="0" i="0" baseline="30000" dirty="0"/>
              <a:t>4</a:t>
            </a:r>
          </a:p>
          <a:p>
            <a:pPr algn="ctr"/>
            <a:endParaRPr lang="en-US" altLang="en-US" sz="2000" i="0" baseline="30000" dirty="0">
              <a:solidFill>
                <a:schemeClr val="tx1"/>
              </a:solidFill>
            </a:endParaRPr>
          </a:p>
          <a:p>
            <a:pPr algn="ctr"/>
            <a:r>
              <a:rPr lang="en-US" sz="1600" b="0" i="0" baseline="30000" dirty="0"/>
              <a:t>1</a:t>
            </a:r>
            <a:r>
              <a:rPr lang="en-US" sz="1600" b="0" i="0" dirty="0"/>
              <a:t>University of Washington, Seattle, WA, USA</a:t>
            </a:r>
          </a:p>
          <a:p>
            <a:pPr algn="ctr"/>
            <a:r>
              <a:rPr lang="en-US" sz="1600" b="0" i="0" baseline="30000" dirty="0"/>
              <a:t>2</a:t>
            </a:r>
            <a:r>
              <a:rPr lang="en-US" sz="1600" b="0" i="0" dirty="0"/>
              <a:t>University of California San Diego, La Jolla, CA, USA</a:t>
            </a:r>
          </a:p>
          <a:p>
            <a:pPr algn="ctr"/>
            <a:r>
              <a:rPr lang="en-US" sz="1600" b="0" i="0" baseline="30000" dirty="0"/>
              <a:t>3</a:t>
            </a:r>
            <a:r>
              <a:rPr lang="en-US" sz="1600" b="0" i="0" dirty="0"/>
              <a:t>Oak Ridge National Laboratory, Oak Ridge, TN, USA</a:t>
            </a:r>
          </a:p>
          <a:p>
            <a:pPr algn="ctr"/>
            <a:r>
              <a:rPr lang="en-US" sz="1600" b="0" i="0" baseline="30000" dirty="0"/>
              <a:t>4</a:t>
            </a:r>
            <a:r>
              <a:rPr lang="en-US" sz="1600" b="0" i="0" dirty="0"/>
              <a:t>Princeton Plasma Physics Laboratory, Princeton, NJ, USA</a:t>
            </a:r>
          </a:p>
          <a:p>
            <a:pPr algn="ctr"/>
            <a:r>
              <a:rPr lang="en-US" sz="1600" b="0" i="0" baseline="30000" dirty="0"/>
              <a:t>5</a:t>
            </a:r>
            <a:r>
              <a:rPr lang="en-US" sz="1600" b="0" i="0" dirty="0"/>
              <a:t>Fiat Lux, San Diego, CA, USA</a:t>
            </a:r>
          </a:p>
          <a:p>
            <a:pPr algn="ctr" eaLnBrk="1" hangingPunct="1"/>
            <a:endParaRPr lang="en-US" altLang="en-US" sz="1800" i="0" dirty="0">
              <a:solidFill>
                <a:schemeClr val="tx1"/>
              </a:solidFill>
            </a:endParaRPr>
          </a:p>
        </p:txBody>
      </p:sp>
      <p:sp>
        <p:nvSpPr>
          <p:cNvPr id="15366" name="Line 133">
            <a:extLst>
              <a:ext uri="{FF2B5EF4-FFF2-40B4-BE49-F238E27FC236}">
                <a16:creationId xmlns:a16="http://schemas.microsoft.com/office/drawing/2014/main" id="{421B3610-AE65-0B4E-B5B1-345CD3A67B89}"/>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68" name="Line 134">
            <a:extLst>
              <a:ext uri="{FF2B5EF4-FFF2-40B4-BE49-F238E27FC236}">
                <a16:creationId xmlns:a16="http://schemas.microsoft.com/office/drawing/2014/main" id="{28CB389A-3CD9-7749-AF3B-40D41C52AA75}"/>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69" name="Line 138">
            <a:extLst>
              <a:ext uri="{FF2B5EF4-FFF2-40B4-BE49-F238E27FC236}">
                <a16:creationId xmlns:a16="http://schemas.microsoft.com/office/drawing/2014/main" id="{3BCCB57B-25EA-C841-990A-42AD4D015B6D}"/>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70" name="Line 139">
            <a:extLst>
              <a:ext uri="{FF2B5EF4-FFF2-40B4-BE49-F238E27FC236}">
                <a16:creationId xmlns:a16="http://schemas.microsoft.com/office/drawing/2014/main" id="{5E850F10-54E0-B042-A3C0-251C32D5FC12}"/>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71" name="Line 143">
            <a:extLst>
              <a:ext uri="{FF2B5EF4-FFF2-40B4-BE49-F238E27FC236}">
                <a16:creationId xmlns:a16="http://schemas.microsoft.com/office/drawing/2014/main" id="{220A0B46-A048-A044-A7CE-48E907384EF4}"/>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72" name="Line 144">
            <a:extLst>
              <a:ext uri="{FF2B5EF4-FFF2-40B4-BE49-F238E27FC236}">
                <a16:creationId xmlns:a16="http://schemas.microsoft.com/office/drawing/2014/main" id="{22378409-3192-7F49-9F6F-5A290C9E6ECA}"/>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73" name="Line 145">
            <a:extLst>
              <a:ext uri="{FF2B5EF4-FFF2-40B4-BE49-F238E27FC236}">
                <a16:creationId xmlns:a16="http://schemas.microsoft.com/office/drawing/2014/main" id="{B0363228-92F5-4D4B-A4D9-CE7A39586AE1}"/>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74" name="Line 146">
            <a:extLst>
              <a:ext uri="{FF2B5EF4-FFF2-40B4-BE49-F238E27FC236}">
                <a16:creationId xmlns:a16="http://schemas.microsoft.com/office/drawing/2014/main" id="{4E63026C-FC7F-4B42-9CD0-6B38F565D352}"/>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pic>
        <p:nvPicPr>
          <p:cNvPr id="15375" name="Picture 127">
            <a:extLst>
              <a:ext uri="{FF2B5EF4-FFF2-40B4-BE49-F238E27FC236}">
                <a16:creationId xmlns:a16="http://schemas.microsoft.com/office/drawing/2014/main" id="{80F98E64-A759-BD4F-B5A5-0C30E6627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15376" name="Line 147">
            <a:extLst>
              <a:ext uri="{FF2B5EF4-FFF2-40B4-BE49-F238E27FC236}">
                <a16:creationId xmlns:a16="http://schemas.microsoft.com/office/drawing/2014/main" id="{982A530E-E253-8F4B-966A-8D369A684A79}"/>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25888" name="Text Box 128">
            <a:extLst>
              <a:ext uri="{FF2B5EF4-FFF2-40B4-BE49-F238E27FC236}">
                <a16:creationId xmlns:a16="http://schemas.microsoft.com/office/drawing/2014/main" id="{6E1B7107-AE2A-A94A-99BF-426D71691DC7}"/>
              </a:ext>
            </a:extLst>
          </p:cNvPr>
          <p:cNvSpPr txBox="1">
            <a:spLocks noChangeArrowheads="1"/>
          </p:cNvSpPr>
          <p:nvPr/>
        </p:nvSpPr>
        <p:spPr bwMode="auto">
          <a:xfrm>
            <a:off x="838200" y="109538"/>
            <a:ext cx="1831975" cy="554037"/>
          </a:xfrm>
          <a:prstGeom prst="rect">
            <a:avLst/>
          </a:prstGeom>
          <a:noFill/>
          <a:ln w="15875" algn="ctr">
            <a:noFill/>
            <a:miter lim="800000"/>
            <a:headEnd/>
            <a:tailEnd/>
          </a:ln>
          <a:effectLst/>
        </p:spPr>
        <p:txBody>
          <a:bodyPr wrap="none" lIns="0" tIns="0" rIns="0" bIns="0">
            <a:spAutoFit/>
          </a:bodyPr>
          <a:lstStyle>
            <a:lvl1pPr eaLnBrk="0" hangingPunct="0">
              <a:defRPr sz="1200" b="1" i="1">
                <a:solidFill>
                  <a:srgbClr val="1822CD"/>
                </a:solidFill>
                <a:latin typeface="Helvetica" pitchFamily="2" charset="0"/>
                <a:ea typeface="ＭＳ Ｐゴシック" panose="020B0600070205080204" pitchFamily="34" charset="-128"/>
              </a:defRPr>
            </a:lvl1pPr>
            <a:lvl2pPr marL="742950" indent="-285750" eaLnBrk="0" hangingPunct="0">
              <a:defRPr sz="1200" b="1" i="1">
                <a:solidFill>
                  <a:srgbClr val="1822CD"/>
                </a:solidFill>
                <a:latin typeface="Helvetica" pitchFamily="2" charset="0"/>
                <a:ea typeface="ＭＳ Ｐゴシック" panose="020B0600070205080204" pitchFamily="34" charset="-128"/>
              </a:defRPr>
            </a:lvl2pPr>
            <a:lvl3pPr marL="1143000" indent="-228600" eaLnBrk="0" hangingPunct="0">
              <a:defRPr sz="1200" b="1" i="1">
                <a:solidFill>
                  <a:srgbClr val="1822CD"/>
                </a:solidFill>
                <a:latin typeface="Helvetica" pitchFamily="2" charset="0"/>
                <a:ea typeface="ＭＳ Ｐゴシック" panose="020B0600070205080204" pitchFamily="34" charset="-128"/>
              </a:defRPr>
            </a:lvl3pPr>
            <a:lvl4pPr marL="1600200" indent="-228600" eaLnBrk="0" hangingPunct="0">
              <a:defRPr sz="1200" b="1" i="1">
                <a:solidFill>
                  <a:srgbClr val="1822CD"/>
                </a:solidFill>
                <a:latin typeface="Helvetica" pitchFamily="2" charset="0"/>
                <a:ea typeface="ＭＳ Ｐゴシック" panose="020B0600070205080204" pitchFamily="34" charset="-128"/>
              </a:defRPr>
            </a:lvl4pPr>
            <a:lvl5pPr marL="2057400" indent="-228600" eaLnBrk="0" hangingPunct="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eaLnBrk="1" hangingPunct="1">
              <a:spcBef>
                <a:spcPct val="20000"/>
              </a:spcBef>
              <a:defRPr/>
            </a:pPr>
            <a:r>
              <a:rPr lang="en-US" altLang="en-US" sz="3600" b="0">
                <a:solidFill>
                  <a:srgbClr val="171FC7"/>
                </a:solidFill>
                <a:effectLst>
                  <a:outerShdw blurRad="38100" dist="38100" dir="2700000" algn="tl">
                    <a:srgbClr val="C0C0C0"/>
                  </a:outerShdw>
                </a:effectLst>
                <a:latin typeface="Arial" panose="020B0604020202020204" pitchFamily="34" charset="0"/>
              </a:rPr>
              <a:t>NSTX-U</a:t>
            </a:r>
          </a:p>
        </p:txBody>
      </p:sp>
      <p:sp>
        <p:nvSpPr>
          <p:cNvPr id="15378" name="Line 148">
            <a:extLst>
              <a:ext uri="{FF2B5EF4-FFF2-40B4-BE49-F238E27FC236}">
                <a16:creationId xmlns:a16="http://schemas.microsoft.com/office/drawing/2014/main" id="{C8390B10-6395-C44C-A5E4-1DC471C32DA0}"/>
              </a:ext>
            </a:extLst>
          </p:cNvPr>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79" name="Rectangle 129">
            <a:extLst>
              <a:ext uri="{FF2B5EF4-FFF2-40B4-BE49-F238E27FC236}">
                <a16:creationId xmlns:a16="http://schemas.microsoft.com/office/drawing/2014/main" id="{A2B6C965-96E8-024F-8041-9509EC99148C}"/>
              </a:ext>
            </a:extLst>
          </p:cNvPr>
          <p:cNvSpPr>
            <a:spLocks noChangeArrowheads="1"/>
          </p:cNvSpPr>
          <p:nvPr/>
        </p:nvSpPr>
        <p:spPr bwMode="auto">
          <a:xfrm>
            <a:off x="3651250" y="228600"/>
            <a:ext cx="1530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lgn="r"/>
            <a:r>
              <a:rPr lang="en-US" altLang="en-US" sz="1800">
                <a:solidFill>
                  <a:schemeClr val="accent2"/>
                </a:solidFill>
                <a:latin typeface="Arial" panose="020B0604020202020204" pitchFamily="34" charset="0"/>
              </a:rPr>
              <a:t>Supported by   </a:t>
            </a:r>
          </a:p>
        </p:txBody>
      </p:sp>
      <p:sp>
        <p:nvSpPr>
          <p:cNvPr id="15380" name="Line 149">
            <a:extLst>
              <a:ext uri="{FF2B5EF4-FFF2-40B4-BE49-F238E27FC236}">
                <a16:creationId xmlns:a16="http://schemas.microsoft.com/office/drawing/2014/main" id="{F7C8DF97-CC27-5848-8346-178A2FA2EC7B}"/>
              </a:ext>
            </a:extLst>
          </p:cNvPr>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381" name="Text Box 152">
            <a:extLst>
              <a:ext uri="{FF2B5EF4-FFF2-40B4-BE49-F238E27FC236}">
                <a16:creationId xmlns:a16="http://schemas.microsoft.com/office/drawing/2014/main" id="{3CFDDA33-7E10-B841-86A9-302B32CB7138}"/>
              </a:ext>
            </a:extLst>
          </p:cNvPr>
          <p:cNvSpPr txBox="1">
            <a:spLocks noChangeArrowheads="1"/>
          </p:cNvSpPr>
          <p:nvPr/>
        </p:nvSpPr>
        <p:spPr bwMode="auto">
          <a:xfrm>
            <a:off x="76200" y="2209800"/>
            <a:ext cx="1333500" cy="4648200"/>
          </a:xfrm>
          <a:prstGeom prst="rect">
            <a:avLst/>
          </a:prstGeom>
          <a:gradFill rotWithShape="1">
            <a:gsLst>
              <a:gs pos="0">
                <a:srgbClr val="EAEAEA">
                  <a:alpha val="50998"/>
                </a:srgbClr>
              </a:gs>
              <a:gs pos="100000">
                <a:srgbClr val="B5B5B5">
                  <a:alpha val="50998"/>
                </a:srgbClr>
              </a:gs>
            </a:gsLst>
            <a:lin ang="0" scaled="1"/>
          </a:gradFill>
          <a:ln w="12700">
            <a:solidFill>
              <a:srgbClr val="0000FF"/>
            </a:solidFill>
            <a:miter lim="800000"/>
            <a:headEnd/>
            <a:tailEnd/>
          </a:ln>
        </p:spPr>
        <p:txBody>
          <a:bodyPr lIns="91429" tIns="45714" rIns="91429" bIns="45714">
            <a:spAutoFit/>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spcBef>
                <a:spcPct val="5000"/>
              </a:spcBef>
              <a:spcAft>
                <a:spcPct val="5000"/>
              </a:spcAft>
            </a:pPr>
            <a:r>
              <a:rPr lang="en-US" altLang="en-US" sz="900">
                <a:solidFill>
                  <a:srgbClr val="0000FF"/>
                </a:solidFill>
                <a:latin typeface="Arial" panose="020B0604020202020204" pitchFamily="34" charset="0"/>
              </a:rPr>
              <a:t>College W&amp;M</a:t>
            </a:r>
          </a:p>
          <a:p>
            <a:pPr>
              <a:spcBef>
                <a:spcPct val="5000"/>
              </a:spcBef>
              <a:spcAft>
                <a:spcPct val="5000"/>
              </a:spcAft>
            </a:pPr>
            <a:r>
              <a:rPr lang="en-US" altLang="en-US" sz="900">
                <a:solidFill>
                  <a:srgbClr val="0000FF"/>
                </a:solidFill>
                <a:latin typeface="Arial" panose="020B0604020202020204" pitchFamily="34" charset="0"/>
              </a:rPr>
              <a:t>Colorado Sch Mines</a:t>
            </a:r>
          </a:p>
          <a:p>
            <a:pPr>
              <a:spcBef>
                <a:spcPct val="5000"/>
              </a:spcBef>
              <a:spcAft>
                <a:spcPct val="5000"/>
              </a:spcAft>
            </a:pPr>
            <a:r>
              <a:rPr lang="en-US" altLang="en-US" sz="900">
                <a:solidFill>
                  <a:srgbClr val="0000FF"/>
                </a:solidFill>
                <a:latin typeface="Arial" panose="020B0604020202020204" pitchFamily="34" charset="0"/>
              </a:rPr>
              <a:t>Columbia U</a:t>
            </a:r>
          </a:p>
          <a:p>
            <a:pPr>
              <a:spcBef>
                <a:spcPct val="5000"/>
              </a:spcBef>
              <a:spcAft>
                <a:spcPct val="5000"/>
              </a:spcAft>
            </a:pPr>
            <a:r>
              <a:rPr lang="en-US" altLang="en-US" sz="900">
                <a:solidFill>
                  <a:srgbClr val="0000FF"/>
                </a:solidFill>
                <a:latin typeface="Arial" panose="020B0604020202020204" pitchFamily="34" charset="0"/>
              </a:rPr>
              <a:t>Comp-X</a:t>
            </a:r>
          </a:p>
          <a:p>
            <a:pPr>
              <a:spcBef>
                <a:spcPct val="5000"/>
              </a:spcBef>
              <a:spcAft>
                <a:spcPct val="5000"/>
              </a:spcAft>
            </a:pPr>
            <a:r>
              <a:rPr lang="en-US" altLang="en-US" sz="900">
                <a:solidFill>
                  <a:srgbClr val="0000FF"/>
                </a:solidFill>
                <a:latin typeface="Arial" panose="020B0604020202020204" pitchFamily="34" charset="0"/>
              </a:rPr>
              <a:t>General Atomics</a:t>
            </a:r>
          </a:p>
          <a:p>
            <a:pPr>
              <a:spcBef>
                <a:spcPct val="5000"/>
              </a:spcBef>
              <a:spcAft>
                <a:spcPct val="5000"/>
              </a:spcAft>
            </a:pPr>
            <a:r>
              <a:rPr lang="en-US" altLang="en-US" sz="900">
                <a:solidFill>
                  <a:srgbClr val="0000FF"/>
                </a:solidFill>
                <a:latin typeface="Arial" panose="020B0604020202020204" pitchFamily="34" charset="0"/>
              </a:rPr>
              <a:t>INL</a:t>
            </a:r>
          </a:p>
          <a:p>
            <a:pPr>
              <a:spcBef>
                <a:spcPct val="5000"/>
              </a:spcBef>
              <a:spcAft>
                <a:spcPct val="5000"/>
              </a:spcAft>
            </a:pPr>
            <a:r>
              <a:rPr lang="en-US" altLang="en-US" sz="900">
                <a:solidFill>
                  <a:srgbClr val="0000FF"/>
                </a:solidFill>
                <a:latin typeface="Arial" panose="020B0604020202020204" pitchFamily="34" charset="0"/>
              </a:rPr>
              <a:t>Johns Hopkins U</a:t>
            </a:r>
          </a:p>
          <a:p>
            <a:pPr>
              <a:spcBef>
                <a:spcPct val="5000"/>
              </a:spcBef>
              <a:spcAft>
                <a:spcPct val="5000"/>
              </a:spcAft>
            </a:pPr>
            <a:r>
              <a:rPr lang="en-US" altLang="en-US" sz="900">
                <a:solidFill>
                  <a:srgbClr val="0000FF"/>
                </a:solidFill>
                <a:latin typeface="Arial" panose="020B0604020202020204" pitchFamily="34" charset="0"/>
              </a:rPr>
              <a:t>LANL</a:t>
            </a:r>
          </a:p>
          <a:p>
            <a:pPr>
              <a:spcBef>
                <a:spcPct val="5000"/>
              </a:spcBef>
              <a:spcAft>
                <a:spcPct val="5000"/>
              </a:spcAft>
            </a:pPr>
            <a:r>
              <a:rPr lang="en-US" altLang="en-US" sz="900">
                <a:solidFill>
                  <a:srgbClr val="0000FF"/>
                </a:solidFill>
                <a:latin typeface="Arial" panose="020B0604020202020204" pitchFamily="34" charset="0"/>
              </a:rPr>
              <a:t>LLNL</a:t>
            </a:r>
          </a:p>
          <a:p>
            <a:pPr>
              <a:spcBef>
                <a:spcPct val="5000"/>
              </a:spcBef>
              <a:spcAft>
                <a:spcPct val="5000"/>
              </a:spcAft>
            </a:pPr>
            <a:r>
              <a:rPr lang="en-US" altLang="en-US" sz="900">
                <a:solidFill>
                  <a:srgbClr val="0000FF"/>
                </a:solidFill>
                <a:latin typeface="Arial" panose="020B0604020202020204" pitchFamily="34" charset="0"/>
              </a:rPr>
              <a:t>Lodestar</a:t>
            </a:r>
          </a:p>
          <a:p>
            <a:pPr>
              <a:spcBef>
                <a:spcPct val="5000"/>
              </a:spcBef>
              <a:spcAft>
                <a:spcPct val="5000"/>
              </a:spcAft>
            </a:pPr>
            <a:r>
              <a:rPr lang="en-US" altLang="en-US" sz="900">
                <a:solidFill>
                  <a:srgbClr val="0000FF"/>
                </a:solidFill>
                <a:latin typeface="Arial" panose="020B0604020202020204" pitchFamily="34" charset="0"/>
              </a:rPr>
              <a:t>MIT</a:t>
            </a:r>
          </a:p>
          <a:p>
            <a:pPr>
              <a:spcBef>
                <a:spcPct val="5000"/>
              </a:spcBef>
              <a:spcAft>
                <a:spcPct val="5000"/>
              </a:spcAft>
            </a:pPr>
            <a:r>
              <a:rPr lang="en-US" altLang="en-US" sz="900">
                <a:solidFill>
                  <a:srgbClr val="0000FF"/>
                </a:solidFill>
                <a:latin typeface="Arial" panose="020B0604020202020204" pitchFamily="34" charset="0"/>
              </a:rPr>
              <a:t>Nova Photonics</a:t>
            </a:r>
          </a:p>
          <a:p>
            <a:pPr>
              <a:spcBef>
                <a:spcPct val="5000"/>
              </a:spcBef>
              <a:spcAft>
                <a:spcPct val="5000"/>
              </a:spcAft>
            </a:pPr>
            <a:r>
              <a:rPr lang="en-US" altLang="en-US" sz="900">
                <a:solidFill>
                  <a:srgbClr val="0000FF"/>
                </a:solidFill>
                <a:latin typeface="Arial" panose="020B0604020202020204" pitchFamily="34" charset="0"/>
              </a:rPr>
              <a:t>New York U</a:t>
            </a:r>
          </a:p>
          <a:p>
            <a:pPr>
              <a:spcBef>
                <a:spcPct val="5000"/>
              </a:spcBef>
              <a:spcAft>
                <a:spcPct val="5000"/>
              </a:spcAft>
            </a:pPr>
            <a:r>
              <a:rPr lang="en-US" altLang="en-US" sz="900">
                <a:solidFill>
                  <a:srgbClr val="0000FF"/>
                </a:solidFill>
                <a:latin typeface="Arial" panose="020B0604020202020204" pitchFamily="34" charset="0"/>
              </a:rPr>
              <a:t>Old Dominion U</a:t>
            </a:r>
          </a:p>
          <a:p>
            <a:pPr>
              <a:spcBef>
                <a:spcPct val="5000"/>
              </a:spcBef>
              <a:spcAft>
                <a:spcPct val="5000"/>
              </a:spcAft>
            </a:pPr>
            <a:r>
              <a:rPr lang="en-US" altLang="en-US" sz="900">
                <a:solidFill>
                  <a:srgbClr val="0000FF"/>
                </a:solidFill>
                <a:latin typeface="Arial" panose="020B0604020202020204" pitchFamily="34" charset="0"/>
              </a:rPr>
              <a:t>ORNL</a:t>
            </a:r>
          </a:p>
          <a:p>
            <a:pPr>
              <a:spcBef>
                <a:spcPct val="5000"/>
              </a:spcBef>
              <a:spcAft>
                <a:spcPct val="5000"/>
              </a:spcAft>
            </a:pPr>
            <a:r>
              <a:rPr lang="en-US" altLang="en-US" sz="900">
                <a:solidFill>
                  <a:srgbClr val="0000FF"/>
                </a:solidFill>
                <a:latin typeface="Arial" panose="020B0604020202020204" pitchFamily="34" charset="0"/>
              </a:rPr>
              <a:t>PPPL</a:t>
            </a:r>
          </a:p>
          <a:p>
            <a:pPr>
              <a:spcBef>
                <a:spcPct val="5000"/>
              </a:spcBef>
              <a:spcAft>
                <a:spcPct val="5000"/>
              </a:spcAft>
            </a:pPr>
            <a:r>
              <a:rPr lang="en-US" altLang="en-US" sz="900">
                <a:solidFill>
                  <a:srgbClr val="0000FF"/>
                </a:solidFill>
                <a:latin typeface="Arial" panose="020B0604020202020204" pitchFamily="34" charset="0"/>
              </a:rPr>
              <a:t>PSI</a:t>
            </a:r>
          </a:p>
          <a:p>
            <a:pPr>
              <a:spcBef>
                <a:spcPct val="5000"/>
              </a:spcBef>
              <a:spcAft>
                <a:spcPct val="5000"/>
              </a:spcAft>
            </a:pPr>
            <a:r>
              <a:rPr lang="en-US" altLang="en-US" sz="900">
                <a:solidFill>
                  <a:srgbClr val="0000FF"/>
                </a:solidFill>
                <a:latin typeface="Arial" panose="020B0604020202020204" pitchFamily="34" charset="0"/>
              </a:rPr>
              <a:t>Princeton U</a:t>
            </a:r>
          </a:p>
          <a:p>
            <a:pPr>
              <a:spcBef>
                <a:spcPct val="5000"/>
              </a:spcBef>
              <a:spcAft>
                <a:spcPct val="5000"/>
              </a:spcAft>
            </a:pPr>
            <a:r>
              <a:rPr lang="en-US" altLang="en-US" sz="900">
                <a:solidFill>
                  <a:srgbClr val="0000FF"/>
                </a:solidFill>
                <a:latin typeface="Arial" panose="020B0604020202020204" pitchFamily="34" charset="0"/>
              </a:rPr>
              <a:t>Purdue U</a:t>
            </a:r>
          </a:p>
          <a:p>
            <a:pPr>
              <a:spcBef>
                <a:spcPct val="5000"/>
              </a:spcBef>
              <a:spcAft>
                <a:spcPct val="5000"/>
              </a:spcAft>
            </a:pPr>
            <a:r>
              <a:rPr lang="en-US" altLang="en-US" sz="900">
                <a:solidFill>
                  <a:srgbClr val="0000FF"/>
                </a:solidFill>
                <a:latin typeface="Arial" panose="020B0604020202020204" pitchFamily="34" charset="0"/>
              </a:rPr>
              <a:t>SNL</a:t>
            </a:r>
          </a:p>
          <a:p>
            <a:pPr>
              <a:spcBef>
                <a:spcPct val="5000"/>
              </a:spcBef>
              <a:spcAft>
                <a:spcPct val="5000"/>
              </a:spcAft>
            </a:pPr>
            <a:r>
              <a:rPr lang="en-US" altLang="en-US" sz="900">
                <a:solidFill>
                  <a:srgbClr val="0000FF"/>
                </a:solidFill>
                <a:latin typeface="Arial" panose="020B0604020202020204" pitchFamily="34" charset="0"/>
              </a:rPr>
              <a:t>Think Tank, Inc.</a:t>
            </a:r>
          </a:p>
          <a:p>
            <a:pPr>
              <a:spcBef>
                <a:spcPct val="5000"/>
              </a:spcBef>
              <a:spcAft>
                <a:spcPct val="5000"/>
              </a:spcAft>
            </a:pPr>
            <a:r>
              <a:rPr lang="en-US" altLang="en-US" sz="900">
                <a:solidFill>
                  <a:srgbClr val="0000FF"/>
                </a:solidFill>
                <a:latin typeface="Arial" panose="020B0604020202020204" pitchFamily="34" charset="0"/>
              </a:rPr>
              <a:t>UC Davis</a:t>
            </a:r>
          </a:p>
          <a:p>
            <a:pPr>
              <a:spcBef>
                <a:spcPct val="5000"/>
              </a:spcBef>
              <a:spcAft>
                <a:spcPct val="5000"/>
              </a:spcAft>
            </a:pPr>
            <a:r>
              <a:rPr lang="en-US" altLang="en-US" sz="900">
                <a:solidFill>
                  <a:srgbClr val="0000FF"/>
                </a:solidFill>
                <a:latin typeface="Arial" panose="020B0604020202020204" pitchFamily="34" charset="0"/>
              </a:rPr>
              <a:t>UC Irvine</a:t>
            </a:r>
          </a:p>
          <a:p>
            <a:pPr>
              <a:spcBef>
                <a:spcPct val="5000"/>
              </a:spcBef>
              <a:spcAft>
                <a:spcPct val="5000"/>
              </a:spcAft>
            </a:pPr>
            <a:r>
              <a:rPr lang="en-US" altLang="en-US" sz="900">
                <a:solidFill>
                  <a:srgbClr val="0000FF"/>
                </a:solidFill>
                <a:latin typeface="Arial" panose="020B0604020202020204" pitchFamily="34" charset="0"/>
              </a:rPr>
              <a:t>UCLA</a:t>
            </a:r>
          </a:p>
          <a:p>
            <a:pPr>
              <a:spcBef>
                <a:spcPct val="5000"/>
              </a:spcBef>
              <a:spcAft>
                <a:spcPct val="5000"/>
              </a:spcAft>
            </a:pPr>
            <a:r>
              <a:rPr lang="en-US" altLang="en-US" sz="900">
                <a:solidFill>
                  <a:srgbClr val="0000FF"/>
                </a:solidFill>
                <a:latin typeface="Arial" panose="020B0604020202020204" pitchFamily="34" charset="0"/>
              </a:rPr>
              <a:t>UCSD</a:t>
            </a:r>
          </a:p>
          <a:p>
            <a:pPr>
              <a:spcBef>
                <a:spcPct val="5000"/>
              </a:spcBef>
              <a:spcAft>
                <a:spcPct val="5000"/>
              </a:spcAft>
            </a:pPr>
            <a:r>
              <a:rPr lang="en-US" altLang="en-US" sz="900">
                <a:solidFill>
                  <a:srgbClr val="0000FF"/>
                </a:solidFill>
                <a:latin typeface="Arial" panose="020B0604020202020204" pitchFamily="34" charset="0"/>
              </a:rPr>
              <a:t>U Colorado</a:t>
            </a:r>
          </a:p>
          <a:p>
            <a:pPr>
              <a:spcBef>
                <a:spcPct val="5000"/>
              </a:spcBef>
              <a:spcAft>
                <a:spcPct val="5000"/>
              </a:spcAft>
            </a:pPr>
            <a:r>
              <a:rPr lang="en-US" altLang="en-US" sz="900">
                <a:solidFill>
                  <a:srgbClr val="0000FF"/>
                </a:solidFill>
                <a:latin typeface="Arial" panose="020B0604020202020204" pitchFamily="34" charset="0"/>
              </a:rPr>
              <a:t>U Maryland</a:t>
            </a:r>
          </a:p>
          <a:p>
            <a:pPr>
              <a:spcBef>
                <a:spcPct val="5000"/>
              </a:spcBef>
              <a:spcAft>
                <a:spcPct val="5000"/>
              </a:spcAft>
            </a:pPr>
            <a:r>
              <a:rPr lang="en-US" altLang="en-US" sz="900">
                <a:solidFill>
                  <a:srgbClr val="0000FF"/>
                </a:solidFill>
                <a:latin typeface="Arial" panose="020B0604020202020204" pitchFamily="34" charset="0"/>
              </a:rPr>
              <a:t>U Rochester</a:t>
            </a:r>
          </a:p>
          <a:p>
            <a:pPr>
              <a:spcBef>
                <a:spcPct val="5000"/>
              </a:spcBef>
              <a:spcAft>
                <a:spcPct val="5000"/>
              </a:spcAft>
            </a:pPr>
            <a:r>
              <a:rPr lang="en-US" altLang="en-US" sz="900">
                <a:solidFill>
                  <a:srgbClr val="0000FF"/>
                </a:solidFill>
                <a:latin typeface="Arial" panose="020B0604020202020204" pitchFamily="34" charset="0"/>
              </a:rPr>
              <a:t>U Washington</a:t>
            </a:r>
          </a:p>
          <a:p>
            <a:pPr>
              <a:spcBef>
                <a:spcPct val="5000"/>
              </a:spcBef>
              <a:spcAft>
                <a:spcPct val="5000"/>
              </a:spcAft>
            </a:pPr>
            <a:r>
              <a:rPr lang="en-US" altLang="en-US" sz="900">
                <a:solidFill>
                  <a:srgbClr val="0000FF"/>
                </a:solidFill>
                <a:latin typeface="Arial" panose="020B0604020202020204" pitchFamily="34" charset="0"/>
              </a:rPr>
              <a:t>U Wisconsin</a:t>
            </a:r>
            <a:endParaRPr lang="en-US" altLang="en-US" sz="900">
              <a:solidFill>
                <a:srgbClr val="FF0000"/>
              </a:solidFill>
              <a:latin typeface="Arial" panose="020B0604020202020204" pitchFamily="34" charset="0"/>
            </a:endParaRPr>
          </a:p>
        </p:txBody>
      </p:sp>
      <p:sp>
        <p:nvSpPr>
          <p:cNvPr id="15382" name="Text Box 153">
            <a:extLst>
              <a:ext uri="{FF2B5EF4-FFF2-40B4-BE49-F238E27FC236}">
                <a16:creationId xmlns:a16="http://schemas.microsoft.com/office/drawing/2014/main" id="{049508D5-682A-4744-B34B-857C01B54478}"/>
              </a:ext>
            </a:extLst>
          </p:cNvPr>
          <p:cNvSpPr txBox="1">
            <a:spLocks noChangeArrowheads="1"/>
          </p:cNvSpPr>
          <p:nvPr/>
        </p:nvSpPr>
        <p:spPr bwMode="auto">
          <a:xfrm>
            <a:off x="7772400" y="2254250"/>
            <a:ext cx="1284288" cy="4527550"/>
          </a:xfrm>
          <a:prstGeom prst="rect">
            <a:avLst/>
          </a:prstGeom>
          <a:gradFill rotWithShape="1">
            <a:gsLst>
              <a:gs pos="0">
                <a:srgbClr val="B3B3B3">
                  <a:alpha val="50998"/>
                </a:srgbClr>
              </a:gs>
              <a:gs pos="100000">
                <a:srgbClr val="EAEAEA">
                  <a:alpha val="50998"/>
                </a:srgbClr>
              </a:gs>
            </a:gsLst>
            <a:lin ang="0" scaled="1"/>
          </a:gradFill>
          <a:ln w="12700">
            <a:solidFill>
              <a:srgbClr val="FF0000"/>
            </a:solidFill>
            <a:miter lim="800000"/>
            <a:headEnd/>
            <a:tailEnd/>
          </a:ln>
        </p:spPr>
        <p:txBody>
          <a:bodyPr lIns="91429" tIns="45714" rIns="91429" bIns="45714" anchor="b">
            <a:spAutoFit/>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lgn="r">
              <a:spcBef>
                <a:spcPct val="8000"/>
              </a:spcBef>
              <a:spcAft>
                <a:spcPct val="8000"/>
              </a:spcAft>
            </a:pPr>
            <a:r>
              <a:rPr lang="en-US" altLang="en-US" sz="900">
                <a:solidFill>
                  <a:srgbClr val="FF0000"/>
                </a:solidFill>
                <a:latin typeface="Arial" panose="020B0604020202020204" pitchFamily="34" charset="0"/>
              </a:rPr>
              <a:t>Culham Sci Ctr</a:t>
            </a:r>
          </a:p>
          <a:p>
            <a:pPr algn="r">
              <a:spcBef>
                <a:spcPct val="8000"/>
              </a:spcBef>
              <a:spcAft>
                <a:spcPct val="8000"/>
              </a:spcAft>
            </a:pPr>
            <a:r>
              <a:rPr lang="en-US" altLang="en-US" sz="900">
                <a:solidFill>
                  <a:srgbClr val="FF0000"/>
                </a:solidFill>
                <a:latin typeface="Arial" panose="020B0604020202020204" pitchFamily="34" charset="0"/>
              </a:rPr>
              <a:t>U St. Andrews</a:t>
            </a:r>
          </a:p>
          <a:p>
            <a:pPr algn="r">
              <a:spcBef>
                <a:spcPct val="8000"/>
              </a:spcBef>
              <a:spcAft>
                <a:spcPct val="8000"/>
              </a:spcAft>
            </a:pPr>
            <a:r>
              <a:rPr lang="en-US" altLang="en-US" sz="900">
                <a:solidFill>
                  <a:srgbClr val="FF0000"/>
                </a:solidFill>
                <a:latin typeface="Arial" panose="020B0604020202020204" pitchFamily="34" charset="0"/>
              </a:rPr>
              <a:t>York U</a:t>
            </a:r>
          </a:p>
          <a:p>
            <a:pPr algn="r">
              <a:spcBef>
                <a:spcPct val="8000"/>
              </a:spcBef>
              <a:spcAft>
                <a:spcPct val="8000"/>
              </a:spcAft>
            </a:pPr>
            <a:r>
              <a:rPr lang="en-US" altLang="en-US" sz="900">
                <a:solidFill>
                  <a:srgbClr val="FF0000"/>
                </a:solidFill>
                <a:latin typeface="Arial" panose="020B0604020202020204" pitchFamily="34" charset="0"/>
              </a:rPr>
              <a:t>Chubu U</a:t>
            </a:r>
          </a:p>
          <a:p>
            <a:pPr algn="r">
              <a:spcBef>
                <a:spcPct val="8000"/>
              </a:spcBef>
              <a:spcAft>
                <a:spcPct val="8000"/>
              </a:spcAft>
            </a:pPr>
            <a:r>
              <a:rPr lang="en-US" altLang="en-US" sz="900">
                <a:solidFill>
                  <a:srgbClr val="FF0000"/>
                </a:solidFill>
                <a:latin typeface="Arial" panose="020B0604020202020204" pitchFamily="34" charset="0"/>
              </a:rPr>
              <a:t>Fukui U</a:t>
            </a:r>
          </a:p>
          <a:p>
            <a:pPr algn="r">
              <a:spcBef>
                <a:spcPct val="8000"/>
              </a:spcBef>
              <a:spcAft>
                <a:spcPct val="8000"/>
              </a:spcAft>
            </a:pPr>
            <a:r>
              <a:rPr lang="en-US" altLang="en-US" sz="900">
                <a:solidFill>
                  <a:srgbClr val="FF0000"/>
                </a:solidFill>
                <a:latin typeface="Arial" panose="020B0604020202020204" pitchFamily="34" charset="0"/>
              </a:rPr>
              <a:t>Hiroshima U</a:t>
            </a:r>
          </a:p>
          <a:p>
            <a:pPr algn="r">
              <a:spcBef>
                <a:spcPct val="8000"/>
              </a:spcBef>
              <a:spcAft>
                <a:spcPct val="8000"/>
              </a:spcAft>
            </a:pPr>
            <a:r>
              <a:rPr lang="en-US" altLang="en-US" sz="900">
                <a:solidFill>
                  <a:srgbClr val="FF0000"/>
                </a:solidFill>
                <a:latin typeface="Arial" panose="020B0604020202020204" pitchFamily="34" charset="0"/>
              </a:rPr>
              <a:t>Hyogo U</a:t>
            </a:r>
          </a:p>
          <a:p>
            <a:pPr algn="r">
              <a:spcBef>
                <a:spcPct val="8000"/>
              </a:spcBef>
              <a:spcAft>
                <a:spcPct val="8000"/>
              </a:spcAft>
            </a:pPr>
            <a:r>
              <a:rPr lang="en-US" altLang="en-US" sz="900">
                <a:solidFill>
                  <a:srgbClr val="FF0000"/>
                </a:solidFill>
                <a:latin typeface="Arial" panose="020B0604020202020204" pitchFamily="34" charset="0"/>
              </a:rPr>
              <a:t>Kyoto U</a:t>
            </a:r>
          </a:p>
          <a:p>
            <a:pPr algn="r">
              <a:spcBef>
                <a:spcPct val="8000"/>
              </a:spcBef>
              <a:spcAft>
                <a:spcPct val="8000"/>
              </a:spcAft>
            </a:pPr>
            <a:r>
              <a:rPr lang="en-US" altLang="en-US" sz="900">
                <a:solidFill>
                  <a:srgbClr val="FF0000"/>
                </a:solidFill>
                <a:latin typeface="Arial" panose="020B0604020202020204" pitchFamily="34" charset="0"/>
              </a:rPr>
              <a:t>Kyushu U</a:t>
            </a:r>
          </a:p>
          <a:p>
            <a:pPr algn="r">
              <a:spcBef>
                <a:spcPct val="8000"/>
              </a:spcBef>
              <a:spcAft>
                <a:spcPct val="8000"/>
              </a:spcAft>
            </a:pPr>
            <a:r>
              <a:rPr lang="en-US" altLang="en-US" sz="900">
                <a:solidFill>
                  <a:srgbClr val="FF0000"/>
                </a:solidFill>
                <a:latin typeface="Arial" panose="020B0604020202020204" pitchFamily="34" charset="0"/>
              </a:rPr>
              <a:t>Kyushu Tokai U</a:t>
            </a:r>
          </a:p>
          <a:p>
            <a:pPr algn="r">
              <a:spcBef>
                <a:spcPct val="8000"/>
              </a:spcBef>
              <a:spcAft>
                <a:spcPct val="8000"/>
              </a:spcAft>
            </a:pPr>
            <a:r>
              <a:rPr lang="en-US" altLang="en-US" sz="900">
                <a:solidFill>
                  <a:srgbClr val="FF0000"/>
                </a:solidFill>
                <a:latin typeface="Arial" panose="020B0604020202020204" pitchFamily="34" charset="0"/>
              </a:rPr>
              <a:t>NIFS</a:t>
            </a:r>
          </a:p>
          <a:p>
            <a:pPr algn="r">
              <a:spcBef>
                <a:spcPct val="8000"/>
              </a:spcBef>
              <a:spcAft>
                <a:spcPct val="8000"/>
              </a:spcAft>
            </a:pPr>
            <a:r>
              <a:rPr lang="en-US" altLang="en-US" sz="900">
                <a:solidFill>
                  <a:srgbClr val="FF0000"/>
                </a:solidFill>
                <a:latin typeface="Arial" panose="020B0604020202020204" pitchFamily="34" charset="0"/>
              </a:rPr>
              <a:t>Niigata U</a:t>
            </a:r>
          </a:p>
          <a:p>
            <a:pPr algn="r">
              <a:spcBef>
                <a:spcPct val="8000"/>
              </a:spcBef>
              <a:spcAft>
                <a:spcPct val="8000"/>
              </a:spcAft>
            </a:pPr>
            <a:r>
              <a:rPr lang="en-US" altLang="en-US" sz="900">
                <a:solidFill>
                  <a:srgbClr val="FF0000"/>
                </a:solidFill>
                <a:latin typeface="Arial" panose="020B0604020202020204" pitchFamily="34" charset="0"/>
              </a:rPr>
              <a:t>U Tokyo</a:t>
            </a:r>
          </a:p>
          <a:p>
            <a:pPr algn="r">
              <a:spcBef>
                <a:spcPct val="8000"/>
              </a:spcBef>
              <a:spcAft>
                <a:spcPct val="8000"/>
              </a:spcAft>
            </a:pPr>
            <a:r>
              <a:rPr lang="en-US" altLang="en-US" sz="900">
                <a:solidFill>
                  <a:srgbClr val="FF0000"/>
                </a:solidFill>
                <a:latin typeface="Arial" panose="020B0604020202020204" pitchFamily="34" charset="0"/>
              </a:rPr>
              <a:t>JAEA</a:t>
            </a:r>
          </a:p>
          <a:p>
            <a:pPr algn="r">
              <a:spcBef>
                <a:spcPct val="8000"/>
              </a:spcBef>
              <a:spcAft>
                <a:spcPct val="8000"/>
              </a:spcAft>
            </a:pPr>
            <a:r>
              <a:rPr lang="en-US" altLang="en-US" sz="900">
                <a:solidFill>
                  <a:srgbClr val="FF0000"/>
                </a:solidFill>
                <a:latin typeface="Arial" panose="020B0604020202020204" pitchFamily="34" charset="0"/>
              </a:rPr>
              <a:t>Hebrew U</a:t>
            </a:r>
          </a:p>
          <a:p>
            <a:pPr algn="r">
              <a:spcBef>
                <a:spcPct val="8000"/>
              </a:spcBef>
              <a:spcAft>
                <a:spcPct val="8000"/>
              </a:spcAft>
            </a:pPr>
            <a:r>
              <a:rPr lang="en-US" altLang="en-US" sz="900">
                <a:solidFill>
                  <a:srgbClr val="FF0000"/>
                </a:solidFill>
                <a:latin typeface="Arial" panose="020B0604020202020204" pitchFamily="34" charset="0"/>
              </a:rPr>
              <a:t>Ioffe Inst</a:t>
            </a:r>
          </a:p>
          <a:p>
            <a:pPr algn="r">
              <a:spcBef>
                <a:spcPct val="8000"/>
              </a:spcBef>
              <a:spcAft>
                <a:spcPct val="8000"/>
              </a:spcAft>
            </a:pPr>
            <a:r>
              <a:rPr lang="en-US" altLang="en-US" sz="900">
                <a:solidFill>
                  <a:srgbClr val="FF0000"/>
                </a:solidFill>
                <a:latin typeface="Arial" panose="020B0604020202020204" pitchFamily="34" charset="0"/>
              </a:rPr>
              <a:t>RRC Kurchatov Inst</a:t>
            </a:r>
          </a:p>
          <a:p>
            <a:pPr algn="r">
              <a:spcBef>
                <a:spcPct val="8000"/>
              </a:spcBef>
              <a:spcAft>
                <a:spcPct val="8000"/>
              </a:spcAft>
            </a:pPr>
            <a:r>
              <a:rPr lang="en-US" altLang="en-US" sz="900">
                <a:solidFill>
                  <a:srgbClr val="FF0000"/>
                </a:solidFill>
                <a:latin typeface="Arial" panose="020B0604020202020204" pitchFamily="34" charset="0"/>
              </a:rPr>
              <a:t>TRINITI</a:t>
            </a:r>
          </a:p>
          <a:p>
            <a:pPr algn="r">
              <a:spcBef>
                <a:spcPct val="8000"/>
              </a:spcBef>
              <a:spcAft>
                <a:spcPct val="8000"/>
              </a:spcAft>
            </a:pPr>
            <a:r>
              <a:rPr lang="en-US" altLang="en-US" sz="900">
                <a:solidFill>
                  <a:srgbClr val="FF0000"/>
                </a:solidFill>
                <a:latin typeface="Arial" panose="020B0604020202020204" pitchFamily="34" charset="0"/>
              </a:rPr>
              <a:t>KBSI</a:t>
            </a:r>
          </a:p>
          <a:p>
            <a:pPr algn="r">
              <a:spcBef>
                <a:spcPct val="8000"/>
              </a:spcBef>
              <a:spcAft>
                <a:spcPct val="8000"/>
              </a:spcAft>
            </a:pPr>
            <a:r>
              <a:rPr lang="en-US" altLang="en-US" sz="900">
                <a:solidFill>
                  <a:srgbClr val="FF0000"/>
                </a:solidFill>
                <a:latin typeface="Arial" panose="020B0604020202020204" pitchFamily="34" charset="0"/>
              </a:rPr>
              <a:t>KAIST</a:t>
            </a:r>
          </a:p>
          <a:p>
            <a:pPr algn="r">
              <a:spcBef>
                <a:spcPct val="8000"/>
              </a:spcBef>
              <a:spcAft>
                <a:spcPct val="8000"/>
              </a:spcAft>
            </a:pPr>
            <a:r>
              <a:rPr lang="en-US" altLang="en-US" sz="900">
                <a:solidFill>
                  <a:srgbClr val="FF0000"/>
                </a:solidFill>
                <a:latin typeface="Arial" panose="020B0604020202020204" pitchFamily="34" charset="0"/>
              </a:rPr>
              <a:t>POSTECH</a:t>
            </a:r>
          </a:p>
          <a:p>
            <a:pPr algn="r">
              <a:spcBef>
                <a:spcPct val="8000"/>
              </a:spcBef>
              <a:spcAft>
                <a:spcPct val="8000"/>
              </a:spcAft>
            </a:pPr>
            <a:r>
              <a:rPr lang="en-US" altLang="en-US" sz="900">
                <a:solidFill>
                  <a:srgbClr val="FF0000"/>
                </a:solidFill>
                <a:latin typeface="Arial" panose="020B0604020202020204" pitchFamily="34" charset="0"/>
              </a:rPr>
              <a:t>ASIPP</a:t>
            </a:r>
          </a:p>
          <a:p>
            <a:pPr algn="r">
              <a:spcBef>
                <a:spcPct val="8000"/>
              </a:spcBef>
              <a:spcAft>
                <a:spcPct val="8000"/>
              </a:spcAft>
            </a:pPr>
            <a:r>
              <a:rPr lang="en-US" altLang="en-US" sz="900">
                <a:solidFill>
                  <a:srgbClr val="FF0000"/>
                </a:solidFill>
                <a:latin typeface="Arial" panose="020B0604020202020204" pitchFamily="34" charset="0"/>
              </a:rPr>
              <a:t>ENEA, Frascati</a:t>
            </a:r>
          </a:p>
          <a:p>
            <a:pPr algn="r">
              <a:spcBef>
                <a:spcPct val="8000"/>
              </a:spcBef>
              <a:spcAft>
                <a:spcPct val="8000"/>
              </a:spcAft>
            </a:pPr>
            <a:r>
              <a:rPr lang="en-US" altLang="en-US" sz="900">
                <a:solidFill>
                  <a:srgbClr val="FF0000"/>
                </a:solidFill>
                <a:latin typeface="Arial" panose="020B0604020202020204" pitchFamily="34" charset="0"/>
              </a:rPr>
              <a:t>CEA, Cadarache</a:t>
            </a:r>
          </a:p>
          <a:p>
            <a:pPr algn="r">
              <a:spcBef>
                <a:spcPct val="8000"/>
              </a:spcBef>
              <a:spcAft>
                <a:spcPct val="8000"/>
              </a:spcAft>
            </a:pPr>
            <a:r>
              <a:rPr lang="en-US" altLang="en-US" sz="900">
                <a:solidFill>
                  <a:srgbClr val="FF0000"/>
                </a:solidFill>
                <a:latin typeface="Arial" panose="020B0604020202020204" pitchFamily="34" charset="0"/>
              </a:rPr>
              <a:t>IPP, J</a:t>
            </a:r>
            <a:r>
              <a:rPr lang="en-US" altLang="en-US" sz="900">
                <a:solidFill>
                  <a:srgbClr val="FF0000"/>
                </a:solidFill>
                <a:latin typeface="Arial" panose="020B0604020202020204" pitchFamily="34" charset="0"/>
                <a:cs typeface="Arial" panose="020B0604020202020204" pitchFamily="34" charset="0"/>
              </a:rPr>
              <a:t>ülich</a:t>
            </a:r>
          </a:p>
          <a:p>
            <a:pPr algn="r">
              <a:spcBef>
                <a:spcPct val="8000"/>
              </a:spcBef>
              <a:spcAft>
                <a:spcPct val="8000"/>
              </a:spcAft>
            </a:pPr>
            <a:r>
              <a:rPr lang="en-US" altLang="en-US" sz="900">
                <a:solidFill>
                  <a:srgbClr val="FF0000"/>
                </a:solidFill>
                <a:latin typeface="Arial" panose="020B0604020202020204" pitchFamily="34" charset="0"/>
                <a:cs typeface="Arial" panose="020B0604020202020204" pitchFamily="34" charset="0"/>
              </a:rPr>
              <a:t>IPP, Garching</a:t>
            </a:r>
          </a:p>
          <a:p>
            <a:pPr algn="r">
              <a:spcBef>
                <a:spcPct val="8000"/>
              </a:spcBef>
              <a:spcAft>
                <a:spcPct val="8000"/>
              </a:spcAft>
            </a:pPr>
            <a:r>
              <a:rPr lang="en-US" altLang="en-US" sz="900">
                <a:solidFill>
                  <a:srgbClr val="FF0000"/>
                </a:solidFill>
                <a:latin typeface="Arial" panose="020B0604020202020204" pitchFamily="34" charset="0"/>
                <a:cs typeface="Arial" panose="020B0604020202020204" pitchFamily="34" charset="0"/>
              </a:rPr>
              <a:t>ASCR, Czech Rep</a:t>
            </a:r>
          </a:p>
          <a:p>
            <a:pPr algn="r">
              <a:spcBef>
                <a:spcPct val="8000"/>
              </a:spcBef>
              <a:spcAft>
                <a:spcPct val="8000"/>
              </a:spcAft>
            </a:pPr>
            <a:r>
              <a:rPr lang="en-US" altLang="en-US" sz="900">
                <a:solidFill>
                  <a:srgbClr val="FF0000"/>
                </a:solidFill>
                <a:latin typeface="Arial" panose="020B0604020202020204" pitchFamily="34" charset="0"/>
                <a:cs typeface="Arial" panose="020B0604020202020204" pitchFamily="34" charset="0"/>
              </a:rPr>
              <a:t>U Quebec</a:t>
            </a:r>
          </a:p>
        </p:txBody>
      </p:sp>
      <p:sp>
        <p:nvSpPr>
          <p:cNvPr id="15383" name="Slide Number Placeholder 25">
            <a:extLst>
              <a:ext uri="{FF2B5EF4-FFF2-40B4-BE49-F238E27FC236}">
                <a16:creationId xmlns:a16="http://schemas.microsoft.com/office/drawing/2014/main" id="{974F638A-206E-034F-80B1-EEA023A064D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FBB61BB1-5B2C-9F4F-9B57-09EA83440410}" type="slidenum">
              <a:rPr lang="en-US" altLang="en-US" sz="900" i="0" smtClean="0">
                <a:solidFill>
                  <a:schemeClr val="accent2"/>
                </a:solidFill>
                <a:latin typeface="Arial" panose="020B0604020202020204" pitchFamily="34" charset="0"/>
              </a:rPr>
              <a:pPr/>
              <a:t>1</a:t>
            </a:fld>
            <a:endParaRPr lang="en-US" altLang="en-US" sz="900" i="0">
              <a:solidFill>
                <a:schemeClr val="accent2"/>
              </a:solidFill>
              <a:latin typeface="Arial" panose="020B0604020202020204" pitchFamily="34" charset="0"/>
            </a:endParaRPr>
          </a:p>
        </p:txBody>
      </p:sp>
      <p:sp>
        <p:nvSpPr>
          <p:cNvPr id="15384" name="TextBox 24">
            <a:extLst>
              <a:ext uri="{FF2B5EF4-FFF2-40B4-BE49-F238E27FC236}">
                <a16:creationId xmlns:a16="http://schemas.microsoft.com/office/drawing/2014/main" id="{49211E2E-D162-0A47-9E2D-6B4399B7D958}"/>
              </a:ext>
            </a:extLst>
          </p:cNvPr>
          <p:cNvSpPr txBox="1">
            <a:spLocks noChangeArrowheads="1"/>
          </p:cNvSpPr>
          <p:nvPr/>
        </p:nvSpPr>
        <p:spPr bwMode="auto">
          <a:xfrm>
            <a:off x="1600200" y="5105400"/>
            <a:ext cx="6019800"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algn="ctr" eaLnBrk="1" hangingPunct="1">
              <a:spcBef>
                <a:spcPct val="20000"/>
              </a:spcBef>
            </a:pPr>
            <a:r>
              <a:rPr lang="en-US" altLang="en-US" sz="1400" b="0" i="0" dirty="0"/>
              <a:t>This work is supported by US DOE contract numbers </a:t>
            </a:r>
          </a:p>
          <a:p>
            <a:pPr algn="ctr" eaLnBrk="1" hangingPunct="1">
              <a:spcBef>
                <a:spcPct val="20000"/>
              </a:spcBef>
            </a:pPr>
            <a:r>
              <a:rPr lang="en-US" altLang="en-US" sz="1400" b="0" i="0" dirty="0"/>
              <a:t>DE-SC0006757, DE-AC02-09CH11466, </a:t>
            </a:r>
            <a:r>
              <a:rPr lang="en-US" sz="1400" b="0" i="0" dirty="0"/>
              <a:t>DE-AC05-00OR22725,</a:t>
            </a:r>
          </a:p>
          <a:p>
            <a:pPr algn="ctr" eaLnBrk="1" hangingPunct="1">
              <a:spcBef>
                <a:spcPct val="20000"/>
              </a:spcBef>
            </a:pPr>
            <a:r>
              <a:rPr lang="en-US" sz="1400" b="0" i="0" dirty="0"/>
              <a:t>DE-FG02- 07ER54917, DE-FC02-04ER54698</a:t>
            </a:r>
            <a:endParaRPr lang="en-US" altLang="en-US" sz="1400" b="0" i="0" dirty="0"/>
          </a:p>
          <a:p>
            <a:pPr eaLnBrk="1" hangingPunct="1">
              <a:spcBef>
                <a:spcPct val="20000"/>
              </a:spcBef>
            </a:pPr>
            <a:endParaRPr lang="en-US" altLang="en-US" sz="1800" dirty="0"/>
          </a:p>
        </p:txBody>
      </p:sp>
      <p:sp>
        <p:nvSpPr>
          <p:cNvPr id="26" name="Text Box 10">
            <a:extLst>
              <a:ext uri="{FF2B5EF4-FFF2-40B4-BE49-F238E27FC236}">
                <a16:creationId xmlns:a16="http://schemas.microsoft.com/office/drawing/2014/main" id="{62930899-9FB9-FD43-9DCF-4AC78D56F2E4}"/>
              </a:ext>
            </a:extLst>
          </p:cNvPr>
          <p:cNvSpPr txBox="1">
            <a:spLocks noChangeArrowheads="1"/>
          </p:cNvSpPr>
          <p:nvPr/>
        </p:nvSpPr>
        <p:spPr bwMode="auto">
          <a:xfrm>
            <a:off x="1828800" y="6019800"/>
            <a:ext cx="5715000" cy="724942"/>
          </a:xfrm>
          <a:prstGeom prst="rect">
            <a:avLst/>
          </a:prstGeom>
          <a:noFill/>
          <a:ln w="15875" algn="ctr">
            <a:noFill/>
            <a:miter lim="800000"/>
            <a:headEnd/>
            <a:tailEnd/>
          </a:ln>
        </p:spPr>
        <p:txBody>
          <a:bodyPr lIns="0" tIns="0" rIns="0" bIns="0">
            <a:spAutoFit/>
          </a:bodyPr>
          <a:lstStyle/>
          <a:p>
            <a:pPr algn="ctr">
              <a:lnSpc>
                <a:spcPct val="114000"/>
              </a:lnSpc>
              <a:buFontTx/>
              <a:buNone/>
            </a:pPr>
            <a:r>
              <a:rPr lang="en-US" sz="1400" i="0" dirty="0">
                <a:solidFill>
                  <a:srgbClr val="FF0000"/>
                </a:solidFill>
              </a:rPr>
              <a:t>IAEA Technical Meeting on Plasma Disruptions and their Mitigation</a:t>
            </a:r>
          </a:p>
          <a:p>
            <a:pPr algn="ctr">
              <a:lnSpc>
                <a:spcPct val="114000"/>
              </a:lnSpc>
              <a:buFontTx/>
              <a:buNone/>
            </a:pPr>
            <a:r>
              <a:rPr lang="en-US" sz="1400" i="0" dirty="0">
                <a:solidFill>
                  <a:srgbClr val="FF0000"/>
                </a:solidFill>
              </a:rPr>
              <a:t>Saint-Paul-Lez-Durance, France</a:t>
            </a:r>
          </a:p>
          <a:p>
            <a:pPr algn="ctr">
              <a:lnSpc>
                <a:spcPct val="114000"/>
              </a:lnSpc>
              <a:buFontTx/>
              <a:buNone/>
            </a:pPr>
            <a:r>
              <a:rPr lang="en-US" sz="1400" i="0" dirty="0">
                <a:solidFill>
                  <a:srgbClr val="FF0000"/>
                </a:solidFill>
              </a:rPr>
              <a:t>20—23 July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4EE8-64BB-1447-9BEB-EB602E90346C}"/>
              </a:ext>
            </a:extLst>
          </p:cNvPr>
          <p:cNvSpPr>
            <a:spLocks noGrp="1"/>
          </p:cNvSpPr>
          <p:nvPr>
            <p:ph type="title"/>
          </p:nvPr>
        </p:nvSpPr>
        <p:spPr/>
        <p:txBody>
          <a:bodyPr/>
          <a:lstStyle/>
          <a:p>
            <a:r>
              <a:rPr lang="en-US" dirty="0"/>
              <a:t>Preliminary indications seen of inside-out thermal quench</a:t>
            </a:r>
          </a:p>
        </p:txBody>
      </p:sp>
      <p:sp>
        <p:nvSpPr>
          <p:cNvPr id="3" name="Slide Number Placeholder 2">
            <a:extLst>
              <a:ext uri="{FF2B5EF4-FFF2-40B4-BE49-F238E27FC236}">
                <a16:creationId xmlns:a16="http://schemas.microsoft.com/office/drawing/2014/main" id="{50070E45-36FF-6D44-93B8-473C1ACAFD03}"/>
              </a:ext>
            </a:extLst>
          </p:cNvPr>
          <p:cNvSpPr>
            <a:spLocks noGrp="1"/>
          </p:cNvSpPr>
          <p:nvPr>
            <p:ph type="sldNum" sz="quarter" idx="10"/>
          </p:nvPr>
        </p:nvSpPr>
        <p:spPr/>
        <p:txBody>
          <a:bodyPr/>
          <a:lstStyle/>
          <a:p>
            <a:pPr>
              <a:defRPr/>
            </a:pPr>
            <a:fld id="{F466DDAB-B2C4-4A43-B6B2-3770EA2FC9DB}" type="slidenum">
              <a:rPr lang="en-US" altLang="en-US" smtClean="0"/>
              <a:pPr>
                <a:defRPr/>
              </a:pPr>
              <a:t>10</a:t>
            </a:fld>
            <a:endParaRPr lang="en-US" altLang="en-US"/>
          </a:p>
        </p:txBody>
      </p:sp>
      <p:pic>
        <p:nvPicPr>
          <p:cNvPr id="4" name="Picture 3">
            <a:extLst>
              <a:ext uri="{FF2B5EF4-FFF2-40B4-BE49-F238E27FC236}">
                <a16:creationId xmlns:a16="http://schemas.microsoft.com/office/drawing/2014/main" id="{91CCA1D0-50F0-8047-A485-747816BBA0FA}"/>
              </a:ext>
            </a:extLst>
          </p:cNvPr>
          <p:cNvPicPr>
            <a:picLocks noChangeAspect="1"/>
          </p:cNvPicPr>
          <p:nvPr/>
        </p:nvPicPr>
        <p:blipFill>
          <a:blip r:embed="rId2"/>
          <a:stretch>
            <a:fillRect/>
          </a:stretch>
        </p:blipFill>
        <p:spPr>
          <a:xfrm>
            <a:off x="5180253" y="1905000"/>
            <a:ext cx="3958667" cy="3505200"/>
          </a:xfrm>
          <a:prstGeom prst="rect">
            <a:avLst/>
          </a:prstGeom>
        </p:spPr>
      </p:pic>
      <p:sp>
        <p:nvSpPr>
          <p:cNvPr id="5" name="TextBox 4">
            <a:extLst>
              <a:ext uri="{FF2B5EF4-FFF2-40B4-BE49-F238E27FC236}">
                <a16:creationId xmlns:a16="http://schemas.microsoft.com/office/drawing/2014/main" id="{0D4B304D-191D-1243-9BED-B38D6D5C3A5D}"/>
              </a:ext>
            </a:extLst>
          </p:cNvPr>
          <p:cNvSpPr txBox="1"/>
          <p:nvPr/>
        </p:nvSpPr>
        <p:spPr>
          <a:xfrm>
            <a:off x="152400" y="1981200"/>
            <a:ext cx="4812372" cy="3231654"/>
          </a:xfrm>
          <a:prstGeom prst="rect">
            <a:avLst/>
          </a:prstGeom>
          <a:noFill/>
        </p:spPr>
        <p:txBody>
          <a:bodyPr wrap="square" rtlCol="0">
            <a:spAutoFit/>
          </a:bodyPr>
          <a:lstStyle/>
          <a:p>
            <a:pPr marL="342900" indent="-342900">
              <a:buFont typeface="Arial" panose="020B0604020202020204" pitchFamily="34" charset="0"/>
              <a:buChar char="•"/>
            </a:pPr>
            <a:r>
              <a:rPr lang="en-US" sz="2000" b="0" i="0" dirty="0"/>
              <a:t>Want to achieve rapid core dispersion of payload to collapse core </a:t>
            </a:r>
            <a:r>
              <a:rPr lang="en-US" sz="2000" b="0" i="0" dirty="0" err="1"/>
              <a:t>T</a:t>
            </a:r>
            <a:r>
              <a:rPr lang="en-US" sz="2000" b="0" i="0" baseline="-25000" dirty="0" err="1"/>
              <a:t>e</a:t>
            </a:r>
            <a:r>
              <a:rPr lang="en-US" sz="2000" b="0" i="0" dirty="0"/>
              <a:t> faster than edge.</a:t>
            </a:r>
          </a:p>
          <a:p>
            <a:pPr>
              <a:spcAft>
                <a:spcPts val="600"/>
              </a:spcAft>
            </a:pPr>
            <a:r>
              <a:rPr lang="en-US" sz="2000" b="0" i="0" dirty="0">
                <a:solidFill>
                  <a:srgbClr val="041BFF"/>
                </a:solidFill>
              </a:rPr>
              <a:t>	</a:t>
            </a:r>
            <a:r>
              <a:rPr lang="en-US" sz="1800" b="0" i="0" dirty="0">
                <a:solidFill>
                  <a:srgbClr val="041BFF"/>
                </a:solidFill>
              </a:rPr>
              <a:t>- </a:t>
            </a:r>
            <a:r>
              <a:rPr lang="en-US" sz="1800" b="0" i="0" dirty="0">
                <a:solidFill>
                  <a:schemeClr val="accent2"/>
                </a:solidFill>
              </a:rPr>
              <a:t>Prevent shrinking current 	channel and large TQ MHD.</a:t>
            </a:r>
          </a:p>
          <a:p>
            <a:pPr>
              <a:spcAft>
                <a:spcPts val="600"/>
              </a:spcAft>
            </a:pPr>
            <a:r>
              <a:rPr lang="en-US" sz="1800" b="0" i="0" dirty="0">
                <a:solidFill>
                  <a:schemeClr val="accent2"/>
                </a:solidFill>
              </a:rPr>
              <a:t>	- Get inward conducted heat, 	rather than out toward wall.</a:t>
            </a:r>
          </a:p>
          <a:p>
            <a:endParaRPr lang="en-US" sz="2000" b="0" i="0" dirty="0"/>
          </a:p>
          <a:p>
            <a:pPr marL="342900" indent="-342900">
              <a:buFont typeface="Arial" panose="020B0604020202020204" pitchFamily="34" charset="0"/>
              <a:buChar char="•"/>
            </a:pPr>
            <a:r>
              <a:rPr lang="en-US" sz="2000" b="0" i="0" dirty="0"/>
              <a:t>Do see some preliminary evidence of hollow </a:t>
            </a:r>
            <a:r>
              <a:rPr lang="en-US" sz="2000" b="0" i="0" dirty="0" err="1"/>
              <a:t>T</a:t>
            </a:r>
            <a:r>
              <a:rPr lang="en-US" sz="2000" b="0" i="0" baseline="-25000" dirty="0" err="1"/>
              <a:t>e</a:t>
            </a:r>
            <a:r>
              <a:rPr lang="en-US" sz="2000" b="0" i="0" dirty="0"/>
              <a:t> profile during TQ in TS data.</a:t>
            </a:r>
          </a:p>
        </p:txBody>
      </p:sp>
      <p:pic>
        <p:nvPicPr>
          <p:cNvPr id="6" name="Picture 5" descr="UCSDa1">
            <a:extLst>
              <a:ext uri="{FF2B5EF4-FFF2-40B4-BE49-F238E27FC236}">
                <a16:creationId xmlns:a16="http://schemas.microsoft.com/office/drawing/2014/main" id="{E8151031-6DF0-814C-B9CD-082F96CB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11111" r="12500" b="11111"/>
          <a:stretch>
            <a:fillRect/>
          </a:stretch>
        </p:blipFill>
        <p:spPr bwMode="auto">
          <a:xfrm>
            <a:off x="7848600" y="6146800"/>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6402036-CAAE-4A4D-B8DE-487596EE5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2645"/>
            <a:ext cx="13414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86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7DC4-619A-7A44-BBD7-A14EC519EFFF}"/>
              </a:ext>
            </a:extLst>
          </p:cNvPr>
          <p:cNvSpPr>
            <a:spLocks noGrp="1"/>
          </p:cNvSpPr>
          <p:nvPr>
            <p:ph type="title"/>
          </p:nvPr>
        </p:nvSpPr>
        <p:spPr/>
        <p:txBody>
          <a:bodyPr/>
          <a:lstStyle/>
          <a:p>
            <a:r>
              <a:rPr lang="en-US" dirty="0"/>
              <a:t>Ideal Two-Stage Gas Gun (Early Versions)</a:t>
            </a:r>
          </a:p>
        </p:txBody>
      </p:sp>
      <p:sp>
        <p:nvSpPr>
          <p:cNvPr id="3" name="Slide Number Placeholder 2">
            <a:extLst>
              <a:ext uri="{FF2B5EF4-FFF2-40B4-BE49-F238E27FC236}">
                <a16:creationId xmlns:a16="http://schemas.microsoft.com/office/drawing/2014/main" id="{1A7A3475-5D0E-3F4D-9A4B-69FD02A44350}"/>
              </a:ext>
            </a:extLst>
          </p:cNvPr>
          <p:cNvSpPr>
            <a:spLocks noGrp="1"/>
          </p:cNvSpPr>
          <p:nvPr>
            <p:ph type="sldNum" sz="quarter" idx="10"/>
          </p:nvPr>
        </p:nvSpPr>
        <p:spPr/>
        <p:txBody>
          <a:bodyPr/>
          <a:lstStyle/>
          <a:p>
            <a:pPr>
              <a:defRPr/>
            </a:pPr>
            <a:fld id="{F466DDAB-B2C4-4A43-B6B2-3770EA2FC9DB}" type="slidenum">
              <a:rPr lang="en-US" altLang="en-US" smtClean="0"/>
              <a:pPr>
                <a:defRPr/>
              </a:pPr>
              <a:t>11</a:t>
            </a:fld>
            <a:endParaRPr lang="en-US" altLang="en-US"/>
          </a:p>
        </p:txBody>
      </p:sp>
      <p:pic>
        <p:nvPicPr>
          <p:cNvPr id="6" name="Picture 5" descr="A picture containing screenshot&#10;&#10;Description automatically generated">
            <a:extLst>
              <a:ext uri="{FF2B5EF4-FFF2-40B4-BE49-F238E27FC236}">
                <a16:creationId xmlns:a16="http://schemas.microsoft.com/office/drawing/2014/main" id="{B6C2AFF6-5820-1F48-AAB9-EBA7EB99A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020400"/>
          </a:xfrm>
          <a:prstGeom prst="rect">
            <a:avLst/>
          </a:prstGeom>
        </p:spPr>
      </p:pic>
      <p:sp>
        <p:nvSpPr>
          <p:cNvPr id="4" name="TextBox 3">
            <a:extLst>
              <a:ext uri="{FF2B5EF4-FFF2-40B4-BE49-F238E27FC236}">
                <a16:creationId xmlns:a16="http://schemas.microsoft.com/office/drawing/2014/main" id="{378414E2-CE3C-BF48-B075-B0040A617F5F}"/>
              </a:ext>
            </a:extLst>
          </p:cNvPr>
          <p:cNvSpPr txBox="1"/>
          <p:nvPr/>
        </p:nvSpPr>
        <p:spPr>
          <a:xfrm>
            <a:off x="102742" y="990600"/>
            <a:ext cx="9041258" cy="338554"/>
          </a:xfrm>
          <a:prstGeom prst="rect">
            <a:avLst/>
          </a:prstGeom>
          <a:noFill/>
        </p:spPr>
        <p:txBody>
          <a:bodyPr wrap="none" rtlCol="0">
            <a:spAutoFit/>
          </a:bodyPr>
          <a:lstStyle/>
          <a:p>
            <a:r>
              <a:rPr lang="en-US" sz="1600" i="0" dirty="0"/>
              <a:t>Speed of sound determines maximum rate at which gas can transmit pressure to projectile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C30BB9-9174-6349-8B07-C3928D81AADB}"/>
                  </a:ext>
                </a:extLst>
              </p:cNvPr>
              <p:cNvSpPr txBox="1"/>
              <p:nvPr/>
            </p:nvSpPr>
            <p:spPr>
              <a:xfrm>
                <a:off x="4876800" y="1371600"/>
                <a:ext cx="2133600" cy="6060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𝑺𝒐𝒖𝒏𝒅</m:t>
                      </m:r>
                      <m:r>
                        <a:rPr lang="en-US" sz="1800" b="1" i="1"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𝑺𝒑𝒆𝒆𝒅</m:t>
                      </m:r>
                      <m:r>
                        <a:rPr lang="en-US" sz="1800" b="1" i="1" smtClean="0">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 </m:t>
                      </m:r>
                      <m:rad>
                        <m:radPr>
                          <m:degHide m:val="on"/>
                          <m:ctrlPr>
                            <a:rPr lang="en-US" sz="1800" b="1" i="1" smtClean="0">
                              <a:latin typeface="Cambria Math" panose="02040503050406030204" pitchFamily="18" charset="0"/>
                              <a:ea typeface="Cambria Math" panose="02040503050406030204" pitchFamily="18" charset="0"/>
                            </a:rPr>
                          </m:ctrlPr>
                        </m:radPr>
                        <m:deg/>
                        <m:e>
                          <m:r>
                            <a:rPr lang="en-US" sz="1800" b="1" i="1" smtClean="0">
                              <a:latin typeface="Cambria Math" panose="02040503050406030204" pitchFamily="18" charset="0"/>
                              <a:ea typeface="Cambria Math" panose="02040503050406030204" pitchFamily="18" charset="0"/>
                            </a:rPr>
                            <m:t>𝑻</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𝑴</m:t>
                          </m:r>
                        </m:e>
                      </m:rad>
                    </m:oMath>
                  </m:oMathPara>
                </a14:m>
                <a:endParaRPr lang="en-US" sz="1800" dirty="0"/>
              </a:p>
            </p:txBody>
          </p:sp>
        </mc:Choice>
        <mc:Fallback xmlns="">
          <p:sp>
            <p:nvSpPr>
              <p:cNvPr id="8" name="TextBox 7">
                <a:extLst>
                  <a:ext uri="{FF2B5EF4-FFF2-40B4-BE49-F238E27FC236}">
                    <a16:creationId xmlns:a16="http://schemas.microsoft.com/office/drawing/2014/main" id="{0CC30BB9-9174-6349-8B07-C3928D81AADB}"/>
                  </a:ext>
                </a:extLst>
              </p:cNvPr>
              <p:cNvSpPr txBox="1">
                <a:spLocks noRot="1" noChangeAspect="1" noMove="1" noResize="1" noEditPoints="1" noAdjustHandles="1" noChangeArrowheads="1" noChangeShapeType="1" noTextEdit="1"/>
              </p:cNvSpPr>
              <p:nvPr/>
            </p:nvSpPr>
            <p:spPr>
              <a:xfrm>
                <a:off x="4876800" y="1371600"/>
                <a:ext cx="2133600" cy="606063"/>
              </a:xfrm>
              <a:prstGeom prst="rect">
                <a:avLst/>
              </a:prstGeom>
              <a:blipFill>
                <a:blip r:embed="rId3"/>
                <a:stretch>
                  <a:fillRect t="-4167" b="-1458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1601A96-2384-3142-8A8A-A11BEADDA8C6}"/>
              </a:ext>
            </a:extLst>
          </p:cNvPr>
          <p:cNvCxnSpPr/>
          <p:nvPr/>
        </p:nvCxnSpPr>
        <p:spPr bwMode="auto">
          <a:xfrm flipH="1">
            <a:off x="5486400" y="4419600"/>
            <a:ext cx="457200" cy="83820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1E47BC41-1775-1649-9835-A34F3E119DF5}"/>
              </a:ext>
            </a:extLst>
          </p:cNvPr>
          <p:cNvSpPr txBox="1"/>
          <p:nvPr/>
        </p:nvSpPr>
        <p:spPr>
          <a:xfrm>
            <a:off x="4724400" y="3733800"/>
            <a:ext cx="2819400" cy="738664"/>
          </a:xfrm>
          <a:prstGeom prst="rect">
            <a:avLst/>
          </a:prstGeom>
          <a:noFill/>
        </p:spPr>
        <p:txBody>
          <a:bodyPr wrap="square" rtlCol="0">
            <a:spAutoFit/>
          </a:bodyPr>
          <a:lstStyle/>
          <a:p>
            <a:r>
              <a:rPr lang="en-US" sz="1400" i="0" dirty="0"/>
              <a:t>Heat low molecular weight gas to high Temperature by adiabatic compression</a:t>
            </a:r>
          </a:p>
        </p:txBody>
      </p:sp>
      <p:pic>
        <p:nvPicPr>
          <p:cNvPr id="12" name="Picture 2">
            <a:extLst>
              <a:ext uri="{FF2B5EF4-FFF2-40B4-BE49-F238E27FC236}">
                <a16:creationId xmlns:a16="http://schemas.microsoft.com/office/drawing/2014/main" id="{FF7C1354-1AE8-344E-92F4-F54700871C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280706"/>
            <a:ext cx="1151734" cy="56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73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0B92-8E3D-644F-9B75-216C541F8314}"/>
              </a:ext>
            </a:extLst>
          </p:cNvPr>
          <p:cNvSpPr>
            <a:spLocks noGrp="1"/>
          </p:cNvSpPr>
          <p:nvPr>
            <p:ph type="title"/>
          </p:nvPr>
        </p:nvSpPr>
        <p:spPr/>
        <p:txBody>
          <a:bodyPr/>
          <a:lstStyle/>
          <a:p>
            <a:r>
              <a:rPr lang="en-US" dirty="0"/>
              <a:t>Two-Stage Gas Gun (recent improvements)</a:t>
            </a:r>
          </a:p>
        </p:txBody>
      </p:sp>
      <p:sp>
        <p:nvSpPr>
          <p:cNvPr id="3" name="Slide Number Placeholder 2">
            <a:extLst>
              <a:ext uri="{FF2B5EF4-FFF2-40B4-BE49-F238E27FC236}">
                <a16:creationId xmlns:a16="http://schemas.microsoft.com/office/drawing/2014/main" id="{E0E9E2D4-51C7-7847-BE1D-1D596EA3631C}"/>
              </a:ext>
            </a:extLst>
          </p:cNvPr>
          <p:cNvSpPr>
            <a:spLocks noGrp="1"/>
          </p:cNvSpPr>
          <p:nvPr>
            <p:ph type="sldNum" sz="quarter" idx="10"/>
          </p:nvPr>
        </p:nvSpPr>
        <p:spPr/>
        <p:txBody>
          <a:bodyPr/>
          <a:lstStyle/>
          <a:p>
            <a:pPr>
              <a:defRPr/>
            </a:pPr>
            <a:fld id="{F466DDAB-B2C4-4A43-B6B2-3770EA2FC9DB}" type="slidenum">
              <a:rPr lang="en-US" altLang="en-US" smtClean="0"/>
              <a:pPr>
                <a:defRPr/>
              </a:pPr>
              <a:t>12</a:t>
            </a:fld>
            <a:endParaRPr lang="en-US" altLang="en-US"/>
          </a:p>
        </p:txBody>
      </p:sp>
      <p:pic>
        <p:nvPicPr>
          <p:cNvPr id="6" name="Picture 2">
            <a:extLst>
              <a:ext uri="{FF2B5EF4-FFF2-40B4-BE49-F238E27FC236}">
                <a16:creationId xmlns:a16="http://schemas.microsoft.com/office/drawing/2014/main" id="{C9403F5F-2471-7741-8782-8A28CBF1ED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280706"/>
            <a:ext cx="1151734" cy="56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screenshot of a cell phone&#10;&#10;Description automatically generated">
            <a:extLst>
              <a:ext uri="{FF2B5EF4-FFF2-40B4-BE49-F238E27FC236}">
                <a16:creationId xmlns:a16="http://schemas.microsoft.com/office/drawing/2014/main" id="{E2ED22DC-F9C4-D040-9F41-3D8922BBF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4594412"/>
          </a:xfrm>
          <a:prstGeom prst="rect">
            <a:avLst/>
          </a:prstGeom>
        </p:spPr>
      </p:pic>
    </p:spTree>
    <p:extLst>
      <p:ext uri="{BB962C8B-B14F-4D97-AF65-F5344CB8AC3E}">
        <p14:creationId xmlns:p14="http://schemas.microsoft.com/office/powerpoint/2010/main" val="260086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CBA2-8F6D-C340-9BDE-388B4E66EE25}"/>
              </a:ext>
            </a:extLst>
          </p:cNvPr>
          <p:cNvSpPr>
            <a:spLocks noGrp="1"/>
          </p:cNvSpPr>
          <p:nvPr>
            <p:ph type="title"/>
          </p:nvPr>
        </p:nvSpPr>
        <p:spPr/>
        <p:txBody>
          <a:bodyPr/>
          <a:lstStyle/>
          <a:p>
            <a:r>
              <a:rPr lang="en-US" dirty="0"/>
              <a:t>Existing EU-US collaboration on 2-Stage Gas Gun for Pellet Fueling has Accelerated 20 mg Pellet to  2.7 km/s</a:t>
            </a:r>
          </a:p>
        </p:txBody>
      </p:sp>
      <p:sp>
        <p:nvSpPr>
          <p:cNvPr id="3" name="Slide Number Placeholder 2">
            <a:extLst>
              <a:ext uri="{FF2B5EF4-FFF2-40B4-BE49-F238E27FC236}">
                <a16:creationId xmlns:a16="http://schemas.microsoft.com/office/drawing/2014/main" id="{F4E0C073-393F-F546-BDF7-6ED6FBFBA3D6}"/>
              </a:ext>
            </a:extLst>
          </p:cNvPr>
          <p:cNvSpPr>
            <a:spLocks noGrp="1"/>
          </p:cNvSpPr>
          <p:nvPr>
            <p:ph type="sldNum" sz="quarter" idx="10"/>
          </p:nvPr>
        </p:nvSpPr>
        <p:spPr/>
        <p:txBody>
          <a:bodyPr/>
          <a:lstStyle/>
          <a:p>
            <a:pPr>
              <a:defRPr/>
            </a:pPr>
            <a:fld id="{F466DDAB-B2C4-4A43-B6B2-3770EA2FC9DB}" type="slidenum">
              <a:rPr lang="en-US" altLang="en-US" smtClean="0"/>
              <a:pPr>
                <a:defRPr/>
              </a:pPr>
              <a:t>13</a:t>
            </a:fld>
            <a:endParaRPr lang="en-US" altLang="en-US"/>
          </a:p>
        </p:txBody>
      </p:sp>
      <p:pic>
        <p:nvPicPr>
          <p:cNvPr id="9" name="Picture 8" descr="A picture containing indoor, building, bicycle, sitting&#10;&#10;Description automatically generated">
            <a:extLst>
              <a:ext uri="{FF2B5EF4-FFF2-40B4-BE49-F238E27FC236}">
                <a16:creationId xmlns:a16="http://schemas.microsoft.com/office/drawing/2014/main" id="{F83E1F08-33A3-634F-90B0-C5B97F387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267"/>
            <a:ext cx="9144000" cy="4581466"/>
          </a:xfrm>
          <a:prstGeom prst="rect">
            <a:avLst/>
          </a:prstGeom>
        </p:spPr>
      </p:pic>
      <p:sp>
        <p:nvSpPr>
          <p:cNvPr id="4" name="TextBox 3">
            <a:extLst>
              <a:ext uri="{FF2B5EF4-FFF2-40B4-BE49-F238E27FC236}">
                <a16:creationId xmlns:a16="http://schemas.microsoft.com/office/drawing/2014/main" id="{844CB7CE-14F8-374D-A81D-869A0636F0AF}"/>
              </a:ext>
            </a:extLst>
          </p:cNvPr>
          <p:cNvSpPr txBox="1"/>
          <p:nvPr/>
        </p:nvSpPr>
        <p:spPr>
          <a:xfrm>
            <a:off x="2170937" y="5791200"/>
            <a:ext cx="6973063" cy="307777"/>
          </a:xfrm>
          <a:prstGeom prst="rect">
            <a:avLst/>
          </a:prstGeom>
          <a:noFill/>
        </p:spPr>
        <p:txBody>
          <a:bodyPr wrap="none" rtlCol="0">
            <a:spAutoFit/>
          </a:bodyPr>
          <a:lstStyle/>
          <a:p>
            <a:r>
              <a:rPr lang="en-US" sz="1400" b="0" i="0" dirty="0"/>
              <a:t>A. </a:t>
            </a:r>
            <a:r>
              <a:rPr lang="en-US" sz="1400" b="0" i="0" dirty="0" err="1"/>
              <a:t>Frattolillo</a:t>
            </a:r>
            <a:r>
              <a:rPr lang="en-US" sz="1400" b="0" i="0" dirty="0"/>
              <a:t>, et al., IEEE Transactions on Plasma Science, Vo. 46, No. 5, (2018) 1429</a:t>
            </a:r>
          </a:p>
        </p:txBody>
      </p:sp>
      <p:pic>
        <p:nvPicPr>
          <p:cNvPr id="8" name="Grafik 4">
            <a:extLst>
              <a:ext uri="{FF2B5EF4-FFF2-40B4-BE49-F238E27FC236}">
                <a16:creationId xmlns:a16="http://schemas.microsoft.com/office/drawing/2014/main" id="{7FD7B03B-AD9A-A94B-9A8C-124B3E20A98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288326"/>
            <a:ext cx="1411803" cy="569674"/>
          </a:xfrm>
          <a:prstGeom prst="rect">
            <a:avLst/>
          </a:prstGeom>
          <a:noFill/>
          <a:ln>
            <a:noFill/>
          </a:ln>
        </p:spPr>
      </p:pic>
      <p:pic>
        <p:nvPicPr>
          <p:cNvPr id="10" name="Picture 2">
            <a:extLst>
              <a:ext uri="{FF2B5EF4-FFF2-40B4-BE49-F238E27FC236}">
                <a16:creationId xmlns:a16="http://schemas.microsoft.com/office/drawing/2014/main" id="{5506C1F1-4624-E649-AAA0-98437A616B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6248400"/>
            <a:ext cx="1151734" cy="56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13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EFC9-D1FA-3D41-87AA-FA5452ABC29B}"/>
              </a:ext>
            </a:extLst>
          </p:cNvPr>
          <p:cNvSpPr>
            <a:spLocks noGrp="1"/>
          </p:cNvSpPr>
          <p:nvPr>
            <p:ph type="title"/>
          </p:nvPr>
        </p:nvSpPr>
        <p:spPr>
          <a:xfrm>
            <a:off x="1600200" y="0"/>
            <a:ext cx="6096000" cy="914400"/>
          </a:xfrm>
        </p:spPr>
        <p:txBody>
          <a:bodyPr/>
          <a:lstStyle/>
          <a:p>
            <a:r>
              <a:rPr lang="en-US" dirty="0">
                <a:latin typeface="Helvetica" pitchFamily="2" charset="0"/>
              </a:rPr>
              <a:t>Recent Results with the ENEA/ORNL High-Speed D</a:t>
            </a:r>
            <a:r>
              <a:rPr lang="en-US" baseline="-25000" dirty="0">
                <a:latin typeface="Helvetica" pitchFamily="2" charset="0"/>
              </a:rPr>
              <a:t>2</a:t>
            </a:r>
            <a:r>
              <a:rPr lang="en-US" dirty="0">
                <a:latin typeface="Helvetica" pitchFamily="2" charset="0"/>
              </a:rPr>
              <a:t> Pellet Injector</a:t>
            </a:r>
          </a:p>
        </p:txBody>
      </p:sp>
      <p:sp>
        <p:nvSpPr>
          <p:cNvPr id="3" name="Slide Number Placeholder 2">
            <a:extLst>
              <a:ext uri="{FF2B5EF4-FFF2-40B4-BE49-F238E27FC236}">
                <a16:creationId xmlns:a16="http://schemas.microsoft.com/office/drawing/2014/main" id="{25093E36-4FEE-0B48-A105-1C989E6378A0}"/>
              </a:ext>
            </a:extLst>
          </p:cNvPr>
          <p:cNvSpPr>
            <a:spLocks noGrp="1"/>
          </p:cNvSpPr>
          <p:nvPr>
            <p:ph type="sldNum" sz="quarter" idx="10"/>
          </p:nvPr>
        </p:nvSpPr>
        <p:spPr/>
        <p:txBody>
          <a:bodyPr/>
          <a:lstStyle/>
          <a:p>
            <a:pPr>
              <a:defRPr/>
            </a:pPr>
            <a:fld id="{F466DDAB-B2C4-4A43-B6B2-3770EA2FC9DB}" type="slidenum">
              <a:rPr lang="en-US" altLang="en-US" smtClean="0"/>
              <a:pPr>
                <a:defRPr/>
              </a:pPr>
              <a:t>14</a:t>
            </a:fld>
            <a:endParaRPr lang="en-US" altLang="en-US"/>
          </a:p>
        </p:txBody>
      </p:sp>
      <p:pic>
        <p:nvPicPr>
          <p:cNvPr id="7" name="Picture 6">
            <a:extLst>
              <a:ext uri="{FF2B5EF4-FFF2-40B4-BE49-F238E27FC236}">
                <a16:creationId xmlns:a16="http://schemas.microsoft.com/office/drawing/2014/main" id="{B819B35E-DD37-234B-B7BA-20ABD084B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8456494" cy="5474252"/>
          </a:xfrm>
          <a:prstGeom prst="rect">
            <a:avLst/>
          </a:prstGeom>
        </p:spPr>
      </p:pic>
      <p:pic>
        <p:nvPicPr>
          <p:cNvPr id="5" name="Picture 2">
            <a:extLst>
              <a:ext uri="{FF2B5EF4-FFF2-40B4-BE49-F238E27FC236}">
                <a16:creationId xmlns:a16="http://schemas.microsoft.com/office/drawing/2014/main" id="{4D37A2D7-4ED9-C443-B490-F6B1B65117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685800"/>
            <a:ext cx="1151734" cy="56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4">
            <a:extLst>
              <a:ext uri="{FF2B5EF4-FFF2-40B4-BE49-F238E27FC236}">
                <a16:creationId xmlns:a16="http://schemas.microsoft.com/office/drawing/2014/main" id="{62936FA4-FD80-B640-83D3-8C57803D110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288326"/>
            <a:ext cx="1411803" cy="569674"/>
          </a:xfrm>
          <a:prstGeom prst="rect">
            <a:avLst/>
          </a:prstGeom>
          <a:noFill/>
          <a:ln>
            <a:noFill/>
          </a:ln>
        </p:spPr>
      </p:pic>
    </p:spTree>
    <p:extLst>
      <p:ext uri="{BB962C8B-B14F-4D97-AF65-F5344CB8AC3E}">
        <p14:creationId xmlns:p14="http://schemas.microsoft.com/office/powerpoint/2010/main" val="24086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FC03-5845-144C-96DC-A57182C4410C}"/>
              </a:ext>
            </a:extLst>
          </p:cNvPr>
          <p:cNvSpPr>
            <a:spLocks noGrp="1"/>
          </p:cNvSpPr>
          <p:nvPr>
            <p:ph type="title"/>
          </p:nvPr>
        </p:nvSpPr>
        <p:spPr/>
        <p:txBody>
          <a:bodyPr/>
          <a:lstStyle/>
          <a:p>
            <a:r>
              <a:rPr lang="en-US" dirty="0"/>
              <a:t>Reducing the Time Required </a:t>
            </a:r>
            <a:br>
              <a:rPr lang="en-US" dirty="0"/>
            </a:br>
            <a:r>
              <a:rPr lang="en-US" dirty="0"/>
              <a:t>in order the Pellet can Reach the Plasma</a:t>
            </a:r>
          </a:p>
        </p:txBody>
      </p:sp>
      <p:sp>
        <p:nvSpPr>
          <p:cNvPr id="3" name="Slide Number Placeholder 2">
            <a:extLst>
              <a:ext uri="{FF2B5EF4-FFF2-40B4-BE49-F238E27FC236}">
                <a16:creationId xmlns:a16="http://schemas.microsoft.com/office/drawing/2014/main" id="{7C0960B5-0745-A943-B569-CD9EEF487396}"/>
              </a:ext>
            </a:extLst>
          </p:cNvPr>
          <p:cNvSpPr>
            <a:spLocks noGrp="1"/>
          </p:cNvSpPr>
          <p:nvPr>
            <p:ph type="sldNum" sz="quarter" idx="10"/>
          </p:nvPr>
        </p:nvSpPr>
        <p:spPr/>
        <p:txBody>
          <a:bodyPr/>
          <a:lstStyle/>
          <a:p>
            <a:pPr>
              <a:defRPr/>
            </a:pPr>
            <a:fld id="{F466DDAB-B2C4-4A43-B6B2-3770EA2FC9DB}" type="slidenum">
              <a:rPr lang="en-US" altLang="en-US" smtClean="0"/>
              <a:pPr>
                <a:defRPr/>
              </a:pPr>
              <a:t>15</a:t>
            </a:fld>
            <a:endParaRPr lang="en-US" altLang="en-US"/>
          </a:p>
        </p:txBody>
      </p:sp>
      <p:sp>
        <p:nvSpPr>
          <p:cNvPr id="4" name="Segnaposto contenuto 2">
            <a:extLst>
              <a:ext uri="{FF2B5EF4-FFF2-40B4-BE49-F238E27FC236}">
                <a16:creationId xmlns:a16="http://schemas.microsoft.com/office/drawing/2014/main" id="{D2DCD40D-295D-484A-B28C-1CEE80004CDB}"/>
              </a:ext>
            </a:extLst>
          </p:cNvPr>
          <p:cNvSpPr txBox="1">
            <a:spLocks/>
          </p:cNvSpPr>
          <p:nvPr/>
        </p:nvSpPr>
        <p:spPr>
          <a:xfrm>
            <a:off x="457200" y="1219200"/>
            <a:ext cx="8229600" cy="4267200"/>
          </a:xfrm>
          <a:prstGeom prst="rect">
            <a:avLst/>
          </a:prstGeom>
        </p:spPr>
        <p:txBody>
          <a:bodyPr>
            <a:normAutofit fontScale="47500" lnSpcReduction="20000"/>
          </a:bodyPr>
          <a:lstStyle>
            <a:lvl1pPr marL="342900" indent="-342900" algn="l" rtl="0" eaLnBrk="1" fontAlgn="base" hangingPunct="1">
              <a:spcBef>
                <a:spcPct val="20000"/>
              </a:spcBef>
              <a:spcAft>
                <a:spcPct val="0"/>
              </a:spcAft>
              <a:buChar char="•"/>
              <a:defRPr sz="2400">
                <a:solidFill>
                  <a:schemeClr val="tx1"/>
                </a:solidFill>
                <a:latin typeface="+mn-lt"/>
                <a:ea typeface="ＭＳ Ｐゴシック" pitchFamily="1" charset="-128"/>
                <a:cs typeface="ＭＳ Ｐゴシック" pitchFamily="1" charset="-128"/>
              </a:defRPr>
            </a:lvl1pPr>
            <a:lvl2pPr marL="742950" indent="-285750" algn="l" rtl="0" eaLnBrk="1" fontAlgn="base" hangingPunct="1">
              <a:spcBef>
                <a:spcPct val="20000"/>
              </a:spcBef>
              <a:spcAft>
                <a:spcPct val="0"/>
              </a:spcAft>
              <a:buChar char="–"/>
              <a:defRPr sz="2000">
                <a:solidFill>
                  <a:schemeClr val="accent2"/>
                </a:solidFill>
                <a:latin typeface="+mn-lt"/>
                <a:ea typeface="ＭＳ Ｐゴシック" pitchFamily="1" charset="-128"/>
              </a:defRPr>
            </a:lvl2pPr>
            <a:lvl3pPr marL="1143000" indent="-228600" algn="l" rtl="0" eaLnBrk="1" fontAlgn="base" hangingPunct="1">
              <a:spcBef>
                <a:spcPct val="20000"/>
              </a:spcBef>
              <a:spcAft>
                <a:spcPct val="0"/>
              </a:spcAft>
              <a:buChar char="•"/>
              <a:defRPr>
                <a:solidFill>
                  <a:srgbClr val="FF0000"/>
                </a:solidFill>
                <a:latin typeface="+mn-lt"/>
                <a:ea typeface="ＭＳ Ｐゴシック" pitchFamily="1" charset="-128"/>
              </a:defRPr>
            </a:lvl3pPr>
            <a:lvl4pPr marL="1600200" indent="-228600" algn="l" rtl="0" eaLnBrk="1" fontAlgn="base" hangingPunct="1">
              <a:spcBef>
                <a:spcPct val="20000"/>
              </a:spcBef>
              <a:spcAft>
                <a:spcPct val="0"/>
              </a:spcAft>
              <a:buChar char="–"/>
              <a:defRPr sz="1600">
                <a:solidFill>
                  <a:srgbClr val="009999"/>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pitchFamily="1"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nSpc>
                <a:spcPct val="120000"/>
              </a:lnSpc>
              <a:spcAft>
                <a:spcPts val="600"/>
              </a:spcAft>
            </a:pPr>
            <a:r>
              <a:rPr lang="en-US" sz="3800" b="0" i="0" kern="0" dirty="0">
                <a:latin typeface="Helvetica" pitchFamily="2" charset="0"/>
              </a:rPr>
              <a:t>The typical delay between the trigger of the firing NUPRO valve and the pressure pulse is about 25 </a:t>
            </a:r>
            <a:r>
              <a:rPr lang="en-US" sz="3800" b="0" i="0" kern="0" dirty="0" err="1">
                <a:latin typeface="Helvetica" pitchFamily="2" charset="0"/>
              </a:rPr>
              <a:t>ms</a:t>
            </a:r>
            <a:r>
              <a:rPr lang="en-US" sz="3800" b="0" i="0" kern="0" dirty="0">
                <a:latin typeface="Helvetica" pitchFamily="2" charset="0"/>
              </a:rPr>
              <a:t>; this delay may be reduced, with some improvement, to about 10 </a:t>
            </a:r>
            <a:r>
              <a:rPr lang="en-US" sz="3800" b="0" i="0" kern="0" dirty="0" err="1">
                <a:latin typeface="Helvetica" pitchFamily="2" charset="0"/>
              </a:rPr>
              <a:t>ms</a:t>
            </a:r>
            <a:r>
              <a:rPr lang="en-US" sz="3800" b="0" i="0" kern="0" baseline="30000" dirty="0">
                <a:latin typeface="Helvetica" pitchFamily="2" charset="0"/>
              </a:rPr>
              <a:t>(1)</a:t>
            </a:r>
          </a:p>
          <a:p>
            <a:pPr>
              <a:lnSpc>
                <a:spcPct val="120000"/>
              </a:lnSpc>
              <a:spcAft>
                <a:spcPts val="600"/>
              </a:spcAft>
            </a:pPr>
            <a:r>
              <a:rPr lang="en-US" sz="3800" b="0" i="0" kern="0" dirty="0">
                <a:latin typeface="Helvetica" pitchFamily="2" charset="0"/>
              </a:rPr>
              <a:t>Single stage SPI takes ~2-3ms to release the pellet</a:t>
            </a:r>
          </a:p>
          <a:p>
            <a:pPr>
              <a:lnSpc>
                <a:spcPct val="120000"/>
              </a:lnSpc>
              <a:spcAft>
                <a:spcPts val="600"/>
              </a:spcAft>
            </a:pPr>
            <a:r>
              <a:rPr lang="en-US" sz="3800" b="0" i="0" kern="0" dirty="0">
                <a:latin typeface="Helvetica" pitchFamily="2" charset="0"/>
              </a:rPr>
              <a:t>The pellet speed may be increased by more than a factor 2, thus reducing the time of flight (TOF) of the pellet toward the plasma</a:t>
            </a:r>
            <a:r>
              <a:rPr lang="en-US" sz="3800" b="0" i="0" kern="0" baseline="30000" dirty="0">
                <a:latin typeface="Helvetica" pitchFamily="2" charset="0"/>
              </a:rPr>
              <a:t>(</a:t>
            </a:r>
            <a:r>
              <a:rPr lang="en-US" sz="3800" b="0" i="0" kern="0" baseline="30000" dirty="0">
                <a:latin typeface="Helvetica" pitchFamily="2" charset="0"/>
                <a:sym typeface="Symbol"/>
              </a:rPr>
              <a:t>2)</a:t>
            </a:r>
            <a:r>
              <a:rPr lang="en-US" sz="3800" b="0" i="0" kern="0" dirty="0">
                <a:latin typeface="Helvetica" pitchFamily="2" charset="0"/>
              </a:rPr>
              <a:t>;</a:t>
            </a:r>
          </a:p>
          <a:p>
            <a:pPr>
              <a:lnSpc>
                <a:spcPct val="120000"/>
              </a:lnSpc>
              <a:spcAft>
                <a:spcPts val="600"/>
              </a:spcAft>
            </a:pPr>
            <a:r>
              <a:rPr lang="en-US" sz="3800" b="0" i="0" kern="0" dirty="0">
                <a:latin typeface="Helvetica" pitchFamily="2" charset="0"/>
              </a:rPr>
              <a:t>The TOF of a pellet travelling at 300 m/s inside a 7 m long guide tube is about 23 </a:t>
            </a:r>
            <a:r>
              <a:rPr lang="en-US" sz="3800" b="0" i="0" kern="0" dirty="0" err="1">
                <a:latin typeface="Helvetica" pitchFamily="2" charset="0"/>
              </a:rPr>
              <a:t>ms</a:t>
            </a:r>
            <a:r>
              <a:rPr lang="en-US" sz="3800" b="0" i="0" kern="0" dirty="0">
                <a:latin typeface="Helvetica" pitchFamily="2" charset="0"/>
              </a:rPr>
              <a:t>;</a:t>
            </a:r>
          </a:p>
          <a:p>
            <a:pPr>
              <a:lnSpc>
                <a:spcPct val="120000"/>
              </a:lnSpc>
              <a:spcAft>
                <a:spcPts val="600"/>
              </a:spcAft>
            </a:pPr>
            <a:r>
              <a:rPr lang="en-US" sz="3800" b="0" i="0" kern="0" dirty="0">
                <a:latin typeface="Helvetica" pitchFamily="2" charset="0"/>
              </a:rPr>
              <a:t>At a speed 2.5 times higher (750 m/s) the TOF is reduced to about 9 </a:t>
            </a:r>
            <a:r>
              <a:rPr lang="en-US" sz="3800" b="0" i="0" kern="0" dirty="0" err="1">
                <a:latin typeface="Helvetica" pitchFamily="2" charset="0"/>
              </a:rPr>
              <a:t>ms</a:t>
            </a:r>
            <a:r>
              <a:rPr lang="en-US" sz="3800" b="0" i="0" kern="0" dirty="0">
                <a:latin typeface="Helvetica" pitchFamily="2" charset="0"/>
              </a:rPr>
              <a:t>, with a gain of roughly 17 </a:t>
            </a:r>
            <a:r>
              <a:rPr lang="en-US" sz="3800" b="0" i="0" kern="0" dirty="0" err="1">
                <a:latin typeface="Helvetica" pitchFamily="2" charset="0"/>
              </a:rPr>
              <a:t>ms.</a:t>
            </a:r>
            <a:r>
              <a:rPr lang="en-US" sz="3800" b="0" i="0" kern="0" dirty="0">
                <a:latin typeface="Helvetica" pitchFamily="2" charset="0"/>
              </a:rPr>
              <a:t> </a:t>
            </a:r>
          </a:p>
          <a:p>
            <a:pPr>
              <a:lnSpc>
                <a:spcPct val="120000"/>
              </a:lnSpc>
              <a:spcAft>
                <a:spcPts val="600"/>
              </a:spcAft>
            </a:pPr>
            <a:r>
              <a:rPr lang="en-US" sz="3800" b="0" i="0" kern="0" dirty="0">
                <a:latin typeface="Helvetica" pitchFamily="2" charset="0"/>
              </a:rPr>
              <a:t>A more shallow shatter tube will be required for a 2-stage SPI</a:t>
            </a:r>
          </a:p>
          <a:p>
            <a:pPr>
              <a:lnSpc>
                <a:spcPct val="120000"/>
              </a:lnSpc>
              <a:spcAft>
                <a:spcPts val="600"/>
              </a:spcAft>
            </a:pPr>
            <a:r>
              <a:rPr lang="en-US" sz="3800" b="0" i="0" kern="0" dirty="0">
                <a:latin typeface="Helvetica" pitchFamily="2" charset="0"/>
              </a:rPr>
              <a:t>Implementation of sabot will extend usage to propel Shell Pellet</a:t>
            </a:r>
          </a:p>
          <a:p>
            <a:endParaRPr lang="it-IT" b="0" i="0" kern="0" dirty="0"/>
          </a:p>
        </p:txBody>
      </p:sp>
      <p:sp>
        <p:nvSpPr>
          <p:cNvPr id="5" name="CasellaDiTesto 3">
            <a:extLst>
              <a:ext uri="{FF2B5EF4-FFF2-40B4-BE49-F238E27FC236}">
                <a16:creationId xmlns:a16="http://schemas.microsoft.com/office/drawing/2014/main" id="{187033DF-94C5-2D4C-9A75-75FDD4A282A4}"/>
              </a:ext>
            </a:extLst>
          </p:cNvPr>
          <p:cNvSpPr txBox="1"/>
          <p:nvPr/>
        </p:nvSpPr>
        <p:spPr>
          <a:xfrm>
            <a:off x="1447800" y="5715000"/>
            <a:ext cx="6130846" cy="523220"/>
          </a:xfrm>
          <a:prstGeom prst="rect">
            <a:avLst/>
          </a:prstGeom>
          <a:noFill/>
        </p:spPr>
        <p:txBody>
          <a:bodyPr wrap="none" rtlCol="0">
            <a:spAutoFit/>
          </a:bodyPr>
          <a:lstStyle/>
          <a:p>
            <a:pPr marL="342900" indent="-342900">
              <a:buAutoNum type="arabicParenBoth"/>
            </a:pPr>
            <a:r>
              <a:rPr lang="fr-FR" sz="1400" b="0" i="0" dirty="0">
                <a:solidFill>
                  <a:schemeClr val="tx1"/>
                </a:solidFill>
              </a:rPr>
              <a:t>G. D'Elia et al. J. </a:t>
            </a:r>
            <a:r>
              <a:rPr lang="fr-FR" sz="1400" b="0" i="0" dirty="0" err="1">
                <a:solidFill>
                  <a:schemeClr val="tx1"/>
                </a:solidFill>
              </a:rPr>
              <a:t>Vac</a:t>
            </a:r>
            <a:r>
              <a:rPr lang="fr-FR" sz="1400" b="0" i="0" dirty="0">
                <a:solidFill>
                  <a:schemeClr val="tx1"/>
                </a:solidFill>
              </a:rPr>
              <a:t>. </a:t>
            </a:r>
            <a:r>
              <a:rPr lang="fr-FR" sz="1400" b="0" i="0" dirty="0" err="1">
                <a:solidFill>
                  <a:schemeClr val="tx1"/>
                </a:solidFill>
              </a:rPr>
              <a:t>Sci</a:t>
            </a:r>
            <a:r>
              <a:rPr lang="fr-FR" sz="1400" b="0" i="0" dirty="0">
                <a:solidFill>
                  <a:schemeClr val="tx1"/>
                </a:solidFill>
              </a:rPr>
              <a:t>. </a:t>
            </a:r>
            <a:r>
              <a:rPr lang="fr-FR" sz="1400" b="0" i="0" dirty="0" err="1">
                <a:solidFill>
                  <a:schemeClr val="tx1"/>
                </a:solidFill>
              </a:rPr>
              <a:t>Technol</a:t>
            </a:r>
            <a:r>
              <a:rPr lang="fr-FR" sz="1400" b="0" i="0" dirty="0">
                <a:solidFill>
                  <a:schemeClr val="tx1"/>
                </a:solidFill>
              </a:rPr>
              <a:t>. B 36(1), </a:t>
            </a:r>
            <a:r>
              <a:rPr lang="fr-FR" sz="1400" b="0" i="0" dirty="0" err="1">
                <a:solidFill>
                  <a:schemeClr val="tx1"/>
                </a:solidFill>
              </a:rPr>
              <a:t>JanFeb</a:t>
            </a:r>
            <a:r>
              <a:rPr lang="fr-FR" sz="1400" b="0" i="0" dirty="0">
                <a:solidFill>
                  <a:schemeClr val="tx1"/>
                </a:solidFill>
              </a:rPr>
              <a:t> 2018, 01A103-1-9</a:t>
            </a:r>
          </a:p>
          <a:p>
            <a:pPr marL="342900" indent="-342900">
              <a:buAutoNum type="arabicParenBoth"/>
            </a:pPr>
            <a:r>
              <a:rPr lang="it-IT" sz="1400" b="0" i="0" dirty="0">
                <a:solidFill>
                  <a:schemeClr val="tx1"/>
                </a:solidFill>
              </a:rPr>
              <a:t>S.K. Combs et al. Rev. Sci. </a:t>
            </a:r>
            <a:r>
              <a:rPr lang="it-IT" sz="1400" b="0" i="0" dirty="0" err="1">
                <a:solidFill>
                  <a:schemeClr val="tx1"/>
                </a:solidFill>
              </a:rPr>
              <a:t>Instrum</a:t>
            </a:r>
            <a:r>
              <a:rPr lang="it-IT" sz="1400" b="0" i="0" dirty="0">
                <a:solidFill>
                  <a:schemeClr val="tx1"/>
                </a:solidFill>
              </a:rPr>
              <a:t>. 67 (3), March 1996, 837-839</a:t>
            </a:r>
          </a:p>
        </p:txBody>
      </p:sp>
      <p:pic>
        <p:nvPicPr>
          <p:cNvPr id="6" name="Grafik 4">
            <a:extLst>
              <a:ext uri="{FF2B5EF4-FFF2-40B4-BE49-F238E27FC236}">
                <a16:creationId xmlns:a16="http://schemas.microsoft.com/office/drawing/2014/main" id="{909A0EF9-60A5-0146-9E6B-DB0656B9B02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313135"/>
            <a:ext cx="1411803" cy="569674"/>
          </a:xfrm>
          <a:prstGeom prst="rect">
            <a:avLst/>
          </a:prstGeom>
          <a:noFill/>
          <a:ln>
            <a:noFill/>
          </a:ln>
        </p:spPr>
      </p:pic>
      <p:pic>
        <p:nvPicPr>
          <p:cNvPr id="7" name="Picture 2">
            <a:extLst>
              <a:ext uri="{FF2B5EF4-FFF2-40B4-BE49-F238E27FC236}">
                <a16:creationId xmlns:a16="http://schemas.microsoft.com/office/drawing/2014/main" id="{4249F612-A5E1-8746-8530-7D82E6B144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6288326"/>
            <a:ext cx="1151734" cy="56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92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844B061-9338-494C-B17A-BCB72D3CF4D3}"/>
              </a:ext>
            </a:extLst>
          </p:cNvPr>
          <p:cNvSpPr>
            <a:spLocks noGrp="1"/>
          </p:cNvSpPr>
          <p:nvPr>
            <p:ph type="title"/>
          </p:nvPr>
        </p:nvSpPr>
        <p:spPr/>
        <p:txBody>
          <a:bodyPr/>
          <a:lstStyle/>
          <a:p>
            <a:pPr>
              <a:defRPr/>
            </a:pPr>
            <a:r>
              <a:rPr lang="en-US" sz="2800" b="0" dirty="0">
                <a:ea typeface="ＭＳ Ｐゴシック" charset="0"/>
                <a:cs typeface="ＭＳ Ｐゴシック" charset="0"/>
              </a:rPr>
              <a:t>The EPI is a Rail Gun </a:t>
            </a:r>
            <a:br>
              <a:rPr lang="en-US" sz="2800" b="0" dirty="0">
                <a:ea typeface="ＭＳ Ｐゴシック" charset="0"/>
                <a:cs typeface="ＭＳ Ｐゴシック" charset="0"/>
              </a:rPr>
            </a:br>
            <a:r>
              <a:rPr lang="en-US" sz="2800" b="0" dirty="0">
                <a:ea typeface="ＭＳ Ｐゴシック" charset="0"/>
                <a:cs typeface="ＭＳ Ｐゴシック" charset="0"/>
              </a:rPr>
              <a:t>that uses an External Magnetic Field </a:t>
            </a:r>
          </a:p>
        </p:txBody>
      </p:sp>
      <p:sp>
        <p:nvSpPr>
          <p:cNvPr id="28674" name="Slide Number Placeholder 3">
            <a:extLst>
              <a:ext uri="{FF2B5EF4-FFF2-40B4-BE49-F238E27FC236}">
                <a16:creationId xmlns:a16="http://schemas.microsoft.com/office/drawing/2014/main" id="{A0555645-1C9E-F040-9BAD-8188BC6691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03394BC9-ADBC-C34F-BAE6-8868F9C8F2D3}" type="slidenum">
              <a:rPr lang="en-US" altLang="en-US" sz="900" i="0" smtClean="0">
                <a:solidFill>
                  <a:schemeClr val="accent2"/>
                </a:solidFill>
                <a:latin typeface="Arial" panose="020B0604020202020204" pitchFamily="34" charset="0"/>
              </a:rPr>
              <a:pPr/>
              <a:t>16</a:t>
            </a:fld>
            <a:endParaRPr lang="en-US" altLang="en-US" sz="900" i="0">
              <a:solidFill>
                <a:schemeClr val="accent2"/>
              </a:solidFill>
              <a:latin typeface="Arial" panose="020B0604020202020204" pitchFamily="34" charset="0"/>
            </a:endParaRPr>
          </a:p>
        </p:txBody>
      </p:sp>
      <p:sp>
        <p:nvSpPr>
          <p:cNvPr id="20484" name="Rectangle 5">
            <a:extLst>
              <a:ext uri="{FF2B5EF4-FFF2-40B4-BE49-F238E27FC236}">
                <a16:creationId xmlns:a16="http://schemas.microsoft.com/office/drawing/2014/main" id="{445B9F8A-F432-5543-AA9A-45427DA07FEF}"/>
              </a:ext>
            </a:extLst>
          </p:cNvPr>
          <p:cNvSpPr>
            <a:spLocks noChangeArrowheads="1"/>
          </p:cNvSpPr>
          <p:nvPr/>
        </p:nvSpPr>
        <p:spPr bwMode="auto">
          <a:xfrm>
            <a:off x="5486400" y="990600"/>
            <a:ext cx="3657600" cy="2308324"/>
          </a:xfrm>
          <a:prstGeom prst="rect">
            <a:avLst/>
          </a:prstGeom>
          <a:noFill/>
          <a:ln>
            <a:noFill/>
          </a:ln>
        </p:spPr>
        <p:txBody>
          <a:bodyPr wrap="square">
            <a:spAutoFit/>
          </a:bodyPr>
          <a:lstStyle/>
          <a:p>
            <a:pPr marL="342900" indent="-342900" eaLnBrk="1" hangingPunct="1">
              <a:buFont typeface="Arial" charset="0"/>
              <a:buChar char="•"/>
              <a:defRPr/>
            </a:pPr>
            <a:r>
              <a:rPr lang="en-US" sz="1800" b="0" i="0" dirty="0">
                <a:solidFill>
                  <a:schemeClr val="accent2">
                    <a:lumMod val="75000"/>
                  </a:schemeClr>
                </a:solidFill>
                <a:latin typeface="+mn-lt"/>
                <a:ea typeface="ＭＳ Ｐゴシック" charset="0"/>
                <a:cs typeface="ＭＳ Ｐゴシック" charset="0"/>
              </a:rPr>
              <a:t>Injector can be positioned very close to the vessel, to use ambient fields near a high-field tokamak to reduce overall response time to a few </a:t>
            </a:r>
            <a:r>
              <a:rPr lang="en-US" sz="1800" b="0" i="0" dirty="0" err="1">
                <a:solidFill>
                  <a:schemeClr val="accent2">
                    <a:lumMod val="75000"/>
                  </a:schemeClr>
                </a:solidFill>
                <a:latin typeface="+mn-lt"/>
                <a:ea typeface="ＭＳ Ｐゴシック" charset="0"/>
                <a:cs typeface="ＭＳ Ｐゴシック" charset="0"/>
              </a:rPr>
              <a:t>ms.</a:t>
            </a:r>
            <a:endParaRPr lang="en-US" sz="1800" b="0" i="0" dirty="0">
              <a:solidFill>
                <a:schemeClr val="accent2">
                  <a:lumMod val="75000"/>
                </a:schemeClr>
              </a:solidFill>
              <a:latin typeface="+mn-lt"/>
              <a:ea typeface="ＭＳ Ｐゴシック" charset="0"/>
              <a:cs typeface="ＭＳ Ｐゴシック" charset="0"/>
            </a:endParaRPr>
          </a:p>
          <a:p>
            <a:pPr eaLnBrk="1" hangingPunct="1">
              <a:defRPr/>
            </a:pPr>
            <a:endParaRPr lang="en-US" sz="1800" b="0" i="0" dirty="0">
              <a:solidFill>
                <a:schemeClr val="accent2">
                  <a:lumMod val="75000"/>
                </a:schemeClr>
              </a:solidFill>
              <a:latin typeface="+mn-lt"/>
              <a:ea typeface="ＭＳ Ｐゴシック" charset="0"/>
              <a:cs typeface="ＭＳ Ｐゴシック" charset="0"/>
            </a:endParaRPr>
          </a:p>
          <a:p>
            <a:pPr marL="342900" indent="-342900" eaLnBrk="1" hangingPunct="1">
              <a:buFont typeface="Arial" charset="0"/>
              <a:buChar char="•"/>
              <a:defRPr/>
            </a:pPr>
            <a:r>
              <a:rPr lang="en-US" sz="1800" b="0" i="0" dirty="0">
                <a:solidFill>
                  <a:schemeClr val="accent2">
                    <a:lumMod val="75000"/>
                  </a:schemeClr>
                </a:solidFill>
                <a:latin typeface="+mn-lt"/>
                <a:ea typeface="ＭＳ Ｐゴシック" charset="0"/>
                <a:cs typeface="ＭＳ Ｐゴシック" charset="0"/>
              </a:rPr>
              <a:t>Can use high-field coils (&gt;12T) if located outside port plug</a:t>
            </a:r>
          </a:p>
        </p:txBody>
      </p:sp>
      <p:pic>
        <p:nvPicPr>
          <p:cNvPr id="28676" name="Picture 2">
            <a:extLst>
              <a:ext uri="{FF2B5EF4-FFF2-40B4-BE49-F238E27FC236}">
                <a16:creationId xmlns:a16="http://schemas.microsoft.com/office/drawing/2014/main" id="{6D4D8358-D8BE-E749-BF73-9D916572E1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540927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a:extLst>
              <a:ext uri="{FF2B5EF4-FFF2-40B4-BE49-F238E27FC236}">
                <a16:creationId xmlns:a16="http://schemas.microsoft.com/office/drawing/2014/main" id="{45CE448F-70B9-6D48-A54E-FE8EDB74DB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29" y="3276600"/>
            <a:ext cx="46002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ig8_epi_core_j.jpg">
            <a:extLst>
              <a:ext uri="{FF2B5EF4-FFF2-40B4-BE49-F238E27FC236}">
                <a16:creationId xmlns:a16="http://schemas.microsoft.com/office/drawing/2014/main" id="{5BC9F47C-1427-EC4B-8914-E5C6115300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5152" y="3352800"/>
            <a:ext cx="44307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A147F74B-11D1-344A-A8A0-D9E604A58C7F}"/>
              </a:ext>
            </a:extLst>
          </p:cNvPr>
          <p:cNvSpPr>
            <a:spLocks noChangeArrowheads="1"/>
          </p:cNvSpPr>
          <p:nvPr/>
        </p:nvSpPr>
        <p:spPr bwMode="auto">
          <a:xfrm>
            <a:off x="76200" y="5334000"/>
            <a:ext cx="4572000" cy="1200329"/>
          </a:xfrm>
          <a:prstGeom prst="rect">
            <a:avLst/>
          </a:prstGeom>
          <a:noFill/>
          <a:ln>
            <a:noFill/>
          </a:ln>
        </p:spPr>
        <p:txBody>
          <a:bodyPr wrap="square">
            <a:spAutoFit/>
          </a:bodyPr>
          <a:lstStyle/>
          <a:p>
            <a:pPr eaLnBrk="1" hangingPunct="1">
              <a:defRPr/>
            </a:pPr>
            <a:r>
              <a:rPr lang="en-US" sz="1800" b="0" i="0" dirty="0">
                <a:solidFill>
                  <a:schemeClr val="accent2">
                    <a:lumMod val="75000"/>
                  </a:schemeClr>
                </a:solidFill>
                <a:latin typeface="+mn-lt"/>
                <a:ea typeface="ＭＳ Ｐゴシック" charset="0"/>
                <a:cs typeface="ＭＳ Ｐゴシック" charset="0"/>
              </a:rPr>
              <a:t>At end of acceleration phase (~2ms), metallic sabot releases particles of known size and velocity, of any material, or a Shell Pellet</a:t>
            </a:r>
          </a:p>
        </p:txBody>
      </p:sp>
    </p:spTree>
    <p:extLst>
      <p:ext uri="{BB962C8B-B14F-4D97-AF65-F5344CB8AC3E}">
        <p14:creationId xmlns:p14="http://schemas.microsoft.com/office/powerpoint/2010/main" val="124312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EFB012B-20FF-A44E-879A-C0E4850BC6D8}"/>
              </a:ext>
            </a:extLst>
          </p:cNvPr>
          <p:cNvSpPr>
            <a:spLocks noGrp="1" noChangeArrowheads="1"/>
          </p:cNvSpPr>
          <p:nvPr>
            <p:ph type="title"/>
          </p:nvPr>
        </p:nvSpPr>
        <p:spPr>
          <a:xfrm>
            <a:off x="-130126" y="152400"/>
            <a:ext cx="9296400" cy="603250"/>
          </a:xfrm>
        </p:spPr>
        <p:txBody>
          <a:bodyPr/>
          <a:lstStyle/>
          <a:p>
            <a:pPr>
              <a:defRPr/>
            </a:pPr>
            <a:r>
              <a:rPr lang="en-US" altLang="en-US" b="0" dirty="0">
                <a:ea typeface="ＭＳ Ｐゴシック" panose="020B0600070205080204" pitchFamily="34" charset="-128"/>
              </a:rPr>
              <a:t>EPI has Fast Response Time (&lt;10ms) &amp; High Velocity (&gt;1 km/s)</a:t>
            </a:r>
          </a:p>
        </p:txBody>
      </p:sp>
      <p:sp>
        <p:nvSpPr>
          <p:cNvPr id="26626" name="Slide Number Placeholder 3">
            <a:extLst>
              <a:ext uri="{FF2B5EF4-FFF2-40B4-BE49-F238E27FC236}">
                <a16:creationId xmlns:a16="http://schemas.microsoft.com/office/drawing/2014/main" id="{86452F05-FBA5-5B47-BBFD-34B418C5F7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EBCD9249-1150-814F-BF01-FDD2E5EDFA71}" type="slidenum">
              <a:rPr lang="en-US" altLang="en-US" sz="900" i="0" smtClean="0">
                <a:solidFill>
                  <a:schemeClr val="accent2"/>
                </a:solidFill>
                <a:latin typeface="Arial" panose="020B0604020202020204" pitchFamily="34" charset="0"/>
              </a:rPr>
              <a:pPr/>
              <a:t>17</a:t>
            </a:fld>
            <a:endParaRPr lang="en-US" altLang="en-US" sz="900" i="0">
              <a:solidFill>
                <a:schemeClr val="accent2"/>
              </a:solidFill>
              <a:latin typeface="Arial" panose="020B0604020202020204" pitchFamily="34" charset="0"/>
            </a:endParaRPr>
          </a:p>
        </p:txBody>
      </p:sp>
      <p:sp>
        <p:nvSpPr>
          <p:cNvPr id="26627" name="Rectangle 3">
            <a:extLst>
              <a:ext uri="{FF2B5EF4-FFF2-40B4-BE49-F238E27FC236}">
                <a16:creationId xmlns:a16="http://schemas.microsoft.com/office/drawing/2014/main" id="{4B6C1DBA-FB21-6A4F-BFEC-F8002807DF61}"/>
              </a:ext>
            </a:extLst>
          </p:cNvPr>
          <p:cNvSpPr txBox="1">
            <a:spLocks noChangeArrowheads="1"/>
          </p:cNvSpPr>
          <p:nvPr/>
        </p:nvSpPr>
        <p:spPr bwMode="auto">
          <a:xfrm>
            <a:off x="152400" y="1600200"/>
            <a:ext cx="8686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eaLnBrk="1" hangingPunct="1">
              <a:spcBef>
                <a:spcPct val="20000"/>
              </a:spcBef>
            </a:pPr>
            <a:endParaRPr lang="en-US" altLang="en-US" sz="1800" i="0">
              <a:solidFill>
                <a:schemeClr val="tx1"/>
              </a:solidFill>
            </a:endParaRPr>
          </a:p>
        </p:txBody>
      </p:sp>
      <p:sp>
        <p:nvSpPr>
          <p:cNvPr id="20484" name="Rectangle 5">
            <a:extLst>
              <a:ext uri="{FF2B5EF4-FFF2-40B4-BE49-F238E27FC236}">
                <a16:creationId xmlns:a16="http://schemas.microsoft.com/office/drawing/2014/main" id="{BADD796C-864B-8145-92E2-7FE7CB8A4BD2}"/>
              </a:ext>
            </a:extLst>
          </p:cNvPr>
          <p:cNvSpPr>
            <a:spLocks noChangeArrowheads="1"/>
          </p:cNvSpPr>
          <p:nvPr/>
        </p:nvSpPr>
        <p:spPr bwMode="auto">
          <a:xfrm>
            <a:off x="76200" y="914400"/>
            <a:ext cx="88392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200" b="1" i="1">
                <a:solidFill>
                  <a:srgbClr val="1822CD"/>
                </a:solidFill>
                <a:latin typeface="Helvetica" pitchFamily="2" charset="0"/>
                <a:ea typeface="ＭＳ Ｐゴシック" panose="020B0600070205080204" pitchFamily="34" charset="-128"/>
              </a:defRPr>
            </a:lvl1pPr>
            <a:lvl2pPr marL="800100" indent="-342900" eaLnBrk="0" hangingPunct="0">
              <a:defRPr sz="1200" b="1" i="1">
                <a:solidFill>
                  <a:srgbClr val="1822CD"/>
                </a:solidFill>
                <a:latin typeface="Helvetica" pitchFamily="2" charset="0"/>
                <a:ea typeface="ＭＳ Ｐゴシック" panose="020B0600070205080204" pitchFamily="34" charset="-128"/>
              </a:defRPr>
            </a:lvl2pPr>
            <a:lvl3pPr marL="1143000" indent="-228600" eaLnBrk="0" hangingPunct="0">
              <a:defRPr sz="1200" b="1" i="1">
                <a:solidFill>
                  <a:srgbClr val="1822CD"/>
                </a:solidFill>
                <a:latin typeface="Helvetica" pitchFamily="2" charset="0"/>
                <a:ea typeface="ＭＳ Ｐゴシック" panose="020B0600070205080204" pitchFamily="34" charset="-128"/>
              </a:defRPr>
            </a:lvl3pPr>
            <a:lvl4pPr marL="1600200" indent="-228600" eaLnBrk="0" hangingPunct="0">
              <a:defRPr sz="1200" b="1" i="1">
                <a:solidFill>
                  <a:srgbClr val="1822CD"/>
                </a:solidFill>
                <a:latin typeface="Helvetica" pitchFamily="2" charset="0"/>
                <a:ea typeface="ＭＳ Ｐゴシック" panose="020B0600070205080204" pitchFamily="34" charset="-128"/>
              </a:defRPr>
            </a:lvl4pPr>
            <a:lvl5pPr marL="2057400" indent="-228600" eaLnBrk="0" hangingPunct="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marL="0" indent="0" eaLnBrk="1" hangingPunct="1">
              <a:defRPr/>
            </a:pPr>
            <a:endParaRPr lang="en-US" altLang="en-US" sz="2000" b="0" i="0" dirty="0">
              <a:solidFill>
                <a:srgbClr val="262699"/>
              </a:solidFill>
              <a:latin typeface="Arial" panose="020B0604020202020204" pitchFamily="34" charset="0"/>
            </a:endParaRPr>
          </a:p>
          <a:p>
            <a:pPr lvl="1" eaLnBrk="1" hangingPunct="1">
              <a:spcAft>
                <a:spcPts val="600"/>
              </a:spcAft>
              <a:buFont typeface="Arial" panose="020B0604020202020204" pitchFamily="34" charset="0"/>
              <a:buChar char="•"/>
              <a:defRPr/>
            </a:pPr>
            <a:r>
              <a:rPr lang="en-US" altLang="en-US" sz="2000" b="0" i="0" dirty="0">
                <a:solidFill>
                  <a:schemeClr val="tx1"/>
                </a:solidFill>
                <a:latin typeface="+mn-lt"/>
              </a:rPr>
              <a:t>Because EPI injects payload of known size and velocity, one can precisely calculate the needed parameters for penetrating to the center of any given plasma, including the ITER plasma</a:t>
            </a:r>
          </a:p>
          <a:p>
            <a:pPr marL="914400" lvl="2" indent="0" eaLnBrk="1" hangingPunct="1">
              <a:spcAft>
                <a:spcPts val="600"/>
              </a:spcAft>
              <a:defRPr/>
            </a:pPr>
            <a:r>
              <a:rPr lang="en-US" altLang="en-US" sz="2000" b="0" i="0" dirty="0">
                <a:solidFill>
                  <a:schemeClr val="tx1"/>
                </a:solidFill>
                <a:latin typeface="+mn-lt"/>
              </a:rPr>
              <a:t>- Can control shape and size of payload</a:t>
            </a:r>
          </a:p>
          <a:p>
            <a:pPr marL="914400" lvl="2" indent="0" eaLnBrk="1" hangingPunct="1">
              <a:spcAft>
                <a:spcPts val="600"/>
              </a:spcAft>
              <a:defRPr/>
            </a:pPr>
            <a:r>
              <a:rPr lang="en-US" altLang="en-US" sz="2000" b="0" i="0" dirty="0">
                <a:solidFill>
                  <a:schemeClr val="tx1"/>
                </a:solidFill>
                <a:latin typeface="+mn-lt"/>
              </a:rPr>
              <a:t>- Modeling and extrapolation to ITER should be more reliable</a:t>
            </a:r>
          </a:p>
          <a:p>
            <a:pPr lvl="1" eaLnBrk="1" hangingPunct="1">
              <a:spcAft>
                <a:spcPts val="600"/>
              </a:spcAft>
              <a:buFont typeface="Arial" panose="020B0604020202020204" pitchFamily="34" charset="0"/>
              <a:buChar char="•"/>
              <a:defRPr/>
            </a:pPr>
            <a:r>
              <a:rPr lang="en-US" altLang="en-US" sz="2000" b="0" i="0" dirty="0">
                <a:solidFill>
                  <a:schemeClr val="tx1"/>
                </a:solidFill>
                <a:latin typeface="+mn-lt"/>
              </a:rPr>
              <a:t>EPI does not use plasma or gas for propulsion – only electromagnetic forces </a:t>
            </a:r>
          </a:p>
          <a:p>
            <a:pPr lvl="1" eaLnBrk="1" hangingPunct="1">
              <a:spcAft>
                <a:spcPts val="600"/>
              </a:spcAft>
              <a:buFont typeface="Arial" panose="020B0604020202020204" pitchFamily="34" charset="0"/>
              <a:buChar char="•"/>
              <a:defRPr/>
            </a:pPr>
            <a:r>
              <a:rPr lang="en-US" altLang="en-US" sz="2000" b="0" i="0" dirty="0">
                <a:solidFill>
                  <a:schemeClr val="tx1"/>
                </a:solidFill>
                <a:latin typeface="+mn-lt"/>
              </a:rPr>
              <a:t>During acceleration, the highest force is not present at t=0, rather it can be made gradual through the use of a simple pulse forming network (control acceleration shape waveform)</a:t>
            </a:r>
          </a:p>
          <a:p>
            <a:pPr marL="914400" lvl="2" indent="0" eaLnBrk="1" hangingPunct="1">
              <a:spcAft>
                <a:spcPts val="600"/>
              </a:spcAft>
              <a:defRPr/>
            </a:pPr>
            <a:r>
              <a:rPr lang="en-US" altLang="en-US" sz="2000" b="0" i="0" dirty="0">
                <a:solidFill>
                  <a:schemeClr val="tx1"/>
                </a:solidFill>
                <a:latin typeface="+mn-lt"/>
              </a:rPr>
              <a:t>– Important for accelerating a Shell Pellet to avoid impact fracture</a:t>
            </a:r>
            <a:endParaRPr lang="en-US" altLang="en-US" sz="2000" b="0" i="0" dirty="0">
              <a:solidFill>
                <a:srgbClr val="262699"/>
              </a:solidFill>
              <a:latin typeface="Arial" panose="020B0604020202020204" pitchFamily="34" charset="0"/>
            </a:endParaRPr>
          </a:p>
          <a:p>
            <a:pPr lvl="1" eaLnBrk="1" hangingPunct="1">
              <a:buFont typeface="Wingdings" pitchFamily="2" charset="2"/>
              <a:buChar char="Ø"/>
              <a:defRPr/>
            </a:pPr>
            <a:endParaRPr lang="en-US" altLang="en-US" sz="2400" b="0" i="0" dirty="0">
              <a:solidFill>
                <a:schemeClr val="tx1"/>
              </a:solidFill>
            </a:endParaRPr>
          </a:p>
          <a:p>
            <a:pPr lvl="1" eaLnBrk="1" hangingPunct="1">
              <a:buFont typeface="Wingdings" pitchFamily="2" charset="2"/>
              <a:buChar char="Ø"/>
              <a:defRPr/>
            </a:pPr>
            <a:endParaRPr lang="en-US" altLang="en-US" sz="2400" b="0" i="0" dirty="0">
              <a:solidFill>
                <a:schemeClr val="tx1"/>
              </a:solidFill>
            </a:endParaRPr>
          </a:p>
          <a:p>
            <a:pPr lvl="1" eaLnBrk="1" hangingPunct="1">
              <a:buFont typeface="Wingdings" pitchFamily="2" charset="2"/>
              <a:buChar char="Ø"/>
              <a:defRPr/>
            </a:pPr>
            <a:endParaRPr lang="en-US" altLang="en-US" sz="2400" b="0" i="0" dirty="0">
              <a:solidFill>
                <a:schemeClr val="tx1"/>
              </a:solidFill>
            </a:endParaRPr>
          </a:p>
          <a:p>
            <a:pPr marL="457200" lvl="1" indent="0" eaLnBrk="1" hangingPunct="1">
              <a:defRPr/>
            </a:pPr>
            <a:endParaRPr lang="en-US" altLang="en-US" sz="2000" b="0" i="0" dirty="0">
              <a:solidFill>
                <a:schemeClr val="tx1"/>
              </a:solidFill>
              <a:latin typeface="Arial" panose="020B0604020202020204" pitchFamily="34" charset="0"/>
            </a:endParaRPr>
          </a:p>
        </p:txBody>
      </p:sp>
      <p:sp>
        <p:nvSpPr>
          <p:cNvPr id="6" name="Rectangle 6">
            <a:extLst>
              <a:ext uri="{FF2B5EF4-FFF2-40B4-BE49-F238E27FC236}">
                <a16:creationId xmlns:a16="http://schemas.microsoft.com/office/drawing/2014/main" id="{70F5D9EF-E0A5-B149-B9E1-2C6271600D31}"/>
              </a:ext>
            </a:extLst>
          </p:cNvPr>
          <p:cNvSpPr>
            <a:spLocks noChangeArrowheads="1"/>
          </p:cNvSpPr>
          <p:nvPr/>
        </p:nvSpPr>
        <p:spPr bwMode="auto">
          <a:xfrm>
            <a:off x="228600" y="54864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eaLnBrk="1" hangingPunct="1"/>
            <a:r>
              <a:rPr lang="en-US" altLang="en-US" sz="1600" b="0" i="0" dirty="0">
                <a:solidFill>
                  <a:schemeClr val="tx1"/>
                </a:solidFill>
              </a:rPr>
              <a:t>The present understanding (based on the theoretical work of </a:t>
            </a:r>
            <a:r>
              <a:rPr lang="en-US" altLang="en-US" sz="1600" b="0" i="0" dirty="0" err="1">
                <a:solidFill>
                  <a:schemeClr val="tx1"/>
                </a:solidFill>
              </a:rPr>
              <a:t>Konavalov</a:t>
            </a:r>
            <a:r>
              <a:rPr lang="en-US" altLang="en-US" sz="1600" b="0" i="0" dirty="0">
                <a:solidFill>
                  <a:schemeClr val="tx1"/>
                </a:solidFill>
              </a:rPr>
              <a:t>, et al., proceedings of the IAEA-FEC 2012 conference, ITR/P1-38) is that as little as 5g of Be may be adequate for both thermal quench and runaway electron mitigation in ITER. This radiative payload must be deposited sufficiently deep inside the plasma </a:t>
            </a:r>
          </a:p>
        </p:txBody>
      </p:sp>
    </p:spTree>
    <p:extLst>
      <p:ext uri="{BB962C8B-B14F-4D97-AF65-F5344CB8AC3E}">
        <p14:creationId xmlns:p14="http://schemas.microsoft.com/office/powerpoint/2010/main" val="279012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545E-EA0A-1D49-8AFB-270AEC09743F}"/>
              </a:ext>
            </a:extLst>
          </p:cNvPr>
          <p:cNvSpPr>
            <a:spLocks noGrp="1"/>
          </p:cNvSpPr>
          <p:nvPr>
            <p:ph type="title"/>
          </p:nvPr>
        </p:nvSpPr>
        <p:spPr/>
        <p:txBody>
          <a:bodyPr/>
          <a:lstStyle/>
          <a:p>
            <a:pPr>
              <a:defRPr/>
            </a:pPr>
            <a:r>
              <a:rPr lang="en-US" sz="2800" b="0" dirty="0">
                <a:ea typeface="ＭＳ Ｐゴシック" charset="0"/>
                <a:cs typeface="ＭＳ Ｐゴシック" charset="0"/>
              </a:rPr>
              <a:t>ITER Scale Injector Predicted to Attain &gt;1 km/s in ~1 </a:t>
            </a:r>
            <a:r>
              <a:rPr lang="en-US" sz="2800" b="0" dirty="0" err="1">
                <a:ea typeface="ＭＳ Ｐゴシック" charset="0"/>
                <a:cs typeface="ＭＳ Ｐゴシック" charset="0"/>
              </a:rPr>
              <a:t>ms</a:t>
            </a:r>
            <a:endParaRPr lang="en-US" sz="2800" dirty="0">
              <a:solidFill>
                <a:schemeClr val="tx1"/>
              </a:solidFill>
            </a:endParaRPr>
          </a:p>
        </p:txBody>
      </p:sp>
      <p:sp>
        <p:nvSpPr>
          <p:cNvPr id="35842" name="Slide Number Placeholder 3">
            <a:extLst>
              <a:ext uri="{FF2B5EF4-FFF2-40B4-BE49-F238E27FC236}">
                <a16:creationId xmlns:a16="http://schemas.microsoft.com/office/drawing/2014/main" id="{0F2216B9-9328-8C42-8326-E28474A1887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3D421A95-131F-324B-8C1A-4E6C202A59B4}" type="slidenum">
              <a:rPr lang="en-US" altLang="en-US" sz="900" i="0" smtClean="0">
                <a:solidFill>
                  <a:schemeClr val="accent2"/>
                </a:solidFill>
                <a:latin typeface="Arial" panose="020B0604020202020204" pitchFamily="34" charset="0"/>
              </a:rPr>
              <a:pPr/>
              <a:t>18</a:t>
            </a:fld>
            <a:endParaRPr lang="en-US" altLang="en-US" sz="900" i="0">
              <a:solidFill>
                <a:schemeClr val="accent2"/>
              </a:solidFill>
              <a:latin typeface="Arial" panose="020B0604020202020204" pitchFamily="34" charset="0"/>
            </a:endParaRPr>
          </a:p>
        </p:txBody>
      </p:sp>
      <p:pic>
        <p:nvPicPr>
          <p:cNvPr id="5" name="Picture 4" descr="EPI-Vacuum-Tank_Assembly.jpg">
            <a:extLst>
              <a:ext uri="{FF2B5EF4-FFF2-40B4-BE49-F238E27FC236}">
                <a16:creationId xmlns:a16="http://schemas.microsoft.com/office/drawing/2014/main" id="{8532869F-3AB6-6C44-8A87-97A0313FF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548" y="1371600"/>
            <a:ext cx="4783554" cy="3962400"/>
          </a:xfrm>
          <a:prstGeom prst="rect">
            <a:avLst/>
          </a:prstGeom>
        </p:spPr>
      </p:pic>
      <p:sp>
        <p:nvSpPr>
          <p:cNvPr id="3" name="TextBox 2">
            <a:extLst>
              <a:ext uri="{FF2B5EF4-FFF2-40B4-BE49-F238E27FC236}">
                <a16:creationId xmlns:a16="http://schemas.microsoft.com/office/drawing/2014/main" id="{793181C7-AE61-9D41-BF13-13B52ACA02AA}"/>
              </a:ext>
            </a:extLst>
          </p:cNvPr>
          <p:cNvSpPr txBox="1"/>
          <p:nvPr/>
        </p:nvSpPr>
        <p:spPr>
          <a:xfrm>
            <a:off x="4315780" y="5410200"/>
            <a:ext cx="4865434" cy="369332"/>
          </a:xfrm>
          <a:prstGeom prst="rect">
            <a:avLst/>
          </a:prstGeom>
          <a:noFill/>
        </p:spPr>
        <p:txBody>
          <a:bodyPr wrap="none" rtlCol="0">
            <a:spAutoFit/>
          </a:bodyPr>
          <a:lstStyle/>
          <a:p>
            <a:r>
              <a:rPr lang="en-US" sz="1800" i="0" dirty="0"/>
              <a:t>Configuration for a near-term tokamak test</a:t>
            </a:r>
          </a:p>
        </p:txBody>
      </p:sp>
      <p:sp>
        <p:nvSpPr>
          <p:cNvPr id="7" name="TextBox 6">
            <a:extLst>
              <a:ext uri="{FF2B5EF4-FFF2-40B4-BE49-F238E27FC236}">
                <a16:creationId xmlns:a16="http://schemas.microsoft.com/office/drawing/2014/main" id="{F6917C11-C9E8-8041-84AE-D899C391013D}"/>
              </a:ext>
            </a:extLst>
          </p:cNvPr>
          <p:cNvSpPr txBox="1"/>
          <p:nvPr/>
        </p:nvSpPr>
        <p:spPr>
          <a:xfrm>
            <a:off x="5501237" y="6248400"/>
            <a:ext cx="3655168" cy="276999"/>
          </a:xfrm>
          <a:prstGeom prst="rect">
            <a:avLst/>
          </a:prstGeom>
          <a:noFill/>
        </p:spPr>
        <p:txBody>
          <a:bodyPr wrap="none" rtlCol="0">
            <a:spAutoFit/>
          </a:bodyPr>
          <a:lstStyle/>
          <a:p>
            <a:r>
              <a:rPr lang="en-US" b="0" i="0" dirty="0">
                <a:solidFill>
                  <a:schemeClr val="accent2"/>
                </a:solidFill>
              </a:rPr>
              <a:t>* R. Raman, et al., Nucl. Fusion </a:t>
            </a:r>
            <a:r>
              <a:rPr lang="en-US" i="0" dirty="0">
                <a:solidFill>
                  <a:schemeClr val="accent2"/>
                </a:solidFill>
              </a:rPr>
              <a:t>59</a:t>
            </a:r>
            <a:r>
              <a:rPr lang="en-US" b="0" i="0" dirty="0">
                <a:solidFill>
                  <a:schemeClr val="accent2"/>
                </a:solidFill>
              </a:rPr>
              <a:t> (2019) 016021</a:t>
            </a:r>
          </a:p>
        </p:txBody>
      </p:sp>
      <p:pic>
        <p:nvPicPr>
          <p:cNvPr id="9" name="Picture 8" descr="A close up of a map&#10;&#10;Description automatically generated">
            <a:extLst>
              <a:ext uri="{FF2B5EF4-FFF2-40B4-BE49-F238E27FC236}">
                <a16:creationId xmlns:a16="http://schemas.microsoft.com/office/drawing/2014/main" id="{47649F01-8A58-6541-BB60-A25F8E1B5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 y="990600"/>
            <a:ext cx="3085277" cy="5486400"/>
          </a:xfrm>
          <a:prstGeom prst="rect">
            <a:avLst/>
          </a:prstGeom>
        </p:spPr>
      </p:pic>
    </p:spTree>
    <p:extLst>
      <p:ext uri="{BB962C8B-B14F-4D97-AF65-F5344CB8AC3E}">
        <p14:creationId xmlns:p14="http://schemas.microsoft.com/office/powerpoint/2010/main" val="80083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3EA1-53EB-B346-927F-FCF03087EECD}"/>
              </a:ext>
            </a:extLst>
          </p:cNvPr>
          <p:cNvSpPr>
            <a:spLocks noGrp="1"/>
          </p:cNvSpPr>
          <p:nvPr>
            <p:ph type="title"/>
          </p:nvPr>
        </p:nvSpPr>
        <p:spPr/>
        <p:txBody>
          <a:bodyPr/>
          <a:lstStyle/>
          <a:p>
            <a:r>
              <a:rPr lang="en-US" b="0"/>
              <a:t>Present EPI-2 </a:t>
            </a:r>
            <a:r>
              <a:rPr lang="en-US" b="0" dirty="0"/>
              <a:t>Test Assembly with Boost Coils Capable of reaching &gt;0.5km/s in 1ms </a:t>
            </a:r>
          </a:p>
        </p:txBody>
      </p:sp>
      <p:sp>
        <p:nvSpPr>
          <p:cNvPr id="3" name="Slide Number Placeholder 2">
            <a:extLst>
              <a:ext uri="{FF2B5EF4-FFF2-40B4-BE49-F238E27FC236}">
                <a16:creationId xmlns:a16="http://schemas.microsoft.com/office/drawing/2014/main" id="{42E82415-FF20-F74A-8E91-1510FD607C8E}"/>
              </a:ext>
            </a:extLst>
          </p:cNvPr>
          <p:cNvSpPr>
            <a:spLocks noGrp="1"/>
          </p:cNvSpPr>
          <p:nvPr>
            <p:ph type="sldNum" sz="quarter" idx="10"/>
          </p:nvPr>
        </p:nvSpPr>
        <p:spPr/>
        <p:txBody>
          <a:bodyPr/>
          <a:lstStyle/>
          <a:p>
            <a:pPr>
              <a:defRPr/>
            </a:pPr>
            <a:fld id="{F466DDAB-B2C4-4A43-B6B2-3770EA2FC9DB}" type="slidenum">
              <a:rPr lang="en-US" altLang="en-US" smtClean="0"/>
              <a:pPr>
                <a:defRPr/>
              </a:pPr>
              <a:t>19</a:t>
            </a:fld>
            <a:endParaRPr lang="en-US" altLang="en-US"/>
          </a:p>
        </p:txBody>
      </p:sp>
      <p:pic>
        <p:nvPicPr>
          <p:cNvPr id="7" name="Picture 6" descr="A picture containing indoor, table, sitting, room&#10;&#10;Description automatically generated">
            <a:extLst>
              <a:ext uri="{FF2B5EF4-FFF2-40B4-BE49-F238E27FC236}">
                <a16:creationId xmlns:a16="http://schemas.microsoft.com/office/drawing/2014/main" id="{242948FC-1F4A-7641-A186-37B7EC4F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6019800" cy="2426586"/>
          </a:xfrm>
          <a:prstGeom prst="rect">
            <a:avLst/>
          </a:prstGeom>
        </p:spPr>
      </p:pic>
      <p:pic>
        <p:nvPicPr>
          <p:cNvPr id="6" name="Picture 5" descr="A close up of a map&#10;&#10;Description automatically generated">
            <a:extLst>
              <a:ext uri="{FF2B5EF4-FFF2-40B4-BE49-F238E27FC236}">
                <a16:creationId xmlns:a16="http://schemas.microsoft.com/office/drawing/2014/main" id="{2E3F8B10-BF9B-584B-8F9B-19353104C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733800"/>
            <a:ext cx="4080962" cy="2819400"/>
          </a:xfrm>
          <a:prstGeom prst="rect">
            <a:avLst/>
          </a:prstGeom>
        </p:spPr>
      </p:pic>
      <p:sp>
        <p:nvSpPr>
          <p:cNvPr id="10" name="Rectangle 9">
            <a:extLst>
              <a:ext uri="{FF2B5EF4-FFF2-40B4-BE49-F238E27FC236}">
                <a16:creationId xmlns:a16="http://schemas.microsoft.com/office/drawing/2014/main" id="{DBB6DFEC-307F-E740-946D-93829EA024D6}"/>
              </a:ext>
            </a:extLst>
          </p:cNvPr>
          <p:cNvSpPr/>
          <p:nvPr/>
        </p:nvSpPr>
        <p:spPr>
          <a:xfrm>
            <a:off x="0" y="3048000"/>
            <a:ext cx="5105400" cy="3647152"/>
          </a:xfrm>
          <a:prstGeom prst="rect">
            <a:avLst/>
          </a:prstGeom>
        </p:spPr>
        <p:txBody>
          <a:bodyPr wrap="square">
            <a:spAutoFit/>
          </a:bodyPr>
          <a:lstStyle/>
          <a:p>
            <a:pPr marR="0" algn="just">
              <a:spcBef>
                <a:spcPts val="0"/>
              </a:spcBef>
              <a:spcAft>
                <a:spcPts val="0"/>
              </a:spcAft>
            </a:pPr>
            <a:endParaRPr lang="en-US" sz="2000" b="0" i="0" dirty="0">
              <a:ea typeface="MS Mincho" panose="02020609040205080304" pitchFamily="49" charset="-128"/>
              <a:cs typeface="Times New Roman" panose="02020603050405020304" pitchFamily="18" charset="0"/>
            </a:endParaRPr>
          </a:p>
          <a:p>
            <a:pPr marL="285750" marR="0" indent="-285750" algn="just">
              <a:spcBef>
                <a:spcPts val="0"/>
              </a:spcBef>
              <a:spcAft>
                <a:spcPts val="600"/>
              </a:spcAft>
              <a:buFont typeface="Arial" panose="020B0604020202020204" pitchFamily="34" charset="0"/>
              <a:buChar char="•"/>
            </a:pPr>
            <a:r>
              <a:rPr lang="en-US" sz="1600" b="0" i="0" dirty="0">
                <a:ea typeface="MS Mincho" panose="02020609040205080304" pitchFamily="49" charset="-128"/>
                <a:cs typeface="Times New Roman" panose="02020603050405020304" pitchFamily="18" charset="0"/>
              </a:rPr>
              <a:t>With 3T boost coil and at 1kV, sabot capture and payload separation demonstrated at &gt;200m/s</a:t>
            </a:r>
            <a:endParaRPr lang="en-US" sz="1600" b="0" i="0" dirty="0">
              <a:effectLst/>
              <a:ea typeface="MS Mincho" panose="02020609040205080304" pitchFamily="49" charset="-128"/>
              <a:cs typeface="Times New Roman" panose="02020603050405020304" pitchFamily="18" charset="0"/>
            </a:endParaRPr>
          </a:p>
          <a:p>
            <a:pPr marL="285750" marR="0" indent="-285750" algn="just">
              <a:spcBef>
                <a:spcPts val="0"/>
              </a:spcBef>
              <a:spcAft>
                <a:spcPts val="600"/>
              </a:spcAft>
              <a:buFont typeface="Arial" panose="020B0604020202020204" pitchFamily="34" charset="0"/>
              <a:buChar char="•"/>
            </a:pPr>
            <a:r>
              <a:rPr lang="en-US" sz="1600" b="0" i="0" dirty="0">
                <a:effectLst/>
                <a:ea typeface="MS Mincho" panose="02020609040205080304" pitchFamily="49" charset="-128"/>
                <a:cs typeface="Times New Roman" panose="02020603050405020304" pitchFamily="18" charset="0"/>
              </a:rPr>
              <a:t>Sabot capture is based on concept used on SSPX at LLNL* and can be extended to &gt;2km/s</a:t>
            </a:r>
          </a:p>
          <a:p>
            <a:pPr marL="285750" marR="0" indent="-285750" algn="just">
              <a:spcBef>
                <a:spcPts val="0"/>
              </a:spcBef>
              <a:spcAft>
                <a:spcPts val="600"/>
              </a:spcAft>
              <a:buFont typeface="Arial" panose="020B0604020202020204" pitchFamily="34" charset="0"/>
              <a:buChar char="•"/>
            </a:pPr>
            <a:r>
              <a:rPr lang="en-US" sz="1600" b="0" i="0" dirty="0"/>
              <a:t>All materials in an ITER-EPI would consist of materials allowed in ITER</a:t>
            </a:r>
          </a:p>
          <a:p>
            <a:pPr lvl="1">
              <a:spcAft>
                <a:spcPts val="600"/>
              </a:spcAft>
            </a:pPr>
            <a:r>
              <a:rPr lang="en-US" sz="1600" b="0" i="0" dirty="0"/>
              <a:t>- Tungsten rails</a:t>
            </a:r>
          </a:p>
          <a:p>
            <a:pPr lvl="1">
              <a:spcAft>
                <a:spcPts val="600"/>
              </a:spcAft>
            </a:pPr>
            <a:r>
              <a:rPr lang="en-US" sz="1600" b="0" i="0" dirty="0"/>
              <a:t>- Be sabots</a:t>
            </a:r>
          </a:p>
          <a:p>
            <a:pPr lvl="1">
              <a:spcAft>
                <a:spcPts val="600"/>
              </a:spcAft>
            </a:pPr>
            <a:r>
              <a:rPr lang="en-US" sz="1600" b="0" i="0" dirty="0"/>
              <a:t>- </a:t>
            </a:r>
            <a:r>
              <a:rPr lang="en-US" sz="1600" b="0" i="0" dirty="0" err="1"/>
              <a:t>Vespel</a:t>
            </a:r>
            <a:r>
              <a:rPr lang="en-US" sz="1600" b="0" i="0" dirty="0"/>
              <a:t> insulators</a:t>
            </a:r>
          </a:p>
          <a:p>
            <a:pPr lvl="1">
              <a:spcAft>
                <a:spcPts val="600"/>
              </a:spcAft>
            </a:pPr>
            <a:r>
              <a:rPr lang="en-US" sz="1600" b="0" i="0" dirty="0"/>
              <a:t>- Tungsten, Inconel or SS for external assembly</a:t>
            </a:r>
          </a:p>
          <a:p>
            <a:pPr marL="285750" marR="0" indent="-285750" algn="just">
              <a:spcBef>
                <a:spcPts val="0"/>
              </a:spcBef>
              <a:spcAft>
                <a:spcPts val="0"/>
              </a:spcAft>
              <a:buFont typeface="Arial" panose="020B0604020202020204" pitchFamily="34" charset="0"/>
              <a:buChar char="•"/>
            </a:pPr>
            <a:endParaRPr lang="en-US" sz="1600" b="0" i="0" dirty="0">
              <a:effectLst/>
              <a:ea typeface="MS Mincho" panose="02020609040205080304" pitchFamily="49" charset="-128"/>
              <a:cs typeface="Times New Roman" panose="02020603050405020304" pitchFamily="18" charset="0"/>
            </a:endParaRPr>
          </a:p>
        </p:txBody>
      </p:sp>
      <p:pic>
        <p:nvPicPr>
          <p:cNvPr id="5" name="Picture 4">
            <a:extLst>
              <a:ext uri="{FF2B5EF4-FFF2-40B4-BE49-F238E27FC236}">
                <a16:creationId xmlns:a16="http://schemas.microsoft.com/office/drawing/2014/main" id="{AF570BD1-631F-2A4D-B839-B6E2967E4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914401"/>
            <a:ext cx="3581400" cy="2866128"/>
          </a:xfrm>
          <a:prstGeom prst="rect">
            <a:avLst/>
          </a:prstGeom>
        </p:spPr>
      </p:pic>
      <p:sp>
        <p:nvSpPr>
          <p:cNvPr id="4" name="TextBox 3">
            <a:extLst>
              <a:ext uri="{FF2B5EF4-FFF2-40B4-BE49-F238E27FC236}">
                <a16:creationId xmlns:a16="http://schemas.microsoft.com/office/drawing/2014/main" id="{5E1F5736-438D-B749-A598-1D1DFD3A987C}"/>
              </a:ext>
            </a:extLst>
          </p:cNvPr>
          <p:cNvSpPr txBox="1"/>
          <p:nvPr/>
        </p:nvSpPr>
        <p:spPr>
          <a:xfrm>
            <a:off x="0" y="6324600"/>
            <a:ext cx="5728043" cy="276999"/>
          </a:xfrm>
          <a:prstGeom prst="rect">
            <a:avLst/>
          </a:prstGeom>
          <a:noFill/>
        </p:spPr>
        <p:txBody>
          <a:bodyPr wrap="none" rtlCol="0">
            <a:spAutoFit/>
          </a:bodyPr>
          <a:lstStyle/>
          <a:p>
            <a:r>
              <a:rPr lang="en-US" b="0" i="0" dirty="0">
                <a:solidFill>
                  <a:schemeClr val="tx1"/>
                </a:solidFill>
              </a:rPr>
              <a:t>* C.T. Holcomb, et al., Review of Scientific Instruments, Vol </a:t>
            </a:r>
            <a:r>
              <a:rPr lang="en-US" i="0" dirty="0">
                <a:solidFill>
                  <a:schemeClr val="tx1"/>
                </a:solidFill>
              </a:rPr>
              <a:t>72</a:t>
            </a:r>
            <a:r>
              <a:rPr lang="en-US" b="0" i="0" dirty="0">
                <a:solidFill>
                  <a:schemeClr val="tx1"/>
                </a:solidFill>
              </a:rPr>
              <a:t>, No. 1 (2001) 1054</a:t>
            </a:r>
          </a:p>
        </p:txBody>
      </p:sp>
    </p:spTree>
    <p:extLst>
      <p:ext uri="{BB962C8B-B14F-4D97-AF65-F5344CB8AC3E}">
        <p14:creationId xmlns:p14="http://schemas.microsoft.com/office/powerpoint/2010/main" val="234499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9450FE4-4B66-C246-AF70-BF6B0926210E}"/>
              </a:ext>
            </a:extLst>
          </p:cNvPr>
          <p:cNvSpPr>
            <a:spLocks noGrp="1"/>
          </p:cNvSpPr>
          <p:nvPr>
            <p:ph type="title"/>
          </p:nvPr>
        </p:nvSpPr>
        <p:spPr>
          <a:xfrm>
            <a:off x="228600" y="1219200"/>
            <a:ext cx="8763000" cy="914400"/>
          </a:xfrm>
        </p:spPr>
        <p:txBody>
          <a:bodyPr/>
          <a:lstStyle/>
          <a:p>
            <a:pPr algn="l"/>
            <a:r>
              <a:rPr lang="en-US" sz="2000" b="0" dirty="0"/>
              <a:t>It does this by injecting a radiative payload into the tokamak plasma to try to uniformly radiate the plasma stored energy to the vessel walls, while trying to satisfy the Thermal Quench (TQ) and Current Quench (TQ) requirements</a:t>
            </a:r>
          </a:p>
        </p:txBody>
      </p:sp>
      <p:sp>
        <p:nvSpPr>
          <p:cNvPr id="17410" name="Slide Number Placeholder 3">
            <a:extLst>
              <a:ext uri="{FF2B5EF4-FFF2-40B4-BE49-F238E27FC236}">
                <a16:creationId xmlns:a16="http://schemas.microsoft.com/office/drawing/2014/main" id="{D80E587A-7938-CE47-B71E-3A474864E8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487BDB80-1C3A-6B4B-A103-224A77C48D48}" type="slidenum">
              <a:rPr lang="en-US" altLang="en-US" sz="900" i="0" smtClean="0">
                <a:solidFill>
                  <a:schemeClr val="accent2"/>
                </a:solidFill>
                <a:latin typeface="Arial" panose="020B0604020202020204" pitchFamily="34" charset="0"/>
              </a:rPr>
              <a:pPr/>
              <a:t>2</a:t>
            </a:fld>
            <a:endParaRPr lang="en-US" altLang="en-US" sz="900" i="0">
              <a:solidFill>
                <a:schemeClr val="accent2"/>
              </a:solidFill>
              <a:latin typeface="Arial" panose="020B0604020202020204" pitchFamily="34" charset="0"/>
            </a:endParaRPr>
          </a:p>
        </p:txBody>
      </p:sp>
      <p:sp>
        <p:nvSpPr>
          <p:cNvPr id="17411" name="Rectangle 3">
            <a:extLst>
              <a:ext uri="{FF2B5EF4-FFF2-40B4-BE49-F238E27FC236}">
                <a16:creationId xmlns:a16="http://schemas.microsoft.com/office/drawing/2014/main" id="{05C37A49-CE5B-BF43-A377-F6023B18F4E3}"/>
              </a:ext>
            </a:extLst>
          </p:cNvPr>
          <p:cNvSpPr txBox="1">
            <a:spLocks noChangeArrowheads="1"/>
          </p:cNvSpPr>
          <p:nvPr/>
        </p:nvSpPr>
        <p:spPr bwMode="auto">
          <a:xfrm>
            <a:off x="1066800" y="29718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marL="285750" indent="-285750" eaLnBrk="1" hangingPunct="1">
              <a:spcBef>
                <a:spcPct val="20000"/>
              </a:spcBef>
              <a:buFont typeface="Arial" panose="020B0604020202020204" pitchFamily="34" charset="0"/>
              <a:buChar char="•"/>
            </a:pPr>
            <a:r>
              <a:rPr lang="en-US" altLang="en-US" sz="2000" b="0" i="0" dirty="0">
                <a:solidFill>
                  <a:schemeClr val="tx1"/>
                </a:solidFill>
              </a:rPr>
              <a:t>Time scales of relevance to disruption mitigation</a:t>
            </a:r>
          </a:p>
          <a:p>
            <a:pPr marL="285750" indent="-285750" eaLnBrk="1" hangingPunct="1">
              <a:spcBef>
                <a:spcPct val="20000"/>
              </a:spcBef>
              <a:buFont typeface="Arial" panose="020B0604020202020204" pitchFamily="34" charset="0"/>
              <a:buChar char="•"/>
            </a:pPr>
            <a:r>
              <a:rPr lang="en-US" altLang="en-US" sz="2000" b="0" i="0" dirty="0">
                <a:solidFill>
                  <a:schemeClr val="tx1"/>
                </a:solidFill>
              </a:rPr>
              <a:t>Types of disruption mitigation systems</a:t>
            </a:r>
          </a:p>
          <a:p>
            <a:pPr marL="285750" indent="-285750" eaLnBrk="1" hangingPunct="1">
              <a:spcBef>
                <a:spcPct val="20000"/>
              </a:spcBef>
              <a:buFont typeface="Arial" panose="020B0604020202020204" pitchFamily="34" charset="0"/>
              <a:buChar char="•"/>
            </a:pPr>
            <a:r>
              <a:rPr lang="en-US" altLang="en-US" sz="2000" b="0" i="0" dirty="0">
                <a:solidFill>
                  <a:schemeClr val="tx1"/>
                </a:solidFill>
              </a:rPr>
              <a:t>Systems alternate to Shattered Pellet Injection (SPI)</a:t>
            </a:r>
          </a:p>
          <a:p>
            <a:pPr lvl="1" indent="0" eaLnBrk="1" hangingPunct="1">
              <a:spcBef>
                <a:spcPct val="20000"/>
              </a:spcBef>
            </a:pPr>
            <a:r>
              <a:rPr lang="en-US" altLang="en-US" sz="2000" b="0" i="0" dirty="0">
                <a:solidFill>
                  <a:schemeClr val="tx1"/>
                </a:solidFill>
              </a:rPr>
              <a:t>- Shell Pellet</a:t>
            </a:r>
          </a:p>
          <a:p>
            <a:pPr lvl="1" indent="0" eaLnBrk="1" hangingPunct="1">
              <a:spcBef>
                <a:spcPct val="20000"/>
              </a:spcBef>
            </a:pPr>
            <a:r>
              <a:rPr lang="en-US" altLang="en-US" sz="2000" b="0" i="0" dirty="0">
                <a:solidFill>
                  <a:schemeClr val="tx1"/>
                </a:solidFill>
              </a:rPr>
              <a:t>- Two-stage gas gun</a:t>
            </a:r>
          </a:p>
          <a:p>
            <a:pPr lvl="1" indent="0" eaLnBrk="1" hangingPunct="1">
              <a:spcBef>
                <a:spcPct val="20000"/>
              </a:spcBef>
            </a:pPr>
            <a:r>
              <a:rPr lang="en-US" altLang="en-US" sz="2000" b="0" i="0" dirty="0">
                <a:solidFill>
                  <a:schemeClr val="tx1"/>
                </a:solidFill>
              </a:rPr>
              <a:t>- Electromagnetic Particle Injector (EPI)</a:t>
            </a:r>
          </a:p>
          <a:p>
            <a:pPr marL="285750" indent="-285750" eaLnBrk="1" hangingPunct="1">
              <a:spcBef>
                <a:spcPct val="20000"/>
              </a:spcBef>
              <a:buFont typeface="Arial" panose="020B0604020202020204" pitchFamily="34" charset="0"/>
              <a:buChar char="•"/>
            </a:pPr>
            <a:r>
              <a:rPr lang="en-US" altLang="en-US" sz="2000" b="0" i="0" dirty="0">
                <a:solidFill>
                  <a:schemeClr val="tx1"/>
                </a:solidFill>
              </a:rPr>
              <a:t>Supporting MHD modeling work</a:t>
            </a:r>
          </a:p>
          <a:p>
            <a:pPr marL="285750" indent="-285750" eaLnBrk="1" hangingPunct="1">
              <a:spcBef>
                <a:spcPct val="20000"/>
              </a:spcBef>
              <a:buFont typeface="Arial" panose="020B0604020202020204" pitchFamily="34" charset="0"/>
              <a:buChar char="•"/>
            </a:pPr>
            <a:r>
              <a:rPr lang="en-US" altLang="en-US" sz="2000" b="0" i="0" dirty="0">
                <a:solidFill>
                  <a:schemeClr val="tx1"/>
                </a:solidFill>
              </a:rPr>
              <a:t>Summary and conclusions</a:t>
            </a:r>
          </a:p>
          <a:p>
            <a:pPr eaLnBrk="1" hangingPunct="1">
              <a:spcBef>
                <a:spcPct val="20000"/>
              </a:spcBef>
            </a:pPr>
            <a:endParaRPr lang="en-US" altLang="en-US" sz="1800" b="0" i="0" dirty="0">
              <a:solidFill>
                <a:schemeClr val="tx1"/>
              </a:solidFill>
            </a:endParaRPr>
          </a:p>
          <a:p>
            <a:pPr eaLnBrk="1" hangingPunct="1">
              <a:spcBef>
                <a:spcPct val="20000"/>
              </a:spcBef>
            </a:pPr>
            <a:endParaRPr lang="en-US" altLang="en-US" sz="1800" b="0" i="0" dirty="0">
              <a:solidFill>
                <a:schemeClr val="tx1"/>
              </a:solidFill>
            </a:endParaRPr>
          </a:p>
        </p:txBody>
      </p:sp>
      <p:sp>
        <p:nvSpPr>
          <p:cNvPr id="9" name="TextBox 8">
            <a:extLst>
              <a:ext uri="{FF2B5EF4-FFF2-40B4-BE49-F238E27FC236}">
                <a16:creationId xmlns:a16="http://schemas.microsoft.com/office/drawing/2014/main" id="{EBA2EE3A-DE79-D94B-BC8B-83A4609EA091}"/>
              </a:ext>
            </a:extLst>
          </p:cNvPr>
          <p:cNvSpPr txBox="1"/>
          <p:nvPr/>
        </p:nvSpPr>
        <p:spPr>
          <a:xfrm>
            <a:off x="152400" y="15240"/>
            <a:ext cx="8991600" cy="830997"/>
          </a:xfrm>
          <a:prstGeom prst="rect">
            <a:avLst/>
          </a:prstGeom>
          <a:noFill/>
        </p:spPr>
        <p:txBody>
          <a:bodyPr wrap="square" rtlCol="0">
            <a:spAutoFit/>
          </a:bodyPr>
          <a:lstStyle/>
          <a:p>
            <a:pPr algn="ctr"/>
            <a:r>
              <a:rPr lang="en-US" sz="2400" b="0" i="0" dirty="0"/>
              <a:t>Disruption Mitigation System (DMS) is the Final Line of Defense to Protect the Reactor Infrastructure</a:t>
            </a:r>
          </a:p>
        </p:txBody>
      </p:sp>
      <p:sp>
        <p:nvSpPr>
          <p:cNvPr id="2" name="TextBox 1">
            <a:extLst>
              <a:ext uri="{FF2B5EF4-FFF2-40B4-BE49-F238E27FC236}">
                <a16:creationId xmlns:a16="http://schemas.microsoft.com/office/drawing/2014/main" id="{4FA5E94C-7492-6849-BB24-8AF4C1B74A87}"/>
              </a:ext>
            </a:extLst>
          </p:cNvPr>
          <p:cNvSpPr txBox="1"/>
          <p:nvPr/>
        </p:nvSpPr>
        <p:spPr>
          <a:xfrm>
            <a:off x="3581400" y="2514600"/>
            <a:ext cx="1242648" cy="461665"/>
          </a:xfrm>
          <a:prstGeom prst="rect">
            <a:avLst/>
          </a:prstGeom>
          <a:noFill/>
        </p:spPr>
        <p:txBody>
          <a:bodyPr wrap="none" rtlCol="0">
            <a:spAutoFit/>
          </a:bodyPr>
          <a:lstStyle/>
          <a:p>
            <a:r>
              <a:rPr lang="en-US" sz="2400" i="0" dirty="0"/>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80D0-36A2-B04A-999E-C98C607D8945}"/>
              </a:ext>
            </a:extLst>
          </p:cNvPr>
          <p:cNvSpPr>
            <a:spLocks noGrp="1"/>
          </p:cNvSpPr>
          <p:nvPr>
            <p:ph type="title"/>
          </p:nvPr>
        </p:nvSpPr>
        <p:spPr/>
        <p:txBody>
          <a:bodyPr/>
          <a:lstStyle/>
          <a:p>
            <a:r>
              <a:rPr lang="en-US" b="0" dirty="0"/>
              <a:t>NIMROD Modeling has thus far focused on understanding Core Response following Core Payload deposition</a:t>
            </a:r>
          </a:p>
        </p:txBody>
      </p:sp>
      <p:sp>
        <p:nvSpPr>
          <p:cNvPr id="3" name="Slide Number Placeholder 2">
            <a:extLst>
              <a:ext uri="{FF2B5EF4-FFF2-40B4-BE49-F238E27FC236}">
                <a16:creationId xmlns:a16="http://schemas.microsoft.com/office/drawing/2014/main" id="{A0C0E488-DA0E-864F-8368-47950685B99C}"/>
              </a:ext>
            </a:extLst>
          </p:cNvPr>
          <p:cNvSpPr>
            <a:spLocks noGrp="1"/>
          </p:cNvSpPr>
          <p:nvPr>
            <p:ph type="sldNum" sz="quarter" idx="10"/>
          </p:nvPr>
        </p:nvSpPr>
        <p:spPr/>
        <p:txBody>
          <a:bodyPr/>
          <a:lstStyle/>
          <a:p>
            <a:pPr>
              <a:defRPr/>
            </a:pPr>
            <a:fld id="{F466DDAB-B2C4-4A43-B6B2-3770EA2FC9DB}" type="slidenum">
              <a:rPr lang="en-US" altLang="en-US" smtClean="0"/>
              <a:pPr>
                <a:defRPr/>
              </a:pPr>
              <a:t>20</a:t>
            </a:fld>
            <a:endParaRPr lang="en-US" altLang="en-US"/>
          </a:p>
        </p:txBody>
      </p:sp>
      <p:sp>
        <p:nvSpPr>
          <p:cNvPr id="4" name="TextBox 3">
            <a:extLst>
              <a:ext uri="{FF2B5EF4-FFF2-40B4-BE49-F238E27FC236}">
                <a16:creationId xmlns:a16="http://schemas.microsoft.com/office/drawing/2014/main" id="{CEEACB7E-04F3-4C4C-8033-4E0821B40F15}"/>
              </a:ext>
            </a:extLst>
          </p:cNvPr>
          <p:cNvSpPr txBox="1"/>
          <p:nvPr/>
        </p:nvSpPr>
        <p:spPr>
          <a:xfrm>
            <a:off x="1474076" y="2159876"/>
            <a:ext cx="184731" cy="276999"/>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D5E19EBD-F08F-3546-B584-B9AB813C9428}"/>
              </a:ext>
            </a:extLst>
          </p:cNvPr>
          <p:cNvSpPr txBox="1"/>
          <p:nvPr/>
        </p:nvSpPr>
        <p:spPr>
          <a:xfrm>
            <a:off x="76200" y="1447800"/>
            <a:ext cx="8915400" cy="4093428"/>
          </a:xfrm>
          <a:prstGeom prst="rect">
            <a:avLst/>
          </a:prstGeom>
          <a:noFill/>
        </p:spPr>
        <p:txBody>
          <a:bodyPr wrap="square" rtlCol="0">
            <a:spAutoFit/>
          </a:bodyPr>
          <a:lstStyle/>
          <a:p>
            <a:pPr marL="171450" indent="-171450">
              <a:buFont typeface="Arial" panose="020B0604020202020204" pitchFamily="34" charset="0"/>
              <a:buChar char="•"/>
            </a:pPr>
            <a:r>
              <a:rPr lang="en-US" sz="2000" b="0" i="0" dirty="0"/>
              <a:t>DIII-D Shell Pellet experiment modeled with simplifications to Shell Pellet propagation to core and some important results found</a:t>
            </a:r>
          </a:p>
          <a:p>
            <a:pPr marL="171450" indent="-171450">
              <a:buFont typeface="Arial" panose="020B0604020202020204" pitchFamily="34" charset="0"/>
              <a:buChar char="•"/>
            </a:pPr>
            <a:endParaRPr lang="en-US" sz="2000" b="0" i="0" dirty="0"/>
          </a:p>
          <a:p>
            <a:pPr marL="171450" indent="-171450">
              <a:buFont typeface="Arial" panose="020B0604020202020204" pitchFamily="34" charset="0"/>
              <a:buChar char="•"/>
            </a:pPr>
            <a:r>
              <a:rPr lang="en-US" sz="2000" b="0" i="0" dirty="0"/>
              <a:t>It is possible to successfully maintain outer flux surfaces successfully during an inside-out thermal quench (TQ) of the core thermal energy (Important new result for DM applications)</a:t>
            </a:r>
          </a:p>
          <a:p>
            <a:pPr marL="171450" indent="-171450">
              <a:buFont typeface="Arial" panose="020B0604020202020204" pitchFamily="34" charset="0"/>
              <a:buChar char="•"/>
            </a:pPr>
            <a:endParaRPr lang="en-US" sz="2000" b="0" i="0" dirty="0"/>
          </a:p>
          <a:p>
            <a:pPr marL="171450" indent="-171450">
              <a:buFont typeface="Arial" panose="020B0604020202020204" pitchFamily="34" charset="0"/>
              <a:buChar char="•"/>
            </a:pPr>
            <a:endParaRPr lang="en-US" sz="2000" b="0" i="0" dirty="0"/>
          </a:p>
          <a:p>
            <a:pPr marL="171450" indent="-171450">
              <a:buFont typeface="Arial" panose="020B0604020202020204" pitchFamily="34" charset="0"/>
              <a:buChar char="•"/>
            </a:pPr>
            <a:r>
              <a:rPr lang="en-US" sz="2000" b="0" i="0" dirty="0"/>
              <a:t>With proper control of payload delivery, it is possible to make the region of magnetic stochasticity expand from the core outward and keep the edge warmer than the core. </a:t>
            </a:r>
          </a:p>
          <a:p>
            <a:pPr lvl="1"/>
            <a:r>
              <a:rPr lang="en-US" sz="2000" b="0" i="0" dirty="0"/>
              <a:t>- Consequently, it may be possible to deconfine the seed runaway electrons</a:t>
            </a:r>
          </a:p>
        </p:txBody>
      </p:sp>
      <p:sp>
        <p:nvSpPr>
          <p:cNvPr id="6" name="TextBox 5">
            <a:extLst>
              <a:ext uri="{FF2B5EF4-FFF2-40B4-BE49-F238E27FC236}">
                <a16:creationId xmlns:a16="http://schemas.microsoft.com/office/drawing/2014/main" id="{ABC2EA1C-2980-7443-A390-9C2693E0EF9B}"/>
              </a:ext>
            </a:extLst>
          </p:cNvPr>
          <p:cNvSpPr txBox="1"/>
          <p:nvPr/>
        </p:nvSpPr>
        <p:spPr>
          <a:xfrm>
            <a:off x="1447800" y="6096000"/>
            <a:ext cx="4930068" cy="400110"/>
          </a:xfrm>
          <a:prstGeom prst="rect">
            <a:avLst/>
          </a:prstGeom>
          <a:noFill/>
        </p:spPr>
        <p:txBody>
          <a:bodyPr wrap="none" rtlCol="0">
            <a:spAutoFit/>
          </a:bodyPr>
          <a:lstStyle/>
          <a:p>
            <a:r>
              <a:rPr lang="en-US" sz="2000" b="0" dirty="0">
                <a:solidFill>
                  <a:schemeClr val="tx1"/>
                </a:solidFill>
              </a:rPr>
              <a:t>See V.A. Izzo presentation at this meeting</a:t>
            </a:r>
          </a:p>
        </p:txBody>
      </p:sp>
      <p:pic>
        <p:nvPicPr>
          <p:cNvPr id="8" name="Picture 7">
            <a:extLst>
              <a:ext uri="{FF2B5EF4-FFF2-40B4-BE49-F238E27FC236}">
                <a16:creationId xmlns:a16="http://schemas.microsoft.com/office/drawing/2014/main" id="{BB4401A6-8C38-8B41-8B43-34FC3D27E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 y="6152264"/>
            <a:ext cx="13414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9555B6A-1B50-5F47-9169-A6AC1FA735A7}"/>
              </a:ext>
            </a:extLst>
          </p:cNvPr>
          <p:cNvSpPr txBox="1"/>
          <p:nvPr/>
        </p:nvSpPr>
        <p:spPr>
          <a:xfrm>
            <a:off x="5334000" y="5715000"/>
            <a:ext cx="3749296" cy="307777"/>
          </a:xfrm>
          <a:prstGeom prst="rect">
            <a:avLst/>
          </a:prstGeom>
          <a:noFill/>
        </p:spPr>
        <p:txBody>
          <a:bodyPr wrap="none" rtlCol="0">
            <a:spAutoFit/>
          </a:bodyPr>
          <a:lstStyle/>
          <a:p>
            <a:r>
              <a:rPr lang="en-US" sz="1400" b="0" i="0" dirty="0">
                <a:solidFill>
                  <a:schemeClr val="tx1"/>
                </a:solidFill>
              </a:rPr>
              <a:t>V.A. Izzo, Nuclear Fusion, </a:t>
            </a:r>
            <a:r>
              <a:rPr lang="en-US" sz="1400" i="0" dirty="0">
                <a:solidFill>
                  <a:schemeClr val="tx1"/>
                </a:solidFill>
              </a:rPr>
              <a:t>60 </a:t>
            </a:r>
            <a:r>
              <a:rPr lang="en-US" sz="1400" b="0" i="0" dirty="0">
                <a:solidFill>
                  <a:schemeClr val="tx1"/>
                </a:solidFill>
              </a:rPr>
              <a:t> (2020) 066023</a:t>
            </a:r>
          </a:p>
        </p:txBody>
      </p:sp>
    </p:spTree>
    <p:extLst>
      <p:ext uri="{BB962C8B-B14F-4D97-AF65-F5344CB8AC3E}">
        <p14:creationId xmlns:p14="http://schemas.microsoft.com/office/powerpoint/2010/main" val="397430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80D0-36A2-B04A-999E-C98C607D8945}"/>
              </a:ext>
            </a:extLst>
          </p:cNvPr>
          <p:cNvSpPr>
            <a:spLocks noGrp="1"/>
          </p:cNvSpPr>
          <p:nvPr>
            <p:ph type="title"/>
          </p:nvPr>
        </p:nvSpPr>
        <p:spPr/>
        <p:txBody>
          <a:bodyPr/>
          <a:lstStyle/>
          <a:p>
            <a:r>
              <a:rPr lang="en-US" b="0" dirty="0"/>
              <a:t>M3D-C1 Modeling has thus far focused on understanding Penetration of Pellet to the Core</a:t>
            </a:r>
          </a:p>
        </p:txBody>
      </p:sp>
      <p:sp>
        <p:nvSpPr>
          <p:cNvPr id="3" name="Slide Number Placeholder 2">
            <a:extLst>
              <a:ext uri="{FF2B5EF4-FFF2-40B4-BE49-F238E27FC236}">
                <a16:creationId xmlns:a16="http://schemas.microsoft.com/office/drawing/2014/main" id="{A0C0E488-DA0E-864F-8368-47950685B99C}"/>
              </a:ext>
            </a:extLst>
          </p:cNvPr>
          <p:cNvSpPr>
            <a:spLocks noGrp="1"/>
          </p:cNvSpPr>
          <p:nvPr>
            <p:ph type="sldNum" sz="quarter" idx="10"/>
          </p:nvPr>
        </p:nvSpPr>
        <p:spPr/>
        <p:txBody>
          <a:bodyPr/>
          <a:lstStyle/>
          <a:p>
            <a:pPr>
              <a:defRPr/>
            </a:pPr>
            <a:fld id="{F466DDAB-B2C4-4A43-B6B2-3770EA2FC9DB}" type="slidenum">
              <a:rPr lang="en-US" altLang="en-US" smtClean="0"/>
              <a:pPr>
                <a:defRPr/>
              </a:pPr>
              <a:t>21</a:t>
            </a:fld>
            <a:endParaRPr lang="en-US" altLang="en-US"/>
          </a:p>
        </p:txBody>
      </p:sp>
      <p:sp>
        <p:nvSpPr>
          <p:cNvPr id="4" name="TextBox 3">
            <a:extLst>
              <a:ext uri="{FF2B5EF4-FFF2-40B4-BE49-F238E27FC236}">
                <a16:creationId xmlns:a16="http://schemas.microsoft.com/office/drawing/2014/main" id="{CEEACB7E-04F3-4C4C-8033-4E0821B40F15}"/>
              </a:ext>
            </a:extLst>
          </p:cNvPr>
          <p:cNvSpPr txBox="1"/>
          <p:nvPr/>
        </p:nvSpPr>
        <p:spPr>
          <a:xfrm>
            <a:off x="1474076" y="2159876"/>
            <a:ext cx="184731" cy="276999"/>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D5E19EBD-F08F-3546-B584-B9AB813C9428}"/>
              </a:ext>
            </a:extLst>
          </p:cNvPr>
          <p:cNvSpPr txBox="1"/>
          <p:nvPr/>
        </p:nvSpPr>
        <p:spPr>
          <a:xfrm>
            <a:off x="76200" y="1752600"/>
            <a:ext cx="8915400" cy="3785652"/>
          </a:xfrm>
          <a:prstGeom prst="rect">
            <a:avLst/>
          </a:prstGeom>
          <a:noFill/>
        </p:spPr>
        <p:txBody>
          <a:bodyPr wrap="square" rtlCol="0">
            <a:spAutoFit/>
          </a:bodyPr>
          <a:lstStyle/>
          <a:p>
            <a:pPr marL="171450" indent="-171450">
              <a:buFont typeface="Arial" panose="020B0604020202020204" pitchFamily="34" charset="0"/>
              <a:buChar char="•"/>
            </a:pPr>
            <a:r>
              <a:rPr lang="en-US" sz="2000" b="0" i="0" dirty="0"/>
              <a:t>Simulations with different pellet velocities (up to 1 km/s) are being conducted. Results for a single 1mm carbon pellet show that thermal quenches are incomplete and that radiation losses can be significant before the pellet penetrates sufficiently deep into the core plasma</a:t>
            </a:r>
          </a:p>
          <a:p>
            <a:pPr marL="800100" lvl="1" indent="-342900">
              <a:buFontTx/>
              <a:buChar char="-"/>
            </a:pPr>
            <a:r>
              <a:rPr lang="en-US" sz="2000" b="0" i="0" dirty="0"/>
              <a:t>This is also work in the early stages of development</a:t>
            </a:r>
          </a:p>
          <a:p>
            <a:pPr marL="800100" lvl="1" indent="-342900">
              <a:buFontTx/>
              <a:buChar char="-"/>
            </a:pPr>
            <a:r>
              <a:rPr lang="en-US" sz="2000" b="0" i="0" dirty="0"/>
              <a:t>Simulation with a different simpler species such as Be would be helpful</a:t>
            </a:r>
          </a:p>
          <a:p>
            <a:pPr marL="800100" lvl="1" indent="-342900">
              <a:buFontTx/>
              <a:buChar char="-"/>
            </a:pPr>
            <a:r>
              <a:rPr lang="en-US" sz="2000" b="0" i="0" dirty="0"/>
              <a:t>Present simulations used an L-mode plasma with no q=2 surface – extend to H-Mode discharges</a:t>
            </a:r>
          </a:p>
          <a:p>
            <a:pPr marL="800100" lvl="1" indent="-342900">
              <a:buFontTx/>
              <a:buChar char="-"/>
            </a:pPr>
            <a:r>
              <a:rPr lang="en-US" sz="2000" b="0" i="0" dirty="0"/>
              <a:t>Experimental data from the injection of multiple pellets of well-defined shape and velocity would aid in the modeling effort</a:t>
            </a:r>
          </a:p>
          <a:p>
            <a:endParaRPr lang="en-US" sz="2000" b="0" i="0" dirty="0"/>
          </a:p>
        </p:txBody>
      </p:sp>
      <p:sp>
        <p:nvSpPr>
          <p:cNvPr id="7" name="TextBox 6">
            <a:extLst>
              <a:ext uri="{FF2B5EF4-FFF2-40B4-BE49-F238E27FC236}">
                <a16:creationId xmlns:a16="http://schemas.microsoft.com/office/drawing/2014/main" id="{56FDCE45-3358-5E49-B73D-774BC30A7336}"/>
              </a:ext>
            </a:extLst>
          </p:cNvPr>
          <p:cNvSpPr txBox="1"/>
          <p:nvPr/>
        </p:nvSpPr>
        <p:spPr>
          <a:xfrm>
            <a:off x="304800" y="6096000"/>
            <a:ext cx="5340373" cy="400110"/>
          </a:xfrm>
          <a:prstGeom prst="rect">
            <a:avLst/>
          </a:prstGeom>
          <a:noFill/>
        </p:spPr>
        <p:txBody>
          <a:bodyPr wrap="none" rtlCol="0">
            <a:spAutoFit/>
          </a:bodyPr>
          <a:lstStyle/>
          <a:p>
            <a:r>
              <a:rPr lang="en-US" sz="2000" b="0" dirty="0">
                <a:solidFill>
                  <a:schemeClr val="tx1"/>
                </a:solidFill>
              </a:rPr>
              <a:t>See C.F. </a:t>
            </a:r>
            <a:r>
              <a:rPr lang="en-US" sz="2000" b="0" dirty="0" err="1">
                <a:solidFill>
                  <a:schemeClr val="tx1"/>
                </a:solidFill>
              </a:rPr>
              <a:t>Clauser</a:t>
            </a:r>
            <a:r>
              <a:rPr lang="en-US" sz="2000" b="0" dirty="0">
                <a:solidFill>
                  <a:schemeClr val="tx1"/>
                </a:solidFill>
              </a:rPr>
              <a:t> presentation at this meeting</a:t>
            </a:r>
          </a:p>
        </p:txBody>
      </p:sp>
    </p:spTree>
    <p:extLst>
      <p:ext uri="{BB962C8B-B14F-4D97-AF65-F5344CB8AC3E}">
        <p14:creationId xmlns:p14="http://schemas.microsoft.com/office/powerpoint/2010/main" val="202483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AEEB980-1085-9348-9490-1A495CB63C40}"/>
              </a:ext>
            </a:extLst>
          </p:cNvPr>
          <p:cNvSpPr>
            <a:spLocks noGrp="1"/>
          </p:cNvSpPr>
          <p:nvPr>
            <p:ph type="title"/>
          </p:nvPr>
        </p:nvSpPr>
        <p:spPr/>
        <p:txBody>
          <a:bodyPr/>
          <a:lstStyle/>
          <a:p>
            <a:pPr>
              <a:defRPr/>
            </a:pPr>
            <a:r>
              <a:rPr lang="en-US" b="0" dirty="0">
                <a:ea typeface="ＭＳ Ｐゴシック" charset="0"/>
                <a:cs typeface="ＭＳ Ｐゴシック" charset="0"/>
              </a:rPr>
              <a:t>Tokamak-based Reactors &amp; ITER Will Require Reliable &amp; Fast Response Device Protection Capability</a:t>
            </a:r>
          </a:p>
        </p:txBody>
      </p:sp>
      <p:sp>
        <p:nvSpPr>
          <p:cNvPr id="40962" name="Content Placeholder 2">
            <a:extLst>
              <a:ext uri="{FF2B5EF4-FFF2-40B4-BE49-F238E27FC236}">
                <a16:creationId xmlns:a16="http://schemas.microsoft.com/office/drawing/2014/main" id="{C784E67A-198C-D94D-9DF6-F35803D7E8F2}"/>
              </a:ext>
            </a:extLst>
          </p:cNvPr>
          <p:cNvSpPr>
            <a:spLocks noGrp="1" noChangeArrowheads="1"/>
          </p:cNvSpPr>
          <p:nvPr>
            <p:ph idx="4294967295"/>
          </p:nvPr>
        </p:nvSpPr>
        <p:spPr bwMode="auto">
          <a:xfrm>
            <a:off x="0" y="1143000"/>
            <a:ext cx="9144000" cy="5181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5000"/>
              </a:spcBef>
              <a:defRPr/>
            </a:pPr>
            <a:r>
              <a:rPr lang="en-US" altLang="en-US" sz="1800" dirty="0">
                <a:ea typeface="ＭＳ Ｐゴシック" panose="020B0600070205080204" pitchFamily="34" charset="-128"/>
              </a:rPr>
              <a:t>Much of the DM research has relied on edge radiative material deposition </a:t>
            </a:r>
          </a:p>
          <a:p>
            <a:pPr eaLnBrk="1" hangingPunct="1">
              <a:spcBef>
                <a:spcPct val="25000"/>
              </a:spcBef>
              <a:defRPr/>
            </a:pPr>
            <a:r>
              <a:rPr lang="en-US" altLang="en-US" sz="1800" dirty="0">
                <a:ea typeface="ＭＳ Ｐゴシック" panose="020B0600070205080204" pitchFamily="34" charset="-128"/>
              </a:rPr>
              <a:t>Core deposition provides new powerful capabilities that can help protect tokamak-based reactors &amp; ITER</a:t>
            </a:r>
          </a:p>
          <a:p>
            <a:pPr eaLnBrk="1" hangingPunct="1">
              <a:spcBef>
                <a:spcPct val="25000"/>
              </a:spcBef>
              <a:defRPr/>
            </a:pPr>
            <a:r>
              <a:rPr lang="en-US" altLang="en-US" sz="1800" dirty="0">
                <a:ea typeface="ＭＳ Ｐゴシック" panose="020B0600070205080204" pitchFamily="34" charset="-128"/>
              </a:rPr>
              <a:t>Initial Shell Pellet studies on DIII-D &amp; the supporting NIMROD modeling have highlighted some of these important capabilities</a:t>
            </a:r>
          </a:p>
          <a:p>
            <a:pPr lvl="1">
              <a:spcBef>
                <a:spcPct val="25000"/>
              </a:spcBef>
              <a:defRPr/>
            </a:pPr>
            <a:r>
              <a:rPr lang="en-US" altLang="en-US" sz="1800" dirty="0">
                <a:ea typeface="ＭＳ Ｐゴシック" panose="020B0600070205080204" pitchFamily="34" charset="-128"/>
              </a:rPr>
              <a:t>Possibility of Inside to outside quench requiring much less material injection</a:t>
            </a:r>
          </a:p>
          <a:p>
            <a:pPr lvl="1">
              <a:spcBef>
                <a:spcPct val="25000"/>
              </a:spcBef>
              <a:defRPr/>
            </a:pPr>
            <a:r>
              <a:rPr lang="en-US" sz="1800" dirty="0"/>
              <a:t>Possibility of deconfining the seed runaway electrons</a:t>
            </a:r>
            <a:endParaRPr lang="en-US" altLang="en-US" sz="1800" dirty="0">
              <a:ea typeface="ＭＳ Ｐゴシック" panose="020B0600070205080204" pitchFamily="34" charset="-128"/>
            </a:endParaRPr>
          </a:p>
          <a:p>
            <a:pPr eaLnBrk="1" hangingPunct="1">
              <a:spcBef>
                <a:spcPct val="25000"/>
              </a:spcBef>
              <a:defRPr/>
            </a:pPr>
            <a:r>
              <a:rPr lang="en-US" altLang="en-US" sz="1800" dirty="0">
                <a:ea typeface="ＭＳ Ｐゴシック" panose="020B0600070205080204" pitchFamily="34" charset="-128"/>
              </a:rPr>
              <a:t>The two-stage gas gun is capable of 3 km/s pellet velocities, but developments needed to extended to a system capable of larger mass injection. and with faster response time and with high reliability of multiple components</a:t>
            </a:r>
          </a:p>
          <a:p>
            <a:r>
              <a:rPr lang="en-US" sz="1800" dirty="0"/>
              <a:t>The EPI system has many advantages – fast response time, high-velocity, capable of accelerating almost any payload of known size, including shell pellets</a:t>
            </a:r>
          </a:p>
          <a:p>
            <a:r>
              <a:rPr lang="en-US" sz="1800" dirty="0"/>
              <a:t>Simulations that can be benchmark against present experiments and that can be used to </a:t>
            </a:r>
            <a:r>
              <a:rPr lang="en-US" sz="1800" u="sng" dirty="0"/>
              <a:t>reliably</a:t>
            </a:r>
            <a:r>
              <a:rPr lang="en-US" sz="1800" dirty="0"/>
              <a:t> project to ITER is the only way to know how the ITER DMS will perform</a:t>
            </a:r>
          </a:p>
          <a:p>
            <a:r>
              <a:rPr lang="en-US" sz="1800" dirty="0"/>
              <a:t>&gt; 6 </a:t>
            </a:r>
            <a:r>
              <a:rPr lang="en-US" sz="1800" dirty="0" err="1"/>
              <a:t>Yrs</a:t>
            </a:r>
            <a:r>
              <a:rPr lang="en-US" sz="1800" dirty="0"/>
              <a:t> needed to develop any new alternate DMS for ITER (including ~3 </a:t>
            </a:r>
            <a:r>
              <a:rPr lang="en-US" sz="1800" dirty="0" err="1"/>
              <a:t>Yrs</a:t>
            </a:r>
            <a:r>
              <a:rPr lang="en-US" sz="1800" dirty="0"/>
              <a:t> of large tokamak experiments)</a:t>
            </a:r>
            <a:endParaRPr lang="en-US" sz="1400" dirty="0"/>
          </a:p>
          <a:p>
            <a:pPr eaLnBrk="1" hangingPunct="1">
              <a:spcBef>
                <a:spcPct val="25000"/>
              </a:spcBef>
              <a:defRPr/>
            </a:pPr>
            <a:endParaRPr lang="en-US" altLang="en-US" sz="1800" dirty="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BB6E3561-207E-BE4B-9D94-CC91AEEDE5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E4B916EB-1D85-4841-9083-B171275FB698}" type="slidenum">
              <a:rPr lang="en-US" altLang="en-US" sz="900" i="0" smtClean="0">
                <a:solidFill>
                  <a:schemeClr val="accent2"/>
                </a:solidFill>
                <a:latin typeface="Arial" panose="020B0604020202020204" pitchFamily="34" charset="0"/>
              </a:rPr>
              <a:pPr/>
              <a:t>22</a:t>
            </a:fld>
            <a:endParaRPr lang="en-US" altLang="en-US" sz="900" i="0">
              <a:solidFill>
                <a:schemeClr val="accent2"/>
              </a:solidFill>
              <a:latin typeface="Arial" panose="020B0604020202020204" pitchFamily="34" charset="0"/>
            </a:endParaRPr>
          </a:p>
        </p:txBody>
      </p:sp>
    </p:spTree>
    <p:extLst>
      <p:ext uri="{BB962C8B-B14F-4D97-AF65-F5344CB8AC3E}">
        <p14:creationId xmlns:p14="http://schemas.microsoft.com/office/powerpoint/2010/main" val="26339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FFD0-72CA-8B49-88B1-4A2E31496FA7}"/>
              </a:ext>
            </a:extLst>
          </p:cNvPr>
          <p:cNvSpPr>
            <a:spLocks noGrp="1"/>
          </p:cNvSpPr>
          <p:nvPr>
            <p:ph type="title"/>
          </p:nvPr>
        </p:nvSpPr>
        <p:spPr/>
        <p:txBody>
          <a:bodyPr/>
          <a:lstStyle/>
          <a:p>
            <a:r>
              <a:rPr lang="en-US" sz="1600" dirty="0"/>
              <a:t>This material supported by the U.S. Department of Energy, Office of</a:t>
            </a:r>
            <a:br>
              <a:rPr lang="en-US" sz="1600" dirty="0"/>
            </a:br>
            <a:r>
              <a:rPr lang="en-US" sz="1600" dirty="0"/>
              <a:t>Science, Office of Fusion Energy Sciences, under Award(s) DE-FC02-04ER54698</a:t>
            </a:r>
            <a:endParaRPr lang="en-US" dirty="0"/>
          </a:p>
        </p:txBody>
      </p:sp>
      <p:sp>
        <p:nvSpPr>
          <p:cNvPr id="3" name="Slide Number Placeholder 2">
            <a:extLst>
              <a:ext uri="{FF2B5EF4-FFF2-40B4-BE49-F238E27FC236}">
                <a16:creationId xmlns:a16="http://schemas.microsoft.com/office/drawing/2014/main" id="{60778FDD-60FD-1B48-9E9F-7519B3CCBD23}"/>
              </a:ext>
            </a:extLst>
          </p:cNvPr>
          <p:cNvSpPr>
            <a:spLocks noGrp="1"/>
          </p:cNvSpPr>
          <p:nvPr>
            <p:ph type="sldNum" sz="quarter" idx="10"/>
          </p:nvPr>
        </p:nvSpPr>
        <p:spPr/>
        <p:txBody>
          <a:bodyPr/>
          <a:lstStyle/>
          <a:p>
            <a:pPr>
              <a:defRPr/>
            </a:pPr>
            <a:fld id="{F466DDAB-B2C4-4A43-B6B2-3770EA2FC9DB}" type="slidenum">
              <a:rPr lang="en-US" altLang="en-US" smtClean="0"/>
              <a:pPr>
                <a:defRPr/>
              </a:pPr>
              <a:t>23</a:t>
            </a:fld>
            <a:endParaRPr lang="en-US" altLang="en-US"/>
          </a:p>
        </p:txBody>
      </p:sp>
      <p:pic>
        <p:nvPicPr>
          <p:cNvPr id="4" name="Picture 3">
            <a:extLst>
              <a:ext uri="{FF2B5EF4-FFF2-40B4-BE49-F238E27FC236}">
                <a16:creationId xmlns:a16="http://schemas.microsoft.com/office/drawing/2014/main" id="{7E57231A-C8ED-734B-B63B-93B5BAE83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 y="6152264"/>
            <a:ext cx="13414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87BC00B-F548-A34F-BC73-8B64043C3728}"/>
              </a:ext>
            </a:extLst>
          </p:cNvPr>
          <p:cNvSpPr/>
          <p:nvPr/>
        </p:nvSpPr>
        <p:spPr>
          <a:xfrm>
            <a:off x="381000" y="2057400"/>
            <a:ext cx="8610600" cy="2246769"/>
          </a:xfrm>
          <a:prstGeom prst="rect">
            <a:avLst/>
          </a:prstGeom>
        </p:spPr>
        <p:txBody>
          <a:bodyPr wrap="square">
            <a:spAutoFit/>
          </a:bodyPr>
          <a:lstStyle/>
          <a:p>
            <a:r>
              <a:rPr lang="en-US" sz="1400" i="0" dirty="0">
                <a:solidFill>
                  <a:srgbClr val="6E6E6E"/>
                </a:solidFill>
              </a:rPr>
              <a:t>Disclaimer: This report was prepared as an account of work sponsored by an agency of the</a:t>
            </a:r>
          </a:p>
          <a:p>
            <a:r>
              <a:rPr lang="en-US" sz="1400" i="0" dirty="0">
                <a:solidFill>
                  <a:srgbClr val="6E6E6E"/>
                </a:solidFill>
              </a:rPr>
              <a:t>United States Government. Neither the United States Government nor any agency thereof, nor</a:t>
            </a:r>
          </a:p>
          <a:p>
            <a:r>
              <a:rPr lang="en-US" sz="1400" i="0" dirty="0">
                <a:solidFill>
                  <a:srgbClr val="6E6E6E"/>
                </a:solidFill>
              </a:rPr>
              <a:t>any of their employees, makes any warranty, express or implied, or assumes any legal liability or</a:t>
            </a:r>
          </a:p>
          <a:p>
            <a:r>
              <a:rPr lang="en-US" sz="1400" i="0" dirty="0">
                <a:solidFill>
                  <a:srgbClr val="6E6E6E"/>
                </a:solidFill>
              </a:rPr>
              <a:t>responsibility for the accuracy, completeness, or usefulness of any information, apparatus,</a:t>
            </a:r>
          </a:p>
          <a:p>
            <a:r>
              <a:rPr lang="en-US" sz="1400" i="0" dirty="0">
                <a:solidFill>
                  <a:srgbClr val="6E6E6E"/>
                </a:solidFill>
              </a:rPr>
              <a:t>product, or process disclosed, or represents that its use would not infringe privately owned rights.</a:t>
            </a:r>
          </a:p>
          <a:p>
            <a:r>
              <a:rPr lang="en-US" sz="1400" i="0" dirty="0">
                <a:solidFill>
                  <a:srgbClr val="6E6E6E"/>
                </a:solidFill>
              </a:rPr>
              <a:t>Reference herein to any specific commercial product, process, or service by trade name,</a:t>
            </a:r>
          </a:p>
          <a:p>
            <a:r>
              <a:rPr lang="en-US" sz="1400" i="0" dirty="0">
                <a:solidFill>
                  <a:srgbClr val="6E6E6E"/>
                </a:solidFill>
              </a:rPr>
              <a:t>trademark, manufacturer, or otherwise does not necessarily constitute or imply its endorsement,</a:t>
            </a:r>
          </a:p>
          <a:p>
            <a:r>
              <a:rPr lang="en-US" sz="1400" i="0" dirty="0">
                <a:solidFill>
                  <a:srgbClr val="6E6E6E"/>
                </a:solidFill>
              </a:rPr>
              <a:t>recommendation, or favoring by the United States Government or any agency thereof. The views</a:t>
            </a:r>
          </a:p>
          <a:p>
            <a:r>
              <a:rPr lang="en-US" sz="1400" i="0" dirty="0">
                <a:solidFill>
                  <a:srgbClr val="6E6E6E"/>
                </a:solidFill>
              </a:rPr>
              <a:t>and opinions of authors expressed herein do not necessarily state or reflect those of the United</a:t>
            </a:r>
          </a:p>
          <a:p>
            <a:r>
              <a:rPr lang="en-US" sz="1400" i="0" dirty="0">
                <a:solidFill>
                  <a:srgbClr val="6E6E6E"/>
                </a:solidFill>
              </a:rPr>
              <a:t>States Government or any agency thereof.</a:t>
            </a:r>
          </a:p>
        </p:txBody>
      </p:sp>
    </p:spTree>
    <p:extLst>
      <p:ext uri="{BB962C8B-B14F-4D97-AF65-F5344CB8AC3E}">
        <p14:creationId xmlns:p14="http://schemas.microsoft.com/office/powerpoint/2010/main" val="133415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9450FE4-4B66-C246-AF70-BF6B0926210E}"/>
              </a:ext>
            </a:extLst>
          </p:cNvPr>
          <p:cNvSpPr>
            <a:spLocks noGrp="1"/>
          </p:cNvSpPr>
          <p:nvPr>
            <p:ph type="title"/>
          </p:nvPr>
        </p:nvSpPr>
        <p:spPr/>
        <p:txBody>
          <a:bodyPr/>
          <a:lstStyle/>
          <a:p>
            <a:pPr>
              <a:defRPr/>
            </a:pPr>
            <a:r>
              <a:rPr lang="en-US" sz="2800" b="0" dirty="0">
                <a:ea typeface="ＭＳ Ｐゴシック" charset="0"/>
                <a:cs typeface="ＭＳ Ｐゴシック" charset="0"/>
              </a:rPr>
              <a:t>Some Limitations of Present DM Systems</a:t>
            </a:r>
          </a:p>
        </p:txBody>
      </p:sp>
      <p:sp>
        <p:nvSpPr>
          <p:cNvPr id="19458" name="Slide Number Placeholder 3">
            <a:extLst>
              <a:ext uri="{FF2B5EF4-FFF2-40B4-BE49-F238E27FC236}">
                <a16:creationId xmlns:a16="http://schemas.microsoft.com/office/drawing/2014/main" id="{35BDE939-D3DB-E44C-93C8-B5182DC66B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660C7D2D-392C-2542-84CB-600968223CD5}" type="slidenum">
              <a:rPr lang="en-US" altLang="en-US" sz="900" i="0" smtClean="0">
                <a:solidFill>
                  <a:schemeClr val="accent2"/>
                </a:solidFill>
                <a:latin typeface="Arial" panose="020B0604020202020204" pitchFamily="34" charset="0"/>
              </a:rPr>
              <a:pPr/>
              <a:t>3</a:t>
            </a:fld>
            <a:endParaRPr lang="en-US" altLang="en-US" sz="900" i="0">
              <a:solidFill>
                <a:schemeClr val="accent2"/>
              </a:solidFill>
              <a:latin typeface="Arial" panose="020B0604020202020204" pitchFamily="34" charset="0"/>
            </a:endParaRPr>
          </a:p>
        </p:txBody>
      </p:sp>
      <p:sp>
        <p:nvSpPr>
          <p:cNvPr id="19459" name="Rectangle 3">
            <a:extLst>
              <a:ext uri="{FF2B5EF4-FFF2-40B4-BE49-F238E27FC236}">
                <a16:creationId xmlns:a16="http://schemas.microsoft.com/office/drawing/2014/main" id="{8912E269-6F74-0548-A699-33EEE7644AA2}"/>
              </a:ext>
            </a:extLst>
          </p:cNvPr>
          <p:cNvSpPr txBox="1">
            <a:spLocks noChangeArrowheads="1"/>
          </p:cNvSpPr>
          <p:nvPr/>
        </p:nvSpPr>
        <p:spPr bwMode="auto">
          <a:xfrm>
            <a:off x="152400" y="1600200"/>
            <a:ext cx="8686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eaLnBrk="1" hangingPunct="1">
              <a:spcBef>
                <a:spcPct val="20000"/>
              </a:spcBef>
            </a:pPr>
            <a:endParaRPr lang="en-US" altLang="en-US" sz="1800" i="0">
              <a:solidFill>
                <a:schemeClr val="tx1"/>
              </a:solidFill>
            </a:endParaRPr>
          </a:p>
        </p:txBody>
      </p:sp>
      <p:sp>
        <p:nvSpPr>
          <p:cNvPr id="17412" name="Rectangle 5">
            <a:extLst>
              <a:ext uri="{FF2B5EF4-FFF2-40B4-BE49-F238E27FC236}">
                <a16:creationId xmlns:a16="http://schemas.microsoft.com/office/drawing/2014/main" id="{DD9344F0-3447-AD41-B301-7FC32F921D24}"/>
              </a:ext>
            </a:extLst>
          </p:cNvPr>
          <p:cNvSpPr>
            <a:spLocks noChangeArrowheads="1"/>
          </p:cNvSpPr>
          <p:nvPr/>
        </p:nvSpPr>
        <p:spPr bwMode="auto">
          <a:xfrm>
            <a:off x="152400" y="1371600"/>
            <a:ext cx="8831262" cy="4401205"/>
          </a:xfrm>
          <a:prstGeom prst="rect">
            <a:avLst/>
          </a:prstGeom>
          <a:noFill/>
          <a:ln>
            <a:noFill/>
          </a:ln>
          <a:extLst>
            <a:ext uri="{909E8E84-426E-40dd-AFC4-6F175D3DCCD1}"/>
            <a:ext uri="{91240B29-F687-4f45-9708-019B960494DF}"/>
          </a:extLst>
        </p:spPr>
        <p:txBody>
          <a:bodyPr>
            <a:spAutoFit/>
          </a:bodyPr>
          <a:lstStyle>
            <a:lvl1pPr marL="457200" indent="-457200">
              <a:defRPr sz="1200" b="1" i="1">
                <a:solidFill>
                  <a:srgbClr val="1822CD"/>
                </a:solidFill>
                <a:latin typeface="Helvetica" charset="0"/>
                <a:ea typeface="ＭＳ Ｐゴシック" charset="-128"/>
              </a:defRPr>
            </a:lvl1pPr>
            <a:lvl2pPr>
              <a:defRPr sz="1200" b="1" i="1">
                <a:solidFill>
                  <a:srgbClr val="1822CD"/>
                </a:solidFill>
                <a:latin typeface="Helvetica" charset="0"/>
                <a:ea typeface="ＭＳ Ｐゴシック" charset="-128"/>
              </a:defRPr>
            </a:lvl2pPr>
            <a:lvl3pPr marL="1143000" indent="-228600">
              <a:defRPr sz="1200" b="1" i="1">
                <a:solidFill>
                  <a:srgbClr val="1822CD"/>
                </a:solidFill>
                <a:latin typeface="Helvetica" charset="0"/>
                <a:ea typeface="ＭＳ Ｐゴシック" charset="-128"/>
              </a:defRPr>
            </a:lvl3pPr>
            <a:lvl4pPr marL="1600200" indent="-228600">
              <a:defRPr sz="1200" b="1" i="1">
                <a:solidFill>
                  <a:srgbClr val="1822CD"/>
                </a:solidFill>
                <a:latin typeface="Helvetica" charset="0"/>
                <a:ea typeface="ＭＳ Ｐゴシック" charset="-128"/>
              </a:defRPr>
            </a:lvl4pPr>
            <a:lvl5pPr marL="2057400" indent="-228600">
              <a:defRPr sz="1200" b="1" i="1">
                <a:solidFill>
                  <a:srgbClr val="1822CD"/>
                </a:solidFill>
                <a:latin typeface="Helvetica" charset="0"/>
                <a:ea typeface="ＭＳ Ｐゴシック" charset="-128"/>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128"/>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128"/>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128"/>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128"/>
              </a:defRPr>
            </a:lvl9pPr>
          </a:lstStyle>
          <a:p>
            <a:pPr eaLnBrk="1" hangingPunct="1">
              <a:buFont typeface="Arial" charset="0"/>
              <a:buAutoNum type="arabicPeriod"/>
              <a:defRPr/>
            </a:pPr>
            <a:endParaRPr lang="en-US" altLang="en-US" sz="2000" b="0" i="0" dirty="0">
              <a:cs typeface="ＭＳ Ｐゴシック" charset="0"/>
            </a:endParaRPr>
          </a:p>
          <a:p>
            <a:pPr marL="342900" indent="-342900" eaLnBrk="1" hangingPunct="1">
              <a:buFont typeface="Arial" charset="0"/>
              <a:buChar char="•"/>
              <a:defRPr/>
            </a:pPr>
            <a:r>
              <a:rPr lang="en-US" altLang="en-US" sz="2000" b="0" i="0" dirty="0">
                <a:solidFill>
                  <a:schemeClr val="tx1"/>
                </a:solidFill>
                <a:latin typeface="Arial" charset="0"/>
                <a:cs typeface="ＭＳ Ｐゴシック" charset="0"/>
              </a:rPr>
              <a:t>SPI has been adopted by ITER as the baseline DMS</a:t>
            </a:r>
          </a:p>
          <a:p>
            <a:pPr marL="0" indent="0" eaLnBrk="1" hangingPunct="1">
              <a:defRPr/>
            </a:pPr>
            <a:endParaRPr lang="en-US" altLang="en-US" sz="2000" b="0" i="0" dirty="0">
              <a:solidFill>
                <a:srgbClr val="262699"/>
              </a:solidFill>
              <a:latin typeface="Arial" charset="0"/>
              <a:cs typeface="ＭＳ Ｐゴシック" charset="0"/>
            </a:endParaRPr>
          </a:p>
          <a:p>
            <a:pPr marL="342900" indent="-342900" eaLnBrk="1" hangingPunct="1">
              <a:buFont typeface="Arial" charset="0"/>
              <a:buChar char="•"/>
              <a:defRPr/>
            </a:pPr>
            <a:r>
              <a:rPr lang="en-US" altLang="en-US" sz="2000" b="0" i="0" dirty="0">
                <a:solidFill>
                  <a:schemeClr val="tx1"/>
                </a:solidFill>
                <a:latin typeface="Arial" charset="0"/>
                <a:cs typeface="ＭＳ Ｐゴシック" charset="0"/>
              </a:rPr>
              <a:t>On DIII-D, some SPI fragments penetrate to the q=2 before or during the TQ</a:t>
            </a:r>
          </a:p>
          <a:p>
            <a:pPr marL="685800" lvl="2" indent="0" eaLnBrk="1" hangingPunct="1">
              <a:defRPr/>
            </a:pPr>
            <a:r>
              <a:rPr lang="en-US" altLang="en-US" sz="2000" b="0" i="0" dirty="0">
                <a:solidFill>
                  <a:schemeClr val="tx1"/>
                </a:solidFill>
                <a:latin typeface="Arial" charset="0"/>
                <a:cs typeface="ＭＳ Ｐゴシック" charset="0"/>
              </a:rPr>
              <a:t>- Becomes more challenging as q=2 surface moves farther away in larger devices with much more energetic plasma in between q=2 surface and plasma edge</a:t>
            </a:r>
          </a:p>
          <a:p>
            <a:pPr marL="342900" indent="-342900" eaLnBrk="1" hangingPunct="1">
              <a:buFont typeface="Arial" charset="0"/>
              <a:buChar char="•"/>
              <a:defRPr/>
            </a:pPr>
            <a:endParaRPr lang="en-US" altLang="en-US" sz="2000" b="0" i="0" dirty="0">
              <a:solidFill>
                <a:schemeClr val="tx1"/>
              </a:solidFill>
              <a:latin typeface="Arial" charset="0"/>
              <a:cs typeface="ＭＳ Ｐゴシック" charset="0"/>
            </a:endParaRPr>
          </a:p>
          <a:p>
            <a:pPr marL="342900" indent="-342900" eaLnBrk="1" hangingPunct="1">
              <a:buFont typeface="Arial" charset="0"/>
              <a:buChar char="•"/>
              <a:defRPr/>
            </a:pPr>
            <a:r>
              <a:rPr lang="en-US" altLang="en-US" sz="2000" b="0" i="0" dirty="0">
                <a:solidFill>
                  <a:schemeClr val="tx1"/>
                </a:solidFill>
                <a:latin typeface="Arial" charset="0"/>
                <a:cs typeface="ＭＳ Ｐゴシック" charset="0"/>
              </a:rPr>
              <a:t>Shattered pellet payload cannot be tuned to individual fragment size, rather a distributions of sizes with a range of velocities, including a pellet vaporized gas load is injected</a:t>
            </a:r>
          </a:p>
          <a:p>
            <a:pPr marL="1028700" lvl="2" indent="-342900" eaLnBrk="1" hangingPunct="1">
              <a:buFont typeface="Arial" charset="0"/>
              <a:buChar char="•"/>
              <a:defRPr/>
            </a:pPr>
            <a:r>
              <a:rPr lang="en-US" altLang="en-US" sz="2000" b="0" i="0" dirty="0">
                <a:solidFill>
                  <a:schemeClr val="tx1"/>
                </a:solidFill>
                <a:latin typeface="Arial" charset="0"/>
                <a:cs typeface="ＭＳ Ｐゴシック" charset="0"/>
              </a:rPr>
              <a:t>Computer codes need to model this process for reliable projection to ITER</a:t>
            </a:r>
          </a:p>
        </p:txBody>
      </p:sp>
    </p:spTree>
    <p:extLst>
      <p:ext uri="{BB962C8B-B14F-4D97-AF65-F5344CB8AC3E}">
        <p14:creationId xmlns:p14="http://schemas.microsoft.com/office/powerpoint/2010/main" val="35977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9450FE4-4B66-C246-AF70-BF6B0926210E}"/>
              </a:ext>
            </a:extLst>
          </p:cNvPr>
          <p:cNvSpPr>
            <a:spLocks noGrp="1"/>
          </p:cNvSpPr>
          <p:nvPr>
            <p:ph type="title"/>
          </p:nvPr>
        </p:nvSpPr>
        <p:spPr/>
        <p:txBody>
          <a:bodyPr/>
          <a:lstStyle/>
          <a:p>
            <a:pPr>
              <a:spcBef>
                <a:spcPct val="20000"/>
              </a:spcBef>
            </a:pPr>
            <a:r>
              <a:rPr lang="en-US" altLang="en-US" sz="2800" b="0" dirty="0"/>
              <a:t>Time Scales of Relevance to Disruption Mitigation</a:t>
            </a:r>
          </a:p>
        </p:txBody>
      </p:sp>
      <p:sp>
        <p:nvSpPr>
          <p:cNvPr id="17410" name="Slide Number Placeholder 3">
            <a:extLst>
              <a:ext uri="{FF2B5EF4-FFF2-40B4-BE49-F238E27FC236}">
                <a16:creationId xmlns:a16="http://schemas.microsoft.com/office/drawing/2014/main" id="{D80E587A-7938-CE47-B71E-3A474864E8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487BDB80-1C3A-6B4B-A103-224A77C48D48}" type="slidenum">
              <a:rPr lang="en-US" altLang="en-US" sz="900" i="0" smtClean="0">
                <a:solidFill>
                  <a:schemeClr val="accent2"/>
                </a:solidFill>
                <a:latin typeface="Arial" panose="020B0604020202020204" pitchFamily="34" charset="0"/>
              </a:rPr>
              <a:pPr/>
              <a:t>4</a:t>
            </a:fld>
            <a:endParaRPr lang="en-US" altLang="en-US" sz="900" i="0">
              <a:solidFill>
                <a:schemeClr val="accent2"/>
              </a:solidFill>
              <a:latin typeface="Arial" panose="020B0604020202020204" pitchFamily="34" charset="0"/>
            </a:endParaRPr>
          </a:p>
        </p:txBody>
      </p:sp>
      <p:sp>
        <p:nvSpPr>
          <p:cNvPr id="17411" name="Rectangle 3">
            <a:extLst>
              <a:ext uri="{FF2B5EF4-FFF2-40B4-BE49-F238E27FC236}">
                <a16:creationId xmlns:a16="http://schemas.microsoft.com/office/drawing/2014/main" id="{05C37A49-CE5B-BF43-A377-F6023B18F4E3}"/>
              </a:ext>
            </a:extLst>
          </p:cNvPr>
          <p:cNvSpPr txBox="1">
            <a:spLocks noChangeArrowheads="1"/>
          </p:cNvSpPr>
          <p:nvPr/>
        </p:nvSpPr>
        <p:spPr bwMode="auto">
          <a:xfrm>
            <a:off x="76200" y="1143000"/>
            <a:ext cx="8991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marL="285750" indent="-285750" eaLnBrk="1" hangingPunct="1">
              <a:spcBef>
                <a:spcPct val="20000"/>
              </a:spcBef>
              <a:buFont typeface="Arial" panose="020B0604020202020204" pitchFamily="34" charset="0"/>
              <a:buChar char="•"/>
            </a:pPr>
            <a:r>
              <a:rPr lang="en-US" altLang="en-US" sz="1800" i="0" dirty="0">
                <a:solidFill>
                  <a:schemeClr val="tx1"/>
                </a:solidFill>
              </a:rPr>
              <a:t>Warning time </a:t>
            </a:r>
            <a:r>
              <a:rPr lang="en-US" altLang="en-US" sz="1800" b="0" i="0" dirty="0">
                <a:solidFill>
                  <a:schemeClr val="tx1"/>
                </a:solidFill>
              </a:rPr>
              <a:t>for an impending disruption (could be &lt; 20ms for some disruptions)</a:t>
            </a:r>
          </a:p>
          <a:p>
            <a:pPr marL="1028700" lvl="1" eaLnBrk="1" hangingPunct="1">
              <a:spcBef>
                <a:spcPct val="20000"/>
              </a:spcBef>
              <a:buFontTx/>
              <a:buChar char="-"/>
            </a:pPr>
            <a:r>
              <a:rPr lang="en-US" altLang="en-US" sz="1800" b="0" i="0" dirty="0">
                <a:solidFill>
                  <a:schemeClr val="tx1"/>
                </a:solidFill>
              </a:rPr>
              <a:t>To ensure the TQ can be controlled (&amp; avoid uncontrolled disruption)</a:t>
            </a:r>
          </a:p>
          <a:p>
            <a:pPr marL="1028700" lvl="1" eaLnBrk="1" hangingPunct="1">
              <a:spcBef>
                <a:spcPct val="20000"/>
              </a:spcBef>
              <a:buFontTx/>
              <a:buChar char="-"/>
            </a:pPr>
            <a:r>
              <a:rPr lang="en-US" altLang="en-US" sz="1800" b="0" i="0" dirty="0">
                <a:solidFill>
                  <a:schemeClr val="tx1"/>
                </a:solidFill>
              </a:rPr>
              <a:t>Faster DMS response time provides increased safety factor</a:t>
            </a:r>
          </a:p>
          <a:p>
            <a:pPr marL="285750" indent="-285750" eaLnBrk="1" hangingPunct="1">
              <a:spcBef>
                <a:spcPct val="20000"/>
              </a:spcBef>
              <a:buFont typeface="Arial" panose="020B0604020202020204" pitchFamily="34" charset="0"/>
              <a:buChar char="•"/>
            </a:pPr>
            <a:r>
              <a:rPr lang="en-US" altLang="en-US" sz="1800" i="0" dirty="0">
                <a:solidFill>
                  <a:schemeClr val="tx1"/>
                </a:solidFill>
              </a:rPr>
              <a:t>Thermal Quench duration (&lt; 5 </a:t>
            </a:r>
            <a:r>
              <a:rPr lang="en-US" altLang="en-US" sz="1800" i="0" dirty="0" err="1">
                <a:solidFill>
                  <a:schemeClr val="tx1"/>
                </a:solidFill>
              </a:rPr>
              <a:t>ms</a:t>
            </a:r>
            <a:r>
              <a:rPr lang="en-US" altLang="en-US" sz="1800" i="0" dirty="0">
                <a:solidFill>
                  <a:schemeClr val="tx1"/>
                </a:solidFill>
              </a:rPr>
              <a:t> in ITER)</a:t>
            </a:r>
          </a:p>
          <a:p>
            <a:pPr marL="1028700" lvl="1" eaLnBrk="1" hangingPunct="1">
              <a:spcBef>
                <a:spcPct val="20000"/>
              </a:spcBef>
              <a:buFontTx/>
              <a:buChar char="-"/>
            </a:pPr>
            <a:r>
              <a:rPr lang="en-US" altLang="en-US" sz="1800" b="0" i="0" dirty="0">
                <a:solidFill>
                  <a:schemeClr val="tx1"/>
                </a:solidFill>
              </a:rPr>
              <a:t>High velocity would permit material propagation to core before TQ is over</a:t>
            </a:r>
          </a:p>
          <a:p>
            <a:pPr marL="1028700" lvl="1" eaLnBrk="1" hangingPunct="1">
              <a:spcBef>
                <a:spcPct val="20000"/>
              </a:spcBef>
              <a:buFontTx/>
              <a:buChar char="-"/>
            </a:pPr>
            <a:r>
              <a:rPr lang="en-US" altLang="en-US" sz="1800" b="0" i="0" dirty="0">
                <a:solidFill>
                  <a:schemeClr val="tx1"/>
                </a:solidFill>
              </a:rPr>
              <a:t>Modelers should better quantify this time</a:t>
            </a:r>
          </a:p>
          <a:p>
            <a:pPr marL="1028700" lvl="1" eaLnBrk="1" hangingPunct="1">
              <a:spcBef>
                <a:spcPct val="20000"/>
              </a:spcBef>
              <a:buFontTx/>
              <a:buChar char="-"/>
            </a:pPr>
            <a:r>
              <a:rPr lang="en-US" altLang="en-US" sz="1800" b="0" i="0" dirty="0">
                <a:solidFill>
                  <a:schemeClr val="tx1"/>
                </a:solidFill>
              </a:rPr>
              <a:t>Synchronization of multiple systems &lt; TQ duration</a:t>
            </a:r>
          </a:p>
          <a:p>
            <a:pPr marL="285750" indent="-285750" eaLnBrk="1" hangingPunct="1">
              <a:spcBef>
                <a:spcPct val="20000"/>
              </a:spcBef>
              <a:buFont typeface="Arial" panose="020B0604020202020204" pitchFamily="34" charset="0"/>
              <a:buChar char="•"/>
            </a:pPr>
            <a:r>
              <a:rPr lang="en-US" altLang="en-US" sz="1800" i="0" dirty="0">
                <a:solidFill>
                  <a:schemeClr val="tx1"/>
                </a:solidFill>
              </a:rPr>
              <a:t>Overall system response time</a:t>
            </a:r>
          </a:p>
          <a:p>
            <a:pPr marL="1028700" lvl="1" eaLnBrk="1" hangingPunct="1">
              <a:spcBef>
                <a:spcPct val="20000"/>
              </a:spcBef>
              <a:buFontTx/>
              <a:buChar char="-"/>
            </a:pPr>
            <a:r>
              <a:rPr lang="en-US" altLang="en-US" sz="1800" b="0" i="0" dirty="0">
                <a:solidFill>
                  <a:schemeClr val="tx1"/>
                </a:solidFill>
              </a:rPr>
              <a:t>Determines arrival time of payload at the plasma boundary (should be &lt; Warning time)</a:t>
            </a:r>
          </a:p>
          <a:p>
            <a:pPr marL="285750" indent="-285750" eaLnBrk="1" hangingPunct="1">
              <a:spcBef>
                <a:spcPct val="20000"/>
              </a:spcBef>
              <a:buFont typeface="Arial" panose="020B0604020202020204" pitchFamily="34" charset="0"/>
              <a:buChar char="•"/>
            </a:pPr>
            <a:r>
              <a:rPr lang="en-US" altLang="en-US" sz="1800" i="0" dirty="0">
                <a:solidFill>
                  <a:schemeClr val="tx1"/>
                </a:solidFill>
              </a:rPr>
              <a:t>Payload </a:t>
            </a:r>
            <a:r>
              <a:rPr lang="en-US" altLang="en-US" sz="1800" i="0" dirty="0" err="1">
                <a:solidFill>
                  <a:schemeClr val="tx1"/>
                </a:solidFill>
              </a:rPr>
              <a:t>symmetrization</a:t>
            </a:r>
            <a:r>
              <a:rPr lang="en-US" altLang="en-US" sz="1800" i="0" dirty="0">
                <a:solidFill>
                  <a:schemeClr val="tx1"/>
                </a:solidFill>
              </a:rPr>
              <a:t> time around torus</a:t>
            </a:r>
          </a:p>
          <a:p>
            <a:pPr marL="1028700" lvl="1" eaLnBrk="1" hangingPunct="1">
              <a:spcBef>
                <a:spcPct val="20000"/>
              </a:spcBef>
              <a:buFontTx/>
              <a:buChar char="-"/>
            </a:pPr>
            <a:r>
              <a:rPr lang="en-US" altLang="en-US" sz="1800" b="0" i="0" dirty="0">
                <a:solidFill>
                  <a:schemeClr val="tx1"/>
                </a:solidFill>
              </a:rPr>
              <a:t>To reduce toroidal peaking of radiated power (multiple systems)</a:t>
            </a:r>
          </a:p>
          <a:p>
            <a:pPr marL="1028700" lvl="1" eaLnBrk="1" hangingPunct="1">
              <a:spcBef>
                <a:spcPct val="20000"/>
              </a:spcBef>
              <a:buFontTx/>
              <a:buChar char="-"/>
            </a:pPr>
            <a:r>
              <a:rPr lang="en-US" altLang="en-US" sz="1800" b="0" i="0" dirty="0">
                <a:solidFill>
                  <a:schemeClr val="tx1"/>
                </a:solidFill>
              </a:rPr>
              <a:t>Core deposition may be desirable</a:t>
            </a:r>
          </a:p>
          <a:p>
            <a:pPr marL="285750" indent="-285750" eaLnBrk="1" hangingPunct="1">
              <a:spcBef>
                <a:spcPct val="20000"/>
              </a:spcBef>
              <a:buFont typeface="Arial" panose="020B0604020202020204" pitchFamily="34" charset="0"/>
              <a:buChar char="•"/>
            </a:pPr>
            <a:r>
              <a:rPr lang="en-US" altLang="en-US" sz="1800" i="0" dirty="0">
                <a:solidFill>
                  <a:schemeClr val="tx1"/>
                </a:solidFill>
              </a:rPr>
              <a:t>Current quench duration &amp; Suppression of Runaway current generation</a:t>
            </a:r>
          </a:p>
          <a:p>
            <a:pPr lvl="1" indent="0" eaLnBrk="1" hangingPunct="1">
              <a:spcBef>
                <a:spcPct val="20000"/>
              </a:spcBef>
            </a:pPr>
            <a:r>
              <a:rPr lang="en-US" altLang="en-US" sz="1800" b="0" i="0" dirty="0">
                <a:solidFill>
                  <a:schemeClr val="tx1"/>
                </a:solidFill>
              </a:rPr>
              <a:t>- May be influenced by amount assimilated and by core vs edge deposition</a:t>
            </a:r>
          </a:p>
          <a:p>
            <a:pPr eaLnBrk="1" hangingPunct="1">
              <a:spcBef>
                <a:spcPct val="20000"/>
              </a:spcBef>
            </a:pPr>
            <a:endParaRPr lang="en-US" altLang="en-US" sz="1800" b="0" i="0" dirty="0">
              <a:solidFill>
                <a:schemeClr val="tx1"/>
              </a:solidFill>
            </a:endParaRPr>
          </a:p>
          <a:p>
            <a:pPr eaLnBrk="1" hangingPunct="1">
              <a:spcBef>
                <a:spcPct val="20000"/>
              </a:spcBef>
            </a:pPr>
            <a:endParaRPr lang="en-US" altLang="en-US" sz="1800" b="0" i="0" dirty="0">
              <a:solidFill>
                <a:schemeClr val="tx1"/>
              </a:solidFill>
            </a:endParaRPr>
          </a:p>
        </p:txBody>
      </p:sp>
    </p:spTree>
    <p:extLst>
      <p:ext uri="{BB962C8B-B14F-4D97-AF65-F5344CB8AC3E}">
        <p14:creationId xmlns:p14="http://schemas.microsoft.com/office/powerpoint/2010/main" val="288555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9450FE4-4B66-C246-AF70-BF6B0926210E}"/>
              </a:ext>
            </a:extLst>
          </p:cNvPr>
          <p:cNvSpPr>
            <a:spLocks noGrp="1"/>
          </p:cNvSpPr>
          <p:nvPr>
            <p:ph type="title"/>
          </p:nvPr>
        </p:nvSpPr>
        <p:spPr/>
        <p:txBody>
          <a:bodyPr/>
          <a:lstStyle/>
          <a:p>
            <a:pPr>
              <a:spcBef>
                <a:spcPct val="20000"/>
              </a:spcBef>
            </a:pPr>
            <a:r>
              <a:rPr lang="en-US" altLang="en-US" sz="2800" b="0" dirty="0"/>
              <a:t>Edge vs Core DMS</a:t>
            </a:r>
            <a:br>
              <a:rPr lang="en-US" altLang="en-US" sz="2800" b="0" dirty="0"/>
            </a:br>
            <a:r>
              <a:rPr lang="en-US" altLang="en-US" sz="2000" b="0" dirty="0"/>
              <a:t>Penetration Depth Big Issue for ITER &amp; Requires High Velocity</a:t>
            </a:r>
          </a:p>
        </p:txBody>
      </p:sp>
      <p:sp>
        <p:nvSpPr>
          <p:cNvPr id="17410" name="Slide Number Placeholder 3">
            <a:extLst>
              <a:ext uri="{FF2B5EF4-FFF2-40B4-BE49-F238E27FC236}">
                <a16:creationId xmlns:a16="http://schemas.microsoft.com/office/drawing/2014/main" id="{D80E587A-7938-CE47-B71E-3A474864E8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487BDB80-1C3A-6B4B-A103-224A77C48D48}" type="slidenum">
              <a:rPr lang="en-US" altLang="en-US" sz="900" i="0" smtClean="0">
                <a:solidFill>
                  <a:schemeClr val="accent2"/>
                </a:solidFill>
                <a:latin typeface="Arial" panose="020B0604020202020204" pitchFamily="34" charset="0"/>
              </a:rPr>
              <a:pPr/>
              <a:t>5</a:t>
            </a:fld>
            <a:endParaRPr lang="en-US" altLang="en-US" sz="900" i="0">
              <a:solidFill>
                <a:schemeClr val="accent2"/>
              </a:solidFill>
              <a:latin typeface="Arial" panose="020B0604020202020204" pitchFamily="34" charset="0"/>
            </a:endParaRPr>
          </a:p>
        </p:txBody>
      </p:sp>
      <p:sp>
        <p:nvSpPr>
          <p:cNvPr id="17411" name="Rectangle 3">
            <a:extLst>
              <a:ext uri="{FF2B5EF4-FFF2-40B4-BE49-F238E27FC236}">
                <a16:creationId xmlns:a16="http://schemas.microsoft.com/office/drawing/2014/main" id="{05C37A49-CE5B-BF43-A377-F6023B18F4E3}"/>
              </a:ext>
            </a:extLst>
          </p:cNvPr>
          <p:cNvSpPr txBox="1">
            <a:spLocks noChangeArrowheads="1"/>
          </p:cNvSpPr>
          <p:nvPr/>
        </p:nvSpPr>
        <p:spPr bwMode="auto">
          <a:xfrm>
            <a:off x="152400" y="1143000"/>
            <a:ext cx="8991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pPr marL="285750" indent="-285750" eaLnBrk="1" hangingPunct="1">
              <a:spcBef>
                <a:spcPct val="20000"/>
              </a:spcBef>
              <a:buFont typeface="Arial" panose="020B0604020202020204" pitchFamily="34" charset="0"/>
              <a:buChar char="•"/>
            </a:pPr>
            <a:r>
              <a:rPr lang="en-US" altLang="en-US" sz="1600" i="0" dirty="0">
                <a:solidFill>
                  <a:schemeClr val="tx1"/>
                </a:solidFill>
              </a:rPr>
              <a:t>Edge material injection systems</a:t>
            </a:r>
          </a:p>
          <a:p>
            <a:pPr marL="1028700" lvl="1" eaLnBrk="1" hangingPunct="1">
              <a:spcBef>
                <a:spcPct val="20000"/>
              </a:spcBef>
              <a:buFont typeface="Arial" panose="020B0604020202020204" pitchFamily="34" charset="0"/>
              <a:buChar char="•"/>
            </a:pPr>
            <a:r>
              <a:rPr lang="en-US" altLang="en-US" sz="1600" b="0" i="0" dirty="0">
                <a:solidFill>
                  <a:schemeClr val="tx1"/>
                </a:solidFill>
              </a:rPr>
              <a:t>Small fragment size results in too much ablation of injected material outside the q=2 surface, which initiates an Outside to Inside thermal collapse, and is largely controlled by the resulting MHD that causes impurity mixing</a:t>
            </a:r>
          </a:p>
          <a:p>
            <a:pPr marL="1428750" lvl="2" eaLnBrk="1" hangingPunct="1">
              <a:spcBef>
                <a:spcPct val="20000"/>
              </a:spcBef>
              <a:buFontTx/>
              <a:buChar char="-"/>
            </a:pPr>
            <a:r>
              <a:rPr lang="en-US" altLang="en-US" sz="1600" b="0" i="0" dirty="0">
                <a:solidFill>
                  <a:schemeClr val="tx1"/>
                </a:solidFill>
              </a:rPr>
              <a:t>Massive Gas Injection (MGI) </a:t>
            </a:r>
          </a:p>
          <a:p>
            <a:pPr marL="1428750" lvl="2" eaLnBrk="1" hangingPunct="1">
              <a:spcBef>
                <a:spcPct val="20000"/>
              </a:spcBef>
              <a:buFontTx/>
              <a:buChar char="-"/>
            </a:pPr>
            <a:r>
              <a:rPr lang="en-US" altLang="en-US" sz="1600" b="0" i="0" dirty="0">
                <a:solidFill>
                  <a:schemeClr val="tx1"/>
                </a:solidFill>
              </a:rPr>
              <a:t>Inductive Li injection using flyer plate (Glenn </a:t>
            </a:r>
            <a:r>
              <a:rPr lang="en-US" altLang="en-US" sz="1600" b="0" i="0" dirty="0" err="1">
                <a:solidFill>
                  <a:schemeClr val="tx1"/>
                </a:solidFill>
              </a:rPr>
              <a:t>Wurden</a:t>
            </a:r>
            <a:r>
              <a:rPr lang="en-US" altLang="en-US" sz="1600" b="0" i="0" dirty="0">
                <a:solidFill>
                  <a:schemeClr val="tx1"/>
                </a:solidFill>
              </a:rPr>
              <a:t>)</a:t>
            </a:r>
          </a:p>
          <a:p>
            <a:pPr marL="1428750" lvl="2" eaLnBrk="1" hangingPunct="1">
              <a:spcBef>
                <a:spcPct val="20000"/>
              </a:spcBef>
              <a:buFontTx/>
              <a:buChar char="-"/>
            </a:pPr>
            <a:r>
              <a:rPr lang="en-US" altLang="en-US" sz="1600" b="0" i="0" dirty="0">
                <a:solidFill>
                  <a:schemeClr val="tx1"/>
                </a:solidFill>
              </a:rPr>
              <a:t>Nano-particle injection (Far Tech)</a:t>
            </a:r>
          </a:p>
          <a:p>
            <a:pPr marL="1200150" lvl="2" indent="0" eaLnBrk="1" hangingPunct="1">
              <a:spcBef>
                <a:spcPct val="20000"/>
              </a:spcBef>
            </a:pPr>
            <a:endParaRPr lang="en-US" altLang="en-US" sz="1600" b="0" i="0" dirty="0">
              <a:solidFill>
                <a:schemeClr val="tx1"/>
              </a:solidFill>
            </a:endParaRPr>
          </a:p>
          <a:p>
            <a:pPr marL="285750" indent="-285750" eaLnBrk="1" hangingPunct="1">
              <a:spcBef>
                <a:spcPct val="20000"/>
              </a:spcBef>
              <a:buFont typeface="Arial" panose="020B0604020202020204" pitchFamily="34" charset="0"/>
              <a:buChar char="•"/>
            </a:pPr>
            <a:r>
              <a:rPr lang="en-US" altLang="en-US" sz="1600" i="0" dirty="0">
                <a:solidFill>
                  <a:schemeClr val="tx1"/>
                </a:solidFill>
              </a:rPr>
              <a:t>Core material injection systems</a:t>
            </a:r>
          </a:p>
          <a:p>
            <a:pPr marL="1028700" lvl="1" eaLnBrk="1" hangingPunct="1">
              <a:spcBef>
                <a:spcPct val="20000"/>
              </a:spcBef>
              <a:buFont typeface="Arial" panose="020B0604020202020204" pitchFamily="34" charset="0"/>
              <a:buChar char="•"/>
            </a:pPr>
            <a:r>
              <a:rPr lang="en-US" altLang="en-US" sz="1600" b="0" i="0" dirty="0">
                <a:solidFill>
                  <a:schemeClr val="tx1"/>
                </a:solidFill>
              </a:rPr>
              <a:t>Relatively large payload size coupled with high-velocity reduces payload surface area to volume permitting bulk of the injected material to be deposited inside the q=2 surface before a TQ is initiated</a:t>
            </a:r>
          </a:p>
          <a:p>
            <a:pPr marL="1428750" lvl="2" eaLnBrk="1" hangingPunct="1">
              <a:spcBef>
                <a:spcPct val="20000"/>
              </a:spcBef>
              <a:buFontTx/>
              <a:buChar char="-"/>
            </a:pPr>
            <a:r>
              <a:rPr lang="en-US" altLang="en-US" sz="1600" b="0" i="0">
                <a:solidFill>
                  <a:schemeClr val="tx1"/>
                </a:solidFill>
              </a:rPr>
              <a:t>Two-stage </a:t>
            </a:r>
            <a:r>
              <a:rPr lang="en-US" altLang="en-US" sz="1600" b="0" i="0" dirty="0">
                <a:solidFill>
                  <a:schemeClr val="tx1"/>
                </a:solidFill>
              </a:rPr>
              <a:t>gas gun </a:t>
            </a:r>
          </a:p>
          <a:p>
            <a:pPr marL="1428750" lvl="2" eaLnBrk="1" hangingPunct="1">
              <a:spcBef>
                <a:spcPct val="20000"/>
              </a:spcBef>
              <a:buFontTx/>
              <a:buChar char="-"/>
            </a:pPr>
            <a:r>
              <a:rPr lang="en-US" altLang="en-US" sz="1600" b="0" i="0" dirty="0">
                <a:solidFill>
                  <a:schemeClr val="tx1"/>
                </a:solidFill>
              </a:rPr>
              <a:t>EPI </a:t>
            </a:r>
          </a:p>
          <a:p>
            <a:pPr marL="1200150" lvl="2" indent="0" eaLnBrk="1" hangingPunct="1">
              <a:spcBef>
                <a:spcPct val="20000"/>
              </a:spcBef>
            </a:pPr>
            <a:endParaRPr lang="en-US" altLang="en-US" sz="1600" b="0" i="0" dirty="0">
              <a:solidFill>
                <a:schemeClr val="tx1"/>
              </a:solidFill>
            </a:endParaRPr>
          </a:p>
          <a:p>
            <a:pPr marL="285750" indent="-285750" eaLnBrk="1" hangingPunct="1">
              <a:spcBef>
                <a:spcPct val="20000"/>
              </a:spcBef>
              <a:buFont typeface="Arial" panose="020B0604020202020204" pitchFamily="34" charset="0"/>
              <a:buChar char="•"/>
            </a:pPr>
            <a:r>
              <a:rPr lang="en-US" altLang="en-US" sz="1600" i="0" dirty="0">
                <a:solidFill>
                  <a:schemeClr val="tx1"/>
                </a:solidFill>
              </a:rPr>
              <a:t>Intermediate systems</a:t>
            </a:r>
          </a:p>
          <a:p>
            <a:pPr marL="1028700" lvl="1" eaLnBrk="1" hangingPunct="1">
              <a:spcBef>
                <a:spcPct val="20000"/>
              </a:spcBef>
              <a:buFontTx/>
              <a:buChar char="-"/>
            </a:pPr>
            <a:r>
              <a:rPr lang="en-US" altLang="en-US" sz="1600" b="0" i="0" dirty="0">
                <a:solidFill>
                  <a:schemeClr val="tx1"/>
                </a:solidFill>
              </a:rPr>
              <a:t>SPI on DIII-D deposits some fragments inside q=2 surface</a:t>
            </a:r>
            <a:endParaRPr lang="en-US" altLang="en-US" sz="1800" b="0" i="0" dirty="0">
              <a:solidFill>
                <a:schemeClr val="tx1"/>
              </a:solidFill>
            </a:endParaRPr>
          </a:p>
          <a:p>
            <a:pPr eaLnBrk="1" hangingPunct="1">
              <a:spcBef>
                <a:spcPct val="20000"/>
              </a:spcBef>
            </a:pPr>
            <a:endParaRPr lang="en-US" altLang="en-US" sz="1800" b="0" i="0" dirty="0">
              <a:solidFill>
                <a:schemeClr val="tx1"/>
              </a:solidFill>
            </a:endParaRPr>
          </a:p>
        </p:txBody>
      </p:sp>
      <p:pic>
        <p:nvPicPr>
          <p:cNvPr id="3" name="Picture 2" descr="A picture containing drawing&#10;&#10;Description automatically generated">
            <a:extLst>
              <a:ext uri="{FF2B5EF4-FFF2-40B4-BE49-F238E27FC236}">
                <a16:creationId xmlns:a16="http://schemas.microsoft.com/office/drawing/2014/main" id="{66005C58-0D6D-774C-8002-88DCBB580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648200"/>
            <a:ext cx="2209800" cy="357015"/>
          </a:xfrm>
          <a:prstGeom prst="rect">
            <a:avLst/>
          </a:prstGeom>
        </p:spPr>
      </p:pic>
      <p:cxnSp>
        <p:nvCxnSpPr>
          <p:cNvPr id="5" name="Straight Arrow Connector 4">
            <a:extLst>
              <a:ext uri="{FF2B5EF4-FFF2-40B4-BE49-F238E27FC236}">
                <a16:creationId xmlns:a16="http://schemas.microsoft.com/office/drawing/2014/main" id="{1B6B36A1-FD94-E944-A984-888C075BAB19}"/>
              </a:ext>
            </a:extLst>
          </p:cNvPr>
          <p:cNvCxnSpPr/>
          <p:nvPr/>
        </p:nvCxnSpPr>
        <p:spPr bwMode="auto">
          <a:xfrm flipH="1" flipV="1">
            <a:off x="3352800" y="4648200"/>
            <a:ext cx="762000" cy="152400"/>
          </a:xfrm>
          <a:prstGeom prst="straightConnector1">
            <a:avLst/>
          </a:prstGeom>
          <a:noFill/>
          <a:ln w="15875"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440AA6B9-41A9-BA48-AD20-419165426549}"/>
              </a:ext>
            </a:extLst>
          </p:cNvPr>
          <p:cNvCxnSpPr>
            <a:cxnSpLocks/>
          </p:cNvCxnSpPr>
          <p:nvPr/>
        </p:nvCxnSpPr>
        <p:spPr bwMode="auto">
          <a:xfrm flipH="1">
            <a:off x="2057400" y="4876800"/>
            <a:ext cx="2057400" cy="76200"/>
          </a:xfrm>
          <a:prstGeom prst="straightConnector1">
            <a:avLst/>
          </a:prstGeom>
          <a:noFill/>
          <a:ln w="158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7019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9450FE4-4B66-C246-AF70-BF6B0926210E}"/>
              </a:ext>
            </a:extLst>
          </p:cNvPr>
          <p:cNvSpPr>
            <a:spLocks noGrp="1"/>
          </p:cNvSpPr>
          <p:nvPr>
            <p:ph type="title"/>
          </p:nvPr>
        </p:nvSpPr>
        <p:spPr/>
        <p:txBody>
          <a:bodyPr/>
          <a:lstStyle/>
          <a:p>
            <a:pPr>
              <a:spcBef>
                <a:spcPct val="20000"/>
              </a:spcBef>
            </a:pPr>
            <a:r>
              <a:rPr lang="en-US" altLang="en-US" sz="2800" b="0" dirty="0"/>
              <a:t>Overall Response Time of SPI on DIII-D is ~25 </a:t>
            </a:r>
            <a:r>
              <a:rPr lang="en-US" altLang="en-US" sz="2800" b="0" dirty="0" err="1"/>
              <a:t>ms</a:t>
            </a:r>
            <a:endParaRPr lang="en-US" altLang="en-US" sz="2800" b="0" dirty="0"/>
          </a:p>
        </p:txBody>
      </p:sp>
      <p:sp>
        <p:nvSpPr>
          <p:cNvPr id="17410" name="Slide Number Placeholder 3">
            <a:extLst>
              <a:ext uri="{FF2B5EF4-FFF2-40B4-BE49-F238E27FC236}">
                <a16:creationId xmlns:a16="http://schemas.microsoft.com/office/drawing/2014/main" id="{D80E587A-7938-CE47-B71E-3A474864E8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i="1">
                <a:solidFill>
                  <a:srgbClr val="1822CD"/>
                </a:solidFill>
                <a:latin typeface="Helvetica" pitchFamily="2" charset="0"/>
                <a:ea typeface="ＭＳ Ｐゴシック" panose="020B0600070205080204" pitchFamily="34" charset="-128"/>
              </a:defRPr>
            </a:lvl1pPr>
            <a:lvl2pPr marL="742950" indent="-285750">
              <a:defRPr sz="1200" b="1" i="1">
                <a:solidFill>
                  <a:srgbClr val="1822CD"/>
                </a:solidFill>
                <a:latin typeface="Helvetica" pitchFamily="2" charset="0"/>
                <a:ea typeface="ＭＳ Ｐゴシック" panose="020B0600070205080204" pitchFamily="34" charset="-128"/>
              </a:defRPr>
            </a:lvl2pPr>
            <a:lvl3pPr marL="1143000" indent="-228600">
              <a:defRPr sz="1200" b="1" i="1">
                <a:solidFill>
                  <a:srgbClr val="1822CD"/>
                </a:solidFill>
                <a:latin typeface="Helvetica" pitchFamily="2" charset="0"/>
                <a:ea typeface="ＭＳ Ｐゴシック" panose="020B0600070205080204" pitchFamily="34" charset="-128"/>
              </a:defRPr>
            </a:lvl3pPr>
            <a:lvl4pPr marL="1600200" indent="-228600">
              <a:defRPr sz="1200" b="1" i="1">
                <a:solidFill>
                  <a:srgbClr val="1822CD"/>
                </a:solidFill>
                <a:latin typeface="Helvetica" pitchFamily="2" charset="0"/>
                <a:ea typeface="ＭＳ Ｐゴシック" panose="020B0600070205080204" pitchFamily="34" charset="-128"/>
              </a:defRPr>
            </a:lvl4pPr>
            <a:lvl5pPr marL="2057400" indent="-228600">
              <a:defRPr sz="1200" b="1" i="1">
                <a:solidFill>
                  <a:srgbClr val="1822CD"/>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200" b="1" i="1">
                <a:solidFill>
                  <a:srgbClr val="1822CD"/>
                </a:solidFill>
                <a:latin typeface="Helvetica" pitchFamily="2" charset="0"/>
                <a:ea typeface="ＭＳ Ｐゴシック" panose="020B0600070205080204" pitchFamily="34" charset="-128"/>
              </a:defRPr>
            </a:lvl9pPr>
          </a:lstStyle>
          <a:p>
            <a:fld id="{487BDB80-1C3A-6B4B-A103-224A77C48D48}" type="slidenum">
              <a:rPr lang="en-US" altLang="en-US" sz="900" i="0" smtClean="0">
                <a:solidFill>
                  <a:schemeClr val="accent2"/>
                </a:solidFill>
                <a:latin typeface="Arial" panose="020B0604020202020204" pitchFamily="34" charset="0"/>
              </a:rPr>
              <a:pPr/>
              <a:t>6</a:t>
            </a:fld>
            <a:endParaRPr lang="en-US" altLang="en-US" sz="900" i="0">
              <a:solidFill>
                <a:schemeClr val="accent2"/>
              </a:solidFill>
              <a:latin typeface="Arial" panose="020B0604020202020204" pitchFamily="34" charset="0"/>
            </a:endParaRPr>
          </a:p>
        </p:txBody>
      </p:sp>
      <p:sp>
        <p:nvSpPr>
          <p:cNvPr id="2" name="TextBox 1">
            <a:extLst>
              <a:ext uri="{FF2B5EF4-FFF2-40B4-BE49-F238E27FC236}">
                <a16:creationId xmlns:a16="http://schemas.microsoft.com/office/drawing/2014/main" id="{DDFC0AF2-4897-7745-B927-E06D1A099069}"/>
              </a:ext>
            </a:extLst>
          </p:cNvPr>
          <p:cNvSpPr txBox="1"/>
          <p:nvPr/>
        </p:nvSpPr>
        <p:spPr>
          <a:xfrm>
            <a:off x="5334000" y="6248400"/>
            <a:ext cx="3505200" cy="307777"/>
          </a:xfrm>
          <a:prstGeom prst="rect">
            <a:avLst/>
          </a:prstGeom>
          <a:noFill/>
        </p:spPr>
        <p:txBody>
          <a:bodyPr wrap="square" rtlCol="0">
            <a:spAutoFit/>
          </a:bodyPr>
          <a:lstStyle/>
          <a:p>
            <a:r>
              <a:rPr lang="en-US" sz="1400" b="0" i="0" dirty="0">
                <a:solidFill>
                  <a:schemeClr val="accent2"/>
                </a:solidFill>
              </a:rPr>
              <a:t>R. Raman, et al., NF </a:t>
            </a:r>
            <a:r>
              <a:rPr lang="en-US" sz="1400" i="0" dirty="0">
                <a:solidFill>
                  <a:schemeClr val="accent2"/>
                </a:solidFill>
              </a:rPr>
              <a:t>60</a:t>
            </a:r>
            <a:r>
              <a:rPr lang="en-US" sz="1400" b="0" i="0" dirty="0">
                <a:solidFill>
                  <a:schemeClr val="accent2"/>
                </a:solidFill>
              </a:rPr>
              <a:t> (2020) 036014 </a:t>
            </a:r>
          </a:p>
        </p:txBody>
      </p:sp>
      <p:pic>
        <p:nvPicPr>
          <p:cNvPr id="4" name="Picture 3" descr="A close up of a map&#10;&#10;Description automatically generated">
            <a:extLst>
              <a:ext uri="{FF2B5EF4-FFF2-40B4-BE49-F238E27FC236}">
                <a16:creationId xmlns:a16="http://schemas.microsoft.com/office/drawing/2014/main" id="{B161DE38-D0C6-234D-AD90-4F8E4FF79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66800"/>
            <a:ext cx="6408454" cy="4953000"/>
          </a:xfrm>
          <a:prstGeom prst="rect">
            <a:avLst/>
          </a:prstGeom>
        </p:spPr>
      </p:pic>
      <p:pic>
        <p:nvPicPr>
          <p:cNvPr id="9" name="Picture 8">
            <a:extLst>
              <a:ext uri="{FF2B5EF4-FFF2-40B4-BE49-F238E27FC236}">
                <a16:creationId xmlns:a16="http://schemas.microsoft.com/office/drawing/2014/main" id="{E298FAB3-1D3D-4847-B2F9-AF327946E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5050"/>
            <a:ext cx="13414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5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A0ED-FB77-C44D-A18B-B86FCBB084CC}"/>
              </a:ext>
            </a:extLst>
          </p:cNvPr>
          <p:cNvSpPr>
            <a:spLocks noGrp="1"/>
          </p:cNvSpPr>
          <p:nvPr>
            <p:ph type="title"/>
          </p:nvPr>
        </p:nvSpPr>
        <p:spPr/>
        <p:txBody>
          <a:bodyPr/>
          <a:lstStyle/>
          <a:p>
            <a:r>
              <a:rPr lang="en-US" dirty="0"/>
              <a:t>Shell Pellet Concept</a:t>
            </a:r>
          </a:p>
        </p:txBody>
      </p:sp>
      <p:sp>
        <p:nvSpPr>
          <p:cNvPr id="3" name="Slide Number Placeholder 2">
            <a:extLst>
              <a:ext uri="{FF2B5EF4-FFF2-40B4-BE49-F238E27FC236}">
                <a16:creationId xmlns:a16="http://schemas.microsoft.com/office/drawing/2014/main" id="{A269E393-5C4C-534F-89C2-E3A332836D29}"/>
              </a:ext>
            </a:extLst>
          </p:cNvPr>
          <p:cNvSpPr>
            <a:spLocks noGrp="1"/>
          </p:cNvSpPr>
          <p:nvPr>
            <p:ph type="sldNum" sz="quarter" idx="10"/>
          </p:nvPr>
        </p:nvSpPr>
        <p:spPr/>
        <p:txBody>
          <a:bodyPr/>
          <a:lstStyle/>
          <a:p>
            <a:pPr>
              <a:defRPr/>
            </a:pPr>
            <a:fld id="{F466DDAB-B2C4-4A43-B6B2-3770EA2FC9DB}" type="slidenum">
              <a:rPr lang="en-US" altLang="en-US" smtClean="0"/>
              <a:pPr>
                <a:defRPr/>
              </a:pPr>
              <a:t>7</a:t>
            </a:fld>
            <a:endParaRPr lang="en-US" altLang="en-US"/>
          </a:p>
        </p:txBody>
      </p:sp>
      <p:sp>
        <p:nvSpPr>
          <p:cNvPr id="5" name="Rectangle 4">
            <a:extLst>
              <a:ext uri="{FF2B5EF4-FFF2-40B4-BE49-F238E27FC236}">
                <a16:creationId xmlns:a16="http://schemas.microsoft.com/office/drawing/2014/main" id="{78ADD8E8-24F8-3642-958B-35A792A62929}"/>
              </a:ext>
            </a:extLst>
          </p:cNvPr>
          <p:cNvSpPr/>
          <p:nvPr/>
        </p:nvSpPr>
        <p:spPr>
          <a:xfrm>
            <a:off x="152400" y="1524000"/>
            <a:ext cx="8839200" cy="3877985"/>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pPr>
            <a:r>
              <a:rPr lang="en-US" sz="2400" b="0" i="0" dirty="0">
                <a:solidFill>
                  <a:schemeClr val="tx1"/>
                </a:solidFill>
                <a:ea typeface="DengXian" panose="02010600030101010101" pitchFamily="2" charset="-122"/>
                <a:cs typeface="Arial" panose="020B0604020202020204" pitchFamily="34" charset="0"/>
              </a:rPr>
              <a:t>The DIII-D shell pellet concept uses a low-Z shell to protect a dispersive payload. </a:t>
            </a:r>
          </a:p>
          <a:p>
            <a:pPr marL="285750" marR="0" lvl="0" indent="-285750">
              <a:spcBef>
                <a:spcPts val="0"/>
              </a:spcBef>
              <a:spcAft>
                <a:spcPts val="0"/>
              </a:spcAft>
              <a:buFont typeface="Arial" panose="020B0604020202020204" pitchFamily="34" charset="0"/>
              <a:buChar char="•"/>
            </a:pPr>
            <a:endParaRPr lang="en-US" sz="2400" b="0" i="0" dirty="0">
              <a:solidFill>
                <a:schemeClr val="tx1"/>
              </a:solidFill>
              <a:ea typeface="DengXian" panose="02010600030101010101" pitchFamily="2" charset="-122"/>
              <a:cs typeface="Arial" panose="020B0604020202020204" pitchFamily="34" charset="0"/>
            </a:endParaRPr>
          </a:p>
          <a:p>
            <a:pPr marL="285750" marR="0" lvl="0" indent="-285750">
              <a:spcBef>
                <a:spcPts val="0"/>
              </a:spcBef>
              <a:spcAft>
                <a:spcPts val="0"/>
              </a:spcAft>
              <a:buFont typeface="Arial" panose="020B0604020202020204" pitchFamily="34" charset="0"/>
              <a:buChar char="•"/>
            </a:pPr>
            <a:r>
              <a:rPr lang="en-US" sz="2400" b="0" i="0" dirty="0">
                <a:solidFill>
                  <a:schemeClr val="tx1"/>
                </a:solidFill>
                <a:ea typeface="DengXian" panose="02010600030101010101" pitchFamily="2" charset="-122"/>
                <a:cs typeface="Arial" panose="020B0604020202020204" pitchFamily="34" charset="0"/>
              </a:rPr>
              <a:t>Goal is to get impurities into the core without current channel contraction and then cause a radiative collapse of the core.</a:t>
            </a:r>
          </a:p>
          <a:p>
            <a:pPr lvl="1">
              <a:spcBef>
                <a:spcPts val="0"/>
              </a:spcBef>
              <a:spcAft>
                <a:spcPts val="0"/>
              </a:spcAft>
            </a:pPr>
            <a:r>
              <a:rPr lang="en-US" sz="1800" b="0" i="0" dirty="0">
                <a:solidFill>
                  <a:schemeClr val="tx1"/>
                </a:solidFill>
                <a:ea typeface="DengXian" panose="02010600030101010101" pitchFamily="2" charset="-122"/>
                <a:cs typeface="Arial" panose="020B0604020202020204" pitchFamily="34" charset="0"/>
              </a:rPr>
              <a:t>- To induce an inside-out TQ with low wall heat loads without the high-Z impurity deposition normally required to achieve &gt;90% radiated fraction</a:t>
            </a:r>
          </a:p>
          <a:p>
            <a:pPr marL="285750" marR="0" lvl="0" indent="-285750">
              <a:spcBef>
                <a:spcPts val="0"/>
              </a:spcBef>
              <a:spcAft>
                <a:spcPts val="0"/>
              </a:spcAft>
              <a:buFont typeface="Arial" panose="020B0604020202020204" pitchFamily="34" charset="0"/>
              <a:buChar char="•"/>
            </a:pPr>
            <a:endParaRPr lang="en-US" sz="2400" b="0" i="0" dirty="0">
              <a:solidFill>
                <a:schemeClr val="tx1"/>
              </a:solidFill>
              <a:ea typeface="DengXian" panose="02010600030101010101" pitchFamily="2" charset="-122"/>
              <a:cs typeface="Arial" panose="020B0604020202020204" pitchFamily="34" charset="0"/>
            </a:endParaRPr>
          </a:p>
          <a:p>
            <a:pPr marL="285750" marR="0" lvl="0" indent="-285750">
              <a:spcBef>
                <a:spcPts val="0"/>
              </a:spcBef>
              <a:spcAft>
                <a:spcPts val="0"/>
              </a:spcAft>
              <a:buFont typeface="Arial" panose="020B0604020202020204" pitchFamily="34" charset="0"/>
              <a:buChar char="•"/>
            </a:pPr>
            <a:r>
              <a:rPr lang="en-US" sz="2400" b="0" i="0" dirty="0">
                <a:solidFill>
                  <a:schemeClr val="tx1"/>
                </a:solidFill>
                <a:ea typeface="DengXian" panose="02010600030101010101" pitchFamily="2" charset="-122"/>
                <a:cs typeface="Arial" panose="020B0604020202020204" pitchFamily="34" charset="0"/>
              </a:rPr>
              <a:t>Without using high-Z impurities, RE seeds will be reduced, as will be CQ induced current forces. </a:t>
            </a:r>
          </a:p>
          <a:p>
            <a:pPr lvl="1">
              <a:spcBef>
                <a:spcPts val="0"/>
              </a:spcBef>
              <a:spcAft>
                <a:spcPts val="0"/>
              </a:spcAft>
            </a:pPr>
            <a:r>
              <a:rPr lang="en-US" sz="1800" b="0" i="0" dirty="0">
                <a:solidFill>
                  <a:schemeClr val="tx1"/>
                </a:solidFill>
                <a:ea typeface="DengXian" panose="02010600030101010101" pitchFamily="2" charset="-122"/>
                <a:cs typeface="Arial" panose="020B0604020202020204" pitchFamily="34" charset="0"/>
              </a:rPr>
              <a:t>- Provides more control over the core electron </a:t>
            </a:r>
            <a:r>
              <a:rPr lang="en-US" sz="1800" b="0" i="0" dirty="0" err="1">
                <a:solidFill>
                  <a:schemeClr val="tx1"/>
                </a:solidFill>
                <a:ea typeface="DengXian" panose="02010600030101010101" pitchFamily="2" charset="-122"/>
                <a:cs typeface="Arial" panose="020B0604020202020204" pitchFamily="34" charset="0"/>
              </a:rPr>
              <a:t>T</a:t>
            </a:r>
            <a:r>
              <a:rPr lang="en-US" sz="1800" b="0" i="0" baseline="-25000" dirty="0" err="1">
                <a:solidFill>
                  <a:schemeClr val="tx1"/>
                </a:solidFill>
                <a:ea typeface="DengXian" panose="02010600030101010101" pitchFamily="2" charset="-122"/>
                <a:cs typeface="Arial" panose="020B0604020202020204" pitchFamily="34" charset="0"/>
              </a:rPr>
              <a:t>e</a:t>
            </a:r>
            <a:r>
              <a:rPr lang="en-US" sz="1800" b="0" i="0" dirty="0">
                <a:solidFill>
                  <a:schemeClr val="tx1"/>
                </a:solidFill>
                <a:ea typeface="DengXian" panose="02010600030101010101" pitchFamily="2" charset="-122"/>
                <a:cs typeface="Arial" panose="020B0604020202020204" pitchFamily="34" charset="0"/>
              </a:rPr>
              <a:t> at the end of the TQ</a:t>
            </a:r>
          </a:p>
        </p:txBody>
      </p:sp>
      <p:sp>
        <p:nvSpPr>
          <p:cNvPr id="6" name="Rectangle 5">
            <a:extLst>
              <a:ext uri="{FF2B5EF4-FFF2-40B4-BE49-F238E27FC236}">
                <a16:creationId xmlns:a16="http://schemas.microsoft.com/office/drawing/2014/main" id="{F166CCC0-FBB0-4247-BDC0-D86909A25B9D}"/>
              </a:ext>
            </a:extLst>
          </p:cNvPr>
          <p:cNvSpPr/>
          <p:nvPr/>
        </p:nvSpPr>
        <p:spPr>
          <a:xfrm>
            <a:off x="228600" y="5562600"/>
            <a:ext cx="8915400" cy="523220"/>
          </a:xfrm>
          <a:prstGeom prst="rect">
            <a:avLst/>
          </a:prstGeom>
        </p:spPr>
        <p:txBody>
          <a:bodyPr wrap="square">
            <a:spAutoFit/>
          </a:bodyPr>
          <a:lstStyle/>
          <a:p>
            <a:pPr lvl="0" algn="just"/>
            <a:r>
              <a:rPr lang="en-US" sz="1400" b="0" i="0" dirty="0"/>
              <a:t>E.M. Hollmann, et al., “Demonstration of tokamak discharge shutdown with shell pellet payload impurity dispersal,” Phys. Rev. Lett. </a:t>
            </a:r>
            <a:r>
              <a:rPr lang="en-US" sz="1400" i="0" dirty="0"/>
              <a:t>122,</a:t>
            </a:r>
            <a:r>
              <a:rPr lang="en-US" sz="1400" b="0" i="0" dirty="0"/>
              <a:t> 065001 (2019).</a:t>
            </a:r>
            <a:endParaRPr lang="en-US" sz="1400" b="0" i="0" dirty="0">
              <a:effectLst/>
            </a:endParaRPr>
          </a:p>
        </p:txBody>
      </p:sp>
      <p:pic>
        <p:nvPicPr>
          <p:cNvPr id="7" name="Picture 6" descr="UCSDa1">
            <a:extLst>
              <a:ext uri="{FF2B5EF4-FFF2-40B4-BE49-F238E27FC236}">
                <a16:creationId xmlns:a16="http://schemas.microsoft.com/office/drawing/2014/main" id="{14BCE6AA-7383-4B4B-BE01-2F0887351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00" t="11111" r="12500" b="11111"/>
          <a:stretch>
            <a:fillRect/>
          </a:stretch>
        </p:blipFill>
        <p:spPr bwMode="auto">
          <a:xfrm>
            <a:off x="7848600" y="6146800"/>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3B66C54-59DE-3241-BB3E-0E596FCC0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2645"/>
            <a:ext cx="13414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3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FFFC-15E9-524A-ABE3-C5B94E2131AE}"/>
              </a:ext>
            </a:extLst>
          </p:cNvPr>
          <p:cNvSpPr>
            <a:spLocks noGrp="1"/>
          </p:cNvSpPr>
          <p:nvPr>
            <p:ph type="title"/>
          </p:nvPr>
        </p:nvSpPr>
        <p:spPr/>
        <p:txBody>
          <a:bodyPr/>
          <a:lstStyle/>
          <a:p>
            <a:r>
              <a:rPr lang="en-US" dirty="0"/>
              <a:t>Demonstration of core payload deposition </a:t>
            </a:r>
            <a:br>
              <a:rPr lang="en-US" dirty="0"/>
            </a:br>
            <a:r>
              <a:rPr lang="en-US" dirty="0"/>
              <a:t>with Shell Pellet in DIII-D</a:t>
            </a:r>
          </a:p>
        </p:txBody>
      </p:sp>
      <p:sp>
        <p:nvSpPr>
          <p:cNvPr id="3" name="Slide Number Placeholder 2">
            <a:extLst>
              <a:ext uri="{FF2B5EF4-FFF2-40B4-BE49-F238E27FC236}">
                <a16:creationId xmlns:a16="http://schemas.microsoft.com/office/drawing/2014/main" id="{658290EB-E2D1-3044-A22C-D27EA12FEB71}"/>
              </a:ext>
            </a:extLst>
          </p:cNvPr>
          <p:cNvSpPr>
            <a:spLocks noGrp="1"/>
          </p:cNvSpPr>
          <p:nvPr>
            <p:ph type="sldNum" sz="quarter" idx="10"/>
          </p:nvPr>
        </p:nvSpPr>
        <p:spPr/>
        <p:txBody>
          <a:bodyPr/>
          <a:lstStyle/>
          <a:p>
            <a:pPr>
              <a:defRPr/>
            </a:pPr>
            <a:fld id="{F466DDAB-B2C4-4A43-B6B2-3770EA2FC9DB}" type="slidenum">
              <a:rPr lang="en-US" altLang="en-US" smtClean="0"/>
              <a:pPr>
                <a:defRPr/>
              </a:pPr>
              <a:t>8</a:t>
            </a:fld>
            <a:endParaRPr lang="en-US" altLang="en-US"/>
          </a:p>
        </p:txBody>
      </p:sp>
      <p:pic>
        <p:nvPicPr>
          <p:cNvPr id="4" name="Picture 3">
            <a:extLst>
              <a:ext uri="{FF2B5EF4-FFF2-40B4-BE49-F238E27FC236}">
                <a16:creationId xmlns:a16="http://schemas.microsoft.com/office/drawing/2014/main" id="{035FEE58-8F12-734D-9AD9-44EC475BD643}"/>
              </a:ext>
            </a:extLst>
          </p:cNvPr>
          <p:cNvPicPr>
            <a:picLocks noChangeAspect="1"/>
          </p:cNvPicPr>
          <p:nvPr/>
        </p:nvPicPr>
        <p:blipFill>
          <a:blip r:embed="rId2"/>
          <a:stretch>
            <a:fillRect/>
          </a:stretch>
        </p:blipFill>
        <p:spPr>
          <a:xfrm>
            <a:off x="4800600" y="1066800"/>
            <a:ext cx="4258395" cy="5381488"/>
          </a:xfrm>
          <a:prstGeom prst="rect">
            <a:avLst/>
          </a:prstGeom>
        </p:spPr>
      </p:pic>
      <p:sp>
        <p:nvSpPr>
          <p:cNvPr id="5" name="TextBox 4">
            <a:extLst>
              <a:ext uri="{FF2B5EF4-FFF2-40B4-BE49-F238E27FC236}">
                <a16:creationId xmlns:a16="http://schemas.microsoft.com/office/drawing/2014/main" id="{178F8F3B-6C6C-A846-A1FA-3504E718FAA2}"/>
              </a:ext>
            </a:extLst>
          </p:cNvPr>
          <p:cNvSpPr txBox="1"/>
          <p:nvPr/>
        </p:nvSpPr>
        <p:spPr>
          <a:xfrm>
            <a:off x="0" y="1447800"/>
            <a:ext cx="4953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t>Used OD = 3.6 mm, t = 40 </a:t>
            </a:r>
            <a:r>
              <a:rPr lang="en-US" sz="2400" b="0" i="0" dirty="0">
                <a:latin typeface="Symbol" pitchFamily="2" charset="2"/>
              </a:rPr>
              <a:t>m</a:t>
            </a:r>
            <a:r>
              <a:rPr lang="en-US" sz="2400" b="0" i="0" dirty="0"/>
              <a:t>m diamond shells filled with boron dust.</a:t>
            </a:r>
          </a:p>
          <a:p>
            <a:endParaRPr lang="en-US" sz="2400" b="0" i="0" dirty="0"/>
          </a:p>
          <a:p>
            <a:pPr marL="342900" indent="-342900">
              <a:buFont typeface="Arial" panose="020B0604020202020204" pitchFamily="34" charset="0"/>
              <a:buChar char="•"/>
            </a:pPr>
            <a:r>
              <a:rPr lang="en-US" sz="2400" b="0" i="0" dirty="0"/>
              <a:t>See evidence for boron dust emission in core of plasma (</a:t>
            </a:r>
            <a:r>
              <a:rPr lang="en-US" sz="2400" b="0" i="0" dirty="0">
                <a:latin typeface="Symbol" pitchFamily="2" charset="2"/>
              </a:rPr>
              <a:t>r</a:t>
            </a:r>
            <a:r>
              <a:rPr lang="en-US" sz="2400" b="0" i="0" dirty="0"/>
              <a:t> ~ 0.2).</a:t>
            </a:r>
          </a:p>
          <a:p>
            <a:endParaRPr lang="en-US" sz="2400" b="0" i="0" dirty="0"/>
          </a:p>
          <a:p>
            <a:pPr marL="342900" indent="-342900">
              <a:buFont typeface="Arial" panose="020B0604020202020204" pitchFamily="34" charset="0"/>
              <a:buChar char="•"/>
            </a:pPr>
            <a:r>
              <a:rPr lang="en-US" sz="2400" b="0" i="0" dirty="0"/>
              <a:t>See strong rise in core boron line emission at same time, consistent with boron deposition in core.</a:t>
            </a:r>
          </a:p>
        </p:txBody>
      </p:sp>
      <p:pic>
        <p:nvPicPr>
          <p:cNvPr id="6" name="Picture 5" descr="UCSDa1">
            <a:extLst>
              <a:ext uri="{FF2B5EF4-FFF2-40B4-BE49-F238E27FC236}">
                <a16:creationId xmlns:a16="http://schemas.microsoft.com/office/drawing/2014/main" id="{870BE941-1E6A-9A41-AE4E-6ACC4517D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11111" r="12500" b="11111"/>
          <a:stretch>
            <a:fillRect/>
          </a:stretch>
        </p:blipFill>
        <p:spPr bwMode="auto">
          <a:xfrm>
            <a:off x="2819400" y="6146800"/>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7673871-9B4B-5542-83AF-2B26E14F3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5050"/>
            <a:ext cx="13414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02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D5D5-7ACA-DF41-9E00-92DBE4FB2532}"/>
              </a:ext>
            </a:extLst>
          </p:cNvPr>
          <p:cNvSpPr>
            <a:spLocks noGrp="1"/>
          </p:cNvSpPr>
          <p:nvPr>
            <p:ph type="title"/>
          </p:nvPr>
        </p:nvSpPr>
        <p:spPr>
          <a:xfrm>
            <a:off x="0" y="30480"/>
            <a:ext cx="9144000" cy="914400"/>
          </a:xfrm>
        </p:spPr>
        <p:txBody>
          <a:bodyPr/>
          <a:lstStyle/>
          <a:p>
            <a:r>
              <a:rPr lang="en-US" dirty="0"/>
              <a:t>0D disruption metrics: shell pellets better than Ne SPI in some areas, worse in others</a:t>
            </a:r>
          </a:p>
        </p:txBody>
      </p:sp>
      <p:sp>
        <p:nvSpPr>
          <p:cNvPr id="3" name="Slide Number Placeholder 2">
            <a:extLst>
              <a:ext uri="{FF2B5EF4-FFF2-40B4-BE49-F238E27FC236}">
                <a16:creationId xmlns:a16="http://schemas.microsoft.com/office/drawing/2014/main" id="{E351E562-0327-AD41-973A-AEB65CF1B2BF}"/>
              </a:ext>
            </a:extLst>
          </p:cNvPr>
          <p:cNvSpPr>
            <a:spLocks noGrp="1"/>
          </p:cNvSpPr>
          <p:nvPr>
            <p:ph type="sldNum" sz="quarter" idx="10"/>
          </p:nvPr>
        </p:nvSpPr>
        <p:spPr/>
        <p:txBody>
          <a:bodyPr/>
          <a:lstStyle/>
          <a:p>
            <a:pPr>
              <a:defRPr/>
            </a:pPr>
            <a:fld id="{F466DDAB-B2C4-4A43-B6B2-3770EA2FC9DB}" type="slidenum">
              <a:rPr lang="en-US" altLang="en-US" smtClean="0"/>
              <a:pPr>
                <a:defRPr/>
              </a:pPr>
              <a:t>9</a:t>
            </a:fld>
            <a:endParaRPr lang="en-US" altLang="en-US"/>
          </a:p>
        </p:txBody>
      </p:sp>
      <p:pic>
        <p:nvPicPr>
          <p:cNvPr id="4" name="Picture 3">
            <a:extLst>
              <a:ext uri="{FF2B5EF4-FFF2-40B4-BE49-F238E27FC236}">
                <a16:creationId xmlns:a16="http://schemas.microsoft.com/office/drawing/2014/main" id="{F301E4D9-C801-8746-AFFB-B855DE3C783D}"/>
              </a:ext>
            </a:extLst>
          </p:cNvPr>
          <p:cNvPicPr>
            <a:picLocks noChangeAspect="1"/>
          </p:cNvPicPr>
          <p:nvPr/>
        </p:nvPicPr>
        <p:blipFill>
          <a:blip r:embed="rId2"/>
          <a:stretch>
            <a:fillRect/>
          </a:stretch>
        </p:blipFill>
        <p:spPr>
          <a:xfrm>
            <a:off x="4953000" y="1066800"/>
            <a:ext cx="3876453" cy="5222444"/>
          </a:xfrm>
          <a:prstGeom prst="rect">
            <a:avLst/>
          </a:prstGeom>
        </p:spPr>
      </p:pic>
      <p:sp>
        <p:nvSpPr>
          <p:cNvPr id="5" name="TextBox 4">
            <a:extLst>
              <a:ext uri="{FF2B5EF4-FFF2-40B4-BE49-F238E27FC236}">
                <a16:creationId xmlns:a16="http://schemas.microsoft.com/office/drawing/2014/main" id="{4CADFBF7-A1A8-8041-A109-4FC767382413}"/>
              </a:ext>
            </a:extLst>
          </p:cNvPr>
          <p:cNvSpPr txBox="1"/>
          <p:nvPr/>
        </p:nvSpPr>
        <p:spPr>
          <a:xfrm>
            <a:off x="0" y="1676400"/>
            <a:ext cx="5029200" cy="4154984"/>
          </a:xfrm>
          <a:prstGeom prst="rect">
            <a:avLst/>
          </a:prstGeom>
          <a:noFill/>
        </p:spPr>
        <p:txBody>
          <a:bodyPr wrap="square" rtlCol="0">
            <a:spAutoFit/>
          </a:bodyPr>
          <a:lstStyle/>
          <a:p>
            <a:pPr marL="342900" indent="-342900">
              <a:buFont typeface="Arial" panose="020B0604020202020204" pitchFamily="34" charset="0"/>
              <a:buChar char="•"/>
            </a:pPr>
            <a:r>
              <a:rPr lang="en-US" sz="2000" b="0" i="0" dirty="0"/>
              <a:t>Significant variation in metrics depending on shell pellet velocity.</a:t>
            </a:r>
          </a:p>
          <a:p>
            <a:endParaRPr lang="en-US" sz="2000" b="0" i="0" dirty="0"/>
          </a:p>
          <a:p>
            <a:pPr marL="342900" indent="-342900">
              <a:buFont typeface="Arial" panose="020B0604020202020204" pitchFamily="34" charset="0"/>
              <a:buChar char="•"/>
            </a:pPr>
            <a:r>
              <a:rPr lang="en-US" sz="2000" b="0" i="0" dirty="0"/>
              <a:t>Goal is to achieve long CQ duration plus good heat flux mitigation.</a:t>
            </a:r>
          </a:p>
          <a:p>
            <a:endParaRPr lang="en-US" sz="2000" b="0" i="0" dirty="0"/>
          </a:p>
          <a:p>
            <a:pPr marL="342900" indent="-342900">
              <a:buFont typeface="Arial" panose="020B0604020202020204" pitchFamily="34" charset="0"/>
              <a:buChar char="•"/>
            </a:pPr>
            <a:r>
              <a:rPr lang="en-US" sz="2000" b="0" i="0" dirty="0"/>
              <a:t>For heat flux mitigation as good as Ne SPI, get slightly shorter CQ duration.</a:t>
            </a:r>
          </a:p>
          <a:p>
            <a:endParaRPr lang="en-US" sz="2000" b="0" i="0" dirty="0"/>
          </a:p>
          <a:p>
            <a:pPr marL="342900" indent="-342900">
              <a:buFont typeface="Arial" panose="020B0604020202020204" pitchFamily="34" charset="0"/>
              <a:buChar char="•"/>
            </a:pPr>
            <a:r>
              <a:rPr lang="en-US" sz="2000" b="0" i="0" dirty="0"/>
              <a:t>Halo currents lower than Ne SPI.</a:t>
            </a:r>
          </a:p>
          <a:p>
            <a:endParaRPr lang="en-US" sz="2000" b="0" i="0" dirty="0"/>
          </a:p>
          <a:p>
            <a:pPr marL="342900" indent="-342900">
              <a:buFont typeface="Arial" panose="020B0604020202020204" pitchFamily="34" charset="0"/>
              <a:buChar char="•"/>
            </a:pPr>
            <a:r>
              <a:rPr lang="en-US" sz="2000" b="0" i="0" dirty="0"/>
              <a:t>Do get some runaway seed formation for fast shell pellets</a:t>
            </a:r>
            <a:r>
              <a:rPr lang="en-US" sz="2400" b="0" i="0" dirty="0"/>
              <a:t>.</a:t>
            </a:r>
          </a:p>
        </p:txBody>
      </p:sp>
      <p:pic>
        <p:nvPicPr>
          <p:cNvPr id="6" name="Picture 5" descr="UCSDa1">
            <a:extLst>
              <a:ext uri="{FF2B5EF4-FFF2-40B4-BE49-F238E27FC236}">
                <a16:creationId xmlns:a16="http://schemas.microsoft.com/office/drawing/2014/main" id="{88F192E7-E663-254F-8ED3-B37B220EA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11111" r="12500" b="11111"/>
          <a:stretch>
            <a:fillRect/>
          </a:stretch>
        </p:blipFill>
        <p:spPr bwMode="auto">
          <a:xfrm>
            <a:off x="2743200" y="6121991"/>
            <a:ext cx="914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E619CDF-B4DC-4747-B044-E13DF45F0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2645"/>
            <a:ext cx="13414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22087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OFE_2019_Raman-V5" id="{EC96E795-FDA9-C64E-BE8B-0C6B914C121C}" vid="{7652649B-79A3-E143-9FA1-45D03F0EF8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Presentation</Template>
  <TotalTime>1821</TotalTime>
  <Words>2473</Words>
  <Application>Microsoft Macintosh PowerPoint</Application>
  <PresentationFormat>On-screen Show (4:3)</PresentationFormat>
  <Paragraphs>276</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Cambria Math</vt:lpstr>
      <vt:lpstr>Helvetica</vt:lpstr>
      <vt:lpstr>Symbol</vt:lpstr>
      <vt:lpstr>Times New Roman</vt:lpstr>
      <vt:lpstr>Wingdings</vt:lpstr>
      <vt:lpstr>Blank Presentation</vt:lpstr>
      <vt:lpstr>PowerPoint Presentation</vt:lpstr>
      <vt:lpstr>It does this by injecting a radiative payload into the tokamak plasma to try to uniformly radiate the plasma stored energy to the vessel walls, while trying to satisfy the Thermal Quench (TQ) and Current Quench (TQ) requirements</vt:lpstr>
      <vt:lpstr>Some Limitations of Present DM Systems</vt:lpstr>
      <vt:lpstr>Time Scales of Relevance to Disruption Mitigation</vt:lpstr>
      <vt:lpstr>Edge vs Core DMS Penetration Depth Big Issue for ITER &amp; Requires High Velocity</vt:lpstr>
      <vt:lpstr>Overall Response Time of SPI on DIII-D is ~25 ms</vt:lpstr>
      <vt:lpstr>Shell Pellet Concept</vt:lpstr>
      <vt:lpstr>Demonstration of core payload deposition  with Shell Pellet in DIII-D</vt:lpstr>
      <vt:lpstr>0D disruption metrics: shell pellets better than Ne SPI in some areas, worse in others</vt:lpstr>
      <vt:lpstr>Preliminary indications seen of inside-out thermal quench</vt:lpstr>
      <vt:lpstr>Ideal Two-Stage Gas Gun (Early Versions)</vt:lpstr>
      <vt:lpstr>Two-Stage Gas Gun (recent improvements)</vt:lpstr>
      <vt:lpstr>Existing EU-US collaboration on 2-Stage Gas Gun for Pellet Fueling has Accelerated 20 mg Pellet to  2.7 km/s</vt:lpstr>
      <vt:lpstr>Recent Results with the ENEA/ORNL High-Speed D2 Pellet Injector</vt:lpstr>
      <vt:lpstr>Reducing the Time Required  in order the Pellet can Reach the Plasma</vt:lpstr>
      <vt:lpstr>The EPI is a Rail Gun  that uses an External Magnetic Field </vt:lpstr>
      <vt:lpstr>EPI has Fast Response Time (&lt;10ms) &amp; High Velocity (&gt;1 km/s)</vt:lpstr>
      <vt:lpstr>ITER Scale Injector Predicted to Attain &gt;1 km/s in ~1 ms</vt:lpstr>
      <vt:lpstr>Present EPI-2 Test Assembly with Boost Coils Capable of reaching &gt;0.5km/s in 1ms </vt:lpstr>
      <vt:lpstr>NIMROD Modeling has thus far focused on understanding Core Response following Core Payload deposition</vt:lpstr>
      <vt:lpstr>M3D-C1 Modeling has thus far focused on understanding Penetration of Pellet to the Core</vt:lpstr>
      <vt:lpstr>Tokamak-based Reactors &amp; ITER Will Require Reliable &amp; Fast Response Device Protection Capability</vt:lpstr>
      <vt:lpstr>This material supported by the U.S. Department of Energy, Office of Science, Office of Fusion Energy Sciences, under Award(s) DE-FC02-04ER54698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Raman</dc:creator>
  <cp:lastModifiedBy>Roger Raman</cp:lastModifiedBy>
  <cp:revision>210</cp:revision>
  <cp:lastPrinted>2018-10-12T21:15:04Z</cp:lastPrinted>
  <dcterms:created xsi:type="dcterms:W3CDTF">2019-07-21T16:37:12Z</dcterms:created>
  <dcterms:modified xsi:type="dcterms:W3CDTF">2020-07-22T21:53:10Z</dcterms:modified>
</cp:coreProperties>
</file>