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  <p:sldMasterId id="2147483653" r:id="rId2"/>
  </p:sldMasterIdLst>
  <p:notesMasterIdLst>
    <p:notesMasterId r:id="rId31"/>
  </p:notesMasterIdLst>
  <p:handoutMasterIdLst>
    <p:handoutMasterId r:id="rId32"/>
  </p:handoutMasterIdLst>
  <p:sldIdLst>
    <p:sldId id="269" r:id="rId3"/>
    <p:sldId id="453" r:id="rId4"/>
    <p:sldId id="454" r:id="rId5"/>
    <p:sldId id="432" r:id="rId6"/>
    <p:sldId id="438" r:id="rId7"/>
    <p:sldId id="431" r:id="rId8"/>
    <p:sldId id="455" r:id="rId9"/>
    <p:sldId id="433" r:id="rId10"/>
    <p:sldId id="457" r:id="rId11"/>
    <p:sldId id="448" r:id="rId12"/>
    <p:sldId id="407" r:id="rId13"/>
    <p:sldId id="326" r:id="rId14"/>
    <p:sldId id="327" r:id="rId15"/>
    <p:sldId id="409" r:id="rId16"/>
    <p:sldId id="329" r:id="rId17"/>
    <p:sldId id="393" r:id="rId18"/>
    <p:sldId id="350" r:id="rId19"/>
    <p:sldId id="456" r:id="rId20"/>
    <p:sldId id="395" r:id="rId21"/>
    <p:sldId id="404" r:id="rId22"/>
    <p:sldId id="451" r:id="rId23"/>
    <p:sldId id="481" r:id="rId24"/>
    <p:sldId id="482" r:id="rId25"/>
    <p:sldId id="449" r:id="rId26"/>
    <p:sldId id="450" r:id="rId27"/>
    <p:sldId id="452" r:id="rId28"/>
    <p:sldId id="396" r:id="rId29"/>
    <p:sldId id="306" r:id="rId30"/>
  </p:sldIdLst>
  <p:sldSz cx="12192000" cy="6858000"/>
  <p:notesSz cx="6834188" cy="99790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7">
          <p15:clr>
            <a:srgbClr val="A4A3A4"/>
          </p15:clr>
        </p15:guide>
        <p15:guide id="2" pos="38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F328B"/>
    <a:srgbClr val="0C86F4"/>
    <a:srgbClr val="7DBDF9"/>
    <a:srgbClr val="64B1F8"/>
    <a:srgbClr val="51A7F7"/>
    <a:srgbClr val="8BDA78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88551" autoAdjust="0"/>
  </p:normalViewPr>
  <p:slideViewPr>
    <p:cSldViewPr>
      <p:cViewPr varScale="1">
        <p:scale>
          <a:sx n="103" d="100"/>
          <a:sy n="103" d="100"/>
        </p:scale>
        <p:origin x="1092" y="102"/>
      </p:cViewPr>
      <p:guideLst>
        <p:guide orient="horz" pos="2257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421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0CBB16-4942-4022-AAD9-EDAFECE0A715}" type="datetimeFigureOut">
              <a:rPr lang="zh-CN" altLang="en-US"/>
              <a:t>2020/7/12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altLang="zh-CN" smtClean="0"/>
              <a:t>9th International workshop on SFP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7A1E37-A8B0-4632-AD05-6A01FC8F153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935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8588" y="819150"/>
            <a:ext cx="639286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6575" y="4787900"/>
            <a:ext cx="575945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noProof="0"/>
              <a:t>单击此处编辑母版文本样式</a:t>
            </a:r>
          </a:p>
          <a:p>
            <a:pPr lvl="1"/>
            <a:r>
              <a:rPr lang="zh-CN" altLang="zh-CN" noProof="0"/>
              <a:t>第二级</a:t>
            </a:r>
          </a:p>
          <a:p>
            <a:pPr lvl="2"/>
            <a:r>
              <a:rPr lang="zh-CN" altLang="zh-CN" noProof="0"/>
              <a:t>第三级</a:t>
            </a:r>
          </a:p>
          <a:p>
            <a:pPr lvl="3"/>
            <a:r>
              <a:rPr lang="zh-CN" altLang="zh-CN" noProof="0"/>
              <a:t>第四级</a:t>
            </a:r>
          </a:p>
          <a:p>
            <a:pPr lvl="4"/>
            <a:r>
              <a:rPr lang="zh-CN" altLang="zh-CN" noProof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68738" y="0"/>
            <a:ext cx="29638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0550"/>
            <a:ext cx="29622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altLang="zh-CN" smtClean="0"/>
              <a:t>9th International workshop on SFP</a:t>
            </a: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8738" y="9480550"/>
            <a:ext cx="29638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B27AFD-6F30-4471-81BA-DF35C60CC24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565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2625"/>
            <a:ext cx="6096000" cy="34305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xfrm>
            <a:off x="1023938" y="3373438"/>
            <a:ext cx="8185150" cy="3197225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703F5-6625-4CB3-A073-55092C38426B}" type="slidenum">
              <a:rPr lang="zh-CN" altLang="en-US" smtClean="0"/>
              <a:t>11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00369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(a)</a:t>
            </a:r>
            <a:r>
              <a:rPr lang="en-US" altLang="zh-CN" baseline="0" dirty="0" smtClean="0"/>
              <a:t> is mode locking in 0.2ms, </a:t>
            </a:r>
            <a:r>
              <a:rPr lang="en-US" altLang="zh-CN" dirty="0" smtClean="0"/>
              <a:t>(b)</a:t>
            </a:r>
            <a:r>
              <a:rPr lang="en-US" altLang="zh-CN" baseline="0" dirty="0" smtClean="0"/>
              <a:t> is mode locking in 3ms, just before TQ phase.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B27AFD-6F30-4471-81BA-DF35C60CC24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9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2625"/>
            <a:ext cx="6096000" cy="34305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xfrm>
            <a:off x="1023938" y="3373438"/>
            <a:ext cx="8185150" cy="3197225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952FB1-A0D0-4292-9CE6-CF73C466529D}" type="slidenum">
              <a:rPr lang="zh-CN" altLang="en-US" smtClean="0"/>
              <a:t>16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38779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 userDrawn="1"/>
        </p:nvSpPr>
        <p:spPr bwMode="auto">
          <a:xfrm>
            <a:off x="1997075" y="106363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磁约束聚变与等离子体国际联合实验室</a:t>
            </a:r>
          </a:p>
        </p:txBody>
      </p:sp>
      <p:sp>
        <p:nvSpPr>
          <p:cNvPr id="5" name="文本框 4"/>
          <p:cNvSpPr txBox="1">
            <a:spLocks noChangeArrowheads="1"/>
          </p:cNvSpPr>
          <p:nvPr userDrawn="1"/>
        </p:nvSpPr>
        <p:spPr bwMode="auto">
          <a:xfrm>
            <a:off x="2022475" y="476250"/>
            <a:ext cx="4519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0" dirty="0" smtClean="0">
                <a:latin typeface="Arial Narrow" panose="020B0606020202030204" pitchFamily="34" charset="0"/>
                <a:ea typeface="幼圆" panose="02010509060101010101" pitchFamily="49" charset="-122"/>
              </a:rPr>
              <a:t>International Joint Research Laboratory of Magnetic Confinement Fusion</a:t>
            </a:r>
            <a:r>
              <a:rPr lang="zh-CN" altLang="en-US" sz="1000" b="0" dirty="0" smtClean="0">
                <a:latin typeface="Arial Narrow" panose="020B0606020202030204" pitchFamily="34" charset="0"/>
                <a:ea typeface="幼圆" panose="02010509060101010101" pitchFamily="49" charset="-122"/>
              </a:rPr>
              <a:t> </a:t>
            </a:r>
            <a:r>
              <a:rPr lang="en-US" altLang="zh-CN" sz="1000" b="0" dirty="0" smtClean="0">
                <a:latin typeface="Arial Narrow" panose="020B0606020202030204" pitchFamily="34" charset="0"/>
                <a:ea typeface="幼圆" panose="02010509060101010101" pitchFamily="49" charset="-122"/>
              </a:rPr>
              <a:t>and Plasma Physics</a:t>
            </a:r>
            <a:endParaRPr lang="zh-CN" altLang="en-US" sz="1000" b="0" dirty="0" smtClean="0">
              <a:latin typeface="Arial Narrow" panose="020B0606020202030204" pitchFamily="34" charset="0"/>
              <a:ea typeface="幼圆" panose="02010509060101010101" pitchFamily="49" charset="-122"/>
            </a:endParaRPr>
          </a:p>
        </p:txBody>
      </p:sp>
      <p:pic>
        <p:nvPicPr>
          <p:cNvPr id="6" name="图片 11"/>
          <p:cNvPicPr>
            <a:picLocks noChangeAspect="1"/>
          </p:cNvPicPr>
          <p:nvPr userDrawn="1"/>
        </p:nvPicPr>
        <p:blipFill>
          <a:blip r:embed="rId2" cstate="print"/>
          <a:srcRect t="-2566"/>
          <a:stretch>
            <a:fillRect/>
          </a:stretch>
        </p:blipFill>
        <p:spPr bwMode="auto">
          <a:xfrm>
            <a:off x="119063" y="100013"/>
            <a:ext cx="18732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4005263"/>
            <a:ext cx="121967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970" y="1268760"/>
            <a:ext cx="9144000" cy="938485"/>
          </a:xfrm>
        </p:spPr>
        <p:txBody>
          <a:bodyPr anchor="b"/>
          <a:lstStyle>
            <a:lvl1pPr algn="ctr">
              <a:defRPr sz="3200" b="1" i="0" baseline="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1618" y="2780928"/>
            <a:ext cx="9144000" cy="1008112"/>
          </a:xfrm>
        </p:spPr>
        <p:txBody>
          <a:bodyPr/>
          <a:lstStyle>
            <a:lvl1pPr marL="0" indent="0" algn="ctr">
              <a:buNone/>
              <a:defRPr sz="20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3079750" y="6533515"/>
            <a:ext cx="68789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IAEA Technical Meeting on Plasma Disruptions and their Mitigation, 20-23 July, 2020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6" name="Rectangle 6"/>
          <p:cNvSpPr txBox="1">
            <a:spLocks noChangeArrowheads="1"/>
          </p:cNvSpPr>
          <p:nvPr userDrawn="1"/>
        </p:nvSpPr>
        <p:spPr>
          <a:xfrm>
            <a:off x="257870" y="6500836"/>
            <a:ext cx="732036" cy="268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4F00EBE-B9F2-4FC9-BC8E-63B9670B47B5}" type="slidenum">
              <a:rPr lang="zh-CN" altLang="en-US" sz="1400" b="1" smtClean="0"/>
              <a:t>‹#›</a:t>
            </a:fld>
            <a:r>
              <a:rPr lang="en-US" altLang="zh-CN" sz="1400" b="1" dirty="0" smtClean="0"/>
              <a:t>/26</a:t>
            </a:r>
            <a:endParaRPr lang="en-US" altLang="zh-C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 userDrawn="1"/>
        </p:nvSpPr>
        <p:spPr bwMode="auto">
          <a:xfrm>
            <a:off x="1997075" y="106363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磁约束聚变与等离子体国际联合实验室</a:t>
            </a:r>
          </a:p>
        </p:txBody>
      </p:sp>
      <p:sp>
        <p:nvSpPr>
          <p:cNvPr id="5" name="文本框 4"/>
          <p:cNvSpPr txBox="1">
            <a:spLocks noChangeArrowheads="1"/>
          </p:cNvSpPr>
          <p:nvPr userDrawn="1"/>
        </p:nvSpPr>
        <p:spPr bwMode="auto">
          <a:xfrm>
            <a:off x="2022475" y="476250"/>
            <a:ext cx="4519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0" dirty="0" smtClean="0">
                <a:latin typeface="Arial Narrow" panose="020B0606020202030204" pitchFamily="34" charset="0"/>
                <a:ea typeface="幼圆" panose="02010509060101010101" pitchFamily="49" charset="-122"/>
              </a:rPr>
              <a:t>International Joint Research Laboratory of Magnetic Confinement Fusion</a:t>
            </a:r>
            <a:r>
              <a:rPr lang="zh-CN" altLang="en-US" sz="1000" b="0" dirty="0" smtClean="0">
                <a:latin typeface="Arial Narrow" panose="020B0606020202030204" pitchFamily="34" charset="0"/>
                <a:ea typeface="幼圆" panose="02010509060101010101" pitchFamily="49" charset="-122"/>
              </a:rPr>
              <a:t> </a:t>
            </a:r>
            <a:r>
              <a:rPr lang="en-US" altLang="zh-CN" sz="1000" b="0" dirty="0" smtClean="0">
                <a:latin typeface="Arial Narrow" panose="020B0606020202030204" pitchFamily="34" charset="0"/>
                <a:ea typeface="幼圆" panose="02010509060101010101" pitchFamily="49" charset="-122"/>
              </a:rPr>
              <a:t>and Plasma Physics</a:t>
            </a:r>
            <a:endParaRPr lang="zh-CN" altLang="en-US" sz="1000" b="0" dirty="0" smtClean="0">
              <a:latin typeface="Arial Narrow" panose="020B0606020202030204" pitchFamily="34" charset="0"/>
              <a:ea typeface="幼圆" panose="02010509060101010101" pitchFamily="49" charset="-122"/>
            </a:endParaRPr>
          </a:p>
        </p:txBody>
      </p:sp>
      <p:pic>
        <p:nvPicPr>
          <p:cNvPr id="6" name="图片 11"/>
          <p:cNvPicPr>
            <a:picLocks noChangeAspect="1"/>
          </p:cNvPicPr>
          <p:nvPr userDrawn="1"/>
        </p:nvPicPr>
        <p:blipFill>
          <a:blip r:embed="rId2" cstate="print"/>
          <a:srcRect t="-2566"/>
          <a:stretch>
            <a:fillRect/>
          </a:stretch>
        </p:blipFill>
        <p:spPr bwMode="auto">
          <a:xfrm>
            <a:off x="119063" y="100013"/>
            <a:ext cx="18732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4005263"/>
            <a:ext cx="121967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970" y="1268760"/>
            <a:ext cx="9144000" cy="938485"/>
          </a:xfrm>
        </p:spPr>
        <p:txBody>
          <a:bodyPr anchor="b"/>
          <a:lstStyle>
            <a:lvl1pPr algn="ctr">
              <a:defRPr sz="3200" b="1" i="0" baseline="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1618" y="2780928"/>
            <a:ext cx="9144000" cy="1008112"/>
          </a:xfrm>
        </p:spPr>
        <p:txBody>
          <a:bodyPr/>
          <a:lstStyle>
            <a:lvl1pPr marL="0" indent="0" algn="ctr">
              <a:buNone/>
              <a:defRPr sz="20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3079750" y="6533515"/>
            <a:ext cx="68789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IAEA Technical Meeting on Plasma Disruptions and their Mitigation, 20-23 July, 2020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6" name="Rectangle 6"/>
          <p:cNvSpPr txBox="1">
            <a:spLocks noChangeArrowheads="1"/>
          </p:cNvSpPr>
          <p:nvPr userDrawn="1"/>
        </p:nvSpPr>
        <p:spPr>
          <a:xfrm>
            <a:off x="257870" y="6500836"/>
            <a:ext cx="732036" cy="268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4F00EBE-B9F2-4FC9-BC8E-63B9670B47B5}" type="slidenum">
              <a:rPr lang="zh-CN" altLang="en-US" sz="1400" b="1" smtClean="0"/>
              <a:t>‹#›</a:t>
            </a:fld>
            <a:r>
              <a:rPr lang="en-US" altLang="zh-CN" sz="1400" b="1" dirty="0" smtClean="0"/>
              <a:t>/26</a:t>
            </a:r>
            <a:endParaRPr lang="en-US" altLang="zh-C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82431"/>
            <a:ext cx="5564553" cy="504373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/>
              <a:buChar char="•"/>
              <a:defRPr sz="2000"/>
            </a:lvl1pPr>
            <a:lvl2pPr>
              <a:defRPr sz="1800"/>
            </a:lvl2pPr>
            <a:lvl3pPr marL="1257300" indent="-342900">
              <a:buFont typeface="Arial" panose="020B0604020202020204"/>
              <a:buChar char="•"/>
              <a:defRPr lang="en-US" dirty="0" smtClean="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17257"/>
            <a:ext cx="10972800" cy="4929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81950" y="1082431"/>
            <a:ext cx="5444717" cy="504373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328" y="0"/>
            <a:ext cx="792321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12541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编辑母版文本样式</a:t>
            </a:r>
            <a:r>
              <a:rPr lang="en-US" altLang="zh-CN" dirty="0" err="1" smtClean="0"/>
              <a:t>aaa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r>
              <a:rPr lang="en-US" altLang="zh-CN" dirty="0" err="1" smtClean="0"/>
              <a:t>aaa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r>
              <a:rPr lang="en-US" altLang="zh-CN" dirty="0" err="1" smtClean="0"/>
              <a:t>aaa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r>
              <a:rPr lang="en-US" altLang="zh-CN" dirty="0" err="1" smtClean="0"/>
              <a:t>aaa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r>
              <a:rPr lang="en-US" altLang="zh-CN" dirty="0" err="1" smtClean="0"/>
              <a:t>aaa</a:t>
            </a:r>
            <a:endParaRPr lang="zh-CN" altLang="en-US" dirty="0" smtClean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6430963"/>
            <a:ext cx="12212638" cy="431800"/>
          </a:xfrm>
          <a:prstGeom prst="rect">
            <a:avLst/>
          </a:prstGeom>
          <a:solidFill>
            <a:srgbClr val="2F328B"/>
          </a:soli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855663"/>
            <a:ext cx="12187238" cy="36512"/>
          </a:xfrm>
          <a:prstGeom prst="rect">
            <a:avLst/>
          </a:prstGeom>
          <a:solidFill>
            <a:srgbClr val="2F328B"/>
          </a:soli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0" name="图片 4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28613" y="150813"/>
            <a:ext cx="1847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http://www.hust.edu.cn/_upload/tpl/00/0b/11/template11/images/logo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0582275" y="6484938"/>
            <a:ext cx="163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 baseline="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2800" b="1" i="0" kern="1200" baseline="0">
          <a:solidFill>
            <a:schemeClr val="tx1"/>
          </a:solidFill>
          <a:latin typeface="Century Gothic" panose="020B0502020202020204" pitchFamily="34" charset="0"/>
          <a:ea typeface="微软雅黑 Light" panose="020B0502040204020203" pitchFamily="34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entury Gothic" panose="020B0502020202020204" pitchFamily="34" charset="0"/>
          <a:ea typeface="微软雅黑 Light" panose="020B0502040204020203" pitchFamily="34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entury Gothic" panose="020B0502020202020204" pitchFamily="34" charset="0"/>
          <a:ea typeface="微软雅黑 Light" panose="020B0502040204020203" pitchFamily="34" charset="-122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kern="1200" baseline="0">
          <a:solidFill>
            <a:schemeClr val="tx1"/>
          </a:solidFill>
          <a:latin typeface="Century Gothic" panose="020B0502020202020204" pitchFamily="34" charset="0"/>
          <a:ea typeface="微软雅黑 Light" panose="020B0502040204020203" pitchFamily="34" charset="-122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kern="1200" baseline="0">
          <a:solidFill>
            <a:schemeClr val="tx1"/>
          </a:solidFill>
          <a:latin typeface="Century Gothic" panose="020B0502020202020204" pitchFamily="34" charset="0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328" y="0"/>
            <a:ext cx="792321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12541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编辑母版文本样式</a:t>
            </a:r>
            <a:r>
              <a:rPr lang="en-US" altLang="zh-CN" dirty="0" err="1" smtClean="0"/>
              <a:t>aaa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r>
              <a:rPr lang="en-US" altLang="zh-CN" dirty="0" err="1" smtClean="0"/>
              <a:t>aaa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r>
              <a:rPr lang="en-US" altLang="zh-CN" dirty="0" err="1" smtClean="0"/>
              <a:t>aaa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r>
              <a:rPr lang="en-US" altLang="zh-CN" dirty="0" err="1" smtClean="0"/>
              <a:t>aaa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r>
              <a:rPr lang="en-US" altLang="zh-CN" dirty="0" err="1" smtClean="0"/>
              <a:t>aaa</a:t>
            </a:r>
            <a:endParaRPr lang="zh-CN" altLang="en-US" dirty="0" smtClean="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6430963"/>
            <a:ext cx="12212638" cy="431800"/>
          </a:xfrm>
          <a:prstGeom prst="rect">
            <a:avLst/>
          </a:prstGeom>
          <a:solidFill>
            <a:srgbClr val="2F328B"/>
          </a:soli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855663"/>
            <a:ext cx="12187238" cy="36512"/>
          </a:xfrm>
          <a:prstGeom prst="rect">
            <a:avLst/>
          </a:prstGeom>
          <a:solidFill>
            <a:srgbClr val="2F328B"/>
          </a:soli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0" name="图片 4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28613" y="150813"/>
            <a:ext cx="1847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http://www.hust.edu.cn/_upload/tpl/00/0b/11/template11/images/logo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0582275" y="6484938"/>
            <a:ext cx="1630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 baseline="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2800" b="1" i="0" kern="1200" baseline="0">
          <a:solidFill>
            <a:schemeClr val="tx1"/>
          </a:solidFill>
          <a:latin typeface="Century Gothic" panose="020B0502020202020204" pitchFamily="34" charset="0"/>
          <a:ea typeface="微软雅黑 Light" panose="020B0502040204020203" pitchFamily="34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entury Gothic" panose="020B0502020202020204" pitchFamily="34" charset="0"/>
          <a:ea typeface="微软雅黑 Light" panose="020B0502040204020203" pitchFamily="34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entury Gothic" panose="020B0502020202020204" pitchFamily="34" charset="0"/>
          <a:ea typeface="微软雅黑 Light" panose="020B0502040204020203" pitchFamily="34" charset="-122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kern="1200" baseline="0">
          <a:solidFill>
            <a:schemeClr val="tx1"/>
          </a:solidFill>
          <a:latin typeface="Century Gothic" panose="020B0502020202020204" pitchFamily="34" charset="0"/>
          <a:ea typeface="微软雅黑 Light" panose="020B0502040204020203" pitchFamily="34" charset="-122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kern="1200" baseline="0">
          <a:solidFill>
            <a:schemeClr val="tx1"/>
          </a:solidFill>
          <a:latin typeface="Century Gothic" panose="020B0502020202020204" pitchFamily="34" charset="0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964" y="1268760"/>
            <a:ext cx="1219369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98" tIns="47301" rIns="94598" bIns="47301" numCol="1" anchor="t" anchorCtr="0" compatLnSpc="1"/>
          <a:lstStyle/>
          <a:p>
            <a:r>
              <a:rPr lang="en-US" altLang="zh-CN" sz="4000" dirty="0">
                <a:solidFill>
                  <a:srgbClr val="2F328B"/>
                </a:solidFill>
              </a:rPr>
              <a:t>Full suppression of runaway electrons by magnetic perturbation</a:t>
            </a:r>
            <a:r>
              <a:rPr lang="en-US" altLang="zh-CN" sz="4000" dirty="0" smtClean="0">
                <a:solidFill>
                  <a:srgbClr val="2F328B"/>
                </a:solidFill>
              </a:rPr>
              <a:t> </a:t>
            </a:r>
            <a:r>
              <a:rPr lang="en-US" altLang="zh-CN" sz="4000" dirty="0">
                <a:solidFill>
                  <a:srgbClr val="2F328B"/>
                </a:solidFill>
              </a:rPr>
              <a:t>during disruptions</a:t>
            </a:r>
            <a:endParaRPr lang="zh-CN" altLang="zh-CN" sz="4000" dirty="0">
              <a:solidFill>
                <a:srgbClr val="2F328B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99110" y="2927350"/>
            <a:ext cx="11002645" cy="122428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98" tIns="47301" rIns="94598" bIns="47301" numCol="1" anchor="t" anchorCtr="0" compatLnSpc="1"/>
          <a:lstStyle/>
          <a:p>
            <a:pPr eaLnBrk="1" hangingPunct="1">
              <a:lnSpc>
                <a:spcPct val="110000"/>
              </a:lnSpc>
            </a:pPr>
            <a:r>
              <a:rPr lang="en-US" altLang="zh-CN" sz="2200" b="1" dirty="0" err="1">
                <a:solidFill>
                  <a:srgbClr val="2F328B"/>
                </a:solidFill>
                <a:latin typeface="Times New Roman" panose="02020603050405020304" pitchFamily="18" charset="0"/>
                <a:ea typeface="Adobe Gothic Std B"/>
                <a:cs typeface="Times New Roman" panose="02020603050405020304" pitchFamily="18" charset="0"/>
              </a:rPr>
              <a:t>Z</a:t>
            </a:r>
            <a:r>
              <a:rPr lang="en-US" altLang="zh-CN" sz="2200" b="1" dirty="0" err="1">
                <a:solidFill>
                  <a:srgbClr val="2F328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200" b="1" dirty="0">
                <a:solidFill>
                  <a:srgbClr val="2F328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Y.</a:t>
            </a:r>
            <a:r>
              <a:rPr lang="en-US" altLang="zh-CN" sz="2200" b="1" dirty="0">
                <a:solidFill>
                  <a:srgbClr val="2F328B"/>
                </a:solidFill>
                <a:latin typeface="Times New Roman" panose="02020603050405020304" pitchFamily="18" charset="0"/>
                <a:ea typeface="Adobe Gothic Std B"/>
                <a:cs typeface="Times New Roman" panose="02020603050405020304" pitchFamily="18" charset="0"/>
              </a:rPr>
              <a:t> Chen (HUST), </a:t>
            </a:r>
            <a:r>
              <a:rPr lang="en-US" altLang="zh-CN" sz="2200" b="1" dirty="0">
                <a:solidFill>
                  <a:srgbClr val="2F328B"/>
                </a:solidFill>
                <a:latin typeface="Times New Roman" panose="02020603050405020304" pitchFamily="18" charset="0"/>
                <a:ea typeface="Adobe Gothic Std B"/>
                <a:cs typeface="Times New Roman" panose="02020603050405020304" pitchFamily="18" charset="0"/>
                <a:sym typeface="+mn-ea"/>
              </a:rPr>
              <a:t>L. Zeng (ASIPP), </a:t>
            </a:r>
            <a:r>
              <a:rPr lang="en-US" altLang="zh-CN" sz="2200" b="1" dirty="0">
                <a:solidFill>
                  <a:srgbClr val="2F328B"/>
                </a:solidFill>
                <a:latin typeface="Times New Roman" panose="02020603050405020304" pitchFamily="18" charset="0"/>
                <a:ea typeface="Adobe Gothic Std B"/>
                <a:cs typeface="Times New Roman" panose="02020603050405020304" pitchFamily="18" charset="0"/>
              </a:rPr>
              <a:t>D. Weisberg</a:t>
            </a:r>
            <a:r>
              <a:rPr lang="en-US" altLang="zh-CN" sz="2200" b="1" dirty="0">
                <a:solidFill>
                  <a:srgbClr val="2F328B"/>
                </a:solidFill>
                <a:latin typeface="Times New Roman" panose="02020603050405020304" pitchFamily="18" charset="0"/>
                <a:ea typeface="Adobe Gothic Std B"/>
                <a:cs typeface="Times New Roman" panose="02020603050405020304" pitchFamily="18" charset="0"/>
                <a:sym typeface="+mn-ea"/>
              </a:rPr>
              <a:t>(GA)</a:t>
            </a:r>
            <a:r>
              <a:rPr lang="en-US" altLang="zh-CN" sz="2200" b="1" dirty="0">
                <a:solidFill>
                  <a:srgbClr val="2F328B"/>
                </a:solidFill>
                <a:latin typeface="Times New Roman" panose="02020603050405020304" pitchFamily="18" charset="0"/>
                <a:ea typeface="Adobe Gothic Std B"/>
                <a:cs typeface="Times New Roman" panose="02020603050405020304" pitchFamily="18" charset="0"/>
              </a:rPr>
              <a:t>, X.D. Du (GA)  </a:t>
            </a:r>
            <a:endParaRPr lang="zh-CN" altLang="en-US" sz="2200" b="1" dirty="0">
              <a:solidFill>
                <a:srgbClr val="2F328B"/>
              </a:solidFill>
              <a:ea typeface="华文仿宋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92288" y="6505599"/>
            <a:ext cx="6528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IAEA Technical Meeting on Plasma Disruptions and their Mitigation, 20-23 July,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1955" y="0"/>
            <a:ext cx="7568565" cy="948055"/>
          </a:xfrm>
        </p:spPr>
        <p:txBody>
          <a:bodyPr/>
          <a:lstStyle/>
          <a:p>
            <a:r>
              <a:rPr lang="en-US" altLang="zh-CN" b="1" dirty="0">
                <a:solidFill>
                  <a:srgbClr val="2F328B"/>
                </a:solidFill>
                <a:ea typeface="华文行楷" panose="02010800040101010101" pitchFamily="2" charset="-122"/>
                <a:cs typeface="Calibri" panose="020F0502020204030204" pitchFamily="34" charset="0"/>
                <a:sym typeface="+mn-ea"/>
              </a:rPr>
              <a:t>Reduction of REs by RMP</a:t>
            </a:r>
            <a:endParaRPr lang="zh-CN" altLang="en-US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1212850"/>
            <a:ext cx="3757295" cy="278003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86909" y="4035417"/>
            <a:ext cx="2813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TEXTOR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1043305" eaLnBrk="1" hangingPunct="1"/>
            <a:r>
              <a:rPr lang="en-US" altLang="zh-CN" sz="1270" dirty="0" err="1">
                <a:ea typeface="黑体" panose="02010609060101010101" charset="-122"/>
                <a:cs typeface="Calibri" panose="020F0502020204030204" pitchFamily="34" charset="0"/>
              </a:rPr>
              <a:t>Lehnen</a:t>
            </a:r>
            <a:r>
              <a:rPr lang="en-US" altLang="zh-CN" sz="1270" dirty="0">
                <a:ea typeface="黑体" panose="02010609060101010101" charset="-122"/>
                <a:cs typeface="Calibri" panose="020F0502020204030204" pitchFamily="34" charset="0"/>
              </a:rPr>
              <a:t>, M. et al., </a:t>
            </a:r>
            <a:r>
              <a:rPr lang="en-US" altLang="zh-CN" sz="1270" dirty="0" smtClean="0">
                <a:ea typeface="黑体" panose="02010609060101010101" charset="-122"/>
                <a:cs typeface="Calibri" panose="020F0502020204030204" pitchFamily="34" charset="0"/>
              </a:rPr>
              <a:t>PRL (2008)</a:t>
            </a:r>
            <a:endParaRPr lang="zh-CN" altLang="en-US" sz="1270" dirty="0">
              <a:ea typeface="黑体" panose="02010609060101010101" charset="-122"/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275" y="1217295"/>
            <a:ext cx="4133850" cy="2895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11824" y="4593322"/>
            <a:ext cx="407289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000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Reduction of REs by n=3 magnetic </a:t>
            </a:r>
            <a:r>
              <a:rPr lang="en-US" altLang="zh-CN" sz="2000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perturbation </a:t>
            </a:r>
            <a:r>
              <a:rPr lang="en-US" altLang="zh-CN" sz="2000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in D3D.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1615" y="4656455"/>
            <a:ext cx="421132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000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Clear reduction of REs by n=1 magnetic prturbation in TEXTOR. </a:t>
            </a: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000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Not so clear for n=2 RMP.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60765" y="4512310"/>
            <a:ext cx="32423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000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Without robust reduction of REs by n=3 magnetic </a:t>
            </a:r>
            <a:r>
              <a:rPr lang="en-US" altLang="zh-CN" sz="2000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perturbation </a:t>
            </a:r>
            <a:r>
              <a:rPr lang="en-US" altLang="zh-CN" sz="2000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in D3D. 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22750" y="1212850"/>
            <a:ext cx="3860800" cy="2900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79170" y="884623"/>
            <a:ext cx="9001000" cy="792088"/>
          </a:xfrm>
        </p:spPr>
        <p:txBody>
          <a:bodyPr/>
          <a:lstStyle/>
          <a:p>
            <a:pPr defTabSz="457200"/>
            <a:r>
              <a:rPr lang="en-US" altLang="zh-CN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Three 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interaction regimes </a:t>
            </a:r>
            <a:r>
              <a:rPr lang="en-US" altLang="zh-CN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of REs 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with </a:t>
            </a:r>
            <a:r>
              <a:rPr lang="en-US" altLang="zh-CN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RMP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335360" y="1531635"/>
            <a:ext cx="612068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lvl="1" indent="-342900" eaLnBrk="1" hangingPunct="1">
              <a:lnSpc>
                <a:spcPct val="15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zh-CN" sz="2800" b="1" dirty="0" smtClean="0">
                <a:solidFill>
                  <a:srgbClr val="C0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1. </a:t>
            </a:r>
            <a:r>
              <a:rPr lang="en-US" altLang="zh-CN" sz="2800" b="1" dirty="0">
                <a:solidFill>
                  <a:srgbClr val="C0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Partial </a:t>
            </a:r>
            <a:r>
              <a:rPr lang="en-US" altLang="zh-CN" sz="2800" b="1" dirty="0" smtClean="0">
                <a:solidFill>
                  <a:srgbClr val="C0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RE </a:t>
            </a:r>
            <a:r>
              <a:rPr lang="en-US" altLang="zh-CN" sz="2800" b="1" dirty="0" smtClean="0">
                <a:solidFill>
                  <a:srgbClr val="C0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suppression;</a:t>
            </a:r>
          </a:p>
          <a:p>
            <a:pPr marL="196850" lvl="1" eaLnBrk="1" hangingPunct="1">
              <a:buClr>
                <a:srgbClr val="6666FF"/>
              </a:buClr>
              <a:buSzPct val="70000"/>
              <a:defRPr/>
            </a:pP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1" indent="-342900" eaLnBrk="1" hangingPunct="1">
              <a:lnSpc>
                <a:spcPct val="15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zh-CN" sz="2800" b="1" dirty="0" smtClean="0">
                <a:solidFill>
                  <a:srgbClr val="C0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2. </a:t>
            </a:r>
            <a:r>
              <a:rPr lang="en-US" altLang="zh-CN" sz="2800" b="1" dirty="0">
                <a:solidFill>
                  <a:srgbClr val="C0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Enhancement of </a:t>
            </a:r>
            <a:r>
              <a:rPr lang="en-US" altLang="zh-CN" sz="2800" b="1" dirty="0" smtClean="0">
                <a:solidFill>
                  <a:srgbClr val="C0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RE </a:t>
            </a:r>
            <a:r>
              <a:rPr lang="en-US" altLang="zh-CN" sz="2800" b="1" dirty="0" smtClean="0">
                <a:solidFill>
                  <a:srgbClr val="C0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generation;</a:t>
            </a:r>
          </a:p>
          <a:p>
            <a:pPr marL="196850" lvl="1" eaLnBrk="1" hangingPunct="1">
              <a:buClr>
                <a:srgbClr val="6666FF"/>
              </a:buClr>
              <a:buSzPct val="70000"/>
              <a:defRPr/>
            </a:pP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1" indent="-342900" eaLnBrk="1" hangingPunct="1">
              <a:lnSpc>
                <a:spcPct val="15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zh-CN" sz="2800" b="1" dirty="0" smtClean="0">
                <a:solidFill>
                  <a:srgbClr val="C0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3. </a:t>
            </a:r>
            <a:r>
              <a:rPr lang="en-US" altLang="zh-CN" sz="2800" b="1" dirty="0">
                <a:solidFill>
                  <a:srgbClr val="C0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Full </a:t>
            </a:r>
            <a:r>
              <a:rPr lang="en-US" altLang="zh-CN" sz="2800" b="1" dirty="0" smtClean="0">
                <a:solidFill>
                  <a:srgbClr val="C0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RE</a:t>
            </a:r>
            <a:r>
              <a:rPr lang="en-US" altLang="zh-CN" sz="2800" b="1" dirty="0" smtClean="0">
                <a:solidFill>
                  <a:srgbClr val="C0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suppression</a:t>
            </a:r>
            <a:r>
              <a:rPr lang="en-US" altLang="zh-CN" sz="2800" b="1" dirty="0" smtClean="0">
                <a:solidFill>
                  <a:srgbClr val="C0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600056" y="17728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3456" r="10288" b="3990"/>
          <a:stretch>
            <a:fillRect/>
          </a:stretch>
        </p:blipFill>
        <p:spPr>
          <a:xfrm>
            <a:off x="6312024" y="1555780"/>
            <a:ext cx="4968552" cy="406518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918592" y="5755684"/>
            <a:ext cx="3095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cs typeface="Times New Roman" panose="02020603050405020304" pitchFamily="18" charset="0"/>
              </a:rPr>
              <a:t>q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a</a:t>
            </a:r>
            <a:r>
              <a:rPr lang="en-US" altLang="zh-CN" b="1" dirty="0" smtClean="0">
                <a:cs typeface="Times New Roman" panose="02020603050405020304" pitchFamily="18" charset="0"/>
              </a:rPr>
              <a:t>~4.4,  n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e</a:t>
            </a:r>
            <a:r>
              <a:rPr lang="en-US" altLang="zh-CN" b="1" dirty="0" smtClean="0">
                <a:cs typeface="Times New Roman" panose="02020603050405020304" pitchFamily="18" charset="0"/>
              </a:rPr>
              <a:t>~1.0×10</a:t>
            </a:r>
            <a:r>
              <a:rPr lang="en-US" altLang="zh-CN" b="1" baseline="30000" dirty="0" smtClean="0">
                <a:cs typeface="Times New Roman" panose="02020603050405020304" pitchFamily="18" charset="0"/>
              </a:rPr>
              <a:t>19 </a:t>
            </a:r>
            <a:r>
              <a:rPr lang="en-US" altLang="zh-CN" b="1" dirty="0" smtClean="0">
                <a:cs typeface="Times New Roman" panose="02020603050405020304" pitchFamily="18" charset="0"/>
              </a:rPr>
              <a:t>m</a:t>
            </a:r>
            <a:r>
              <a:rPr lang="en-US" altLang="zh-CN" b="1" baseline="30000" dirty="0" smtClean="0">
                <a:cs typeface="Times New Roman" panose="02020603050405020304" pitchFamily="18" charset="0"/>
              </a:rPr>
              <a:t>-3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标题 1"/>
          <p:cNvSpPr>
            <a:spLocks noGrp="1"/>
          </p:cNvSpPr>
          <p:nvPr>
            <p:ph type="title"/>
          </p:nvPr>
        </p:nvSpPr>
        <p:spPr bwMode="auto">
          <a:xfrm>
            <a:off x="551384" y="194543"/>
            <a:ext cx="9577064" cy="55722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defTabSz="457200"/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Partial 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RE suppression by </a:t>
            </a:r>
            <a:r>
              <a:rPr lang="en-US" altLang="zh-CN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RMP </a:t>
            </a:r>
            <a:endParaRPr lang="zh-CN" altLang="en-US" b="1" dirty="0">
              <a:solidFill>
                <a:srgbClr val="2F328B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509" name="Picture 2" descr="Duration vs SRMP vs RC 2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6686" r="9085" b="-829"/>
          <a:stretch>
            <a:fillRect/>
          </a:stretch>
        </p:blipFill>
        <p:spPr bwMode="auto">
          <a:xfrm>
            <a:off x="3920159" y="2938155"/>
            <a:ext cx="3714197" cy="291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矩形 2"/>
          <p:cNvSpPr>
            <a:spLocks noChangeArrowheads="1"/>
          </p:cNvSpPr>
          <p:nvPr/>
        </p:nvSpPr>
        <p:spPr bwMode="auto">
          <a:xfrm>
            <a:off x="2129790" y="6030595"/>
            <a:ext cx="52000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1043305" eaLnBrk="1" hangingPunct="1">
              <a:defRPr/>
            </a:pPr>
            <a:r>
              <a:rPr lang="en-US" altLang="zh-CN" sz="1400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Chen </a:t>
            </a:r>
            <a:r>
              <a:rPr lang="en-US" altLang="zh-CN" sz="1400" dirty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Z. Y., et al., </a:t>
            </a:r>
            <a:r>
              <a:rPr lang="en-US" altLang="zh-CN" sz="1400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NF (</a:t>
            </a:r>
            <a:r>
              <a:rPr lang="en-US" altLang="zh-CN" sz="1400" dirty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2016</a:t>
            </a:r>
            <a:r>
              <a:rPr lang="en-US" altLang="zh-CN" sz="1400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en-US" altLang="zh-CN" sz="1400" dirty="0" smtClean="0">
                <a:cs typeface="Times New Roman" panose="02020603050405020304" pitchFamily="18" charset="0"/>
              </a:rPr>
              <a:t>. </a:t>
            </a:r>
            <a:r>
              <a:rPr lang="en-US" altLang="zh-CN" sz="1400" dirty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Jiang Z. H., et. al., NF (2016).</a:t>
            </a:r>
          </a:p>
          <a:p>
            <a:pPr algn="ctr" defTabSz="1043305" eaLnBrk="1" hangingPunct="1">
              <a:defRPr/>
            </a:pPr>
            <a:endParaRPr lang="zh-CN" altLang="en-US" sz="1400" dirty="0">
              <a:cs typeface="Times New Roman" panose="02020603050405020304" pitchFamily="18" charset="0"/>
            </a:endParaRPr>
          </a:p>
        </p:txBody>
      </p:sp>
      <p:pic>
        <p:nvPicPr>
          <p:cNvPr id="5122" name="Picture 2" descr="10339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5124" r="7632"/>
          <a:stretch>
            <a:fillRect/>
          </a:stretch>
        </p:blipFill>
        <p:spPr bwMode="auto">
          <a:xfrm>
            <a:off x="57298" y="2955802"/>
            <a:ext cx="3618987" cy="248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/>
          <p:cNvSpPr txBox="1"/>
          <p:nvPr/>
        </p:nvSpPr>
        <p:spPr>
          <a:xfrm>
            <a:off x="407367" y="1276105"/>
            <a:ext cx="6521071" cy="1164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9080" indent="-25908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CN" sz="2175" b="1" dirty="0" smtClean="0">
                <a:ea typeface="华文行楷" panose="02010800040101010101" pitchFamily="2" charset="-122"/>
                <a:cs typeface="Calibri" panose="020F0502020204030204" pitchFamily="34" charset="0"/>
              </a:rPr>
              <a:t>MGI fast shutdown with 5Gs RMP (m/n=2/1): </a:t>
            </a:r>
          </a:p>
          <a:p>
            <a:pPr marL="637540" indent="-311150" eaLnBrk="1" hangingPunct="1">
              <a:lnSpc>
                <a:spcPct val="11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altLang="zh-CN" sz="2175" dirty="0" smtClean="0">
                <a:ea typeface="华文行楷" panose="02010800040101010101" pitchFamily="2" charset="-122"/>
                <a:cs typeface="Calibri" panose="020F0502020204030204" pitchFamily="34" charset="0"/>
              </a:rPr>
              <a:t>Reduction of runaway current;</a:t>
            </a:r>
          </a:p>
          <a:p>
            <a:pPr marL="637540" indent="-311150" eaLnBrk="1" hangingPunct="1">
              <a:lnSpc>
                <a:spcPct val="11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altLang="zh-CN" sz="2175" dirty="0" smtClean="0">
                <a:ea typeface="华文行楷" panose="02010800040101010101" pitchFamily="2" charset="-122"/>
                <a:cs typeface="Calibri" panose="020F0502020204030204" pitchFamily="34" charset="0"/>
              </a:rPr>
              <a:t>Reduction of the </a:t>
            </a:r>
            <a:r>
              <a:rPr lang="en-US" altLang="zh-CN" sz="2175" dirty="0">
                <a:ea typeface="华文行楷" panose="02010800040101010101" pitchFamily="2" charset="-122"/>
                <a:cs typeface="Calibri" panose="020F0502020204030204" pitchFamily="34" charset="0"/>
              </a:rPr>
              <a:t>duration </a:t>
            </a:r>
            <a:r>
              <a:rPr lang="en-US" altLang="zh-CN" sz="2175" dirty="0" smtClean="0">
                <a:ea typeface="华文行楷" panose="02010800040101010101" pitchFamily="2" charset="-122"/>
                <a:cs typeface="Calibri" panose="020F0502020204030204" pitchFamily="34" charset="0"/>
              </a:rPr>
              <a:t>of runaway plateau.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8328248" y="4149080"/>
            <a:ext cx="3168352" cy="223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9080" indent="-25908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CN" sz="2175" b="1" dirty="0" smtClean="0">
                <a:ea typeface="华文行楷" panose="02010800040101010101" pitchFamily="2" charset="-122"/>
                <a:cs typeface="Calibri" panose="020F0502020204030204" pitchFamily="34" charset="0"/>
              </a:rPr>
              <a:t>Simulation indicates the REs loss:</a:t>
            </a:r>
          </a:p>
          <a:p>
            <a:pPr marL="637540" indent="-311150" eaLnBrk="1" hangingPunct="1">
              <a:lnSpc>
                <a:spcPct val="11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altLang="zh-CN" sz="2175" dirty="0" smtClean="0">
                <a:ea typeface="华文行楷" panose="02010800040101010101" pitchFamily="2" charset="-122"/>
                <a:cs typeface="Calibri" panose="020F0502020204030204" pitchFamily="34" charset="0"/>
              </a:rPr>
              <a:t>Related to the radial position of REs ;</a:t>
            </a:r>
          </a:p>
          <a:p>
            <a:pPr marL="637540" indent="-311150" eaLnBrk="1" hangingPunct="1">
              <a:lnSpc>
                <a:spcPct val="11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altLang="zh-CN" sz="2175" dirty="0" smtClean="0">
                <a:ea typeface="华文行楷" panose="02010800040101010101" pitchFamily="2" charset="-122"/>
                <a:cs typeface="Calibri" panose="020F0502020204030204" pitchFamily="34" charset="0"/>
              </a:rPr>
              <a:t>Shrinkage of confinement region.</a:t>
            </a:r>
            <a:endParaRPr lang="en-US" altLang="zh-CN" sz="2175" dirty="0">
              <a:ea typeface="华文行楷" panose="020108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9" name="图片 8" descr="F:\wxh\陈老师计算2015.11.20\陈老师计算2015.11.30\E=18MeV;I_{DRMP}=2kA(1)_2019.t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276105"/>
            <a:ext cx="3898773" cy="2816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89899" y="924517"/>
            <a:ext cx="3892733" cy="3184727"/>
            <a:chOff x="6498482" y="969861"/>
            <a:chExt cx="4455443" cy="3407572"/>
          </a:xfrm>
        </p:grpSpPr>
        <p:pic>
          <p:nvPicPr>
            <p:cNvPr id="23558" name="Picture 11" descr="1039527 SX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482" y="969861"/>
              <a:ext cx="4455443" cy="340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矩形 15"/>
            <p:cNvSpPr>
              <a:spLocks noChangeArrowheads="1"/>
            </p:cNvSpPr>
            <p:nvPr/>
          </p:nvSpPr>
          <p:spPr bwMode="auto">
            <a:xfrm>
              <a:off x="8400256" y="1037005"/>
              <a:ext cx="159677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3130">
                <a:defRPr sz="590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defTabSz="913130">
                <a:defRPr sz="590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defTabSz="913130">
                <a:defRPr sz="590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defTabSz="913130">
                <a:defRPr sz="590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defTabSz="913130">
                <a:defRPr sz="590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590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590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590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590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6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B</a:t>
              </a:r>
              <a:r>
                <a:rPr lang="en-US" altLang="zh-CN" sz="1600" b="1" baseline="-250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r(2/1)=</a:t>
              </a:r>
              <a:r>
                <a:rPr lang="en-US" altLang="zh-CN" sz="1600" b="1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5 </a:t>
              </a:r>
              <a:r>
                <a:rPr lang="en-US" altLang="zh-CN" sz="1600" b="1" dirty="0" err="1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Gs</a:t>
              </a:r>
              <a:endParaRPr lang="en-US" altLang="zh-CN" sz="1600" b="1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zh-CN" altLang="zh-CN" sz="16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I</a:t>
              </a:r>
              <a:r>
                <a:rPr lang="zh-CN" altLang="zh-CN" sz="1600" b="1" baseline="-300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RE</a:t>
              </a:r>
              <a:r>
                <a:rPr lang="zh-CN" altLang="zh-CN" sz="16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=</a:t>
              </a:r>
              <a:r>
                <a:rPr lang="en-US" altLang="zh-CN" sz="1600" b="1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35 </a:t>
              </a:r>
              <a:r>
                <a:rPr lang="zh-CN" altLang="zh-CN" sz="1600" b="1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k</a:t>
              </a:r>
              <a:r>
                <a:rPr lang="zh-CN" altLang="zh-CN" sz="16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A</a:t>
              </a:r>
              <a:endParaRPr lang="zh-CN" altLang="en-US" sz="1600" dirty="0"/>
            </a:p>
          </p:txBody>
        </p:sp>
      </p:grpSp>
      <p:pic>
        <p:nvPicPr>
          <p:cNvPr id="23554" name="Picture 12" descr="1039535 SX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32" y="958397"/>
            <a:ext cx="4024602" cy="307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矩形 15"/>
          <p:cNvSpPr>
            <a:spLocks noChangeArrowheads="1"/>
          </p:cNvSpPr>
          <p:nvPr/>
        </p:nvSpPr>
        <p:spPr bwMode="auto">
          <a:xfrm>
            <a:off x="9602644" y="1001823"/>
            <a:ext cx="12618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313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1313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1313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1313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1313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B</a:t>
            </a:r>
            <a:r>
              <a:rPr lang="en-US" altLang="zh-CN" sz="1600" b="1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r(2/1)</a:t>
            </a:r>
            <a:r>
              <a:rPr lang="en-US" altLang="zh-CN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=</a:t>
            </a:r>
            <a:r>
              <a:rPr lang="en-US" altLang="zh-CN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10 </a:t>
            </a:r>
            <a:r>
              <a:rPr lang="en-US" altLang="zh-CN" sz="1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Gs</a:t>
            </a:r>
            <a:endParaRPr lang="en-US" altLang="zh-CN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zh-CN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I</a:t>
            </a:r>
            <a:r>
              <a:rPr lang="zh-CN" altLang="zh-CN" sz="1600" b="1" baseline="-30000" dirty="0">
                <a:solidFill>
                  <a:srgbClr val="002060"/>
                </a:solidFill>
                <a:cs typeface="Times New Roman" panose="02020603050405020304" pitchFamily="18" charset="0"/>
              </a:rPr>
              <a:t>RE</a:t>
            </a:r>
            <a:r>
              <a:rPr lang="zh-CN" altLang="zh-CN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=</a:t>
            </a:r>
            <a:r>
              <a:rPr lang="en-US" altLang="zh-CN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145 </a:t>
            </a:r>
            <a:r>
              <a:rPr lang="zh-CN" altLang="zh-CN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k</a:t>
            </a:r>
            <a:r>
              <a:rPr lang="zh-CN" altLang="zh-CN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A</a:t>
            </a:r>
            <a:endParaRPr lang="zh-CN" altLang="en-US" sz="1600" dirty="0"/>
          </a:p>
        </p:txBody>
      </p:sp>
      <p:sp>
        <p:nvSpPr>
          <p:cNvPr id="27652" name="矩形 18"/>
          <p:cNvSpPr>
            <a:spLocks noChangeArrowheads="1"/>
          </p:cNvSpPr>
          <p:nvPr/>
        </p:nvSpPr>
        <p:spPr bwMode="auto">
          <a:xfrm>
            <a:off x="140005" y="4574802"/>
            <a:ext cx="27840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1313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1313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1313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1313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800" b="1" dirty="0" err="1"/>
              <a:t>Ar</a:t>
            </a:r>
            <a:r>
              <a:rPr lang="en-US" altLang="zh-CN" sz="1800" b="1" dirty="0"/>
              <a:t> MGI at </a:t>
            </a:r>
            <a:r>
              <a:rPr lang="en-US" altLang="zh-CN" sz="1800" b="1" dirty="0" smtClean="0"/>
              <a:t>0.4 s </a:t>
            </a:r>
            <a:r>
              <a:rPr lang="en-US" altLang="zh-CN" sz="1800" b="1" dirty="0"/>
              <a:t>to induce stable runaway current plateau.</a:t>
            </a:r>
            <a:endParaRPr lang="zh-CN" altLang="en-US" sz="1800" b="1" dirty="0"/>
          </a:p>
        </p:txBody>
      </p:sp>
      <p:pic>
        <p:nvPicPr>
          <p:cNvPr id="23557" name="Picture 10" descr="1039533 SX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3" y="1009801"/>
            <a:ext cx="3943612" cy="302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8185729" y="6124979"/>
            <a:ext cx="2197968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43305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4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Chen Z. Y., </a:t>
            </a:r>
            <a:r>
              <a:rPr lang="en-US" altLang="zh-CN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et al., NF (2016)</a:t>
            </a:r>
            <a:endParaRPr lang="zh-CN" altLang="en-US" sz="14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7650" name="矩形 12"/>
          <p:cNvSpPr>
            <a:spLocks noChangeArrowheads="1"/>
          </p:cNvSpPr>
          <p:nvPr/>
        </p:nvSpPr>
        <p:spPr bwMode="auto">
          <a:xfrm>
            <a:off x="1917235" y="1039231"/>
            <a:ext cx="1429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313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1313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1313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1313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1313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I</a:t>
            </a:r>
            <a:r>
              <a:rPr lang="zh-CN" altLang="zh-CN" sz="1600" b="1" baseline="-30000" dirty="0">
                <a:solidFill>
                  <a:srgbClr val="002060"/>
                </a:solidFill>
                <a:cs typeface="Times New Roman" panose="02020603050405020304" pitchFamily="18" charset="0"/>
              </a:rPr>
              <a:t>RE</a:t>
            </a:r>
            <a:r>
              <a:rPr lang="zh-CN" altLang="zh-CN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=6</a:t>
            </a:r>
            <a:r>
              <a:rPr lang="en-US" altLang="zh-CN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7 </a:t>
            </a:r>
            <a:r>
              <a:rPr lang="zh-CN" altLang="zh-CN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k</a:t>
            </a:r>
            <a:r>
              <a:rPr lang="zh-CN" altLang="zh-CN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A</a:t>
            </a:r>
            <a:endParaRPr lang="en-US" altLang="zh-CN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Without RMP</a:t>
            </a:r>
            <a:endParaRPr lang="zh-CN" altLang="zh-CN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endParaRPr lang="zh-CN" altLang="en-US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 bwMode="auto">
          <a:xfrm>
            <a:off x="551384" y="194543"/>
            <a:ext cx="9577064" cy="55722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defTabSz="457200"/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Enhancement of 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RE </a:t>
            </a:r>
            <a:r>
              <a:rPr lang="en-US" altLang="zh-CN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generation 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by </a:t>
            </a:r>
            <a:r>
              <a:rPr lang="en-US" altLang="zh-CN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RMP </a:t>
            </a:r>
            <a:endParaRPr lang="zh-CN" altLang="en-US" b="1" dirty="0">
              <a:solidFill>
                <a:srgbClr val="2F328B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9336" y="4152390"/>
            <a:ext cx="4263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cs typeface="Times New Roman" panose="02020603050405020304" pitchFamily="18" charset="0"/>
              </a:rPr>
              <a:t>B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T</a:t>
            </a:r>
            <a:r>
              <a:rPr lang="en-US" altLang="zh-CN" b="1" dirty="0" smtClean="0">
                <a:cs typeface="Times New Roman" panose="02020603050405020304" pitchFamily="18" charset="0"/>
              </a:rPr>
              <a:t>=2.2 T</a:t>
            </a:r>
            <a:r>
              <a:rPr lang="en-US" altLang="zh-CN" b="1" dirty="0">
                <a:cs typeface="Times New Roman" panose="02020603050405020304" pitchFamily="18" charset="0"/>
              </a:rPr>
              <a:t>, </a:t>
            </a:r>
            <a:r>
              <a:rPr lang="en-US" altLang="zh-CN" b="1" dirty="0" smtClean="0">
                <a:cs typeface="Times New Roman" panose="02020603050405020304" pitchFamily="18" charset="0"/>
              </a:rPr>
              <a:t>I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p</a:t>
            </a:r>
            <a:r>
              <a:rPr lang="en-US" altLang="zh-CN" b="1" dirty="0" smtClean="0">
                <a:cs typeface="Times New Roman" panose="02020603050405020304" pitchFamily="18" charset="0"/>
              </a:rPr>
              <a:t>=180 kA</a:t>
            </a:r>
            <a:r>
              <a:rPr lang="en-US" altLang="zh-CN" b="1" dirty="0">
                <a:cs typeface="Times New Roman" panose="02020603050405020304" pitchFamily="18" charset="0"/>
              </a:rPr>
              <a:t>, </a:t>
            </a:r>
            <a:r>
              <a:rPr lang="en-US" altLang="zh-CN" b="1" dirty="0" smtClean="0">
                <a:cs typeface="Times New Roman" panose="02020603050405020304" pitchFamily="18" charset="0"/>
              </a:rPr>
              <a:t>q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a</a:t>
            </a:r>
            <a:r>
              <a:rPr lang="en-US" altLang="zh-CN" b="1" dirty="0" smtClean="0">
                <a:cs typeface="Times New Roman" panose="02020603050405020304" pitchFamily="18" charset="0"/>
              </a:rPr>
              <a:t>~4, </a:t>
            </a:r>
            <a:r>
              <a:rPr lang="en-US" altLang="zh-CN" b="1" dirty="0">
                <a:cs typeface="Times New Roman" panose="02020603050405020304" pitchFamily="18" charset="0"/>
              </a:rPr>
              <a:t>n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e</a:t>
            </a:r>
            <a:r>
              <a:rPr lang="en-US" altLang="zh-CN" b="1" dirty="0">
                <a:cs typeface="Times New Roman" panose="02020603050405020304" pitchFamily="18" charset="0"/>
              </a:rPr>
              <a:t>~1.0×10</a:t>
            </a:r>
            <a:r>
              <a:rPr lang="en-US" altLang="zh-CN" b="1" baseline="30000" dirty="0">
                <a:cs typeface="Times New Roman" panose="02020603050405020304" pitchFamily="18" charset="0"/>
              </a:rPr>
              <a:t>19</a:t>
            </a:r>
            <a:r>
              <a:rPr lang="en-US" altLang="zh-CN" b="1" dirty="0">
                <a:cs typeface="Times New Roman" panose="02020603050405020304" pitchFamily="18" charset="0"/>
              </a:rPr>
              <a:t>m</a:t>
            </a:r>
            <a:r>
              <a:rPr lang="en-US" altLang="zh-CN" b="1" baseline="30000" dirty="0">
                <a:cs typeface="Times New Roman" panose="02020603050405020304" pitchFamily="18" charset="0"/>
              </a:rPr>
              <a:t>-3</a:t>
            </a:r>
            <a:r>
              <a:rPr lang="en-US" altLang="zh-CN" b="1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矩形 4"/>
          <p:cNvSpPr/>
          <p:nvPr/>
        </p:nvSpPr>
        <p:spPr>
          <a:xfrm>
            <a:off x="7464152" y="4281996"/>
            <a:ext cx="45350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1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runaway current </a:t>
            </a:r>
            <a:r>
              <a:rPr lang="en-US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enhanced instead of </a:t>
            </a:r>
            <a:r>
              <a:rPr lang="en-US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suppression when 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amplitude of RMP was increased to a </a:t>
            </a:r>
            <a:r>
              <a:rPr lang="en-US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higher level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6"/>
          <a:stretch>
            <a:fillRect/>
          </a:stretch>
        </p:blipFill>
        <p:spPr>
          <a:xfrm>
            <a:off x="4442252" y="3859588"/>
            <a:ext cx="2853041" cy="2418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0" y="1052736"/>
            <a:ext cx="6812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9080" indent="-25908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CN" sz="2175" b="1" dirty="0" smtClean="0">
                <a:ea typeface="华文行楷" panose="02010800040101010101" pitchFamily="2" charset="-122"/>
                <a:cs typeface="Calibri" panose="020F0502020204030204" pitchFamily="34" charset="0"/>
              </a:rPr>
              <a:t>NIMROD </a:t>
            </a:r>
            <a:r>
              <a:rPr lang="en-US" altLang="zh-CN" sz="2175" b="1" dirty="0" smtClean="0">
                <a:ea typeface="华文行楷" panose="02010800040101010101" pitchFamily="2" charset="-122"/>
                <a:cs typeface="Calibri" panose="020F0502020204030204" pitchFamily="34" charset="0"/>
              </a:rPr>
              <a:t>Simulation (by </a:t>
            </a:r>
            <a:r>
              <a:rPr lang="en-US" altLang="zh-CN" sz="2400" b="1" dirty="0" smtClean="0"/>
              <a:t>V.A</a:t>
            </a:r>
            <a:r>
              <a:rPr lang="en-US" altLang="zh-CN" sz="2400" b="1" dirty="0"/>
              <a:t>. </a:t>
            </a:r>
            <a:r>
              <a:rPr lang="en-US" altLang="zh-CN" sz="2400" b="1" dirty="0" err="1"/>
              <a:t>Izzo</a:t>
            </a:r>
            <a:r>
              <a:rPr lang="en-US" altLang="zh-CN" sz="2175" b="1" dirty="0" smtClean="0">
                <a:ea typeface="华文行楷" panose="02010800040101010101" pitchFamily="2" charset="-122"/>
                <a:cs typeface="Calibri" panose="020F0502020204030204" pitchFamily="34" charset="0"/>
              </a:rPr>
              <a:t>):</a:t>
            </a:r>
            <a:endParaRPr lang="en-US" altLang="zh-CN" sz="2175" b="1" dirty="0" smtClean="0">
              <a:ea typeface="华文行楷" panose="0201080004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122" name="Picture 2" descr="Figure 6 4kA new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052736"/>
            <a:ext cx="5670005" cy="278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575377" y="4005064"/>
            <a:ext cx="56166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kern="100" dirty="0">
                <a:solidFill>
                  <a:srgbClr val="2F328B"/>
                </a:solidFill>
                <a:latin typeface="Times New Roman" panose="02020603050405020304" pitchFamily="18" charset="0"/>
                <a:ea typeface="Times-Roman"/>
              </a:rPr>
              <a:t>Poincare plotting of the magnetic surface with 4 kA m/n=2/1 mode RMP. </a:t>
            </a:r>
            <a:endParaRPr lang="en-US" altLang="zh-CN" b="1" kern="100" dirty="0" smtClean="0">
              <a:solidFill>
                <a:srgbClr val="2F328B"/>
              </a:solidFill>
              <a:latin typeface="Times New Roman" panose="02020603050405020304" pitchFamily="18" charset="0"/>
              <a:ea typeface="Times-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kern="100" dirty="0" smtClean="0">
                <a:solidFill>
                  <a:srgbClr val="2F328B"/>
                </a:solidFill>
                <a:latin typeface="Times New Roman" panose="02020603050405020304" pitchFamily="18" charset="0"/>
                <a:ea typeface="Times-Roman"/>
              </a:rPr>
              <a:t>Big </a:t>
            </a:r>
            <a:r>
              <a:rPr lang="en-US" altLang="zh-CN" b="1" kern="100" dirty="0">
                <a:solidFill>
                  <a:srgbClr val="2F328B"/>
                </a:solidFill>
                <a:latin typeface="Times New Roman" panose="02020603050405020304" pitchFamily="18" charset="0"/>
                <a:ea typeface="Times-Roman"/>
              </a:rPr>
              <a:t>size magnetic islands near q=2 surface was formed by the application of 4 kA m/n=2/1 mode dominated RMP. </a:t>
            </a:r>
            <a:endParaRPr lang="en-US" altLang="zh-CN" b="1" kern="100" dirty="0" smtClean="0">
              <a:solidFill>
                <a:srgbClr val="2F328B"/>
              </a:solidFill>
              <a:latin typeface="Times New Roman" panose="02020603050405020304" pitchFamily="18" charset="0"/>
              <a:ea typeface="Times-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kern="100" dirty="0" smtClean="0">
                <a:solidFill>
                  <a:srgbClr val="2F328B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b="1" dirty="0" smtClean="0">
                <a:solidFill>
                  <a:srgbClr val="2F328B"/>
                </a:solidFill>
              </a:rPr>
              <a:t>runaway </a:t>
            </a:r>
            <a:r>
              <a:rPr lang="en-US" altLang="zh-CN" b="1" dirty="0">
                <a:solidFill>
                  <a:srgbClr val="2F328B"/>
                </a:solidFill>
              </a:rPr>
              <a:t>seed can </a:t>
            </a:r>
            <a:r>
              <a:rPr lang="en-US" altLang="zh-CN" b="1" dirty="0" smtClean="0">
                <a:solidFill>
                  <a:srgbClr val="2F328B"/>
                </a:solidFill>
              </a:rPr>
              <a:t>survive in the magnetic islands!</a:t>
            </a:r>
            <a:endParaRPr lang="zh-CN" altLang="en-US" b="1" dirty="0">
              <a:solidFill>
                <a:srgbClr val="2F328B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3" y="1518320"/>
            <a:ext cx="5430352" cy="319314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61753" y="4653136"/>
            <a:ext cx="56781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kern="100" dirty="0">
                <a:solidFill>
                  <a:srgbClr val="2F328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Number of confined RE test particles vs. time for three NIMROD simulations </a:t>
            </a:r>
            <a:r>
              <a:rPr lang="en-US" altLang="zh-CN" b="1" kern="100" dirty="0" smtClean="0">
                <a:solidFill>
                  <a:srgbClr val="2F328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of disruption with RMP.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kern="100" dirty="0" smtClean="0">
                <a:solidFill>
                  <a:srgbClr val="2F328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is found that n=1 and n=3 RMP has the potential for runaway enhancement.</a:t>
            </a:r>
            <a:endParaRPr lang="zh-CN" altLang="en-US" b="1" dirty="0">
              <a:solidFill>
                <a:srgbClr val="2F32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r="7502"/>
          <a:stretch>
            <a:fillRect/>
          </a:stretch>
        </p:blipFill>
        <p:spPr bwMode="auto">
          <a:xfrm>
            <a:off x="4450135" y="1397804"/>
            <a:ext cx="4696072" cy="40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矩形 19"/>
          <p:cNvSpPr>
            <a:spLocks noChangeArrowheads="1"/>
          </p:cNvSpPr>
          <p:nvPr/>
        </p:nvSpPr>
        <p:spPr bwMode="auto">
          <a:xfrm>
            <a:off x="9059544" y="1884888"/>
            <a:ext cx="313245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59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59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59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59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59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5505" indent="15113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2705" indent="15113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49905" indent="15113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7105" indent="15113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  <a:defRPr/>
            </a:pPr>
            <a:r>
              <a:rPr lang="en-US" altLang="zh-CN" sz="1800" dirty="0">
                <a:latin typeface="Times New Roman" panose="02020603050405020304" pitchFamily="18" charset="0"/>
              </a:rPr>
              <a:t>Locked mode before disruption by RMP suppressed runaway current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generation! 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  <a:defRPr/>
            </a:pPr>
            <a:r>
              <a:rPr lang="en-US" altLang="zh-CN" sz="1800" dirty="0" smtClean="0">
                <a:latin typeface="Times New Roman" panose="02020603050405020304" pitchFamily="18" charset="0"/>
              </a:rPr>
              <a:t>RMP coils may far away from the plasma core. The strength of RMP is limited in the core regime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  <a:defRPr/>
            </a:pPr>
            <a:r>
              <a:rPr lang="en-US" altLang="zh-CN" sz="18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Mode locking </a:t>
            </a:r>
            <a:r>
              <a:rPr lang="en-US" altLang="zh-CN" sz="1800" dirty="0" smtClean="0">
                <a:latin typeface="Times New Roman" panose="02020603050405020304" pitchFamily="18" charset="0"/>
                <a:sym typeface="+mn-ea"/>
              </a:rPr>
              <a:t>by RMP </a:t>
            </a:r>
            <a:r>
              <a:rPr lang="en-US" altLang="zh-CN" sz="1800" dirty="0" smtClean="0">
                <a:latin typeface="Times New Roman" panose="02020603050405020304" pitchFamily="18" charset="0"/>
              </a:rPr>
              <a:t>need only small amplitude.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  <a:defRPr/>
            </a:pPr>
            <a:r>
              <a:rPr lang="en-US" altLang="zh-CN" sz="1800" dirty="0" smtClean="0">
                <a:latin typeface="Times New Roman" panose="02020603050405020304" pitchFamily="18" charset="0"/>
              </a:rPr>
              <a:t>This scenario is possible for large scale device. </a:t>
            </a:r>
            <a:endParaRPr lang="zh-CN" altLang="en-US" sz="1800" kern="0" dirty="0"/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9217039" y="6145959"/>
            <a:ext cx="3356288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043305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Chen Z. Y., et al., NF (2018) </a:t>
            </a:r>
          </a:p>
        </p:txBody>
      </p:sp>
      <p:sp>
        <p:nvSpPr>
          <p:cNvPr id="12" name="矩形 11"/>
          <p:cNvSpPr/>
          <p:nvPr/>
        </p:nvSpPr>
        <p:spPr>
          <a:xfrm>
            <a:off x="335360" y="1027837"/>
            <a:ext cx="8724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cs typeface="Times New Roman" panose="02020603050405020304" pitchFamily="18" charset="0"/>
              </a:rPr>
              <a:t>Target plasma with 2/1 tearing </a:t>
            </a:r>
            <a:r>
              <a:rPr lang="en-US" altLang="zh-CN" b="1" dirty="0" smtClean="0">
                <a:cs typeface="Times New Roman" panose="02020603050405020304" pitchFamily="18" charset="0"/>
              </a:rPr>
              <a:t>mode.    B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T</a:t>
            </a:r>
            <a:r>
              <a:rPr lang="en-US" altLang="zh-CN" b="1" dirty="0" smtClean="0">
                <a:cs typeface="Times New Roman" panose="02020603050405020304" pitchFamily="18" charset="0"/>
              </a:rPr>
              <a:t>=2 T</a:t>
            </a:r>
            <a:r>
              <a:rPr lang="en-US" altLang="zh-CN" b="1" dirty="0">
                <a:cs typeface="Times New Roman" panose="02020603050405020304" pitchFamily="18" charset="0"/>
              </a:rPr>
              <a:t>, </a:t>
            </a:r>
            <a:r>
              <a:rPr lang="en-US" altLang="zh-CN" b="1" dirty="0" smtClean="0">
                <a:cs typeface="Times New Roman" panose="02020603050405020304" pitchFamily="18" charset="0"/>
              </a:rPr>
              <a:t>I</a:t>
            </a:r>
            <a:r>
              <a:rPr lang="en-US" altLang="zh-CN" b="1" baseline="-25000" dirty="0" smtClean="0">
                <a:cs typeface="Times New Roman" panose="02020603050405020304" pitchFamily="18" charset="0"/>
              </a:rPr>
              <a:t>p</a:t>
            </a:r>
            <a:r>
              <a:rPr lang="en-US" altLang="zh-CN" b="1" dirty="0" smtClean="0">
                <a:cs typeface="Times New Roman" panose="02020603050405020304" pitchFamily="18" charset="0"/>
              </a:rPr>
              <a:t>=220 kA</a:t>
            </a:r>
            <a:r>
              <a:rPr lang="en-US" altLang="zh-CN" b="1" dirty="0">
                <a:cs typeface="Times New Roman" panose="02020603050405020304" pitchFamily="18" charset="0"/>
              </a:rPr>
              <a:t>, q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a</a:t>
            </a:r>
            <a:r>
              <a:rPr lang="en-US" altLang="zh-CN" b="1" dirty="0">
                <a:cs typeface="Times New Roman" panose="02020603050405020304" pitchFamily="18" charset="0"/>
              </a:rPr>
              <a:t>~2.8, n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e</a:t>
            </a:r>
            <a:r>
              <a:rPr lang="en-US" altLang="zh-CN" b="1" dirty="0">
                <a:cs typeface="Times New Roman" panose="02020603050405020304" pitchFamily="18" charset="0"/>
              </a:rPr>
              <a:t>~1.0×10</a:t>
            </a:r>
            <a:r>
              <a:rPr lang="en-US" altLang="zh-CN" b="1" baseline="30000" dirty="0">
                <a:cs typeface="Times New Roman" panose="02020603050405020304" pitchFamily="18" charset="0"/>
              </a:rPr>
              <a:t>19</a:t>
            </a:r>
            <a:r>
              <a:rPr lang="en-US" altLang="zh-CN" b="1" dirty="0">
                <a:cs typeface="Times New Roman" panose="02020603050405020304" pitchFamily="18" charset="0"/>
              </a:rPr>
              <a:t>m</a:t>
            </a:r>
            <a:r>
              <a:rPr lang="en-US" altLang="zh-CN" b="1" baseline="30000" dirty="0">
                <a:cs typeface="Times New Roman" panose="02020603050405020304" pitchFamily="18" charset="0"/>
              </a:rPr>
              <a:t>-3</a:t>
            </a:r>
            <a:r>
              <a:rPr lang="en-US" altLang="zh-CN" b="1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31" y="1533503"/>
            <a:ext cx="3949941" cy="3767705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 bwMode="auto">
          <a:xfrm>
            <a:off x="551384" y="194543"/>
            <a:ext cx="9577064" cy="55722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defTabSz="457200"/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Full </a:t>
            </a:r>
            <a:r>
              <a:rPr lang="en-US" altLang="zh-CN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suppression of 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RE 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by 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RMP-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mode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locking 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5447" y="5490005"/>
            <a:ext cx="8914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 locking implemented large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islands 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 the plasma which acted as an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“explosive bomb” 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disruptions and led to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stronger stochasticity 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whole plasma cross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which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confine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runaway seed!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t="6972" r="10169" b="7046"/>
          <a:stretch>
            <a:fillRect/>
          </a:stretch>
        </p:blipFill>
        <p:spPr bwMode="auto">
          <a:xfrm>
            <a:off x="5292104" y="1649428"/>
            <a:ext cx="3055504" cy="244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6800" r="11920" b="6983"/>
          <a:stretch>
            <a:fillRect/>
          </a:stretch>
        </p:blipFill>
        <p:spPr bwMode="auto">
          <a:xfrm>
            <a:off x="8579013" y="1649428"/>
            <a:ext cx="3025110" cy="237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r="9871"/>
          <a:stretch>
            <a:fillRect/>
          </a:stretch>
        </p:blipFill>
        <p:spPr bwMode="auto">
          <a:xfrm>
            <a:off x="8658290" y="4077072"/>
            <a:ext cx="3153116" cy="23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10945"/>
          <a:stretch>
            <a:fillRect/>
          </a:stretch>
        </p:blipFill>
        <p:spPr bwMode="auto">
          <a:xfrm>
            <a:off x="5236252" y="4098776"/>
            <a:ext cx="3111356" cy="232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807968" y="5217700"/>
            <a:ext cx="2595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C86F4"/>
                </a:solidFill>
              </a:rPr>
              <a:t>(a) Initial REs with 5 </a:t>
            </a:r>
            <a:r>
              <a:rPr lang="en-US" altLang="zh-CN" dirty="0" smtClean="0">
                <a:solidFill>
                  <a:srgbClr val="0C86F4"/>
                </a:solidFill>
              </a:rPr>
              <a:t>MeV</a:t>
            </a:r>
            <a:endParaRPr lang="zh-CN" altLang="en-US" dirty="0">
              <a:solidFill>
                <a:srgbClr val="0C86F4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15915" y="5217700"/>
            <a:ext cx="2595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C86F4"/>
                </a:solidFill>
              </a:rPr>
              <a:t>(b) </a:t>
            </a:r>
            <a:r>
              <a:rPr lang="en-US" altLang="zh-CN" dirty="0">
                <a:solidFill>
                  <a:srgbClr val="0C86F4"/>
                </a:solidFill>
              </a:rPr>
              <a:t>Initial REs with 50 </a:t>
            </a:r>
            <a:r>
              <a:rPr lang="en-US" altLang="zh-CN" dirty="0" err="1" smtClean="0">
                <a:solidFill>
                  <a:srgbClr val="0C86F4"/>
                </a:solidFill>
              </a:rPr>
              <a:t>keV</a:t>
            </a:r>
            <a:endParaRPr lang="zh-CN" altLang="en-US" dirty="0">
              <a:solidFill>
                <a:srgbClr val="0C86F4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9209" y="1236816"/>
            <a:ext cx="50012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NIMROD Simulation: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NIMROD simulation indicates that this strong stochasticity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expel out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runaway seeds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results in runaway free disruptions on J-TEXT. </a:t>
            </a:r>
            <a:endParaRPr lang="en-US" altLang="zh-CN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provide an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runaway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suppression technique during disruptions for large-scale tokamaks.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07968" y="1193613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2F328B"/>
                </a:solidFill>
              </a:rPr>
              <a:t>mode locking in 0.2ms</a:t>
            </a:r>
            <a:endParaRPr lang="zh-CN" altLang="en-US" dirty="0">
              <a:solidFill>
                <a:srgbClr val="2F328B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23197" y="948164"/>
            <a:ext cx="2180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F328B"/>
                </a:solidFill>
              </a:rPr>
              <a:t>mode locking in 3ms, just before TQ phase</a:t>
            </a:r>
            <a:endParaRPr lang="zh-CN" altLang="en-US" dirty="0">
              <a:solidFill>
                <a:srgbClr val="2F32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45" y="1358543"/>
            <a:ext cx="4120884" cy="3153481"/>
          </a:xfrm>
          <a:prstGeom prst="rect">
            <a:avLst/>
          </a:prstGeom>
        </p:spPr>
      </p:pic>
      <p:sp>
        <p:nvSpPr>
          <p:cNvPr id="18443" name="矩形 17"/>
          <p:cNvSpPr>
            <a:spLocks noChangeArrowheads="1"/>
          </p:cNvSpPr>
          <p:nvPr/>
        </p:nvSpPr>
        <p:spPr bwMode="auto">
          <a:xfrm>
            <a:off x="470535" y="4664075"/>
            <a:ext cx="11167745" cy="163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28930" indent="-328930">
              <a:lnSpc>
                <a:spcPct val="10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 runaway suppression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achieved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RMP mode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penetration early than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MGI (~ 25ms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Similar mechanism with mode locking.</a:t>
            </a:r>
          </a:p>
          <a:p>
            <a:pPr marL="328930" indent="-328930">
              <a:lnSpc>
                <a:spcPct val="10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NIMROD simulation indicate: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magnetic islands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width: ~0.16a </a:t>
            </a:r>
            <a:r>
              <a:rPr lang="en-US" altLang="zh-CN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en-US" altLang="zh-CN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cm for  J-TEXT</a:t>
            </a:r>
            <a:r>
              <a:rPr lang="en-US" altLang="zh-CN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8930" indent="-328930">
              <a:lnSpc>
                <a:spcPct val="10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Due to the large distance of RMP coil with the plasma center, this scenario is a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chanllenge</a:t>
            </a:r>
            <a:r>
              <a:rPr lang="en-US" altLang="zh-CN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for large scale device. </a:t>
            </a:r>
          </a:p>
        </p:txBody>
      </p:sp>
      <p:sp>
        <p:nvSpPr>
          <p:cNvPr id="23559" name="矩形 11"/>
          <p:cNvSpPr>
            <a:spLocks noChangeArrowheads="1"/>
          </p:cNvSpPr>
          <p:nvPr/>
        </p:nvSpPr>
        <p:spPr bwMode="auto">
          <a:xfrm>
            <a:off x="27409" y="836712"/>
            <a:ext cx="84969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915" dirty="0" smtClean="0">
                <a:ea typeface="华文楷体" panose="02010600040101010101" pitchFamily="2" charset="-122"/>
                <a:cs typeface="Times New Roman" panose="02020603050405020304" pitchFamily="18" charset="0"/>
              </a:rPr>
              <a:t>Tearing mode free plasma,  RMP: m/n=2/1</a:t>
            </a:r>
            <a:r>
              <a:rPr lang="en-US" altLang="zh-CN" sz="1915" dirty="0">
                <a:ea typeface="华文楷体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000" kern="100" dirty="0" smtClean="0"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920" kern="100" dirty="0" smtClean="0">
                <a:ea typeface="华文楷体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1920" kern="100" baseline="-25000" dirty="0" smtClean="0"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1920" kern="100" dirty="0" smtClean="0">
                <a:ea typeface="华文楷体" panose="02010600040101010101" pitchFamily="2" charset="-122"/>
                <a:cs typeface="Times New Roman" panose="02020603050405020304" pitchFamily="18" charset="0"/>
              </a:rPr>
              <a:t>~3.48,</a:t>
            </a:r>
            <a:r>
              <a:rPr lang="en-US" altLang="zh-CN" sz="1915" dirty="0" smtClean="0"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915" dirty="0"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1915" baseline="-25000" dirty="0">
                <a:ea typeface="华文楷体" panose="02010600040101010101" pitchFamily="2" charset="-122"/>
                <a:cs typeface="Times New Roman" panose="02020603050405020304" pitchFamily="18" charset="0"/>
              </a:rPr>
              <a:t>r,2/1</a:t>
            </a:r>
            <a:r>
              <a:rPr lang="en-US" altLang="zh-CN" sz="1915" dirty="0"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915" dirty="0" smtClean="0">
                <a:ea typeface="华文楷体" panose="02010600040101010101" pitchFamily="2" charset="-122"/>
                <a:cs typeface="Times New Roman" panose="02020603050405020304" pitchFamily="18" charset="0"/>
              </a:rPr>
              <a:t>~12.5Gs (@ </a:t>
            </a:r>
            <a:r>
              <a:rPr lang="en-US" altLang="zh-CN" sz="1915" dirty="0">
                <a:ea typeface="华文楷体" panose="02010600040101010101" pitchFamily="2" charset="-122"/>
                <a:cs typeface="Times New Roman" panose="02020603050405020304" pitchFamily="18" charset="0"/>
              </a:rPr>
              <a:t>r=a )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9795466" y="6052008"/>
            <a:ext cx="226503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Lin Z. F. et al., PPCF (2019) </a:t>
            </a:r>
          </a:p>
        </p:txBody>
      </p:sp>
      <p:pic>
        <p:nvPicPr>
          <p:cNvPr id="10" name="图片 9" descr="F:\林志芳工作（文章、专利、开题）\文章\PPCF_穿透抑制逃逸电流\MATLAB图\20181102-2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" y="1257935"/>
            <a:ext cx="3084195" cy="3253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99466" y="22239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76" y="1408968"/>
            <a:ext cx="3581343" cy="272477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04312" y="2436958"/>
            <a:ext cx="124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accent6">
                    <a:lumMod val="75000"/>
                  </a:schemeClr>
                </a:solidFill>
              </a:rPr>
              <a:t>150 </a:t>
            </a:r>
            <a:r>
              <a:rPr lang="en-US" altLang="zh-CN" sz="1400" b="1" dirty="0" err="1" smtClean="0">
                <a:solidFill>
                  <a:schemeClr val="accent6">
                    <a:lumMod val="75000"/>
                  </a:schemeClr>
                </a:solidFill>
              </a:rPr>
              <a:t>keV</a:t>
            </a:r>
            <a:r>
              <a:rPr lang="en-US" altLang="zh-CN" sz="1400" b="1" dirty="0" smtClean="0">
                <a:solidFill>
                  <a:schemeClr val="accent6">
                    <a:lumMod val="75000"/>
                  </a:schemeClr>
                </a:solidFill>
              </a:rPr>
              <a:t> REs</a:t>
            </a:r>
            <a:endParaRPr lang="zh-CN" alt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 bwMode="auto">
          <a:xfrm>
            <a:off x="263352" y="116632"/>
            <a:ext cx="10801200" cy="55722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defTabSz="457200"/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Full </a:t>
            </a:r>
            <a:r>
              <a:rPr lang="en-US" altLang="zh-CN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suppression of 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RE 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by 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RMP-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mode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penetration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b="1" dirty="0">
              <a:solidFill>
                <a:srgbClr val="2F328B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 txBox="1">
            <a:spLocks noChangeArrowheads="1"/>
          </p:cNvSpPr>
          <p:nvPr/>
        </p:nvSpPr>
        <p:spPr bwMode="auto">
          <a:xfrm>
            <a:off x="729677" y="849498"/>
            <a:ext cx="9207834" cy="515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90525" indent="-390525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90525" indent="-390525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Introduction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RE suppression by </a:t>
            </a: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magnetic purturbation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RE suppression by </a:t>
            </a: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RMP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RE </a:t>
            </a:r>
            <a:r>
              <a:rPr lang="en-US" altLang="zh-CN" sz="3200" b="1" dirty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suppression by SMBI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Runaway avoidance during CQ    </a:t>
            </a:r>
          </a:p>
          <a:p>
            <a:pPr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0285" y="106045"/>
            <a:ext cx="149288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1" indent="0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defRPr/>
            </a:pPr>
            <a:r>
              <a:rPr lang="en-US" altLang="zh-CN" sz="3200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Outline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huang\AppData\Local\Microsoft\Windows\INetCache\Content.Word\Figure 5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t="7652" r="8608"/>
          <a:stretch>
            <a:fillRect/>
          </a:stretch>
        </p:blipFill>
        <p:spPr bwMode="auto">
          <a:xfrm>
            <a:off x="6813403" y="1713856"/>
            <a:ext cx="4310817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1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146050"/>
            <a:ext cx="10278110" cy="62357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654" tIns="43828" rIns="87654" bIns="43828" numCol="1" anchor="t" anchorCtr="0" compatLnSpc="1"/>
          <a:lstStyle/>
          <a:p>
            <a:pPr defTabSz="457200">
              <a:defRPr/>
            </a:pPr>
            <a:r>
              <a:rPr lang="en-US" altLang="zh-CN" sz="2800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RE suppression </a:t>
            </a:r>
            <a:r>
              <a:rPr lang="en-US" altLang="zh-CN" sz="2800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by </a:t>
            </a:r>
            <a:r>
              <a:rPr lang="en-US" altLang="zh-CN" sz="2800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SMBI (H</a:t>
            </a:r>
            <a:r>
              <a:rPr lang="en-US" altLang="zh-CN" sz="2800" b="1" baseline="-25000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2</a:t>
            </a:r>
            <a:r>
              <a:rPr lang="en-US" altLang="zh-CN" sz="2800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) induced magnetic pertubation</a:t>
            </a:r>
            <a:endParaRPr lang="zh-CN" altLang="en-US" sz="2800" b="1" dirty="0">
              <a:solidFill>
                <a:srgbClr val="2F328B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20" y="1743944"/>
            <a:ext cx="4908104" cy="3597903"/>
          </a:xfrm>
          <a:prstGeom prst="rect">
            <a:avLst/>
          </a:prstGeom>
        </p:spPr>
      </p:pic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693001" y="5476982"/>
            <a:ext cx="9035144" cy="75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28930" indent="-328930">
              <a:lnSpc>
                <a:spcPts val="26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The magnetic perturbation can be induced by the SMBI H</a:t>
            </a:r>
            <a:r>
              <a:rPr lang="en-US" altLang="zh-CN" sz="2000" baseline="-25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pPr marL="328930" indent="-328930">
              <a:lnSpc>
                <a:spcPts val="26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The runaway current has been suppressed by the magnetic perturbation of SMBI.</a:t>
            </a:r>
            <a:endParaRPr lang="en-US" altLang="zh-CN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9429750" y="6123305"/>
            <a:ext cx="2599055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Huang D.W et al., PPCF (2017)</a:t>
            </a:r>
          </a:p>
        </p:txBody>
      </p:sp>
      <p:sp>
        <p:nvSpPr>
          <p:cNvPr id="11" name="矩形 10"/>
          <p:cNvSpPr/>
          <p:nvPr/>
        </p:nvSpPr>
        <p:spPr>
          <a:xfrm>
            <a:off x="1991544" y="1086201"/>
            <a:ext cx="4392488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cs typeface="Times New Roman" panose="02020603050405020304" pitchFamily="18" charset="0"/>
              </a:rPr>
              <a:t>B</a:t>
            </a:r>
            <a:r>
              <a:rPr lang="en-US" altLang="zh-CN" baseline="-25000" dirty="0" smtClean="0">
                <a:cs typeface="Times New Roman" panose="02020603050405020304" pitchFamily="18" charset="0"/>
              </a:rPr>
              <a:t>T</a:t>
            </a:r>
            <a:r>
              <a:rPr lang="en-US" altLang="zh-CN" dirty="0" smtClean="0">
                <a:cs typeface="Times New Roman" panose="02020603050405020304" pitchFamily="18" charset="0"/>
              </a:rPr>
              <a:t>=2.2 T</a:t>
            </a:r>
            <a:r>
              <a:rPr lang="en-US" altLang="zh-CN" dirty="0"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cs typeface="Times New Roman" panose="02020603050405020304" pitchFamily="18" charset="0"/>
              </a:rPr>
              <a:t>I</a:t>
            </a:r>
            <a:r>
              <a:rPr lang="en-US" altLang="zh-CN" baseline="-25000" dirty="0" err="1" smtClean="0">
                <a:cs typeface="Times New Roman" panose="02020603050405020304" pitchFamily="18" charset="0"/>
              </a:rPr>
              <a:t>p</a:t>
            </a:r>
            <a:r>
              <a:rPr lang="en-US" altLang="zh-CN" dirty="0" smtClean="0">
                <a:cs typeface="Times New Roman" panose="02020603050405020304" pitchFamily="18" charset="0"/>
              </a:rPr>
              <a:t>=180 kA</a:t>
            </a:r>
            <a:r>
              <a:rPr lang="en-US" altLang="zh-CN" dirty="0"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cs typeface="Times New Roman" panose="02020603050405020304" pitchFamily="18" charset="0"/>
              </a:rPr>
              <a:t>q</a:t>
            </a:r>
            <a:r>
              <a:rPr lang="en-US" altLang="zh-CN" baseline="-25000" dirty="0" smtClean="0">
                <a:cs typeface="Times New Roman" panose="02020603050405020304" pitchFamily="18" charset="0"/>
              </a:rPr>
              <a:t>a</a:t>
            </a:r>
            <a:r>
              <a:rPr lang="en-US" altLang="zh-CN" dirty="0" smtClean="0">
                <a:cs typeface="Times New Roman" panose="02020603050405020304" pitchFamily="18" charset="0"/>
              </a:rPr>
              <a:t>~3.8, n</a:t>
            </a:r>
            <a:r>
              <a:rPr lang="en-US" altLang="zh-CN" baseline="-25000" dirty="0" smtClean="0">
                <a:cs typeface="Times New Roman" panose="02020603050405020304" pitchFamily="18" charset="0"/>
              </a:rPr>
              <a:t>e</a:t>
            </a:r>
            <a:r>
              <a:rPr lang="en-US" altLang="zh-CN" dirty="0" smtClean="0">
                <a:cs typeface="Times New Roman" panose="02020603050405020304" pitchFamily="18" charset="0"/>
              </a:rPr>
              <a:t>~1.0×10</a:t>
            </a:r>
            <a:r>
              <a:rPr lang="en-US" altLang="zh-CN" baseline="30000" dirty="0" smtClean="0">
                <a:cs typeface="Times New Roman" panose="02020603050405020304" pitchFamily="18" charset="0"/>
              </a:rPr>
              <a:t>19</a:t>
            </a:r>
            <a:r>
              <a:rPr lang="en-US" altLang="zh-CN" dirty="0" smtClean="0">
                <a:cs typeface="Times New Roman" panose="02020603050405020304" pitchFamily="18" charset="0"/>
              </a:rPr>
              <a:t>m</a:t>
            </a:r>
            <a:r>
              <a:rPr lang="en-US" altLang="zh-CN" baseline="30000" dirty="0" smtClean="0">
                <a:cs typeface="Times New Roman" panose="02020603050405020304" pitchFamily="18" charset="0"/>
              </a:rPr>
              <a:t>-3</a:t>
            </a:r>
            <a:endParaRPr lang="en-US" altLang="zh-CN" b="1" dirty="0">
              <a:solidFill>
                <a:srgbClr val="FF0000"/>
              </a:solidFill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76120" y="1241855"/>
            <a:ext cx="4420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SMBI and MGI are triggered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 txBox="1">
            <a:spLocks noChangeArrowheads="1"/>
          </p:cNvSpPr>
          <p:nvPr/>
        </p:nvSpPr>
        <p:spPr bwMode="auto">
          <a:xfrm>
            <a:off x="729677" y="849498"/>
            <a:ext cx="9207834" cy="515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90525" indent="-390525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90525" indent="-390525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Introduction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RE suppression by </a:t>
            </a:r>
            <a:r>
              <a:rPr lang="en-US" altLang="zh-CN" sz="3200" b="1" dirty="0" smtClean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magnetic purturbation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RE suppression by </a:t>
            </a:r>
            <a:r>
              <a:rPr lang="en-US" altLang="zh-CN" sz="3200" b="1" dirty="0" smtClean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RMP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RE </a:t>
            </a:r>
            <a:r>
              <a:rPr lang="en-US" altLang="zh-CN" sz="3200" b="1" dirty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suppression by SMBI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Runaway avoidance during CQ    </a:t>
            </a:r>
          </a:p>
          <a:p>
            <a:pPr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0285" y="106045"/>
            <a:ext cx="149288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1" indent="0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defRPr/>
            </a:pPr>
            <a:r>
              <a:rPr lang="en-US" altLang="zh-CN" sz="3200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Outline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huagnduwei\AppData\Local\Microsoft\Windows\INetCacheContent.Word\1039511-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6" y="2830875"/>
            <a:ext cx="3590781" cy="311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C:\Users\huagnduwei\AppData\Local\Microsoft\Windows\INetCacheContent.Word\1039515-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1417" y="2847915"/>
            <a:ext cx="3654075" cy="31733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7"/>
          <p:cNvSpPr txBox="1"/>
          <p:nvPr/>
        </p:nvSpPr>
        <p:spPr>
          <a:xfrm>
            <a:off x="-28938" y="925246"/>
            <a:ext cx="9536784" cy="1600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9290" indent="-342900" eaLnBrk="1" hangingPunct="1">
              <a:lnSpc>
                <a:spcPct val="15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217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175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supersonic H</a:t>
            </a:r>
            <a:r>
              <a:rPr lang="en-US" altLang="zh-CN" sz="2175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17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175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beam reaches plasma edge earlier than </a:t>
            </a:r>
            <a:r>
              <a:rPr lang="en-US" altLang="zh-CN" sz="217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Ar.</a:t>
            </a:r>
          </a:p>
          <a:p>
            <a:pPr marL="669290" indent="-342900" eaLnBrk="1" hangingPunct="1">
              <a:lnSpc>
                <a:spcPct val="15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2175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The combination of supersonic </a:t>
            </a:r>
            <a:r>
              <a:rPr lang="en-US" altLang="zh-CN" sz="217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175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17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175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beam and </a:t>
            </a:r>
            <a:r>
              <a:rPr lang="en-US" altLang="zh-CN" sz="217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the following </a:t>
            </a:r>
            <a:r>
              <a:rPr lang="en-US" altLang="zh-CN" sz="2175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massive </a:t>
            </a:r>
            <a:r>
              <a:rPr lang="en-US" altLang="zh-CN" sz="2175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Ar</a:t>
            </a:r>
            <a:r>
              <a:rPr lang="en-US" altLang="zh-CN" sz="217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gas jet </a:t>
            </a:r>
            <a:r>
              <a:rPr lang="en-US" altLang="zh-CN" sz="2175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enhances the </a:t>
            </a:r>
            <a:r>
              <a:rPr lang="en-US" altLang="zh-CN" sz="217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stochasticity of magnetic field during </a:t>
            </a:r>
            <a:r>
              <a:rPr lang="en-US" altLang="zh-CN" sz="2175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disruption.</a:t>
            </a:r>
            <a:endParaRPr lang="en-US" altLang="zh-CN" sz="2175" b="1" dirty="0" smtClean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10117" y="3429091"/>
            <a:ext cx="1800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SMBI+MGI: 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 free</a:t>
            </a:r>
            <a:endParaRPr lang="en-US" altLang="zh-CN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0.3017s: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m/n=3/1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0.3022s: m/n=2/1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00456" y="3641861"/>
            <a:ext cx="200151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Only MGI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With 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runaway </a:t>
            </a:r>
            <a:r>
              <a:rPr lang="en-US" altLang="zh-CN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current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>
            <a:spLocks noGrp="1" noChangeArrowheads="1"/>
          </p:cNvSpPr>
          <p:nvPr/>
        </p:nvSpPr>
        <p:spPr bwMode="auto">
          <a:xfrm>
            <a:off x="479425" y="146050"/>
            <a:ext cx="10278110" cy="62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654" tIns="43828" rIns="87654" bIns="43828" numCol="1" anchor="t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457200">
              <a:defRPr/>
            </a:pPr>
            <a:r>
              <a:rPr lang="en-US" altLang="zh-CN" sz="2800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RE suppression </a:t>
            </a:r>
            <a:r>
              <a:rPr lang="en-US" altLang="zh-CN" sz="2800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by </a:t>
            </a:r>
            <a:r>
              <a:rPr lang="en-US" altLang="zh-CN" sz="2800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SMBI (H</a:t>
            </a:r>
            <a:r>
              <a:rPr lang="en-US" altLang="zh-CN" sz="2800" b="1" baseline="-25000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2</a:t>
            </a:r>
            <a:r>
              <a:rPr lang="en-US" altLang="zh-CN" sz="2800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) induced magnetic pertubation</a:t>
            </a:r>
            <a:endParaRPr lang="zh-CN" altLang="en-US" sz="2800" b="1" dirty="0">
              <a:solidFill>
                <a:srgbClr val="2F328B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 txBox="1">
            <a:spLocks noChangeArrowheads="1"/>
          </p:cNvSpPr>
          <p:nvPr/>
        </p:nvSpPr>
        <p:spPr bwMode="auto">
          <a:xfrm>
            <a:off x="729677" y="849498"/>
            <a:ext cx="9207834" cy="515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90525" indent="-390525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90525" indent="-390525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Introduction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RE suppression by </a:t>
            </a: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magnetic purturbation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RE suppression by </a:t>
            </a: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RMP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RE </a:t>
            </a: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suppression by SMBI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Runaway avoidance during CQ    </a:t>
            </a:r>
          </a:p>
          <a:p>
            <a:pPr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0285" y="106045"/>
            <a:ext cx="149288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1" indent="0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defRPr/>
            </a:pPr>
            <a:r>
              <a:rPr lang="en-US" altLang="zh-CN" sz="3200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Outline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Runaway avoidance: </a:t>
            </a:r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by Passive Helical Coil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1785" y="1741561"/>
            <a:ext cx="5444717" cy="5043733"/>
          </a:xfrm>
        </p:spPr>
        <p:txBody>
          <a:bodyPr/>
          <a:lstStyle/>
          <a:p>
            <a:r>
              <a:rPr lang="en-US" dirty="0"/>
              <a:t>A 3D helical coil is being studied for passive deconfinement of REs during the current quench</a:t>
            </a:r>
          </a:p>
          <a:p>
            <a:pPr lvl="1"/>
            <a:r>
              <a:rPr lang="en-US" dirty="0"/>
              <a:t>CQ inductively drives current in 3D coil</a:t>
            </a:r>
          </a:p>
          <a:p>
            <a:r>
              <a:rPr lang="en-US" dirty="0"/>
              <a:t>MARS-F</a:t>
            </a:r>
            <a:r>
              <a:rPr lang="en-US" baseline="30000" dirty="0"/>
              <a:t>1</a:t>
            </a:r>
            <a:r>
              <a:rPr lang="en-US" dirty="0"/>
              <a:t> is used to model the full plasma response and trace RE drift orbits during a DIII-D disruption</a:t>
            </a:r>
          </a:p>
          <a:p>
            <a:pPr lvl="1"/>
            <a:r>
              <a:rPr lang="en-US" dirty="0"/>
              <a:t>Induced coil current is expected to be </a:t>
            </a:r>
            <a:r>
              <a:rPr lang="en-US" b="1" dirty="0"/>
              <a:t>6%</a:t>
            </a:r>
            <a:r>
              <a:rPr lang="en-US" dirty="0"/>
              <a:t> of pre-disruption I</a:t>
            </a:r>
            <a:r>
              <a:rPr lang="en-US" baseline="-25000" dirty="0"/>
              <a:t>P </a:t>
            </a:r>
            <a:endParaRPr lang="en-US" dirty="0"/>
          </a:p>
          <a:p>
            <a:pPr lvl="1"/>
            <a:r>
              <a:rPr lang="en-US" dirty="0"/>
              <a:t>3D coil is predicted to deconfine </a:t>
            </a:r>
            <a:r>
              <a:rPr lang="en-US" b="1" dirty="0">
                <a:solidFill>
                  <a:srgbClr val="0525FF"/>
                </a:solidFill>
              </a:rPr>
              <a:t>30%</a:t>
            </a:r>
            <a:r>
              <a:rPr lang="en-US" dirty="0"/>
              <a:t> of RE population in </a:t>
            </a:r>
            <a:r>
              <a:rPr lang="en-US" u="sng" dirty="0"/>
              <a:t>low-current</a:t>
            </a:r>
            <a:r>
              <a:rPr lang="en-US" dirty="0"/>
              <a:t> equilibrium (</a:t>
            </a:r>
            <a:r>
              <a:rPr lang="en-US" dirty="0" err="1"/>
              <a:t>q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/>
              <a:t>= 5)</a:t>
            </a:r>
          </a:p>
          <a:p>
            <a:pPr lvl="1"/>
            <a:r>
              <a:rPr lang="en-US" dirty="0"/>
              <a:t>RE loss fraction increases to </a:t>
            </a:r>
            <a:r>
              <a:rPr lang="en-US" b="1" dirty="0">
                <a:solidFill>
                  <a:srgbClr val="FE0D00"/>
                </a:solidFill>
              </a:rPr>
              <a:t>70%</a:t>
            </a:r>
            <a:r>
              <a:rPr lang="en-US" dirty="0"/>
              <a:t> in </a:t>
            </a:r>
            <a:r>
              <a:rPr lang="en-US" u="sng" dirty="0"/>
              <a:t>high-current</a:t>
            </a:r>
            <a:r>
              <a:rPr lang="en-US" dirty="0"/>
              <a:t> equilibrium (</a:t>
            </a:r>
            <a:r>
              <a:rPr lang="en-US" dirty="0" err="1"/>
              <a:t>q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/>
              <a:t>= 2.5)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733"/>
          <a:stretch>
            <a:fillRect/>
          </a:stretch>
        </p:blipFill>
        <p:spPr>
          <a:xfrm>
            <a:off x="6662420" y="1343660"/>
            <a:ext cx="4496435" cy="3119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850" y="4531995"/>
            <a:ext cx="2675890" cy="2007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8940" y="4678045"/>
            <a:ext cx="2465705" cy="18497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93190" y="4343933"/>
            <a:ext cx="918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/>
              <a:t>q</a:t>
            </a:r>
            <a:r>
              <a:rPr lang="en-US" sz="1600" b="1" baseline="-25000" dirty="0" err="1"/>
              <a:t>a</a:t>
            </a:r>
            <a:r>
              <a:rPr lang="en-US" sz="1600" b="1" baseline="-25000" dirty="0"/>
              <a:t> </a:t>
            </a:r>
            <a:r>
              <a:rPr lang="en-US" sz="1600" b="1" dirty="0"/>
              <a:t>= 5.0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76506" y="4343933"/>
            <a:ext cx="918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/>
              <a:t>q</a:t>
            </a:r>
            <a:r>
              <a:rPr lang="en-US" sz="1600" b="1" baseline="-25000" dirty="0" err="1"/>
              <a:t>a</a:t>
            </a:r>
            <a:r>
              <a:rPr lang="en-US" sz="1600" b="1" baseline="-25000" dirty="0"/>
              <a:t> </a:t>
            </a:r>
            <a:r>
              <a:rPr lang="en-US" sz="1600" b="1" dirty="0"/>
              <a:t>= 2.5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76009" y="5166832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525FF"/>
                </a:solidFill>
              </a:rPr>
              <a:t>3% I</a:t>
            </a:r>
            <a:r>
              <a:rPr lang="en-US" sz="1400" b="1" baseline="-25000" dirty="0">
                <a:solidFill>
                  <a:srgbClr val="0525FF"/>
                </a:solidFill>
              </a:rPr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33089" y="4682487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E0D00"/>
                </a:solidFill>
              </a:rPr>
              <a:t>6% I</a:t>
            </a:r>
            <a:r>
              <a:rPr lang="en-US" sz="1400" b="1" baseline="-25000" dirty="0">
                <a:solidFill>
                  <a:srgbClr val="FE0D00"/>
                </a:solidFill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90306" y="5522746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525FF"/>
                </a:solidFill>
              </a:rPr>
              <a:t>6% I</a:t>
            </a:r>
            <a:r>
              <a:rPr lang="en-US" sz="1400" b="1" baseline="-25000" dirty="0">
                <a:solidFill>
                  <a:srgbClr val="0525FF"/>
                </a:solidFill>
              </a:rPr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12979" y="4682487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E0D00"/>
                </a:solidFill>
              </a:rPr>
              <a:t>12% I</a:t>
            </a:r>
            <a:r>
              <a:rPr lang="en-US" sz="1400" b="1" baseline="-25000" dirty="0">
                <a:solidFill>
                  <a:srgbClr val="FE0D00"/>
                </a:solidFill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9970" y="6126480"/>
            <a:ext cx="42868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Liu et al, Nuclear Fusion 59 (2019) 126021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0435928" y="3283580"/>
            <a:ext cx="722402" cy="1394280"/>
          </a:xfrm>
          <a:prstGeom prst="straightConnector1">
            <a:avLst/>
          </a:prstGeom>
          <a:ln w="38100">
            <a:solidFill>
              <a:srgbClr val="FE0D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277054" y="5487861"/>
            <a:ext cx="606256" cy="35591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000610" y="4658418"/>
            <a:ext cx="606256" cy="355914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273685" y="840105"/>
            <a:ext cx="108280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MHD modeling shows that a passive helical coil is effective at deconfining runaway electrons in DIII-D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38455" y="923925"/>
            <a:ext cx="10972800" cy="601345"/>
          </a:xfrm>
        </p:spPr>
        <p:txBody>
          <a:bodyPr/>
          <a:lstStyle/>
          <a:p>
            <a:r>
              <a:rPr lang="en-US" sz="2400" b="1" dirty="0"/>
              <a:t>Modeling of equilibrium evolution predicts large coil currents on appropriate time scale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950" y="1584716"/>
            <a:ext cx="5269493" cy="5043733"/>
          </a:xfrm>
        </p:spPr>
        <p:txBody>
          <a:bodyPr/>
          <a:lstStyle/>
          <a:p>
            <a:r>
              <a:rPr lang="en-US" dirty="0" err="1"/>
              <a:t>TokSys</a:t>
            </a:r>
            <a:r>
              <a:rPr lang="en-US" dirty="0"/>
              <a:t> GS-Evolve</a:t>
            </a:r>
            <a:r>
              <a:rPr lang="en-US" baseline="30000" dirty="0"/>
              <a:t>2</a:t>
            </a:r>
            <a:r>
              <a:rPr lang="en-US" dirty="0"/>
              <a:t> is used to model inductive coupling between 3D coil and disrupting plasma</a:t>
            </a:r>
          </a:p>
          <a:p>
            <a:pPr lvl="1"/>
            <a:r>
              <a:rPr lang="en-US" dirty="0"/>
              <a:t>Choosing to build a coil with lower resistance increases induced current up to 6-7% of pre-disruption I</a:t>
            </a:r>
            <a:r>
              <a:rPr lang="en-US" baseline="-25000" dirty="0"/>
              <a:t>P</a:t>
            </a:r>
          </a:p>
          <a:p>
            <a:pPr lvl="1"/>
            <a:endParaRPr lang="en-US" dirty="0"/>
          </a:p>
          <a:p>
            <a:r>
              <a:rPr lang="en-US" dirty="0"/>
              <a:t>Extrapolation to larger devices suggests favorable scaling</a:t>
            </a:r>
          </a:p>
          <a:p>
            <a:pPr lvl="1"/>
            <a:r>
              <a:rPr lang="en-US" dirty="0"/>
              <a:t>For constant safety factor and aspect ratio, inductive coupling is independent of size!</a:t>
            </a:r>
          </a:p>
          <a:p>
            <a:r>
              <a:rPr lang="en-US" dirty="0"/>
              <a:t>Engineering limits also scale favorably</a:t>
            </a:r>
          </a:p>
          <a:p>
            <a:pPr lvl="1"/>
            <a:r>
              <a:rPr lang="en-US" dirty="0"/>
              <a:t>no active cooling required</a:t>
            </a:r>
          </a:p>
          <a:p>
            <a:pPr lvl="1"/>
            <a:r>
              <a:rPr lang="en-US" dirty="0"/>
              <a:t>J x B forces are well below stainless steel yield strength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6239"/>
          <a:stretch>
            <a:fillRect/>
          </a:stretch>
        </p:blipFill>
        <p:spPr>
          <a:xfrm>
            <a:off x="6003235" y="2507324"/>
            <a:ext cx="6149629" cy="33778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97540" y="1792918"/>
            <a:ext cx="1930400" cy="2992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30028" y="6044878"/>
            <a:ext cx="403860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Humphreys et al, Nuclear Fusion 47 (2007) 943</a:t>
            </a:r>
          </a:p>
        </p:txBody>
      </p:sp>
      <p:sp>
        <p:nvSpPr>
          <p:cNvPr id="6" name="Title 5"/>
          <p:cNvSpPr>
            <a:spLocks noGrp="1"/>
          </p:cNvSpPr>
          <p:nvPr/>
        </p:nvSpPr>
        <p:spPr>
          <a:xfrm>
            <a:off x="47625" y="0"/>
            <a:ext cx="9487535" cy="94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Runaway avoidance: </a:t>
            </a:r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by Passive Helical Coil (cont.)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4" y="841326"/>
            <a:ext cx="10999396" cy="762000"/>
          </a:xfrm>
        </p:spPr>
        <p:txBody>
          <a:bodyPr/>
          <a:lstStyle/>
          <a:p>
            <a:r>
              <a:rPr 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Plasma Recovery from CQ </a:t>
            </a:r>
            <a:r>
              <a:rPr lang="en-US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2000" b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acheived</a:t>
            </a:r>
            <a:r>
              <a:rPr lang="en-US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Generating large Core Magnetic </a:t>
            </a:r>
            <a:r>
              <a:rPr lang="en-US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Islands.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87900" y="1348740"/>
            <a:ext cx="6954520" cy="5005070"/>
          </a:xfrm>
        </p:spPr>
        <p:txBody>
          <a:bodyPr/>
          <a:lstStyle/>
          <a:p>
            <a:pPr>
              <a:buFont typeface="Wingdings" panose="05000000000000000000" charset="0"/>
              <a:buChar char="Ø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from major disruptions in aid of 3D fields is demonstrated in high plasma current operation regime </a:t>
            </a:r>
          </a:p>
          <a:p>
            <a:pPr marL="0" lvl="1" indent="0">
              <a:buFont typeface="Wingdings" panose="05000000000000000000" charset="0"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--In both IWL and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Divertor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configurations</a:t>
            </a:r>
          </a:p>
          <a:p>
            <a:pPr>
              <a:buFont typeface="Wingdings" panose="05000000000000000000" charset="0"/>
              <a:buChar char="Ø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realized by promptly generating magnetic islands in plasma core after thermal quench</a:t>
            </a:r>
          </a:p>
          <a:p>
            <a:pPr marL="285750" lvl="1" indent="-285750">
              <a:buFont typeface="Wingdings" panose="05000000000000000000" charset="0"/>
              <a:buChar char="Ø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recent experiment shows that this scenario features a significantly extended current quench duration (from ~10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100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when thermal quench is mitigated by neon puffing</a:t>
            </a:r>
          </a:p>
          <a:p>
            <a:pPr marL="0" lvl="1" indent="0">
              <a:buFont typeface="Wingdings" panose="05000000000000000000" charset="0"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--Absence of runaway formation and vertical unstable disruption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64383" y="1371946"/>
            <a:ext cx="3730782" cy="4909870"/>
            <a:chOff x="129309" y="1228436"/>
            <a:chExt cx="3730782" cy="49098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3953" t="11945" r="17771" b="9934"/>
            <a:stretch>
              <a:fillRect/>
            </a:stretch>
          </p:blipFill>
          <p:spPr>
            <a:xfrm>
              <a:off x="129309" y="1228436"/>
              <a:ext cx="3315856" cy="490987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68229" y="4756638"/>
              <a:ext cx="1661746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solidFill>
                    <a:srgbClr val="FF0000"/>
                  </a:solidFill>
                  <a:latin typeface="+mj-lt"/>
                </a:rPr>
                <a:t>Core </a:t>
              </a:r>
              <a:r>
                <a:rPr lang="en-US" sz="1700" b="1" dirty="0" err="1">
                  <a:solidFill>
                    <a:srgbClr val="FF0000"/>
                  </a:solidFill>
                  <a:latin typeface="+mj-lt"/>
                </a:rPr>
                <a:t>T</a:t>
              </a:r>
              <a:r>
                <a:rPr lang="en-US" sz="1700" b="1" baseline="-25000" dirty="0" err="1">
                  <a:solidFill>
                    <a:srgbClr val="FF0000"/>
                  </a:solidFill>
                  <a:latin typeface="+mj-lt"/>
                </a:rPr>
                <a:t>e</a:t>
              </a:r>
              <a:endParaRPr lang="en-US" sz="1700" b="1" baseline="-25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8345" y="5282608"/>
              <a:ext cx="1661746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solidFill>
                    <a:srgbClr val="FF0000"/>
                  </a:solidFill>
                  <a:latin typeface="+mj-lt"/>
                </a:rPr>
                <a:t>Edge </a:t>
              </a:r>
              <a:r>
                <a:rPr lang="en-US" sz="1700" b="1" dirty="0" err="1">
                  <a:solidFill>
                    <a:srgbClr val="FF0000"/>
                  </a:solidFill>
                  <a:latin typeface="+mj-lt"/>
                </a:rPr>
                <a:t>T</a:t>
              </a:r>
              <a:r>
                <a:rPr lang="en-US" sz="1700" b="1" baseline="-25000" dirty="0" err="1">
                  <a:solidFill>
                    <a:srgbClr val="FF0000"/>
                  </a:solidFill>
                  <a:latin typeface="+mj-lt"/>
                </a:rPr>
                <a:t>e</a:t>
              </a:r>
              <a:endParaRPr lang="en-US" sz="1700" b="1" baseline="-25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5775" y="3873411"/>
              <a:ext cx="2363444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Thermal Quench</a:t>
              </a:r>
              <a:endParaRPr lang="en-US" sz="1600" b="1" baseline="-25000" dirty="0">
                <a:latin typeface="+mj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1191491" y="4147127"/>
              <a:ext cx="0" cy="3602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1029854" y="2912566"/>
              <a:ext cx="2363444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Current Quench</a:t>
              </a:r>
              <a:endParaRPr lang="en-US" sz="1600" b="1" baseline="-25000" dirty="0">
                <a:latin typeface="+mj-lt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1209963" y="2641600"/>
              <a:ext cx="0" cy="2863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582261" y="2142492"/>
              <a:ext cx="182027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+mj-lt"/>
                </a:rPr>
                <a:t>Healing via 3D equilibrium   </a:t>
              </a:r>
              <a:endParaRPr lang="en-US" sz="1600" b="1" baseline="-250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03991" y="6018518"/>
            <a:ext cx="573832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X.D. Du et al  </a:t>
            </a:r>
            <a:r>
              <a:rPr lang="en-US" sz="1600" b="1" dirty="0" err="1">
                <a:latin typeface="+mj-lt"/>
              </a:rPr>
              <a:t>Nucl</a:t>
            </a:r>
            <a:r>
              <a:rPr lang="en-US" sz="1600" b="1" dirty="0">
                <a:latin typeface="+mj-lt"/>
              </a:rPr>
              <a:t>. Fusion 59,  094002 (2019)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5525"/>
            <a:ext cx="1390650" cy="752475"/>
          </a:xfrm>
          <a:prstGeom prst="rect">
            <a:avLst/>
          </a:prstGeom>
        </p:spPr>
      </p:pic>
      <p:sp>
        <p:nvSpPr>
          <p:cNvPr id="11" name="Title 5"/>
          <p:cNvSpPr>
            <a:spLocks noGrp="1"/>
          </p:cNvSpPr>
          <p:nvPr/>
        </p:nvSpPr>
        <p:spPr>
          <a:xfrm>
            <a:off x="47625" y="0"/>
            <a:ext cx="10048240" cy="94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Runaway avoidance: </a:t>
            </a:r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Plasma Recovery from CQ </a:t>
            </a:r>
            <a:endParaRPr lang="en-US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435" y="888365"/>
            <a:ext cx="3264535" cy="5487670"/>
          </a:xfrm>
          <a:prstGeom prst="rect">
            <a:avLst/>
          </a:prstGeom>
        </p:spPr>
      </p:pic>
      <p:sp>
        <p:nvSpPr>
          <p:cNvPr id="23" name="Content Placeholder 2"/>
          <p:cNvSpPr txBox="1"/>
          <p:nvPr/>
        </p:nvSpPr>
        <p:spPr bwMode="auto">
          <a:xfrm>
            <a:off x="5140034" y="4565733"/>
            <a:ext cx="4882616" cy="137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2D84"/>
              </a:buClr>
              <a:buChar char="•"/>
              <a:defRPr sz="2600" b="1">
                <a:solidFill>
                  <a:schemeClr val="tx1"/>
                </a:solidFill>
                <a:latin typeface="+mn-lt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2D84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2D84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MS PGothic" panose="020B060007020508020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charset="-128"/>
              </a:defRPr>
            </a:lvl9pPr>
          </a:lstStyle>
          <a:p>
            <a:r>
              <a:rPr lang="en-US" altLang="en-US" sz="2000" dirty="0"/>
              <a:t>The observed structure is consistent with large locked island with m/n=1/1</a:t>
            </a:r>
          </a:p>
          <a:p>
            <a:pPr lvl="1"/>
            <a:r>
              <a:rPr lang="en-US" altLang="en-US" sz="1800" dirty="0"/>
              <a:t>With phase from 0-60 degree</a:t>
            </a:r>
          </a:p>
          <a:p>
            <a:pPr lvl="1"/>
            <a:r>
              <a:rPr lang="en-US" altLang="en-US" sz="1800" dirty="0"/>
              <a:t>Exact phase cannot be determined due to the large wavelength of perturbation relative to the small viewing area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77028" y="3581995"/>
            <a:ext cx="1808730" cy="645160"/>
          </a:xfrm>
          <a:prstGeom prst="rect">
            <a:avLst/>
          </a:prstGeom>
          <a:solidFill>
            <a:srgbClr val="011893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SIMULATION with 1/1 Island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501" y="963386"/>
            <a:ext cx="3784341" cy="26199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25163" y="2045554"/>
            <a:ext cx="2181082" cy="368300"/>
          </a:xfrm>
          <a:prstGeom prst="rect">
            <a:avLst/>
          </a:prstGeom>
          <a:solidFill>
            <a:srgbClr val="011893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Measured image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8814318" y="3175518"/>
            <a:ext cx="494523" cy="2799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5525"/>
            <a:ext cx="1390650" cy="752475"/>
          </a:xfrm>
          <a:prstGeom prst="rect">
            <a:avLst/>
          </a:prstGeom>
        </p:spPr>
      </p:pic>
      <p:sp>
        <p:nvSpPr>
          <p:cNvPr id="11" name="Title 5"/>
          <p:cNvSpPr>
            <a:spLocks noGrp="1"/>
          </p:cNvSpPr>
          <p:nvPr/>
        </p:nvSpPr>
        <p:spPr>
          <a:xfrm>
            <a:off x="47625" y="0"/>
            <a:ext cx="10048240" cy="94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Runaway avoidance: </a:t>
            </a:r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Plasma Recovery from CQ (cont.) </a:t>
            </a:r>
            <a:endParaRPr lang="en-US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 txBox="1">
            <a:spLocks noChangeArrowheads="1"/>
          </p:cNvSpPr>
          <p:nvPr/>
        </p:nvSpPr>
        <p:spPr bwMode="auto">
          <a:xfrm>
            <a:off x="729677" y="849498"/>
            <a:ext cx="9207834" cy="515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90525" indent="-390525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90525" indent="-390525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Introduction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RE suppression by </a:t>
            </a: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magnetic purturbation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RE suppression by </a:t>
            </a: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RMP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RE </a:t>
            </a: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suppression by SMBI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Runaway avoidance during CQ   </a:t>
            </a:r>
            <a:r>
              <a:rPr lang="en-US" altLang="zh-CN" sz="3200" b="1" dirty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0285" y="106045"/>
            <a:ext cx="149288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1" indent="0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defRPr/>
            </a:pPr>
            <a:r>
              <a:rPr lang="en-US" altLang="zh-CN" sz="3200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Outline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 noChangeArrowheads="1"/>
          </p:cNvSpPr>
          <p:nvPr>
            <p:ph type="title"/>
          </p:nvPr>
        </p:nvSpPr>
        <p:spPr bwMode="auto">
          <a:xfrm>
            <a:off x="479376" y="154417"/>
            <a:ext cx="9361040" cy="62345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654" tIns="43828" rIns="87654" bIns="43828" numCol="1" anchor="t" anchorCtr="0" compatLnSpc="1"/>
          <a:lstStyle/>
          <a:p>
            <a:pPr defTabSz="457200">
              <a:defRPr/>
            </a:pPr>
            <a:r>
              <a:rPr lang="en-US" altLang="zh-CN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Summary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19336" y="981883"/>
            <a:ext cx="1180931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Wingdings" panose="05000000000000000000" charset="0"/>
              <a:buNone/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RE mitigation is essential for the next generation fusion machine. The magnetic perturbations have the ability to full suppress the REs during disruptions.</a:t>
            </a:r>
          </a:p>
          <a:p>
            <a:pPr marL="637540" indent="-311150" eaLnBrk="1" hangingPunct="1">
              <a:lnSpc>
                <a:spcPct val="15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High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magnetic turbulence </a:t>
            </a:r>
            <a:r>
              <a:rPr lang="en-US" altLang="zh-CN" sz="2000" dirty="0" smtClean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is favor for the runaway suppression.</a:t>
            </a:r>
          </a:p>
          <a:p>
            <a:pPr marL="637540" indent="-311150" eaLnBrk="1" hangingPunct="1">
              <a:lnSpc>
                <a:spcPct val="15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Two methods have been </a:t>
            </a:r>
            <a:r>
              <a:rPr lang="en-US" altLang="zh-CN" sz="2000" dirty="0" smtClean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used to generate magnetic perturbation: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RMP (current)</a:t>
            </a:r>
            <a:r>
              <a:rPr lang="en-US" altLang="zh-CN" sz="2000" dirty="0" smtClean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and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SMBI (cold pulse)</a:t>
            </a:r>
            <a:r>
              <a:rPr lang="en-US" altLang="zh-CN" sz="2000" dirty="0" smtClean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637540" indent="-311150" eaLnBrk="1" hangingPunct="1">
              <a:lnSpc>
                <a:spcPct val="15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By the application of RMP, </a:t>
            </a:r>
            <a:r>
              <a:rPr lang="en-US" altLang="zh-CN" sz="2000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full runaway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suppression</a:t>
            </a:r>
            <a:r>
              <a:rPr lang="en-US" altLang="zh-CN" sz="2000" dirty="0" smtClean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has been achieved by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mode locking/ mode penetration</a:t>
            </a:r>
            <a:r>
              <a:rPr lang="en-US" altLang="zh-CN" sz="2000" dirty="0" smtClean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. Runaway suppression by </a:t>
            </a:r>
            <a:r>
              <a:rPr lang="en-US" altLang="zh-CN" sz="2000" dirty="0" smtClean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mode locking is possible for large scale device.</a:t>
            </a:r>
            <a:endParaRPr lang="en-US" altLang="zh-CN" sz="2000" dirty="0" smtClean="0"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marL="637540" indent="-311150" eaLnBrk="1" hangingPunct="1">
              <a:lnSpc>
                <a:spcPct val="15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SMBI H</a:t>
            </a:r>
            <a:r>
              <a:rPr lang="en-US" altLang="zh-CN" sz="20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shows RE suppression effect due to the induced magnetic perturbation. </a:t>
            </a:r>
          </a:p>
          <a:p>
            <a:pPr marL="637540" indent="-311150" eaLnBrk="1" hangingPunct="1">
              <a:lnSpc>
                <a:spcPct val="15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MHD modeling shows that a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passive helical coil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 effective at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deconfining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REs in DIII-D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637540" indent="-311150" eaLnBrk="1" hangingPunct="1">
              <a:lnSpc>
                <a:spcPct val="15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RE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avoidance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has been observed on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DIII-D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during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Plasma Recovery from CQ by Generating large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Core Magnetic Islands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51584" y="2852936"/>
            <a:ext cx="7023718" cy="76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4355" b="1" kern="100" dirty="0">
                <a:solidFill>
                  <a:srgbClr val="2F328B"/>
                </a:solidFill>
                <a:cs typeface="Times New Roman" panose="02020603050405020304" pitchFamily="18" charset="0"/>
              </a:rPr>
              <a:t>Thank you for your attention!</a:t>
            </a:r>
            <a:endParaRPr lang="zh-CN" altLang="en-US" sz="4355" dirty="0">
              <a:solidFill>
                <a:srgbClr val="2F328B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 txBox="1">
            <a:spLocks noChangeArrowheads="1"/>
          </p:cNvSpPr>
          <p:nvPr/>
        </p:nvSpPr>
        <p:spPr bwMode="auto">
          <a:xfrm>
            <a:off x="729677" y="849498"/>
            <a:ext cx="9207834" cy="515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90525" indent="-390525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90525" indent="-390525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Introduction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RE suppression by </a:t>
            </a: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magnetic purturbation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RE suppression by </a:t>
            </a: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RMP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RE </a:t>
            </a: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suppression by SMBI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Runaway avoidance during CQ    </a:t>
            </a:r>
          </a:p>
          <a:p>
            <a:pPr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0285" y="106045"/>
            <a:ext cx="149288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1" indent="0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defRPr/>
            </a:pPr>
            <a:r>
              <a:rPr lang="en-US" altLang="zh-CN" sz="3200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Outline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43280" y="4203065"/>
            <a:ext cx="9865995" cy="196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5000"/>
              </a:lnSpc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Major disruptions have 3 </a:t>
            </a:r>
            <a:r>
              <a:rPr lang="en-US" altLang="zh-C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damaging </a:t>
            </a: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effects on </a:t>
            </a:r>
            <a:r>
              <a:rPr lang="en-US" altLang="zh-C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tokamak machine</a:t>
            </a: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35000"/>
              </a:lnSpc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）</a:t>
            </a: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high heat </a:t>
            </a:r>
            <a:r>
              <a:rPr lang="en-US" altLang="zh-C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loads </a:t>
            </a: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on the </a:t>
            </a:r>
            <a:r>
              <a:rPr lang="en-US" altLang="zh-CN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divertor</a:t>
            </a: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surfaces (during thermal quench);</a:t>
            </a:r>
          </a:p>
          <a:p>
            <a:pPr algn="just" eaLnBrk="1" hangingPunct="1">
              <a:lnSpc>
                <a:spcPct val="135000"/>
              </a:lnSpc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）</a:t>
            </a: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electromagnetic force</a:t>
            </a:r>
            <a:r>
              <a:rPr lang="zh-C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J×B</a:t>
            </a:r>
            <a:r>
              <a:rPr lang="zh-C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）</a:t>
            </a: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via poloidal Halo current (during current quench) </a:t>
            </a:r>
            <a:r>
              <a:rPr lang="zh-C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；</a:t>
            </a:r>
            <a:endParaRPr lang="en-US" altLang="zh-CN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35000"/>
              </a:lnSpc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lang="zh-C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）</a:t>
            </a: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conversion of plasma current into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runaway current</a:t>
            </a: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loss of runaway </a:t>
            </a:r>
            <a:r>
              <a:rPr lang="en-US" altLang="zh-C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electrons (REs) </a:t>
            </a: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to PFC (during current quench).</a:t>
            </a:r>
            <a:r>
              <a:rPr lang="zh-C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图片 8" descr="图片包含 室内, 地板, 地面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5" y="1660525"/>
            <a:ext cx="2880360" cy="17786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37456" y="118164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Heat loads </a:t>
            </a:r>
            <a:r>
              <a:rPr lang="en-US" altLang="zh-CN" dirty="0" smtClean="0"/>
              <a:t>(TQ)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160138" y="1181677"/>
            <a:ext cx="287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Electromagnetic force </a:t>
            </a:r>
            <a:r>
              <a:rPr lang="en-US" altLang="zh-CN" dirty="0" smtClean="0"/>
              <a:t>(CQ)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886357" y="1181913"/>
            <a:ext cx="287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Runaway electrons </a:t>
            </a:r>
            <a:r>
              <a:rPr lang="en-US" altLang="zh-CN" dirty="0" smtClean="0"/>
              <a:t>(CQ)</a:t>
            </a:r>
            <a:endParaRPr lang="zh-CN" altLang="en-US" dirty="0"/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7746476" y="3628134"/>
            <a:ext cx="3019425" cy="3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598" tIns="47301" rIns="94598" bIns="47301">
            <a:spAutoFit/>
          </a:bodyPr>
          <a:lstStyle>
            <a:lvl1pPr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 dirty="0" err="1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Mattews</a:t>
            </a:r>
            <a:r>
              <a:rPr lang="en-US" altLang="zh-CN" sz="1400" b="1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 G. F., </a:t>
            </a:r>
            <a:r>
              <a:rPr lang="en-US" altLang="zh-CN" sz="1400" b="1" dirty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et al., </a:t>
            </a:r>
            <a:r>
              <a:rPr lang="en-US" altLang="zh-CN" sz="1400" b="1" dirty="0" err="1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Phys.Scr</a:t>
            </a:r>
            <a:r>
              <a:rPr lang="en-US" altLang="zh-CN" sz="1400" b="1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.</a:t>
            </a:r>
            <a:r>
              <a:rPr lang="fr-FR" altLang="zh-CN" sz="1400" b="1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lang="fr-FR" altLang="zh-CN" sz="1400" b="1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2016)</a:t>
            </a:r>
            <a:endParaRPr lang="en-US" altLang="zh-CN" sz="1400" b="1" dirty="0">
              <a:solidFill>
                <a:schemeClr val="tx1"/>
              </a:solidFill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565785" y="3696970"/>
            <a:ext cx="3072765" cy="3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8" tIns="47301" rIns="94598" bIns="47301">
            <a:spAutoFit/>
          </a:bodyPr>
          <a:lstStyle>
            <a:lvl1pPr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 dirty="0" err="1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Hollamnn</a:t>
            </a:r>
            <a:r>
              <a:rPr lang="en-US" altLang="zh-CN" sz="1400" b="1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 E.M.D., </a:t>
            </a:r>
            <a:r>
              <a:rPr lang="en-US" altLang="zh-CN" sz="1400" b="1" dirty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et al., </a:t>
            </a:r>
            <a:r>
              <a:rPr lang="en-US" altLang="zh-CN" sz="1400" b="1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POP</a:t>
            </a:r>
            <a:r>
              <a:rPr lang="fr-FR" altLang="zh-CN" sz="1400" b="1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lang="fr-FR" altLang="zh-CN" sz="1400" b="1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2018)</a:t>
            </a:r>
            <a:endParaRPr lang="en-US" altLang="zh-CN" sz="1400" b="1" dirty="0">
              <a:solidFill>
                <a:schemeClr val="tx1"/>
              </a:solidFill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730" y="1676400"/>
            <a:ext cx="2558415" cy="1762760"/>
          </a:xfrm>
          <a:prstGeom prst="rect">
            <a:avLst/>
          </a:prstGeom>
        </p:spPr>
      </p:pic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4992447" y="3628676"/>
            <a:ext cx="1967649" cy="31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8" tIns="47301" rIns="94598" bIns="47301">
            <a:spAutoFit/>
          </a:bodyPr>
          <a:lstStyle>
            <a:lvl1pPr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 dirty="0" err="1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Coutesy</a:t>
            </a:r>
            <a:r>
              <a:rPr lang="en-US" altLang="zh-CN" sz="1400" b="1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 of </a:t>
            </a:r>
            <a:r>
              <a:rPr lang="en-US" altLang="zh-CN" sz="1400" b="1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A. </a:t>
            </a:r>
            <a:r>
              <a:rPr lang="en-US" altLang="zh-CN" sz="1400" b="1" dirty="0" err="1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Kellman</a:t>
            </a:r>
            <a:endParaRPr lang="en-US" altLang="zh-CN" sz="1400" b="1" dirty="0">
              <a:solidFill>
                <a:schemeClr val="tx1"/>
              </a:solidFill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" y="1626235"/>
            <a:ext cx="3562350" cy="182943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29021" y="211010"/>
            <a:ext cx="3288657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619" tIns="46312" rIns="92619" bIns="46312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3200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Major Disruption</a:t>
            </a:r>
            <a:endParaRPr lang="zh-CN" altLang="en-US" sz="3200" b="1" dirty="0">
              <a:solidFill>
                <a:srgbClr val="2F328B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46590" y="-418686"/>
            <a:ext cx="184731" cy="98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59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5775"/>
          </a:p>
        </p:txBody>
      </p:sp>
      <p:sp>
        <p:nvSpPr>
          <p:cNvPr id="7" name="矩形 6"/>
          <p:cNvSpPr/>
          <p:nvPr/>
        </p:nvSpPr>
        <p:spPr>
          <a:xfrm>
            <a:off x="512997" y="211010"/>
            <a:ext cx="5366979" cy="48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619" tIns="46312" rIns="92619" bIns="46312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3200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Runaway electrons</a:t>
            </a:r>
            <a:endParaRPr lang="zh-CN" altLang="en-US" sz="3200" b="1" dirty="0">
              <a:solidFill>
                <a:srgbClr val="2F328B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191344" y="1188897"/>
            <a:ext cx="6469414" cy="267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7540" indent="-311150" eaLnBrk="1" hangingPunct="1">
              <a:lnSpc>
                <a:spcPct val="11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altLang="zh-CN" sz="2175" b="1" dirty="0" smtClean="0">
                <a:solidFill>
                  <a:srgbClr val="00206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Conversion of magnetic energy into runaway kinetic energy! </a:t>
            </a:r>
          </a:p>
          <a:p>
            <a:pPr marL="637540" indent="-311150" eaLnBrk="1" hangingPunct="1">
              <a:lnSpc>
                <a:spcPct val="11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altLang="zh-CN" sz="2175" b="1" dirty="0" smtClean="0">
                <a:solidFill>
                  <a:srgbClr val="00206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Serious problem for high I</a:t>
            </a:r>
            <a:r>
              <a:rPr lang="en-US" altLang="zh-CN" sz="2175" b="1" baseline="-25000" dirty="0" smtClean="0">
                <a:solidFill>
                  <a:srgbClr val="00206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p</a:t>
            </a:r>
            <a:r>
              <a:rPr lang="en-US" altLang="zh-CN" sz="2175" b="1" dirty="0" smtClean="0">
                <a:solidFill>
                  <a:srgbClr val="00206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 operation;</a:t>
            </a:r>
          </a:p>
          <a:p>
            <a:pPr marL="637540" indent="-311150" eaLnBrk="1" hangingPunct="1">
              <a:lnSpc>
                <a:spcPct val="11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altLang="zh-CN" sz="2175" b="1" dirty="0" smtClean="0">
                <a:solidFill>
                  <a:srgbClr val="00206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~10MA runaway current with ~100MeV runaway beam for ITER;</a:t>
            </a:r>
            <a:endParaRPr lang="en-US" altLang="zh-CN" sz="2175" b="1" dirty="0">
              <a:solidFill>
                <a:srgbClr val="002060"/>
              </a:solidFill>
              <a:ea typeface="华文行楷" panose="02010800040101010101" pitchFamily="2" charset="-122"/>
              <a:cs typeface="Calibri" panose="020F0502020204030204" pitchFamily="34" charset="0"/>
            </a:endParaRPr>
          </a:p>
          <a:p>
            <a:pPr marL="637540" indent="-311150" eaLnBrk="1" hangingPunct="1">
              <a:lnSpc>
                <a:spcPct val="11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altLang="zh-CN" sz="2175" b="1" dirty="0" smtClean="0">
                <a:solidFill>
                  <a:srgbClr val="00206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Localized impact of REs can damage tokamak wall . </a:t>
            </a:r>
            <a:r>
              <a:rPr lang="en-US" altLang="zh-CN" sz="2175" b="1" dirty="0" smtClean="0">
                <a:solidFill>
                  <a:srgbClr val="FF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~ten thousands electronic torches!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936" y="977806"/>
            <a:ext cx="3938179" cy="514556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162640" y="1269240"/>
            <a:ext cx="1276101" cy="43200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38740" y="1269240"/>
            <a:ext cx="566699" cy="4320000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12838" y="4070970"/>
            <a:ext cx="58697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REs mitigation is key task force for future reactor-scale tokamaks!</a:t>
            </a:r>
            <a:endParaRPr lang="en-US" altLang="zh-CN" sz="2800" b="1" dirty="0">
              <a:solidFill>
                <a:srgbClr val="FF0000"/>
              </a:solidFill>
              <a:ea typeface="华文行楷" panose="020108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117776" y="3625517"/>
            <a:ext cx="139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REs hit wall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236255" y="1422068"/>
            <a:ext cx="139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REs plateau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, 地图&#10;&#10;已生成极高可信度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7831" r="13686" b="19041"/>
          <a:stretch>
            <a:fillRect/>
          </a:stretch>
        </p:blipFill>
        <p:spPr>
          <a:xfrm>
            <a:off x="219075" y="1998980"/>
            <a:ext cx="3404235" cy="26758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2997" y="211010"/>
            <a:ext cx="6951155" cy="48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619" tIns="46312" rIns="92619" bIns="46312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3200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Runaway electrons mitigation   </a:t>
            </a:r>
            <a:endParaRPr lang="zh-CN" altLang="en-US" sz="3200" b="1" dirty="0">
              <a:solidFill>
                <a:srgbClr val="2F328B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645262" y="4674792"/>
            <a:ext cx="2785745" cy="30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598" tIns="47301" rIns="94598" bIns="47301">
            <a:spAutoFit/>
          </a:bodyPr>
          <a:lstStyle>
            <a:lvl1pPr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1043305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Hollmann E.M., </a:t>
            </a:r>
            <a:r>
              <a:rPr lang="en-US" altLang="zh-CN" sz="1400" b="1" dirty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et al., </a:t>
            </a:r>
            <a:r>
              <a:rPr lang="en-US" altLang="zh-CN" sz="1400" b="1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POP</a:t>
            </a:r>
            <a:r>
              <a:rPr lang="fr-FR" altLang="zh-CN" sz="1400" b="1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lang="fr-FR" altLang="zh-CN" sz="1400" b="1" dirty="0" smtClean="0">
                <a:solidFill>
                  <a:schemeClr val="tx1"/>
                </a:solidFill>
                <a:ea typeface="黑体" panose="02010609060101010101" charset="-122"/>
                <a:cs typeface="Times New Roman" panose="02020603050405020304" pitchFamily="18" charset="0"/>
              </a:rPr>
              <a:t>2010)</a:t>
            </a:r>
            <a:endParaRPr lang="en-US" altLang="zh-CN" sz="1400" b="1" dirty="0">
              <a:solidFill>
                <a:schemeClr val="tx1"/>
              </a:solidFill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157" y="836965"/>
            <a:ext cx="10917411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9080" indent="-25908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175" b="1" dirty="0" smtClean="0">
                <a:ea typeface="华文行楷" panose="02010800040101010101" pitchFamily="2" charset="-122"/>
                <a:cs typeface="Calibri" panose="020F0502020204030204" pitchFamily="34" charset="0"/>
              </a:rPr>
              <a:t>Methods for REs mitigation: </a:t>
            </a:r>
            <a:endParaRPr lang="en-US" altLang="zh-CN" sz="2175" b="1" dirty="0">
              <a:ea typeface="华文行楷" panose="02010800040101010101" pitchFamily="2" charset="-122"/>
              <a:cs typeface="Calibri" panose="020F0502020204030204" pitchFamily="34" charset="0"/>
            </a:endParaRPr>
          </a:p>
          <a:p>
            <a:pPr marL="637540" indent="-311150" eaLnBrk="1" hangingPunct="1">
              <a:lnSpc>
                <a:spcPct val="10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altLang="zh-CN" sz="2175" dirty="0" smtClean="0">
                <a:ea typeface="华文行楷" panose="02010800040101010101" pitchFamily="2" charset="-122"/>
                <a:cs typeface="Calibri" panose="020F0502020204030204" pitchFamily="34" charset="0"/>
              </a:rPr>
              <a:t>Collision suppression: massive </a:t>
            </a:r>
            <a:r>
              <a:rPr lang="en-US" altLang="zh-CN" sz="2175" dirty="0">
                <a:ea typeface="华文行楷" panose="02010800040101010101" pitchFamily="2" charset="-122"/>
                <a:cs typeface="Calibri" panose="020F0502020204030204" pitchFamily="34" charset="0"/>
              </a:rPr>
              <a:t>gas injection (</a:t>
            </a:r>
            <a:r>
              <a:rPr lang="en-US" altLang="zh-CN" sz="2175" dirty="0">
                <a:solidFill>
                  <a:srgbClr val="FF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MGI</a:t>
            </a:r>
            <a:r>
              <a:rPr lang="en-US" altLang="zh-CN" sz="2175" dirty="0" smtClean="0">
                <a:ea typeface="华文行楷" panose="02010800040101010101" pitchFamily="2" charset="-122"/>
                <a:cs typeface="Calibri" panose="020F0502020204030204" pitchFamily="34" charset="0"/>
              </a:rPr>
              <a:t>),</a:t>
            </a:r>
            <a:r>
              <a:rPr lang="en-US" altLang="zh-CN" sz="2175" dirty="0">
                <a:ea typeface="华文行楷" panose="0201080004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175" dirty="0" smtClean="0">
                <a:ea typeface="华文行楷" panose="02010800040101010101" pitchFamily="2" charset="-122"/>
                <a:cs typeface="Calibri" panose="020F0502020204030204" pitchFamily="34" charset="0"/>
              </a:rPr>
              <a:t>shattered pellet injection (</a:t>
            </a:r>
            <a:r>
              <a:rPr lang="en-US" altLang="zh-CN" sz="2175" dirty="0" smtClean="0">
                <a:solidFill>
                  <a:srgbClr val="FF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SPI</a:t>
            </a:r>
            <a:r>
              <a:rPr lang="en-US" altLang="zh-CN" sz="2175" dirty="0" smtClean="0">
                <a:ea typeface="华文行楷" panose="02010800040101010101" pitchFamily="2" charset="-122"/>
                <a:cs typeface="Calibri" panose="020F0502020204030204" pitchFamily="34" charset="0"/>
              </a:rPr>
              <a:t>);</a:t>
            </a:r>
          </a:p>
          <a:p>
            <a:pPr marL="637540" indent="-311150" eaLnBrk="1" hangingPunct="1">
              <a:lnSpc>
                <a:spcPct val="10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u"/>
              <a:defRPr/>
            </a:pPr>
            <a:r>
              <a:rPr lang="en-US" altLang="zh-CN" sz="2175" dirty="0" err="1" smtClean="0">
                <a:ea typeface="华文行楷" panose="02010800040101010101" pitchFamily="2" charset="-122"/>
                <a:cs typeface="Calibri" panose="020F0502020204030204" pitchFamily="34" charset="0"/>
              </a:rPr>
              <a:t>Deconfinement</a:t>
            </a:r>
            <a:r>
              <a:rPr lang="en-US" altLang="zh-CN" sz="2175" dirty="0" smtClean="0">
                <a:ea typeface="华文行楷" panose="02010800040101010101" pitchFamily="2" charset="-122"/>
                <a:cs typeface="Calibri" panose="020F0502020204030204" pitchFamily="34" charset="0"/>
              </a:rPr>
              <a:t> of REs: resonant magnetic perturbation (</a:t>
            </a:r>
            <a:r>
              <a:rPr lang="en-US" altLang="zh-CN" sz="2175" dirty="0" smtClean="0">
                <a:solidFill>
                  <a:srgbClr val="FF0000"/>
                </a:solidFill>
                <a:ea typeface="华文行楷" panose="02010800040101010101" pitchFamily="2" charset="-122"/>
                <a:cs typeface="Calibri" panose="020F0502020204030204" pitchFamily="34" charset="0"/>
              </a:rPr>
              <a:t>RMP</a:t>
            </a:r>
            <a:r>
              <a:rPr lang="en-US" altLang="zh-CN" sz="2175" dirty="0" smtClean="0">
                <a:ea typeface="华文行楷" panose="02010800040101010101" pitchFamily="2" charset="-122"/>
                <a:cs typeface="Calibri" panose="020F0502020204030204" pitchFamily="34" charset="0"/>
              </a:rPr>
              <a:t>);</a:t>
            </a:r>
          </a:p>
        </p:txBody>
      </p:sp>
      <p:sp>
        <p:nvSpPr>
          <p:cNvPr id="17" name="TextBox 7"/>
          <p:cNvSpPr txBox="1"/>
          <p:nvPr/>
        </p:nvSpPr>
        <p:spPr>
          <a:xfrm>
            <a:off x="97790" y="5063490"/>
            <a:ext cx="11996420" cy="1614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9290" indent="-342900" eaLnBrk="1" hangingPunct="1">
              <a:lnSpc>
                <a:spcPct val="11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p"/>
              <a:defRPr/>
            </a:pPr>
            <a:r>
              <a:rPr lang="en-US" altLang="zh-CN" sz="1800" b="1" dirty="0" smtClean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Collision suppressin by impurity injecton (MGI/SPI) is limited by the impurity mixing efficinecy. </a:t>
            </a:r>
          </a:p>
          <a:p>
            <a:pPr marL="669290" indent="-342900" eaLnBrk="1" hangingPunct="1">
              <a:lnSpc>
                <a:spcPct val="11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p"/>
              <a:defRPr/>
            </a:pPr>
            <a:r>
              <a:rPr lang="en-US" altLang="zh-CN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Suppression of REs with the RMP provide alternative solution</a:t>
            </a:r>
            <a:r>
              <a:rPr lang="en-US" altLang="zh-CN" sz="1800" b="1" dirty="0" smtClean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669290" indent="-342900" eaLnBrk="1" hangingPunct="1">
              <a:lnSpc>
                <a:spcPct val="11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p"/>
              <a:defRPr/>
            </a:pPr>
            <a:r>
              <a:rPr lang="en-US" altLang="zh-CN" sz="1800" b="1" dirty="0" smtClean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Advantages of magnetic perturbation: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1) I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ncrease of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threshold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electric field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E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for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runaway generation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; </a:t>
            </a:r>
            <a:endParaRPr lang="en-US" sz="1800" b="1" dirty="0" smtClean="0">
              <a:solidFill>
                <a:srgbClr val="FF000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26390" indent="0" eaLnBrk="1" hangingPunct="1">
              <a:lnSpc>
                <a:spcPct val="11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   2) Reduction of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avalanche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growth rate.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9290" indent="-342900" eaLnBrk="1" hangingPunct="1">
              <a:lnSpc>
                <a:spcPct val="110000"/>
              </a:lnSpc>
              <a:buClr>
                <a:srgbClr val="6666FF"/>
              </a:buClr>
              <a:buSzPct val="70000"/>
              <a:buFont typeface="Wingdings" panose="05000000000000000000" pitchFamily="2" charset="2"/>
              <a:buChar char="p"/>
              <a:defRPr/>
            </a:pP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40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310" y="1913255"/>
            <a:ext cx="3614420" cy="2675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06" name="Rectangle 6"/>
          <p:cNvSpPr/>
          <p:nvPr/>
        </p:nvSpPr>
        <p:spPr>
          <a:xfrm>
            <a:off x="4328160" y="4610100"/>
            <a:ext cx="3197860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+mn-lt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+mn-lt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TEXTOR, </a:t>
            </a:r>
            <a:r>
              <a:rPr lang="en-US" altLang="it-IT" sz="1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NF</a:t>
            </a:r>
            <a:r>
              <a:rPr lang="it-IT" altLang="en-US" sz="1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(200</a:t>
            </a:r>
            <a:r>
              <a:rPr lang="en-US" altLang="it-IT" sz="1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6, 2007</a:t>
            </a:r>
            <a:r>
              <a:rPr lang="it-IT" altLang="en-US" sz="1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endParaRPr lang="zh-CN" altLang="en-US" sz="1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220" y="2207260"/>
            <a:ext cx="3076575" cy="2443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6"/>
          <p:cNvSpPr/>
          <p:nvPr/>
        </p:nvSpPr>
        <p:spPr>
          <a:xfrm>
            <a:off x="8413750" y="4677410"/>
            <a:ext cx="261937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+mn-lt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+mn-lt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S. C. Li, et al., PPCF</a:t>
            </a:r>
            <a:r>
              <a:rPr lang="it-IT" altLang="en-US" sz="1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(</a:t>
            </a:r>
            <a:r>
              <a:rPr lang="en-US" sz="1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</a:t>
            </a:r>
            <a:r>
              <a:rPr lang="en-US" altLang="it-IT" sz="1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it-IT" altLang="en-US" sz="1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  <a:endParaRPr lang="zh-CN" altLang="en-US" sz="1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 txBox="1">
            <a:spLocks noChangeArrowheads="1"/>
          </p:cNvSpPr>
          <p:nvPr/>
        </p:nvSpPr>
        <p:spPr bwMode="auto">
          <a:xfrm>
            <a:off x="729677" y="849498"/>
            <a:ext cx="9207834" cy="515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90525" indent="-390525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90525" indent="-390525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Introduction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RE suppression by </a:t>
            </a:r>
            <a:r>
              <a:rPr lang="en-US" altLang="zh-CN" sz="3200" b="1" dirty="0" smtClean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magnetic purturbation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RE suppression by </a:t>
            </a: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RMP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RE </a:t>
            </a: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suppression by SMBI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Runaway avoidance during CQ    </a:t>
            </a:r>
          </a:p>
          <a:p>
            <a:pPr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0285" y="106045"/>
            <a:ext cx="149288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1" indent="0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defRPr/>
            </a:pPr>
            <a:r>
              <a:rPr lang="en-US" altLang="zh-CN" sz="3200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Outline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780415" y="145415"/>
            <a:ext cx="8214360" cy="637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r>
              <a:rPr lang="en-US" altLang="zh-CN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RE suppression by 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magnetic </a:t>
            </a:r>
            <a:r>
              <a:rPr lang="en-US" altLang="zh-CN" b="1" dirty="0" smtClean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perturbation</a:t>
            </a:r>
            <a:endParaRPr lang="en-US" altLang="zh-CN" b="1" i="1" baseline="-25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xfrm>
            <a:off x="186055" y="4150995"/>
            <a:ext cx="3881755" cy="21024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charset="0"/>
              <a:buChar char="p"/>
            </a:pP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the same toroidal magnetic field, the RE plateau is not reproducible.</a:t>
            </a:r>
          </a:p>
          <a:p>
            <a:pPr algn="just">
              <a:lnSpc>
                <a:spcPct val="100000"/>
              </a:lnSpc>
              <a:buFont typeface="Wingdings" panose="05000000000000000000" charset="0"/>
              <a:buChar char="p"/>
            </a:pP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magnetic turbulence level could be the reason to cause the difference.</a:t>
            </a:r>
          </a:p>
        </p:txBody>
      </p:sp>
      <p:grpSp>
        <p:nvGrpSpPr>
          <p:cNvPr id="22532" name="Group 2"/>
          <p:cNvGrpSpPr>
            <a:grpSpLocks noChangeAspect="1"/>
          </p:cNvGrpSpPr>
          <p:nvPr/>
        </p:nvGrpSpPr>
        <p:grpSpPr bwMode="auto">
          <a:xfrm>
            <a:off x="357505" y="1106170"/>
            <a:ext cx="3610610" cy="2880995"/>
            <a:chOff x="2133600" y="762000"/>
            <a:chExt cx="4857087" cy="3876676"/>
          </a:xfrm>
        </p:grpSpPr>
        <p:pic>
          <p:nvPicPr>
            <p:cNvPr id="22533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14" r="3572" b="52274"/>
            <a:stretch>
              <a:fillRect/>
            </a:stretch>
          </p:blipFill>
          <p:spPr bwMode="auto">
            <a:xfrm>
              <a:off x="2133600" y="762000"/>
              <a:ext cx="4857087" cy="387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Rectangle 1"/>
            <p:cNvSpPr>
              <a:spLocks noChangeArrowheads="1"/>
            </p:cNvSpPr>
            <p:nvPr/>
          </p:nvSpPr>
          <p:spPr bwMode="auto">
            <a:xfrm>
              <a:off x="5638800" y="1349574"/>
              <a:ext cx="1066800" cy="15240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bg1"/>
              </a:solidFill>
              <a:prstDash val="dash"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zh-CN">
                <a:ea typeface="宋体" panose="02010600030101010101" pitchFamily="2" charset="-122"/>
              </a:endParaRPr>
            </a:p>
          </p:txBody>
        </p:sp>
      </p:grpSp>
      <p:pic>
        <p:nvPicPr>
          <p:cNvPr id="24578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47900" r="8897" b="4929"/>
          <a:stretch>
            <a:fillRect/>
          </a:stretch>
        </p:blipFill>
        <p:spPr bwMode="auto">
          <a:xfrm>
            <a:off x="4437380" y="1106170"/>
            <a:ext cx="3493770" cy="310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4" r="7085"/>
          <a:stretch>
            <a:fillRect/>
          </a:stretch>
        </p:blipFill>
        <p:spPr bwMode="auto">
          <a:xfrm>
            <a:off x="8295640" y="1078230"/>
            <a:ext cx="358267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4373880" y="4282440"/>
            <a:ext cx="767842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228600" lvl="0" indent="-228600" algn="just" ea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Tx/>
              <a:buFont typeface="Wingdings" panose="05000000000000000000" charset="0"/>
              <a:buChar char="p"/>
            </a:pPr>
            <a:r>
              <a:rPr lang="en-US" altLang="zh-CN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Runaway suppression has been experimentally found only with magnetic turbulence larger than a threshold.</a:t>
            </a:r>
          </a:p>
          <a:p>
            <a:pPr marL="228600" lvl="0" indent="-228600" algn="just" ea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Tx/>
              <a:buFont typeface="Wingdings" panose="05000000000000000000" charset="0"/>
              <a:buChar char="p"/>
            </a:pPr>
            <a:r>
              <a:rPr lang="en-US" altLang="zh-CN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runaway current is a function of the maximum magnetic turbulence during the current quench both in TEXTOR and J-TEXT.</a:t>
            </a:r>
          </a:p>
          <a:p>
            <a:pPr marL="0" lvl="0" indent="0" algn="just" ea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Tx/>
              <a:buFont typeface="Wingdings" panose="05000000000000000000" charset="0"/>
              <a:buNone/>
            </a:pPr>
            <a:r>
              <a:rPr lang="en-US" altLang="zh-CN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L. Zeng, PRL,</a:t>
            </a:r>
            <a:r>
              <a:rPr lang="zh-CN" altLang="zh-CN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110 (2013) 235003;   L. Zeng, NF 57 (2017) 046001.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63545" y="3279775"/>
            <a:ext cx="833120" cy="27559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TEXTOR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78015" y="2753360"/>
            <a:ext cx="833120" cy="27559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TEXTOR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872470" y="2981960"/>
            <a:ext cx="758190" cy="27559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J-TEXT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 txBox="1">
            <a:spLocks noChangeArrowheads="1"/>
          </p:cNvSpPr>
          <p:nvPr/>
        </p:nvSpPr>
        <p:spPr bwMode="auto">
          <a:xfrm>
            <a:off x="729677" y="849498"/>
            <a:ext cx="9207834" cy="515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90525" indent="-390525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390525" indent="-390525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1043305" eaLnBrk="0" hangingPunct="0"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1043305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Introduction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RE suppression by </a:t>
            </a: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magnetic purturbation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RE suppression by </a:t>
            </a:r>
            <a:r>
              <a:rPr lang="en-US" altLang="zh-CN" sz="3200" b="1" dirty="0" smtClean="0">
                <a:solidFill>
                  <a:srgbClr val="2F328B"/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RMP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RE </a:t>
            </a: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suppression by SMBI</a:t>
            </a:r>
          </a:p>
          <a:p>
            <a:pPr lvl="1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Runaway avoidance during CQ    </a:t>
            </a:r>
          </a:p>
          <a:p>
            <a:pPr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华文行楷" panose="02010800040101010101" pitchFamily="2" charset="-122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10285" y="106045"/>
            <a:ext cx="149288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1" indent="0" eaLnBrk="1" hangingPunct="1">
              <a:lnSpc>
                <a:spcPct val="150000"/>
              </a:lnSpc>
              <a:spcBef>
                <a:spcPts val="545"/>
              </a:spcBef>
              <a:buClr>
                <a:schemeClr val="tx1"/>
              </a:buClr>
              <a:defRPr/>
            </a:pPr>
            <a:r>
              <a:rPr lang="en-US" altLang="zh-CN" sz="3200" b="1" dirty="0">
                <a:solidFill>
                  <a:srgbClr val="2F328B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Outline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00,&quot;width&quot;:6077.499212598425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515,&quot;width&quot;:6912.4992125984254}"/>
</p:tagLst>
</file>

<file path=ppt/theme/theme1.xml><?xml version="1.0" encoding="utf-8"?>
<a:theme xmlns:a="http://schemas.openxmlformats.org/drawingml/2006/main" name="J-TEXT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J-TEXT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1905</Words>
  <Application>Microsoft Office PowerPoint</Application>
  <PresentationFormat>宽屏</PresentationFormat>
  <Paragraphs>229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50" baseType="lpstr">
      <vt:lpstr>Adobe Gothic Std B</vt:lpstr>
      <vt:lpstr>MS PGothic</vt:lpstr>
      <vt:lpstr>Times-Roman</vt:lpstr>
      <vt:lpstr>等线</vt:lpstr>
      <vt:lpstr>黑体</vt:lpstr>
      <vt:lpstr>华文仿宋</vt:lpstr>
      <vt:lpstr>华文行楷</vt:lpstr>
      <vt:lpstr>华文楷体</vt:lpstr>
      <vt:lpstr>宋体</vt:lpstr>
      <vt:lpstr>微软雅黑</vt:lpstr>
      <vt:lpstr>微软雅黑 Light</vt:lpstr>
      <vt:lpstr>幼圆</vt:lpstr>
      <vt:lpstr>Arial</vt:lpstr>
      <vt:lpstr>Arial Narrow</vt:lpstr>
      <vt:lpstr>Calibri</vt:lpstr>
      <vt:lpstr>Calibri Light</vt:lpstr>
      <vt:lpstr>Century Gothic</vt:lpstr>
      <vt:lpstr>Times</vt:lpstr>
      <vt:lpstr>Times New Roman</vt:lpstr>
      <vt:lpstr>Wingdings</vt:lpstr>
      <vt:lpstr>J-TEXT</vt:lpstr>
      <vt:lpstr>1_J-TEXT</vt:lpstr>
      <vt:lpstr>Full suppression of runaway electrons by magnetic perturbation during disruptions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 suppression by magnetic perturbation</vt:lpstr>
      <vt:lpstr>PowerPoint 演示文稿</vt:lpstr>
      <vt:lpstr>Reduction of REs by RMP</vt:lpstr>
      <vt:lpstr>Three interaction regimes of REs with RMP</vt:lpstr>
      <vt:lpstr>1. Partial RE suppression by RMP </vt:lpstr>
      <vt:lpstr>2. Enhancement of RE generation by RMP </vt:lpstr>
      <vt:lpstr>PowerPoint 演示文稿</vt:lpstr>
      <vt:lpstr>3. Full suppression of RE by RMP-mode locking </vt:lpstr>
      <vt:lpstr>PowerPoint 演示文稿</vt:lpstr>
      <vt:lpstr>3. Full suppression of RE by RMP-mode penetration </vt:lpstr>
      <vt:lpstr>PowerPoint 演示文稿</vt:lpstr>
      <vt:lpstr>RE suppression by SMBI (H2) induced magnetic pertubation</vt:lpstr>
      <vt:lpstr>PowerPoint 演示文稿</vt:lpstr>
      <vt:lpstr>PowerPoint 演示文稿</vt:lpstr>
      <vt:lpstr>Runaway avoidance: by Passive Helical Coil</vt:lpstr>
      <vt:lpstr>Modeling of equilibrium evolution predicts large coil currents on appropriate time scale </vt:lpstr>
      <vt:lpstr>Plasma Recovery from CQ can be acheived by Generating large Core Magnetic Islands.</vt:lpstr>
      <vt:lpstr>PowerPoint 演示文稿</vt:lpstr>
      <vt:lpstr>PowerPoint 演示文稿</vt:lpstr>
      <vt:lpstr>Summary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USER-</cp:lastModifiedBy>
  <cp:revision>573</cp:revision>
  <cp:lastPrinted>2411-12-30T00:00:00Z</cp:lastPrinted>
  <dcterms:created xsi:type="dcterms:W3CDTF">2012-05-31T16:56:00Z</dcterms:created>
  <dcterms:modified xsi:type="dcterms:W3CDTF">2020-07-12T02:06:13Z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