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handoutMasterIdLst>
    <p:handoutMasterId r:id="rId33"/>
  </p:handoutMasterIdLst>
  <p:sldIdLst>
    <p:sldId id="355" r:id="rId2"/>
    <p:sldId id="393" r:id="rId3"/>
    <p:sldId id="395" r:id="rId4"/>
    <p:sldId id="394" r:id="rId5"/>
    <p:sldId id="396" r:id="rId6"/>
    <p:sldId id="397" r:id="rId7"/>
    <p:sldId id="400" r:id="rId8"/>
    <p:sldId id="401" r:id="rId9"/>
    <p:sldId id="402" r:id="rId10"/>
    <p:sldId id="403" r:id="rId11"/>
    <p:sldId id="404" r:id="rId12"/>
    <p:sldId id="405" r:id="rId13"/>
    <p:sldId id="406" r:id="rId14"/>
    <p:sldId id="407" r:id="rId15"/>
    <p:sldId id="408" r:id="rId16"/>
    <p:sldId id="409" r:id="rId17"/>
    <p:sldId id="410" r:id="rId18"/>
    <p:sldId id="411" r:id="rId19"/>
    <p:sldId id="412" r:id="rId20"/>
    <p:sldId id="413" r:id="rId21"/>
    <p:sldId id="414" r:id="rId22"/>
    <p:sldId id="415" r:id="rId23"/>
    <p:sldId id="416" r:id="rId24"/>
    <p:sldId id="417" r:id="rId25"/>
    <p:sldId id="418" r:id="rId26"/>
    <p:sldId id="421" r:id="rId27"/>
    <p:sldId id="420" r:id="rId28"/>
    <p:sldId id="422" r:id="rId29"/>
    <p:sldId id="423" r:id="rId30"/>
    <p:sldId id="424" r:id="rId31"/>
  </p:sldIdLst>
  <p:sldSz cx="9144000" cy="6858000" type="screen4x3"/>
  <p:notesSz cx="6797675" cy="98726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82709D5-6867-4A23-A9A0-F02103FB4231}">
          <p14:sldIdLst>
            <p14:sldId id="355"/>
            <p14:sldId id="393"/>
            <p14:sldId id="395"/>
            <p14:sldId id="394"/>
            <p14:sldId id="396"/>
            <p14:sldId id="397"/>
            <p14:sldId id="400"/>
            <p14:sldId id="401"/>
            <p14:sldId id="402"/>
            <p14:sldId id="403"/>
            <p14:sldId id="404"/>
            <p14:sldId id="405"/>
            <p14:sldId id="406"/>
            <p14:sldId id="407"/>
            <p14:sldId id="408"/>
            <p14:sldId id="409"/>
            <p14:sldId id="410"/>
            <p14:sldId id="411"/>
            <p14:sldId id="412"/>
            <p14:sldId id="413"/>
            <p14:sldId id="414"/>
            <p14:sldId id="415"/>
            <p14:sldId id="416"/>
            <p14:sldId id="417"/>
            <p14:sldId id="418"/>
            <p14:sldId id="421"/>
            <p14:sldId id="420"/>
            <p14:sldId id="422"/>
            <p14:sldId id="423"/>
            <p14:sldId id="424"/>
          </p14:sldIdLst>
        </p14:section>
      </p14:section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Андрей" initials="А"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0000FF"/>
    <a:srgbClr val="003399"/>
    <a:srgbClr val="FFEAA7"/>
    <a:srgbClr val="E3E3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91" autoAdjust="0"/>
    <p:restoredTop sz="98208" autoAdjust="0"/>
  </p:normalViewPr>
  <p:slideViewPr>
    <p:cSldViewPr snapToGrid="0" showGuides="1">
      <p:cViewPr varScale="1">
        <p:scale>
          <a:sx n="120" d="100"/>
          <a:sy n="120" d="100"/>
        </p:scale>
        <p:origin x="-1374" y="-10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howGuides="1">
      <p:cViewPr varScale="1">
        <p:scale>
          <a:sx n="47" d="100"/>
          <a:sy n="47" d="100"/>
        </p:scale>
        <p:origin x="-2958" y="-96"/>
      </p:cViewPr>
      <p:guideLst>
        <p:guide orient="horz" pos="3110"/>
        <p:guide pos="214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5659" cy="493633"/>
          </a:xfrm>
          <a:prstGeom prst="rect">
            <a:avLst/>
          </a:prstGeom>
        </p:spPr>
        <p:txBody>
          <a:bodyPr vert="horz" lIns="94829" tIns="47414" rIns="94829" bIns="47414" rtlCol="0"/>
          <a:lstStyle>
            <a:lvl1pPr algn="l">
              <a:defRPr sz="1200"/>
            </a:lvl1pPr>
          </a:lstStyle>
          <a:p>
            <a:endParaRPr lang="en-GB" dirty="0">
              <a:latin typeface="Arial" panose="020B0604020202020204" pitchFamily="34" charset="0"/>
            </a:endParaRPr>
          </a:p>
        </p:txBody>
      </p:sp>
      <p:sp>
        <p:nvSpPr>
          <p:cNvPr id="3" name="Date Placeholder 2"/>
          <p:cNvSpPr>
            <a:spLocks noGrp="1"/>
          </p:cNvSpPr>
          <p:nvPr>
            <p:ph type="dt" sz="quarter" idx="1"/>
          </p:nvPr>
        </p:nvSpPr>
        <p:spPr>
          <a:xfrm>
            <a:off x="3850443" y="1"/>
            <a:ext cx="2945659" cy="493633"/>
          </a:xfrm>
          <a:prstGeom prst="rect">
            <a:avLst/>
          </a:prstGeom>
        </p:spPr>
        <p:txBody>
          <a:bodyPr vert="horz" lIns="94829" tIns="47414" rIns="94829" bIns="47414" rtlCol="0"/>
          <a:lstStyle>
            <a:lvl1pPr algn="r">
              <a:defRPr sz="1200"/>
            </a:lvl1pPr>
          </a:lstStyle>
          <a:p>
            <a:fld id="{15B2C45A-E869-45FE-B529-AF49C0F3C669}" type="datetimeFigureOut">
              <a:rPr lang="en-GB" smtClean="0">
                <a:latin typeface="Arial" panose="020B0604020202020204" pitchFamily="34" charset="0"/>
              </a:rPr>
              <a:pPr/>
              <a:t>10/07/2020</a:t>
            </a:fld>
            <a:endParaRPr lang="en-GB" dirty="0">
              <a:latin typeface="Arial" panose="020B0604020202020204" pitchFamily="34" charset="0"/>
            </a:endParaRPr>
          </a:p>
        </p:txBody>
      </p:sp>
      <p:sp>
        <p:nvSpPr>
          <p:cNvPr id="5" name="Slide Number Placeholder 4"/>
          <p:cNvSpPr>
            <a:spLocks noGrp="1"/>
          </p:cNvSpPr>
          <p:nvPr>
            <p:ph type="sldNum" sz="quarter" idx="3"/>
          </p:nvPr>
        </p:nvSpPr>
        <p:spPr>
          <a:xfrm>
            <a:off x="3850443" y="9377317"/>
            <a:ext cx="2945659" cy="493633"/>
          </a:xfrm>
          <a:prstGeom prst="rect">
            <a:avLst/>
          </a:prstGeom>
        </p:spPr>
        <p:txBody>
          <a:bodyPr vert="horz" lIns="94829" tIns="47414" rIns="94829" bIns="47414" rtlCol="0" anchor="b"/>
          <a:lstStyle>
            <a:lvl1pPr algn="r">
              <a:defRPr sz="1200"/>
            </a:lvl1pPr>
          </a:lstStyle>
          <a:p>
            <a:fld id="{A1166760-0E69-430F-A97F-08802152DB5E}" type="slidenum">
              <a:rPr lang="en-GB" smtClean="0">
                <a:latin typeface="Arial" panose="020B0604020202020204" pitchFamily="34" charset="0"/>
              </a:rPr>
              <a:pPr/>
              <a:t>‹N°›</a:t>
            </a:fld>
            <a:endParaRPr lang="en-GB" dirty="0">
              <a:latin typeface="Arial" panose="020B0604020202020204" pitchFamily="34" charset="0"/>
            </a:endParaRPr>
          </a:p>
        </p:txBody>
      </p:sp>
      <p:sp>
        <p:nvSpPr>
          <p:cNvPr id="6" name="Нижний колонтитул 5"/>
          <p:cNvSpPr>
            <a:spLocks noGrp="1"/>
          </p:cNvSpPr>
          <p:nvPr>
            <p:ph type="ftr" sz="quarter" idx="2"/>
          </p:nvPr>
        </p:nvSpPr>
        <p:spPr>
          <a:xfrm>
            <a:off x="0" y="9378035"/>
            <a:ext cx="2945862" cy="493097"/>
          </a:xfrm>
          <a:prstGeom prst="rect">
            <a:avLst/>
          </a:prstGeom>
        </p:spPr>
        <p:txBody>
          <a:bodyPr vert="horz" lIns="87545" tIns="43772" rIns="87545" bIns="43772" rtlCol="0" anchor="b"/>
          <a:lstStyle>
            <a:lvl1pPr algn="l">
              <a:defRPr sz="1100"/>
            </a:lvl1pPr>
          </a:lstStyle>
          <a:p>
            <a:endParaRPr lang="ru-RU"/>
          </a:p>
        </p:txBody>
      </p:sp>
    </p:spTree>
    <p:extLst>
      <p:ext uri="{BB962C8B-B14F-4D97-AF65-F5344CB8AC3E}">
        <p14:creationId xmlns:p14="http://schemas.microsoft.com/office/powerpoint/2010/main" val="294364962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5659" cy="493633"/>
          </a:xfrm>
          <a:prstGeom prst="rect">
            <a:avLst/>
          </a:prstGeom>
        </p:spPr>
        <p:txBody>
          <a:bodyPr vert="horz" lIns="94829" tIns="47414" rIns="94829" bIns="47414" rtlCol="0"/>
          <a:lstStyle>
            <a:lvl1pPr algn="l">
              <a:defRPr sz="1200">
                <a:latin typeface="Arial" panose="020B0604020202020204" pitchFamily="34" charset="0"/>
              </a:defRPr>
            </a:lvl1pPr>
          </a:lstStyle>
          <a:p>
            <a:endParaRPr lang="en-GB" dirty="0"/>
          </a:p>
        </p:txBody>
      </p:sp>
      <p:sp>
        <p:nvSpPr>
          <p:cNvPr id="3" name="Date Placeholder 2"/>
          <p:cNvSpPr>
            <a:spLocks noGrp="1"/>
          </p:cNvSpPr>
          <p:nvPr>
            <p:ph type="dt" idx="1"/>
          </p:nvPr>
        </p:nvSpPr>
        <p:spPr>
          <a:xfrm>
            <a:off x="3850443" y="1"/>
            <a:ext cx="2945659" cy="493633"/>
          </a:xfrm>
          <a:prstGeom prst="rect">
            <a:avLst/>
          </a:prstGeom>
        </p:spPr>
        <p:txBody>
          <a:bodyPr vert="horz" lIns="94829" tIns="47414" rIns="94829" bIns="47414" rtlCol="0"/>
          <a:lstStyle>
            <a:lvl1pPr algn="r">
              <a:defRPr sz="1200">
                <a:latin typeface="Arial" panose="020B0604020202020204" pitchFamily="34" charset="0"/>
              </a:defRPr>
            </a:lvl1pPr>
          </a:lstStyle>
          <a:p>
            <a:fld id="{F93E6C17-F35F-4654-8DE9-B693AC206066}" type="datetimeFigureOut">
              <a:rPr lang="en-GB" smtClean="0"/>
              <a:pPr/>
              <a:t>10/07/2020</a:t>
            </a:fld>
            <a:endParaRPr lang="en-GB" dirty="0"/>
          </a:p>
        </p:txBody>
      </p:sp>
      <p:sp>
        <p:nvSpPr>
          <p:cNvPr id="4" name="Slide Image Placeholder 3"/>
          <p:cNvSpPr>
            <a:spLocks noGrp="1" noRot="1" noChangeAspect="1"/>
          </p:cNvSpPr>
          <p:nvPr>
            <p:ph type="sldImg" idx="2"/>
          </p:nvPr>
        </p:nvSpPr>
        <p:spPr>
          <a:xfrm>
            <a:off x="930275" y="739775"/>
            <a:ext cx="4937125" cy="3703638"/>
          </a:xfrm>
          <a:prstGeom prst="rect">
            <a:avLst/>
          </a:prstGeom>
          <a:noFill/>
          <a:ln w="12700">
            <a:solidFill>
              <a:prstClr val="black"/>
            </a:solidFill>
          </a:ln>
        </p:spPr>
        <p:txBody>
          <a:bodyPr vert="horz" lIns="94829" tIns="47414" rIns="94829" bIns="47414" rtlCol="0" anchor="ctr"/>
          <a:lstStyle/>
          <a:p>
            <a:endParaRPr lang="en-GB" dirty="0"/>
          </a:p>
        </p:txBody>
      </p:sp>
      <p:sp>
        <p:nvSpPr>
          <p:cNvPr id="5" name="Notes Placeholder 4"/>
          <p:cNvSpPr>
            <a:spLocks noGrp="1"/>
          </p:cNvSpPr>
          <p:nvPr>
            <p:ph type="body" sz="quarter" idx="3"/>
          </p:nvPr>
        </p:nvSpPr>
        <p:spPr>
          <a:xfrm>
            <a:off x="679768" y="4689515"/>
            <a:ext cx="5438140" cy="4442698"/>
          </a:xfrm>
          <a:prstGeom prst="rect">
            <a:avLst/>
          </a:prstGeom>
        </p:spPr>
        <p:txBody>
          <a:bodyPr vert="horz" lIns="94829" tIns="47414" rIns="94829" bIns="47414"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Footer Placeholder 5"/>
          <p:cNvSpPr>
            <a:spLocks noGrp="1"/>
          </p:cNvSpPr>
          <p:nvPr>
            <p:ph type="ftr" sz="quarter" idx="4"/>
          </p:nvPr>
        </p:nvSpPr>
        <p:spPr>
          <a:xfrm>
            <a:off x="0" y="9377317"/>
            <a:ext cx="2945659" cy="493633"/>
          </a:xfrm>
          <a:prstGeom prst="rect">
            <a:avLst/>
          </a:prstGeom>
        </p:spPr>
        <p:txBody>
          <a:bodyPr vert="horz" lIns="94829" tIns="47414" rIns="94829" bIns="47414" rtlCol="0" anchor="b"/>
          <a:lstStyle>
            <a:lvl1pPr algn="l">
              <a:defRPr sz="1200">
                <a:latin typeface="Arial" panose="020B0604020202020204" pitchFamily="34" charset="0"/>
              </a:defRPr>
            </a:lvl1pPr>
          </a:lstStyle>
          <a:p>
            <a:endParaRPr lang="en-GB" dirty="0"/>
          </a:p>
        </p:txBody>
      </p:sp>
      <p:sp>
        <p:nvSpPr>
          <p:cNvPr id="7" name="Slide Number Placeholder 6"/>
          <p:cNvSpPr>
            <a:spLocks noGrp="1"/>
          </p:cNvSpPr>
          <p:nvPr>
            <p:ph type="sldNum" sz="quarter" idx="5"/>
          </p:nvPr>
        </p:nvSpPr>
        <p:spPr>
          <a:xfrm>
            <a:off x="3850443" y="9377317"/>
            <a:ext cx="2945659" cy="493633"/>
          </a:xfrm>
          <a:prstGeom prst="rect">
            <a:avLst/>
          </a:prstGeom>
        </p:spPr>
        <p:txBody>
          <a:bodyPr vert="horz" lIns="94829" tIns="47414" rIns="94829" bIns="47414" rtlCol="0" anchor="b"/>
          <a:lstStyle>
            <a:lvl1pPr algn="r">
              <a:defRPr sz="1200">
                <a:latin typeface="Arial" panose="020B0604020202020204" pitchFamily="34" charset="0"/>
              </a:defRPr>
            </a:lvl1pPr>
          </a:lstStyle>
          <a:p>
            <a:fld id="{49027E0A-1465-4A40-B1D5-9126D49509FC}" type="slidenum">
              <a:rPr lang="en-GB" smtClean="0"/>
              <a:pPr/>
              <a:t>‹N°›</a:t>
            </a:fld>
            <a:endParaRPr lang="en-GB" dirty="0"/>
          </a:p>
        </p:txBody>
      </p:sp>
    </p:spTree>
    <p:extLst>
      <p:ext uri="{BB962C8B-B14F-4D97-AF65-F5344CB8AC3E}">
        <p14:creationId xmlns:p14="http://schemas.microsoft.com/office/powerpoint/2010/main" val="251334826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image1.png" descr="EUROFUSION PowerPoint MASTER DECKBLATT.png"/>
          <p:cNvPicPr/>
          <p:nvPr userDrawn="1"/>
        </p:nvPicPr>
        <p:blipFill>
          <a:blip r:embed="rId2" cstate="email">
            <a:extLst>
              <a:ext uri="{28A0092B-C50C-407E-A947-70E740481C1C}">
                <a14:useLocalDpi xmlns:a14="http://schemas.microsoft.com/office/drawing/2010/main"/>
              </a:ext>
            </a:extLst>
          </a:blip>
          <a:stretch>
            <a:fillRect/>
          </a:stretch>
        </p:blipFill>
        <p:spPr>
          <a:xfrm>
            <a:off x="0" y="219456"/>
            <a:ext cx="9144000" cy="6419089"/>
          </a:xfrm>
          <a:prstGeom prst="rect">
            <a:avLst/>
          </a:prstGeom>
          <a:ln w="12700">
            <a:miter lim="400000"/>
          </a:ln>
        </p:spPr>
      </p:pic>
      <p:sp>
        <p:nvSpPr>
          <p:cNvPr id="2" name="Title 1"/>
          <p:cNvSpPr>
            <a:spLocks noGrp="1"/>
          </p:cNvSpPr>
          <p:nvPr>
            <p:ph type="ctrTitle" hasCustomPrompt="1"/>
          </p:nvPr>
        </p:nvSpPr>
        <p:spPr>
          <a:xfrm>
            <a:off x="395536" y="2348880"/>
            <a:ext cx="8496944" cy="1296144"/>
          </a:xfrm>
        </p:spPr>
        <p:txBody>
          <a:bodyPr>
            <a:noAutofit/>
          </a:bodyPr>
          <a:lstStyle>
            <a:lvl1pPr algn="l">
              <a:defRPr sz="3500" b="1" baseline="0">
                <a:latin typeface="Arial" panose="020B0604020202020204" pitchFamily="34" charset="0"/>
                <a:cs typeface="Arial" panose="020B0604020202020204" pitchFamily="34" charset="0"/>
              </a:defRPr>
            </a:lvl1pPr>
          </a:lstStyle>
          <a:p>
            <a:r>
              <a:rPr lang="en-GB" dirty="0" smtClean="0"/>
              <a:t>Presentation title</a:t>
            </a:r>
            <a:endParaRPr lang="en-GB" dirty="0"/>
          </a:p>
        </p:txBody>
      </p:sp>
      <p:sp>
        <p:nvSpPr>
          <p:cNvPr id="3" name="Subtitle 2"/>
          <p:cNvSpPr>
            <a:spLocks noGrp="1"/>
          </p:cNvSpPr>
          <p:nvPr>
            <p:ph type="subTitle" idx="1" hasCustomPrompt="1"/>
          </p:nvPr>
        </p:nvSpPr>
        <p:spPr>
          <a:xfrm>
            <a:off x="395536" y="4293096"/>
            <a:ext cx="4392488" cy="432048"/>
          </a:xfrm>
        </p:spPr>
        <p:txBody>
          <a:bodyPr>
            <a:normAutofit/>
          </a:bodyPr>
          <a:lstStyle>
            <a:lvl1pPr marL="0" indent="0" algn="l">
              <a:buNone/>
              <a:defRPr sz="2200" b="1" baseline="0">
                <a:solidFill>
                  <a:schemeClr val="bg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Name </a:t>
            </a:r>
            <a:r>
              <a:rPr lang="en-US" smtClean="0"/>
              <a:t>of presenter</a:t>
            </a:r>
            <a:endParaRPr lang="en-US" dirty="0" smtClean="0"/>
          </a:p>
        </p:txBody>
      </p:sp>
      <p:sp>
        <p:nvSpPr>
          <p:cNvPr id="5" name="AutoShape 2" descr="https://idw-online.de/pages/de/institutionlogo921"/>
          <p:cNvSpPr>
            <a:spLocks noChangeAspect="1" noChangeArrowheads="1"/>
          </p:cNvSpPr>
          <p:nvPr userDrawn="1"/>
        </p:nvSpPr>
        <p:spPr bwMode="auto">
          <a:xfrm>
            <a:off x="155575" y="-457200"/>
            <a:ext cx="1076325" cy="952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Picture Placeholder 10"/>
          <p:cNvSpPr>
            <a:spLocks noGrp="1"/>
          </p:cNvSpPr>
          <p:nvPr>
            <p:ph type="pic" sz="quarter" idx="10" hasCustomPrompt="1"/>
          </p:nvPr>
        </p:nvSpPr>
        <p:spPr>
          <a:xfrm>
            <a:off x="395536" y="5691683"/>
            <a:ext cx="1295375" cy="905669"/>
          </a:xfrm>
        </p:spPr>
        <p:txBody>
          <a:bodyPr>
            <a:normAutofit/>
          </a:bodyPr>
          <a:lstStyle>
            <a:lvl1pPr marL="0" indent="0" algn="ctr">
              <a:buFontTx/>
              <a:buNone/>
              <a:defRPr sz="1800">
                <a:latin typeface="Arial" panose="020B0604020202020204" pitchFamily="34" charset="0"/>
                <a:cs typeface="Arial" panose="020B0604020202020204" pitchFamily="34" charset="0"/>
              </a:defRPr>
            </a:lvl1pPr>
          </a:lstStyle>
          <a:p>
            <a:r>
              <a:rPr lang="en-US" dirty="0" smtClean="0"/>
              <a:t>Logo of presenter</a:t>
            </a:r>
            <a:endParaRPr lang="en-GB" dirty="0"/>
          </a:p>
        </p:txBody>
      </p:sp>
    </p:spTree>
    <p:extLst>
      <p:ext uri="{BB962C8B-B14F-4D97-AF65-F5344CB8AC3E}">
        <p14:creationId xmlns:p14="http://schemas.microsoft.com/office/powerpoint/2010/main" val="169429506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5" name="Rectangle 4"/>
          <p:cNvSpPr/>
          <p:nvPr userDrawn="1"/>
        </p:nvSpPr>
        <p:spPr>
          <a:xfrm>
            <a:off x="0" y="0"/>
            <a:ext cx="9144000" cy="685800"/>
          </a:xfrm>
          <a:prstGeom prst="rect">
            <a:avLst/>
          </a:prstGeom>
          <a:solidFill>
            <a:srgbClr val="E3E3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effectLst/>
            </a:endParaRPr>
          </a:p>
        </p:txBody>
      </p:sp>
      <p:sp>
        <p:nvSpPr>
          <p:cNvPr id="2" name="Title 1"/>
          <p:cNvSpPr>
            <a:spLocks noGrp="1"/>
          </p:cNvSpPr>
          <p:nvPr>
            <p:ph type="title"/>
          </p:nvPr>
        </p:nvSpPr>
        <p:spPr>
          <a:xfrm>
            <a:off x="457200" y="116632"/>
            <a:ext cx="7543800" cy="457200"/>
          </a:xfrm>
        </p:spPr>
        <p:txBody>
          <a:bodyPr>
            <a:noAutofit/>
          </a:bodyPr>
          <a:lstStyle>
            <a:lvl1pPr algn="l">
              <a:lnSpc>
                <a:spcPts val="2400"/>
              </a:lnSpc>
              <a:defRPr sz="2800" b="1">
                <a:latin typeface="Arial" panose="020B0604020202020204" pitchFamily="34" charset="0"/>
                <a:cs typeface="Arial" panose="020B0604020202020204" pitchFamily="34" charset="0"/>
              </a:defRPr>
            </a:lvl1pPr>
          </a:lstStyle>
          <a:p>
            <a:r>
              <a:rPr lang="en-US" dirty="0" smtClean="0"/>
              <a:t>Click to edit Master title style</a:t>
            </a:r>
            <a:endParaRPr lang="en-GB" dirty="0"/>
          </a:p>
        </p:txBody>
      </p:sp>
      <p:sp>
        <p:nvSpPr>
          <p:cNvPr id="3" name="Content Placeholder 2"/>
          <p:cNvSpPr>
            <a:spLocks noGrp="1"/>
          </p:cNvSpPr>
          <p:nvPr>
            <p:ph idx="1"/>
          </p:nvPr>
        </p:nvSpPr>
        <p:spPr>
          <a:xfrm>
            <a:off x="457200" y="836712"/>
            <a:ext cx="8229600" cy="5472608"/>
          </a:xfrm>
        </p:spPr>
        <p:txBody>
          <a:bodyPr>
            <a:noAutofit/>
          </a:bodyPr>
          <a:lstStyle>
            <a:lvl1pPr marL="342900" indent="-342900">
              <a:buFont typeface="Arial" panose="020B0604020202020204" pitchFamily="34" charset="0"/>
              <a:buChar char="•"/>
              <a:defRPr sz="2000">
                <a:latin typeface="Arial" panose="020B0604020202020204" pitchFamily="34" charset="0"/>
                <a:cs typeface="Arial" panose="020B0604020202020204" pitchFamily="34" charset="0"/>
              </a:defRPr>
            </a:lvl1pPr>
            <a:lvl2pPr marL="742950" indent="-285750">
              <a:buFont typeface="Arial" panose="020B0604020202020204" pitchFamily="34" charset="0"/>
              <a:buChar char="•"/>
              <a:defRPr sz="1800">
                <a:latin typeface="Arial" panose="020B0604020202020204" pitchFamily="34" charset="0"/>
                <a:cs typeface="Arial" panose="020B0604020202020204" pitchFamily="34" charset="0"/>
              </a:defRPr>
            </a:lvl2pPr>
            <a:lvl3pPr marL="1143000" indent="-228600">
              <a:buFont typeface="Arial" panose="020B0604020202020204" pitchFamily="34" charset="0"/>
              <a:buChar char="•"/>
              <a:defRPr sz="1600">
                <a:latin typeface="Arial" panose="020B0604020202020204" pitchFamily="34" charset="0"/>
                <a:cs typeface="Arial" panose="020B0604020202020204" pitchFamily="34" charset="0"/>
              </a:defRPr>
            </a:lvl3pPr>
            <a:lvl4pPr>
              <a:defRPr/>
            </a:lvl4pPr>
            <a:lvl5pPr>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8" name="Footer Placeholder 4"/>
          <p:cNvSpPr>
            <a:spLocks noGrp="1"/>
          </p:cNvSpPr>
          <p:nvPr>
            <p:ph type="ftr" sz="quarter" idx="11"/>
          </p:nvPr>
        </p:nvSpPr>
        <p:spPr>
          <a:xfrm>
            <a:off x="467544" y="6545237"/>
            <a:ext cx="7776864" cy="268139"/>
          </a:xfrm>
        </p:spPr>
        <p:txBody>
          <a:bodyPr/>
          <a:lstStyle>
            <a:lvl1pPr algn="r">
              <a:defRPr sz="1100">
                <a:solidFill>
                  <a:schemeClr val="tx1"/>
                </a:solidFill>
                <a:latin typeface="Arial" panose="020B0604020202020204" pitchFamily="34" charset="0"/>
                <a:cs typeface="Arial" panose="020B0604020202020204" pitchFamily="34" charset="0"/>
              </a:defRPr>
            </a:lvl1pPr>
          </a:lstStyle>
          <a:p>
            <a:r>
              <a:rPr lang="en-US" smtClean="0"/>
              <a:t>IAEA Technical Meeting on Plasma Disruptions and their Mitigation 20th-23th July 2020</a:t>
            </a:r>
            <a:endParaRPr lang="de-DE" dirty="0" smtClean="0"/>
          </a:p>
        </p:txBody>
      </p:sp>
      <p:pic>
        <p:nvPicPr>
          <p:cNvPr id="4" name="Picture 3" descr="EurofusionDisc.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44408" y="116632"/>
            <a:ext cx="458197" cy="465708"/>
          </a:xfrm>
          <a:prstGeom prst="rect">
            <a:avLst/>
          </a:prstGeom>
        </p:spPr>
      </p:pic>
      <p:sp>
        <p:nvSpPr>
          <p:cNvPr id="10" name="Slide Number Placeholder 5"/>
          <p:cNvSpPr>
            <a:spLocks noGrp="1"/>
          </p:cNvSpPr>
          <p:nvPr>
            <p:ph type="sldNum" sz="quarter" idx="4"/>
          </p:nvPr>
        </p:nvSpPr>
        <p:spPr>
          <a:xfrm>
            <a:off x="8221508" y="6546458"/>
            <a:ext cx="550258" cy="267036"/>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6A6D9FA1-99C7-4910-8E32-B85D378B0060}" type="slidenum">
              <a:rPr lang="en-GB" smtClean="0"/>
              <a:pPr/>
              <a:t>‹N°›</a:t>
            </a:fld>
            <a:endParaRPr lang="en-GB" dirty="0"/>
          </a:p>
        </p:txBody>
      </p:sp>
    </p:spTree>
    <p:extLst>
      <p:ext uri="{BB962C8B-B14F-4D97-AF65-F5344CB8AC3E}">
        <p14:creationId xmlns:p14="http://schemas.microsoft.com/office/powerpoint/2010/main" val="199697516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Пользовательский маке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endParaRPr lang="en-GB" dirty="0"/>
          </a:p>
        </p:txBody>
      </p:sp>
      <p:sp>
        <p:nvSpPr>
          <p:cNvPr id="4" name="Нижний колонтитул 3"/>
          <p:cNvSpPr>
            <a:spLocks noGrp="1"/>
          </p:cNvSpPr>
          <p:nvPr>
            <p:ph type="ftr" sz="quarter" idx="11"/>
          </p:nvPr>
        </p:nvSpPr>
        <p:spPr/>
        <p:txBody>
          <a:bodyPr/>
          <a:lstStyle/>
          <a:p>
            <a:r>
              <a:rPr lang="en-US" smtClean="0"/>
              <a:t>IAEA Technical Meeting on Plasma Disruptions and their Mitigation 20th-23th July 2020</a:t>
            </a:r>
            <a:endParaRPr lang="de-DE" dirty="0" smtClean="0"/>
          </a:p>
        </p:txBody>
      </p:sp>
      <p:sp>
        <p:nvSpPr>
          <p:cNvPr id="5" name="Номер слайда 4"/>
          <p:cNvSpPr>
            <a:spLocks noGrp="1"/>
          </p:cNvSpPr>
          <p:nvPr>
            <p:ph type="sldNum" sz="quarter" idx="12"/>
          </p:nvPr>
        </p:nvSpPr>
        <p:spPr/>
        <p:txBody>
          <a:bodyPr/>
          <a:lstStyle/>
          <a:p>
            <a:fld id="{6A6D9FA1-99C7-4910-8E32-B85D378B0060}" type="slidenum">
              <a:rPr lang="en-GB" smtClean="0"/>
              <a:pPr/>
              <a:t>‹N°›</a:t>
            </a:fld>
            <a:endParaRPr lang="en-GB"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r>
              <a:rPr lang="en-US" smtClean="0"/>
              <a:t>IAEA Technical Meeting on Plasma Disruptions and their Mitigation 20th-23th July 2020</a:t>
            </a:r>
            <a:endParaRPr lang="de-DE" dirty="0" smtClean="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6A6D9FA1-99C7-4910-8E32-B85D378B0060}" type="slidenum">
              <a:rPr lang="en-GB" smtClean="0"/>
              <a:pPr/>
              <a:t>‹N°›</a:t>
            </a:fld>
            <a:endParaRPr lang="en-GB" dirty="0"/>
          </a:p>
        </p:txBody>
      </p:sp>
    </p:spTree>
    <p:extLst>
      <p:ext uri="{BB962C8B-B14F-4D97-AF65-F5344CB8AC3E}">
        <p14:creationId xmlns:p14="http://schemas.microsoft.com/office/powerpoint/2010/main" val="8866420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iming>
    <p:tnLst>
      <p:par>
        <p:cTn id="1" dur="indefinite" restart="never" nodeType="tmRoot"/>
      </p:par>
    </p:tnLst>
  </p:timing>
  <p:hf hdr="0" dt="0"/>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audio" Target="../media/media10.wav"/><Relationship Id="rId7" Type="http://schemas.openxmlformats.org/officeDocument/2006/relationships/image" Target="../media/image7.png"/><Relationship Id="rId2" Type="http://schemas.microsoft.com/office/2007/relationships/media" Target="../media/media10.wav"/><Relationship Id="rId1" Type="http://schemas.openxmlformats.org/officeDocument/2006/relationships/tags" Target="../tags/tag5.xml"/><Relationship Id="rId6" Type="http://schemas.openxmlformats.org/officeDocument/2006/relationships/image" Target="../media/image3.png"/><Relationship Id="rId5" Type="http://schemas.openxmlformats.org/officeDocument/2006/relationships/image" Target="../media/image18.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wav"/><Relationship Id="rId7" Type="http://schemas.openxmlformats.org/officeDocument/2006/relationships/image" Target="../media/image7.png"/><Relationship Id="rId2" Type="http://schemas.microsoft.com/office/2007/relationships/media" Target="../media/media11.wav"/><Relationship Id="rId1" Type="http://schemas.openxmlformats.org/officeDocument/2006/relationships/tags" Target="../tags/tag6.xml"/><Relationship Id="rId6" Type="http://schemas.openxmlformats.org/officeDocument/2006/relationships/image" Target="../media/image3.png"/><Relationship Id="rId5" Type="http://schemas.openxmlformats.org/officeDocument/2006/relationships/image" Target="../media/image19.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22.png"/><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17.jpeg"/><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image" Target="../media/image7.png"/><Relationship Id="rId5" Type="http://schemas.openxmlformats.org/officeDocument/2006/relationships/image" Target="../media/image17.jpe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audio" Target="../media/media14.wav"/><Relationship Id="rId7" Type="http://schemas.openxmlformats.org/officeDocument/2006/relationships/image" Target="../media/image7.png"/><Relationship Id="rId2" Type="http://schemas.microsoft.com/office/2007/relationships/media" Target="../media/media14.wav"/><Relationship Id="rId1" Type="http://schemas.openxmlformats.org/officeDocument/2006/relationships/tags" Target="../tags/tag7.xml"/><Relationship Id="rId6" Type="http://schemas.openxmlformats.org/officeDocument/2006/relationships/image" Target="../media/image17.jpeg"/><Relationship Id="rId5" Type="http://schemas.openxmlformats.org/officeDocument/2006/relationships/image" Target="../media/image24.gif"/><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15.wav"/><Relationship Id="rId7" Type="http://schemas.openxmlformats.org/officeDocument/2006/relationships/image" Target="../media/image17.jpeg"/><Relationship Id="rId2" Type="http://schemas.microsoft.com/office/2007/relationships/media" Target="../media/media15.wav"/><Relationship Id="rId1" Type="http://schemas.openxmlformats.org/officeDocument/2006/relationships/tags" Target="../tags/tag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16.wav"/><Relationship Id="rId7" Type="http://schemas.openxmlformats.org/officeDocument/2006/relationships/image" Target="../media/image17.jpeg"/><Relationship Id="rId2" Type="http://schemas.microsoft.com/office/2007/relationships/media" Target="../media/media16.wav"/><Relationship Id="rId1" Type="http://schemas.openxmlformats.org/officeDocument/2006/relationships/tags" Target="../tags/tag9.xml"/><Relationship Id="rId6" Type="http://schemas.openxmlformats.org/officeDocument/2006/relationships/image" Target="../media/image28.png"/><Relationship Id="rId5" Type="http://schemas.openxmlformats.org/officeDocument/2006/relationships/image" Target="../media/image27.gif"/><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7.wav"/><Relationship Id="rId7" Type="http://schemas.openxmlformats.org/officeDocument/2006/relationships/image" Target="../media/image7.png"/><Relationship Id="rId2" Type="http://schemas.microsoft.com/office/2007/relationships/media" Target="../media/media17.wav"/><Relationship Id="rId1" Type="http://schemas.openxmlformats.org/officeDocument/2006/relationships/tags" Target="../tags/tag10.xml"/><Relationship Id="rId6" Type="http://schemas.openxmlformats.org/officeDocument/2006/relationships/image" Target="../media/image3.png"/><Relationship Id="rId5" Type="http://schemas.openxmlformats.org/officeDocument/2006/relationships/image" Target="../media/image29.pn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audio" Target="../media/media18.wav"/><Relationship Id="rId7" Type="http://schemas.openxmlformats.org/officeDocument/2006/relationships/image" Target="../media/image7.png"/><Relationship Id="rId2" Type="http://schemas.microsoft.com/office/2007/relationships/media" Target="../media/media18.wav"/><Relationship Id="rId1" Type="http://schemas.openxmlformats.org/officeDocument/2006/relationships/tags" Target="../tags/tag11.xml"/><Relationship Id="rId6" Type="http://schemas.openxmlformats.org/officeDocument/2006/relationships/image" Target="../media/image3.png"/><Relationship Id="rId5" Type="http://schemas.openxmlformats.org/officeDocument/2006/relationships/image" Target="../media/image30.png"/><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av"/><Relationship Id="rId1" Type="http://schemas.microsoft.com/office/2007/relationships/media" Target="../media/media19.wav"/><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slideLayout" Target="../slideLayouts/slideLayout2.xml"/><Relationship Id="rId7" Type="http://schemas.openxmlformats.org/officeDocument/2006/relationships/image" Target="../media/image34.png"/><Relationship Id="rId2" Type="http://schemas.openxmlformats.org/officeDocument/2006/relationships/audio" Target="../media/media20.wav"/><Relationship Id="rId1" Type="http://schemas.microsoft.com/office/2007/relationships/media" Target="../media/media20.wav"/><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7.png"/><Relationship Id="rId4" Type="http://schemas.openxmlformats.org/officeDocument/2006/relationships/image" Target="../media/image31.png"/><Relationship Id="rId9"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21.wav"/><Relationship Id="rId1" Type="http://schemas.microsoft.com/office/2007/relationships/media" Target="../media/media21.wav"/><Relationship Id="rId6" Type="http://schemas.openxmlformats.org/officeDocument/2006/relationships/image" Target="../media/image17.jpeg"/><Relationship Id="rId5" Type="http://schemas.openxmlformats.org/officeDocument/2006/relationships/image" Target="../media/image36.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22.wav"/><Relationship Id="rId7" Type="http://schemas.openxmlformats.org/officeDocument/2006/relationships/image" Target="../media/image17.jpeg"/><Relationship Id="rId2" Type="http://schemas.microsoft.com/office/2007/relationships/media" Target="../media/media22.wav"/><Relationship Id="rId1" Type="http://schemas.openxmlformats.org/officeDocument/2006/relationships/tags" Target="../tags/tag1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audio" Target="../media/media23.wav"/><Relationship Id="rId7" Type="http://schemas.openxmlformats.org/officeDocument/2006/relationships/image" Target="../media/image41.png"/><Relationship Id="rId2" Type="http://schemas.microsoft.com/office/2007/relationships/media" Target="../media/media23.wav"/><Relationship Id="rId1" Type="http://schemas.openxmlformats.org/officeDocument/2006/relationships/tags" Target="../tags/tag13.xml"/><Relationship Id="rId6" Type="http://schemas.openxmlformats.org/officeDocument/2006/relationships/image" Target="../media/image40.emf"/><Relationship Id="rId5" Type="http://schemas.openxmlformats.org/officeDocument/2006/relationships/image" Target="../media/image39.png"/><Relationship Id="rId10" Type="http://schemas.openxmlformats.org/officeDocument/2006/relationships/image" Target="../media/image7.png"/><Relationship Id="rId4" Type="http://schemas.openxmlformats.org/officeDocument/2006/relationships/slideLayout" Target="../slideLayouts/slideLayout2.xml"/><Relationship Id="rId9"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av"/><Relationship Id="rId1" Type="http://schemas.microsoft.com/office/2007/relationships/media" Target="../media/media24.wav"/><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audio" Target="../media/media25.wav"/><Relationship Id="rId7" Type="http://schemas.openxmlformats.org/officeDocument/2006/relationships/image" Target="../media/image46.jpeg"/><Relationship Id="rId2" Type="http://schemas.microsoft.com/office/2007/relationships/media" Target="../media/media25.wav"/><Relationship Id="rId1" Type="http://schemas.openxmlformats.org/officeDocument/2006/relationships/tags" Target="../tags/tag14.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slideLayout" Target="../slideLayouts/slideLayout2.xml"/><Relationship Id="rId9" Type="http://schemas.openxmlformats.org/officeDocument/2006/relationships/image" Target="../media/image7.png"/></Relationships>
</file>

<file path=ppt/slides/_rels/slide2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26.wav"/><Relationship Id="rId7" Type="http://schemas.openxmlformats.org/officeDocument/2006/relationships/image" Target="../media/image46.jpeg"/><Relationship Id="rId2" Type="http://schemas.microsoft.com/office/2007/relationships/media" Target="../media/media26.wav"/><Relationship Id="rId1" Type="http://schemas.openxmlformats.org/officeDocument/2006/relationships/tags" Target="../tags/tag15.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wav"/><Relationship Id="rId1" Type="http://schemas.microsoft.com/office/2007/relationships/media" Target="../media/media27.wav"/><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28.wav"/><Relationship Id="rId7" Type="http://schemas.openxmlformats.org/officeDocument/2006/relationships/image" Target="../media/image46.jpeg"/><Relationship Id="rId2" Type="http://schemas.microsoft.com/office/2007/relationships/media" Target="../media/media28.wav"/><Relationship Id="rId1" Type="http://schemas.openxmlformats.org/officeDocument/2006/relationships/tags" Target="../tags/tag16.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wav"/><Relationship Id="rId1" Type="http://schemas.microsoft.com/office/2007/relationships/media" Target="../media/media29.wav"/><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wav"/><Relationship Id="rId1" Type="http://schemas.microsoft.com/office/2007/relationships/media" Target="../media/media30.wav"/><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5.wav"/><Relationship Id="rId7" Type="http://schemas.openxmlformats.org/officeDocument/2006/relationships/image" Target="../media/image10.jpeg"/><Relationship Id="rId2" Type="http://schemas.microsoft.com/office/2007/relationships/media" Target="../media/media5.wav"/><Relationship Id="rId1" Type="http://schemas.openxmlformats.org/officeDocument/2006/relationships/tags" Target="../tags/tag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wav"/><Relationship Id="rId7" Type="http://schemas.openxmlformats.org/officeDocument/2006/relationships/image" Target="../media/image7.png"/><Relationship Id="rId2" Type="http://schemas.microsoft.com/office/2007/relationships/media" Target="../media/media6.wav"/><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8.wav"/><Relationship Id="rId7" Type="http://schemas.openxmlformats.org/officeDocument/2006/relationships/image" Target="../media/image14.jpeg"/><Relationship Id="rId2" Type="http://schemas.microsoft.com/office/2007/relationships/media" Target="../media/media8.wav"/><Relationship Id="rId1" Type="http://schemas.openxmlformats.org/officeDocument/2006/relationships/tags" Target="../tags/tag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9.wav"/><Relationship Id="rId7" Type="http://schemas.openxmlformats.org/officeDocument/2006/relationships/image" Target="../media/image17.jpeg"/><Relationship Id="rId2" Type="http://schemas.microsoft.com/office/2007/relationships/media" Target="../media/media9.wav"/><Relationship Id="rId1" Type="http://schemas.openxmlformats.org/officeDocument/2006/relationships/tags" Target="../tags/tag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ctrTitle"/>
          </p:nvPr>
        </p:nvSpPr>
        <p:spPr/>
        <p:txBody>
          <a:bodyPr/>
          <a:lstStyle/>
          <a:p>
            <a:r>
              <a:rPr lang="en-GB" sz="2800" dirty="0"/>
              <a:t>Mitigation of runaway electron heat loads by deuterium SPI injection and kink </a:t>
            </a:r>
            <a:r>
              <a:rPr lang="en-GB" sz="2800" dirty="0" smtClean="0"/>
              <a:t>activity</a:t>
            </a:r>
            <a:r>
              <a:rPr lang="fr-FR" dirty="0" smtClean="0"/>
              <a:t/>
            </a:r>
            <a:br>
              <a:rPr lang="fr-FR" dirty="0" smtClean="0"/>
            </a:br>
            <a:endParaRPr lang="fr-FR" dirty="0"/>
          </a:p>
        </p:txBody>
      </p:sp>
      <p:sp>
        <p:nvSpPr>
          <p:cNvPr id="6" name="Sous-titre 5"/>
          <p:cNvSpPr>
            <a:spLocks noGrp="1"/>
          </p:cNvSpPr>
          <p:nvPr>
            <p:ph type="subTitle" idx="1"/>
          </p:nvPr>
        </p:nvSpPr>
        <p:spPr>
          <a:xfrm>
            <a:off x="395536" y="4005064"/>
            <a:ext cx="8496944" cy="1440160"/>
          </a:xfrm>
        </p:spPr>
        <p:txBody>
          <a:bodyPr>
            <a:normAutofit fontScale="55000" lnSpcReduction="20000"/>
          </a:bodyPr>
          <a:lstStyle/>
          <a:p>
            <a:pPr>
              <a:lnSpc>
                <a:spcPct val="120000"/>
              </a:lnSpc>
            </a:pPr>
            <a:r>
              <a:rPr lang="fr-FR" u="sng" dirty="0"/>
              <a:t>C. </a:t>
            </a:r>
            <a:r>
              <a:rPr lang="fr-FR" u="sng" dirty="0" err="1"/>
              <a:t>Reux</a:t>
            </a:r>
            <a:r>
              <a:rPr lang="fr-FR" dirty="0"/>
              <a:t>, C. Paz-Soldan, E.M. Hollmann, N. </a:t>
            </a:r>
            <a:r>
              <a:rPr lang="fr-FR" dirty="0" err="1"/>
              <a:t>Eidietis</a:t>
            </a:r>
            <a:r>
              <a:rPr lang="fr-FR" dirty="0"/>
              <a:t>, M. </a:t>
            </a:r>
            <a:r>
              <a:rPr lang="fr-FR" dirty="0" err="1"/>
              <a:t>Lehnen</a:t>
            </a:r>
            <a:r>
              <a:rPr lang="fr-FR" dirty="0"/>
              <a:t>, S. Jachmich, E. </a:t>
            </a:r>
            <a:r>
              <a:rPr lang="fr-FR" dirty="0" err="1"/>
              <a:t>Joffrin</a:t>
            </a:r>
            <a:r>
              <a:rPr lang="fr-FR" dirty="0"/>
              <a:t>, P.J. </a:t>
            </a:r>
            <a:r>
              <a:rPr lang="fr-FR" dirty="0" err="1"/>
              <a:t>Lomas</a:t>
            </a:r>
            <a:r>
              <a:rPr lang="fr-FR" dirty="0"/>
              <a:t>, F. Rimini, V. Bandaru, L. Baylor, I. </a:t>
            </a:r>
            <a:r>
              <a:rPr lang="fr-FR" dirty="0" err="1"/>
              <a:t>Bykov</a:t>
            </a:r>
            <a:r>
              <a:rPr lang="fr-FR" dirty="0"/>
              <a:t>, L. Calacci, F. Causa, D. Carnevale, I. </a:t>
            </a:r>
            <a:r>
              <a:rPr lang="fr-FR" dirty="0" err="1"/>
              <a:t>Coffey</a:t>
            </a:r>
            <a:r>
              <a:rPr lang="fr-FR" dirty="0"/>
              <a:t>, D. </a:t>
            </a:r>
            <a:r>
              <a:rPr lang="fr-FR" dirty="0" err="1"/>
              <a:t>Craven</a:t>
            </a:r>
            <a:r>
              <a:rPr lang="fr-FR" dirty="0"/>
              <a:t>, A. Dal Molin, G. De Tommasi, X. Du, O. </a:t>
            </a:r>
            <a:r>
              <a:rPr lang="fr-FR" dirty="0" err="1"/>
              <a:t>Ficker</a:t>
            </a:r>
            <a:r>
              <a:rPr lang="fr-FR" dirty="0"/>
              <a:t>, T. </a:t>
            </a:r>
            <a:r>
              <a:rPr lang="fr-FR" dirty="0" err="1"/>
              <a:t>Gebhart</a:t>
            </a:r>
            <a:r>
              <a:rPr lang="fr-FR" dirty="0"/>
              <a:t>, S. </a:t>
            </a:r>
            <a:r>
              <a:rPr lang="fr-FR" dirty="0" err="1"/>
              <a:t>Gerasimov</a:t>
            </a:r>
            <a:r>
              <a:rPr lang="fr-FR" dirty="0"/>
              <a:t>, L. </a:t>
            </a:r>
            <a:r>
              <a:rPr lang="fr-FR" dirty="0" err="1"/>
              <a:t>Giacomelli</a:t>
            </a:r>
            <a:r>
              <a:rPr lang="fr-FR" dirty="0"/>
              <a:t>, J. </a:t>
            </a:r>
            <a:r>
              <a:rPr lang="fr-FR" dirty="0" err="1"/>
              <a:t>Herfindal</a:t>
            </a:r>
            <a:r>
              <a:rPr lang="fr-FR" dirty="0"/>
              <a:t>, M. Hoelzl, A. Huber, C. </a:t>
            </a:r>
            <a:r>
              <a:rPr lang="fr-FR" dirty="0" err="1"/>
              <a:t>Lasnier</a:t>
            </a:r>
            <a:r>
              <a:rPr lang="fr-FR" dirty="0"/>
              <a:t>, Y.Q. Liu, A. </a:t>
            </a:r>
            <a:r>
              <a:rPr lang="fr-FR" dirty="0" err="1"/>
              <a:t>Lvovskiy</a:t>
            </a:r>
            <a:r>
              <a:rPr lang="fr-FR" dirty="0"/>
              <a:t>, C. Lowry, E. Macusova, A. Manzanares, A. </a:t>
            </a:r>
            <a:r>
              <a:rPr lang="fr-FR" dirty="0" err="1"/>
              <a:t>McLean</a:t>
            </a:r>
            <a:r>
              <a:rPr lang="fr-FR" dirty="0"/>
              <a:t>, M. </a:t>
            </a:r>
            <a:r>
              <a:rPr lang="fr-FR" dirty="0" err="1"/>
              <a:t>Nocente</a:t>
            </a:r>
            <a:r>
              <a:rPr lang="fr-FR" dirty="0"/>
              <a:t>, E. Panontin, G. Papp, G. Pautasso, A. Peacock, V. Plyusnin, D. </a:t>
            </a:r>
            <a:r>
              <a:rPr lang="fr-FR" dirty="0" err="1"/>
              <a:t>Rudakov</a:t>
            </a:r>
            <a:r>
              <a:rPr lang="fr-FR" dirty="0"/>
              <a:t>, D. Shiraki, S. </a:t>
            </a:r>
            <a:r>
              <a:rPr lang="fr-FR" dirty="0" err="1"/>
              <a:t>Silburn</a:t>
            </a:r>
            <a:r>
              <a:rPr lang="fr-FR" dirty="0"/>
              <a:t>, C. Sommariva, C. </a:t>
            </a:r>
            <a:r>
              <a:rPr lang="fr-FR" dirty="0" err="1"/>
              <a:t>Sozzi</a:t>
            </a:r>
            <a:r>
              <a:rPr lang="fr-FR" dirty="0"/>
              <a:t>, S. Sridhar, R. Sweeney, R. A. Tinguely, J. Wilson and JET </a:t>
            </a:r>
            <a:r>
              <a:rPr lang="fr-FR" dirty="0" err="1"/>
              <a:t>contributors</a:t>
            </a:r>
            <a:endParaRPr lang="fr-FR" dirty="0"/>
          </a:p>
        </p:txBody>
      </p:sp>
      <p:sp>
        <p:nvSpPr>
          <p:cNvPr id="4" name="Titre 4"/>
          <p:cNvSpPr txBox="1">
            <a:spLocks/>
          </p:cNvSpPr>
          <p:nvPr/>
        </p:nvSpPr>
        <p:spPr>
          <a:xfrm>
            <a:off x="251520" y="5517232"/>
            <a:ext cx="5184576" cy="1296144"/>
          </a:xfrm>
          <a:prstGeom prst="rect">
            <a:avLst/>
          </a:prstGeom>
        </p:spPr>
        <p:txBody>
          <a:bodyPr vert="horz" lIns="91440" tIns="45720" rIns="91440" bIns="45720" rtlCol="0" anchor="ctr">
            <a:noAutofit/>
          </a:bodyPr>
          <a:lstStyle>
            <a:lvl1pPr algn="l" defTabSz="914400" rtl="0" eaLnBrk="1" latinLnBrk="0" hangingPunct="1">
              <a:spcBef>
                <a:spcPct val="0"/>
              </a:spcBef>
              <a:buNone/>
              <a:defRPr sz="3500" b="1" kern="1200" baseline="0">
                <a:solidFill>
                  <a:schemeClr val="tx1"/>
                </a:solidFill>
                <a:latin typeface="Arial" panose="020B0604020202020204" pitchFamily="34" charset="0"/>
                <a:ea typeface="+mj-ea"/>
                <a:cs typeface="Arial" panose="020B0604020202020204" pitchFamily="34" charset="0"/>
              </a:defRPr>
            </a:lvl1pPr>
          </a:lstStyle>
          <a:p>
            <a:r>
              <a:rPr lang="fr-FR" sz="1600" dirty="0" smtClean="0"/>
              <a:t>IAEA </a:t>
            </a:r>
            <a:r>
              <a:rPr lang="fr-FR" sz="1600" dirty="0" err="1" smtClean="0"/>
              <a:t>Technical</a:t>
            </a:r>
            <a:r>
              <a:rPr lang="fr-FR" sz="1600" dirty="0" smtClean="0"/>
              <a:t> Meeting on Plasma Disruptions and </a:t>
            </a:r>
            <a:r>
              <a:rPr lang="fr-FR" sz="1600" dirty="0" err="1" smtClean="0"/>
              <a:t>their</a:t>
            </a:r>
            <a:r>
              <a:rPr lang="fr-FR" sz="1600" dirty="0" smtClean="0"/>
              <a:t> Mitigation</a:t>
            </a:r>
          </a:p>
          <a:p>
            <a:r>
              <a:rPr lang="fr-FR" sz="1600" dirty="0" smtClean="0"/>
              <a:t>20</a:t>
            </a:r>
            <a:r>
              <a:rPr lang="fr-FR" sz="1600" baseline="30000" dirty="0" smtClean="0"/>
              <a:t>th</a:t>
            </a:r>
            <a:r>
              <a:rPr lang="fr-FR" sz="1600" dirty="0" smtClean="0"/>
              <a:t>-23</a:t>
            </a:r>
            <a:r>
              <a:rPr lang="fr-FR" sz="1600" baseline="30000" dirty="0" smtClean="0"/>
              <a:t>th</a:t>
            </a:r>
            <a:r>
              <a:rPr lang="fr-FR" sz="1600" dirty="0" smtClean="0"/>
              <a:t> July 2020</a:t>
            </a:r>
            <a:r>
              <a:rPr lang="fr-FR" sz="2000" dirty="0" smtClean="0"/>
              <a:t/>
            </a:r>
            <a:br>
              <a:rPr lang="fr-FR" sz="2000" dirty="0" smtClean="0"/>
            </a:br>
            <a:endParaRPr lang="fr-FR" sz="2000" dirty="0"/>
          </a:p>
        </p:txBody>
      </p:sp>
      <p:pic>
        <p:nvPicPr>
          <p:cNvPr id="7" name="Picture 8" descr="D3D_logo.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72785" y="6029553"/>
            <a:ext cx="946875" cy="536342"/>
          </a:xfrm>
          <a:prstGeom prst="rect">
            <a:avLst/>
          </a:prstGeom>
          <a:solidFill>
            <a:schemeClr val="bg1"/>
          </a:solidFill>
          <a:ln>
            <a:noFill/>
          </a:ln>
          <a:extLst/>
        </p:spPr>
      </p:pic>
      <p:pic>
        <p:nvPicPr>
          <p:cNvPr id="8" name="Picture 20" descr="GA_logo_2_blue.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44600" y="5979539"/>
            <a:ext cx="1320734" cy="237526"/>
          </a:xfrm>
          <a:prstGeom prst="rect">
            <a:avLst/>
          </a:prstGeom>
          <a:solidFill>
            <a:schemeClr val="bg1"/>
          </a:solidFill>
          <a:ln>
            <a:noFill/>
          </a:ln>
          <a:extLst/>
        </p:spPr>
      </p:pic>
      <p:pic>
        <p:nvPicPr>
          <p:cNvPr id="9" name="Picture 2" descr="\\de-ews-fs01\efdawork\PI team\PICTURES AND GRAPHICS\LOGOS\JET-LOGO (by Dolp)\OtherJPG\JE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64578" y="6079432"/>
            <a:ext cx="958459" cy="380226"/>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e 1"/>
          <p:cNvGrpSpPr/>
          <p:nvPr/>
        </p:nvGrpSpPr>
        <p:grpSpPr>
          <a:xfrm>
            <a:off x="4813752" y="6251311"/>
            <a:ext cx="548364" cy="442868"/>
            <a:chOff x="9127651" y="4848433"/>
            <a:chExt cx="970475" cy="783772"/>
          </a:xfrm>
        </p:grpSpPr>
        <p:sp>
          <p:nvSpPr>
            <p:cNvPr id="10" name="Rectangle 9"/>
            <p:cNvSpPr/>
            <p:nvPr/>
          </p:nvSpPr>
          <p:spPr>
            <a:xfrm>
              <a:off x="9127651" y="4848433"/>
              <a:ext cx="970475" cy="783772"/>
            </a:xfrm>
            <a:prstGeom prst="rect">
              <a:avLst/>
            </a:prstGeom>
            <a:solidFill>
              <a:srgbClr val="C1172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7723" tIns="63862" rIns="127723" bIns="63862" rtlCol="0" anchor="ctr"/>
            <a:lstStyle/>
            <a:p>
              <a:pPr algn="ctr"/>
              <a:endParaRPr lang="en-US" sz="2500">
                <a:solidFill>
                  <a:schemeClr val="accent1"/>
                </a:solidFill>
              </a:endParaRPr>
            </a:p>
          </p:txBody>
        </p:sp>
        <p:pic>
          <p:nvPicPr>
            <p:cNvPr id="11" name="Picture 25" descr="cea_logo_typo2_small.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05451" y="5099106"/>
              <a:ext cx="612339" cy="346484"/>
            </a:xfrm>
            <a:prstGeom prst="rect">
              <a:avLst/>
            </a:prstGeom>
          </p:spPr>
        </p:pic>
      </p:grpSp>
      <p:pic>
        <p:nvPicPr>
          <p:cNvPr id="20" name="Audio 1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766772751"/>
      </p:ext>
    </p:extLst>
  </p:cSld>
  <p:clrMapOvr>
    <a:masterClrMapping/>
  </p:clrMapOvr>
  <mc:AlternateContent xmlns:mc="http://schemas.openxmlformats.org/markup-compatibility/2006">
    <mc:Choice xmlns:p14="http://schemas.microsoft.com/office/powerpoint/2010/main" Requires="p14">
      <p:transition spd="slow" p14:dur="2000" advTm="17615"/>
    </mc:Choice>
    <mc:Fallback>
      <p:transition spd="slow" advTm="176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4321" y="906236"/>
            <a:ext cx="3675289" cy="56273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re 1"/>
          <p:cNvSpPr>
            <a:spLocks noGrp="1"/>
          </p:cNvSpPr>
          <p:nvPr>
            <p:ph type="title"/>
          </p:nvPr>
        </p:nvSpPr>
        <p:spPr/>
        <p:txBody>
          <a:bodyPr/>
          <a:lstStyle/>
          <a:p>
            <a:r>
              <a:rPr lang="fr-FR" sz="2400" dirty="0"/>
              <a:t>High-Z MMI - </a:t>
            </a:r>
            <a:r>
              <a:rPr lang="fr-FR" sz="2400" dirty="0" err="1"/>
              <a:t>effect</a:t>
            </a:r>
            <a:r>
              <a:rPr lang="fr-FR" sz="2400" dirty="0"/>
              <a:t> on the RE </a:t>
            </a:r>
            <a:r>
              <a:rPr lang="fr-FR" sz="2400" dirty="0" err="1"/>
              <a:t>beam</a:t>
            </a:r>
            <a:r>
              <a:rPr lang="fr-FR" sz="2400" dirty="0"/>
              <a:t> – DIII-D</a:t>
            </a:r>
            <a:endParaRPr lang="fr-FR" sz="2400" dirty="0"/>
          </a:p>
        </p:txBody>
      </p:sp>
      <p:sp>
        <p:nvSpPr>
          <p:cNvPr id="3" name="Espace réservé du contenu 2"/>
          <p:cNvSpPr>
            <a:spLocks noGrp="1"/>
          </p:cNvSpPr>
          <p:nvPr>
            <p:ph idx="1"/>
          </p:nvPr>
        </p:nvSpPr>
        <p:spPr>
          <a:xfrm>
            <a:off x="457200" y="836712"/>
            <a:ext cx="4846320" cy="5796844"/>
          </a:xfrm>
        </p:spPr>
        <p:txBody>
          <a:bodyPr/>
          <a:lstStyle/>
          <a:p>
            <a:r>
              <a:rPr lang="fr-FR" dirty="0" err="1">
                <a:sym typeface="Wingdings" panose="05000000000000000000" pitchFamily="2" charset="2"/>
              </a:rPr>
              <a:t>Neon</a:t>
            </a:r>
            <a:r>
              <a:rPr lang="fr-FR" dirty="0">
                <a:sym typeface="Wingdings" panose="05000000000000000000" pitchFamily="2" charset="2"/>
              </a:rPr>
              <a:t> SPI leads to </a:t>
            </a:r>
            <a:r>
              <a:rPr lang="fr-FR" dirty="0" err="1">
                <a:sym typeface="Wingdings" panose="05000000000000000000" pitchFamily="2" charset="2"/>
              </a:rPr>
              <a:t>accelerated</a:t>
            </a:r>
            <a:r>
              <a:rPr lang="fr-FR" dirty="0">
                <a:sym typeface="Wingdings" panose="05000000000000000000" pitchFamily="2" charset="2"/>
              </a:rPr>
              <a:t> </a:t>
            </a:r>
            <a:r>
              <a:rPr lang="fr-FR" dirty="0" err="1">
                <a:sym typeface="Wingdings" panose="05000000000000000000" pitchFamily="2" charset="2"/>
              </a:rPr>
              <a:t>current</a:t>
            </a:r>
            <a:r>
              <a:rPr lang="fr-FR" dirty="0">
                <a:sym typeface="Wingdings" panose="05000000000000000000" pitchFamily="2" charset="2"/>
              </a:rPr>
              <a:t> </a:t>
            </a:r>
            <a:r>
              <a:rPr lang="fr-FR" dirty="0" err="1">
                <a:sym typeface="Wingdings" panose="05000000000000000000" pitchFamily="2" charset="2"/>
              </a:rPr>
              <a:t>decay</a:t>
            </a:r>
            <a:endParaRPr lang="fr-FR" dirty="0">
              <a:sym typeface="Wingdings" panose="05000000000000000000" pitchFamily="2" charset="2"/>
            </a:endParaRPr>
          </a:p>
          <a:p>
            <a:pPr lvl="1"/>
            <a:r>
              <a:rPr lang="fr-FR" dirty="0">
                <a:sym typeface="Wingdings" panose="05000000000000000000" pitchFamily="2" charset="2"/>
              </a:rPr>
              <a:t>Free </a:t>
            </a:r>
            <a:r>
              <a:rPr lang="fr-FR" dirty="0" err="1">
                <a:sym typeface="Wingdings" panose="05000000000000000000" pitchFamily="2" charset="2"/>
              </a:rPr>
              <a:t>electron</a:t>
            </a:r>
            <a:r>
              <a:rPr lang="fr-FR" dirty="0">
                <a:sym typeface="Wingdings" panose="05000000000000000000" pitchFamily="2" charset="2"/>
              </a:rPr>
              <a:t> </a:t>
            </a:r>
            <a:r>
              <a:rPr lang="fr-FR" dirty="0" err="1">
                <a:sym typeface="Wingdings" panose="05000000000000000000" pitchFamily="2" charset="2"/>
              </a:rPr>
              <a:t>density</a:t>
            </a:r>
            <a:r>
              <a:rPr lang="fr-FR" dirty="0">
                <a:sym typeface="Wingdings" panose="05000000000000000000" pitchFamily="2" charset="2"/>
              </a:rPr>
              <a:t> </a:t>
            </a:r>
            <a:r>
              <a:rPr lang="fr-FR" dirty="0" err="1">
                <a:sym typeface="Wingdings" panose="05000000000000000000" pitchFamily="2" charset="2"/>
              </a:rPr>
              <a:t>increases</a:t>
            </a:r>
            <a:endParaRPr lang="fr-FR" dirty="0">
              <a:sym typeface="Wingdings" panose="05000000000000000000" pitchFamily="2" charset="2"/>
            </a:endParaRPr>
          </a:p>
          <a:p>
            <a:pPr lvl="1"/>
            <a:r>
              <a:rPr lang="fr-FR" dirty="0">
                <a:sym typeface="Wingdings" panose="05000000000000000000" pitchFamily="2" charset="2"/>
              </a:rPr>
              <a:t>HXR </a:t>
            </a:r>
            <a:r>
              <a:rPr lang="fr-FR" dirty="0" err="1">
                <a:sym typeface="Wingdings" panose="05000000000000000000" pitchFamily="2" charset="2"/>
              </a:rPr>
              <a:t>increase</a:t>
            </a:r>
            <a:endParaRPr lang="fr-FR" dirty="0">
              <a:sym typeface="Wingdings" panose="05000000000000000000" pitchFamily="2" charset="2"/>
            </a:endParaRPr>
          </a:p>
          <a:p>
            <a:pPr lvl="1"/>
            <a:r>
              <a:rPr lang="fr-FR" dirty="0" err="1">
                <a:sym typeface="Wingdings" panose="05000000000000000000" pitchFamily="2" charset="2"/>
              </a:rPr>
              <a:t>Beam</a:t>
            </a:r>
            <a:r>
              <a:rPr lang="fr-FR" dirty="0">
                <a:sym typeface="Wingdings" panose="05000000000000000000" pitchFamily="2" charset="2"/>
              </a:rPr>
              <a:t> </a:t>
            </a:r>
            <a:r>
              <a:rPr lang="fr-FR" dirty="0" smtClean="0">
                <a:sym typeface="Wingdings" panose="05000000000000000000" pitchFamily="2" charset="2"/>
              </a:rPr>
              <a:t>position &amp; </a:t>
            </a:r>
            <a:r>
              <a:rPr lang="fr-FR" dirty="0" err="1" smtClean="0">
                <a:sym typeface="Wingdings" panose="05000000000000000000" pitchFamily="2" charset="2"/>
              </a:rPr>
              <a:t>current</a:t>
            </a:r>
            <a:r>
              <a:rPr lang="fr-FR" dirty="0" smtClean="0">
                <a:sym typeface="Wingdings" panose="05000000000000000000" pitchFamily="2" charset="2"/>
              </a:rPr>
              <a:t> control </a:t>
            </a:r>
            <a:r>
              <a:rPr lang="fr-FR" dirty="0" err="1">
                <a:sym typeface="Wingdings" panose="05000000000000000000" pitchFamily="2" charset="2"/>
              </a:rPr>
              <a:t>is</a:t>
            </a:r>
            <a:r>
              <a:rPr lang="fr-FR" dirty="0">
                <a:sym typeface="Wingdings" panose="05000000000000000000" pitchFamily="2" charset="2"/>
              </a:rPr>
              <a:t> </a:t>
            </a:r>
            <a:r>
              <a:rPr lang="fr-FR" dirty="0" err="1">
                <a:sym typeface="Wingdings" panose="05000000000000000000" pitchFamily="2" charset="2"/>
              </a:rPr>
              <a:t>kept</a:t>
            </a:r>
            <a:endParaRPr lang="fr-FR" dirty="0">
              <a:sym typeface="Wingdings" panose="05000000000000000000" pitchFamily="2" charset="2"/>
            </a:endParaRPr>
          </a:p>
          <a:p>
            <a:endParaRPr lang="fr-FR" dirty="0">
              <a:sym typeface="Wingdings" panose="05000000000000000000" pitchFamily="2" charset="2"/>
            </a:endParaRPr>
          </a:p>
          <a:p>
            <a:r>
              <a:rPr lang="fr-FR" dirty="0">
                <a:sym typeface="Wingdings" panose="05000000000000000000" pitchFamily="2" charset="2"/>
              </a:rPr>
              <a:t>No </a:t>
            </a:r>
            <a:r>
              <a:rPr lang="fr-FR" dirty="0" err="1">
                <a:sym typeface="Wingdings" panose="05000000000000000000" pitchFamily="2" charset="2"/>
              </a:rPr>
              <a:t>particular</a:t>
            </a:r>
            <a:r>
              <a:rPr lang="fr-FR" dirty="0">
                <a:sym typeface="Wingdings" panose="05000000000000000000" pitchFamily="2" charset="2"/>
              </a:rPr>
              <a:t> condition </a:t>
            </a:r>
            <a:r>
              <a:rPr lang="fr-FR" dirty="0" err="1">
                <a:sym typeface="Wingdings" panose="05000000000000000000" pitchFamily="2" charset="2"/>
              </a:rPr>
              <a:t>needed</a:t>
            </a:r>
            <a:r>
              <a:rPr lang="fr-FR" dirty="0">
                <a:sym typeface="Wingdings" panose="05000000000000000000" pitchFamily="2" charset="2"/>
              </a:rPr>
              <a:t> for </a:t>
            </a:r>
            <a:r>
              <a:rPr lang="fr-FR" dirty="0" err="1">
                <a:sym typeface="Wingdings" panose="05000000000000000000" pitchFamily="2" charset="2"/>
              </a:rPr>
              <a:t>it</a:t>
            </a:r>
            <a:r>
              <a:rPr lang="fr-FR" dirty="0">
                <a:sym typeface="Wingdings" panose="05000000000000000000" pitchFamily="2" charset="2"/>
              </a:rPr>
              <a:t> </a:t>
            </a:r>
            <a:r>
              <a:rPr lang="fr-FR" dirty="0" err="1">
                <a:sym typeface="Wingdings" panose="05000000000000000000" pitchFamily="2" charset="2"/>
              </a:rPr>
              <a:t>working</a:t>
            </a:r>
            <a:r>
              <a:rPr lang="fr-FR" dirty="0">
                <a:sym typeface="Wingdings" panose="05000000000000000000" pitchFamily="2" charset="2"/>
              </a:rPr>
              <a:t>, but </a:t>
            </a:r>
            <a:r>
              <a:rPr lang="fr-FR" dirty="0" err="1">
                <a:sym typeface="Wingdings" panose="05000000000000000000" pitchFamily="2" charset="2"/>
              </a:rPr>
              <a:t>fewer</a:t>
            </a:r>
            <a:r>
              <a:rPr lang="fr-FR" dirty="0">
                <a:sym typeface="Wingdings" panose="05000000000000000000" pitchFamily="2" charset="2"/>
              </a:rPr>
              <a:t> </a:t>
            </a:r>
            <a:r>
              <a:rPr lang="fr-FR" dirty="0" err="1">
                <a:sym typeface="Wingdings" panose="05000000000000000000" pitchFamily="2" charset="2"/>
              </a:rPr>
              <a:t>companion</a:t>
            </a:r>
            <a:r>
              <a:rPr lang="fr-FR" dirty="0">
                <a:sym typeface="Wingdings" panose="05000000000000000000" pitchFamily="2" charset="2"/>
              </a:rPr>
              <a:t> plasma </a:t>
            </a:r>
            <a:r>
              <a:rPr lang="fr-FR" dirty="0" err="1" smtClean="0">
                <a:sym typeface="Wingdings" panose="05000000000000000000" pitchFamily="2" charset="2"/>
              </a:rPr>
              <a:t>electron</a:t>
            </a:r>
            <a:r>
              <a:rPr lang="fr-FR" dirty="0" smtClean="0">
                <a:sym typeface="Wingdings" panose="05000000000000000000" pitchFamily="2" charset="2"/>
              </a:rPr>
              <a:t> </a:t>
            </a:r>
            <a:r>
              <a:rPr lang="fr-FR" dirty="0" err="1" smtClean="0">
                <a:sym typeface="Wingdings" panose="05000000000000000000" pitchFamily="2" charset="2"/>
              </a:rPr>
              <a:t>densities</a:t>
            </a:r>
            <a:r>
              <a:rPr lang="fr-FR" dirty="0" smtClean="0">
                <a:sym typeface="Wingdings" panose="05000000000000000000" pitchFamily="2" charset="2"/>
              </a:rPr>
              <a:t> </a:t>
            </a:r>
            <a:r>
              <a:rPr lang="fr-FR" dirty="0" err="1">
                <a:sym typeface="Wingdings" panose="05000000000000000000" pitchFamily="2" charset="2"/>
              </a:rPr>
              <a:t>reported</a:t>
            </a:r>
            <a:endParaRPr lang="fr-FR" dirty="0">
              <a:sym typeface="Wingdings" panose="05000000000000000000" pitchFamily="2" charset="2"/>
            </a:endParaRPr>
          </a:p>
          <a:p>
            <a:endParaRPr lang="fr-FR" dirty="0">
              <a:sym typeface="Wingdings" panose="05000000000000000000" pitchFamily="2" charset="2"/>
            </a:endParaRPr>
          </a:p>
          <a:p>
            <a:r>
              <a:rPr lang="fr-FR" dirty="0">
                <a:sym typeface="Wingdings" panose="05000000000000000000" pitchFamily="2" charset="2"/>
              </a:rPr>
              <a:t>Is able to </a:t>
            </a:r>
            <a:r>
              <a:rPr lang="fr-FR" dirty="0" err="1">
                <a:sym typeface="Wingdings" panose="05000000000000000000" pitchFamily="2" charset="2"/>
              </a:rPr>
              <a:t>reach</a:t>
            </a:r>
            <a:r>
              <a:rPr lang="fr-FR" dirty="0">
                <a:sym typeface="Wingdings" panose="05000000000000000000" pitchFamily="2" charset="2"/>
              </a:rPr>
              <a:t> </a:t>
            </a:r>
            <a:r>
              <a:rPr lang="fr-FR" dirty="0" err="1">
                <a:sym typeface="Wingdings" panose="05000000000000000000" pitchFamily="2" charset="2"/>
              </a:rPr>
              <a:t>zero</a:t>
            </a:r>
            <a:r>
              <a:rPr lang="fr-FR" dirty="0">
                <a:sym typeface="Wingdings" panose="05000000000000000000" pitchFamily="2" charset="2"/>
              </a:rPr>
              <a:t> </a:t>
            </a:r>
            <a:r>
              <a:rPr lang="fr-FR" dirty="0" err="1">
                <a:sym typeface="Wingdings" panose="05000000000000000000" pitchFamily="2" charset="2"/>
              </a:rPr>
              <a:t>runaway</a:t>
            </a:r>
            <a:r>
              <a:rPr lang="fr-FR" dirty="0">
                <a:sym typeface="Wingdings" panose="05000000000000000000" pitchFamily="2" charset="2"/>
              </a:rPr>
              <a:t> </a:t>
            </a:r>
            <a:r>
              <a:rPr lang="fr-FR" dirty="0" err="1">
                <a:sym typeface="Wingdings" panose="05000000000000000000" pitchFamily="2" charset="2"/>
              </a:rPr>
              <a:t>current</a:t>
            </a:r>
            <a:r>
              <a:rPr lang="fr-FR" dirty="0">
                <a:sym typeface="Wingdings" panose="05000000000000000000" pitchFamily="2" charset="2"/>
              </a:rPr>
              <a:t> </a:t>
            </a:r>
            <a:r>
              <a:rPr lang="fr-FR" dirty="0" err="1">
                <a:sym typeface="Wingdings" panose="05000000000000000000" pitchFamily="2" charset="2"/>
              </a:rPr>
              <a:t>without</a:t>
            </a:r>
            <a:r>
              <a:rPr lang="fr-FR" dirty="0">
                <a:sym typeface="Wingdings" panose="05000000000000000000" pitchFamily="2" charset="2"/>
              </a:rPr>
              <a:t> final collapse.</a:t>
            </a:r>
          </a:p>
        </p:txBody>
      </p:sp>
      <p:sp>
        <p:nvSpPr>
          <p:cNvPr id="11" name="ZoneTexte 10"/>
          <p:cNvSpPr txBox="1"/>
          <p:nvPr/>
        </p:nvSpPr>
        <p:spPr>
          <a:xfrm>
            <a:off x="987880" y="5051837"/>
            <a:ext cx="3567792" cy="707886"/>
          </a:xfrm>
          <a:prstGeom prst="rect">
            <a:avLst/>
          </a:prstGeom>
          <a:noFill/>
          <a:ln w="12700">
            <a:solidFill>
              <a:srgbClr val="00B050"/>
            </a:solidFill>
          </a:ln>
        </p:spPr>
        <p:txBody>
          <a:bodyPr wrap="square" rtlCol="0">
            <a:spAutoFit/>
          </a:bodyPr>
          <a:lstStyle/>
          <a:p>
            <a:pPr algn="ctr"/>
            <a:r>
              <a:rPr lang="fr-FR" sz="2000" dirty="0" smtClean="0">
                <a:solidFill>
                  <a:srgbClr val="00B050"/>
                </a:solidFill>
              </a:rPr>
              <a:t>High-Z MMI </a:t>
            </a:r>
            <a:r>
              <a:rPr lang="fr-FR" sz="2000" dirty="0" err="1" smtClean="0">
                <a:solidFill>
                  <a:srgbClr val="00B050"/>
                </a:solidFill>
              </a:rPr>
              <a:t>ramps</a:t>
            </a:r>
            <a:r>
              <a:rPr lang="fr-FR" sz="2000" dirty="0" smtClean="0">
                <a:solidFill>
                  <a:srgbClr val="00B050"/>
                </a:solidFill>
              </a:rPr>
              <a:t> down RE </a:t>
            </a:r>
            <a:r>
              <a:rPr lang="fr-FR" sz="2000" dirty="0" err="1" smtClean="0">
                <a:solidFill>
                  <a:srgbClr val="00B050"/>
                </a:solidFill>
              </a:rPr>
              <a:t>current</a:t>
            </a:r>
            <a:r>
              <a:rPr lang="fr-FR" sz="2000" dirty="0" smtClean="0">
                <a:solidFill>
                  <a:srgbClr val="00B050"/>
                </a:solidFill>
              </a:rPr>
              <a:t> to </a:t>
            </a:r>
            <a:r>
              <a:rPr lang="fr-FR" sz="2000" dirty="0" err="1" smtClean="0">
                <a:solidFill>
                  <a:srgbClr val="00B050"/>
                </a:solidFill>
              </a:rPr>
              <a:t>zero</a:t>
            </a:r>
            <a:endParaRPr lang="fr-FR" sz="2000" baseline="-25000" dirty="0" smtClean="0">
              <a:solidFill>
                <a:srgbClr val="00B050"/>
              </a:solidFill>
            </a:endParaRPr>
          </a:p>
        </p:txBody>
      </p:sp>
      <p:sp>
        <p:nvSpPr>
          <p:cNvPr id="13" name="ZoneTexte 12"/>
          <p:cNvSpPr txBox="1"/>
          <p:nvPr/>
        </p:nvSpPr>
        <p:spPr>
          <a:xfrm>
            <a:off x="4091665" y="6194992"/>
            <a:ext cx="1608133" cy="338554"/>
          </a:xfrm>
          <a:prstGeom prst="rect">
            <a:avLst/>
          </a:prstGeom>
          <a:noFill/>
        </p:spPr>
        <p:txBody>
          <a:bodyPr wrap="none" rtlCol="0">
            <a:spAutoFit/>
          </a:bodyPr>
          <a:lstStyle/>
          <a:p>
            <a:r>
              <a:rPr lang="fr-FR" sz="1600" i="1" dirty="0" smtClean="0">
                <a:solidFill>
                  <a:srgbClr val="00B0F0"/>
                </a:solidFill>
              </a:rPr>
              <a:t>[Shiraki NF 2018]</a:t>
            </a:r>
            <a:endParaRPr lang="fr-FR" sz="1600" i="1" dirty="0">
              <a:solidFill>
                <a:srgbClr val="00B0F0"/>
              </a:solidFill>
            </a:endParaRPr>
          </a:p>
        </p:txBody>
      </p:sp>
      <p:sp>
        <p:nvSpPr>
          <p:cNvPr id="7" name="Espace réservé du pied de page 6"/>
          <p:cNvSpPr>
            <a:spLocks noGrp="1"/>
          </p:cNvSpPr>
          <p:nvPr>
            <p:ph type="ftr" sz="quarter" idx="11"/>
          </p:nvPr>
        </p:nvSpPr>
        <p:spPr/>
        <p:txBody>
          <a:bodyPr/>
          <a:lstStyle/>
          <a:p>
            <a:r>
              <a:rPr lang="en-US" smtClean="0"/>
              <a:t>IAEA Technical Meeting on Plasma Disruptions and their Mitigation 20th-23th July 2020</a:t>
            </a:r>
            <a:endParaRPr lang="de-DE" dirty="0" smtClean="0"/>
          </a:p>
        </p:txBody>
      </p:sp>
      <p:sp>
        <p:nvSpPr>
          <p:cNvPr id="15" name="Espace réservé du numéro de diapositive 14"/>
          <p:cNvSpPr>
            <a:spLocks noGrp="1"/>
          </p:cNvSpPr>
          <p:nvPr>
            <p:ph type="sldNum" sz="quarter" idx="4"/>
          </p:nvPr>
        </p:nvSpPr>
        <p:spPr/>
        <p:txBody>
          <a:bodyPr/>
          <a:lstStyle/>
          <a:p>
            <a:fld id="{6A6D9FA1-99C7-4910-8E32-B85D378B0060}" type="slidenum">
              <a:rPr lang="en-GB" smtClean="0"/>
              <a:pPr/>
              <a:t>10</a:t>
            </a:fld>
            <a:endParaRPr lang="en-GB" dirty="0"/>
          </a:p>
        </p:txBody>
      </p:sp>
      <p:pic>
        <p:nvPicPr>
          <p:cNvPr id="16" name="Picture 8" descr="D3D_logo.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95158" y="2646274"/>
            <a:ext cx="811080" cy="459423"/>
          </a:xfrm>
          <a:prstGeom prst="rect">
            <a:avLst/>
          </a:prstGeom>
          <a:solidFill>
            <a:schemeClr val="bg1"/>
          </a:solidFill>
          <a:ln>
            <a:noFill/>
          </a:ln>
          <a:extLst/>
        </p:spPr>
      </p:pic>
      <p:pic>
        <p:nvPicPr>
          <p:cNvPr id="19" name="Audio 1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6710495"/>
      </p:ext>
    </p:extLst>
  </p:cSld>
  <p:clrMapOvr>
    <a:masterClrMapping/>
  </p:clrMapOvr>
  <mc:AlternateContent xmlns:mc="http://schemas.openxmlformats.org/markup-compatibility/2006">
    <mc:Choice xmlns:p14="http://schemas.microsoft.com/office/powerpoint/2010/main" Requires="p14">
      <p:transition spd="slow" p14:dur="2000" advTm="51351"/>
    </mc:Choice>
    <mc:Fallback>
      <p:transition spd="slow" advTm="513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9"/>
                </p:tgtEl>
              </p:cMediaNode>
            </p:audio>
          </p:childTnLst>
        </p:cTn>
      </p:par>
    </p:tnLst>
    <p:bldLst>
      <p:bldP spid="11" grpId="0" animBg="1"/>
    </p:bldLst>
  </p:timing>
  <p:extLst>
    <p:ext uri="{3A86A75C-4F4B-4683-9AE1-C65F6400EC91}">
      <p14:laserTraceLst xmlns:p14="http://schemas.microsoft.com/office/powerpoint/2010/main">
        <p14:tracePtLst>
          <p14:tracePt t="7397" x="6686550" y="2266950"/>
          <p14:tracePt t="7738" x="6692900" y="2266950"/>
          <p14:tracePt t="7746" x="6699250" y="2266950"/>
          <p14:tracePt t="7754" x="6705600" y="2266950"/>
          <p14:tracePt t="7760" x="6731000" y="2266950"/>
          <p14:tracePt t="7766" x="6750050" y="2266950"/>
          <p14:tracePt t="7786" x="6775450" y="2286000"/>
          <p14:tracePt t="7786" x="6781800" y="2286000"/>
          <p14:tracePt t="7800" x="6813550" y="2292350"/>
          <p14:tracePt t="7816" x="6851650" y="2305050"/>
          <p14:tracePt t="7833" x="6864350" y="2311400"/>
          <p14:tracePt t="7850" x="6870700" y="2311400"/>
          <p14:tracePt t="7866" x="6896100" y="2330450"/>
          <p14:tracePt t="7883" x="6921500" y="2330450"/>
          <p14:tracePt t="7899" x="6946900" y="2336800"/>
          <p14:tracePt t="7916" x="6959600" y="2336800"/>
          <p14:tracePt t="7962" x="6972300" y="2336800"/>
          <p14:tracePt t="7984" x="6978650" y="2336800"/>
          <p14:tracePt t="7992" x="6985000" y="2336800"/>
          <p14:tracePt t="7994" x="6997700" y="2343150"/>
          <p14:tracePt t="7999" x="7016750" y="2343150"/>
          <p14:tracePt t="8016" x="7023100" y="2349500"/>
          <p14:tracePt t="8033" x="7035800" y="2349500"/>
          <p14:tracePt t="8072" x="7035800" y="2355850"/>
          <p14:tracePt t="8086" x="7042150" y="2355850"/>
          <p14:tracePt t="8090" x="7048500" y="2368550"/>
          <p14:tracePt t="8100" x="7086600" y="2387600"/>
          <p14:tracePt t="8116" x="7092950" y="2413000"/>
          <p14:tracePt t="8133" x="7092950" y="2438400"/>
          <p14:tracePt t="8133" x="7092950" y="2444750"/>
          <p14:tracePt t="8150" x="7105650" y="2444750"/>
          <p14:tracePt t="8252" x="7099300" y="2457450"/>
          <p14:tracePt t="8258" x="7092950" y="2457450"/>
          <p14:tracePt t="8262" x="7086600" y="2457450"/>
          <p14:tracePt t="8270" x="7067550" y="2463800"/>
          <p14:tracePt t="8283" x="7048500" y="2470150"/>
          <p14:tracePt t="8283" x="7042150" y="2470150"/>
          <p14:tracePt t="8300" x="7035800" y="2476500"/>
          <p14:tracePt t="8316" x="7029450" y="2476500"/>
          <p14:tracePt t="8488" x="7035800" y="2476500"/>
          <p14:tracePt t="8492" x="7042150" y="2476500"/>
          <p14:tracePt t="8498" x="7048500" y="2476500"/>
          <p14:tracePt t="8500" x="7073900" y="2476500"/>
          <p14:tracePt t="8708" x="7080250" y="2476500"/>
          <p14:tracePt t="8716" x="7112000" y="2482850"/>
          <p14:tracePt t="8726" x="7137400" y="2501900"/>
          <p14:tracePt t="8733" x="7194550" y="2520950"/>
          <p14:tracePt t="8733" x="7200900" y="2520950"/>
          <p14:tracePt t="8750" x="7226300" y="2533650"/>
          <p14:tracePt t="8766" x="7251700" y="2546350"/>
          <p14:tracePt t="8783" x="7270750" y="2552700"/>
          <p14:tracePt t="8799" x="7289800" y="2552700"/>
          <p14:tracePt t="8816" x="7289800" y="2559050"/>
          <p14:tracePt t="8833" x="7308850" y="2559050"/>
          <p14:tracePt t="8850" x="7334250" y="2571750"/>
          <p14:tracePt t="8866" x="7346950" y="2571750"/>
          <p14:tracePt t="8883" x="7372350" y="2571750"/>
          <p14:tracePt t="8899" x="7378700" y="2571750"/>
          <p14:tracePt t="8916" x="7385050" y="2571750"/>
          <p14:tracePt t="10102" x="7378700" y="2571750"/>
          <p14:tracePt t="10118" x="7366000" y="2571750"/>
          <p14:tracePt t="10192" x="7359650" y="2571750"/>
          <p14:tracePt t="10280" x="7353300" y="2571750"/>
          <p14:tracePt t="11016" x="7346950" y="2571750"/>
          <p14:tracePt t="11025" x="7321550" y="2571750"/>
          <p14:tracePt t="11026" x="7315200" y="2571750"/>
          <p14:tracePt t="11036" x="7296150" y="2571750"/>
          <p14:tracePt t="11050" x="7277100" y="2571750"/>
          <p14:tracePt t="11066" x="7270750" y="2571750"/>
          <p14:tracePt t="11083" x="7258050" y="2571750"/>
          <p14:tracePt t="11118" x="7251700" y="2571750"/>
          <p14:tracePt t="11174" x="7245350" y="2571750"/>
          <p14:tracePt t="11973" x="0" y="0"/>
        </p14:tracePtLst>
        <p14:tracePtLst>
          <p14:tracePt t="12404" x="6407150" y="3581400"/>
          <p14:tracePt t="12556" x="6407150" y="3587750"/>
          <p14:tracePt t="12584" x="6413500" y="3587750"/>
          <p14:tracePt t="12586" x="6419850" y="3587750"/>
          <p14:tracePt t="12599" x="6432550" y="3587750"/>
          <p14:tracePt t="12600" x="6464300" y="3587750"/>
          <p14:tracePt t="12616" x="6496050" y="3594100"/>
          <p14:tracePt t="12633" x="6508750" y="3594100"/>
          <p14:tracePt t="12649" x="6546850" y="3594100"/>
          <p14:tracePt t="12666" x="6572250" y="3600450"/>
          <p14:tracePt t="12683" x="6584950" y="3606800"/>
          <p14:tracePt t="12806" x="6591300" y="3613150"/>
          <p14:tracePt t="12810" x="6591300" y="3619500"/>
          <p14:tracePt t="12812" x="6616700" y="3657600"/>
          <p14:tracePt t="12816" x="6642100" y="3771900"/>
          <p14:tracePt t="12833" x="6654800" y="3873500"/>
          <p14:tracePt t="12850" x="6673850" y="3924300"/>
          <p14:tracePt t="12866" x="6680200" y="3975100"/>
          <p14:tracePt t="12883" x="6692900" y="4019550"/>
          <p14:tracePt t="12883" x="6692900" y="4025900"/>
          <p14:tracePt t="12900" x="6699250" y="4089400"/>
          <p14:tracePt t="12917" x="6705600" y="4140200"/>
          <p14:tracePt t="12933" x="6705600" y="4184650"/>
          <p14:tracePt t="12950" x="6705600" y="4222750"/>
          <p14:tracePt t="12966" x="6718300" y="4254500"/>
          <p14:tracePt t="12983" x="6718300" y="4260850"/>
          <p14:tracePt t="13000" x="6718300" y="4267200"/>
          <p14:tracePt t="13016" x="6724650" y="4286250"/>
          <p14:tracePt t="13033" x="6731000" y="4311650"/>
          <p14:tracePt t="13049" x="6737350" y="4330700"/>
          <p14:tracePt t="13066" x="6743700" y="4349750"/>
          <p14:tracePt t="13083" x="6750050" y="4356100"/>
          <p14:tracePt t="13100" x="6750050" y="4362450"/>
          <p14:tracePt t="13116" x="6762750" y="4387850"/>
          <p14:tracePt t="13133" x="6775450" y="4432300"/>
          <p14:tracePt t="13150" x="6788150" y="4533900"/>
          <p14:tracePt t="13166" x="6800850" y="4635500"/>
          <p14:tracePt t="13183" x="6800850" y="4749800"/>
          <p14:tracePt t="13200" x="6800850" y="4819650"/>
          <p14:tracePt t="13216" x="6800850" y="4883150"/>
          <p14:tracePt t="13233" x="6800850" y="4921250"/>
          <p14:tracePt t="13249" x="6800850" y="4965700"/>
          <p14:tracePt t="13266" x="6807200" y="4991100"/>
          <p14:tracePt t="13283" x="6813550" y="5003800"/>
          <p14:tracePt t="13299" x="6819900" y="5003800"/>
          <p14:tracePt t="13624" x="6819900" y="4997450"/>
          <p14:tracePt t="13626" x="6819900" y="4984750"/>
          <p14:tracePt t="13630" x="6819900" y="4972050"/>
          <p14:tracePt t="13633" x="6819900" y="4927600"/>
          <p14:tracePt t="13633" x="6832600" y="4927600"/>
          <p14:tracePt t="13633" x="6832600" y="4914900"/>
          <p14:tracePt t="13666" x="6845300" y="4883150"/>
          <p14:tracePt t="13667" x="6858000" y="4838700"/>
          <p14:tracePt t="13683" x="6877050" y="4781550"/>
          <p14:tracePt t="13683" x="6877050" y="4775200"/>
          <p14:tracePt t="13700" x="6902450" y="4711700"/>
          <p14:tracePt t="13716" x="6921500" y="4648200"/>
          <p14:tracePt t="13733" x="6934200" y="4597400"/>
          <p14:tracePt t="13750" x="6959600" y="4527550"/>
          <p14:tracePt t="13766" x="6972300" y="4483100"/>
          <p14:tracePt t="13783" x="6985000" y="4394200"/>
          <p14:tracePt t="13800" x="6985000" y="4337050"/>
          <p14:tracePt t="13816" x="6991350" y="4292600"/>
          <p14:tracePt t="13833" x="7004050" y="4222750"/>
          <p14:tracePt t="13849" x="7016750" y="4133850"/>
          <p14:tracePt t="13866" x="7023100" y="4051300"/>
          <p14:tracePt t="13883" x="7029450" y="3987800"/>
          <p14:tracePt t="13883" x="7042150" y="3981450"/>
          <p14:tracePt t="13900" x="7048500" y="3917950"/>
          <p14:tracePt t="13916" x="7054850" y="3873500"/>
          <p14:tracePt t="13933" x="7054850" y="3867150"/>
          <p14:tracePt t="13950" x="7054850" y="3854450"/>
          <p14:tracePt t="13966" x="7054850" y="3841750"/>
          <p14:tracePt t="14256" x="7054850" y="3848100"/>
          <p14:tracePt t="14356" x="7054850" y="3854450"/>
          <p14:tracePt t="14362" x="7054850" y="3860800"/>
          <p14:tracePt t="14364" x="7054850" y="3873500"/>
          <p14:tracePt t="14366" x="7054850" y="3930650"/>
          <p14:tracePt t="14383" x="7054850" y="3994150"/>
          <p14:tracePt t="14399" x="7048500" y="4076700"/>
          <p14:tracePt t="14416" x="7048500" y="4114800"/>
          <p14:tracePt t="14433" x="7035800" y="4140200"/>
          <p14:tracePt t="14450" x="7035800" y="4146550"/>
          <p14:tracePt t="14674" x="7029450" y="4146550"/>
          <p14:tracePt t="15278" x="7029450" y="4152900"/>
          <p14:tracePt t="15280" x="7029450" y="4165600"/>
          <p14:tracePt t="15282" x="7029450" y="4171950"/>
          <p14:tracePt t="15284" x="7004050" y="4273550"/>
          <p14:tracePt t="15300" x="6991350" y="4406900"/>
          <p14:tracePt t="15316" x="6972300" y="4540250"/>
          <p14:tracePt t="15333" x="6965950" y="4667250"/>
          <p14:tracePt t="15333" x="6959600" y="4673600"/>
          <p14:tracePt t="15350" x="6946900" y="4794250"/>
          <p14:tracePt t="15366" x="6946900" y="4927600"/>
          <p14:tracePt t="15383" x="6921500" y="5086350"/>
          <p14:tracePt t="15400" x="6902450" y="5314950"/>
          <p14:tracePt t="15416" x="6902450" y="5480050"/>
          <p14:tracePt t="15433" x="6902450" y="5613400"/>
          <p14:tracePt t="15450" x="6896100" y="5676900"/>
          <p14:tracePt t="15466" x="6896100" y="5721350"/>
          <p14:tracePt t="15483" x="6896100" y="5746750"/>
          <p14:tracePt t="15499" x="6889750" y="5784850"/>
          <p14:tracePt t="15516" x="6889750" y="5822950"/>
          <p14:tracePt t="15533" x="6883400" y="5861050"/>
          <p14:tracePt t="15533" x="6883400" y="5867400"/>
          <p14:tracePt t="15550" x="6877050" y="5918200"/>
          <p14:tracePt t="15566" x="6851650" y="5981700"/>
          <p14:tracePt t="15583" x="6845300" y="6032500"/>
          <p14:tracePt t="15599" x="6838950" y="6127750"/>
          <p14:tracePt t="15616" x="6826250" y="6210300"/>
          <p14:tracePt t="15633" x="6819900" y="6280150"/>
          <p14:tracePt t="15633" x="6819900" y="6286500"/>
          <p14:tracePt t="15650" x="6819900" y="6311900"/>
          <p14:tracePt t="15806" x="6819900" y="6305550"/>
          <p14:tracePt t="15810" x="6819900" y="6292850"/>
          <p14:tracePt t="15812" x="6819900" y="6280150"/>
          <p14:tracePt t="15816" x="6819900" y="6229350"/>
          <p14:tracePt t="15833" x="6845300" y="6153150"/>
          <p14:tracePt t="15849" x="6870700" y="6076950"/>
          <p14:tracePt t="15866" x="6896100" y="5975350"/>
          <p14:tracePt t="15883" x="6921500" y="5899150"/>
          <p14:tracePt t="15883" x="6921500" y="5880100"/>
          <p14:tracePt t="15900" x="6946900" y="5797550"/>
          <p14:tracePt t="15916" x="6965950" y="5683250"/>
          <p14:tracePt t="15933" x="6985000" y="5588000"/>
          <p14:tracePt t="15949" x="6997700" y="5518150"/>
          <p14:tracePt t="15966" x="6997700" y="5467350"/>
          <p14:tracePt t="15983" x="7004050" y="5435600"/>
          <p14:tracePt t="16000" x="7004050" y="5416550"/>
          <p14:tracePt t="22521" x="0" y="0"/>
        </p14:tracePtLst>
        <p14:tracePtLst>
          <p14:tracePt t="37147" x="7239000" y="2165350"/>
          <p14:tracePt t="37403" x="7239000" y="2171700"/>
          <p14:tracePt t="37410" x="7232650" y="2171700"/>
          <p14:tracePt t="37411" x="7213600" y="2178050"/>
          <p14:tracePt t="37417" x="7188200" y="2190750"/>
          <p14:tracePt t="37434" x="7137400" y="2203450"/>
          <p14:tracePt t="37451" x="7086600" y="2228850"/>
          <p14:tracePt t="37467" x="7042150" y="2254250"/>
          <p14:tracePt t="37484" x="6991350" y="2273300"/>
          <p14:tracePt t="37501" x="6965950" y="2286000"/>
          <p14:tracePt t="37517" x="6953250" y="2292350"/>
          <p14:tracePt t="37691" x="6953250" y="2298700"/>
          <p14:tracePt t="37693" x="6940550" y="2311400"/>
          <p14:tracePt t="37695" x="6927850" y="2349500"/>
          <p14:tracePt t="37701" x="6915150" y="2400300"/>
          <p14:tracePt t="37717" x="6908800" y="2406650"/>
          <p14:tracePt t="37763" x="6908800" y="2413000"/>
          <p14:tracePt t="37921" x="6915150" y="2413000"/>
          <p14:tracePt t="37933" x="6921500" y="2413000"/>
          <p14:tracePt t="37947" x="6927850" y="2413000"/>
          <p14:tracePt t="37960" x="6934200" y="2413000"/>
          <p14:tracePt t="37967" x="6946900" y="2413000"/>
          <p14:tracePt t="37987" x="6953250" y="2413000"/>
          <p14:tracePt t="38121" x="6959600" y="2413000"/>
          <p14:tracePt t="38348" x="6959600" y="2419350"/>
          <p14:tracePt t="38863" x="6959600" y="2432050"/>
          <p14:tracePt t="38885" x="6965950" y="2432050"/>
          <p14:tracePt t="38889" x="6997700" y="2457450"/>
          <p14:tracePt t="38901" x="7010400" y="2463800"/>
          <p14:tracePt t="38917" x="7035800" y="2482850"/>
          <p14:tracePt t="38934" x="7042150" y="2489200"/>
          <p14:tracePt t="38971" x="7048500" y="2495550"/>
          <p14:tracePt t="38984" x="7054850" y="2495550"/>
          <p14:tracePt t="38984" x="7061200" y="2501900"/>
          <p14:tracePt t="39001" x="7086600" y="2501900"/>
          <p14:tracePt t="39017" x="7086600" y="2520950"/>
          <p14:tracePt t="39034" x="7092950" y="2527300"/>
          <p14:tracePt t="39073" x="7099300" y="2527300"/>
          <p14:tracePt t="39107" x="7105650" y="2527300"/>
          <p14:tracePt t="39605" x="7105650" y="2533650"/>
          <p14:tracePt t="39613" x="7105650" y="2540000"/>
          <p14:tracePt t="39637" x="7112000" y="2540000"/>
          <p14:tracePt t="40701" x="7124700" y="2540000"/>
          <p14:tracePt t="40703" x="7137400" y="2540000"/>
          <p14:tracePt t="40717" x="7143750" y="2552700"/>
          <p14:tracePt t="40718" x="7150100" y="2552700"/>
          <p14:tracePt t="40734" x="7156450" y="2552700"/>
          <p14:tracePt t="40751" x="7156450" y="2565400"/>
          <p14:tracePt t="40767" x="7169150" y="2565400"/>
          <p14:tracePt t="41341" x="7162800" y="2565400"/>
          <p14:tracePt t="41369" x="7156450" y="2565400"/>
          <p14:tracePt t="41369" x="7150100" y="2565400"/>
          <p14:tracePt t="41384" x="7143750" y="2565400"/>
          <p14:tracePt t="41384" x="7112000" y="2565400"/>
          <p14:tracePt t="41400" x="7105650" y="2565400"/>
          <p14:tracePt t="41417" x="7099300" y="2565400"/>
          <p14:tracePt t="41434" x="7092950" y="2559050"/>
          <p14:tracePt t="41451" x="7061200" y="2546350"/>
          <p14:tracePt t="41467" x="7023100" y="2533650"/>
          <p14:tracePt t="41484" x="6991350" y="2508250"/>
          <p14:tracePt t="41501" x="6953250" y="2489200"/>
          <p14:tracePt t="41517" x="6934200" y="2463800"/>
          <p14:tracePt t="41534" x="6908800" y="2451100"/>
          <p14:tracePt t="41551" x="6902450" y="2451100"/>
          <p14:tracePt t="41567" x="6883400" y="2432050"/>
          <p14:tracePt t="41584" x="6864350" y="2432050"/>
          <p14:tracePt t="41600" x="6819900" y="2400300"/>
          <p14:tracePt t="41617" x="6800850" y="2387600"/>
          <p14:tracePt t="41634" x="6794500" y="2381250"/>
          <p14:tracePt t="41823" x="6800850" y="2381250"/>
          <p14:tracePt t="41827" x="6800850" y="2393950"/>
          <p14:tracePt t="41829" x="6819900" y="2393950"/>
          <p14:tracePt t="41834" x="6858000" y="2406650"/>
          <p14:tracePt t="41851" x="6877050" y="2425700"/>
          <p14:tracePt t="41867" x="6915150" y="2451100"/>
          <p14:tracePt t="41884" x="6934200" y="2482850"/>
          <p14:tracePt t="41901" x="6953250" y="2482850"/>
          <p14:tracePt t="41917" x="6978650" y="2495550"/>
          <p14:tracePt t="41934" x="6991350" y="2495550"/>
          <p14:tracePt t="41950" x="7004050" y="2520950"/>
          <p14:tracePt t="41967" x="7029450" y="2527300"/>
          <p14:tracePt t="41984" x="7029450" y="2533650"/>
          <p14:tracePt t="42000" x="7048500" y="2533650"/>
          <p14:tracePt t="42017" x="7061200" y="2546350"/>
          <p14:tracePt t="42034" x="7073900" y="2546350"/>
          <p14:tracePt t="42050" x="7086600" y="2552700"/>
          <p14:tracePt t="42067" x="7092950" y="2565400"/>
          <p14:tracePt t="42115" x="7105650" y="2565400"/>
          <p14:tracePt t="43218" x="0" y="0"/>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2400" dirty="0"/>
              <a:t>High-Z MMI - </a:t>
            </a:r>
            <a:r>
              <a:rPr lang="fr-FR" sz="2400" dirty="0" err="1"/>
              <a:t>effect</a:t>
            </a:r>
            <a:r>
              <a:rPr lang="fr-FR" sz="2400" dirty="0"/>
              <a:t> on the RE </a:t>
            </a:r>
            <a:r>
              <a:rPr lang="fr-FR" sz="2400" dirty="0" err="1"/>
              <a:t>beam</a:t>
            </a:r>
            <a:r>
              <a:rPr lang="fr-FR" sz="2400" dirty="0"/>
              <a:t> – DIII-D</a:t>
            </a:r>
            <a:endParaRPr lang="fr-FR" sz="2400" dirty="0"/>
          </a:p>
        </p:txBody>
      </p:sp>
      <p:sp>
        <p:nvSpPr>
          <p:cNvPr id="3" name="Espace réservé du contenu 2"/>
          <p:cNvSpPr>
            <a:spLocks noGrp="1"/>
          </p:cNvSpPr>
          <p:nvPr>
            <p:ph idx="1"/>
          </p:nvPr>
        </p:nvSpPr>
        <p:spPr>
          <a:xfrm>
            <a:off x="457200" y="836712"/>
            <a:ext cx="4846320" cy="5796844"/>
          </a:xfrm>
        </p:spPr>
        <p:txBody>
          <a:bodyPr/>
          <a:lstStyle/>
          <a:p>
            <a:r>
              <a:rPr lang="fr-FR" dirty="0">
                <a:sym typeface="Wingdings" panose="05000000000000000000" pitchFamily="2" charset="2"/>
              </a:rPr>
              <a:t>In case of </a:t>
            </a:r>
            <a:r>
              <a:rPr lang="fr-FR" dirty="0" err="1">
                <a:sym typeface="Wingdings" panose="05000000000000000000" pitchFamily="2" charset="2"/>
              </a:rPr>
              <a:t>incomplete</a:t>
            </a:r>
            <a:r>
              <a:rPr lang="fr-FR" dirty="0">
                <a:sym typeface="Wingdings" panose="05000000000000000000" pitchFamily="2" charset="2"/>
              </a:rPr>
              <a:t> dissipation: new </a:t>
            </a:r>
            <a:r>
              <a:rPr lang="fr-FR" dirty="0" err="1" smtClean="0">
                <a:sym typeface="Wingdings" panose="05000000000000000000" pitchFamily="2" charset="2"/>
              </a:rPr>
              <a:t>current</a:t>
            </a:r>
            <a:r>
              <a:rPr lang="fr-FR" dirty="0" smtClean="0">
                <a:sym typeface="Wingdings" panose="05000000000000000000" pitchFamily="2" charset="2"/>
              </a:rPr>
              <a:t> </a:t>
            </a:r>
            <a:r>
              <a:rPr lang="fr-FR" dirty="0" err="1" smtClean="0">
                <a:sym typeface="Wingdings" panose="05000000000000000000" pitchFamily="2" charset="2"/>
              </a:rPr>
              <a:t>equilibrium</a:t>
            </a:r>
            <a:r>
              <a:rPr lang="fr-FR" dirty="0" smtClean="0">
                <a:sym typeface="Wingdings" panose="05000000000000000000" pitchFamily="2" charset="2"/>
              </a:rPr>
              <a:t> </a:t>
            </a:r>
            <a:r>
              <a:rPr lang="fr-FR" dirty="0" err="1">
                <a:sym typeface="Wingdings" panose="05000000000000000000" pitchFamily="2" charset="2"/>
              </a:rPr>
              <a:t>with</a:t>
            </a:r>
            <a:r>
              <a:rPr lang="fr-FR" dirty="0">
                <a:sym typeface="Wingdings" panose="05000000000000000000" pitchFamily="2" charset="2"/>
              </a:rPr>
              <a:t> </a:t>
            </a:r>
            <a:r>
              <a:rPr lang="fr-FR" dirty="0" err="1">
                <a:sym typeface="Wingdings" panose="05000000000000000000" pitchFamily="2" charset="2"/>
              </a:rPr>
              <a:t>increased</a:t>
            </a:r>
            <a:r>
              <a:rPr lang="fr-FR" dirty="0">
                <a:sym typeface="Wingdings" panose="05000000000000000000" pitchFamily="2" charset="2"/>
              </a:rPr>
              <a:t> </a:t>
            </a:r>
            <a:r>
              <a:rPr lang="fr-FR" dirty="0" err="1">
                <a:sym typeface="Wingdings" panose="05000000000000000000" pitchFamily="2" charset="2"/>
              </a:rPr>
              <a:t>V</a:t>
            </a:r>
            <a:r>
              <a:rPr lang="fr-FR" baseline="-25000" dirty="0" err="1">
                <a:sym typeface="Wingdings" panose="05000000000000000000" pitchFamily="2" charset="2"/>
              </a:rPr>
              <a:t>loop</a:t>
            </a:r>
            <a:r>
              <a:rPr lang="fr-FR" dirty="0">
                <a:sym typeface="Wingdings" panose="05000000000000000000" pitchFamily="2" charset="2"/>
              </a:rPr>
              <a:t> </a:t>
            </a:r>
            <a:r>
              <a:rPr lang="fr-FR" dirty="0" err="1">
                <a:sym typeface="Wingdings" panose="05000000000000000000" pitchFamily="2" charset="2"/>
              </a:rPr>
              <a:t>is</a:t>
            </a:r>
            <a:r>
              <a:rPr lang="fr-FR" dirty="0">
                <a:sym typeface="Wingdings" panose="05000000000000000000" pitchFamily="2" charset="2"/>
              </a:rPr>
              <a:t> </a:t>
            </a:r>
            <a:r>
              <a:rPr lang="fr-FR" dirty="0" err="1">
                <a:sym typeface="Wingdings" panose="05000000000000000000" pitchFamily="2" charset="2"/>
              </a:rPr>
              <a:t>reached</a:t>
            </a:r>
            <a:endParaRPr lang="fr-FR" dirty="0">
              <a:sym typeface="Wingdings" panose="05000000000000000000" pitchFamily="2" charset="2"/>
            </a:endParaRPr>
          </a:p>
          <a:p>
            <a:endParaRPr lang="fr-FR" dirty="0">
              <a:sym typeface="Wingdings" panose="05000000000000000000" pitchFamily="2" charset="2"/>
            </a:endParaRPr>
          </a:p>
          <a:p>
            <a:r>
              <a:rPr lang="fr-FR" dirty="0">
                <a:sym typeface="Wingdings" panose="05000000000000000000" pitchFamily="2" charset="2"/>
              </a:rPr>
              <a:t>Argon vs </a:t>
            </a:r>
            <a:r>
              <a:rPr lang="fr-FR" dirty="0" err="1">
                <a:sym typeface="Wingdings" panose="05000000000000000000" pitchFamily="2" charset="2"/>
              </a:rPr>
              <a:t>Neon</a:t>
            </a:r>
            <a:r>
              <a:rPr lang="fr-FR" dirty="0">
                <a:sym typeface="Wingdings" panose="05000000000000000000" pitchFamily="2" charset="2"/>
              </a:rPr>
              <a:t>: Effective </a:t>
            </a:r>
            <a:r>
              <a:rPr lang="fr-FR" dirty="0" err="1">
                <a:sym typeface="Wingdings" panose="05000000000000000000" pitchFamily="2" charset="2"/>
              </a:rPr>
              <a:t>resistance</a:t>
            </a:r>
            <a:r>
              <a:rPr lang="fr-FR" dirty="0">
                <a:sym typeface="Wingdings" panose="05000000000000000000" pitchFamily="2" charset="2"/>
              </a:rPr>
              <a:t> of the plasma </a:t>
            </a:r>
            <a:r>
              <a:rPr lang="fr-FR" dirty="0" err="1" smtClean="0">
                <a:sym typeface="Wingdings" panose="05000000000000000000" pitchFamily="2" charset="2"/>
              </a:rPr>
              <a:t>lower</a:t>
            </a:r>
            <a:r>
              <a:rPr lang="fr-FR" dirty="0" smtClean="0">
                <a:sym typeface="Wingdings" panose="05000000000000000000" pitchFamily="2" charset="2"/>
              </a:rPr>
              <a:t> </a:t>
            </a:r>
            <a:r>
              <a:rPr lang="fr-FR" dirty="0" err="1">
                <a:sym typeface="Wingdings" panose="05000000000000000000" pitchFamily="2" charset="2"/>
              </a:rPr>
              <a:t>with</a:t>
            </a:r>
            <a:r>
              <a:rPr lang="fr-FR" dirty="0">
                <a:sym typeface="Wingdings" panose="05000000000000000000" pitchFamily="2" charset="2"/>
              </a:rPr>
              <a:t> </a:t>
            </a:r>
            <a:r>
              <a:rPr lang="fr-FR" dirty="0" err="1">
                <a:sym typeface="Wingdings" panose="05000000000000000000" pitchFamily="2" charset="2"/>
              </a:rPr>
              <a:t>neon</a:t>
            </a:r>
            <a:r>
              <a:rPr lang="fr-FR" dirty="0">
                <a:sym typeface="Wingdings" panose="05000000000000000000" pitchFamily="2" charset="2"/>
              </a:rPr>
              <a:t> </a:t>
            </a:r>
            <a:r>
              <a:rPr lang="fr-FR" dirty="0" err="1">
                <a:sym typeface="Wingdings" panose="05000000000000000000" pitchFamily="2" charset="2"/>
              </a:rPr>
              <a:t>than</a:t>
            </a:r>
            <a:r>
              <a:rPr lang="fr-FR" dirty="0">
                <a:sym typeface="Wingdings" panose="05000000000000000000" pitchFamily="2" charset="2"/>
              </a:rPr>
              <a:t> </a:t>
            </a:r>
            <a:r>
              <a:rPr lang="fr-FR" dirty="0" err="1">
                <a:sym typeface="Wingdings" panose="05000000000000000000" pitchFamily="2" charset="2"/>
              </a:rPr>
              <a:t>with</a:t>
            </a:r>
            <a:r>
              <a:rPr lang="fr-FR" dirty="0">
                <a:sym typeface="Wingdings" panose="05000000000000000000" pitchFamily="2" charset="2"/>
              </a:rPr>
              <a:t> argon</a:t>
            </a:r>
          </a:p>
          <a:p>
            <a:endParaRPr lang="fr-FR" dirty="0">
              <a:sym typeface="Wingdings" panose="05000000000000000000" pitchFamily="2" charset="2"/>
            </a:endParaRPr>
          </a:p>
          <a:p>
            <a:r>
              <a:rPr lang="fr-FR" dirty="0">
                <a:sym typeface="Wingdings" panose="05000000000000000000" pitchFamily="2" charset="2"/>
              </a:rPr>
              <a:t>Argon </a:t>
            </a:r>
            <a:r>
              <a:rPr lang="fr-FR" dirty="0" smtClean="0">
                <a:sym typeface="Wingdings" panose="05000000000000000000" pitchFamily="2" charset="2"/>
              </a:rPr>
              <a:t>more </a:t>
            </a:r>
            <a:r>
              <a:rPr lang="fr-FR" dirty="0" err="1" smtClean="0">
                <a:sym typeface="Wingdings" panose="05000000000000000000" pitchFamily="2" charset="2"/>
              </a:rPr>
              <a:t>potent</a:t>
            </a:r>
            <a:r>
              <a:rPr lang="fr-FR" dirty="0" smtClean="0">
                <a:sym typeface="Wingdings" panose="05000000000000000000" pitchFamily="2" charset="2"/>
              </a:rPr>
              <a:t> at </a:t>
            </a:r>
            <a:r>
              <a:rPr lang="fr-FR" dirty="0" err="1" smtClean="0">
                <a:sym typeface="Wingdings" panose="05000000000000000000" pitchFamily="2" charset="2"/>
              </a:rPr>
              <a:t>decreasing</a:t>
            </a:r>
            <a:r>
              <a:rPr lang="fr-FR" dirty="0" smtClean="0">
                <a:sym typeface="Wingdings" panose="05000000000000000000" pitchFamily="2" charset="2"/>
              </a:rPr>
              <a:t> </a:t>
            </a:r>
            <a:r>
              <a:rPr lang="fr-FR" dirty="0" err="1" smtClean="0">
                <a:sym typeface="Wingdings" panose="05000000000000000000" pitchFamily="2" charset="2"/>
              </a:rPr>
              <a:t>runaway</a:t>
            </a:r>
            <a:r>
              <a:rPr lang="fr-FR" dirty="0" smtClean="0">
                <a:sym typeface="Wingdings" panose="05000000000000000000" pitchFamily="2" charset="2"/>
              </a:rPr>
              <a:t> </a:t>
            </a:r>
            <a:r>
              <a:rPr lang="fr-FR" dirty="0" err="1" smtClean="0">
                <a:sym typeface="Wingdings" panose="05000000000000000000" pitchFamily="2" charset="2"/>
              </a:rPr>
              <a:t>current</a:t>
            </a:r>
            <a:endParaRPr lang="fr-FR" dirty="0">
              <a:sym typeface="Wingdings" panose="05000000000000000000" pitchFamily="2" charset="2"/>
            </a:endParaRPr>
          </a:p>
        </p:txBody>
      </p:sp>
      <p:sp>
        <p:nvSpPr>
          <p:cNvPr id="8" name="ZoneTexte 7"/>
          <p:cNvSpPr txBox="1"/>
          <p:nvPr/>
        </p:nvSpPr>
        <p:spPr>
          <a:xfrm>
            <a:off x="1412423" y="4537487"/>
            <a:ext cx="2988127" cy="707886"/>
          </a:xfrm>
          <a:prstGeom prst="rect">
            <a:avLst/>
          </a:prstGeom>
          <a:noFill/>
          <a:ln w="12700">
            <a:solidFill>
              <a:srgbClr val="00B050"/>
            </a:solidFill>
          </a:ln>
        </p:spPr>
        <p:txBody>
          <a:bodyPr wrap="square" rtlCol="0">
            <a:spAutoFit/>
          </a:bodyPr>
          <a:lstStyle/>
          <a:p>
            <a:pPr algn="ctr"/>
            <a:r>
              <a:rPr lang="fr-FR" sz="2000" dirty="0" smtClean="0">
                <a:solidFill>
                  <a:srgbClr val="00B050"/>
                </a:solidFill>
              </a:rPr>
              <a:t>Argon </a:t>
            </a:r>
            <a:r>
              <a:rPr lang="fr-FR" sz="2000" dirty="0" smtClean="0">
                <a:solidFill>
                  <a:srgbClr val="00B050"/>
                </a:solidFill>
              </a:rPr>
              <a:t>MMI </a:t>
            </a:r>
            <a:r>
              <a:rPr lang="fr-FR" sz="2000" dirty="0" smtClean="0">
                <a:solidFill>
                  <a:srgbClr val="00B050"/>
                </a:solidFill>
              </a:rPr>
              <a:t>leads to </a:t>
            </a:r>
            <a:r>
              <a:rPr lang="fr-FR" sz="2000" dirty="0" err="1" smtClean="0">
                <a:solidFill>
                  <a:srgbClr val="00B050"/>
                </a:solidFill>
              </a:rPr>
              <a:t>faster</a:t>
            </a:r>
            <a:r>
              <a:rPr lang="fr-FR" sz="2000" dirty="0" smtClean="0">
                <a:solidFill>
                  <a:srgbClr val="00B050"/>
                </a:solidFill>
              </a:rPr>
              <a:t> RE </a:t>
            </a:r>
            <a:r>
              <a:rPr lang="fr-FR" sz="2000" dirty="0" err="1" smtClean="0">
                <a:solidFill>
                  <a:srgbClr val="00B050"/>
                </a:solidFill>
              </a:rPr>
              <a:t>decay</a:t>
            </a:r>
            <a:r>
              <a:rPr lang="fr-FR" sz="2000" dirty="0" smtClean="0">
                <a:solidFill>
                  <a:srgbClr val="00B050"/>
                </a:solidFill>
              </a:rPr>
              <a:t> </a:t>
            </a:r>
            <a:endParaRPr lang="fr-FR" sz="2000" baseline="-25000" dirty="0" smtClean="0">
              <a:solidFill>
                <a:srgbClr val="00B050"/>
              </a:solidFill>
            </a:endParaRPr>
          </a:p>
        </p:txBody>
      </p:sp>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9700" y="898071"/>
            <a:ext cx="3733800" cy="4457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Espace réservé du pied de page 6"/>
          <p:cNvSpPr>
            <a:spLocks noGrp="1"/>
          </p:cNvSpPr>
          <p:nvPr>
            <p:ph type="ftr" sz="quarter" idx="11"/>
          </p:nvPr>
        </p:nvSpPr>
        <p:spPr/>
        <p:txBody>
          <a:bodyPr/>
          <a:lstStyle/>
          <a:p>
            <a:r>
              <a:rPr lang="en-US" smtClean="0"/>
              <a:t>IAEA Technical Meeting on Plasma Disruptions and their Mitigation 20th-23th July 2020</a:t>
            </a:r>
            <a:endParaRPr lang="de-DE" dirty="0" smtClean="0"/>
          </a:p>
        </p:txBody>
      </p:sp>
      <p:sp>
        <p:nvSpPr>
          <p:cNvPr id="10" name="Espace réservé du numéro de diapositive 9"/>
          <p:cNvSpPr>
            <a:spLocks noGrp="1"/>
          </p:cNvSpPr>
          <p:nvPr>
            <p:ph type="sldNum" sz="quarter" idx="4"/>
          </p:nvPr>
        </p:nvSpPr>
        <p:spPr/>
        <p:txBody>
          <a:bodyPr/>
          <a:lstStyle/>
          <a:p>
            <a:fld id="{6A6D9FA1-99C7-4910-8E32-B85D378B0060}" type="slidenum">
              <a:rPr lang="en-GB" smtClean="0"/>
              <a:pPr/>
              <a:t>11</a:t>
            </a:fld>
            <a:endParaRPr lang="en-GB" dirty="0"/>
          </a:p>
        </p:txBody>
      </p:sp>
      <p:pic>
        <p:nvPicPr>
          <p:cNvPr id="14" name="Picture 8" descr="D3D_logo.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65369" y="1208173"/>
            <a:ext cx="811080" cy="459423"/>
          </a:xfrm>
          <a:prstGeom prst="rect">
            <a:avLst/>
          </a:prstGeom>
          <a:solidFill>
            <a:schemeClr val="bg1"/>
          </a:solidFill>
          <a:ln>
            <a:noFill/>
          </a:ln>
          <a:extLst/>
        </p:spPr>
      </p:pic>
      <p:pic>
        <p:nvPicPr>
          <p:cNvPr id="17" name="Audio 1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746639274"/>
      </p:ext>
    </p:extLst>
  </p:cSld>
  <p:clrMapOvr>
    <a:masterClrMapping/>
  </p:clrMapOvr>
  <mc:AlternateContent xmlns:mc="http://schemas.openxmlformats.org/markup-compatibility/2006">
    <mc:Choice xmlns:p14="http://schemas.microsoft.com/office/powerpoint/2010/main" Requires="p14">
      <p:transition spd="slow" p14:dur="2000" advTm="66386"/>
    </mc:Choice>
    <mc:Fallback>
      <p:transition spd="slow" advTm="663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7"/>
                </p:tgtEl>
              </p:cMediaNode>
            </p:audio>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e 6"/>
          <p:cNvGrpSpPr/>
          <p:nvPr/>
        </p:nvGrpSpPr>
        <p:grpSpPr>
          <a:xfrm>
            <a:off x="4799064" y="1841662"/>
            <a:ext cx="4235682" cy="4779258"/>
            <a:chOff x="4257215" y="1273044"/>
            <a:chExt cx="4777531" cy="5390644"/>
          </a:xfrm>
        </p:grpSpPr>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57215" y="1480949"/>
              <a:ext cx="4777531" cy="51827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ZoneTexte 10"/>
            <p:cNvSpPr txBox="1"/>
            <p:nvPr/>
          </p:nvSpPr>
          <p:spPr>
            <a:xfrm>
              <a:off x="6961757" y="1273044"/>
              <a:ext cx="1037656" cy="338554"/>
            </a:xfrm>
            <a:prstGeom prst="rect">
              <a:avLst/>
            </a:prstGeom>
            <a:noFill/>
          </p:spPr>
          <p:txBody>
            <a:bodyPr wrap="none" rtlCol="0">
              <a:spAutoFit/>
            </a:bodyPr>
            <a:lstStyle/>
            <a:p>
              <a:r>
                <a:rPr lang="fr-FR" sz="1600" dirty="0" smtClean="0">
                  <a:solidFill>
                    <a:srgbClr val="00B050"/>
                  </a:solidFill>
                </a:rPr>
                <a:t>SPI trigger</a:t>
              </a:r>
              <a:endParaRPr lang="fr-FR" sz="1600" dirty="0">
                <a:solidFill>
                  <a:srgbClr val="00B050"/>
                </a:solidFill>
              </a:endParaRPr>
            </a:p>
          </p:txBody>
        </p:sp>
        <p:sp>
          <p:nvSpPr>
            <p:cNvPr id="12" name="ZoneTexte 11"/>
            <p:cNvSpPr txBox="1"/>
            <p:nvPr/>
          </p:nvSpPr>
          <p:spPr>
            <a:xfrm>
              <a:off x="6803501" y="2343663"/>
              <a:ext cx="1512915" cy="307777"/>
            </a:xfrm>
            <a:prstGeom prst="rect">
              <a:avLst/>
            </a:prstGeom>
            <a:noFill/>
          </p:spPr>
          <p:txBody>
            <a:bodyPr wrap="none" rtlCol="0">
              <a:spAutoFit/>
            </a:bodyPr>
            <a:lstStyle/>
            <a:p>
              <a:r>
                <a:rPr lang="fr-FR" sz="1400" dirty="0" smtClean="0">
                  <a:solidFill>
                    <a:srgbClr val="FF0000"/>
                  </a:solidFill>
                </a:rPr>
                <a:t>Ar MGI 280 Pa.m</a:t>
              </a:r>
              <a:r>
                <a:rPr lang="fr-FR" sz="1400" baseline="30000" dirty="0" smtClean="0">
                  <a:solidFill>
                    <a:srgbClr val="FF0000"/>
                  </a:solidFill>
                </a:rPr>
                <a:t>3</a:t>
              </a:r>
              <a:endParaRPr lang="fr-FR" sz="1400" baseline="30000" dirty="0">
                <a:solidFill>
                  <a:srgbClr val="FF0000"/>
                </a:solidFill>
              </a:endParaRPr>
            </a:p>
          </p:txBody>
        </p:sp>
        <p:sp>
          <p:nvSpPr>
            <p:cNvPr id="13" name="ZoneTexte 12"/>
            <p:cNvSpPr txBox="1"/>
            <p:nvPr/>
          </p:nvSpPr>
          <p:spPr>
            <a:xfrm>
              <a:off x="5046957" y="2005109"/>
              <a:ext cx="2470933" cy="338554"/>
            </a:xfrm>
            <a:prstGeom prst="rect">
              <a:avLst/>
            </a:prstGeom>
            <a:noFill/>
          </p:spPr>
          <p:txBody>
            <a:bodyPr wrap="none" rtlCol="0">
              <a:spAutoFit/>
            </a:bodyPr>
            <a:lstStyle/>
            <a:p>
              <a:r>
                <a:rPr lang="fr-FR" sz="1600" dirty="0" smtClean="0">
                  <a:solidFill>
                    <a:srgbClr val="0070C0"/>
                  </a:solidFill>
                </a:rPr>
                <a:t>Ar SPI 12.5 mm (200 Pa.m</a:t>
              </a:r>
              <a:r>
                <a:rPr lang="fr-FR" sz="1600" baseline="30000" dirty="0" smtClean="0">
                  <a:solidFill>
                    <a:srgbClr val="0070C0"/>
                  </a:solidFill>
                </a:rPr>
                <a:t>3</a:t>
              </a:r>
              <a:r>
                <a:rPr lang="fr-FR" sz="1600" dirty="0" smtClean="0">
                  <a:solidFill>
                    <a:srgbClr val="0070C0"/>
                  </a:solidFill>
                </a:rPr>
                <a:t>)</a:t>
              </a:r>
              <a:endParaRPr lang="fr-FR" sz="1600" dirty="0">
                <a:solidFill>
                  <a:srgbClr val="0070C0"/>
                </a:solidFill>
              </a:endParaRPr>
            </a:p>
          </p:txBody>
        </p:sp>
        <p:sp>
          <p:nvSpPr>
            <p:cNvPr id="14" name="ZoneTexte 13"/>
            <p:cNvSpPr txBox="1"/>
            <p:nvPr/>
          </p:nvSpPr>
          <p:spPr>
            <a:xfrm>
              <a:off x="8310341" y="5514356"/>
              <a:ext cx="552956" cy="312434"/>
            </a:xfrm>
            <a:prstGeom prst="rect">
              <a:avLst/>
            </a:prstGeom>
            <a:solidFill>
              <a:schemeClr val="bg1"/>
            </a:solidFill>
          </p:spPr>
          <p:txBody>
            <a:bodyPr wrap="square" rtlCol="0">
              <a:spAutoFit/>
            </a:bodyPr>
            <a:lstStyle/>
            <a:p>
              <a:r>
                <a:rPr lang="fr-FR" sz="1200" dirty="0" smtClean="0"/>
                <a:t>HXR</a:t>
              </a:r>
            </a:p>
          </p:txBody>
        </p:sp>
      </p:grpSp>
      <p:pic>
        <p:nvPicPr>
          <p:cNvPr id="1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683" y="1841662"/>
            <a:ext cx="3535815" cy="4797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re 1"/>
          <p:cNvSpPr>
            <a:spLocks noGrp="1"/>
          </p:cNvSpPr>
          <p:nvPr>
            <p:ph type="title"/>
          </p:nvPr>
        </p:nvSpPr>
        <p:spPr/>
        <p:txBody>
          <a:bodyPr/>
          <a:lstStyle/>
          <a:p>
            <a:r>
              <a:rPr lang="fr-FR" sz="2400" dirty="0"/>
              <a:t>MGI vs. SPI</a:t>
            </a:r>
            <a:endParaRPr lang="fr-FR" sz="2400" dirty="0"/>
          </a:p>
        </p:txBody>
      </p:sp>
      <p:sp>
        <p:nvSpPr>
          <p:cNvPr id="3" name="Espace réservé du contenu 2"/>
          <p:cNvSpPr>
            <a:spLocks noGrp="1"/>
          </p:cNvSpPr>
          <p:nvPr>
            <p:ph idx="1"/>
          </p:nvPr>
        </p:nvSpPr>
        <p:spPr>
          <a:xfrm>
            <a:off x="457199" y="836712"/>
            <a:ext cx="8578735" cy="1166655"/>
          </a:xfrm>
        </p:spPr>
        <p:txBody>
          <a:bodyPr/>
          <a:lstStyle/>
          <a:p>
            <a:r>
              <a:rPr lang="fr-FR" dirty="0" smtClean="0">
                <a:sym typeface="Wingdings" panose="05000000000000000000" pitchFamily="2" charset="2"/>
              </a:rPr>
              <a:t>JET </a:t>
            </a:r>
            <a:r>
              <a:rPr lang="fr-FR" dirty="0">
                <a:sym typeface="Wingdings" panose="05000000000000000000" pitchFamily="2" charset="2"/>
              </a:rPr>
              <a:t>and DIII-D at high-Z : no </a:t>
            </a:r>
            <a:r>
              <a:rPr lang="fr-FR" dirty="0" err="1">
                <a:sym typeface="Wingdings" panose="05000000000000000000" pitchFamily="2" charset="2"/>
              </a:rPr>
              <a:t>clear</a:t>
            </a:r>
            <a:r>
              <a:rPr lang="fr-FR" dirty="0">
                <a:sym typeface="Wingdings" panose="05000000000000000000" pitchFamily="2" charset="2"/>
              </a:rPr>
              <a:t> </a:t>
            </a:r>
            <a:r>
              <a:rPr lang="fr-FR" dirty="0" err="1">
                <a:sym typeface="Wingdings" panose="05000000000000000000" pitchFamily="2" charset="2"/>
              </a:rPr>
              <a:t>difference</a:t>
            </a:r>
            <a:r>
              <a:rPr lang="fr-FR" dirty="0">
                <a:sym typeface="Wingdings" panose="05000000000000000000" pitchFamily="2" charset="2"/>
              </a:rPr>
              <a:t> </a:t>
            </a:r>
            <a:r>
              <a:rPr lang="fr-FR" dirty="0" err="1">
                <a:sym typeface="Wingdings" panose="05000000000000000000" pitchFamily="2" charset="2"/>
              </a:rPr>
              <a:t>between</a:t>
            </a:r>
            <a:r>
              <a:rPr lang="fr-FR" dirty="0">
                <a:sym typeface="Wingdings" panose="05000000000000000000" pitchFamily="2" charset="2"/>
              </a:rPr>
              <a:t> MGI and SPI</a:t>
            </a:r>
          </a:p>
          <a:p>
            <a:pPr lvl="1"/>
            <a:r>
              <a:rPr lang="fr-FR" dirty="0">
                <a:sym typeface="Wingdings" panose="05000000000000000000" pitchFamily="2" charset="2"/>
              </a:rPr>
              <a:t>(</a:t>
            </a:r>
            <a:r>
              <a:rPr lang="fr-FR" dirty="0" err="1">
                <a:sym typeface="Wingdings" panose="05000000000000000000" pitchFamily="2" charset="2"/>
              </a:rPr>
              <a:t>also</a:t>
            </a:r>
            <a:r>
              <a:rPr lang="fr-FR" dirty="0">
                <a:sym typeface="Wingdings" panose="05000000000000000000" pitchFamily="2" charset="2"/>
              </a:rPr>
              <a:t> D</a:t>
            </a:r>
            <a:r>
              <a:rPr lang="fr-FR" baseline="-25000" dirty="0">
                <a:sym typeface="Wingdings" panose="05000000000000000000" pitchFamily="2" charset="2"/>
              </a:rPr>
              <a:t>2</a:t>
            </a:r>
            <a:r>
              <a:rPr lang="fr-FR" dirty="0">
                <a:sym typeface="Wingdings" panose="05000000000000000000" pitchFamily="2" charset="2"/>
              </a:rPr>
              <a:t> – </a:t>
            </a:r>
            <a:r>
              <a:rPr lang="fr-FR" dirty="0" err="1">
                <a:sym typeface="Wingdings" panose="05000000000000000000" pitchFamily="2" charset="2"/>
              </a:rPr>
              <a:t>see</a:t>
            </a:r>
            <a:r>
              <a:rPr lang="fr-FR" dirty="0">
                <a:sym typeface="Wingdings" panose="05000000000000000000" pitchFamily="2" charset="2"/>
              </a:rPr>
              <a:t> </a:t>
            </a:r>
            <a:r>
              <a:rPr lang="fr-FR" dirty="0" err="1">
                <a:sym typeface="Wingdings" panose="05000000000000000000" pitchFamily="2" charset="2"/>
              </a:rPr>
              <a:t>later</a:t>
            </a:r>
            <a:r>
              <a:rPr lang="fr-FR" dirty="0">
                <a:sym typeface="Wingdings" panose="05000000000000000000" pitchFamily="2" charset="2"/>
              </a:rPr>
              <a:t>)</a:t>
            </a:r>
          </a:p>
        </p:txBody>
      </p:sp>
      <p:sp>
        <p:nvSpPr>
          <p:cNvPr id="16" name="Espace réservé du pied de page 15"/>
          <p:cNvSpPr>
            <a:spLocks noGrp="1"/>
          </p:cNvSpPr>
          <p:nvPr>
            <p:ph type="ftr" sz="quarter" idx="11"/>
          </p:nvPr>
        </p:nvSpPr>
        <p:spPr/>
        <p:txBody>
          <a:bodyPr/>
          <a:lstStyle/>
          <a:p>
            <a:r>
              <a:rPr lang="en-US" smtClean="0"/>
              <a:t>IAEA Technical Meeting on Plasma Disruptions and their Mitigation 20th-23th July 2020</a:t>
            </a:r>
            <a:endParaRPr lang="de-DE" dirty="0" smtClean="0"/>
          </a:p>
        </p:txBody>
      </p:sp>
      <p:sp>
        <p:nvSpPr>
          <p:cNvPr id="17" name="Espace réservé du numéro de diapositive 16"/>
          <p:cNvSpPr>
            <a:spLocks noGrp="1"/>
          </p:cNvSpPr>
          <p:nvPr>
            <p:ph type="sldNum" sz="quarter" idx="4"/>
          </p:nvPr>
        </p:nvSpPr>
        <p:spPr/>
        <p:txBody>
          <a:bodyPr/>
          <a:lstStyle/>
          <a:p>
            <a:fld id="{6A6D9FA1-99C7-4910-8E32-B85D378B0060}" type="slidenum">
              <a:rPr lang="en-GB" smtClean="0"/>
              <a:pPr/>
              <a:t>12</a:t>
            </a:fld>
            <a:endParaRPr lang="en-GB" dirty="0"/>
          </a:p>
        </p:txBody>
      </p:sp>
      <p:pic>
        <p:nvPicPr>
          <p:cNvPr id="18" name="Picture 2" descr="\\de-ews-fs01\efdawork\PI team\PICTURES AND GRAPHICS\LOGOS\JET-LOGO (by Dolp)\OtherJPG\JE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45258" y="2166758"/>
            <a:ext cx="631203" cy="25040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D3D_logo.pn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61354" y="2726326"/>
            <a:ext cx="621088" cy="351805"/>
          </a:xfrm>
          <a:prstGeom prst="rect">
            <a:avLst/>
          </a:prstGeom>
          <a:solidFill>
            <a:schemeClr val="bg1"/>
          </a:solidFill>
          <a:ln>
            <a:noFill/>
          </a:ln>
          <a:extLst/>
        </p:spPr>
      </p:pic>
      <p:pic>
        <p:nvPicPr>
          <p:cNvPr id="22" name="Audio 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947546580"/>
      </p:ext>
    </p:extLst>
  </p:cSld>
  <p:clrMapOvr>
    <a:masterClrMapping/>
  </p:clrMapOvr>
  <mc:AlternateContent xmlns:mc="http://schemas.openxmlformats.org/markup-compatibility/2006">
    <mc:Choice xmlns:p14="http://schemas.microsoft.com/office/powerpoint/2010/main" Requires="p14">
      <p:transition spd="slow" p14:dur="2000" advTm="43182"/>
    </mc:Choice>
    <mc:Fallback>
      <p:transition spd="slow" advTm="431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extLst>
    <p:ext uri="{3A86A75C-4F4B-4683-9AE1-C65F6400EC91}">
      <p14:laserTraceLst xmlns:p14="http://schemas.microsoft.com/office/powerpoint/2010/main">
        <p14:tracePtLst>
          <p14:tracePt t="16194" x="2635250" y="2514600"/>
          <p14:tracePt t="16360" x="2628900" y="2514600"/>
          <p14:tracePt t="16382" x="2616200" y="2514600"/>
          <p14:tracePt t="16400" x="2609850" y="2514600"/>
          <p14:tracePt t="16414" x="2603500" y="2514600"/>
          <p14:tracePt t="16446" x="2597150" y="2514600"/>
          <p14:tracePt t="16452" x="2590800" y="2514600"/>
          <p14:tracePt t="16467" x="2584450" y="2514600"/>
          <p14:tracePt t="16474" x="2565400" y="2514600"/>
          <p14:tracePt t="16483" x="2559050" y="2514600"/>
          <p14:tracePt t="16502" x="2552700" y="2514600"/>
          <p14:tracePt t="16508" x="2540000" y="2514600"/>
          <p14:tracePt t="16800" x="2540000" y="2508250"/>
          <p14:tracePt t="17006" x="2527300" y="2508250"/>
          <p14:tracePt t="17008" x="2508250" y="2527300"/>
          <p14:tracePt t="17018" x="2482850" y="2552700"/>
          <p14:tracePt t="17024" x="2438400" y="2609850"/>
          <p14:tracePt t="17041" x="2355850" y="2717800"/>
          <p14:tracePt t="17041" x="2349500" y="2736850"/>
          <p14:tracePt t="17058" x="2266950" y="2825750"/>
          <p14:tracePt t="17074" x="2235200" y="2876550"/>
          <p14:tracePt t="17091" x="2228850" y="2889250"/>
          <p14:tracePt t="17336" x="2228850" y="2882900"/>
          <p14:tracePt t="17346" x="2228850" y="2863850"/>
          <p14:tracePt t="17357" x="2228850" y="2857500"/>
          <p14:tracePt t="17358" x="2228850" y="2844800"/>
          <p14:tracePt t="17374" x="2228850" y="2832100"/>
          <p14:tracePt t="17391" x="2228850" y="2800350"/>
          <p14:tracePt t="17407" x="2228850" y="2768600"/>
          <p14:tracePt t="17424" x="2228850" y="2743200"/>
          <p14:tracePt t="17441" x="2228850" y="2724150"/>
          <p14:tracePt t="17457" x="2241550" y="2717800"/>
          <p14:tracePt t="17560" x="2241550" y="2711450"/>
          <p14:tracePt t="17568" x="2241550" y="2705100"/>
          <p14:tracePt t="17574" x="2241550" y="2698750"/>
          <p14:tracePt t="17591" x="2241550" y="2686050"/>
          <p14:tracePt t="17591" x="2241550" y="2673350"/>
          <p14:tracePt t="17607" x="2241550" y="2667000"/>
          <p14:tracePt t="20065" x="2235200" y="2667000"/>
          <p14:tracePt t="20077" x="2222500" y="2667000"/>
          <p14:tracePt t="20084" x="2209800" y="2667000"/>
          <p14:tracePt t="20092" x="2178050" y="2667000"/>
          <p14:tracePt t="20108" x="2159000" y="2673350"/>
          <p14:tracePt t="20125" x="2139950" y="2692400"/>
          <p14:tracePt t="20211" x="2133600" y="2692400"/>
          <p14:tracePt t="20259" x="2127250" y="2692400"/>
          <p14:tracePt t="20272" x="2120900" y="2692400"/>
          <p14:tracePt t="20285" x="2114550" y="2692400"/>
          <p14:tracePt t="22869" x="2120900" y="2692400"/>
          <p14:tracePt t="22871" x="2120900" y="2698750"/>
          <p14:tracePt t="22875" x="2133600" y="2705100"/>
          <p14:tracePt t="22893" x="2139950" y="2711450"/>
          <p14:tracePt t="22908" x="2152650" y="2724150"/>
          <p14:tracePt t="22909" x="2165350" y="2724150"/>
          <p14:tracePt t="22925" x="2178050" y="2749550"/>
          <p14:tracePt t="22942" x="2203450" y="2762250"/>
          <p14:tracePt t="22958" x="2209800" y="2781300"/>
          <p14:tracePt t="22975" x="2216150" y="2787650"/>
          <p14:tracePt t="22992" x="2222500" y="2794000"/>
          <p14:tracePt t="23008" x="2228850" y="2800350"/>
          <p14:tracePt t="24271" x="2241550" y="2800350"/>
          <p14:tracePt t="24283" x="2247900" y="2800350"/>
          <p14:tracePt t="24289" x="2254250" y="2800350"/>
          <p14:tracePt t="24297" x="2260600" y="2800350"/>
          <p14:tracePt t="24305" x="2266950" y="2800350"/>
          <p14:tracePt t="24313" x="2273300" y="2800350"/>
          <p14:tracePt t="24375" x="2279650" y="2800350"/>
          <p14:tracePt t="24387" x="2279650" y="2806700"/>
          <p14:tracePt t="24395" x="2292350" y="2806700"/>
          <p14:tracePt t="25223" x="2298700" y="2813050"/>
          <p14:tracePt t="25241" x="2305050" y="2813050"/>
          <p14:tracePt t="25245" x="2336800" y="2838450"/>
          <p14:tracePt t="25251" x="2349500" y="2851150"/>
          <p14:tracePt t="25259" x="2387600" y="2870200"/>
          <p14:tracePt t="25275" x="2400300" y="2882900"/>
          <p14:tracePt t="25292" x="2406650" y="2889250"/>
          <p14:tracePt t="25309" x="2425700" y="2895600"/>
          <p14:tracePt t="25325" x="2432050" y="2895600"/>
          <p14:tracePt t="25342" x="2438400" y="2914650"/>
          <p14:tracePt t="25358" x="2457450" y="2921000"/>
          <p14:tracePt t="25375" x="2476500" y="2933700"/>
          <p14:tracePt t="25392" x="2489200" y="2959100"/>
          <p14:tracePt t="25392" x="2495550" y="2959100"/>
          <p14:tracePt t="25409" x="2514600" y="2971800"/>
          <p14:tracePt t="25425" x="2527300" y="2978150"/>
          <p14:tracePt t="25442" x="2540000" y="2978150"/>
          <p14:tracePt t="25458" x="2559050" y="2984500"/>
          <p14:tracePt t="25475" x="2571750" y="2990850"/>
          <p14:tracePt t="25492" x="2584450" y="2990850"/>
          <p14:tracePt t="25509" x="2590800" y="3003550"/>
          <p14:tracePt t="25525" x="2622550" y="3009900"/>
          <p14:tracePt t="25542" x="2660650" y="3022600"/>
          <p14:tracePt t="25558" x="2698750" y="3028950"/>
          <p14:tracePt t="25575" x="2711450" y="3028950"/>
          <p14:tracePt t="25592" x="2730500" y="3028950"/>
          <p14:tracePt t="25608" x="2755900" y="3035300"/>
          <p14:tracePt t="25625" x="2774950" y="3048000"/>
          <p14:tracePt t="25642" x="2781300" y="3048000"/>
          <p14:tracePt t="25658" x="2794000" y="3048000"/>
          <p14:tracePt t="25675" x="2806700" y="3054350"/>
          <p14:tracePt t="25692" x="2870200" y="3060700"/>
          <p14:tracePt t="25708" x="2921000" y="3073400"/>
          <p14:tracePt t="25725" x="2971800" y="3098800"/>
          <p14:tracePt t="25742" x="3079750" y="3111500"/>
          <p14:tracePt t="25758" x="3168650" y="3130550"/>
          <p14:tracePt t="25775" x="3225800" y="3136900"/>
          <p14:tracePt t="25792" x="3282950" y="3136900"/>
          <p14:tracePt t="25809" x="3321050" y="3136900"/>
          <p14:tracePt t="25825" x="3333750" y="3136900"/>
          <p14:tracePt t="25842" x="3340100" y="3143250"/>
          <p14:tracePt t="25858" x="3359150" y="3143250"/>
          <p14:tracePt t="25875" x="3371850" y="3143250"/>
          <p14:tracePt t="25892" x="3422650" y="3143250"/>
          <p14:tracePt t="25892" x="3429000" y="3143250"/>
          <p14:tracePt t="25909" x="3460750" y="3143250"/>
          <p14:tracePt t="25925" x="3492500" y="3155950"/>
          <p14:tracePt t="25942" x="3524250" y="3155950"/>
          <p14:tracePt t="25958" x="3575050" y="3155950"/>
          <p14:tracePt t="25975" x="3587750" y="3155950"/>
          <p14:tracePt t="25992" x="3606800" y="3155950"/>
          <p14:tracePt t="26008" x="3613150" y="3155950"/>
          <p14:tracePt t="26025" x="3625850" y="3155950"/>
          <p14:tracePt t="26042" x="3638550" y="3155950"/>
          <p14:tracePt t="26058" x="3651250" y="3155950"/>
          <p14:tracePt t="26075" x="3663950" y="3155950"/>
          <p14:tracePt t="26092" x="3676650" y="3155950"/>
          <p14:tracePt t="26125" x="3683000" y="3155950"/>
          <p14:tracePt t="26126" x="3695700" y="3155950"/>
          <p14:tracePt t="26158" x="3702050" y="3155950"/>
          <p14:tracePt t="26159" x="3708400" y="3155950"/>
          <p14:tracePt t="26175" x="3714750" y="3155950"/>
          <p14:tracePt t="26215" x="3721100" y="3155950"/>
          <p14:tracePt t="26497" x="3727450" y="3155950"/>
          <p14:tracePt t="26506" x="3740150" y="3155950"/>
          <p14:tracePt t="26511" x="3746500" y="3149600"/>
          <p14:tracePt t="26523" x="3752850" y="3149600"/>
          <p14:tracePt t="26525" x="3759200" y="3149600"/>
          <p14:tracePt t="26542" x="3784600" y="3143250"/>
          <p14:tracePt t="28011" x="3778250" y="3143250"/>
          <p14:tracePt t="28023" x="3771900" y="3143250"/>
          <p14:tracePt t="28029" x="3765550" y="3143250"/>
          <p14:tracePt t="28035" x="3759200" y="3143250"/>
          <p14:tracePt t="28042" x="3752850" y="3143250"/>
          <p14:tracePt t="28058" x="3727450" y="3200400"/>
          <p14:tracePt t="28075" x="3702050" y="3302000"/>
          <p14:tracePt t="28092" x="3683000" y="3409950"/>
          <p14:tracePt t="28108" x="3657600" y="3505200"/>
          <p14:tracePt t="28125" x="3632200" y="3556000"/>
          <p14:tracePt t="28142" x="3613150" y="3581400"/>
          <p14:tracePt t="28158" x="3587750" y="3613150"/>
          <p14:tracePt t="28175" x="3568700" y="3638550"/>
          <p14:tracePt t="28192" x="3530600" y="3657600"/>
          <p14:tracePt t="28209" x="3505200" y="3676650"/>
          <p14:tracePt t="28225" x="3460750" y="3695700"/>
          <p14:tracePt t="28242" x="3409950" y="3714750"/>
          <p14:tracePt t="28258" x="3346450" y="3727450"/>
          <p14:tracePt t="28275" x="3295650" y="3740150"/>
          <p14:tracePt t="28292" x="3238500" y="3771900"/>
          <p14:tracePt t="28292" x="3213100" y="3778250"/>
          <p14:tracePt t="28309" x="3194050" y="3784600"/>
          <p14:tracePt t="28325" x="3181350" y="3784600"/>
          <p14:tracePt t="28966" x="3181350" y="3797300"/>
          <p14:tracePt t="28969" x="3181350" y="3803650"/>
          <p14:tracePt t="28975" x="3168650" y="3841750"/>
          <p14:tracePt t="28977" x="3162300" y="4000500"/>
          <p14:tracePt t="28993" x="3149600" y="4114800"/>
          <p14:tracePt t="29008" x="3136900" y="4197350"/>
          <p14:tracePt t="29025" x="3136900" y="4254500"/>
          <p14:tracePt t="29042" x="3136900" y="4298950"/>
          <p14:tracePt t="29058" x="3136900" y="4337050"/>
          <p14:tracePt t="29075" x="3136900" y="4387850"/>
          <p14:tracePt t="29092" x="3136900" y="4438650"/>
          <p14:tracePt t="29092" x="3136900" y="4451350"/>
          <p14:tracePt t="29109" x="3136900" y="4508500"/>
          <p14:tracePt t="29125" x="3136900" y="4584700"/>
          <p14:tracePt t="29142" x="3143250" y="4648200"/>
          <p14:tracePt t="29158" x="3162300" y="4692650"/>
          <p14:tracePt t="29175" x="3168650" y="4724400"/>
          <p14:tracePt t="29192" x="3175000" y="4762500"/>
          <p14:tracePt t="29209" x="3187700" y="4794250"/>
          <p14:tracePt t="29225" x="3200400" y="4826000"/>
          <p14:tracePt t="29242" x="3213100" y="4845050"/>
          <p14:tracePt t="29258" x="3213100" y="4870450"/>
          <p14:tracePt t="29275" x="3225800" y="4883150"/>
          <p14:tracePt t="29292" x="3244850" y="4895850"/>
          <p14:tracePt t="29308" x="3251200" y="4902200"/>
          <p14:tracePt t="29325" x="3257550" y="4921250"/>
          <p14:tracePt t="29342" x="3263900" y="4921250"/>
          <p14:tracePt t="30427" x="3270250" y="4921250"/>
          <p14:tracePt t="30805" x="3270250" y="4927600"/>
          <p14:tracePt t="30807" x="3270250" y="4933950"/>
          <p14:tracePt t="30809" x="3289300" y="5086350"/>
          <p14:tracePt t="30825" x="3302000" y="5207000"/>
          <p14:tracePt t="30842" x="3308350" y="5365750"/>
          <p14:tracePt t="30842" x="3308350" y="5391150"/>
          <p14:tracePt t="30859" x="3308350" y="5568950"/>
          <p14:tracePt t="30875" x="3321050" y="5746750"/>
          <p14:tracePt t="30892" x="3321050" y="5918200"/>
          <p14:tracePt t="30908" x="3321050" y="6064250"/>
          <p14:tracePt t="30925" x="3321050" y="6121400"/>
          <p14:tracePt t="30942" x="3327400" y="6159500"/>
          <p14:tracePt t="30959" x="3327400" y="6165850"/>
          <p14:tracePt t="32151" x="3333750" y="6165850"/>
          <p14:tracePt t="32153" x="3333750" y="6153150"/>
          <p14:tracePt t="32155" x="3346450" y="6134100"/>
          <p14:tracePt t="32158" x="3619500" y="5886450"/>
          <p14:tracePt t="32158" x="0" y="0"/>
        </p14:tracePtLst>
        <p14:tracePtLst>
          <p14:tracePt t="32684" x="7404100" y="2584450"/>
          <p14:tracePt t="32729" x="7397750" y="2590800"/>
          <p14:tracePt t="33075" x="7404100" y="2590800"/>
          <p14:tracePt t="33079" x="7416800" y="2590800"/>
          <p14:tracePt t="33084" x="7429500" y="2590800"/>
          <p14:tracePt t="33093" x="7473950" y="2578100"/>
          <p14:tracePt t="33109" x="7524750" y="2546350"/>
          <p14:tracePt t="33127" x="7569200" y="2533650"/>
          <p14:tracePt t="33144" x="7607300" y="2514600"/>
          <p14:tracePt t="33158" x="7670800" y="2495550"/>
          <p14:tracePt t="33175" x="7702550" y="2470150"/>
          <p14:tracePt t="33192" x="7753350" y="2451100"/>
          <p14:tracePt t="33208" x="7797800" y="2432050"/>
          <p14:tracePt t="33225" x="7816850" y="2419350"/>
          <p14:tracePt t="33242" x="7842250" y="2419350"/>
          <p14:tracePt t="33258" x="7842250" y="2413000"/>
          <p14:tracePt t="33353" x="7848600" y="2413000"/>
          <p14:tracePt t="33609" x="7854950" y="2413000"/>
          <p14:tracePt t="33615" x="7874000" y="2413000"/>
          <p14:tracePt t="33619" x="7893050" y="2425700"/>
          <p14:tracePt t="33625" x="7943850" y="2457450"/>
          <p14:tracePt t="33642" x="7975600" y="2470150"/>
          <p14:tracePt t="33658" x="8020050" y="2489200"/>
          <p14:tracePt t="33675" x="8051800" y="2495550"/>
          <p14:tracePt t="33692" x="8058150" y="2501900"/>
          <p14:tracePt t="33708" x="8070850" y="2508250"/>
          <p14:tracePt t="33725" x="8083550" y="2508250"/>
          <p14:tracePt t="33742" x="8089900" y="2508250"/>
          <p14:tracePt t="33758" x="8102600" y="2508250"/>
          <p14:tracePt t="33811" x="8102600" y="2514600"/>
          <p14:tracePt t="33821" x="8108950" y="2514600"/>
          <p14:tracePt t="34305" x="8102600" y="2514600"/>
          <p14:tracePt t="34317" x="8096250" y="2514600"/>
          <p14:tracePt t="34335" x="8089900" y="2514600"/>
          <p14:tracePt t="34342" x="8077200" y="2514600"/>
          <p14:tracePt t="34342" x="8070850" y="2514600"/>
          <p14:tracePt t="34409" x="8064500" y="2514600"/>
          <p14:tracePt t="34441" x="8058150" y="2514600"/>
          <p14:tracePt t="34469" x="8051800" y="2514600"/>
          <p14:tracePt t="34475" x="8032750" y="2514600"/>
          <p14:tracePt t="34493" x="8026400" y="2514600"/>
          <p14:tracePt t="34493" x="8020050" y="2514600"/>
          <p14:tracePt t="34511" x="8020050" y="2520950"/>
          <p14:tracePt t="34515" x="8001000" y="2520950"/>
          <p14:tracePt t="34530" x="7981950" y="2533650"/>
          <p14:tracePt t="34542" x="7969250" y="2540000"/>
          <p14:tracePt t="34558" x="7943850" y="2552700"/>
          <p14:tracePt t="34575" x="7924800" y="2559050"/>
          <p14:tracePt t="34592" x="7899400" y="2578100"/>
          <p14:tracePt t="34608" x="7880350" y="2590800"/>
          <p14:tracePt t="34625" x="7861300" y="2590800"/>
          <p14:tracePt t="34642" x="7854950" y="2590800"/>
          <p14:tracePt t="34687" x="7854950" y="2597150"/>
          <p14:tracePt t="34817" x="7848600" y="2597150"/>
          <p14:tracePt t="34823" x="7848600" y="2603500"/>
          <p14:tracePt t="34825" x="7829550" y="2603500"/>
          <p14:tracePt t="34842" x="7829550" y="2616200"/>
          <p14:tracePt t="34842" x="7804150" y="2622550"/>
          <p14:tracePt t="34858" x="7797800" y="2628900"/>
          <p14:tracePt t="35199" x="7804150" y="2628900"/>
          <p14:tracePt t="35205" x="7810500" y="2628900"/>
          <p14:tracePt t="35209" x="7823200" y="2628900"/>
          <p14:tracePt t="35219" x="7829550" y="2628900"/>
          <p14:tracePt t="35225" x="7842250" y="2628900"/>
          <p14:tracePt t="35242" x="7848600" y="2628900"/>
          <p14:tracePt t="35258" x="7854950" y="2628900"/>
          <p14:tracePt t="36075" x="7867650" y="2628900"/>
          <p14:tracePt t="36084" x="7874000" y="2635250"/>
          <p14:tracePt t="36093" x="7886700" y="2635250"/>
          <p14:tracePt t="36093" x="7924800" y="2647950"/>
          <p14:tracePt t="36108" x="7956550" y="2667000"/>
          <p14:tracePt t="36125" x="7969250" y="2673350"/>
          <p14:tracePt t="36142" x="7975600" y="2673350"/>
          <p14:tracePt t="36158" x="7975600" y="2679700"/>
          <p14:tracePt t="36257" x="7969250" y="2679700"/>
          <p14:tracePt t="36259" x="7956550" y="2679700"/>
          <p14:tracePt t="36269" x="7937500" y="2679700"/>
          <p14:tracePt t="36275" x="7912100" y="2679700"/>
          <p14:tracePt t="36292" x="7880350" y="2673350"/>
          <p14:tracePt t="36308" x="7854950" y="2667000"/>
          <p14:tracePt t="36325" x="7848600" y="2667000"/>
          <p14:tracePt t="36342" x="7835900" y="2654300"/>
          <p14:tracePt t="36358" x="7829550" y="2654300"/>
          <p14:tracePt t="36375" x="7823200" y="2647950"/>
          <p14:tracePt t="36392" x="7810500" y="2647950"/>
          <p14:tracePt t="36408" x="7797800" y="2647950"/>
          <p14:tracePt t="36425" x="7785100" y="2641600"/>
          <p14:tracePt t="36442" x="7766050" y="2628900"/>
          <p14:tracePt t="36459" x="7753350" y="2609850"/>
          <p14:tracePt t="36517" x="7747000" y="2609850"/>
          <p14:tracePt t="36659" x="7753350" y="2609850"/>
          <p14:tracePt t="36663" x="7772400" y="2609850"/>
          <p14:tracePt t="36668" x="7797800" y="2622550"/>
          <p14:tracePt t="36675" x="7829550" y="2635250"/>
          <p14:tracePt t="36692" x="7899400" y="2692400"/>
          <p14:tracePt t="36708" x="8020050" y="2762250"/>
          <p14:tracePt t="36725" x="8096250" y="2825750"/>
          <p14:tracePt t="36742" x="8166100" y="2863850"/>
          <p14:tracePt t="36759" x="8223250" y="2901950"/>
          <p14:tracePt t="36775" x="8242300" y="2927350"/>
          <p14:tracePt t="36792" x="8274050" y="2927350"/>
          <p14:tracePt t="36808" x="8286750" y="2927350"/>
          <p14:tracePt t="36871" x="8293100" y="2927350"/>
          <p14:tracePt t="36927" x="8299450" y="2921000"/>
          <p14:tracePt t="36929" x="8331200" y="2889250"/>
          <p14:tracePt t="36934" x="8388350" y="2819400"/>
          <p14:tracePt t="36942" x="8502650" y="2667000"/>
          <p14:tracePt t="36958" x="8610600" y="2470150"/>
          <p14:tracePt t="36976" x="8655050" y="2362200"/>
          <p14:tracePt t="36992" x="8655050" y="2317750"/>
          <p14:tracePt t="37009" x="8623300" y="2286000"/>
          <p14:tracePt t="37025" x="8578850" y="2266950"/>
          <p14:tracePt t="37042" x="8540750" y="2247900"/>
          <p14:tracePt t="37058" x="8464550" y="2222500"/>
          <p14:tracePt t="37075" x="8394700" y="2216150"/>
          <p14:tracePt t="37092" x="8350250" y="2209800"/>
          <p14:tracePt t="37108" x="8293100" y="2209800"/>
          <p14:tracePt t="37125" x="8255000" y="2209800"/>
          <p14:tracePt t="37142" x="8216900" y="2209800"/>
          <p14:tracePt t="37158" x="8178800" y="2209800"/>
          <p14:tracePt t="37175" x="8153400" y="2209800"/>
          <p14:tracePt t="37192" x="8134350" y="2203450"/>
          <p14:tracePt t="37209" x="8102600" y="2203450"/>
          <p14:tracePt t="37225" x="8089900" y="2203450"/>
          <p14:tracePt t="37242" x="8070850" y="2197100"/>
          <p14:tracePt t="37258" x="8045450" y="2203450"/>
          <p14:tracePt t="37275" x="8032750" y="2197100"/>
          <p14:tracePt t="37292" x="8013700" y="2197100"/>
          <p14:tracePt t="37308" x="8013700" y="2203450"/>
          <p14:tracePt t="37385" x="8013700" y="2209800"/>
          <p14:tracePt t="37391" x="8013700" y="2216150"/>
          <p14:tracePt t="37393" x="8032750" y="2247900"/>
          <p14:tracePt t="37393" x="8032750" y="2254250"/>
          <p14:tracePt t="37409" x="8051800" y="2279650"/>
          <p14:tracePt t="37425" x="8083550" y="2292350"/>
          <p14:tracePt t="37442" x="8121650" y="2324100"/>
          <p14:tracePt t="37458" x="8172450" y="2349500"/>
          <p14:tracePt t="37475" x="8185150" y="2406650"/>
          <p14:tracePt t="37492" x="8191500" y="2413000"/>
          <p14:tracePt t="37492" x="8197850" y="2413000"/>
          <p14:tracePt t="37509" x="8210550" y="2413000"/>
          <p14:tracePt t="37603" x="8210550" y="2419350"/>
          <p14:tracePt t="37613" x="8210550" y="2451100"/>
          <p14:tracePt t="37618" x="8223250" y="2463800"/>
          <p14:tracePt t="37625" x="8248650" y="2508250"/>
          <p14:tracePt t="37642" x="8255000" y="2540000"/>
          <p14:tracePt t="37658" x="8261350" y="2552700"/>
          <p14:tracePt t="37675" x="8267700" y="2559050"/>
          <p14:tracePt t="37692" x="8286750" y="2559050"/>
          <p14:tracePt t="37708" x="8286750" y="2571750"/>
          <p14:tracePt t="37725" x="8331200" y="2590800"/>
          <p14:tracePt t="37742" x="8394700" y="2616200"/>
          <p14:tracePt t="37758" x="8439150" y="2628900"/>
          <p14:tracePt t="37775" x="8502650" y="2628900"/>
          <p14:tracePt t="37792" x="8509000" y="2628900"/>
          <p14:tracePt t="37808" x="8521700" y="2635250"/>
          <p14:tracePt t="37825" x="8534400" y="2647950"/>
          <p14:tracePt t="37842" x="8559800" y="2660650"/>
          <p14:tracePt t="37858" x="8572500" y="2667000"/>
          <p14:tracePt t="37875" x="8585200" y="2673350"/>
          <p14:tracePt t="37892" x="8591550" y="2673350"/>
          <p14:tracePt t="37927" x="8597900" y="2673350"/>
          <p14:tracePt t="38179" x="8597900" y="2679700"/>
          <p14:tracePt t="39701" x="8597900" y="2673350"/>
          <p14:tracePt t="39718" x="0" y="0"/>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6905" y="967818"/>
            <a:ext cx="4327095" cy="4801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re 1"/>
          <p:cNvSpPr>
            <a:spLocks noGrp="1"/>
          </p:cNvSpPr>
          <p:nvPr>
            <p:ph type="title"/>
          </p:nvPr>
        </p:nvSpPr>
        <p:spPr/>
        <p:txBody>
          <a:bodyPr/>
          <a:lstStyle/>
          <a:p>
            <a:r>
              <a:rPr lang="fr-FR" sz="2400" dirty="0"/>
              <a:t>D</a:t>
            </a:r>
            <a:r>
              <a:rPr lang="fr-FR" sz="2400" baseline="-25000" dirty="0"/>
              <a:t>2 </a:t>
            </a:r>
            <a:r>
              <a:rPr lang="fr-FR" sz="2400" dirty="0"/>
              <a:t>SPI - JET</a:t>
            </a:r>
            <a:endParaRPr lang="fr-FR" sz="2400" dirty="0"/>
          </a:p>
        </p:txBody>
      </p:sp>
      <p:sp>
        <p:nvSpPr>
          <p:cNvPr id="3" name="Espace réservé du contenu 2"/>
          <p:cNvSpPr>
            <a:spLocks noGrp="1"/>
          </p:cNvSpPr>
          <p:nvPr>
            <p:ph idx="1"/>
          </p:nvPr>
        </p:nvSpPr>
        <p:spPr>
          <a:xfrm>
            <a:off x="457200" y="836712"/>
            <a:ext cx="4480560" cy="5796844"/>
          </a:xfrm>
        </p:spPr>
        <p:txBody>
          <a:bodyPr/>
          <a:lstStyle/>
          <a:p>
            <a:r>
              <a:rPr lang="fr-FR" dirty="0" err="1">
                <a:sym typeface="Wingdings" panose="05000000000000000000" pitchFamily="2" charset="2"/>
              </a:rPr>
              <a:t>Current</a:t>
            </a:r>
            <a:r>
              <a:rPr lang="fr-FR" dirty="0">
                <a:sym typeface="Wingdings" panose="05000000000000000000" pitchFamily="2" charset="2"/>
              </a:rPr>
              <a:t> </a:t>
            </a:r>
            <a:r>
              <a:rPr lang="fr-FR" dirty="0" err="1">
                <a:sym typeface="Wingdings" panose="05000000000000000000" pitchFamily="2" charset="2"/>
              </a:rPr>
              <a:t>increases</a:t>
            </a:r>
            <a:r>
              <a:rPr lang="fr-FR" dirty="0">
                <a:sym typeface="Wingdings" panose="05000000000000000000" pitchFamily="2" charset="2"/>
              </a:rPr>
              <a:t> </a:t>
            </a:r>
            <a:r>
              <a:rPr lang="fr-FR" dirty="0" err="1">
                <a:sym typeface="Wingdings" panose="05000000000000000000" pitchFamily="2" charset="2"/>
              </a:rPr>
              <a:t>shortly</a:t>
            </a:r>
            <a:r>
              <a:rPr lang="fr-FR" dirty="0">
                <a:sym typeface="Wingdings" panose="05000000000000000000" pitchFamily="2" charset="2"/>
              </a:rPr>
              <a:t> </a:t>
            </a:r>
            <a:r>
              <a:rPr lang="fr-FR" dirty="0" err="1">
                <a:sym typeface="Wingdings" panose="05000000000000000000" pitchFamily="2" charset="2"/>
              </a:rPr>
              <a:t>after</a:t>
            </a:r>
            <a:r>
              <a:rPr lang="fr-FR" dirty="0">
                <a:sym typeface="Wingdings" panose="05000000000000000000" pitchFamily="2" charset="2"/>
              </a:rPr>
              <a:t> SPI</a:t>
            </a:r>
          </a:p>
          <a:p>
            <a:r>
              <a:rPr lang="fr-FR" dirty="0">
                <a:sym typeface="Wingdings" panose="05000000000000000000" pitchFamily="2" charset="2"/>
              </a:rPr>
              <a:t>Neutrons and HXR drop</a:t>
            </a:r>
          </a:p>
          <a:p>
            <a:r>
              <a:rPr lang="fr-FR" dirty="0">
                <a:sym typeface="Wingdings" panose="05000000000000000000" pitchFamily="2" charset="2"/>
              </a:rPr>
              <a:t>Synchrotron </a:t>
            </a:r>
            <a:r>
              <a:rPr lang="fr-FR" dirty="0" err="1">
                <a:sym typeface="Wingdings" panose="05000000000000000000" pitchFamily="2" charset="2"/>
              </a:rPr>
              <a:t>emission</a:t>
            </a:r>
            <a:r>
              <a:rPr lang="fr-FR" dirty="0">
                <a:sym typeface="Wingdings" panose="05000000000000000000" pitchFamily="2" charset="2"/>
              </a:rPr>
              <a:t> changes (</a:t>
            </a:r>
            <a:r>
              <a:rPr lang="fr-FR" dirty="0" err="1">
                <a:sym typeface="Wingdings" panose="05000000000000000000" pitchFamily="2" charset="2"/>
              </a:rPr>
              <a:t>islands</a:t>
            </a:r>
            <a:r>
              <a:rPr lang="fr-FR" dirty="0">
                <a:sym typeface="Wingdings" panose="05000000000000000000" pitchFamily="2" charset="2"/>
              </a:rPr>
              <a:t> </a:t>
            </a:r>
            <a:r>
              <a:rPr lang="fr-FR" dirty="0" err="1">
                <a:sym typeface="Wingdings" panose="05000000000000000000" pitchFamily="2" charset="2"/>
              </a:rPr>
              <a:t>sometimes</a:t>
            </a:r>
            <a:r>
              <a:rPr lang="fr-FR" dirty="0">
                <a:sym typeface="Wingdings" panose="05000000000000000000" pitchFamily="2" charset="2"/>
              </a:rPr>
              <a:t> visible)</a:t>
            </a:r>
          </a:p>
          <a:p>
            <a:r>
              <a:rPr lang="fr-FR" dirty="0" smtClean="0">
                <a:sym typeface="Wingdings" panose="05000000000000000000" pitchFamily="2" charset="2"/>
              </a:rPr>
              <a:t>Electron </a:t>
            </a:r>
            <a:r>
              <a:rPr lang="fr-FR" dirty="0" err="1" smtClean="0">
                <a:sym typeface="Wingdings" panose="05000000000000000000" pitchFamily="2" charset="2"/>
              </a:rPr>
              <a:t>density</a:t>
            </a:r>
            <a:r>
              <a:rPr lang="fr-FR" dirty="0" smtClean="0">
                <a:sym typeface="Wingdings" panose="05000000000000000000" pitchFamily="2" charset="2"/>
              </a:rPr>
              <a:t> </a:t>
            </a:r>
            <a:r>
              <a:rPr lang="fr-FR" dirty="0">
                <a:sym typeface="Wingdings" panose="05000000000000000000" pitchFamily="2" charset="2"/>
              </a:rPr>
              <a:t>drops to &lt;10</a:t>
            </a:r>
            <a:r>
              <a:rPr lang="fr-FR" baseline="30000" dirty="0">
                <a:sym typeface="Wingdings" panose="05000000000000000000" pitchFamily="2" charset="2"/>
              </a:rPr>
              <a:t>18 </a:t>
            </a:r>
            <a:r>
              <a:rPr lang="fr-FR" dirty="0">
                <a:sym typeface="Wingdings" panose="05000000000000000000" pitchFamily="2" charset="2"/>
              </a:rPr>
              <a:t>m</a:t>
            </a:r>
            <a:r>
              <a:rPr lang="fr-FR" baseline="30000" dirty="0">
                <a:sym typeface="Wingdings" panose="05000000000000000000" pitchFamily="2" charset="2"/>
              </a:rPr>
              <a:t>-2</a:t>
            </a:r>
            <a:endParaRPr lang="fr-FR" dirty="0">
              <a:sym typeface="Wingdings" panose="05000000000000000000" pitchFamily="2" charset="2"/>
            </a:endParaRPr>
          </a:p>
          <a:p>
            <a:pPr lvl="1"/>
            <a:r>
              <a:rPr lang="fr-FR" dirty="0">
                <a:sym typeface="Wingdings" panose="05000000000000000000" pitchFamily="2" charset="2"/>
              </a:rPr>
              <a:t>Plasma </a:t>
            </a:r>
            <a:r>
              <a:rPr lang="fr-FR" dirty="0" err="1">
                <a:sym typeface="Wingdings" panose="05000000000000000000" pitchFamily="2" charset="2"/>
              </a:rPr>
              <a:t>recombination</a:t>
            </a:r>
            <a:endParaRPr lang="fr-FR" dirty="0">
              <a:sym typeface="Wingdings" panose="05000000000000000000" pitchFamily="2" charset="2"/>
            </a:endParaRPr>
          </a:p>
          <a:p>
            <a:r>
              <a:rPr lang="fr-FR" dirty="0" err="1">
                <a:sym typeface="Wingdings" panose="05000000000000000000" pitchFamily="2" charset="2"/>
              </a:rPr>
              <a:t>V</a:t>
            </a:r>
            <a:r>
              <a:rPr lang="fr-FR" baseline="-25000" dirty="0" err="1">
                <a:sym typeface="Wingdings" panose="05000000000000000000" pitchFamily="2" charset="2"/>
              </a:rPr>
              <a:t>loop</a:t>
            </a:r>
            <a:r>
              <a:rPr lang="fr-FR" dirty="0">
                <a:sym typeface="Wingdings" panose="05000000000000000000" pitchFamily="2" charset="2"/>
              </a:rPr>
              <a:t> </a:t>
            </a:r>
            <a:r>
              <a:rPr lang="fr-FR" dirty="0" err="1">
                <a:sym typeface="Wingdings" panose="05000000000000000000" pitchFamily="2" charset="2"/>
              </a:rPr>
              <a:t>decreases</a:t>
            </a:r>
            <a:endParaRPr lang="fr-FR" dirty="0">
              <a:sym typeface="Wingdings" panose="05000000000000000000" pitchFamily="2" charset="2"/>
            </a:endParaRPr>
          </a:p>
          <a:p>
            <a:pPr lvl="1"/>
            <a:r>
              <a:rPr lang="fr-FR" dirty="0" err="1">
                <a:sym typeface="Wingdings" panose="05000000000000000000" pitchFamily="2" charset="2"/>
              </a:rPr>
              <a:t>Possibly</a:t>
            </a:r>
            <a:r>
              <a:rPr lang="fr-FR" dirty="0">
                <a:sym typeface="Wingdings" panose="05000000000000000000" pitchFamily="2" charset="2"/>
              </a:rPr>
              <a:t> a </a:t>
            </a:r>
            <a:r>
              <a:rPr lang="fr-FR" dirty="0" err="1">
                <a:sym typeface="Wingdings" panose="05000000000000000000" pitchFamily="2" charset="2"/>
              </a:rPr>
              <a:t>hint</a:t>
            </a:r>
            <a:r>
              <a:rPr lang="fr-FR" dirty="0">
                <a:sym typeface="Wingdings" panose="05000000000000000000" pitchFamily="2" charset="2"/>
              </a:rPr>
              <a:t> at argon purge-out</a:t>
            </a:r>
          </a:p>
          <a:p>
            <a:pPr lvl="1"/>
            <a:r>
              <a:rPr lang="fr-FR" dirty="0">
                <a:sym typeface="Wingdings" panose="05000000000000000000" pitchFamily="2" charset="2"/>
              </a:rPr>
              <a:t>Ar VUV </a:t>
            </a:r>
            <a:r>
              <a:rPr lang="fr-FR" dirty="0" err="1">
                <a:sym typeface="Wingdings" panose="05000000000000000000" pitchFamily="2" charset="2"/>
              </a:rPr>
              <a:t>lines</a:t>
            </a:r>
            <a:r>
              <a:rPr lang="fr-FR" dirty="0">
                <a:sym typeface="Wingdings" panose="05000000000000000000" pitchFamily="2" charset="2"/>
              </a:rPr>
              <a:t> </a:t>
            </a:r>
            <a:r>
              <a:rPr lang="fr-FR" dirty="0" err="1">
                <a:sym typeface="Wingdings" panose="05000000000000000000" pitchFamily="2" charset="2"/>
              </a:rPr>
              <a:t>become</a:t>
            </a:r>
            <a:r>
              <a:rPr lang="fr-FR" dirty="0">
                <a:sym typeface="Wingdings" panose="05000000000000000000" pitchFamily="2" charset="2"/>
              </a:rPr>
              <a:t> </a:t>
            </a:r>
            <a:r>
              <a:rPr lang="fr-FR" dirty="0" err="1">
                <a:sym typeface="Wingdings" panose="05000000000000000000" pitchFamily="2" charset="2"/>
              </a:rPr>
              <a:t>dominated</a:t>
            </a:r>
            <a:r>
              <a:rPr lang="fr-FR" dirty="0">
                <a:sym typeface="Wingdings" panose="05000000000000000000" pitchFamily="2" charset="2"/>
              </a:rPr>
              <a:t> by </a:t>
            </a:r>
            <a:r>
              <a:rPr lang="fr-FR" dirty="0" smtClean="0">
                <a:sym typeface="Wingdings" panose="05000000000000000000" pitchFamily="2" charset="2"/>
              </a:rPr>
              <a:t>D </a:t>
            </a:r>
            <a:r>
              <a:rPr lang="fr-FR" dirty="0" err="1">
                <a:sym typeface="Wingdings" panose="05000000000000000000" pitchFamily="2" charset="2"/>
              </a:rPr>
              <a:t>lines</a:t>
            </a:r>
            <a:r>
              <a:rPr lang="fr-FR" dirty="0">
                <a:sym typeface="Wingdings" panose="05000000000000000000" pitchFamily="2" charset="2"/>
              </a:rPr>
              <a:t> </a:t>
            </a:r>
            <a:r>
              <a:rPr lang="fr-FR" i="1" dirty="0" smtClean="0">
                <a:solidFill>
                  <a:srgbClr val="00B0F0"/>
                </a:solidFill>
                <a:sym typeface="Wingdings" panose="05000000000000000000" pitchFamily="2" charset="2"/>
              </a:rPr>
              <a:t>[S</a:t>
            </a:r>
            <a:r>
              <a:rPr lang="fr-FR" i="1" dirty="0">
                <a:solidFill>
                  <a:srgbClr val="00B0F0"/>
                </a:solidFill>
                <a:sym typeface="Wingdings" panose="05000000000000000000" pitchFamily="2" charset="2"/>
              </a:rPr>
              <a:t>. </a:t>
            </a:r>
            <a:r>
              <a:rPr lang="fr-FR" i="1" dirty="0" err="1">
                <a:solidFill>
                  <a:srgbClr val="00B0F0"/>
                </a:solidFill>
                <a:sym typeface="Wingdings" panose="05000000000000000000" pitchFamily="2" charset="2"/>
              </a:rPr>
              <a:t>Sridhar’s</a:t>
            </a:r>
            <a:r>
              <a:rPr lang="fr-FR" i="1" dirty="0">
                <a:solidFill>
                  <a:srgbClr val="00B0F0"/>
                </a:solidFill>
                <a:sym typeface="Wingdings" panose="05000000000000000000" pitchFamily="2" charset="2"/>
              </a:rPr>
              <a:t> </a:t>
            </a:r>
            <a:r>
              <a:rPr lang="fr-FR" i="1" dirty="0" smtClean="0">
                <a:solidFill>
                  <a:srgbClr val="00B0F0"/>
                </a:solidFill>
                <a:sym typeface="Wingdings" panose="05000000000000000000" pitchFamily="2" charset="2"/>
              </a:rPr>
              <a:t>talk – </a:t>
            </a:r>
            <a:r>
              <a:rPr lang="fr-FR" i="1" dirty="0" err="1" smtClean="0">
                <a:solidFill>
                  <a:srgbClr val="00B0F0"/>
                </a:solidFill>
                <a:sym typeface="Wingdings" panose="05000000000000000000" pitchFamily="2" charset="2"/>
              </a:rPr>
              <a:t>this</a:t>
            </a:r>
            <a:r>
              <a:rPr lang="fr-FR" i="1" dirty="0" smtClean="0">
                <a:solidFill>
                  <a:srgbClr val="00B0F0"/>
                </a:solidFill>
                <a:sym typeface="Wingdings" panose="05000000000000000000" pitchFamily="2" charset="2"/>
              </a:rPr>
              <a:t> </a:t>
            </a:r>
            <a:r>
              <a:rPr lang="fr-FR" i="1" dirty="0" err="1" smtClean="0">
                <a:solidFill>
                  <a:srgbClr val="00B0F0"/>
                </a:solidFill>
                <a:sym typeface="Wingdings" panose="05000000000000000000" pitchFamily="2" charset="2"/>
              </a:rPr>
              <a:t>conf</a:t>
            </a:r>
            <a:r>
              <a:rPr lang="fr-FR" i="1" dirty="0" smtClean="0">
                <a:solidFill>
                  <a:srgbClr val="00B0F0"/>
                </a:solidFill>
                <a:sym typeface="Wingdings" panose="05000000000000000000" pitchFamily="2" charset="2"/>
              </a:rPr>
              <a:t>.]</a:t>
            </a:r>
            <a:endParaRPr lang="fr-FR" i="1" dirty="0">
              <a:solidFill>
                <a:srgbClr val="00B0F0"/>
              </a:solidFill>
              <a:sym typeface="Wingdings" panose="05000000000000000000" pitchFamily="2" charset="2"/>
            </a:endParaRPr>
          </a:p>
          <a:p>
            <a:r>
              <a:rPr lang="fr-FR" dirty="0" err="1">
                <a:sym typeface="Wingdings" panose="05000000000000000000" pitchFamily="2" charset="2"/>
              </a:rPr>
              <a:t>Runaways</a:t>
            </a:r>
            <a:r>
              <a:rPr lang="fr-FR" dirty="0">
                <a:sym typeface="Wingdings" panose="05000000000000000000" pitchFamily="2" charset="2"/>
              </a:rPr>
              <a:t> </a:t>
            </a:r>
            <a:r>
              <a:rPr lang="fr-FR" dirty="0" err="1">
                <a:sym typeface="Wingdings" panose="05000000000000000000" pitchFamily="2" charset="2"/>
              </a:rPr>
              <a:t>disappear</a:t>
            </a:r>
            <a:r>
              <a:rPr lang="fr-FR" dirty="0">
                <a:sym typeface="Wingdings" panose="05000000000000000000" pitchFamily="2" charset="2"/>
              </a:rPr>
              <a:t> in a </a:t>
            </a:r>
            <a:r>
              <a:rPr lang="fr-FR" dirty="0" smtClean="0">
                <a:sym typeface="Wingdings" panose="05000000000000000000" pitchFamily="2" charset="2"/>
              </a:rPr>
              <a:t>few ms</a:t>
            </a:r>
          </a:p>
          <a:p>
            <a:pPr lvl="1"/>
            <a:r>
              <a:rPr lang="fr-FR" dirty="0" smtClean="0">
                <a:sym typeface="Wingdings" panose="05000000000000000000" pitchFamily="2" charset="2"/>
              </a:rPr>
              <a:t>Synchrotron </a:t>
            </a:r>
            <a:r>
              <a:rPr lang="fr-FR" dirty="0" err="1">
                <a:sym typeface="Wingdings" panose="05000000000000000000" pitchFamily="2" charset="2"/>
              </a:rPr>
              <a:t>emission</a:t>
            </a:r>
            <a:r>
              <a:rPr lang="fr-FR" dirty="0">
                <a:sym typeface="Wingdings" panose="05000000000000000000" pitchFamily="2" charset="2"/>
              </a:rPr>
              <a:t> stops</a:t>
            </a:r>
          </a:p>
          <a:p>
            <a:pPr lvl="1"/>
            <a:r>
              <a:rPr lang="fr-FR" dirty="0">
                <a:sym typeface="Wingdings" panose="05000000000000000000" pitchFamily="2" charset="2"/>
              </a:rPr>
              <a:t>Large neutron/HXR </a:t>
            </a:r>
            <a:r>
              <a:rPr lang="fr-FR" dirty="0" err="1">
                <a:sym typeface="Wingdings" panose="05000000000000000000" pitchFamily="2" charset="2"/>
              </a:rPr>
              <a:t>spike</a:t>
            </a:r>
            <a:endParaRPr lang="fr-FR" dirty="0">
              <a:sym typeface="Wingdings" panose="05000000000000000000" pitchFamily="2" charset="2"/>
            </a:endParaRPr>
          </a:p>
          <a:p>
            <a:pPr lvl="1"/>
            <a:r>
              <a:rPr lang="fr-FR" dirty="0">
                <a:sym typeface="Wingdings" panose="05000000000000000000" pitchFamily="2" charset="2"/>
              </a:rPr>
              <a:t>Large MHD </a:t>
            </a:r>
            <a:r>
              <a:rPr lang="fr-FR" dirty="0" err="1">
                <a:sym typeface="Wingdings" panose="05000000000000000000" pitchFamily="2" charset="2"/>
              </a:rPr>
              <a:t>burst</a:t>
            </a:r>
            <a:endParaRPr lang="fr-FR" dirty="0">
              <a:sym typeface="Wingdings" panose="05000000000000000000" pitchFamily="2" charset="2"/>
            </a:endParaRPr>
          </a:p>
          <a:p>
            <a:pPr lvl="1"/>
            <a:r>
              <a:rPr lang="fr-FR" dirty="0">
                <a:sym typeface="Wingdings" panose="05000000000000000000" pitchFamily="2" charset="2"/>
              </a:rPr>
              <a:t>No visible </a:t>
            </a:r>
            <a:r>
              <a:rPr lang="fr-FR" dirty="0" err="1">
                <a:sym typeface="Wingdings" panose="05000000000000000000" pitchFamily="2" charset="2"/>
              </a:rPr>
              <a:t>localized</a:t>
            </a:r>
            <a:r>
              <a:rPr lang="fr-FR" dirty="0">
                <a:sym typeface="Wingdings" panose="05000000000000000000" pitchFamily="2" charset="2"/>
              </a:rPr>
              <a:t> damage</a:t>
            </a:r>
          </a:p>
          <a:p>
            <a:r>
              <a:rPr lang="fr-FR" dirty="0" err="1">
                <a:sym typeface="Wingdings" panose="05000000000000000000" pitchFamily="2" charset="2"/>
              </a:rPr>
              <a:t>Rest</a:t>
            </a:r>
            <a:r>
              <a:rPr lang="fr-FR" dirty="0">
                <a:sym typeface="Wingdings" panose="05000000000000000000" pitchFamily="2" charset="2"/>
              </a:rPr>
              <a:t> of the </a:t>
            </a:r>
            <a:r>
              <a:rPr lang="fr-FR" dirty="0" err="1">
                <a:sym typeface="Wingdings" panose="05000000000000000000" pitchFamily="2" charset="2"/>
              </a:rPr>
              <a:t>current</a:t>
            </a:r>
            <a:r>
              <a:rPr lang="fr-FR" dirty="0">
                <a:sym typeface="Wingdings" panose="05000000000000000000" pitchFamily="2" charset="2"/>
              </a:rPr>
              <a:t> </a:t>
            </a:r>
            <a:r>
              <a:rPr lang="fr-FR" dirty="0" err="1">
                <a:sym typeface="Wingdings" panose="05000000000000000000" pitchFamily="2" charset="2"/>
              </a:rPr>
              <a:t>decay</a:t>
            </a:r>
            <a:r>
              <a:rPr lang="fr-FR" dirty="0">
                <a:sym typeface="Wingdings" panose="05000000000000000000" pitchFamily="2" charset="2"/>
              </a:rPr>
              <a:t> </a:t>
            </a:r>
            <a:r>
              <a:rPr lang="fr-FR" dirty="0" err="1">
                <a:sym typeface="Wingdings" panose="05000000000000000000" pitchFamily="2" charset="2"/>
              </a:rPr>
              <a:t>similar</a:t>
            </a:r>
            <a:r>
              <a:rPr lang="fr-FR" dirty="0">
                <a:sym typeface="Wingdings" panose="05000000000000000000" pitchFamily="2" charset="2"/>
              </a:rPr>
              <a:t> to an </a:t>
            </a:r>
            <a:r>
              <a:rPr lang="fr-FR" dirty="0" err="1">
                <a:sym typeface="Wingdings" panose="05000000000000000000" pitchFamily="2" charset="2"/>
              </a:rPr>
              <a:t>ohmic</a:t>
            </a:r>
            <a:r>
              <a:rPr lang="fr-FR" dirty="0">
                <a:sym typeface="Wingdings" panose="05000000000000000000" pitchFamily="2" charset="2"/>
              </a:rPr>
              <a:t> CQ</a:t>
            </a:r>
          </a:p>
        </p:txBody>
      </p:sp>
      <p:sp>
        <p:nvSpPr>
          <p:cNvPr id="11" name="ZoneTexte 10"/>
          <p:cNvSpPr txBox="1"/>
          <p:nvPr/>
        </p:nvSpPr>
        <p:spPr>
          <a:xfrm>
            <a:off x="6457741" y="1094678"/>
            <a:ext cx="1037656" cy="338554"/>
          </a:xfrm>
          <a:prstGeom prst="rect">
            <a:avLst/>
          </a:prstGeom>
          <a:noFill/>
        </p:spPr>
        <p:txBody>
          <a:bodyPr wrap="none" rtlCol="0">
            <a:spAutoFit/>
          </a:bodyPr>
          <a:lstStyle/>
          <a:p>
            <a:r>
              <a:rPr lang="fr-FR" sz="1600" dirty="0" smtClean="0">
                <a:solidFill>
                  <a:srgbClr val="00B050"/>
                </a:solidFill>
              </a:rPr>
              <a:t>SPI trigger</a:t>
            </a:r>
            <a:endParaRPr lang="fr-FR" sz="1600" dirty="0">
              <a:solidFill>
                <a:srgbClr val="00B050"/>
              </a:solidFill>
            </a:endParaRPr>
          </a:p>
        </p:txBody>
      </p:sp>
      <p:sp>
        <p:nvSpPr>
          <p:cNvPr id="12" name="ZoneTexte 11"/>
          <p:cNvSpPr txBox="1"/>
          <p:nvPr/>
        </p:nvSpPr>
        <p:spPr>
          <a:xfrm>
            <a:off x="6482680" y="862028"/>
            <a:ext cx="808235" cy="338554"/>
          </a:xfrm>
          <a:prstGeom prst="rect">
            <a:avLst/>
          </a:prstGeom>
          <a:noFill/>
          <a:ln w="12700">
            <a:noFill/>
          </a:ln>
        </p:spPr>
        <p:txBody>
          <a:bodyPr wrap="none" rtlCol="0">
            <a:spAutoFit/>
          </a:bodyPr>
          <a:lstStyle/>
          <a:p>
            <a:pPr algn="ctr"/>
            <a:r>
              <a:rPr lang="fr-FR" sz="1600" dirty="0" smtClean="0">
                <a:solidFill>
                  <a:schemeClr val="bg1">
                    <a:lumMod val="65000"/>
                  </a:schemeClr>
                </a:solidFill>
              </a:rPr>
              <a:t>#95135</a:t>
            </a:r>
          </a:p>
        </p:txBody>
      </p:sp>
      <p:sp>
        <p:nvSpPr>
          <p:cNvPr id="13" name="Rectangle 12"/>
          <p:cNvSpPr/>
          <p:nvPr/>
        </p:nvSpPr>
        <p:spPr>
          <a:xfrm>
            <a:off x="8698643" y="1127930"/>
            <a:ext cx="179350" cy="4283655"/>
          </a:xfrm>
          <a:prstGeom prst="rect">
            <a:avLst/>
          </a:prstGeom>
          <a:solidFill>
            <a:schemeClr val="accent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pied de page 13"/>
          <p:cNvSpPr>
            <a:spLocks noGrp="1"/>
          </p:cNvSpPr>
          <p:nvPr>
            <p:ph type="ftr" sz="quarter" idx="11"/>
          </p:nvPr>
        </p:nvSpPr>
        <p:spPr/>
        <p:txBody>
          <a:bodyPr/>
          <a:lstStyle/>
          <a:p>
            <a:r>
              <a:rPr lang="en-US" smtClean="0"/>
              <a:t>IAEA Technical Meeting on Plasma Disruptions and their Mitigation 20th-23th July 2020</a:t>
            </a:r>
            <a:endParaRPr lang="de-DE" dirty="0" smtClean="0"/>
          </a:p>
        </p:txBody>
      </p:sp>
      <p:sp>
        <p:nvSpPr>
          <p:cNvPr id="15" name="Espace réservé du numéro de diapositive 14"/>
          <p:cNvSpPr>
            <a:spLocks noGrp="1"/>
          </p:cNvSpPr>
          <p:nvPr>
            <p:ph type="sldNum" sz="quarter" idx="4"/>
          </p:nvPr>
        </p:nvSpPr>
        <p:spPr/>
        <p:txBody>
          <a:bodyPr/>
          <a:lstStyle/>
          <a:p>
            <a:fld id="{6A6D9FA1-99C7-4910-8E32-B85D378B0060}" type="slidenum">
              <a:rPr lang="en-GB" smtClean="0"/>
              <a:pPr/>
              <a:t>13</a:t>
            </a:fld>
            <a:endParaRPr lang="en-GB" dirty="0"/>
          </a:p>
        </p:txBody>
      </p:sp>
      <p:pic>
        <p:nvPicPr>
          <p:cNvPr id="16" name="Picture 2" descr="\\de-ews-fs01\efdawork\PI team\PICTURES AND GRAPHICS\LOGOS\JET-LOGO (by Dolp)\OtherJPG\JE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10114" y="827651"/>
            <a:ext cx="631203" cy="250401"/>
          </a:xfrm>
          <a:prstGeom prst="rect">
            <a:avLst/>
          </a:prstGeom>
          <a:noFill/>
          <a:extLst>
            <a:ext uri="{909E8E84-426E-40DD-AFC4-6F175D3DCCD1}">
              <a14:hiddenFill xmlns:a14="http://schemas.microsoft.com/office/drawing/2010/main">
                <a:solidFill>
                  <a:srgbClr val="FFFFFF"/>
                </a:solidFill>
              </a14:hiddenFill>
            </a:ext>
          </a:extLst>
        </p:spPr>
      </p:pic>
      <p:pic>
        <p:nvPicPr>
          <p:cNvPr id="19" name="Audio 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071623078"/>
      </p:ext>
    </p:extLst>
  </p:cSld>
  <p:clrMapOvr>
    <a:masterClrMapping/>
  </p:clrMapOvr>
  <mc:AlternateContent xmlns:mc="http://schemas.openxmlformats.org/markup-compatibility/2006">
    <mc:Choice xmlns:p14="http://schemas.microsoft.com/office/powerpoint/2010/main" Requires="p14">
      <p:transition spd="slow" p14:dur="2000" advTm="86032"/>
    </mc:Choice>
    <mc:Fallback>
      <p:transition spd="slow" advTm="860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extLst>
    <p:ext uri="{3A86A75C-4F4B-4683-9AE1-C65F6400EC91}">
      <p14:laserTraceLst xmlns:p14="http://schemas.microsoft.com/office/powerpoint/2010/main">
        <p14:tracePtLst>
          <p14:tracePt t="14784" x="7308850" y="1587500"/>
          <p14:tracePt t="15191" x="7315200" y="1587500"/>
          <p14:tracePt t="15193" x="7321550" y="1587500"/>
          <p14:tracePt t="15197" x="7334250" y="1587500"/>
          <p14:tracePt t="15199" x="7391400" y="1593850"/>
          <p14:tracePt t="15213" x="7461250" y="1593850"/>
          <p14:tracePt t="15213" x="7467600" y="1593850"/>
          <p14:tracePt t="15229" x="7493000" y="1593850"/>
          <p14:tracePt t="15245" x="7518400" y="1593850"/>
          <p14:tracePt t="15262" x="7531100" y="1593850"/>
          <p14:tracePt t="15278" x="7537450" y="1593850"/>
          <p14:tracePt t="15499" x="7531100" y="1593850"/>
          <p14:tracePt t="15503" x="7524750" y="1593850"/>
          <p14:tracePt t="15507" x="7512050" y="1593850"/>
          <p14:tracePt t="15512" x="7480300" y="1593850"/>
          <p14:tracePt t="15528" x="7448550" y="1593850"/>
          <p14:tracePt t="15545" x="7435850" y="1593850"/>
          <p14:tracePt t="15562" x="7429500" y="1593850"/>
          <p14:tracePt t="15578" x="7410450" y="1593850"/>
          <p14:tracePt t="15623" x="7404100" y="1593850"/>
          <p14:tracePt t="15717" x="7397750" y="1593850"/>
          <p14:tracePt t="15725" x="7391400" y="1593850"/>
          <p14:tracePt t="16587" x="7397750" y="1593850"/>
          <p14:tracePt t="16593" x="7404100" y="1593850"/>
          <p14:tracePt t="16599" x="7423150" y="1593850"/>
          <p14:tracePt t="16605" x="7429500" y="1593850"/>
          <p14:tracePt t="16612" x="7454900" y="1593850"/>
          <p14:tracePt t="16628" x="7473950" y="1593850"/>
          <p14:tracePt t="16663" x="7480300" y="1593850"/>
          <p14:tracePt t="16663" x="7486650" y="1593850"/>
          <p14:tracePt t="16678" x="7499350" y="1593850"/>
          <p14:tracePt t="16695" x="7512050" y="1593850"/>
          <p14:tracePt t="16731" x="7518400" y="1593850"/>
          <p14:tracePt t="16753" x="7524750" y="1593850"/>
          <p14:tracePt t="16763" x="7531100" y="1593850"/>
          <p14:tracePt t="16855" x="7543800" y="1593850"/>
          <p14:tracePt t="16877" x="7550150" y="1593850"/>
          <p14:tracePt t="16899" x="7556500" y="1593850"/>
          <p14:tracePt t="16981" x="7562850" y="1593850"/>
          <p14:tracePt t="17021" x="7569200" y="1593850"/>
          <p14:tracePt t="17029" x="7588250" y="1593850"/>
          <p14:tracePt t="17038" x="7607300" y="1593850"/>
          <p14:tracePt t="17045" x="7639050" y="1593850"/>
          <p14:tracePt t="17062" x="7658100" y="1593850"/>
          <p14:tracePt t="17078" x="7689850" y="1593850"/>
          <p14:tracePt t="17095" x="7721600" y="1581150"/>
          <p14:tracePt t="17112" x="7747000" y="1581150"/>
          <p14:tracePt t="17128" x="7778750" y="1581150"/>
          <p14:tracePt t="17145" x="7810500" y="1574800"/>
          <p14:tracePt t="17162" x="7842250" y="1574800"/>
          <p14:tracePt t="17178" x="7874000" y="1568450"/>
          <p14:tracePt t="17195" x="7899400" y="1549400"/>
          <p14:tracePt t="17212" x="7937500" y="1543050"/>
          <p14:tracePt t="17228" x="7988300" y="1530350"/>
          <p14:tracePt t="17245" x="8020050" y="1511300"/>
          <p14:tracePt t="17262" x="8039100" y="1504950"/>
          <p14:tracePt t="17278" x="8083550" y="1492250"/>
          <p14:tracePt t="17295" x="8128000" y="1479550"/>
          <p14:tracePt t="17312" x="8191500" y="1454150"/>
          <p14:tracePt t="17328" x="8242300" y="1441450"/>
          <p14:tracePt t="17345" x="8280400" y="1422400"/>
          <p14:tracePt t="17362" x="8305800" y="1422400"/>
          <p14:tracePt t="17378" x="8318500" y="1416050"/>
          <p14:tracePt t="17395" x="8350250" y="1409700"/>
          <p14:tracePt t="17412" x="8394700" y="1403350"/>
          <p14:tracePt t="17428" x="8439150" y="1403350"/>
          <p14:tracePt t="17445" x="8470900" y="1397000"/>
          <p14:tracePt t="17462" x="8489950" y="1397000"/>
          <p14:tracePt t="17478" x="8496300" y="1397000"/>
          <p14:tracePt t="17495" x="8509000" y="1397000"/>
          <p14:tracePt t="17512" x="8534400" y="1397000"/>
          <p14:tracePt t="17529" x="8553450" y="1397000"/>
          <p14:tracePt t="17545" x="8578850" y="1384300"/>
          <p14:tracePt t="17562" x="8585200" y="1384300"/>
          <p14:tracePt t="17578" x="8597900" y="1384300"/>
          <p14:tracePt t="17595" x="8604250" y="1384300"/>
          <p14:tracePt t="17612" x="8616950" y="1384300"/>
          <p14:tracePt t="17628" x="8661400" y="1390650"/>
          <p14:tracePt t="17645" x="8674100" y="1397000"/>
          <p14:tracePt t="17662" x="8693150" y="1409700"/>
          <p14:tracePt t="17679" x="8724900" y="1409700"/>
          <p14:tracePt t="17695" x="8743950" y="1409700"/>
          <p14:tracePt t="17712" x="8750300" y="1409700"/>
          <p14:tracePt t="17765" x="8756650" y="1409700"/>
          <p14:tracePt t="18910" x="8750300" y="1409700"/>
          <p14:tracePt t="18916" x="8731250" y="1409700"/>
          <p14:tracePt t="18929" x="8718550" y="1422400"/>
          <p14:tracePt t="18930" x="8661400" y="1492250"/>
          <p14:tracePt t="18946" x="8597900" y="1600200"/>
          <p14:tracePt t="18963" x="8534400" y="1746250"/>
          <p14:tracePt t="18979" x="8451850" y="1924050"/>
          <p14:tracePt t="18996" x="8394700" y="2108200"/>
          <p14:tracePt t="19012" x="8331200" y="2260600"/>
          <p14:tracePt t="19028" x="8248650" y="2444750"/>
          <p14:tracePt t="19045" x="8204200" y="2559050"/>
          <p14:tracePt t="19062" x="8172450" y="2635250"/>
          <p14:tracePt t="19078" x="8134350" y="2667000"/>
          <p14:tracePt t="19095" x="8121650" y="2698750"/>
          <p14:tracePt t="19112" x="8083550" y="2736850"/>
          <p14:tracePt t="19128" x="8026400" y="2787650"/>
          <p14:tracePt t="19145" x="7981950" y="2825750"/>
          <p14:tracePt t="19162" x="7937500" y="2857500"/>
          <p14:tracePt t="19178" x="7905750" y="2895600"/>
          <p14:tracePt t="19195" x="7893050" y="2921000"/>
          <p14:tracePt t="19212" x="7886700" y="2921000"/>
          <p14:tracePt t="19320" x="7880350" y="2927350"/>
          <p14:tracePt t="19326" x="7867650" y="2933700"/>
          <p14:tracePt t="19328" x="7861300" y="2933700"/>
          <p14:tracePt t="19330" x="7835900" y="2965450"/>
          <p14:tracePt t="19348" x="7791450" y="2984500"/>
          <p14:tracePt t="19363" x="7747000" y="3009900"/>
          <p14:tracePt t="19378" x="7708900" y="3022600"/>
          <p14:tracePt t="19395" x="7664450" y="3054350"/>
          <p14:tracePt t="19412" x="7645400" y="3054350"/>
          <p14:tracePt t="19464" x="7639050" y="3054350"/>
          <p14:tracePt t="19474" x="7632700" y="3054350"/>
          <p14:tracePt t="19482" x="7626350" y="3054350"/>
          <p14:tracePt t="19489" x="7620000" y="3054350"/>
          <p14:tracePt t="19643" x="7620000" y="3060700"/>
          <p14:tracePt t="19648" x="7620000" y="3067050"/>
          <p14:tracePt t="19663" x="7632700" y="3086100"/>
          <p14:tracePt t="19663" x="7651750" y="3117850"/>
          <p14:tracePt t="19679" x="7664450" y="3162300"/>
          <p14:tracePt t="19696" x="7670800" y="3187700"/>
          <p14:tracePt t="19713" x="7677150" y="3213100"/>
          <p14:tracePt t="19729" x="7689850" y="3238500"/>
          <p14:tracePt t="19746" x="7689850" y="3251200"/>
          <p14:tracePt t="19763" x="7689850" y="3270250"/>
          <p14:tracePt t="19779" x="7702550" y="3308350"/>
          <p14:tracePt t="19796" x="7708900" y="3346450"/>
          <p14:tracePt t="19813" x="7708900" y="3403600"/>
          <p14:tracePt t="19829" x="7708900" y="3467100"/>
          <p14:tracePt t="19846" x="7708900" y="3536950"/>
          <p14:tracePt t="19863" x="7708900" y="3581400"/>
          <p14:tracePt t="19879" x="7702550" y="3644900"/>
          <p14:tracePt t="19896" x="7696200" y="3727450"/>
          <p14:tracePt t="19913" x="7677150" y="3810000"/>
          <p14:tracePt t="19929" x="7664450" y="3867150"/>
          <p14:tracePt t="19946" x="7658100" y="3911600"/>
          <p14:tracePt t="19963" x="7658100" y="3943350"/>
          <p14:tracePt t="19979" x="7645400" y="3962400"/>
          <p14:tracePt t="19996" x="7645400" y="3981450"/>
          <p14:tracePt t="20013" x="7645400" y="3987800"/>
          <p14:tracePt t="20029" x="7645400" y="3994150"/>
          <p14:tracePt t="20046" x="7645400" y="4019550"/>
          <p14:tracePt t="20063" x="7651750" y="4025900"/>
          <p14:tracePt t="20324" x="7645400" y="4025900"/>
          <p14:tracePt t="20332" x="7632700" y="4025900"/>
          <p14:tracePt t="20354" x="7626350" y="4025900"/>
          <p14:tracePt t="20356" x="7620000" y="4006850"/>
          <p14:tracePt t="21134" x="7620000" y="4000500"/>
          <p14:tracePt t="21590" x="7620000" y="3994150"/>
          <p14:tracePt t="21592" x="7620000" y="3987800"/>
          <p14:tracePt t="21594" x="7620000" y="3968750"/>
          <p14:tracePt t="21596" x="7620000" y="3917950"/>
          <p14:tracePt t="21613" x="7620000" y="3886200"/>
          <p14:tracePt t="21630" x="7620000" y="3867150"/>
          <p14:tracePt t="21646" x="7626350" y="3860800"/>
          <p14:tracePt t="21663" x="7626350" y="3848100"/>
          <p14:tracePt t="24886" x="7632700" y="3848100"/>
          <p14:tracePt t="24893" x="7639050" y="3854450"/>
          <p14:tracePt t="24898" x="7651750" y="3854450"/>
          <p14:tracePt t="24898" x="7658100" y="3860800"/>
          <p14:tracePt t="24913" x="7677150" y="3867150"/>
          <p14:tracePt t="24930" x="7702550" y="3873500"/>
          <p14:tracePt t="24946" x="7715250" y="3873500"/>
          <p14:tracePt t="24963" x="7721600" y="3886200"/>
          <p14:tracePt t="24979" x="7727950" y="3886200"/>
          <p14:tracePt t="24996" x="7740650" y="3886200"/>
          <p14:tracePt t="25013" x="7753350" y="3886200"/>
          <p14:tracePt t="25029" x="7759700" y="3886200"/>
          <p14:tracePt t="25046" x="7766050" y="3898900"/>
          <p14:tracePt t="25063" x="7772400" y="3898900"/>
          <p14:tracePt t="25079" x="7785100" y="3898900"/>
          <p14:tracePt t="25122" x="7791450" y="3898900"/>
          <p14:tracePt t="25134" x="7791450" y="3905250"/>
          <p14:tracePt t="25156" x="7797800" y="3905250"/>
          <p14:tracePt t="25176" x="7804150" y="3905250"/>
          <p14:tracePt t="28246" x="7797800" y="3905250"/>
          <p14:tracePt t="31900" x="0" y="0"/>
        </p14:tracePtLst>
        <p14:tracePtLst>
          <p14:tracePt t="32462" x="7639050" y="3454400"/>
          <p14:tracePt t="32512" x="7632700" y="3454400"/>
          <p14:tracePt t="32546" x="7632700" y="3448050"/>
          <p14:tracePt t="32550" x="7626350" y="3448050"/>
          <p14:tracePt t="32563" x="7613650" y="3429000"/>
          <p14:tracePt t="32563" x="7588250" y="3409950"/>
          <p14:tracePt t="32579" x="7556500" y="3384550"/>
          <p14:tracePt t="32596" x="7537450" y="3371850"/>
          <p14:tracePt t="32613" x="7518400" y="3346450"/>
          <p14:tracePt t="32630" x="7505700" y="3327400"/>
          <p14:tracePt t="32646" x="7499350" y="3314700"/>
          <p14:tracePt t="32724" x="7499350" y="3308350"/>
          <p14:tracePt t="32758" x="7499350" y="3302000"/>
          <p14:tracePt t="32760" x="7493000" y="3295650"/>
          <p14:tracePt t="32762" x="7493000" y="3289300"/>
          <p14:tracePt t="32764" x="7493000" y="3232150"/>
          <p14:tracePt t="32780" x="7505700" y="3181350"/>
          <p14:tracePt t="32796" x="7512050" y="3130550"/>
          <p14:tracePt t="32813" x="7531100" y="3079750"/>
          <p14:tracePt t="32829" x="7543800" y="3041650"/>
          <p14:tracePt t="32846" x="7569200" y="3016250"/>
          <p14:tracePt t="33194" x="7575550" y="3016250"/>
          <p14:tracePt t="33196" x="7581900" y="3028950"/>
          <p14:tracePt t="33205" x="7588250" y="3028950"/>
          <p14:tracePt t="33213" x="7607300" y="3048000"/>
          <p14:tracePt t="33229" x="7613650" y="3054350"/>
          <p14:tracePt t="33246" x="7620000" y="3054350"/>
          <p14:tracePt t="33263" x="7626350" y="3054350"/>
          <p14:tracePt t="33279" x="7632700" y="3060700"/>
          <p14:tracePt t="33296" x="7639050" y="3067050"/>
          <p14:tracePt t="33313" x="7651750" y="3073400"/>
          <p14:tracePt t="33329" x="7664450" y="3079750"/>
          <p14:tracePt t="33346" x="7670800" y="3092450"/>
          <p14:tracePt t="33363" x="7683500" y="3098800"/>
          <p14:tracePt t="33379" x="7702550" y="3105150"/>
          <p14:tracePt t="33396" x="7708900" y="3111500"/>
          <p14:tracePt t="33413" x="7721600" y="3117850"/>
          <p14:tracePt t="33429" x="7747000" y="3136900"/>
          <p14:tracePt t="33446" x="7753350" y="3143250"/>
          <p14:tracePt t="33463" x="7759700" y="3149600"/>
          <p14:tracePt t="33480" x="7766050" y="3155950"/>
          <p14:tracePt t="33496" x="7772400" y="3155950"/>
          <p14:tracePt t="33513" x="7791450" y="3162300"/>
          <p14:tracePt t="33529" x="7810500" y="3175000"/>
          <p14:tracePt t="33546" x="7829550" y="3187700"/>
          <p14:tracePt t="33563" x="7835900" y="3187700"/>
          <p14:tracePt t="33579" x="7842250" y="3187700"/>
          <p14:tracePt t="33596" x="7842250" y="3194050"/>
          <p14:tracePt t="33613" x="7854950" y="3194050"/>
          <p14:tracePt t="33656" x="7861300" y="3194050"/>
          <p14:tracePt t="33666" x="7861300" y="3200400"/>
          <p14:tracePt t="34778" x="7874000" y="3200400"/>
          <p14:tracePt t="34782" x="7880350" y="3200400"/>
          <p14:tracePt t="34797" x="7886700" y="3200400"/>
          <p14:tracePt t="38582" x="7880350" y="3200400"/>
          <p14:tracePt t="38598" x="7867650" y="3200400"/>
          <p14:tracePt t="38606" x="7861300" y="3200400"/>
          <p14:tracePt t="38610" x="7854950" y="3200400"/>
          <p14:tracePt t="38616" x="7842250" y="3194050"/>
          <p14:tracePt t="38616" x="7835900" y="3194050"/>
          <p14:tracePt t="41384" x="7842250" y="3194050"/>
          <p14:tracePt t="41388" x="7842250" y="3200400"/>
          <p14:tracePt t="41392" x="7854950" y="3232150"/>
          <p14:tracePt t="41396" x="7861300" y="3314700"/>
          <p14:tracePt t="41413" x="7874000" y="3435350"/>
          <p14:tracePt t="41413" x="7874000" y="3454400"/>
          <p14:tracePt t="41430" x="7880350" y="3594100"/>
          <p14:tracePt t="41446" x="7880350" y="3702050"/>
          <p14:tracePt t="41463" x="7880350" y="3790950"/>
          <p14:tracePt t="41479" x="7880350" y="3867150"/>
          <p14:tracePt t="41496" x="7886700" y="3924300"/>
          <p14:tracePt t="41513" x="7886700" y="3949700"/>
          <p14:tracePt t="41529" x="7886700" y="3981450"/>
          <p14:tracePt t="41546" x="7886700" y="4000500"/>
          <p14:tracePt t="41563" x="7886700" y="4025900"/>
          <p14:tracePt t="41579" x="7886700" y="4044950"/>
          <p14:tracePt t="41596" x="7886700" y="4102100"/>
          <p14:tracePt t="41613" x="7886700" y="4140200"/>
          <p14:tracePt t="41629" x="7886700" y="4191000"/>
          <p14:tracePt t="41646" x="7880350" y="4248150"/>
          <p14:tracePt t="41663" x="7867650" y="4298950"/>
          <p14:tracePt t="41679" x="7861300" y="4368800"/>
          <p14:tracePt t="41696" x="7854950" y="4394200"/>
          <p14:tracePt t="41812" x="7848600" y="4394200"/>
          <p14:tracePt t="41816" x="7848600" y="4413250"/>
          <p14:tracePt t="41816" x="7842250" y="4413250"/>
          <p14:tracePt t="41829" x="7835900" y="4425950"/>
          <p14:tracePt t="41830" x="7804150" y="4464050"/>
          <p14:tracePt t="41846" x="7778750" y="4508500"/>
          <p14:tracePt t="41863" x="7747000" y="4572000"/>
          <p14:tracePt t="41863" x="7747000" y="4584700"/>
          <p14:tracePt t="41880" x="7727950" y="4648200"/>
          <p14:tracePt t="41896" x="7708900" y="4711700"/>
          <p14:tracePt t="41913" x="7689850" y="4756150"/>
          <p14:tracePt t="41930" x="7670800" y="4813300"/>
          <p14:tracePt t="41946" x="7651750" y="4870450"/>
          <p14:tracePt t="41963" x="7632700" y="4902200"/>
          <p14:tracePt t="41979" x="7626350" y="4933950"/>
          <p14:tracePt t="41996" x="7620000" y="4959350"/>
          <p14:tracePt t="42104" x="7620000" y="4965700"/>
          <p14:tracePt t="42108" x="7620000" y="4972050"/>
          <p14:tracePt t="42110" x="7620000" y="4978400"/>
          <p14:tracePt t="42114" x="7632700" y="5016500"/>
          <p14:tracePt t="42129" x="7632700" y="5035550"/>
          <p14:tracePt t="42192" x="7632700" y="5041900"/>
          <p14:tracePt t="42204" x="7639050" y="5041900"/>
          <p14:tracePt t="42208" x="7645400" y="5041900"/>
          <p14:tracePt t="42220" x="7658100" y="5041900"/>
          <p14:tracePt t="42229" x="7683500" y="5048250"/>
          <p14:tracePt t="42246" x="7702550" y="5048250"/>
          <p14:tracePt t="42263" x="7734300" y="5048250"/>
          <p14:tracePt t="42279" x="7759700" y="5054600"/>
          <p14:tracePt t="42296" x="7816850" y="5073650"/>
          <p14:tracePt t="42313" x="7880350" y="5105400"/>
          <p14:tracePt t="42329" x="8026400" y="5207000"/>
          <p14:tracePt t="42346" x="8115300" y="5257800"/>
          <p14:tracePt t="42363" x="8185150" y="5295900"/>
          <p14:tracePt t="42380" x="8318500" y="5346700"/>
          <p14:tracePt t="42396" x="8356600" y="5365750"/>
          <p14:tracePt t="42413" x="8413750" y="5378450"/>
          <p14:tracePt t="42429" x="8439150" y="5391150"/>
          <p14:tracePt t="42446" x="8451850" y="5397500"/>
          <p14:tracePt t="42706" x="8458200" y="5397500"/>
          <p14:tracePt t="42714" x="8477250" y="5365750"/>
          <p14:tracePt t="42729" x="8496300" y="5340350"/>
          <p14:tracePt t="42730" x="8521700" y="5308600"/>
          <p14:tracePt t="42746" x="8540750" y="5283200"/>
          <p14:tracePt t="42763" x="8547100" y="5270500"/>
          <p14:tracePt t="42779" x="8566150" y="5251450"/>
          <p14:tracePt t="42796" x="8578850" y="5245100"/>
          <p14:tracePt t="42813" x="8585200" y="5238750"/>
          <p14:tracePt t="43872" x="0" y="0"/>
        </p14:tracePtLst>
        <p14:tracePtLst>
          <p14:tracePt t="69743" x="8693150" y="1422400"/>
          <p14:tracePt t="69942" x="8699500" y="1422400"/>
          <p14:tracePt t="69952" x="8705850" y="1422400"/>
          <p14:tracePt t="69956" x="8712200" y="1422400"/>
          <p14:tracePt t="69966" x="8724900" y="1422400"/>
          <p14:tracePt t="69980" x="8750300" y="1422400"/>
          <p14:tracePt t="70000" x="8763000" y="1422400"/>
          <p14:tracePt t="70062" x="8769350" y="1422400"/>
          <p14:tracePt t="70090" x="8775700" y="1422400"/>
          <p14:tracePt t="70098" x="8782050" y="1422400"/>
          <p14:tracePt t="70126" x="8794750" y="1422400"/>
          <p14:tracePt t="70139" x="8801100" y="1422400"/>
          <p14:tracePt t="70155" x="8807450" y="1422400"/>
          <p14:tracePt t="70164" x="8813800" y="1422400"/>
          <p14:tracePt t="70172" x="8820150" y="1422400"/>
          <p14:tracePt t="70198" x="8826500" y="1422400"/>
          <p14:tracePt t="70408" x="8820150" y="1422400"/>
          <p14:tracePt t="70414" x="8813800" y="1422400"/>
          <p14:tracePt t="70422" x="8801100" y="1422400"/>
          <p14:tracePt t="70433" x="8775700" y="1422400"/>
          <p14:tracePt t="70446" x="8769350" y="1422400"/>
          <p14:tracePt t="70463" x="8756650" y="1422400"/>
          <p14:tracePt t="70479" x="8750300" y="1422400"/>
          <p14:tracePt t="70496" x="8731250" y="1422400"/>
          <p14:tracePt t="70538" x="8724900" y="1422400"/>
          <p14:tracePt t="70588" x="8718550" y="1422400"/>
          <p14:tracePt t="70598" x="8712200" y="1422400"/>
          <p14:tracePt t="70613" x="8705850" y="1422400"/>
          <p14:tracePt t="70744" x="8712200" y="1422400"/>
          <p14:tracePt t="70750" x="8718550" y="1422400"/>
          <p14:tracePt t="70758" x="8731250" y="1422400"/>
          <p14:tracePt t="70763" x="8769350" y="1422400"/>
          <p14:tracePt t="70763" x="8782050" y="1422400"/>
          <p14:tracePt t="70780" x="8813800" y="1422400"/>
          <p14:tracePt t="70796" x="8851900" y="1422400"/>
          <p14:tracePt t="70813" x="8877300" y="1422400"/>
          <p14:tracePt t="70829" x="8890000" y="1422400"/>
          <p14:tracePt t="74450" x="8890000" y="1428750"/>
          <p14:tracePt t="74454" x="8890000" y="1441450"/>
          <p14:tracePt t="74456" x="8890000" y="1485900"/>
          <p14:tracePt t="74463" x="8883650" y="1555750"/>
          <p14:tracePt t="74480" x="8864600" y="1631950"/>
          <p14:tracePt t="74496" x="8864600" y="1701800"/>
          <p14:tracePt t="74513" x="8858250" y="1803400"/>
          <p14:tracePt t="74513" x="8858250" y="1809750"/>
          <p14:tracePt t="74530" x="8858250" y="1905000"/>
          <p14:tracePt t="74546" x="8858250" y="1993900"/>
          <p14:tracePt t="74563" x="8858250" y="2076450"/>
          <p14:tracePt t="74579" x="8858250" y="2133600"/>
          <p14:tracePt t="74596" x="8858250" y="2178050"/>
          <p14:tracePt t="74613" x="8858250" y="2197100"/>
          <p14:tracePt t="74629" x="8858250" y="2203450"/>
          <p14:tracePt t="74646" x="8858250" y="2216150"/>
          <p14:tracePt t="74663" x="8858250" y="2286000"/>
          <p14:tracePt t="74679" x="8851900" y="2374900"/>
          <p14:tracePt t="74696" x="8851900" y="2463800"/>
          <p14:tracePt t="74713" x="8851900" y="2533650"/>
          <p14:tracePt t="74729" x="8851900" y="2603500"/>
          <p14:tracePt t="74746" x="8839200" y="2654300"/>
          <p14:tracePt t="74763" x="8839200" y="2711450"/>
          <p14:tracePt t="74779" x="8832850" y="2832100"/>
          <p14:tracePt t="74796" x="8813800" y="2959100"/>
          <p14:tracePt t="74813" x="8813800" y="3054350"/>
          <p14:tracePt t="74813" x="8807450" y="3073400"/>
          <p14:tracePt t="74830" x="8807450" y="3149600"/>
          <p14:tracePt t="74846" x="8801100" y="3213100"/>
          <p14:tracePt t="74863" x="8794750" y="3302000"/>
          <p14:tracePt t="74879" x="8794750" y="3378200"/>
          <p14:tracePt t="74896" x="8794750" y="3460750"/>
          <p14:tracePt t="74913" x="8794750" y="3536950"/>
          <p14:tracePt t="74929" x="8794750" y="3600450"/>
          <p14:tracePt t="74946" x="8794750" y="3638550"/>
          <p14:tracePt t="74963" x="8794750" y="3657600"/>
          <p14:tracePt t="74979" x="8788400" y="3670300"/>
          <p14:tracePt t="74996" x="8788400" y="3683000"/>
          <p14:tracePt t="75013" x="8788400" y="3702050"/>
          <p14:tracePt t="75030" x="8788400" y="3708400"/>
          <p14:tracePt t="75046" x="8788400" y="3714750"/>
          <p14:tracePt t="75081" x="8788400" y="3721100"/>
          <p14:tracePt t="75087" x="8788400" y="3733800"/>
          <p14:tracePt t="75096" x="8775700" y="3759200"/>
          <p14:tracePt t="75113" x="8775700" y="3778250"/>
          <p14:tracePt t="75113" x="8775700" y="3784600"/>
          <p14:tracePt t="75130" x="8775700" y="3803650"/>
          <p14:tracePt t="81416" x="8769350" y="3803650"/>
          <p14:tracePt t="81424" x="8769350" y="3790950"/>
          <p14:tracePt t="81424" x="8756650" y="3778250"/>
          <p14:tracePt t="81429" x="8724900" y="3663950"/>
          <p14:tracePt t="81446" x="8718550" y="3505200"/>
          <p14:tracePt t="81463" x="8699500" y="3327400"/>
          <p14:tracePt t="81479" x="8686800" y="3098800"/>
          <p14:tracePt t="81496" x="8680450" y="2978150"/>
          <p14:tracePt t="81513" x="8680450" y="2876550"/>
          <p14:tracePt t="81529" x="8680450" y="2781300"/>
          <p14:tracePt t="81546" x="8680450" y="2705100"/>
          <p14:tracePt t="81563" x="8674100" y="2609850"/>
          <p14:tracePt t="81579" x="8674100" y="2451100"/>
          <p14:tracePt t="81596" x="8674100" y="2330450"/>
          <p14:tracePt t="81613" x="8661400" y="2197100"/>
          <p14:tracePt t="81629" x="8661400" y="2063750"/>
          <p14:tracePt t="81646" x="8661400" y="1955800"/>
          <p14:tracePt t="81663" x="8661400" y="1841500"/>
          <p14:tracePt t="81679" x="8655050" y="1714500"/>
          <p14:tracePt t="81696" x="8655050" y="1619250"/>
          <p14:tracePt t="81713" x="8655050" y="1555750"/>
          <p14:tracePt t="81729" x="8655050" y="1511300"/>
          <p14:tracePt t="81746" x="8655050" y="1466850"/>
          <p14:tracePt t="81763" x="8655050" y="1422400"/>
          <p14:tracePt t="81780" x="8648700" y="1352550"/>
          <p14:tracePt t="81796" x="8648700" y="1314450"/>
          <p14:tracePt t="81813" x="8648700" y="1276350"/>
          <p14:tracePt t="81829" x="8648700" y="1263650"/>
          <p14:tracePt t="81846" x="8648700" y="1257300"/>
          <p14:tracePt t="81863" x="8648700" y="1244600"/>
          <p14:tracePt t="81952" x="8655050" y="1244600"/>
          <p14:tracePt t="81964" x="8667750" y="1244600"/>
          <p14:tracePt t="81976" x="8674100" y="1244600"/>
          <p14:tracePt t="82030" x="8674100" y="1250950"/>
          <p14:tracePt t="82034" x="8680450" y="1250950"/>
          <p14:tracePt t="82040" x="8693150" y="1257300"/>
          <p14:tracePt t="82046" x="8718550" y="1276350"/>
          <p14:tracePt t="82063" x="8737600" y="1301750"/>
          <p14:tracePt t="82079" x="8743950" y="1301750"/>
          <p14:tracePt t="82096" x="8763000" y="1314450"/>
          <p14:tracePt t="82113" x="8763000" y="1320800"/>
          <p14:tracePt t="82129" x="8769350" y="1339850"/>
          <p14:tracePt t="82146" x="8775700" y="1358900"/>
          <p14:tracePt t="82163" x="8782050" y="1384300"/>
          <p14:tracePt t="82179" x="8782050" y="1403350"/>
          <p14:tracePt t="82196" x="8788400" y="1403350"/>
          <p14:tracePt t="82386" x="8782050" y="1403350"/>
          <p14:tracePt t="82388" x="8782050" y="1409700"/>
          <p14:tracePt t="82392" x="8769350" y="1409700"/>
          <p14:tracePt t="82404" x="8763000" y="1409700"/>
          <p14:tracePt t="82413" x="8743950" y="1409700"/>
          <p14:tracePt t="82429" x="8731250" y="1409700"/>
          <p14:tracePt t="82446" x="8718550" y="1409700"/>
          <p14:tracePt t="82463" x="8699500" y="1403350"/>
          <p14:tracePt t="85626" x="0" y="0"/>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7414" y="774478"/>
            <a:ext cx="10393282" cy="5152788"/>
          </a:xfrm>
          <a:prstGeom prst="rect">
            <a:avLst/>
          </a:prstGeom>
        </p:spPr>
      </p:pic>
      <p:sp>
        <p:nvSpPr>
          <p:cNvPr id="2" name="Titre 1"/>
          <p:cNvSpPr>
            <a:spLocks noGrp="1"/>
          </p:cNvSpPr>
          <p:nvPr>
            <p:ph type="title"/>
          </p:nvPr>
        </p:nvSpPr>
        <p:spPr/>
        <p:txBody>
          <a:bodyPr/>
          <a:lstStyle/>
          <a:p>
            <a:r>
              <a:rPr lang="fr-FR" sz="2400" dirty="0"/>
              <a:t>D</a:t>
            </a:r>
            <a:r>
              <a:rPr lang="fr-FR" sz="2400" baseline="-25000" dirty="0"/>
              <a:t>2 </a:t>
            </a:r>
            <a:r>
              <a:rPr lang="fr-FR" sz="2400" dirty="0"/>
              <a:t>SPI - JET</a:t>
            </a:r>
            <a:endParaRPr lang="fr-FR" sz="2400" dirty="0"/>
          </a:p>
        </p:txBody>
      </p:sp>
      <p:sp>
        <p:nvSpPr>
          <p:cNvPr id="3" name="Espace réservé du contenu 2"/>
          <p:cNvSpPr>
            <a:spLocks noGrp="1"/>
          </p:cNvSpPr>
          <p:nvPr>
            <p:ph idx="1"/>
          </p:nvPr>
        </p:nvSpPr>
        <p:spPr>
          <a:xfrm>
            <a:off x="457200" y="836712"/>
            <a:ext cx="4480560" cy="5796844"/>
          </a:xfrm>
        </p:spPr>
        <p:txBody>
          <a:bodyPr/>
          <a:lstStyle/>
          <a:p>
            <a:r>
              <a:rPr lang="fr-FR" dirty="0" err="1">
                <a:sym typeface="Wingdings" panose="05000000000000000000" pitchFamily="2" charset="2"/>
              </a:rPr>
              <a:t>Current</a:t>
            </a:r>
            <a:r>
              <a:rPr lang="fr-FR" dirty="0">
                <a:sym typeface="Wingdings" panose="05000000000000000000" pitchFamily="2" charset="2"/>
              </a:rPr>
              <a:t> </a:t>
            </a:r>
            <a:r>
              <a:rPr lang="fr-FR" dirty="0" err="1">
                <a:sym typeface="Wingdings" panose="05000000000000000000" pitchFamily="2" charset="2"/>
              </a:rPr>
              <a:t>increases</a:t>
            </a:r>
            <a:r>
              <a:rPr lang="fr-FR" dirty="0">
                <a:sym typeface="Wingdings" panose="05000000000000000000" pitchFamily="2" charset="2"/>
              </a:rPr>
              <a:t> </a:t>
            </a:r>
            <a:r>
              <a:rPr lang="fr-FR" dirty="0" err="1">
                <a:sym typeface="Wingdings" panose="05000000000000000000" pitchFamily="2" charset="2"/>
              </a:rPr>
              <a:t>shortly</a:t>
            </a:r>
            <a:r>
              <a:rPr lang="fr-FR" dirty="0">
                <a:sym typeface="Wingdings" panose="05000000000000000000" pitchFamily="2" charset="2"/>
              </a:rPr>
              <a:t> </a:t>
            </a:r>
            <a:r>
              <a:rPr lang="fr-FR" dirty="0" err="1">
                <a:sym typeface="Wingdings" panose="05000000000000000000" pitchFamily="2" charset="2"/>
              </a:rPr>
              <a:t>after</a:t>
            </a:r>
            <a:r>
              <a:rPr lang="fr-FR" dirty="0">
                <a:sym typeface="Wingdings" panose="05000000000000000000" pitchFamily="2" charset="2"/>
              </a:rPr>
              <a:t> SPI</a:t>
            </a:r>
          </a:p>
          <a:p>
            <a:r>
              <a:rPr lang="fr-FR" dirty="0">
                <a:sym typeface="Wingdings" panose="05000000000000000000" pitchFamily="2" charset="2"/>
              </a:rPr>
              <a:t>Neutrons and HXR drop</a:t>
            </a:r>
          </a:p>
          <a:p>
            <a:r>
              <a:rPr lang="fr-FR" dirty="0">
                <a:sym typeface="Wingdings" panose="05000000000000000000" pitchFamily="2" charset="2"/>
              </a:rPr>
              <a:t>Synchrotron </a:t>
            </a:r>
            <a:r>
              <a:rPr lang="fr-FR" dirty="0" err="1">
                <a:sym typeface="Wingdings" panose="05000000000000000000" pitchFamily="2" charset="2"/>
              </a:rPr>
              <a:t>emission</a:t>
            </a:r>
            <a:r>
              <a:rPr lang="fr-FR" dirty="0">
                <a:sym typeface="Wingdings" panose="05000000000000000000" pitchFamily="2" charset="2"/>
              </a:rPr>
              <a:t> changes (</a:t>
            </a:r>
            <a:r>
              <a:rPr lang="fr-FR" dirty="0" err="1">
                <a:sym typeface="Wingdings" panose="05000000000000000000" pitchFamily="2" charset="2"/>
              </a:rPr>
              <a:t>islands</a:t>
            </a:r>
            <a:r>
              <a:rPr lang="fr-FR" dirty="0">
                <a:sym typeface="Wingdings" panose="05000000000000000000" pitchFamily="2" charset="2"/>
              </a:rPr>
              <a:t> </a:t>
            </a:r>
            <a:r>
              <a:rPr lang="fr-FR" dirty="0" err="1">
                <a:sym typeface="Wingdings" panose="05000000000000000000" pitchFamily="2" charset="2"/>
              </a:rPr>
              <a:t>sometimes</a:t>
            </a:r>
            <a:r>
              <a:rPr lang="fr-FR" dirty="0">
                <a:sym typeface="Wingdings" panose="05000000000000000000" pitchFamily="2" charset="2"/>
              </a:rPr>
              <a:t> visible)</a:t>
            </a:r>
          </a:p>
          <a:p>
            <a:r>
              <a:rPr lang="fr-FR" dirty="0" smtClean="0">
                <a:sym typeface="Wingdings" panose="05000000000000000000" pitchFamily="2" charset="2"/>
              </a:rPr>
              <a:t>Electron </a:t>
            </a:r>
            <a:r>
              <a:rPr lang="fr-FR" dirty="0" err="1" smtClean="0">
                <a:sym typeface="Wingdings" panose="05000000000000000000" pitchFamily="2" charset="2"/>
              </a:rPr>
              <a:t>density</a:t>
            </a:r>
            <a:r>
              <a:rPr lang="fr-FR" dirty="0" smtClean="0">
                <a:sym typeface="Wingdings" panose="05000000000000000000" pitchFamily="2" charset="2"/>
              </a:rPr>
              <a:t> </a:t>
            </a:r>
            <a:r>
              <a:rPr lang="fr-FR" dirty="0">
                <a:sym typeface="Wingdings" panose="05000000000000000000" pitchFamily="2" charset="2"/>
              </a:rPr>
              <a:t>drops to &lt;10</a:t>
            </a:r>
            <a:r>
              <a:rPr lang="fr-FR" baseline="30000" dirty="0">
                <a:sym typeface="Wingdings" panose="05000000000000000000" pitchFamily="2" charset="2"/>
              </a:rPr>
              <a:t>18 </a:t>
            </a:r>
            <a:r>
              <a:rPr lang="fr-FR" dirty="0">
                <a:sym typeface="Wingdings" panose="05000000000000000000" pitchFamily="2" charset="2"/>
              </a:rPr>
              <a:t>m</a:t>
            </a:r>
            <a:r>
              <a:rPr lang="fr-FR" baseline="30000" dirty="0">
                <a:sym typeface="Wingdings" panose="05000000000000000000" pitchFamily="2" charset="2"/>
              </a:rPr>
              <a:t>-2</a:t>
            </a:r>
            <a:endParaRPr lang="fr-FR" dirty="0">
              <a:sym typeface="Wingdings" panose="05000000000000000000" pitchFamily="2" charset="2"/>
            </a:endParaRPr>
          </a:p>
          <a:p>
            <a:pPr lvl="1"/>
            <a:r>
              <a:rPr lang="fr-FR" dirty="0">
                <a:sym typeface="Wingdings" panose="05000000000000000000" pitchFamily="2" charset="2"/>
              </a:rPr>
              <a:t>Plasma </a:t>
            </a:r>
            <a:r>
              <a:rPr lang="fr-FR" dirty="0" err="1">
                <a:sym typeface="Wingdings" panose="05000000000000000000" pitchFamily="2" charset="2"/>
              </a:rPr>
              <a:t>recombination</a:t>
            </a:r>
            <a:endParaRPr lang="fr-FR" dirty="0">
              <a:sym typeface="Wingdings" panose="05000000000000000000" pitchFamily="2" charset="2"/>
            </a:endParaRPr>
          </a:p>
          <a:p>
            <a:r>
              <a:rPr lang="fr-FR" dirty="0" err="1">
                <a:sym typeface="Wingdings" panose="05000000000000000000" pitchFamily="2" charset="2"/>
              </a:rPr>
              <a:t>V</a:t>
            </a:r>
            <a:r>
              <a:rPr lang="fr-FR" baseline="-25000" dirty="0" err="1">
                <a:sym typeface="Wingdings" panose="05000000000000000000" pitchFamily="2" charset="2"/>
              </a:rPr>
              <a:t>loop</a:t>
            </a:r>
            <a:r>
              <a:rPr lang="fr-FR" dirty="0">
                <a:sym typeface="Wingdings" panose="05000000000000000000" pitchFamily="2" charset="2"/>
              </a:rPr>
              <a:t> </a:t>
            </a:r>
            <a:r>
              <a:rPr lang="fr-FR" dirty="0" err="1">
                <a:sym typeface="Wingdings" panose="05000000000000000000" pitchFamily="2" charset="2"/>
              </a:rPr>
              <a:t>decreases</a:t>
            </a:r>
            <a:endParaRPr lang="fr-FR" dirty="0">
              <a:sym typeface="Wingdings" panose="05000000000000000000" pitchFamily="2" charset="2"/>
            </a:endParaRPr>
          </a:p>
          <a:p>
            <a:pPr lvl="1"/>
            <a:r>
              <a:rPr lang="fr-FR" dirty="0" err="1">
                <a:sym typeface="Wingdings" panose="05000000000000000000" pitchFamily="2" charset="2"/>
              </a:rPr>
              <a:t>Possibly</a:t>
            </a:r>
            <a:r>
              <a:rPr lang="fr-FR" dirty="0">
                <a:sym typeface="Wingdings" panose="05000000000000000000" pitchFamily="2" charset="2"/>
              </a:rPr>
              <a:t> a </a:t>
            </a:r>
            <a:r>
              <a:rPr lang="fr-FR" dirty="0" err="1">
                <a:sym typeface="Wingdings" panose="05000000000000000000" pitchFamily="2" charset="2"/>
              </a:rPr>
              <a:t>hint</a:t>
            </a:r>
            <a:r>
              <a:rPr lang="fr-FR" dirty="0">
                <a:sym typeface="Wingdings" panose="05000000000000000000" pitchFamily="2" charset="2"/>
              </a:rPr>
              <a:t> at argon purge-out</a:t>
            </a:r>
          </a:p>
          <a:p>
            <a:pPr lvl="1"/>
            <a:r>
              <a:rPr lang="fr-FR" dirty="0">
                <a:sym typeface="Wingdings" panose="05000000000000000000" pitchFamily="2" charset="2"/>
              </a:rPr>
              <a:t>Ar VUV </a:t>
            </a:r>
            <a:r>
              <a:rPr lang="fr-FR" dirty="0" err="1">
                <a:sym typeface="Wingdings" panose="05000000000000000000" pitchFamily="2" charset="2"/>
              </a:rPr>
              <a:t>lines</a:t>
            </a:r>
            <a:r>
              <a:rPr lang="fr-FR" dirty="0">
                <a:sym typeface="Wingdings" panose="05000000000000000000" pitchFamily="2" charset="2"/>
              </a:rPr>
              <a:t> </a:t>
            </a:r>
            <a:r>
              <a:rPr lang="fr-FR" dirty="0" err="1">
                <a:sym typeface="Wingdings" panose="05000000000000000000" pitchFamily="2" charset="2"/>
              </a:rPr>
              <a:t>become</a:t>
            </a:r>
            <a:r>
              <a:rPr lang="fr-FR" dirty="0">
                <a:sym typeface="Wingdings" panose="05000000000000000000" pitchFamily="2" charset="2"/>
              </a:rPr>
              <a:t> </a:t>
            </a:r>
            <a:r>
              <a:rPr lang="fr-FR" dirty="0" err="1">
                <a:sym typeface="Wingdings" panose="05000000000000000000" pitchFamily="2" charset="2"/>
              </a:rPr>
              <a:t>dominated</a:t>
            </a:r>
            <a:r>
              <a:rPr lang="fr-FR" dirty="0">
                <a:sym typeface="Wingdings" panose="05000000000000000000" pitchFamily="2" charset="2"/>
              </a:rPr>
              <a:t> by </a:t>
            </a:r>
            <a:r>
              <a:rPr lang="fr-FR" dirty="0" smtClean="0">
                <a:sym typeface="Wingdings" panose="05000000000000000000" pitchFamily="2" charset="2"/>
              </a:rPr>
              <a:t>D </a:t>
            </a:r>
            <a:r>
              <a:rPr lang="fr-FR" dirty="0" err="1">
                <a:sym typeface="Wingdings" panose="05000000000000000000" pitchFamily="2" charset="2"/>
              </a:rPr>
              <a:t>lines</a:t>
            </a:r>
            <a:r>
              <a:rPr lang="fr-FR" dirty="0">
                <a:sym typeface="Wingdings" panose="05000000000000000000" pitchFamily="2" charset="2"/>
              </a:rPr>
              <a:t> </a:t>
            </a:r>
            <a:r>
              <a:rPr lang="fr-FR" i="1" dirty="0" smtClean="0">
                <a:solidFill>
                  <a:srgbClr val="00B0F0"/>
                </a:solidFill>
                <a:sym typeface="Wingdings" panose="05000000000000000000" pitchFamily="2" charset="2"/>
              </a:rPr>
              <a:t>[S</a:t>
            </a:r>
            <a:r>
              <a:rPr lang="fr-FR" i="1" dirty="0">
                <a:solidFill>
                  <a:srgbClr val="00B0F0"/>
                </a:solidFill>
                <a:sym typeface="Wingdings" panose="05000000000000000000" pitchFamily="2" charset="2"/>
              </a:rPr>
              <a:t>. </a:t>
            </a:r>
            <a:r>
              <a:rPr lang="fr-FR" i="1" dirty="0" err="1">
                <a:solidFill>
                  <a:srgbClr val="00B0F0"/>
                </a:solidFill>
                <a:sym typeface="Wingdings" panose="05000000000000000000" pitchFamily="2" charset="2"/>
              </a:rPr>
              <a:t>Sridhar’s</a:t>
            </a:r>
            <a:r>
              <a:rPr lang="fr-FR" i="1" dirty="0">
                <a:solidFill>
                  <a:srgbClr val="00B0F0"/>
                </a:solidFill>
                <a:sym typeface="Wingdings" panose="05000000000000000000" pitchFamily="2" charset="2"/>
              </a:rPr>
              <a:t> </a:t>
            </a:r>
            <a:r>
              <a:rPr lang="fr-FR" i="1" dirty="0" smtClean="0">
                <a:solidFill>
                  <a:srgbClr val="00B0F0"/>
                </a:solidFill>
                <a:sym typeface="Wingdings" panose="05000000000000000000" pitchFamily="2" charset="2"/>
              </a:rPr>
              <a:t>talk – </a:t>
            </a:r>
            <a:r>
              <a:rPr lang="fr-FR" i="1" dirty="0" err="1" smtClean="0">
                <a:solidFill>
                  <a:srgbClr val="00B0F0"/>
                </a:solidFill>
                <a:sym typeface="Wingdings" panose="05000000000000000000" pitchFamily="2" charset="2"/>
              </a:rPr>
              <a:t>this</a:t>
            </a:r>
            <a:r>
              <a:rPr lang="fr-FR" i="1" dirty="0" smtClean="0">
                <a:solidFill>
                  <a:srgbClr val="00B0F0"/>
                </a:solidFill>
                <a:sym typeface="Wingdings" panose="05000000000000000000" pitchFamily="2" charset="2"/>
              </a:rPr>
              <a:t> </a:t>
            </a:r>
            <a:r>
              <a:rPr lang="fr-FR" i="1" dirty="0" err="1" smtClean="0">
                <a:solidFill>
                  <a:srgbClr val="00B0F0"/>
                </a:solidFill>
                <a:sym typeface="Wingdings" panose="05000000000000000000" pitchFamily="2" charset="2"/>
              </a:rPr>
              <a:t>conf</a:t>
            </a:r>
            <a:r>
              <a:rPr lang="fr-FR" i="1" dirty="0" smtClean="0">
                <a:solidFill>
                  <a:srgbClr val="00B0F0"/>
                </a:solidFill>
                <a:sym typeface="Wingdings" panose="05000000000000000000" pitchFamily="2" charset="2"/>
              </a:rPr>
              <a:t>.]</a:t>
            </a:r>
            <a:endParaRPr lang="fr-FR" i="1" dirty="0">
              <a:solidFill>
                <a:srgbClr val="00B0F0"/>
              </a:solidFill>
              <a:sym typeface="Wingdings" panose="05000000000000000000" pitchFamily="2" charset="2"/>
            </a:endParaRPr>
          </a:p>
          <a:p>
            <a:r>
              <a:rPr lang="fr-FR" dirty="0" err="1">
                <a:sym typeface="Wingdings" panose="05000000000000000000" pitchFamily="2" charset="2"/>
              </a:rPr>
              <a:t>Runaways</a:t>
            </a:r>
            <a:r>
              <a:rPr lang="fr-FR" dirty="0">
                <a:sym typeface="Wingdings" panose="05000000000000000000" pitchFamily="2" charset="2"/>
              </a:rPr>
              <a:t> </a:t>
            </a:r>
            <a:r>
              <a:rPr lang="fr-FR" dirty="0" err="1">
                <a:sym typeface="Wingdings" panose="05000000000000000000" pitchFamily="2" charset="2"/>
              </a:rPr>
              <a:t>disappear</a:t>
            </a:r>
            <a:r>
              <a:rPr lang="fr-FR" dirty="0">
                <a:sym typeface="Wingdings" panose="05000000000000000000" pitchFamily="2" charset="2"/>
              </a:rPr>
              <a:t> in a </a:t>
            </a:r>
            <a:r>
              <a:rPr lang="fr-FR" dirty="0" smtClean="0">
                <a:sym typeface="Wingdings" panose="05000000000000000000" pitchFamily="2" charset="2"/>
              </a:rPr>
              <a:t>few ms</a:t>
            </a:r>
          </a:p>
          <a:p>
            <a:pPr lvl="1"/>
            <a:r>
              <a:rPr lang="fr-FR" dirty="0" smtClean="0">
                <a:sym typeface="Wingdings" panose="05000000000000000000" pitchFamily="2" charset="2"/>
              </a:rPr>
              <a:t>Synchrotron </a:t>
            </a:r>
            <a:r>
              <a:rPr lang="fr-FR" dirty="0" err="1">
                <a:sym typeface="Wingdings" panose="05000000000000000000" pitchFamily="2" charset="2"/>
              </a:rPr>
              <a:t>emission</a:t>
            </a:r>
            <a:r>
              <a:rPr lang="fr-FR" dirty="0">
                <a:sym typeface="Wingdings" panose="05000000000000000000" pitchFamily="2" charset="2"/>
              </a:rPr>
              <a:t> stops</a:t>
            </a:r>
          </a:p>
          <a:p>
            <a:pPr lvl="1"/>
            <a:r>
              <a:rPr lang="fr-FR" dirty="0">
                <a:sym typeface="Wingdings" panose="05000000000000000000" pitchFamily="2" charset="2"/>
              </a:rPr>
              <a:t>Large neutron/HXR </a:t>
            </a:r>
            <a:r>
              <a:rPr lang="fr-FR" dirty="0" err="1">
                <a:sym typeface="Wingdings" panose="05000000000000000000" pitchFamily="2" charset="2"/>
              </a:rPr>
              <a:t>spike</a:t>
            </a:r>
            <a:endParaRPr lang="fr-FR" dirty="0">
              <a:sym typeface="Wingdings" panose="05000000000000000000" pitchFamily="2" charset="2"/>
            </a:endParaRPr>
          </a:p>
          <a:p>
            <a:pPr lvl="1"/>
            <a:r>
              <a:rPr lang="fr-FR" dirty="0">
                <a:sym typeface="Wingdings" panose="05000000000000000000" pitchFamily="2" charset="2"/>
              </a:rPr>
              <a:t>Large MHD </a:t>
            </a:r>
            <a:r>
              <a:rPr lang="fr-FR" dirty="0" err="1">
                <a:sym typeface="Wingdings" panose="05000000000000000000" pitchFamily="2" charset="2"/>
              </a:rPr>
              <a:t>burst</a:t>
            </a:r>
            <a:endParaRPr lang="fr-FR" dirty="0">
              <a:sym typeface="Wingdings" panose="05000000000000000000" pitchFamily="2" charset="2"/>
            </a:endParaRPr>
          </a:p>
          <a:p>
            <a:pPr lvl="1"/>
            <a:r>
              <a:rPr lang="fr-FR" dirty="0">
                <a:sym typeface="Wingdings" panose="05000000000000000000" pitchFamily="2" charset="2"/>
              </a:rPr>
              <a:t>No visible </a:t>
            </a:r>
            <a:r>
              <a:rPr lang="fr-FR" dirty="0" err="1">
                <a:sym typeface="Wingdings" panose="05000000000000000000" pitchFamily="2" charset="2"/>
              </a:rPr>
              <a:t>localized</a:t>
            </a:r>
            <a:r>
              <a:rPr lang="fr-FR" dirty="0">
                <a:sym typeface="Wingdings" panose="05000000000000000000" pitchFamily="2" charset="2"/>
              </a:rPr>
              <a:t> damage</a:t>
            </a:r>
          </a:p>
          <a:p>
            <a:r>
              <a:rPr lang="fr-FR" dirty="0" err="1">
                <a:sym typeface="Wingdings" panose="05000000000000000000" pitchFamily="2" charset="2"/>
              </a:rPr>
              <a:t>Rest</a:t>
            </a:r>
            <a:r>
              <a:rPr lang="fr-FR" dirty="0">
                <a:sym typeface="Wingdings" panose="05000000000000000000" pitchFamily="2" charset="2"/>
              </a:rPr>
              <a:t> of the </a:t>
            </a:r>
            <a:r>
              <a:rPr lang="fr-FR" dirty="0" err="1">
                <a:sym typeface="Wingdings" panose="05000000000000000000" pitchFamily="2" charset="2"/>
              </a:rPr>
              <a:t>current</a:t>
            </a:r>
            <a:r>
              <a:rPr lang="fr-FR" dirty="0">
                <a:sym typeface="Wingdings" panose="05000000000000000000" pitchFamily="2" charset="2"/>
              </a:rPr>
              <a:t> </a:t>
            </a:r>
            <a:r>
              <a:rPr lang="fr-FR" dirty="0" err="1">
                <a:sym typeface="Wingdings" panose="05000000000000000000" pitchFamily="2" charset="2"/>
              </a:rPr>
              <a:t>decay</a:t>
            </a:r>
            <a:r>
              <a:rPr lang="fr-FR" dirty="0">
                <a:sym typeface="Wingdings" panose="05000000000000000000" pitchFamily="2" charset="2"/>
              </a:rPr>
              <a:t> </a:t>
            </a:r>
            <a:r>
              <a:rPr lang="fr-FR" dirty="0" err="1">
                <a:sym typeface="Wingdings" panose="05000000000000000000" pitchFamily="2" charset="2"/>
              </a:rPr>
              <a:t>similar</a:t>
            </a:r>
            <a:r>
              <a:rPr lang="fr-FR" dirty="0">
                <a:sym typeface="Wingdings" panose="05000000000000000000" pitchFamily="2" charset="2"/>
              </a:rPr>
              <a:t> to an </a:t>
            </a:r>
            <a:r>
              <a:rPr lang="fr-FR" dirty="0" err="1">
                <a:sym typeface="Wingdings" panose="05000000000000000000" pitchFamily="2" charset="2"/>
              </a:rPr>
              <a:t>ohmic</a:t>
            </a:r>
            <a:r>
              <a:rPr lang="fr-FR" dirty="0">
                <a:sym typeface="Wingdings" panose="05000000000000000000" pitchFamily="2" charset="2"/>
              </a:rPr>
              <a:t> CQ</a:t>
            </a:r>
          </a:p>
        </p:txBody>
      </p:sp>
      <p:sp>
        <p:nvSpPr>
          <p:cNvPr id="15" name="ZoneTexte 14"/>
          <p:cNvSpPr txBox="1"/>
          <p:nvPr/>
        </p:nvSpPr>
        <p:spPr>
          <a:xfrm>
            <a:off x="5070022" y="5800545"/>
            <a:ext cx="3714749" cy="707886"/>
          </a:xfrm>
          <a:prstGeom prst="rect">
            <a:avLst/>
          </a:prstGeom>
          <a:noFill/>
          <a:ln w="12700">
            <a:solidFill>
              <a:srgbClr val="00B050"/>
            </a:solidFill>
          </a:ln>
        </p:spPr>
        <p:txBody>
          <a:bodyPr wrap="square" rtlCol="0">
            <a:spAutoFit/>
          </a:bodyPr>
          <a:lstStyle/>
          <a:p>
            <a:pPr algn="ctr"/>
            <a:r>
              <a:rPr lang="fr-FR" sz="2000" dirty="0" smtClean="0">
                <a:solidFill>
                  <a:srgbClr val="00B050"/>
                </a:solidFill>
              </a:rPr>
              <a:t>D</a:t>
            </a:r>
            <a:r>
              <a:rPr lang="fr-FR" sz="2000" baseline="-25000" dirty="0" smtClean="0">
                <a:solidFill>
                  <a:srgbClr val="00B050"/>
                </a:solidFill>
              </a:rPr>
              <a:t>2</a:t>
            </a:r>
            <a:r>
              <a:rPr lang="fr-FR" sz="2000" dirty="0" smtClean="0">
                <a:solidFill>
                  <a:srgbClr val="00B050"/>
                </a:solidFill>
              </a:rPr>
              <a:t> leads to </a:t>
            </a:r>
            <a:r>
              <a:rPr lang="fr-FR" sz="2000" dirty="0" err="1" smtClean="0">
                <a:solidFill>
                  <a:srgbClr val="00B050"/>
                </a:solidFill>
              </a:rPr>
              <a:t>fast</a:t>
            </a:r>
            <a:r>
              <a:rPr lang="fr-FR" sz="2000" dirty="0" smtClean="0">
                <a:solidFill>
                  <a:srgbClr val="00B050"/>
                </a:solidFill>
              </a:rPr>
              <a:t> </a:t>
            </a:r>
            <a:r>
              <a:rPr lang="fr-FR" sz="2000" dirty="0" err="1" smtClean="0">
                <a:solidFill>
                  <a:srgbClr val="00B050"/>
                </a:solidFill>
              </a:rPr>
              <a:t>benign</a:t>
            </a:r>
            <a:r>
              <a:rPr lang="fr-FR" sz="2000" dirty="0" smtClean="0">
                <a:solidFill>
                  <a:srgbClr val="00B050"/>
                </a:solidFill>
              </a:rPr>
              <a:t> </a:t>
            </a:r>
            <a:r>
              <a:rPr lang="fr-FR" sz="2000" dirty="0" err="1" smtClean="0">
                <a:solidFill>
                  <a:srgbClr val="00B050"/>
                </a:solidFill>
              </a:rPr>
              <a:t>termination</a:t>
            </a:r>
            <a:r>
              <a:rPr lang="fr-FR" sz="2000" dirty="0" smtClean="0">
                <a:solidFill>
                  <a:srgbClr val="00B050"/>
                </a:solidFill>
              </a:rPr>
              <a:t> </a:t>
            </a:r>
            <a:r>
              <a:rPr lang="fr-FR" sz="2000" dirty="0" err="1" smtClean="0">
                <a:solidFill>
                  <a:srgbClr val="00B050"/>
                </a:solidFill>
              </a:rPr>
              <a:t>even</a:t>
            </a:r>
            <a:r>
              <a:rPr lang="fr-FR" sz="2000" dirty="0" smtClean="0">
                <a:solidFill>
                  <a:srgbClr val="00B050"/>
                </a:solidFill>
              </a:rPr>
              <a:t> at high </a:t>
            </a:r>
            <a:r>
              <a:rPr lang="fr-FR" sz="2000" dirty="0" err="1" smtClean="0">
                <a:solidFill>
                  <a:srgbClr val="00B050"/>
                </a:solidFill>
              </a:rPr>
              <a:t>currents</a:t>
            </a:r>
            <a:endParaRPr lang="fr-FR" sz="2000" baseline="-25000" dirty="0" smtClean="0">
              <a:solidFill>
                <a:srgbClr val="00B050"/>
              </a:solidFill>
            </a:endParaRPr>
          </a:p>
        </p:txBody>
      </p:sp>
      <p:sp>
        <p:nvSpPr>
          <p:cNvPr id="8" name="Espace réservé du pied de page 7"/>
          <p:cNvSpPr>
            <a:spLocks noGrp="1"/>
          </p:cNvSpPr>
          <p:nvPr>
            <p:ph type="ftr" sz="quarter" idx="11"/>
          </p:nvPr>
        </p:nvSpPr>
        <p:spPr/>
        <p:txBody>
          <a:bodyPr/>
          <a:lstStyle/>
          <a:p>
            <a:r>
              <a:rPr lang="en-US" smtClean="0"/>
              <a:t>IAEA Technical Meeting on Plasma Disruptions and their Mitigation 20th-23th July 2020</a:t>
            </a:r>
            <a:endParaRPr lang="de-DE" dirty="0" smtClean="0"/>
          </a:p>
        </p:txBody>
      </p:sp>
      <p:sp>
        <p:nvSpPr>
          <p:cNvPr id="9" name="Espace réservé du numéro de diapositive 8"/>
          <p:cNvSpPr>
            <a:spLocks noGrp="1"/>
          </p:cNvSpPr>
          <p:nvPr>
            <p:ph type="sldNum" sz="quarter" idx="4"/>
          </p:nvPr>
        </p:nvSpPr>
        <p:spPr/>
        <p:txBody>
          <a:bodyPr/>
          <a:lstStyle/>
          <a:p>
            <a:fld id="{6A6D9FA1-99C7-4910-8E32-B85D378B0060}" type="slidenum">
              <a:rPr lang="en-GB" smtClean="0"/>
              <a:pPr/>
              <a:t>14</a:t>
            </a:fld>
            <a:endParaRPr lang="en-GB" dirty="0"/>
          </a:p>
        </p:txBody>
      </p:sp>
      <p:pic>
        <p:nvPicPr>
          <p:cNvPr id="16" name="Picture 2" descr="\\de-ews-fs01\efdawork\PI team\PICTURES AND GRAPHICS\LOGOS\JET-LOGO (by Dolp)\OtherJPG\JE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15864" y="1472369"/>
            <a:ext cx="631203" cy="250401"/>
          </a:xfrm>
          <a:prstGeom prst="rect">
            <a:avLst/>
          </a:prstGeom>
          <a:noFill/>
          <a:extLst>
            <a:ext uri="{909E8E84-426E-40DD-AFC4-6F175D3DCCD1}">
              <a14:hiddenFill xmlns:a14="http://schemas.microsoft.com/office/drawing/2010/main">
                <a:solidFill>
                  <a:srgbClr val="FFFFFF"/>
                </a:solidFill>
              </a14:hiddenFill>
            </a:ext>
          </a:extLst>
        </p:spPr>
      </p:pic>
      <p:pic>
        <p:nvPicPr>
          <p:cNvPr id="19" name="Audio 1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139650327"/>
      </p:ext>
    </p:extLst>
  </p:cSld>
  <p:clrMapOvr>
    <a:masterClrMapping/>
  </p:clrMapOvr>
  <mc:AlternateContent xmlns:mc="http://schemas.openxmlformats.org/markup-compatibility/2006">
    <mc:Choice xmlns:p14="http://schemas.microsoft.com/office/powerpoint/2010/main" Requires="p14">
      <p:transition spd="slow" p14:dur="2000" advTm="52107"/>
    </mc:Choice>
    <mc:Fallback>
      <p:transition spd="slow" advTm="521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9"/>
                </p:tgtEl>
              </p:cMediaNode>
            </p:audio>
          </p:childTnLst>
        </p:cTn>
      </p:par>
    </p:tnLst>
    <p:bldLst>
      <p:bldP spid="15" grpId="0" animBg="1"/>
    </p:bldLst>
  </p:timing>
  <p:extLst>
    <p:ext uri="{3A86A75C-4F4B-4683-9AE1-C65F6400EC91}">
      <p14:laserTraceLst xmlns:p14="http://schemas.microsoft.com/office/powerpoint/2010/main">
        <p14:tracePtLst>
          <p14:tracePt t="13610" x="7289800" y="2965450"/>
          <p14:tracePt t="13803" x="7359650" y="3054350"/>
          <p14:tracePt t="13843" x="7372350" y="3086100"/>
          <p14:tracePt t="13862" x="7378700" y="3098800"/>
          <p14:tracePt t="13878" x="7385050" y="3124200"/>
          <p14:tracePt t="13895" x="7391400" y="3149600"/>
          <p14:tracePt t="13912" x="7410450" y="3441700"/>
          <p14:tracePt t="13962" x="7410450" y="3467100"/>
          <p14:tracePt t="13962" x="7404100" y="3530600"/>
          <p14:tracePt t="13979" x="7397750" y="3587750"/>
          <p14:tracePt t="13995" x="7385050" y="3632200"/>
          <p14:tracePt t="14012" x="7340600" y="3835400"/>
          <p14:tracePt t="14056" x="7340600" y="3860800"/>
          <p14:tracePt t="14062" x="7327900" y="3879850"/>
          <p14:tracePt t="14078" x="7315200" y="3905250"/>
          <p14:tracePt t="14095" x="7289800" y="3917950"/>
          <p14:tracePt t="14112" x="7200900" y="3968750"/>
          <p14:tracePt t="14162" x="7181850" y="3968750"/>
          <p14:tracePt t="14162" x="7156450" y="3975100"/>
          <p14:tracePt t="14178" x="7112000" y="3987800"/>
          <p14:tracePt t="14195" x="7054850" y="3987800"/>
          <p14:tracePt t="14212" x="6965950" y="3987800"/>
          <p14:tracePt t="14263" x="6959600" y="3987800"/>
          <p14:tracePt t="14405" x="7086600" y="3975100"/>
          <p14:tracePt t="14444" x="7137400" y="3949700"/>
          <p14:tracePt t="14462" x="7194550" y="3924300"/>
          <p14:tracePt t="14462" x="7194550" y="3917950"/>
          <p14:tracePt t="14479" x="7251700" y="3879850"/>
          <p14:tracePt t="14495" x="7302500" y="3829050"/>
          <p14:tracePt t="14512" x="7429500" y="3568700"/>
          <p14:tracePt t="14556" x="7442200" y="3536950"/>
          <p14:tracePt t="14562" x="7467600" y="3467100"/>
          <p14:tracePt t="14578" x="7518400" y="3397250"/>
          <p14:tracePt t="14595" x="7550150" y="3333750"/>
          <p14:tracePt t="14612" x="7645400" y="3086100"/>
          <p14:tracePt t="14662" x="7645400" y="3048000"/>
          <p14:tracePt t="14662" x="7664450" y="2971800"/>
          <p14:tracePt t="14662" x="7664450" y="2965450"/>
          <p14:tracePt t="14679" x="7670800" y="2889250"/>
          <p14:tracePt t="14695" x="7670800" y="2813050"/>
          <p14:tracePt t="14712" x="7620000" y="2641600"/>
          <p14:tracePt t="14755" x="7607300" y="2635250"/>
          <p14:tracePt t="14762" x="7600950" y="2616200"/>
          <p14:tracePt t="14807" x="7575550" y="2603500"/>
          <p14:tracePt t="15103" x="7575550" y="2806700"/>
          <p14:tracePt t="15143" x="7575550" y="2921000"/>
          <p14:tracePt t="15162" x="7575550" y="3067050"/>
          <p14:tracePt t="15179" x="7569200" y="3251200"/>
          <p14:tracePt t="15195" x="7569200" y="3359150"/>
          <p14:tracePt t="15212" x="7531100" y="3568700"/>
          <p14:tracePt t="15255" x="7524750" y="3600450"/>
          <p14:tracePt t="15262" x="7505700" y="3670300"/>
          <p14:tracePt t="15262" x="7499350" y="3670300"/>
          <p14:tracePt t="15279" x="7473950" y="3733800"/>
          <p14:tracePt t="15295" x="7435850" y="3810000"/>
          <p14:tracePt t="15312" x="7385050" y="3892550"/>
          <p14:tracePt t="15362" x="7385050" y="3898900"/>
          <p14:tracePt t="15362" x="7359650" y="3917950"/>
          <p14:tracePt t="15379" x="7346950" y="3943350"/>
          <p14:tracePt t="15395" x="7308850" y="3962400"/>
          <p14:tracePt t="15412" x="7251700" y="3987800"/>
          <p14:tracePt t="15463" x="7245350" y="3987800"/>
          <p14:tracePt t="15463" x="7232650" y="3994150"/>
          <p14:tracePt t="15463" x="7226300" y="3994150"/>
          <p14:tracePt t="15479" x="7213600" y="3994150"/>
          <p14:tracePt t="15495" x="7200900" y="3994150"/>
          <p14:tracePt t="15512" x="7143750" y="4000500"/>
          <p14:tracePt t="15562" x="7137400" y="4000500"/>
          <p14:tracePt t="15563" x="7124700" y="4000500"/>
          <p14:tracePt t="15563" x="7118350" y="4000500"/>
          <p14:tracePt t="15579" x="7112000" y="4000500"/>
          <p14:tracePt t="15595" x="7099300" y="4000500"/>
          <p14:tracePt t="15612" x="7086600" y="4000500"/>
          <p14:tracePt t="16803" x="7035800" y="4000500"/>
          <p14:tracePt t="16842" x="7004050" y="4000500"/>
          <p14:tracePt t="16862" x="6985000" y="4000500"/>
          <p14:tracePt t="16899" x="6978650" y="4000500"/>
          <p14:tracePt t="16917" x="6965950" y="4000500"/>
          <p14:tracePt t="16979" x="6959600" y="4000500"/>
          <p14:tracePt t="16983" x="6953250" y="4006850"/>
          <p14:tracePt t="17001" x="6934200" y="4006850"/>
          <p14:tracePt t="17061" x="6921500" y="4006850"/>
          <p14:tracePt t="17063" x="6908800" y="4006850"/>
          <p14:tracePt t="17080" x="6902450" y="4006850"/>
          <p14:tracePt t="17095" x="6889750" y="4006850"/>
          <p14:tracePt t="17095" x="6864350" y="4006850"/>
          <p14:tracePt t="17112" x="6807200" y="4006850"/>
          <p14:tracePt t="17155" x="6800850" y="4006850"/>
          <p14:tracePt t="17162" x="6781800" y="4006850"/>
          <p14:tracePt t="17178" x="6775450" y="4006850"/>
          <p14:tracePt t="17212" x="6769100" y="4006850"/>
          <p14:tracePt t="17901" x="6762750" y="4006850"/>
          <p14:tracePt t="17940" x="6750050" y="4006850"/>
          <p14:tracePt t="17946" x="6711950" y="4006850"/>
          <p14:tracePt t="17963" x="6673850" y="4006850"/>
          <p14:tracePt t="17980" x="6648450" y="4006850"/>
          <p14:tracePt t="17996" x="6635750" y="4006850"/>
          <p14:tracePt t="18012" x="6597650" y="4000500"/>
          <p14:tracePt t="18063" x="6591300" y="4000500"/>
          <p14:tracePt t="18063" x="6565900" y="4000500"/>
          <p14:tracePt t="18063" x="6559550" y="4000500"/>
          <p14:tracePt t="18080" x="6553200" y="4000500"/>
          <p14:tracePt t="18095" x="6540500" y="4000500"/>
          <p14:tracePt t="18112" x="6534150" y="3994150"/>
          <p14:tracePt t="18166" x="6521450" y="3994150"/>
          <p14:tracePt t="18198" x="6515100" y="3994150"/>
          <p14:tracePt t="18603" x="6489700" y="3994150"/>
          <p14:tracePt t="18650" x="6477000" y="3994150"/>
          <p14:tracePt t="18658" x="6464300" y="3994150"/>
          <p14:tracePt t="18668" x="6457950" y="3994150"/>
          <p14:tracePt t="18679" x="6451600" y="3994150"/>
          <p14:tracePt t="18696" x="6445250" y="3994150"/>
          <p14:tracePt t="18713" x="6400800" y="3994150"/>
          <p14:tracePt t="20319" x="6438900" y="3956050"/>
          <p14:tracePt t="20359" x="6445250" y="3930650"/>
          <p14:tracePt t="20363" x="6483350" y="3886200"/>
          <p14:tracePt t="20379" x="6540500" y="3803650"/>
          <p14:tracePt t="20396" x="6559550" y="3759200"/>
          <p14:tracePt t="20413" x="6616700" y="3663950"/>
          <p14:tracePt t="20463" x="6616700" y="3657600"/>
          <p14:tracePt t="20463" x="6623050" y="3644900"/>
          <p14:tracePt t="20479" x="6642100" y="3613150"/>
          <p14:tracePt t="20496" x="6654800" y="3575050"/>
          <p14:tracePt t="20513" x="6724650" y="3467100"/>
          <p14:tracePt t="20563" x="6731000" y="3454400"/>
          <p14:tracePt t="20563" x="6750050" y="3429000"/>
          <p14:tracePt t="20579" x="6775450" y="3397250"/>
          <p14:tracePt t="20596" x="6800850" y="3365500"/>
          <p14:tracePt t="20613" x="6864350" y="3257550"/>
          <p14:tracePt t="20657" x="6870700" y="3244850"/>
          <p14:tracePt t="20663" x="6889750" y="3213100"/>
          <p14:tracePt t="20680" x="6921500" y="3162300"/>
          <p14:tracePt t="20696" x="6953250" y="3098800"/>
          <p14:tracePt t="20713" x="7004050" y="2971800"/>
          <p14:tracePt t="20780" x="7004050" y="2965450"/>
          <p14:tracePt t="20781" x="6997700" y="2965450"/>
          <p14:tracePt t="20796" x="6985000" y="2959100"/>
          <p14:tracePt t="20797" x="6953250" y="2933700"/>
          <p14:tracePt t="20813" x="6826250" y="2870200"/>
          <p14:tracePt t="20856" x="6807200" y="2851150"/>
          <p14:tracePt t="20863" x="6769100" y="2838450"/>
          <p14:tracePt t="20879" x="6731000" y="2832100"/>
          <p14:tracePt t="20896" x="6705600" y="2825750"/>
          <p14:tracePt t="20913" x="6642100" y="2813050"/>
          <p14:tracePt t="20963" x="6635750" y="2813050"/>
          <p14:tracePt t="20963" x="6616700" y="2813050"/>
          <p14:tracePt t="20979" x="6604000" y="2813050"/>
          <p14:tracePt t="20996" x="6597650" y="2819400"/>
          <p14:tracePt t="21013" x="6540500" y="2927350"/>
          <p14:tracePt t="21013" x="6534150" y="2946400"/>
          <p14:tracePt t="21056" x="6521450" y="2978150"/>
          <p14:tracePt t="21063" x="6477000" y="3073400"/>
          <p14:tracePt t="21079" x="6445250" y="3175000"/>
          <p14:tracePt t="21096" x="6426200" y="3257550"/>
          <p14:tracePt t="21113" x="6419850" y="3429000"/>
          <p14:tracePt t="21156" x="6419850" y="3448050"/>
          <p14:tracePt t="21163" x="6432550" y="3524250"/>
          <p14:tracePt t="21179" x="6445250" y="3613150"/>
          <p14:tracePt t="21196" x="6477000" y="3695700"/>
          <p14:tracePt t="21213" x="6572250" y="3829050"/>
          <p14:tracePt t="21263" x="6597650" y="3848100"/>
          <p14:tracePt t="21263" x="6667500" y="3892550"/>
          <p14:tracePt t="21279" x="6737350" y="3905250"/>
          <p14:tracePt t="21296" x="6781800" y="3930650"/>
          <p14:tracePt t="21313" x="6908800" y="3975100"/>
          <p14:tracePt t="21356" x="6921500" y="3981450"/>
          <p14:tracePt t="21363" x="6946900" y="3981450"/>
          <p14:tracePt t="21379" x="6965950" y="3987800"/>
          <p14:tracePt t="21396" x="6985000" y="3994150"/>
          <p14:tracePt t="21413" x="6997700" y="4000500"/>
          <p14:tracePt t="23056" x="6991350" y="4000500"/>
          <p14:tracePt t="23066" x="6978650" y="4000500"/>
          <p14:tracePt t="23078" x="6972300" y="4000500"/>
          <p14:tracePt t="23086" x="6965950" y="4000500"/>
          <p14:tracePt t="23096" x="6959600" y="4000500"/>
          <p14:tracePt t="23113" x="6953250" y="4000500"/>
          <p14:tracePt t="23156" x="6946900" y="4000500"/>
          <p14:tracePt t="23296" x="6934200" y="4000500"/>
          <p14:tracePt t="23458" x="6927850" y="4000500"/>
          <p14:tracePt t="23474" x="6921500" y="4000500"/>
          <p14:tracePt t="23852" x="6915150" y="4000500"/>
          <p14:tracePt t="23874" x="6908800" y="4000500"/>
          <p14:tracePt t="23883" x="6902450" y="4000500"/>
          <p14:tracePt t="23896" x="6877050" y="4000500"/>
          <p14:tracePt t="23896" x="6858000" y="4000500"/>
          <p14:tracePt t="23913" x="6794500" y="4000500"/>
          <p14:tracePt t="23974" x="6788150" y="4000500"/>
          <p14:tracePt t="23976" x="6781800" y="4000500"/>
          <p14:tracePt t="23976" x="6775450" y="4000500"/>
          <p14:tracePt t="23983" x="6743700" y="4000500"/>
          <p14:tracePt t="23996" x="6718300" y="4006850"/>
          <p14:tracePt t="24013" x="6686550" y="4006850"/>
          <p14:tracePt t="24076" x="6673850" y="4006850"/>
          <p14:tracePt t="24088" x="6667500" y="4006850"/>
          <p14:tracePt t="24106" x="6648450" y="4006850"/>
          <p14:tracePt t="24744" x="6642100" y="4006850"/>
          <p14:tracePt t="24754" x="6629400" y="4006850"/>
          <p14:tracePt t="24766" x="6629400" y="4000500"/>
          <p14:tracePt t="24796" x="6629400" y="3994150"/>
          <p14:tracePt t="24900" x="6604000" y="3956050"/>
          <p14:tracePt t="24946" x="6604000" y="3930650"/>
          <p14:tracePt t="24947" x="6610350" y="3924300"/>
          <p14:tracePt t="24963" x="6610350" y="3917950"/>
          <p14:tracePt t="25054" x="6604000" y="3917950"/>
          <p14:tracePt t="25074" x="6597650" y="3917950"/>
          <p14:tracePt t="25080" x="6597650" y="3911600"/>
          <p14:tracePt t="25096" x="6591300" y="3905250"/>
          <p14:tracePt t="25105" x="6521450" y="3873500"/>
          <p14:tracePt t="25146" x="6489700" y="3854450"/>
          <p14:tracePt t="25163" x="6457950" y="3841750"/>
          <p14:tracePt t="25163" x="6445250" y="3841750"/>
          <p14:tracePt t="25180" x="6400800" y="3829050"/>
          <p14:tracePt t="25196" x="6369050" y="3822700"/>
          <p14:tracePt t="25213" x="6305550" y="3790950"/>
          <p14:tracePt t="25348" x="6305550" y="3784600"/>
          <p14:tracePt t="25358" x="6305550" y="3778250"/>
          <p14:tracePt t="25360" x="6305550" y="3759200"/>
          <p14:tracePt t="25367" x="6299200" y="3714750"/>
          <p14:tracePt t="25379" x="6299200" y="3676650"/>
          <p14:tracePt t="25396" x="6299200" y="3657600"/>
          <p14:tracePt t="25413" x="6299200" y="3638550"/>
          <p14:tracePt t="25564" x="6305550" y="3638550"/>
          <p14:tracePt t="25566" x="6330950" y="3638550"/>
          <p14:tracePt t="25579" x="6350000" y="3632200"/>
          <p14:tracePt t="25580" x="6381750" y="3632200"/>
          <p14:tracePt t="25596" x="6400800" y="3644900"/>
          <p14:tracePt t="25613" x="6483350" y="3644900"/>
          <p14:tracePt t="25663" x="6502400" y="3644900"/>
          <p14:tracePt t="25664" x="6515100" y="3644900"/>
          <p14:tracePt t="25680" x="6534150" y="3644900"/>
          <p14:tracePt t="25696" x="6546850" y="3644900"/>
          <p14:tracePt t="25713" x="6584950" y="3663950"/>
          <p14:tracePt t="25756" x="6597650" y="3663950"/>
          <p14:tracePt t="25763" x="6610350" y="3670300"/>
          <p14:tracePt t="25780" x="6610350" y="3676650"/>
          <p14:tracePt t="25796" x="6616700" y="3676650"/>
          <p14:tracePt t="25870" x="6623050" y="3676650"/>
          <p14:tracePt t="25900" x="6623050" y="3689350"/>
          <p14:tracePt t="26109" x="6610350" y="3702050"/>
          <p14:tracePt t="26163" x="6591300" y="3714750"/>
          <p14:tracePt t="26164" x="6578600" y="3740150"/>
          <p14:tracePt t="26179" x="6559550" y="3765550"/>
          <p14:tracePt t="26196" x="6534150" y="3784600"/>
          <p14:tracePt t="26213" x="6521450" y="3810000"/>
          <p14:tracePt t="26256" x="6515100" y="3810000"/>
          <p14:tracePt t="26263" x="6515100" y="3829050"/>
          <p14:tracePt t="26401" x="6508750" y="3829050"/>
          <p14:tracePt t="26441" x="6496050" y="3835400"/>
          <p14:tracePt t="26446" x="6483350" y="3848100"/>
          <p14:tracePt t="26463" x="6457950" y="3860800"/>
          <p14:tracePt t="26479" x="6445250" y="3879850"/>
          <p14:tracePt t="26496" x="6438900" y="3892550"/>
          <p14:tracePt t="26513" x="6432550" y="3892550"/>
          <p14:tracePt t="26696" x="6426200" y="3892550"/>
          <p14:tracePt t="26711" x="6407150" y="3905250"/>
          <p14:tracePt t="26810" x="6400800" y="3905250"/>
          <p14:tracePt t="26863" x="6388100" y="3917950"/>
          <p14:tracePt t="26880" x="6381750" y="3917950"/>
          <p14:tracePt t="26880" x="6369050" y="3917950"/>
          <p14:tracePt t="26896" x="6362700" y="3917950"/>
          <p14:tracePt t="26913" x="6350000" y="3917950"/>
          <p14:tracePt t="26956" x="6343650" y="3917950"/>
          <p14:tracePt t="26963" x="6337300" y="3917950"/>
          <p14:tracePt t="28694" x="6324600" y="3917950"/>
          <p14:tracePt t="28700" x="6280150" y="3917950"/>
          <p14:tracePt t="28750" x="6273800" y="3917950"/>
          <p14:tracePt t="28800" x="6267450" y="3917950"/>
          <p14:tracePt t="29000" x="6248400" y="3917950"/>
          <p14:tracePt t="29000" x="6235700" y="3917950"/>
          <p14:tracePt t="29056" x="6229350" y="3917950"/>
          <p14:tracePt t="29064" x="6223000" y="3917950"/>
          <p14:tracePt t="29084" x="6216650" y="3917950"/>
          <p14:tracePt t="29094" x="6210300" y="3917950"/>
          <p14:tracePt t="29097" x="6203950" y="3917950"/>
          <p14:tracePt t="29113" x="6178550" y="3917950"/>
          <p14:tracePt t="30598" x="6178550" y="3911600"/>
          <p14:tracePt t="30606" x="6127750" y="3892550"/>
          <p14:tracePt t="30646" x="6121400" y="3892550"/>
          <p14:tracePt t="30663" x="6102350" y="3886200"/>
          <p14:tracePt t="30680" x="6083300" y="3879850"/>
          <p14:tracePt t="30696" x="6083300" y="3867150"/>
          <p14:tracePt t="30713" x="6057900" y="3867150"/>
          <p14:tracePt t="30788" x="6051550" y="3867150"/>
          <p14:tracePt t="31598" x="6045200" y="3867150"/>
          <p14:tracePt t="38300" x="6045200" y="3860800"/>
          <p14:tracePt t="38348" x="0" y="0"/>
        </p14:tracePtLst>
      </p14:laserTrace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2400" dirty="0"/>
              <a:t>D</a:t>
            </a:r>
            <a:r>
              <a:rPr lang="fr-FR" sz="2400" baseline="-25000" dirty="0"/>
              <a:t>2 </a:t>
            </a:r>
            <a:r>
              <a:rPr lang="fr-FR" sz="2400" dirty="0"/>
              <a:t>SPI - JET</a:t>
            </a:r>
            <a:endParaRPr lang="fr-FR" sz="2400" dirty="0"/>
          </a:p>
        </p:txBody>
      </p:sp>
      <p:sp>
        <p:nvSpPr>
          <p:cNvPr id="3" name="Espace réservé du contenu 2"/>
          <p:cNvSpPr>
            <a:spLocks noGrp="1"/>
          </p:cNvSpPr>
          <p:nvPr>
            <p:ph idx="1"/>
          </p:nvPr>
        </p:nvSpPr>
        <p:spPr>
          <a:xfrm>
            <a:off x="457200" y="836712"/>
            <a:ext cx="4480560" cy="5796844"/>
          </a:xfrm>
        </p:spPr>
        <p:txBody>
          <a:bodyPr/>
          <a:lstStyle/>
          <a:p>
            <a:r>
              <a:rPr lang="fr-FR" dirty="0" err="1">
                <a:sym typeface="Wingdings" panose="05000000000000000000" pitchFamily="2" charset="2"/>
              </a:rPr>
              <a:t>Current</a:t>
            </a:r>
            <a:r>
              <a:rPr lang="fr-FR" dirty="0">
                <a:sym typeface="Wingdings" panose="05000000000000000000" pitchFamily="2" charset="2"/>
              </a:rPr>
              <a:t> </a:t>
            </a:r>
            <a:r>
              <a:rPr lang="fr-FR" dirty="0" err="1">
                <a:sym typeface="Wingdings" panose="05000000000000000000" pitchFamily="2" charset="2"/>
              </a:rPr>
              <a:t>increases</a:t>
            </a:r>
            <a:r>
              <a:rPr lang="fr-FR" dirty="0">
                <a:sym typeface="Wingdings" panose="05000000000000000000" pitchFamily="2" charset="2"/>
              </a:rPr>
              <a:t> </a:t>
            </a:r>
            <a:r>
              <a:rPr lang="fr-FR" dirty="0" err="1">
                <a:sym typeface="Wingdings" panose="05000000000000000000" pitchFamily="2" charset="2"/>
              </a:rPr>
              <a:t>shortly</a:t>
            </a:r>
            <a:r>
              <a:rPr lang="fr-FR" dirty="0">
                <a:sym typeface="Wingdings" panose="05000000000000000000" pitchFamily="2" charset="2"/>
              </a:rPr>
              <a:t> </a:t>
            </a:r>
            <a:r>
              <a:rPr lang="fr-FR" dirty="0" err="1">
                <a:sym typeface="Wingdings" panose="05000000000000000000" pitchFamily="2" charset="2"/>
              </a:rPr>
              <a:t>after</a:t>
            </a:r>
            <a:r>
              <a:rPr lang="fr-FR" dirty="0">
                <a:sym typeface="Wingdings" panose="05000000000000000000" pitchFamily="2" charset="2"/>
              </a:rPr>
              <a:t> SPI</a:t>
            </a:r>
          </a:p>
          <a:p>
            <a:r>
              <a:rPr lang="fr-FR" dirty="0">
                <a:sym typeface="Wingdings" panose="05000000000000000000" pitchFamily="2" charset="2"/>
              </a:rPr>
              <a:t>Neutrons and HXR drop</a:t>
            </a:r>
          </a:p>
          <a:p>
            <a:r>
              <a:rPr lang="fr-FR" dirty="0">
                <a:sym typeface="Wingdings" panose="05000000000000000000" pitchFamily="2" charset="2"/>
              </a:rPr>
              <a:t>Synchrotron </a:t>
            </a:r>
            <a:r>
              <a:rPr lang="fr-FR" dirty="0" err="1">
                <a:sym typeface="Wingdings" panose="05000000000000000000" pitchFamily="2" charset="2"/>
              </a:rPr>
              <a:t>emission</a:t>
            </a:r>
            <a:r>
              <a:rPr lang="fr-FR" dirty="0">
                <a:sym typeface="Wingdings" panose="05000000000000000000" pitchFamily="2" charset="2"/>
              </a:rPr>
              <a:t> changes (</a:t>
            </a:r>
            <a:r>
              <a:rPr lang="fr-FR" dirty="0" err="1">
                <a:sym typeface="Wingdings" panose="05000000000000000000" pitchFamily="2" charset="2"/>
              </a:rPr>
              <a:t>islands</a:t>
            </a:r>
            <a:r>
              <a:rPr lang="fr-FR" dirty="0">
                <a:sym typeface="Wingdings" panose="05000000000000000000" pitchFamily="2" charset="2"/>
              </a:rPr>
              <a:t> </a:t>
            </a:r>
            <a:r>
              <a:rPr lang="fr-FR" dirty="0" err="1">
                <a:sym typeface="Wingdings" panose="05000000000000000000" pitchFamily="2" charset="2"/>
              </a:rPr>
              <a:t>sometimes</a:t>
            </a:r>
            <a:r>
              <a:rPr lang="fr-FR" dirty="0">
                <a:sym typeface="Wingdings" panose="05000000000000000000" pitchFamily="2" charset="2"/>
              </a:rPr>
              <a:t> visible)</a:t>
            </a:r>
          </a:p>
          <a:p>
            <a:r>
              <a:rPr lang="fr-FR" dirty="0" smtClean="0">
                <a:sym typeface="Wingdings" panose="05000000000000000000" pitchFamily="2" charset="2"/>
              </a:rPr>
              <a:t>Electron </a:t>
            </a:r>
            <a:r>
              <a:rPr lang="fr-FR" dirty="0" err="1" smtClean="0">
                <a:sym typeface="Wingdings" panose="05000000000000000000" pitchFamily="2" charset="2"/>
              </a:rPr>
              <a:t>density</a:t>
            </a:r>
            <a:r>
              <a:rPr lang="fr-FR" dirty="0" smtClean="0">
                <a:sym typeface="Wingdings" panose="05000000000000000000" pitchFamily="2" charset="2"/>
              </a:rPr>
              <a:t> </a:t>
            </a:r>
            <a:r>
              <a:rPr lang="fr-FR" dirty="0">
                <a:sym typeface="Wingdings" panose="05000000000000000000" pitchFamily="2" charset="2"/>
              </a:rPr>
              <a:t>drops to &lt;10</a:t>
            </a:r>
            <a:r>
              <a:rPr lang="fr-FR" baseline="30000" dirty="0">
                <a:sym typeface="Wingdings" panose="05000000000000000000" pitchFamily="2" charset="2"/>
              </a:rPr>
              <a:t>18 </a:t>
            </a:r>
            <a:r>
              <a:rPr lang="fr-FR" dirty="0">
                <a:sym typeface="Wingdings" panose="05000000000000000000" pitchFamily="2" charset="2"/>
              </a:rPr>
              <a:t>m</a:t>
            </a:r>
            <a:r>
              <a:rPr lang="fr-FR" baseline="30000" dirty="0">
                <a:sym typeface="Wingdings" panose="05000000000000000000" pitchFamily="2" charset="2"/>
              </a:rPr>
              <a:t>-2</a:t>
            </a:r>
            <a:endParaRPr lang="fr-FR" dirty="0">
              <a:sym typeface="Wingdings" panose="05000000000000000000" pitchFamily="2" charset="2"/>
            </a:endParaRPr>
          </a:p>
          <a:p>
            <a:pPr lvl="1"/>
            <a:r>
              <a:rPr lang="fr-FR" dirty="0">
                <a:sym typeface="Wingdings" panose="05000000000000000000" pitchFamily="2" charset="2"/>
              </a:rPr>
              <a:t>Plasma </a:t>
            </a:r>
            <a:r>
              <a:rPr lang="fr-FR" dirty="0" err="1">
                <a:sym typeface="Wingdings" panose="05000000000000000000" pitchFamily="2" charset="2"/>
              </a:rPr>
              <a:t>recombination</a:t>
            </a:r>
            <a:endParaRPr lang="fr-FR" dirty="0">
              <a:sym typeface="Wingdings" panose="05000000000000000000" pitchFamily="2" charset="2"/>
            </a:endParaRPr>
          </a:p>
          <a:p>
            <a:r>
              <a:rPr lang="fr-FR" dirty="0" err="1">
                <a:sym typeface="Wingdings" panose="05000000000000000000" pitchFamily="2" charset="2"/>
              </a:rPr>
              <a:t>V</a:t>
            </a:r>
            <a:r>
              <a:rPr lang="fr-FR" baseline="-25000" dirty="0" err="1">
                <a:sym typeface="Wingdings" panose="05000000000000000000" pitchFamily="2" charset="2"/>
              </a:rPr>
              <a:t>loop</a:t>
            </a:r>
            <a:r>
              <a:rPr lang="fr-FR" dirty="0">
                <a:sym typeface="Wingdings" panose="05000000000000000000" pitchFamily="2" charset="2"/>
              </a:rPr>
              <a:t> </a:t>
            </a:r>
            <a:r>
              <a:rPr lang="fr-FR" dirty="0" err="1">
                <a:sym typeface="Wingdings" panose="05000000000000000000" pitchFamily="2" charset="2"/>
              </a:rPr>
              <a:t>decreases</a:t>
            </a:r>
            <a:endParaRPr lang="fr-FR" dirty="0">
              <a:sym typeface="Wingdings" panose="05000000000000000000" pitchFamily="2" charset="2"/>
            </a:endParaRPr>
          </a:p>
          <a:p>
            <a:pPr lvl="1"/>
            <a:r>
              <a:rPr lang="fr-FR" dirty="0" err="1">
                <a:sym typeface="Wingdings" panose="05000000000000000000" pitchFamily="2" charset="2"/>
              </a:rPr>
              <a:t>Possibly</a:t>
            </a:r>
            <a:r>
              <a:rPr lang="fr-FR" dirty="0">
                <a:sym typeface="Wingdings" panose="05000000000000000000" pitchFamily="2" charset="2"/>
              </a:rPr>
              <a:t> a </a:t>
            </a:r>
            <a:r>
              <a:rPr lang="fr-FR" dirty="0" err="1">
                <a:sym typeface="Wingdings" panose="05000000000000000000" pitchFamily="2" charset="2"/>
              </a:rPr>
              <a:t>hint</a:t>
            </a:r>
            <a:r>
              <a:rPr lang="fr-FR" dirty="0">
                <a:sym typeface="Wingdings" panose="05000000000000000000" pitchFamily="2" charset="2"/>
              </a:rPr>
              <a:t> at argon purge-out</a:t>
            </a:r>
          </a:p>
          <a:p>
            <a:pPr lvl="1"/>
            <a:r>
              <a:rPr lang="fr-FR" dirty="0">
                <a:sym typeface="Wingdings" panose="05000000000000000000" pitchFamily="2" charset="2"/>
              </a:rPr>
              <a:t>Ar VUV </a:t>
            </a:r>
            <a:r>
              <a:rPr lang="fr-FR" dirty="0" err="1">
                <a:sym typeface="Wingdings" panose="05000000000000000000" pitchFamily="2" charset="2"/>
              </a:rPr>
              <a:t>lines</a:t>
            </a:r>
            <a:r>
              <a:rPr lang="fr-FR" dirty="0">
                <a:sym typeface="Wingdings" panose="05000000000000000000" pitchFamily="2" charset="2"/>
              </a:rPr>
              <a:t> </a:t>
            </a:r>
            <a:r>
              <a:rPr lang="fr-FR" dirty="0" err="1">
                <a:sym typeface="Wingdings" panose="05000000000000000000" pitchFamily="2" charset="2"/>
              </a:rPr>
              <a:t>become</a:t>
            </a:r>
            <a:r>
              <a:rPr lang="fr-FR" dirty="0">
                <a:sym typeface="Wingdings" panose="05000000000000000000" pitchFamily="2" charset="2"/>
              </a:rPr>
              <a:t> </a:t>
            </a:r>
            <a:r>
              <a:rPr lang="fr-FR" dirty="0" err="1">
                <a:sym typeface="Wingdings" panose="05000000000000000000" pitchFamily="2" charset="2"/>
              </a:rPr>
              <a:t>dominated</a:t>
            </a:r>
            <a:r>
              <a:rPr lang="fr-FR" dirty="0">
                <a:sym typeface="Wingdings" panose="05000000000000000000" pitchFamily="2" charset="2"/>
              </a:rPr>
              <a:t> by </a:t>
            </a:r>
            <a:r>
              <a:rPr lang="fr-FR" dirty="0" smtClean="0">
                <a:sym typeface="Wingdings" panose="05000000000000000000" pitchFamily="2" charset="2"/>
              </a:rPr>
              <a:t>D </a:t>
            </a:r>
            <a:r>
              <a:rPr lang="fr-FR" dirty="0" err="1">
                <a:sym typeface="Wingdings" panose="05000000000000000000" pitchFamily="2" charset="2"/>
              </a:rPr>
              <a:t>lines</a:t>
            </a:r>
            <a:r>
              <a:rPr lang="fr-FR" dirty="0">
                <a:sym typeface="Wingdings" panose="05000000000000000000" pitchFamily="2" charset="2"/>
              </a:rPr>
              <a:t> </a:t>
            </a:r>
            <a:r>
              <a:rPr lang="fr-FR" i="1" dirty="0" smtClean="0">
                <a:solidFill>
                  <a:srgbClr val="00B0F0"/>
                </a:solidFill>
                <a:sym typeface="Wingdings" panose="05000000000000000000" pitchFamily="2" charset="2"/>
              </a:rPr>
              <a:t>[S</a:t>
            </a:r>
            <a:r>
              <a:rPr lang="fr-FR" i="1" dirty="0">
                <a:solidFill>
                  <a:srgbClr val="00B0F0"/>
                </a:solidFill>
                <a:sym typeface="Wingdings" panose="05000000000000000000" pitchFamily="2" charset="2"/>
              </a:rPr>
              <a:t>. </a:t>
            </a:r>
            <a:r>
              <a:rPr lang="fr-FR" i="1" dirty="0" err="1">
                <a:solidFill>
                  <a:srgbClr val="00B0F0"/>
                </a:solidFill>
                <a:sym typeface="Wingdings" panose="05000000000000000000" pitchFamily="2" charset="2"/>
              </a:rPr>
              <a:t>Sridhar’s</a:t>
            </a:r>
            <a:r>
              <a:rPr lang="fr-FR" i="1" dirty="0">
                <a:solidFill>
                  <a:srgbClr val="00B0F0"/>
                </a:solidFill>
                <a:sym typeface="Wingdings" panose="05000000000000000000" pitchFamily="2" charset="2"/>
              </a:rPr>
              <a:t> </a:t>
            </a:r>
            <a:r>
              <a:rPr lang="fr-FR" i="1" dirty="0" smtClean="0">
                <a:solidFill>
                  <a:srgbClr val="00B0F0"/>
                </a:solidFill>
                <a:sym typeface="Wingdings" panose="05000000000000000000" pitchFamily="2" charset="2"/>
              </a:rPr>
              <a:t>talk – </a:t>
            </a:r>
            <a:r>
              <a:rPr lang="fr-FR" i="1" dirty="0" err="1" smtClean="0">
                <a:solidFill>
                  <a:srgbClr val="00B0F0"/>
                </a:solidFill>
                <a:sym typeface="Wingdings" panose="05000000000000000000" pitchFamily="2" charset="2"/>
              </a:rPr>
              <a:t>this</a:t>
            </a:r>
            <a:r>
              <a:rPr lang="fr-FR" i="1" dirty="0" smtClean="0">
                <a:solidFill>
                  <a:srgbClr val="00B0F0"/>
                </a:solidFill>
                <a:sym typeface="Wingdings" panose="05000000000000000000" pitchFamily="2" charset="2"/>
              </a:rPr>
              <a:t> </a:t>
            </a:r>
            <a:r>
              <a:rPr lang="fr-FR" i="1" dirty="0" err="1" smtClean="0">
                <a:solidFill>
                  <a:srgbClr val="00B0F0"/>
                </a:solidFill>
                <a:sym typeface="Wingdings" panose="05000000000000000000" pitchFamily="2" charset="2"/>
              </a:rPr>
              <a:t>conf</a:t>
            </a:r>
            <a:r>
              <a:rPr lang="fr-FR" i="1" dirty="0" smtClean="0">
                <a:solidFill>
                  <a:srgbClr val="00B0F0"/>
                </a:solidFill>
                <a:sym typeface="Wingdings" panose="05000000000000000000" pitchFamily="2" charset="2"/>
              </a:rPr>
              <a:t>.]</a:t>
            </a:r>
            <a:endParaRPr lang="fr-FR" i="1" dirty="0">
              <a:solidFill>
                <a:srgbClr val="00B0F0"/>
              </a:solidFill>
              <a:sym typeface="Wingdings" panose="05000000000000000000" pitchFamily="2" charset="2"/>
            </a:endParaRPr>
          </a:p>
          <a:p>
            <a:r>
              <a:rPr lang="fr-FR" dirty="0" err="1">
                <a:sym typeface="Wingdings" panose="05000000000000000000" pitchFamily="2" charset="2"/>
              </a:rPr>
              <a:t>Runaways</a:t>
            </a:r>
            <a:r>
              <a:rPr lang="fr-FR" dirty="0">
                <a:sym typeface="Wingdings" panose="05000000000000000000" pitchFamily="2" charset="2"/>
              </a:rPr>
              <a:t> </a:t>
            </a:r>
            <a:r>
              <a:rPr lang="fr-FR" dirty="0" err="1">
                <a:sym typeface="Wingdings" panose="05000000000000000000" pitchFamily="2" charset="2"/>
              </a:rPr>
              <a:t>disappear</a:t>
            </a:r>
            <a:r>
              <a:rPr lang="fr-FR" dirty="0">
                <a:sym typeface="Wingdings" panose="05000000000000000000" pitchFamily="2" charset="2"/>
              </a:rPr>
              <a:t> in a </a:t>
            </a:r>
            <a:r>
              <a:rPr lang="fr-FR" dirty="0" smtClean="0">
                <a:sym typeface="Wingdings" panose="05000000000000000000" pitchFamily="2" charset="2"/>
              </a:rPr>
              <a:t>few ms</a:t>
            </a:r>
          </a:p>
          <a:p>
            <a:pPr lvl="1"/>
            <a:r>
              <a:rPr lang="fr-FR" dirty="0" smtClean="0">
                <a:sym typeface="Wingdings" panose="05000000000000000000" pitchFamily="2" charset="2"/>
              </a:rPr>
              <a:t>Synchrotron </a:t>
            </a:r>
            <a:r>
              <a:rPr lang="fr-FR" dirty="0" err="1">
                <a:sym typeface="Wingdings" panose="05000000000000000000" pitchFamily="2" charset="2"/>
              </a:rPr>
              <a:t>emission</a:t>
            </a:r>
            <a:r>
              <a:rPr lang="fr-FR" dirty="0">
                <a:sym typeface="Wingdings" panose="05000000000000000000" pitchFamily="2" charset="2"/>
              </a:rPr>
              <a:t> stops</a:t>
            </a:r>
          </a:p>
          <a:p>
            <a:pPr lvl="1"/>
            <a:r>
              <a:rPr lang="fr-FR" dirty="0">
                <a:sym typeface="Wingdings" panose="05000000000000000000" pitchFamily="2" charset="2"/>
              </a:rPr>
              <a:t>Large neutron/HXR </a:t>
            </a:r>
            <a:r>
              <a:rPr lang="fr-FR" dirty="0" err="1">
                <a:sym typeface="Wingdings" panose="05000000000000000000" pitchFamily="2" charset="2"/>
              </a:rPr>
              <a:t>spike</a:t>
            </a:r>
            <a:endParaRPr lang="fr-FR" dirty="0">
              <a:sym typeface="Wingdings" panose="05000000000000000000" pitchFamily="2" charset="2"/>
            </a:endParaRPr>
          </a:p>
          <a:p>
            <a:pPr lvl="1"/>
            <a:r>
              <a:rPr lang="fr-FR" dirty="0">
                <a:sym typeface="Wingdings" panose="05000000000000000000" pitchFamily="2" charset="2"/>
              </a:rPr>
              <a:t>Large MHD </a:t>
            </a:r>
            <a:r>
              <a:rPr lang="fr-FR" dirty="0" err="1">
                <a:sym typeface="Wingdings" panose="05000000000000000000" pitchFamily="2" charset="2"/>
              </a:rPr>
              <a:t>burst</a:t>
            </a:r>
            <a:endParaRPr lang="fr-FR" dirty="0">
              <a:sym typeface="Wingdings" panose="05000000000000000000" pitchFamily="2" charset="2"/>
            </a:endParaRPr>
          </a:p>
          <a:p>
            <a:pPr lvl="1"/>
            <a:r>
              <a:rPr lang="fr-FR" dirty="0">
                <a:sym typeface="Wingdings" panose="05000000000000000000" pitchFamily="2" charset="2"/>
              </a:rPr>
              <a:t>No visible </a:t>
            </a:r>
            <a:r>
              <a:rPr lang="fr-FR" dirty="0" err="1">
                <a:sym typeface="Wingdings" panose="05000000000000000000" pitchFamily="2" charset="2"/>
              </a:rPr>
              <a:t>localized</a:t>
            </a:r>
            <a:r>
              <a:rPr lang="fr-FR" dirty="0">
                <a:sym typeface="Wingdings" panose="05000000000000000000" pitchFamily="2" charset="2"/>
              </a:rPr>
              <a:t> damage</a:t>
            </a:r>
          </a:p>
          <a:p>
            <a:r>
              <a:rPr lang="fr-FR" dirty="0" err="1">
                <a:sym typeface="Wingdings" panose="05000000000000000000" pitchFamily="2" charset="2"/>
              </a:rPr>
              <a:t>Rest</a:t>
            </a:r>
            <a:r>
              <a:rPr lang="fr-FR" dirty="0">
                <a:sym typeface="Wingdings" panose="05000000000000000000" pitchFamily="2" charset="2"/>
              </a:rPr>
              <a:t> of the </a:t>
            </a:r>
            <a:r>
              <a:rPr lang="fr-FR" dirty="0" err="1">
                <a:sym typeface="Wingdings" panose="05000000000000000000" pitchFamily="2" charset="2"/>
              </a:rPr>
              <a:t>current</a:t>
            </a:r>
            <a:r>
              <a:rPr lang="fr-FR" dirty="0">
                <a:sym typeface="Wingdings" panose="05000000000000000000" pitchFamily="2" charset="2"/>
              </a:rPr>
              <a:t> </a:t>
            </a:r>
            <a:r>
              <a:rPr lang="fr-FR" dirty="0" err="1">
                <a:sym typeface="Wingdings" panose="05000000000000000000" pitchFamily="2" charset="2"/>
              </a:rPr>
              <a:t>decay</a:t>
            </a:r>
            <a:r>
              <a:rPr lang="fr-FR" dirty="0">
                <a:sym typeface="Wingdings" panose="05000000000000000000" pitchFamily="2" charset="2"/>
              </a:rPr>
              <a:t> </a:t>
            </a:r>
            <a:r>
              <a:rPr lang="fr-FR" dirty="0" err="1">
                <a:sym typeface="Wingdings" panose="05000000000000000000" pitchFamily="2" charset="2"/>
              </a:rPr>
              <a:t>similar</a:t>
            </a:r>
            <a:r>
              <a:rPr lang="fr-FR" dirty="0">
                <a:sym typeface="Wingdings" panose="05000000000000000000" pitchFamily="2" charset="2"/>
              </a:rPr>
              <a:t> to an </a:t>
            </a:r>
            <a:r>
              <a:rPr lang="fr-FR" dirty="0" err="1">
                <a:sym typeface="Wingdings" panose="05000000000000000000" pitchFamily="2" charset="2"/>
              </a:rPr>
              <a:t>ohmic</a:t>
            </a:r>
            <a:r>
              <a:rPr lang="fr-FR" dirty="0">
                <a:sym typeface="Wingdings" panose="05000000000000000000" pitchFamily="2" charset="2"/>
              </a:rPr>
              <a:t> CQ</a:t>
            </a:r>
          </a:p>
        </p:txBody>
      </p:sp>
      <p:sp>
        <p:nvSpPr>
          <p:cNvPr id="15" name="ZoneTexte 14"/>
          <p:cNvSpPr txBox="1"/>
          <p:nvPr/>
        </p:nvSpPr>
        <p:spPr>
          <a:xfrm>
            <a:off x="5070022" y="5800545"/>
            <a:ext cx="3714749" cy="707886"/>
          </a:xfrm>
          <a:prstGeom prst="rect">
            <a:avLst/>
          </a:prstGeom>
          <a:noFill/>
          <a:ln w="12700">
            <a:solidFill>
              <a:srgbClr val="00B050"/>
            </a:solidFill>
          </a:ln>
        </p:spPr>
        <p:txBody>
          <a:bodyPr wrap="square" rtlCol="0">
            <a:spAutoFit/>
          </a:bodyPr>
          <a:lstStyle/>
          <a:p>
            <a:pPr algn="ctr"/>
            <a:r>
              <a:rPr lang="fr-FR" sz="2000" dirty="0" smtClean="0">
                <a:solidFill>
                  <a:srgbClr val="00B050"/>
                </a:solidFill>
              </a:rPr>
              <a:t>D</a:t>
            </a:r>
            <a:r>
              <a:rPr lang="fr-FR" sz="2000" baseline="-25000" dirty="0" smtClean="0">
                <a:solidFill>
                  <a:srgbClr val="00B050"/>
                </a:solidFill>
              </a:rPr>
              <a:t>2</a:t>
            </a:r>
            <a:r>
              <a:rPr lang="fr-FR" sz="2000" dirty="0" smtClean="0">
                <a:solidFill>
                  <a:srgbClr val="00B050"/>
                </a:solidFill>
              </a:rPr>
              <a:t> leads to </a:t>
            </a:r>
            <a:r>
              <a:rPr lang="fr-FR" sz="2000" dirty="0" err="1" smtClean="0">
                <a:solidFill>
                  <a:srgbClr val="00B050"/>
                </a:solidFill>
              </a:rPr>
              <a:t>fast</a:t>
            </a:r>
            <a:r>
              <a:rPr lang="fr-FR" sz="2000" dirty="0" smtClean="0">
                <a:solidFill>
                  <a:srgbClr val="00B050"/>
                </a:solidFill>
              </a:rPr>
              <a:t> </a:t>
            </a:r>
            <a:r>
              <a:rPr lang="fr-FR" sz="2000" dirty="0" err="1" smtClean="0">
                <a:solidFill>
                  <a:srgbClr val="00B050"/>
                </a:solidFill>
              </a:rPr>
              <a:t>benign</a:t>
            </a:r>
            <a:r>
              <a:rPr lang="fr-FR" sz="2000" dirty="0" smtClean="0">
                <a:solidFill>
                  <a:srgbClr val="00B050"/>
                </a:solidFill>
              </a:rPr>
              <a:t> </a:t>
            </a:r>
            <a:r>
              <a:rPr lang="fr-FR" sz="2000" dirty="0" err="1" smtClean="0">
                <a:solidFill>
                  <a:srgbClr val="00B050"/>
                </a:solidFill>
              </a:rPr>
              <a:t>termination</a:t>
            </a:r>
            <a:r>
              <a:rPr lang="fr-FR" sz="2000" dirty="0" smtClean="0">
                <a:solidFill>
                  <a:srgbClr val="00B050"/>
                </a:solidFill>
              </a:rPr>
              <a:t> </a:t>
            </a:r>
            <a:r>
              <a:rPr lang="fr-FR" sz="2000" dirty="0" err="1" smtClean="0">
                <a:solidFill>
                  <a:srgbClr val="00B050"/>
                </a:solidFill>
              </a:rPr>
              <a:t>even</a:t>
            </a:r>
            <a:r>
              <a:rPr lang="fr-FR" sz="2000" dirty="0" smtClean="0">
                <a:solidFill>
                  <a:srgbClr val="00B050"/>
                </a:solidFill>
              </a:rPr>
              <a:t> at high </a:t>
            </a:r>
            <a:r>
              <a:rPr lang="fr-FR" sz="2000" dirty="0" err="1" smtClean="0">
                <a:solidFill>
                  <a:srgbClr val="00B050"/>
                </a:solidFill>
              </a:rPr>
              <a:t>currents</a:t>
            </a:r>
            <a:endParaRPr lang="fr-FR" sz="2000" baseline="-25000" dirty="0" smtClean="0">
              <a:solidFill>
                <a:srgbClr val="00B050"/>
              </a:solidFill>
            </a:endParaRPr>
          </a:p>
        </p:txBody>
      </p:sp>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44886" y="779966"/>
            <a:ext cx="3165020" cy="24583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44886" y="3298370"/>
            <a:ext cx="3024992" cy="24104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Connecteur droit avec flèche 8"/>
          <p:cNvCxnSpPr/>
          <p:nvPr/>
        </p:nvCxnSpPr>
        <p:spPr>
          <a:xfrm>
            <a:off x="5951764" y="2579914"/>
            <a:ext cx="1534886" cy="2155371"/>
          </a:xfrm>
          <a:prstGeom prst="straightConnector1">
            <a:avLst/>
          </a:prstGeom>
          <a:ln w="28575">
            <a:solidFill>
              <a:schemeClr val="tx1"/>
            </a:solidFill>
            <a:prstDash val="sysDot"/>
            <a:headEnd type="arrow"/>
            <a:tailEnd type="arrow"/>
          </a:ln>
        </p:spPr>
        <p:style>
          <a:lnRef idx="1">
            <a:schemeClr val="accent1"/>
          </a:lnRef>
          <a:fillRef idx="0">
            <a:schemeClr val="accent1"/>
          </a:fillRef>
          <a:effectRef idx="0">
            <a:schemeClr val="accent1"/>
          </a:effectRef>
          <a:fontRef idx="minor">
            <a:schemeClr val="tx1"/>
          </a:fontRef>
        </p:style>
      </p:cxnSp>
      <p:sp>
        <p:nvSpPr>
          <p:cNvPr id="10" name="Espace réservé du pied de page 9"/>
          <p:cNvSpPr>
            <a:spLocks noGrp="1"/>
          </p:cNvSpPr>
          <p:nvPr>
            <p:ph type="ftr" sz="quarter" idx="11"/>
          </p:nvPr>
        </p:nvSpPr>
        <p:spPr/>
        <p:txBody>
          <a:bodyPr/>
          <a:lstStyle/>
          <a:p>
            <a:r>
              <a:rPr lang="en-US" smtClean="0"/>
              <a:t>IAEA Technical Meeting on Plasma Disruptions and their Mitigation 20th-23th July 2020</a:t>
            </a:r>
            <a:endParaRPr lang="de-DE" dirty="0" smtClean="0"/>
          </a:p>
        </p:txBody>
      </p:sp>
      <p:sp>
        <p:nvSpPr>
          <p:cNvPr id="11" name="Espace réservé du numéro de diapositive 10"/>
          <p:cNvSpPr>
            <a:spLocks noGrp="1"/>
          </p:cNvSpPr>
          <p:nvPr>
            <p:ph type="sldNum" sz="quarter" idx="4"/>
          </p:nvPr>
        </p:nvSpPr>
        <p:spPr/>
        <p:txBody>
          <a:bodyPr/>
          <a:lstStyle/>
          <a:p>
            <a:fld id="{6A6D9FA1-99C7-4910-8E32-B85D378B0060}" type="slidenum">
              <a:rPr lang="en-GB" smtClean="0"/>
              <a:pPr/>
              <a:t>15</a:t>
            </a:fld>
            <a:endParaRPr lang="en-GB" dirty="0"/>
          </a:p>
        </p:txBody>
      </p:sp>
      <p:pic>
        <p:nvPicPr>
          <p:cNvPr id="16" name="Picture 2" descr="\\de-ews-fs01\efdawork\PI team\PICTURES AND GRAPHICS\LOGOS\JET-LOGO (by Dolp)\OtherJPG\JET.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85238" y="1597569"/>
            <a:ext cx="631203" cy="2504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de-ews-fs01\efdawork\PI team\PICTURES AND GRAPHICS\LOGOS\JET-LOGO (by Dolp)\OtherJPG\JET.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85238" y="3532398"/>
            <a:ext cx="631203" cy="250401"/>
          </a:xfrm>
          <a:prstGeom prst="rect">
            <a:avLst/>
          </a:prstGeom>
          <a:noFill/>
          <a:extLst>
            <a:ext uri="{909E8E84-426E-40DD-AFC4-6F175D3DCCD1}">
              <a14:hiddenFill xmlns:a14="http://schemas.microsoft.com/office/drawing/2010/main">
                <a:solidFill>
                  <a:srgbClr val="FFFFFF"/>
                </a:solidFill>
              </a14:hiddenFill>
            </a:ext>
          </a:extLst>
        </p:spPr>
      </p:pic>
      <p:pic>
        <p:nvPicPr>
          <p:cNvPr id="18" name="Audio 1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048743523"/>
      </p:ext>
    </p:extLst>
  </p:cSld>
  <p:clrMapOvr>
    <a:masterClrMapping/>
  </p:clrMapOvr>
  <mc:AlternateContent xmlns:mc="http://schemas.openxmlformats.org/markup-compatibility/2006">
    <mc:Choice xmlns:p14="http://schemas.microsoft.com/office/powerpoint/2010/main" Requires="p14">
      <p:transition spd="slow" p14:dur="2000" advTm="44287"/>
    </mc:Choice>
    <mc:Fallback>
      <p:transition spd="slow" advTm="442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8"/>
                </p:tgtEl>
              </p:cMediaNode>
            </p:audio>
          </p:childTnLst>
        </p:cTn>
      </p:par>
    </p:tnLst>
    <p:bldLst>
      <p:bldP spid="15" grpId="0" animBg="1"/>
    </p:bldLst>
  </p:timing>
  <p:extLst>
    <p:ext uri="{3A86A75C-4F4B-4683-9AE1-C65F6400EC91}">
      <p14:laserTraceLst xmlns:p14="http://schemas.microsoft.com/office/powerpoint/2010/main">
        <p14:tracePtLst>
          <p14:tracePt t="17238" x="5880100" y="2800350"/>
          <p14:tracePt t="17634" x="5873750" y="2800350"/>
          <p14:tracePt t="17638" x="5873750" y="2794000"/>
          <p14:tracePt t="17639" x="5873750" y="2774950"/>
          <p14:tracePt t="17644" x="5873750" y="2711450"/>
          <p14:tracePt t="17661" x="5867400" y="2654300"/>
          <p14:tracePt t="17677" x="5861050" y="2584450"/>
          <p14:tracePt t="17694" x="5861050" y="2527300"/>
          <p14:tracePt t="17711" x="5861050" y="2444750"/>
          <p14:tracePt t="17727" x="5861050" y="2362200"/>
          <p14:tracePt t="17744" x="5854700" y="2273300"/>
          <p14:tracePt t="17761" x="5842000" y="2203450"/>
          <p14:tracePt t="17761" x="5842000" y="2197100"/>
          <p14:tracePt t="17778" x="5842000" y="2139950"/>
          <p14:tracePt t="17794" x="5842000" y="2063750"/>
          <p14:tracePt t="17811" x="5842000" y="2012950"/>
          <p14:tracePt t="17827" x="5842000" y="1974850"/>
          <p14:tracePt t="17844" x="5848350" y="1943100"/>
          <p14:tracePt t="17861" x="5848350" y="1911350"/>
          <p14:tracePt t="17878" x="5848350" y="1860550"/>
          <p14:tracePt t="17894" x="5861050" y="1790700"/>
          <p14:tracePt t="17911" x="5886450" y="1714500"/>
          <p14:tracePt t="17927" x="5924550" y="1619250"/>
          <p14:tracePt t="17944" x="5949950" y="1555750"/>
          <p14:tracePt t="17961" x="5949950" y="1536700"/>
          <p14:tracePt t="17961" x="5949950" y="1530350"/>
          <p14:tracePt t="17978" x="5956300" y="1511300"/>
          <p14:tracePt t="17994" x="5962650" y="1504950"/>
          <p14:tracePt t="18108" x="5962650" y="1498600"/>
          <p14:tracePt t="18112" x="5956300" y="1466850"/>
          <p14:tracePt t="18120" x="5943600" y="1454150"/>
          <p14:tracePt t="18128" x="5930900" y="1409700"/>
          <p14:tracePt t="18144" x="5924550" y="1365250"/>
          <p14:tracePt t="18161" x="5918200" y="1320800"/>
          <p14:tracePt t="18178" x="5911850" y="1295400"/>
          <p14:tracePt t="18194" x="5880100" y="1301750"/>
          <p14:tracePt t="18211" x="5880100" y="1282700"/>
          <p14:tracePt t="18227" x="5880100" y="1276350"/>
          <p14:tracePt t="18244" x="5867400" y="1270000"/>
          <p14:tracePt t="18331" x="5861050" y="1263650"/>
          <p14:tracePt t="18340" x="5861050" y="1257300"/>
          <p14:tracePt t="18342" x="5861050" y="1250950"/>
          <p14:tracePt t="18346" x="5842000" y="1212850"/>
          <p14:tracePt t="18362" x="5835650" y="1162050"/>
          <p14:tracePt t="18377" x="5816600" y="1111250"/>
          <p14:tracePt t="18394" x="5803900" y="1079500"/>
          <p14:tracePt t="18411" x="5803900" y="1060450"/>
          <p14:tracePt t="18566" x="5803900" y="1073150"/>
          <p14:tracePt t="18568" x="5803900" y="1085850"/>
          <p14:tracePt t="18570" x="5810250" y="1104900"/>
          <p14:tracePt t="18578" x="5810250" y="1238250"/>
          <p14:tracePt t="18578" x="5810250" y="1250950"/>
          <p14:tracePt t="18596" x="5810250" y="1371600"/>
          <p14:tracePt t="18611" x="5810250" y="1562100"/>
          <p14:tracePt t="18627" x="5810250" y="1720850"/>
          <p14:tracePt t="18644" x="5810250" y="1835150"/>
          <p14:tracePt t="18661" x="5810250" y="1943100"/>
          <p14:tracePt t="18677" x="5810250" y="2057400"/>
          <p14:tracePt t="18694" x="5810250" y="2178050"/>
          <p14:tracePt t="18711" x="5810250" y="2292350"/>
          <p14:tracePt t="18727" x="5810250" y="2393950"/>
          <p14:tracePt t="18744" x="5810250" y="2476500"/>
          <p14:tracePt t="18761" x="5810250" y="2540000"/>
          <p14:tracePt t="18777" x="5810250" y="2603500"/>
          <p14:tracePt t="18794" x="5803900" y="2692400"/>
          <p14:tracePt t="18811" x="5784850" y="2781300"/>
          <p14:tracePt t="18828" x="5778500" y="2857500"/>
          <p14:tracePt t="18844" x="5772150" y="2901950"/>
          <p14:tracePt t="18861" x="5772150" y="2933700"/>
          <p14:tracePt t="18877" x="5772150" y="2959100"/>
          <p14:tracePt t="18894" x="5772150" y="2978150"/>
          <p14:tracePt t="18911" x="5772150" y="2990850"/>
          <p14:tracePt t="19012" x="5778500" y="2990850"/>
          <p14:tracePt t="19014" x="5791200" y="3003550"/>
          <p14:tracePt t="19036" x="5797550" y="3003550"/>
          <p14:tracePt t="19038" x="5803900" y="3016250"/>
          <p14:tracePt t="19058" x="5810250" y="3016250"/>
          <p14:tracePt t="24427" x="5803900" y="3016250"/>
          <p14:tracePt t="27739" x="5810250" y="3016250"/>
          <p14:tracePt t="27741" x="5816600" y="3022600"/>
          <p14:tracePt t="27745" x="5816600" y="3028950"/>
          <p14:tracePt t="27747" x="5918200" y="3073400"/>
          <p14:tracePt t="27763" x="5988050" y="3117850"/>
          <p14:tracePt t="27763" x="6007100" y="3117850"/>
          <p14:tracePt t="27779" x="6076950" y="3168650"/>
          <p14:tracePt t="27795" x="6165850" y="3257550"/>
          <p14:tracePt t="27812" x="6305550" y="3429000"/>
          <p14:tracePt t="27812" x="6324600" y="3454400"/>
          <p14:tracePt t="27829" x="6534150" y="3695700"/>
          <p14:tracePt t="27845" x="6731000" y="3987800"/>
          <p14:tracePt t="27862" x="6934200" y="4279900"/>
          <p14:tracePt t="27862" x="6965950" y="4298950"/>
          <p14:tracePt t="27879" x="7080250" y="4476750"/>
          <p14:tracePt t="27895" x="7143750" y="4552950"/>
          <p14:tracePt t="27912" x="7188200" y="4622800"/>
          <p14:tracePt t="27928" x="7239000" y="4711700"/>
          <p14:tracePt t="27945" x="7308850" y="4819650"/>
          <p14:tracePt t="27962" x="7366000" y="4914900"/>
          <p14:tracePt t="27978" x="7461250" y="5054600"/>
          <p14:tracePt t="27995" x="7524750" y="5130800"/>
          <p14:tracePt t="28012" x="7569200" y="5200650"/>
          <p14:tracePt t="28028" x="7632700" y="5257800"/>
          <p14:tracePt t="28045" x="7715250" y="5327650"/>
          <p14:tracePt t="28062" x="7734300" y="5403850"/>
          <p14:tracePt t="28062" x="7734300" y="5422900"/>
          <p14:tracePt t="28079" x="7766050" y="5435600"/>
          <p14:tracePt t="28153" x="7766050" y="5448300"/>
          <p14:tracePt t="28157" x="7772400" y="5448300"/>
          <p14:tracePt t="28159" x="7785100" y="5448300"/>
          <p14:tracePt t="28159" x="7791450" y="5461000"/>
          <p14:tracePt t="28167" x="7842250" y="5486400"/>
          <p14:tracePt t="28178" x="7988300" y="5588000"/>
          <p14:tracePt t="28195" x="8051800" y="5626100"/>
          <p14:tracePt t="28212" x="8077200" y="5638800"/>
          <p14:tracePt t="28228" x="8083550" y="5638800"/>
          <p14:tracePt t="28245" x="8089900" y="5638800"/>
          <p14:tracePt t="28371" x="8089900" y="5645150"/>
          <p14:tracePt t="32747" x="8083550" y="5645150"/>
          <p14:tracePt t="32771" x="8077200" y="5645150"/>
          <p14:tracePt t="32783" x="8064500" y="5645150"/>
          <p14:tracePt t="32793" x="8064500" y="5638800"/>
          <p14:tracePt t="32813" x="8058150" y="5638800"/>
          <p14:tracePt t="32827" x="8058150" y="5632450"/>
          <p14:tracePt t="32839" x="8051800" y="5632450"/>
          <p14:tracePt t="32851" x="8045450" y="5632450"/>
          <p14:tracePt t="32862" x="8039100" y="5632450"/>
          <p14:tracePt t="32862" x="8032750" y="5632450"/>
          <p14:tracePt t="32878" x="8013700" y="5619750"/>
          <p14:tracePt t="32895" x="8001000" y="5613400"/>
          <p14:tracePt t="32912" x="7975600" y="5613400"/>
          <p14:tracePt t="32912" x="7969250" y="5607050"/>
          <p14:tracePt t="32929" x="7956550" y="5600700"/>
          <p14:tracePt t="32945" x="7937500" y="5594350"/>
          <p14:tracePt t="32962" x="7918450" y="5581650"/>
          <p14:tracePt t="32978" x="7893050" y="5575300"/>
          <p14:tracePt t="32995" x="7874000" y="5556250"/>
          <p14:tracePt t="33012" x="7842250" y="5543550"/>
          <p14:tracePt t="33012" x="7835900" y="5543550"/>
          <p14:tracePt t="33029" x="7791450" y="5511800"/>
          <p14:tracePt t="33045" x="7734300" y="5467350"/>
          <p14:tracePt t="33062" x="7677150" y="5441950"/>
          <p14:tracePt t="33079" x="7645400" y="5397500"/>
          <p14:tracePt t="33095" x="7620000" y="5327650"/>
          <p14:tracePt t="33112" x="7607300" y="5257800"/>
          <p14:tracePt t="33128" x="7600950" y="5137150"/>
          <p14:tracePt t="33145" x="7600950" y="5041900"/>
          <p14:tracePt t="33162" x="7600950" y="4914900"/>
          <p14:tracePt t="33178" x="7600950" y="4813300"/>
          <p14:tracePt t="33195" x="7588250" y="4718050"/>
          <p14:tracePt t="33212" x="7581900" y="4584700"/>
          <p14:tracePt t="33212" x="7581900" y="4565650"/>
          <p14:tracePt t="33229" x="7575550" y="4476750"/>
          <p14:tracePt t="33245" x="7562850" y="4343400"/>
          <p14:tracePt t="33262" x="7537450" y="4210050"/>
          <p14:tracePt t="33278" x="7518400" y="4076700"/>
          <p14:tracePt t="33295" x="7493000" y="3937000"/>
          <p14:tracePt t="33312" x="7480300" y="3835400"/>
          <p14:tracePt t="33312" x="7480300" y="3822700"/>
          <p14:tracePt t="33329" x="7454900" y="3714750"/>
          <p14:tracePt t="33345" x="7416800" y="3606800"/>
          <p14:tracePt t="33362" x="7404100" y="3524250"/>
          <p14:tracePt t="33378" x="7391400" y="3460750"/>
          <p14:tracePt t="33395" x="7372350" y="3429000"/>
          <p14:tracePt t="33412" x="7366000" y="3403600"/>
          <p14:tracePt t="33429" x="7359650" y="3403600"/>
          <p14:tracePt t="33445" x="7359650" y="3390900"/>
          <p14:tracePt t="33462" x="7346950" y="3371850"/>
          <p14:tracePt t="33478" x="7302500" y="3302000"/>
          <p14:tracePt t="33495" x="7264400" y="3244850"/>
          <p14:tracePt t="33512" x="7239000" y="3194050"/>
          <p14:tracePt t="33528" x="7200900" y="3155950"/>
          <p14:tracePt t="33545" x="7181850" y="3143250"/>
          <p14:tracePt t="33562" x="7175500" y="3124200"/>
          <p14:tracePt t="33578" x="7156450" y="3105150"/>
          <p14:tracePt t="33595" x="7124700" y="3073400"/>
          <p14:tracePt t="33612" x="7092950" y="3041650"/>
          <p14:tracePt t="33628" x="7061200" y="3028950"/>
          <p14:tracePt t="33645" x="7061200" y="3022600"/>
          <p14:tracePt t="33662" x="7048500" y="3009900"/>
          <p14:tracePt t="33725" x="7042150" y="3009900"/>
          <p14:tracePt t="33727" x="7042150" y="3003550"/>
          <p14:tracePt t="33737" x="7035800" y="2997200"/>
          <p14:tracePt t="33745" x="7004050" y="2984500"/>
          <p14:tracePt t="33762" x="6997700" y="2984500"/>
          <p14:tracePt t="33778" x="6978650" y="2965450"/>
          <p14:tracePt t="33795" x="6972300" y="2959100"/>
          <p14:tracePt t="33812" x="6953250" y="2959100"/>
          <p14:tracePt t="33828" x="6953250" y="2952750"/>
          <p14:tracePt t="33845" x="6946900" y="2946400"/>
          <p14:tracePt t="33862" x="6927850" y="2946400"/>
          <p14:tracePt t="33878" x="6915150" y="2940050"/>
          <p14:tracePt t="33895" x="6902450" y="2940050"/>
          <p14:tracePt t="33912" x="6902450" y="2933700"/>
          <p14:tracePt t="33928" x="6883400" y="2921000"/>
          <p14:tracePt t="33945" x="6877050" y="2921000"/>
          <p14:tracePt t="33962" x="6870700" y="2921000"/>
          <p14:tracePt t="33978" x="6864350" y="2921000"/>
          <p14:tracePt t="34013" x="6858000" y="2921000"/>
          <p14:tracePt t="34649" x="6858000" y="2914650"/>
          <p14:tracePt t="34651" x="6851650" y="2914650"/>
          <p14:tracePt t="34657" x="6826250" y="2908300"/>
          <p14:tracePt t="34663" x="6781800" y="2895600"/>
          <p14:tracePt t="34679" x="6756400" y="2870200"/>
          <p14:tracePt t="34695" x="6743700" y="2870200"/>
          <p14:tracePt t="34731" x="6737350" y="2870200"/>
          <p14:tracePt t="34835" x="6731000" y="2870200"/>
          <p14:tracePt t="34847" x="6718300" y="2870200"/>
          <p14:tracePt t="34857" x="6711950" y="2870200"/>
          <p14:tracePt t="34861" x="6705600" y="2870200"/>
          <p14:tracePt t="34863" x="6680200" y="2870200"/>
          <p14:tracePt t="34878" x="6661150" y="2870200"/>
          <p14:tracePt t="34895" x="6629400" y="2863850"/>
          <p14:tracePt t="34912" x="6597650" y="2857500"/>
          <p14:tracePt t="34928" x="6553200" y="2844800"/>
          <p14:tracePt t="34946" x="6508750" y="2844800"/>
          <p14:tracePt t="34962" x="6470650" y="2844800"/>
          <p14:tracePt t="34962" x="6464300" y="2844800"/>
          <p14:tracePt t="34979" x="6438900" y="2844800"/>
          <p14:tracePt t="34995" x="6419850" y="2838450"/>
          <p14:tracePt t="35867" x="6426200" y="2838450"/>
          <p14:tracePt t="35963" x="6432550" y="2838450"/>
          <p14:tracePt t="36325" x="6438900" y="2838450"/>
          <p14:tracePt t="36327" x="6457950" y="2832100"/>
          <p14:tracePt t="36333" x="6521450" y="2832100"/>
          <p14:tracePt t="36349" x="6553200" y="2832100"/>
          <p14:tracePt t="36362" x="6597650" y="2832100"/>
          <p14:tracePt t="36378" x="6635750" y="2832100"/>
          <p14:tracePt t="36395" x="6673850" y="2832100"/>
          <p14:tracePt t="36412" x="6724650" y="2832100"/>
          <p14:tracePt t="36429" x="6807200" y="2832100"/>
          <p14:tracePt t="36445" x="6883400" y="2832100"/>
          <p14:tracePt t="36462" x="6953250" y="2832100"/>
          <p14:tracePt t="36478" x="7048500" y="2825750"/>
          <p14:tracePt t="36495" x="7131050" y="2825750"/>
          <p14:tracePt t="36512" x="7226300" y="2825750"/>
          <p14:tracePt t="36512" x="7232650" y="2825750"/>
          <p14:tracePt t="36529" x="7340600" y="2825750"/>
          <p14:tracePt t="36545" x="7473950" y="2825750"/>
          <p14:tracePt t="36562" x="7594600" y="2825750"/>
          <p14:tracePt t="36578" x="7715250" y="2825750"/>
          <p14:tracePt t="36595" x="7791450" y="2825750"/>
          <p14:tracePt t="36612" x="7867650" y="2825750"/>
          <p14:tracePt t="36629" x="7931150" y="2825750"/>
          <p14:tracePt t="36645" x="7988300" y="2825750"/>
          <p14:tracePt t="36662" x="8058150" y="2825750"/>
          <p14:tracePt t="36678" x="8153400" y="2825750"/>
          <p14:tracePt t="36695" x="8216900" y="2825750"/>
          <p14:tracePt t="36712" x="8261350" y="2819400"/>
          <p14:tracePt t="36729" x="8299450" y="2819400"/>
          <p14:tracePt t="36745" x="8305800" y="2819400"/>
          <p14:tracePt t="36762" x="8312150" y="2819400"/>
          <p14:tracePt t="36778" x="8337550" y="2819400"/>
          <p14:tracePt t="36795" x="8343900" y="2819400"/>
          <p14:tracePt t="36812" x="8356600" y="2819400"/>
          <p14:tracePt t="36873" x="8362950" y="2819400"/>
          <p14:tracePt t="37067" x="8356600" y="2819400"/>
          <p14:tracePt t="37091" x="8350250" y="2819400"/>
          <p14:tracePt t="37115" x="8343900" y="2819400"/>
          <p14:tracePt t="37117" x="8337550" y="2819400"/>
          <p14:tracePt t="37125" x="8324850" y="2819400"/>
          <p14:tracePt t="37129" x="8305800" y="2819400"/>
          <p14:tracePt t="37145" x="8293100" y="2819400"/>
          <p14:tracePt t="37162" x="8274050" y="2819400"/>
          <p14:tracePt t="37178" x="8267700" y="2819400"/>
          <p14:tracePt t="37195" x="8261350" y="2819400"/>
          <p14:tracePt t="37212" x="8255000" y="2819400"/>
          <p14:tracePt t="37228" x="8229600" y="2819400"/>
          <p14:tracePt t="37245" x="8191500" y="2819400"/>
          <p14:tracePt t="37262" x="8166100" y="2819400"/>
          <p14:tracePt t="37278" x="8121650" y="2819400"/>
          <p14:tracePt t="37295" x="8083550" y="2825750"/>
          <p14:tracePt t="37312" x="8026400" y="2844800"/>
          <p14:tracePt t="37328" x="7937500" y="2870200"/>
          <p14:tracePt t="37345" x="7861300" y="2908300"/>
          <p14:tracePt t="37362" x="7740650" y="3003550"/>
          <p14:tracePt t="37362" x="7708900" y="3022600"/>
          <p14:tracePt t="37379" x="7550150" y="3136900"/>
          <p14:tracePt t="37395" x="7372350" y="3314700"/>
          <p14:tracePt t="37412" x="7143750" y="3498850"/>
          <p14:tracePt t="37428" x="6965950" y="3670300"/>
          <p14:tracePt t="37445" x="6858000" y="3797300"/>
          <p14:tracePt t="37462" x="6800850" y="3867150"/>
          <p14:tracePt t="37462" x="6788150" y="3879850"/>
          <p14:tracePt t="37479" x="6737350" y="3937000"/>
          <p14:tracePt t="37495" x="6673850" y="4032250"/>
          <p14:tracePt t="37512" x="6565900" y="4171950"/>
          <p14:tracePt t="37528" x="6445250" y="4356100"/>
          <p14:tracePt t="37545" x="6330950" y="4514850"/>
          <p14:tracePt t="37562" x="6261100" y="4648200"/>
          <p14:tracePt t="37562" x="6254750" y="4667250"/>
          <p14:tracePt t="37579" x="6203950" y="4775200"/>
          <p14:tracePt t="37595" x="6184900" y="4876800"/>
          <p14:tracePt t="37612" x="6159500" y="4946650"/>
          <p14:tracePt t="37628" x="6153150" y="4991100"/>
          <p14:tracePt t="37645" x="6140450" y="5048250"/>
          <p14:tracePt t="37662" x="6140450" y="5111750"/>
          <p14:tracePt t="37662" x="6140450" y="5124450"/>
          <p14:tracePt t="37679" x="6140450" y="5200650"/>
          <p14:tracePt t="37695" x="6140450" y="5264150"/>
          <p14:tracePt t="37712" x="6140450" y="5308600"/>
          <p14:tracePt t="37728" x="6140450" y="5353050"/>
          <p14:tracePt t="37745" x="6134100" y="5384800"/>
          <p14:tracePt t="37762" x="6134100" y="5397500"/>
          <p14:tracePt t="37778" x="6134100" y="5410200"/>
          <p14:tracePt t="37839" x="6134100" y="5416550"/>
          <p14:tracePt t="38580" x="0" y="0"/>
        </p14:tracePtLst>
      </p14:laserTrace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3529477" y="3157482"/>
            <a:ext cx="4474331" cy="2353413"/>
          </a:xfrm>
          <a:prstGeom prst="rect">
            <a:avLst/>
          </a:prstGeom>
        </p:spPr>
      </p:pic>
      <p:grpSp>
        <p:nvGrpSpPr>
          <p:cNvPr id="10" name="Groupe 9"/>
          <p:cNvGrpSpPr/>
          <p:nvPr/>
        </p:nvGrpSpPr>
        <p:grpSpPr>
          <a:xfrm>
            <a:off x="332144" y="2783106"/>
            <a:ext cx="3548996" cy="4015836"/>
            <a:chOff x="2952089" y="1813089"/>
            <a:chExt cx="4148612" cy="4694327"/>
          </a:xfrm>
        </p:grpSpPr>
        <p:pic>
          <p:nvPicPr>
            <p:cNvPr id="1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52089" y="1813089"/>
              <a:ext cx="4148612" cy="46943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2" name="Connecteur droit avec flèche 11"/>
            <p:cNvCxnSpPr/>
            <p:nvPr/>
          </p:nvCxnSpPr>
          <p:spPr>
            <a:xfrm>
              <a:off x="5188773" y="3892141"/>
              <a:ext cx="527604" cy="38151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2" name="Titre 1"/>
          <p:cNvSpPr>
            <a:spLocks noGrp="1"/>
          </p:cNvSpPr>
          <p:nvPr>
            <p:ph type="title"/>
          </p:nvPr>
        </p:nvSpPr>
        <p:spPr/>
        <p:txBody>
          <a:bodyPr/>
          <a:lstStyle/>
          <a:p>
            <a:r>
              <a:rPr lang="fr-FR" sz="2400" dirty="0"/>
              <a:t>D</a:t>
            </a:r>
            <a:r>
              <a:rPr lang="fr-FR" sz="2400" baseline="-25000" dirty="0"/>
              <a:t>2 </a:t>
            </a:r>
            <a:r>
              <a:rPr lang="fr-FR" sz="2400" dirty="0"/>
              <a:t>SPI – JET – </a:t>
            </a:r>
            <a:r>
              <a:rPr lang="fr-FR" sz="2400" dirty="0" err="1"/>
              <a:t>boundary</a:t>
            </a:r>
            <a:r>
              <a:rPr lang="fr-FR" sz="2400" dirty="0"/>
              <a:t> conditions</a:t>
            </a:r>
            <a:endParaRPr lang="fr-FR" sz="2400" dirty="0"/>
          </a:p>
        </p:txBody>
      </p:sp>
      <p:sp>
        <p:nvSpPr>
          <p:cNvPr id="3" name="Espace réservé du contenu 2"/>
          <p:cNvSpPr>
            <a:spLocks noGrp="1"/>
          </p:cNvSpPr>
          <p:nvPr>
            <p:ph idx="1"/>
          </p:nvPr>
        </p:nvSpPr>
        <p:spPr>
          <a:xfrm>
            <a:off x="457199" y="836712"/>
            <a:ext cx="8512233" cy="5796844"/>
          </a:xfrm>
        </p:spPr>
        <p:txBody>
          <a:bodyPr/>
          <a:lstStyle/>
          <a:p>
            <a:r>
              <a:rPr lang="fr-FR" dirty="0"/>
              <a:t>D</a:t>
            </a:r>
            <a:r>
              <a:rPr lang="fr-FR" baseline="-25000" dirty="0"/>
              <a:t>2</a:t>
            </a:r>
            <a:r>
              <a:rPr lang="fr-FR" dirty="0"/>
              <a:t>-SPI efficient </a:t>
            </a:r>
            <a:r>
              <a:rPr lang="fr-FR" dirty="0" err="1"/>
              <a:t>from</a:t>
            </a:r>
            <a:r>
              <a:rPr lang="fr-FR" dirty="0"/>
              <a:t> 7 to 25 Pa.m</a:t>
            </a:r>
            <a:r>
              <a:rPr lang="fr-FR" baseline="30000" dirty="0"/>
              <a:t>3</a:t>
            </a:r>
            <a:r>
              <a:rPr lang="fr-FR" dirty="0"/>
              <a:t> initial argon injection. </a:t>
            </a:r>
          </a:p>
          <a:p>
            <a:r>
              <a:rPr lang="fr-FR" dirty="0"/>
              <a:t>25 Pa.m</a:t>
            </a:r>
            <a:r>
              <a:rPr lang="fr-FR" baseline="30000" dirty="0"/>
              <a:t>3</a:t>
            </a:r>
            <a:r>
              <a:rPr lang="fr-FR" dirty="0"/>
              <a:t> : </a:t>
            </a:r>
            <a:r>
              <a:rPr lang="fr-FR" dirty="0" err="1"/>
              <a:t>tiny</a:t>
            </a:r>
            <a:r>
              <a:rPr lang="fr-FR" dirty="0"/>
              <a:t> impact by a </a:t>
            </a:r>
            <a:r>
              <a:rPr lang="fr-FR" dirty="0" err="1"/>
              <a:t>secondary</a:t>
            </a:r>
            <a:r>
              <a:rPr lang="fr-FR" dirty="0"/>
              <a:t> RE </a:t>
            </a:r>
            <a:r>
              <a:rPr lang="fr-FR" dirty="0" err="1"/>
              <a:t>beam</a:t>
            </a:r>
            <a:r>
              <a:rPr lang="fr-FR" dirty="0"/>
              <a:t> </a:t>
            </a:r>
            <a:r>
              <a:rPr lang="fr-FR" dirty="0" err="1"/>
              <a:t>created</a:t>
            </a:r>
            <a:r>
              <a:rPr lang="fr-FR" dirty="0"/>
              <a:t> </a:t>
            </a:r>
            <a:r>
              <a:rPr lang="fr-FR" dirty="0" err="1"/>
              <a:t>during</a:t>
            </a:r>
            <a:r>
              <a:rPr lang="fr-FR" dirty="0"/>
              <a:t> the final collapse.</a:t>
            </a:r>
          </a:p>
          <a:p>
            <a:r>
              <a:rPr lang="fr-FR" dirty="0"/>
              <a:t>Large </a:t>
            </a:r>
            <a:r>
              <a:rPr lang="fr-FR" dirty="0" err="1"/>
              <a:t>enough</a:t>
            </a:r>
            <a:r>
              <a:rPr lang="fr-FR" dirty="0"/>
              <a:t> </a:t>
            </a:r>
            <a:r>
              <a:rPr lang="fr-FR" dirty="0" err="1"/>
              <a:t>neon</a:t>
            </a:r>
            <a:r>
              <a:rPr lang="fr-FR" dirty="0"/>
              <a:t> SPI </a:t>
            </a:r>
            <a:r>
              <a:rPr lang="fr-FR" dirty="0" err="1"/>
              <a:t>after</a:t>
            </a:r>
            <a:r>
              <a:rPr lang="fr-FR" dirty="0"/>
              <a:t> a D</a:t>
            </a:r>
            <a:r>
              <a:rPr lang="fr-FR" baseline="-25000" dirty="0"/>
              <a:t>2</a:t>
            </a:r>
            <a:r>
              <a:rPr lang="fr-FR" dirty="0"/>
              <a:t> SPI cancels the D</a:t>
            </a:r>
            <a:r>
              <a:rPr lang="fr-FR" baseline="-25000" dirty="0"/>
              <a:t>2</a:t>
            </a:r>
            <a:r>
              <a:rPr lang="fr-FR" dirty="0"/>
              <a:t> </a:t>
            </a:r>
            <a:r>
              <a:rPr lang="fr-FR" dirty="0" err="1"/>
              <a:t>effect</a:t>
            </a:r>
            <a:endParaRPr lang="fr-FR" dirty="0"/>
          </a:p>
          <a:p>
            <a:r>
              <a:rPr lang="fr-FR" dirty="0" err="1"/>
              <a:t>Termination</a:t>
            </a:r>
            <a:r>
              <a:rPr lang="fr-FR" dirty="0"/>
              <a:t> no longer </a:t>
            </a:r>
            <a:r>
              <a:rPr lang="fr-FR" dirty="0" err="1"/>
              <a:t>completely</a:t>
            </a:r>
            <a:r>
              <a:rPr lang="fr-FR" dirty="0"/>
              <a:t> </a:t>
            </a:r>
            <a:r>
              <a:rPr lang="fr-FR" dirty="0" err="1"/>
              <a:t>benign</a:t>
            </a:r>
            <a:r>
              <a:rPr lang="fr-FR" dirty="0"/>
              <a:t> </a:t>
            </a:r>
            <a:r>
              <a:rPr lang="fr-FR" dirty="0" err="1"/>
              <a:t>when</a:t>
            </a:r>
            <a:r>
              <a:rPr lang="fr-FR" dirty="0"/>
              <a:t> the </a:t>
            </a:r>
            <a:r>
              <a:rPr lang="fr-FR" dirty="0" err="1"/>
              <a:t>f</a:t>
            </a:r>
            <a:r>
              <a:rPr lang="fr-FR" baseline="-25000" dirty="0" err="1"/>
              <a:t>Ne</a:t>
            </a:r>
            <a:r>
              <a:rPr lang="fr-FR" dirty="0"/>
              <a:t> in </a:t>
            </a:r>
            <a:r>
              <a:rPr lang="it-IT" dirty="0"/>
              <a:t>a D</a:t>
            </a:r>
            <a:r>
              <a:rPr lang="it-IT" baseline="-25000" dirty="0"/>
              <a:t>2</a:t>
            </a:r>
            <a:r>
              <a:rPr lang="it-IT" dirty="0"/>
              <a:t>+Ne SPI is &gt;20%.</a:t>
            </a:r>
            <a:endParaRPr lang="it-IT" dirty="0"/>
          </a:p>
        </p:txBody>
      </p:sp>
      <p:sp>
        <p:nvSpPr>
          <p:cNvPr id="14" name="ZoneTexte 13"/>
          <p:cNvSpPr txBox="1"/>
          <p:nvPr/>
        </p:nvSpPr>
        <p:spPr>
          <a:xfrm>
            <a:off x="6816438" y="3791835"/>
            <a:ext cx="2202872" cy="1323439"/>
          </a:xfrm>
          <a:prstGeom prst="rect">
            <a:avLst/>
          </a:prstGeom>
          <a:noFill/>
          <a:ln w="12700">
            <a:solidFill>
              <a:srgbClr val="00B050"/>
            </a:solidFill>
          </a:ln>
        </p:spPr>
        <p:txBody>
          <a:bodyPr wrap="square" rtlCol="0">
            <a:spAutoFit/>
          </a:bodyPr>
          <a:lstStyle/>
          <a:p>
            <a:pPr algn="ctr"/>
            <a:r>
              <a:rPr lang="fr-FR" sz="2000" dirty="0" smtClean="0">
                <a:solidFill>
                  <a:srgbClr val="00B050"/>
                </a:solidFill>
              </a:rPr>
              <a:t>D</a:t>
            </a:r>
            <a:r>
              <a:rPr lang="fr-FR" sz="2000" baseline="-25000" dirty="0" smtClean="0">
                <a:solidFill>
                  <a:srgbClr val="00B050"/>
                </a:solidFill>
              </a:rPr>
              <a:t>2</a:t>
            </a:r>
            <a:r>
              <a:rPr lang="fr-FR" sz="2000" dirty="0" smtClean="0">
                <a:solidFill>
                  <a:srgbClr val="00B050"/>
                </a:solidFill>
              </a:rPr>
              <a:t>-effect </a:t>
            </a:r>
            <a:r>
              <a:rPr lang="fr-FR" sz="2000" dirty="0" err="1" smtClean="0">
                <a:solidFill>
                  <a:srgbClr val="00B050"/>
                </a:solidFill>
              </a:rPr>
              <a:t>works</a:t>
            </a:r>
            <a:r>
              <a:rPr lang="fr-FR" sz="2000" dirty="0" smtClean="0">
                <a:solidFill>
                  <a:srgbClr val="00B050"/>
                </a:solidFill>
              </a:rPr>
              <a:t> </a:t>
            </a:r>
            <a:r>
              <a:rPr lang="fr-FR" sz="2000" dirty="0" err="1" smtClean="0">
                <a:solidFill>
                  <a:srgbClr val="00B050"/>
                </a:solidFill>
              </a:rPr>
              <a:t>only</a:t>
            </a:r>
            <a:r>
              <a:rPr lang="fr-FR" sz="2000" dirty="0" smtClean="0">
                <a:solidFill>
                  <a:srgbClr val="00B050"/>
                </a:solidFill>
              </a:rPr>
              <a:t> </a:t>
            </a:r>
            <a:r>
              <a:rPr lang="fr-FR" sz="2000" dirty="0" err="1" smtClean="0">
                <a:solidFill>
                  <a:srgbClr val="00B050"/>
                </a:solidFill>
              </a:rPr>
              <a:t>with</a:t>
            </a:r>
            <a:r>
              <a:rPr lang="fr-FR" sz="2000" dirty="0" smtClean="0">
                <a:solidFill>
                  <a:srgbClr val="00B050"/>
                </a:solidFill>
              </a:rPr>
              <a:t> a pure </a:t>
            </a:r>
            <a:r>
              <a:rPr lang="fr-FR" sz="2000" dirty="0" err="1" smtClean="0">
                <a:solidFill>
                  <a:srgbClr val="00B050"/>
                </a:solidFill>
              </a:rPr>
              <a:t>enough</a:t>
            </a:r>
            <a:r>
              <a:rPr lang="fr-FR" sz="2000" dirty="0" smtClean="0">
                <a:solidFill>
                  <a:srgbClr val="00B050"/>
                </a:solidFill>
              </a:rPr>
              <a:t> </a:t>
            </a:r>
            <a:r>
              <a:rPr lang="fr-FR" sz="2000" dirty="0" err="1" smtClean="0">
                <a:solidFill>
                  <a:srgbClr val="00B050"/>
                </a:solidFill>
              </a:rPr>
              <a:t>companion</a:t>
            </a:r>
            <a:r>
              <a:rPr lang="fr-FR" sz="2000" dirty="0" smtClean="0">
                <a:solidFill>
                  <a:srgbClr val="00B050"/>
                </a:solidFill>
              </a:rPr>
              <a:t> plasma</a:t>
            </a:r>
            <a:endParaRPr lang="fr-FR" sz="2000" baseline="-25000" dirty="0" smtClean="0">
              <a:solidFill>
                <a:srgbClr val="00B050"/>
              </a:solidFill>
            </a:endParaRPr>
          </a:p>
        </p:txBody>
      </p:sp>
      <p:sp>
        <p:nvSpPr>
          <p:cNvPr id="16" name="Espace réservé du pied de page 15"/>
          <p:cNvSpPr>
            <a:spLocks noGrp="1"/>
          </p:cNvSpPr>
          <p:nvPr>
            <p:ph type="ftr" sz="quarter" idx="11"/>
          </p:nvPr>
        </p:nvSpPr>
        <p:spPr/>
        <p:txBody>
          <a:bodyPr/>
          <a:lstStyle/>
          <a:p>
            <a:r>
              <a:rPr lang="en-US" smtClean="0"/>
              <a:t>IAEA Technical Meeting on Plasma Disruptions and their Mitigation 20th-23th July 2020</a:t>
            </a:r>
            <a:endParaRPr lang="de-DE" dirty="0" smtClean="0"/>
          </a:p>
        </p:txBody>
      </p:sp>
      <p:sp>
        <p:nvSpPr>
          <p:cNvPr id="17" name="Espace réservé du numéro de diapositive 16"/>
          <p:cNvSpPr>
            <a:spLocks noGrp="1"/>
          </p:cNvSpPr>
          <p:nvPr>
            <p:ph type="sldNum" sz="quarter" idx="4"/>
          </p:nvPr>
        </p:nvSpPr>
        <p:spPr/>
        <p:txBody>
          <a:bodyPr/>
          <a:lstStyle/>
          <a:p>
            <a:fld id="{6A6D9FA1-99C7-4910-8E32-B85D378B0060}" type="slidenum">
              <a:rPr lang="en-GB" smtClean="0"/>
              <a:pPr/>
              <a:t>16</a:t>
            </a:fld>
            <a:endParaRPr lang="en-GB" dirty="0"/>
          </a:p>
        </p:txBody>
      </p:sp>
      <p:pic>
        <p:nvPicPr>
          <p:cNvPr id="18" name="Picture 2" descr="\\de-ews-fs01\efdawork\PI team\PICTURES AND GRAPHICS\LOGOS\JET-LOGO (by Dolp)\OtherJPG\JET.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5552" y="2927095"/>
            <a:ext cx="631203" cy="250401"/>
          </a:xfrm>
          <a:prstGeom prst="rect">
            <a:avLst/>
          </a:prstGeom>
          <a:noFill/>
          <a:extLst>
            <a:ext uri="{909E8E84-426E-40DD-AFC4-6F175D3DCCD1}">
              <a14:hiddenFill xmlns:a14="http://schemas.microsoft.com/office/drawing/2010/main">
                <a:solidFill>
                  <a:srgbClr val="FFFFFF"/>
                </a:solidFill>
              </a14:hiddenFill>
            </a:ext>
          </a:extLst>
        </p:spPr>
      </p:pic>
      <p:pic>
        <p:nvPicPr>
          <p:cNvPr id="20" name="Audio 1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375707643"/>
      </p:ext>
    </p:extLst>
  </p:cSld>
  <p:clrMapOvr>
    <a:masterClrMapping/>
  </p:clrMapOvr>
  <mc:AlternateContent xmlns:mc="http://schemas.openxmlformats.org/markup-compatibility/2006">
    <mc:Choice xmlns:p14="http://schemas.microsoft.com/office/powerpoint/2010/main" Requires="p14">
      <p:transition spd="slow" p14:dur="2000" advTm="78515"/>
    </mc:Choice>
    <mc:Fallback>
      <p:transition spd="slow" advTm="785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0"/>
                </p:tgtEl>
              </p:cMediaNode>
            </p:audio>
          </p:childTnLst>
        </p:cTn>
      </p:par>
    </p:tnLst>
    <p:bldLst>
      <p:bldP spid="14" grpId="0" animBg="1"/>
    </p:bldLst>
  </p:timing>
  <p:extLst>
    <p:ext uri="{3A86A75C-4F4B-4683-9AE1-C65F6400EC91}">
      <p14:laserTraceLst xmlns:p14="http://schemas.microsoft.com/office/powerpoint/2010/main">
        <p14:tracePtLst>
          <p14:tracePt t="22216" x="6229350" y="5118100"/>
          <p14:tracePt t="22610" x="6184900" y="5137150"/>
          <p14:tracePt t="22667" x="6178550" y="5137150"/>
          <p14:tracePt t="22693" x="6172200" y="5137150"/>
          <p14:tracePt t="22694" x="6165850" y="5137150"/>
          <p14:tracePt t="22708" x="6127750" y="5149850"/>
          <p14:tracePt t="22776" x="6121400" y="5149850"/>
          <p14:tracePt t="22776" x="6115050" y="5149850"/>
          <p14:tracePt t="22791" x="6102350" y="5149850"/>
          <p14:tracePt t="22808" x="6013450" y="5181600"/>
          <p14:tracePt t="22875" x="6000750" y="5181600"/>
          <p14:tracePt t="22875" x="5988050" y="5181600"/>
          <p14:tracePt t="22891" x="5975350" y="5181600"/>
          <p14:tracePt t="22908" x="5949950" y="5181600"/>
          <p14:tracePt t="23007" x="5943600" y="5181600"/>
          <p14:tracePt t="23075" x="5937250" y="5181600"/>
          <p14:tracePt t="23075" x="5930900" y="5181600"/>
          <p14:tracePt t="23091" x="5924550" y="5181600"/>
          <p14:tracePt t="23108" x="5816600" y="5086350"/>
          <p14:tracePt t="23167" x="5797550" y="5073650"/>
          <p14:tracePt t="23175" x="5772150" y="5041900"/>
          <p14:tracePt t="23192" x="5727700" y="4959350"/>
          <p14:tracePt t="23208" x="5638800" y="4495800"/>
          <p14:tracePt t="23267" x="5638800" y="4451350"/>
          <p14:tracePt t="23275" x="5645150" y="4375150"/>
          <p14:tracePt t="23292" x="5683250" y="4298950"/>
          <p14:tracePt t="23308" x="5740400" y="4178300"/>
          <p14:tracePt t="23378" x="5746750" y="4171950"/>
          <p14:tracePt t="23386" x="5753100" y="4171950"/>
          <p14:tracePt t="23386" x="5753100" y="4165600"/>
          <p14:tracePt t="23392" x="5778500" y="4159250"/>
          <p14:tracePt t="23408" x="5943600" y="4064000"/>
          <p14:tracePt t="23490" x="5949950" y="4064000"/>
          <p14:tracePt t="23496" x="5969000" y="4064000"/>
          <p14:tracePt t="23501" x="6153150" y="4159250"/>
          <p14:tracePt t="23560" x="6153150" y="4165600"/>
          <p14:tracePt t="23562" x="6191250" y="4191000"/>
          <p14:tracePt t="23578" x="6210300" y="4203700"/>
          <p14:tracePt t="23592" x="6261100" y="4260850"/>
          <p14:tracePt t="23608" x="6407150" y="4483100"/>
          <p14:tracePt t="23667" x="6413500" y="4502150"/>
          <p14:tracePt t="23675" x="6445250" y="4559300"/>
          <p14:tracePt t="23691" x="6457950" y="4603750"/>
          <p14:tracePt t="23708" x="6483350" y="4857750"/>
          <p14:tracePt t="23775" x="6483350" y="4889500"/>
          <p14:tracePt t="23775" x="6470650" y="4933950"/>
          <p14:tracePt t="23791" x="6438900" y="4991100"/>
          <p14:tracePt t="23808" x="6394450" y="5143500"/>
          <p14:tracePt t="23874" x="6394450" y="5149850"/>
          <p14:tracePt t="23875" x="6375400" y="5156200"/>
          <p14:tracePt t="23891" x="6381750" y="5156200"/>
          <p14:tracePt t="23969" x="6375400" y="5156200"/>
          <p14:tracePt t="23976" x="6369050" y="5156200"/>
          <p14:tracePt t="24410" x="6292850" y="5156200"/>
          <p14:tracePt t="24467" x="6267450" y="5156200"/>
          <p14:tracePt t="24475" x="6229350" y="5156200"/>
          <p14:tracePt t="24491" x="6191250" y="5156200"/>
          <p14:tracePt t="24508" x="6070600" y="5156200"/>
          <p14:tracePt t="24574" x="6064250" y="5149850"/>
          <p14:tracePt t="24575" x="6057900" y="5149850"/>
          <p14:tracePt t="24608" x="6026150" y="5143500"/>
          <p14:tracePt t="24678" x="6019800" y="5143500"/>
          <p14:tracePt t="24680" x="6013450" y="5137150"/>
          <p14:tracePt t="24694" x="6000750" y="5124450"/>
          <p14:tracePt t="24708" x="5956300" y="5118100"/>
          <p14:tracePt t="24790" x="5943600" y="5118100"/>
          <p14:tracePt t="24806" x="5937250" y="5118100"/>
          <p14:tracePt t="24905" x="6026150" y="5118100"/>
          <p14:tracePt t="25004" x="6038850" y="5118100"/>
          <p14:tracePt t="25078" x="6045200" y="5118100"/>
          <p14:tracePt t="25103" x="6108700" y="5149850"/>
          <p14:tracePt t="25158" x="6127750" y="5162550"/>
          <p14:tracePt t="25175" x="6140450" y="5181600"/>
          <p14:tracePt t="25191" x="6153150" y="5187950"/>
          <p14:tracePt t="25208" x="6178550" y="5245100"/>
          <p14:tracePt t="25267" x="6178550" y="5270500"/>
          <p14:tracePt t="25275" x="6191250" y="5308600"/>
          <p14:tracePt t="25291" x="6203950" y="5346700"/>
          <p14:tracePt t="25308" x="6248400" y="5416550"/>
          <p14:tracePt t="25367" x="6254750" y="5435600"/>
          <p14:tracePt t="25375" x="6267450" y="5454650"/>
          <p14:tracePt t="25392" x="6280150" y="5461000"/>
          <p14:tracePt t="25408" x="6299200" y="5467350"/>
          <p14:tracePt t="25586" x="6292850" y="5467350"/>
          <p14:tracePt t="25596" x="6286500" y="5467350"/>
          <p14:tracePt t="25600" x="6248400" y="5448300"/>
          <p14:tracePt t="25658" x="6242050" y="5448300"/>
          <p14:tracePt t="25659" x="6229350" y="5429250"/>
          <p14:tracePt t="25675" x="6210300" y="5416550"/>
          <p14:tracePt t="25691" x="6191250" y="5403850"/>
          <p14:tracePt t="25708" x="6127750" y="5238750"/>
          <p14:tracePt t="25775" x="6121400" y="5207000"/>
          <p14:tracePt t="25775" x="6102350" y="5168900"/>
          <p14:tracePt t="25791" x="6089650" y="5124450"/>
          <p14:tracePt t="25808" x="6064250" y="5060950"/>
          <p14:tracePt t="25878" x="6057900" y="5054600"/>
          <p14:tracePt t="25884" x="6045200" y="5054600"/>
          <p14:tracePt t="25892" x="6032500" y="5048250"/>
          <p14:tracePt t="25908" x="5981700" y="5003800"/>
          <p14:tracePt t="25975" x="5969000" y="4997450"/>
          <p14:tracePt t="25975" x="5956300" y="4997450"/>
          <p14:tracePt t="25992" x="5949950" y="4991100"/>
          <p14:tracePt t="26008" x="5924550" y="4959350"/>
          <p14:tracePt t="26080" x="5924550" y="4953000"/>
          <p14:tracePt t="26304" x="5975350" y="4965700"/>
          <p14:tracePt t="26358" x="5981700" y="4984750"/>
          <p14:tracePt t="26375" x="5994400" y="4991100"/>
          <p14:tracePt t="26375" x="6007100" y="4991100"/>
          <p14:tracePt t="26392" x="6013450" y="5003800"/>
          <p14:tracePt t="26408" x="6076950" y="5080000"/>
          <p14:tracePt t="26475" x="6083300" y="5086350"/>
          <p14:tracePt t="26475" x="6102350" y="5137150"/>
          <p14:tracePt t="26492" x="6115050" y="5162550"/>
          <p14:tracePt t="26508" x="6140450" y="5207000"/>
          <p14:tracePt t="26592" x="6140450" y="5213350"/>
          <p14:tracePt t="26611" x="6146800" y="5213350"/>
          <p14:tracePt t="27000" x="6146800" y="5226050"/>
          <p14:tracePt t="27081" x="6146800" y="5219700"/>
          <p14:tracePt t="27111" x="6057900" y="5181600"/>
          <p14:tracePt t="27168" x="6051550" y="5175250"/>
          <p14:tracePt t="27176" x="6026150" y="5156200"/>
          <p14:tracePt t="27192" x="6007100" y="5137150"/>
          <p14:tracePt t="27209" x="5930900" y="5080000"/>
          <p14:tracePt t="27276" x="5924550" y="5067300"/>
          <p14:tracePt t="27276" x="5911850" y="5041900"/>
          <p14:tracePt t="27276" x="5911850" y="5029200"/>
          <p14:tracePt t="27293" x="5905500" y="5010150"/>
          <p14:tracePt t="27308" x="5880100" y="4959350"/>
          <p14:tracePt t="27368" x="5873750" y="4959350"/>
          <p14:tracePt t="27404" x="5873750" y="4953000"/>
          <p14:tracePt t="27706" x="5867400" y="4953000"/>
          <p14:tracePt t="29103" x="5892800" y="4959350"/>
          <p14:tracePt t="29159" x="5899150" y="4959350"/>
          <p14:tracePt t="29159" x="5905500" y="4965700"/>
          <p14:tracePt t="29176" x="5918200" y="4965700"/>
          <p14:tracePt t="29192" x="5924550" y="4965700"/>
          <p14:tracePt t="29209" x="5994400" y="5003800"/>
          <p14:tracePt t="29268" x="6000750" y="5003800"/>
          <p14:tracePt t="29276" x="6007100" y="5010150"/>
          <p14:tracePt t="29292" x="6019800" y="5029200"/>
          <p14:tracePt t="29309" x="6045200" y="5029200"/>
          <p14:tracePt t="29389" x="6045200" y="5035550"/>
          <p14:tracePt t="29402" x="6057900" y="5041900"/>
          <p14:tracePt t="29459" x="6064250" y="5041900"/>
          <p14:tracePt t="29459" x="6096000" y="5048250"/>
          <p14:tracePt t="29476" x="6134100" y="5067300"/>
          <p14:tracePt t="29492" x="6159500" y="5080000"/>
          <p14:tracePt t="29509" x="6203950" y="5086350"/>
          <p14:tracePt t="29597" x="6203950" y="5092700"/>
          <p14:tracePt t="29769" x="6210300" y="5092700"/>
          <p14:tracePt t="29777" x="6223000" y="5105400"/>
          <p14:tracePt t="29785" x="6235700" y="5111750"/>
          <p14:tracePt t="29792" x="6280150" y="5137150"/>
          <p14:tracePt t="29809" x="6362700" y="5194300"/>
          <p14:tracePt t="30215" x="6305550" y="5181600"/>
          <p14:tracePt t="30269" x="6299200" y="5175250"/>
          <p14:tracePt t="30276" x="6273800" y="5175250"/>
          <p14:tracePt t="30292" x="6261100" y="5162550"/>
          <p14:tracePt t="30309" x="6210300" y="5137150"/>
          <p14:tracePt t="30376" x="6197600" y="5137150"/>
          <p14:tracePt t="30376" x="6191250" y="5130800"/>
          <p14:tracePt t="30392" x="6191250" y="5124450"/>
          <p14:tracePt t="30409" x="6184900" y="5124450"/>
          <p14:tracePt t="30883" x="6178550" y="5124450"/>
          <p14:tracePt t="30899" x="6172200" y="5124450"/>
          <p14:tracePt t="30905" x="6146800" y="5118100"/>
          <p14:tracePt t="31101" x="6134100" y="5086350"/>
          <p14:tracePt t="31159" x="6134100" y="5080000"/>
          <p14:tracePt t="31159" x="6134100" y="5048250"/>
          <p14:tracePt t="31176" x="6134100" y="5010150"/>
          <p14:tracePt t="31192" x="6134100" y="4991100"/>
          <p14:tracePt t="31209" x="6134100" y="4978400"/>
          <p14:tracePt t="31301" x="6121400" y="4965700"/>
          <p14:tracePt t="31385" x="6102350" y="4965700"/>
          <p14:tracePt t="31387" x="6102350" y="4959350"/>
          <p14:tracePt t="31393" x="6083300" y="4946650"/>
          <p14:tracePt t="31403" x="5988050" y="4914900"/>
          <p14:tracePt t="31457" x="5981700" y="4914900"/>
          <p14:tracePt t="31459" x="5969000" y="4914900"/>
          <p14:tracePt t="31476" x="5962650" y="4914900"/>
          <p14:tracePt t="31601" x="5943600" y="4914900"/>
          <p14:tracePt t="31669" x="5937250" y="4914900"/>
          <p14:tracePt t="31865" x="5949950" y="4914900"/>
          <p14:tracePt t="31887" x="5956300" y="4914900"/>
          <p14:tracePt t="31902" x="5994400" y="4927600"/>
          <p14:tracePt t="31956" x="6000750" y="4940300"/>
          <p14:tracePt t="31959" x="6045200" y="4972050"/>
          <p14:tracePt t="31976" x="6089650" y="5010150"/>
          <p14:tracePt t="31992" x="6115050" y="5073650"/>
          <p14:tracePt t="32009" x="6165850" y="5168900"/>
          <p14:tracePt t="32076" x="6172200" y="5175250"/>
          <p14:tracePt t="32076" x="6191250" y="5213350"/>
          <p14:tracePt t="32092" x="6216650" y="5270500"/>
          <p14:tracePt t="32109" x="6267450" y="5384800"/>
          <p14:tracePt t="32200" x="6267450" y="5391150"/>
          <p14:tracePt t="32801" x="0" y="0"/>
        </p14:tracePtLst>
        <p14:tracePtLst>
          <p14:tracePt t="55506" x="857250" y="3352800"/>
          <p14:tracePt t="55673" x="850900" y="3352800"/>
          <p14:tracePt t="56100" x="927100" y="3390900"/>
          <p14:tracePt t="56159" x="939800" y="3397250"/>
          <p14:tracePt t="56187" x="946150" y="3397250"/>
          <p14:tracePt t="56203" x="958850" y="3397250"/>
          <p14:tracePt t="56263" x="971550" y="3397250"/>
          <p14:tracePt t="58871" x="971550" y="3403600"/>
          <p14:tracePt t="58883" x="984250" y="3403600"/>
          <p14:tracePt t="58892" x="1003300" y="3409950"/>
          <p14:tracePt t="58893" x="1041400" y="3429000"/>
          <p14:tracePt t="58909" x="1136650" y="3441700"/>
          <p14:tracePt t="58979" x="1143000" y="3441700"/>
          <p14:tracePt t="58992" x="1149350" y="3448050"/>
          <p14:tracePt t="58993" x="1155700" y="3448050"/>
          <p14:tracePt t="59009" x="1187450" y="3454400"/>
          <p14:tracePt t="59068" x="1200150" y="3454400"/>
          <p14:tracePt t="59076" x="1225550" y="3460750"/>
          <p14:tracePt t="59093" x="1231900" y="3460750"/>
          <p14:tracePt t="59109" x="1250950" y="3460750"/>
          <p14:tracePt t="59183" x="1257300" y="3460750"/>
          <p14:tracePt t="59309" x="1327150" y="3460750"/>
          <p14:tracePt t="59381" x="1333500" y="3460750"/>
          <p14:tracePt t="59400" x="1339850" y="3460750"/>
          <p14:tracePt t="59691" x="1346200" y="3460750"/>
          <p14:tracePt t="59695" x="1358900" y="3460750"/>
          <p14:tracePt t="59708" x="1365250" y="3460750"/>
          <p14:tracePt t="60681" x="1371600" y="3460750"/>
          <p14:tracePt t="60691" x="1377950" y="3460750"/>
          <p14:tracePt t="60709" x="1428750" y="3460750"/>
          <p14:tracePt t="60809" x="1562100" y="3536950"/>
          <p14:tracePt t="60876" x="1606550" y="3575050"/>
          <p14:tracePt t="60876" x="1733550" y="3676650"/>
          <p14:tracePt t="60892" x="1854200" y="3790950"/>
          <p14:tracePt t="60909" x="2273300" y="4381500"/>
          <p14:tracePt t="60968" x="2362200" y="4508500"/>
          <p14:tracePt t="60976" x="2546350" y="4787900"/>
          <p14:tracePt t="60992" x="2692400" y="5016500"/>
          <p14:tracePt t="61009" x="3054350" y="5581650"/>
          <p14:tracePt t="61076" x="3092450" y="5632450"/>
          <p14:tracePt t="61076" x="3136900" y="5670550"/>
          <p14:tracePt t="61092" x="3155950" y="5689600"/>
          <p14:tracePt t="61109" x="3263900" y="5746750"/>
          <p14:tracePt t="61176" x="3282950" y="5753100"/>
          <p14:tracePt t="61176" x="3289300" y="5753100"/>
          <p14:tracePt t="61309" x="3397250" y="5600700"/>
          <p14:tracePt t="61376" x="3403600" y="5562600"/>
          <p14:tracePt t="61376" x="3429000" y="5473700"/>
          <p14:tracePt t="61393" x="3454400" y="5410200"/>
          <p14:tracePt t="61409" x="3517900" y="5213350"/>
          <p14:tracePt t="61468" x="3530600" y="5200650"/>
          <p14:tracePt t="61476" x="3543300" y="5194300"/>
          <p14:tracePt t="61492" x="3543300" y="5187950"/>
          <p14:tracePt t="61707" x="3511550" y="5397500"/>
          <p14:tracePt t="61768" x="3511550" y="5448300"/>
          <p14:tracePt t="61776" x="3511550" y="5543550"/>
          <p14:tracePt t="61792" x="3511550" y="5651500"/>
          <p14:tracePt t="61809" x="3536950" y="5791200"/>
          <p14:tracePt t="61875" x="3536950" y="5797550"/>
          <p14:tracePt t="61876" x="3536950" y="5816600"/>
          <p14:tracePt t="61909" x="3549650" y="5873750"/>
          <p14:tracePt t="62104" x="3549650" y="5842000"/>
          <p14:tracePt t="62158" x="3543300" y="5822950"/>
          <p14:tracePt t="62176" x="3543300" y="5791200"/>
          <p14:tracePt t="62192" x="3543300" y="5778500"/>
          <p14:tracePt t="62209" x="3543300" y="5683250"/>
          <p14:tracePt t="62268" x="3543300" y="5670550"/>
          <p14:tracePt t="62276" x="3543300" y="5664200"/>
          <p14:tracePt t="62591" x="3543300" y="5657850"/>
          <p14:tracePt t="62593" x="3543300" y="5626100"/>
          <p14:tracePt t="62605" x="3543300" y="5607050"/>
          <p14:tracePt t="63008" x="3530600" y="5594350"/>
          <p14:tracePt t="63076" x="3524250" y="5556250"/>
          <p14:tracePt t="63076" x="3492500" y="5454650"/>
          <p14:tracePt t="63092" x="3454400" y="5314950"/>
          <p14:tracePt t="63109" x="3321050" y="4673600"/>
          <p14:tracePt t="63109" x="3321050" y="4660900"/>
          <p14:tracePt t="63169" x="3302000" y="4584700"/>
          <p14:tracePt t="63176" x="3289300" y="4406900"/>
          <p14:tracePt t="63192" x="3282950" y="4222750"/>
          <p14:tracePt t="63209" x="3276600" y="3746500"/>
          <p14:tracePt t="63276" x="3276600" y="3689350"/>
          <p14:tracePt t="63276" x="3276600" y="3587750"/>
          <p14:tracePt t="63292" x="3282950" y="3486150"/>
          <p14:tracePt t="63309" x="3257550" y="3244850"/>
          <p14:tracePt t="63368" x="3257550" y="3219450"/>
          <p14:tracePt t="63376" x="3244850" y="3175000"/>
          <p14:tracePt t="63392" x="3225800" y="3130550"/>
          <p14:tracePt t="63409" x="3175000" y="3054350"/>
          <p14:tracePt t="63602" x="3200400" y="3105150"/>
          <p14:tracePt t="63656" x="3206750" y="3111500"/>
          <p14:tracePt t="63659" x="3232150" y="3143250"/>
          <p14:tracePt t="63676" x="3263900" y="3175000"/>
          <p14:tracePt t="63692" x="3295650" y="3213100"/>
          <p14:tracePt t="63709" x="3346450" y="3251200"/>
          <p14:tracePt t="63776" x="3352800" y="3257550"/>
          <p14:tracePt t="63776" x="3359150" y="3263900"/>
          <p14:tracePt t="63792" x="3365500" y="3263900"/>
          <p14:tracePt t="63900" x="3352800" y="3263900"/>
          <p14:tracePt t="63961" x="3346450" y="3263900"/>
          <p14:tracePt t="63961" x="3327400" y="3263900"/>
          <p14:tracePt t="63976" x="3302000" y="3244850"/>
          <p14:tracePt t="63992" x="3276600" y="3238500"/>
          <p14:tracePt t="64009" x="3206750" y="3219450"/>
          <p14:tracePt t="64076" x="3194050" y="3219450"/>
          <p14:tracePt t="64076" x="3155950" y="3244850"/>
          <p14:tracePt t="64092" x="3143250" y="3238500"/>
          <p14:tracePt t="64109" x="3117850" y="3238500"/>
          <p14:tracePt t="64802" x="3175000" y="3238500"/>
          <p14:tracePt t="64856" x="3181350" y="3238500"/>
          <p14:tracePt t="64859" x="3194050" y="3238500"/>
          <p14:tracePt t="64876" x="3206750" y="3244850"/>
          <p14:tracePt t="64909" x="3219450" y="3244850"/>
          <p14:tracePt t="65208" x="3206750" y="3251200"/>
          <p14:tracePt t="65276" x="3200400" y="3251200"/>
          <p14:tracePt t="65276" x="3194050" y="3251200"/>
          <p14:tracePt t="65293" x="3187700" y="3251200"/>
          <p14:tracePt t="65309" x="3168650" y="3251200"/>
          <p14:tracePt t="65368" x="3162300" y="3251200"/>
          <p14:tracePt t="65401" x="3143250" y="3244850"/>
          <p14:tracePt t="65459" x="3136900" y="3244850"/>
          <p14:tracePt t="65485" x="3124200" y="3244850"/>
          <p14:tracePt t="65503" x="3105150" y="3244850"/>
          <p14:tracePt t="66200" x="3143250" y="3263900"/>
          <p14:tracePt t="66259" x="3143250" y="3276600"/>
          <p14:tracePt t="66260" x="3155950" y="3282950"/>
          <p14:tracePt t="66276" x="3175000" y="3289300"/>
          <p14:tracePt t="66309" x="3181350" y="3302000"/>
          <p14:tracePt t="66802" x="3162300" y="3302000"/>
          <p14:tracePt t="66902" x="3155950" y="3302000"/>
          <p14:tracePt t="67165" x="3155950" y="3308350"/>
          <p14:tracePt t="67169" x="3155950" y="3321050"/>
          <p14:tracePt t="67176" x="3155950" y="3333750"/>
          <p14:tracePt t="67176" x="3181350" y="3422650"/>
          <p14:tracePt t="67192" x="3194050" y="3524250"/>
          <p14:tracePt t="67209" x="3206750" y="3632200"/>
          <p14:tracePt t="67291" x="3213100" y="3632200"/>
          <p14:tracePt t="67302" x="3244850" y="3670300"/>
          <p14:tracePt t="67499" x="3238500" y="3670300"/>
          <p14:tracePt t="67505" x="3175000" y="3657600"/>
          <p14:tracePt t="67558" x="3168650" y="3657600"/>
          <p14:tracePt t="67576" x="3149600" y="3651250"/>
          <p14:tracePt t="67592" x="3143250" y="3638550"/>
          <p14:tracePt t="67609" x="3105150" y="3619500"/>
          <p14:tracePt t="67676" x="3105150" y="3613150"/>
          <p14:tracePt t="67676" x="3092450" y="3613150"/>
          <p14:tracePt t="67692" x="3086100" y="3613150"/>
          <p14:tracePt t="67989" x="3086100" y="3606800"/>
          <p14:tracePt t="68069" x="3086100" y="3594100"/>
          <p14:tracePt t="68077" x="3086100" y="3587750"/>
          <p14:tracePt t="68077" x="3086100" y="3549650"/>
          <p14:tracePt t="68077" x="3086100" y="3543300"/>
          <p14:tracePt t="68093" x="3086100" y="3511550"/>
          <p14:tracePt t="68109" x="3092450" y="3454400"/>
          <p14:tracePt t="68409" x="3098800" y="3448050"/>
          <p14:tracePt t="68808" x="0" y="0"/>
        </p14:tracePtLst>
      </p14:laserTrace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8176" y="1041673"/>
            <a:ext cx="3556211" cy="55054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re 1"/>
          <p:cNvSpPr>
            <a:spLocks noGrp="1"/>
          </p:cNvSpPr>
          <p:nvPr>
            <p:ph type="title"/>
          </p:nvPr>
        </p:nvSpPr>
        <p:spPr/>
        <p:txBody>
          <a:bodyPr/>
          <a:lstStyle/>
          <a:p>
            <a:r>
              <a:rPr lang="fr-FR" sz="2400" dirty="0"/>
              <a:t>D</a:t>
            </a:r>
            <a:r>
              <a:rPr lang="fr-FR" sz="2400" baseline="-25000" dirty="0"/>
              <a:t>2 </a:t>
            </a:r>
            <a:r>
              <a:rPr lang="fr-FR" sz="2400" dirty="0"/>
              <a:t>SPI – DIII-D</a:t>
            </a:r>
            <a:endParaRPr lang="fr-FR" sz="2400" dirty="0"/>
          </a:p>
        </p:txBody>
      </p:sp>
      <p:sp>
        <p:nvSpPr>
          <p:cNvPr id="3" name="Espace réservé du contenu 2"/>
          <p:cNvSpPr>
            <a:spLocks noGrp="1"/>
          </p:cNvSpPr>
          <p:nvPr>
            <p:ph idx="1"/>
          </p:nvPr>
        </p:nvSpPr>
        <p:spPr>
          <a:xfrm>
            <a:off x="457199" y="836712"/>
            <a:ext cx="5228706" cy="5796844"/>
          </a:xfrm>
        </p:spPr>
        <p:txBody>
          <a:bodyPr/>
          <a:lstStyle/>
          <a:p>
            <a:r>
              <a:rPr lang="fr-FR" dirty="0"/>
              <a:t>Loop voltage drops (</a:t>
            </a:r>
            <a:r>
              <a:rPr lang="fr-FR" dirty="0" err="1"/>
              <a:t>beam</a:t>
            </a:r>
            <a:r>
              <a:rPr lang="fr-FR" dirty="0"/>
              <a:t> </a:t>
            </a:r>
            <a:r>
              <a:rPr lang="fr-FR" dirty="0" err="1"/>
              <a:t>current</a:t>
            </a:r>
            <a:r>
              <a:rPr lang="fr-FR" dirty="0"/>
              <a:t> control)</a:t>
            </a:r>
          </a:p>
          <a:p>
            <a:pPr lvl="1"/>
            <a:r>
              <a:rPr lang="fr-FR" dirty="0" err="1"/>
              <a:t>Consequence</a:t>
            </a:r>
            <a:r>
              <a:rPr lang="fr-FR" dirty="0"/>
              <a:t> of </a:t>
            </a:r>
            <a:r>
              <a:rPr lang="fr-FR" dirty="0" err="1"/>
              <a:t>lower</a:t>
            </a:r>
            <a:r>
              <a:rPr lang="fr-FR" dirty="0"/>
              <a:t> RE drag on </a:t>
            </a:r>
            <a:r>
              <a:rPr lang="fr-FR" dirty="0" err="1"/>
              <a:t>impurities</a:t>
            </a:r>
            <a:endParaRPr lang="fr-FR" dirty="0"/>
          </a:p>
          <a:p>
            <a:pPr lvl="1"/>
            <a:r>
              <a:rPr lang="fr-FR" dirty="0"/>
              <a:t>= </a:t>
            </a:r>
            <a:r>
              <a:rPr lang="fr-FR" dirty="0" err="1"/>
              <a:t>lower</a:t>
            </a:r>
            <a:r>
              <a:rPr lang="fr-FR" dirty="0"/>
              <a:t> effective </a:t>
            </a:r>
            <a:r>
              <a:rPr lang="fr-FR" dirty="0" err="1"/>
              <a:t>resitivity</a:t>
            </a:r>
            <a:endParaRPr lang="fr-FR" dirty="0"/>
          </a:p>
          <a:p>
            <a:r>
              <a:rPr lang="fr-FR" dirty="0"/>
              <a:t>Free </a:t>
            </a:r>
            <a:r>
              <a:rPr lang="fr-FR" dirty="0" err="1"/>
              <a:t>electron</a:t>
            </a:r>
            <a:r>
              <a:rPr lang="fr-FR" dirty="0"/>
              <a:t> </a:t>
            </a:r>
            <a:r>
              <a:rPr lang="fr-FR" dirty="0" err="1"/>
              <a:t>density</a:t>
            </a:r>
            <a:r>
              <a:rPr lang="fr-FR" dirty="0"/>
              <a:t> drops to </a:t>
            </a:r>
            <a:r>
              <a:rPr lang="fr-FR" dirty="0" err="1"/>
              <a:t>almost</a:t>
            </a:r>
            <a:r>
              <a:rPr lang="fr-FR" dirty="0"/>
              <a:t> </a:t>
            </a:r>
            <a:r>
              <a:rPr lang="fr-FR" dirty="0" err="1"/>
              <a:t>zero</a:t>
            </a:r>
            <a:endParaRPr lang="fr-FR" dirty="0"/>
          </a:p>
          <a:p>
            <a:r>
              <a:rPr lang="fr-FR" dirty="0"/>
              <a:t>HXR drop to </a:t>
            </a:r>
            <a:r>
              <a:rPr lang="fr-FR" dirty="0" err="1"/>
              <a:t>zero</a:t>
            </a:r>
            <a:endParaRPr lang="fr-FR" dirty="0"/>
          </a:p>
          <a:p>
            <a:pPr lvl="1"/>
            <a:r>
              <a:rPr lang="fr-FR" dirty="0" err="1"/>
              <a:t>Runaways</a:t>
            </a:r>
            <a:r>
              <a:rPr lang="fr-FR" dirty="0"/>
              <a:t> are </a:t>
            </a:r>
            <a:r>
              <a:rPr lang="fr-FR" dirty="0" err="1"/>
              <a:t>still</a:t>
            </a:r>
            <a:r>
              <a:rPr lang="fr-FR" dirty="0"/>
              <a:t> </a:t>
            </a:r>
            <a:r>
              <a:rPr lang="fr-FR" dirty="0" err="1"/>
              <a:t>there</a:t>
            </a:r>
            <a:r>
              <a:rPr lang="fr-FR" dirty="0"/>
              <a:t> </a:t>
            </a:r>
            <a:r>
              <a:rPr lang="fr-FR" dirty="0" err="1"/>
              <a:t>though</a:t>
            </a:r>
            <a:endParaRPr lang="fr-FR" dirty="0"/>
          </a:p>
          <a:p>
            <a:r>
              <a:rPr lang="fr-FR" dirty="0"/>
              <a:t>Ar </a:t>
            </a:r>
            <a:r>
              <a:rPr lang="fr-FR" dirty="0" err="1"/>
              <a:t>lines</a:t>
            </a:r>
            <a:r>
              <a:rPr lang="fr-FR" dirty="0"/>
              <a:t> are </a:t>
            </a:r>
            <a:r>
              <a:rPr lang="fr-FR" dirty="0" err="1"/>
              <a:t>replaced</a:t>
            </a:r>
            <a:r>
              <a:rPr lang="fr-FR" dirty="0"/>
              <a:t> by </a:t>
            </a:r>
            <a:r>
              <a:rPr lang="fr-FR" dirty="0" err="1"/>
              <a:t>deuterium</a:t>
            </a:r>
            <a:r>
              <a:rPr lang="fr-FR" dirty="0"/>
              <a:t> </a:t>
            </a:r>
            <a:r>
              <a:rPr lang="fr-FR" dirty="0" err="1"/>
              <a:t>lines</a:t>
            </a:r>
            <a:endParaRPr lang="fr-FR" dirty="0"/>
          </a:p>
          <a:p>
            <a:r>
              <a:rPr lang="fr-FR" dirty="0" smtClean="0"/>
              <a:t>Final RE </a:t>
            </a:r>
            <a:r>
              <a:rPr lang="fr-FR" dirty="0"/>
              <a:t>collapse </a:t>
            </a:r>
            <a:r>
              <a:rPr lang="fr-FR" dirty="0" err="1"/>
              <a:t>does</a:t>
            </a:r>
            <a:r>
              <a:rPr lang="fr-FR" dirty="0"/>
              <a:t> not </a:t>
            </a:r>
            <a:r>
              <a:rPr lang="fr-FR" dirty="0" err="1"/>
              <a:t>happen</a:t>
            </a:r>
            <a:r>
              <a:rPr lang="fr-FR" dirty="0"/>
              <a:t> in a single </a:t>
            </a:r>
            <a:r>
              <a:rPr lang="fr-FR" dirty="0" err="1"/>
              <a:t>burst</a:t>
            </a:r>
            <a:endParaRPr lang="fr-FR" dirty="0"/>
          </a:p>
          <a:p>
            <a:r>
              <a:rPr lang="fr-FR" dirty="0" err="1"/>
              <a:t>Presence</a:t>
            </a:r>
            <a:r>
              <a:rPr lang="fr-FR" dirty="0"/>
              <a:t> of a </a:t>
            </a:r>
            <a:r>
              <a:rPr lang="fr-FR" dirty="0" err="1"/>
              <a:t>wall</a:t>
            </a:r>
            <a:r>
              <a:rPr lang="fr-FR" dirty="0"/>
              <a:t> impact </a:t>
            </a:r>
            <a:r>
              <a:rPr lang="fr-FR" dirty="0" err="1"/>
              <a:t>unclear</a:t>
            </a:r>
            <a:endParaRPr lang="fr-FR" dirty="0"/>
          </a:p>
        </p:txBody>
      </p:sp>
      <p:sp>
        <p:nvSpPr>
          <p:cNvPr id="16" name="ZoneTexte 15"/>
          <p:cNvSpPr txBox="1"/>
          <p:nvPr/>
        </p:nvSpPr>
        <p:spPr>
          <a:xfrm>
            <a:off x="7580096" y="872396"/>
            <a:ext cx="1608133" cy="338554"/>
          </a:xfrm>
          <a:prstGeom prst="rect">
            <a:avLst/>
          </a:prstGeom>
          <a:noFill/>
        </p:spPr>
        <p:txBody>
          <a:bodyPr wrap="none" rtlCol="0">
            <a:spAutoFit/>
          </a:bodyPr>
          <a:lstStyle/>
          <a:p>
            <a:r>
              <a:rPr lang="fr-FR" sz="1600" i="1" dirty="0" smtClean="0">
                <a:solidFill>
                  <a:srgbClr val="00B0F0"/>
                </a:solidFill>
              </a:rPr>
              <a:t>[Shiraki NF 2018]</a:t>
            </a:r>
            <a:endParaRPr lang="fr-FR" sz="1600" i="1" dirty="0">
              <a:solidFill>
                <a:srgbClr val="00B0F0"/>
              </a:solidFill>
            </a:endParaRPr>
          </a:p>
        </p:txBody>
      </p:sp>
      <p:sp>
        <p:nvSpPr>
          <p:cNvPr id="17" name="ZoneTexte 16"/>
          <p:cNvSpPr txBox="1"/>
          <p:nvPr/>
        </p:nvSpPr>
        <p:spPr>
          <a:xfrm>
            <a:off x="1405362" y="5256721"/>
            <a:ext cx="3499147" cy="1323439"/>
          </a:xfrm>
          <a:prstGeom prst="rect">
            <a:avLst/>
          </a:prstGeom>
          <a:noFill/>
          <a:ln w="12700">
            <a:solidFill>
              <a:srgbClr val="00B050"/>
            </a:solidFill>
          </a:ln>
        </p:spPr>
        <p:txBody>
          <a:bodyPr wrap="square" rtlCol="0">
            <a:spAutoFit/>
          </a:bodyPr>
          <a:lstStyle/>
          <a:p>
            <a:pPr algn="ctr"/>
            <a:r>
              <a:rPr lang="fr-FR" sz="2000" dirty="0" smtClean="0">
                <a:solidFill>
                  <a:srgbClr val="00B050"/>
                </a:solidFill>
              </a:rPr>
              <a:t>D</a:t>
            </a:r>
            <a:r>
              <a:rPr lang="fr-FR" sz="2000" baseline="-25000" dirty="0" smtClean="0">
                <a:solidFill>
                  <a:srgbClr val="00B050"/>
                </a:solidFill>
              </a:rPr>
              <a:t>2</a:t>
            </a:r>
            <a:r>
              <a:rPr lang="fr-FR" sz="2000" dirty="0">
                <a:solidFill>
                  <a:srgbClr val="00B050"/>
                </a:solidFill>
              </a:rPr>
              <a:t> </a:t>
            </a:r>
            <a:r>
              <a:rPr lang="fr-FR" sz="2000" dirty="0" smtClean="0">
                <a:solidFill>
                  <a:srgbClr val="00B050"/>
                </a:solidFill>
              </a:rPr>
              <a:t>purges the plasma </a:t>
            </a:r>
            <a:r>
              <a:rPr lang="fr-FR" sz="2000" dirty="0" err="1" smtClean="0">
                <a:solidFill>
                  <a:srgbClr val="00B050"/>
                </a:solidFill>
              </a:rPr>
              <a:t>from</a:t>
            </a:r>
            <a:r>
              <a:rPr lang="fr-FR" sz="2000" dirty="0" smtClean="0">
                <a:solidFill>
                  <a:srgbClr val="00B050"/>
                </a:solidFill>
              </a:rPr>
              <a:t> </a:t>
            </a:r>
            <a:r>
              <a:rPr lang="fr-FR" sz="2000" dirty="0" err="1" smtClean="0">
                <a:solidFill>
                  <a:srgbClr val="00B050"/>
                </a:solidFill>
              </a:rPr>
              <a:t>impurities</a:t>
            </a:r>
            <a:r>
              <a:rPr lang="fr-FR" sz="2000" dirty="0" smtClean="0">
                <a:solidFill>
                  <a:srgbClr val="00B050"/>
                </a:solidFill>
              </a:rPr>
              <a:t> but </a:t>
            </a:r>
            <a:r>
              <a:rPr lang="fr-FR" sz="2000" dirty="0" err="1" smtClean="0">
                <a:solidFill>
                  <a:srgbClr val="00B050"/>
                </a:solidFill>
              </a:rPr>
              <a:t>does</a:t>
            </a:r>
            <a:r>
              <a:rPr lang="fr-FR" sz="2000" dirty="0" smtClean="0">
                <a:solidFill>
                  <a:srgbClr val="00B050"/>
                </a:solidFill>
              </a:rPr>
              <a:t> not </a:t>
            </a:r>
            <a:r>
              <a:rPr lang="fr-FR" sz="2000" dirty="0" err="1" smtClean="0">
                <a:solidFill>
                  <a:srgbClr val="00B050"/>
                </a:solidFill>
              </a:rPr>
              <a:t>always</a:t>
            </a:r>
            <a:r>
              <a:rPr lang="fr-FR" sz="2000" dirty="0" smtClean="0">
                <a:solidFill>
                  <a:srgbClr val="00B050"/>
                </a:solidFill>
              </a:rPr>
              <a:t> affect the </a:t>
            </a:r>
            <a:r>
              <a:rPr lang="fr-FR" sz="2000" dirty="0" err="1" smtClean="0">
                <a:solidFill>
                  <a:srgbClr val="00B050"/>
                </a:solidFill>
              </a:rPr>
              <a:t>termination</a:t>
            </a:r>
            <a:r>
              <a:rPr lang="fr-FR" sz="2000" dirty="0" smtClean="0">
                <a:solidFill>
                  <a:srgbClr val="00B050"/>
                </a:solidFill>
              </a:rPr>
              <a:t> </a:t>
            </a:r>
            <a:r>
              <a:rPr lang="fr-FR" sz="2000" dirty="0" smtClean="0">
                <a:solidFill>
                  <a:srgbClr val="00B050"/>
                </a:solidFill>
              </a:rPr>
              <a:t>the </a:t>
            </a:r>
            <a:r>
              <a:rPr lang="fr-FR" sz="2000" dirty="0" err="1" smtClean="0">
                <a:solidFill>
                  <a:srgbClr val="00B050"/>
                </a:solidFill>
              </a:rPr>
              <a:t>same</a:t>
            </a:r>
            <a:r>
              <a:rPr lang="fr-FR" sz="2000" dirty="0" smtClean="0">
                <a:solidFill>
                  <a:srgbClr val="00B050"/>
                </a:solidFill>
              </a:rPr>
              <a:t> </a:t>
            </a:r>
            <a:r>
              <a:rPr lang="fr-FR" sz="2000" dirty="0" err="1" smtClean="0">
                <a:solidFill>
                  <a:srgbClr val="00B050"/>
                </a:solidFill>
              </a:rPr>
              <a:t>way</a:t>
            </a:r>
            <a:r>
              <a:rPr lang="fr-FR" sz="2000" dirty="0" smtClean="0">
                <a:solidFill>
                  <a:srgbClr val="00B050"/>
                </a:solidFill>
              </a:rPr>
              <a:t> as </a:t>
            </a:r>
            <a:r>
              <a:rPr lang="fr-FR" sz="2000" dirty="0" smtClean="0">
                <a:solidFill>
                  <a:srgbClr val="00B050"/>
                </a:solidFill>
              </a:rPr>
              <a:t>in JET</a:t>
            </a:r>
            <a:endParaRPr lang="fr-FR" sz="2000" baseline="-25000" dirty="0" smtClean="0">
              <a:solidFill>
                <a:srgbClr val="00B050"/>
              </a:solidFill>
            </a:endParaRPr>
          </a:p>
        </p:txBody>
      </p:sp>
      <p:sp>
        <p:nvSpPr>
          <p:cNvPr id="7" name="Espace réservé du pied de page 6"/>
          <p:cNvSpPr>
            <a:spLocks noGrp="1"/>
          </p:cNvSpPr>
          <p:nvPr>
            <p:ph type="ftr" sz="quarter" idx="11"/>
          </p:nvPr>
        </p:nvSpPr>
        <p:spPr/>
        <p:txBody>
          <a:bodyPr/>
          <a:lstStyle/>
          <a:p>
            <a:r>
              <a:rPr lang="en-US" smtClean="0"/>
              <a:t>IAEA Technical Meeting on Plasma Disruptions and their Mitigation 20th-23th July 2020</a:t>
            </a:r>
            <a:endParaRPr lang="de-DE" dirty="0" smtClean="0"/>
          </a:p>
        </p:txBody>
      </p:sp>
      <p:sp>
        <p:nvSpPr>
          <p:cNvPr id="8" name="Espace réservé du numéro de diapositive 7"/>
          <p:cNvSpPr>
            <a:spLocks noGrp="1"/>
          </p:cNvSpPr>
          <p:nvPr>
            <p:ph type="sldNum" sz="quarter" idx="4"/>
          </p:nvPr>
        </p:nvSpPr>
        <p:spPr/>
        <p:txBody>
          <a:bodyPr/>
          <a:lstStyle/>
          <a:p>
            <a:fld id="{6A6D9FA1-99C7-4910-8E32-B85D378B0060}" type="slidenum">
              <a:rPr lang="en-GB" smtClean="0"/>
              <a:pPr/>
              <a:t>17</a:t>
            </a:fld>
            <a:endParaRPr lang="en-GB" dirty="0"/>
          </a:p>
        </p:txBody>
      </p:sp>
      <p:pic>
        <p:nvPicPr>
          <p:cNvPr id="18" name="Picture 8" descr="D3D_logo.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03718" y="2721089"/>
            <a:ext cx="811080" cy="459423"/>
          </a:xfrm>
          <a:prstGeom prst="rect">
            <a:avLst/>
          </a:prstGeom>
          <a:solidFill>
            <a:schemeClr val="bg1"/>
          </a:solidFill>
          <a:ln>
            <a:noFill/>
          </a:ln>
          <a:extLst/>
        </p:spPr>
      </p:pic>
      <p:pic>
        <p:nvPicPr>
          <p:cNvPr id="19" name="Audio 1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052597602"/>
      </p:ext>
    </p:extLst>
  </p:cSld>
  <p:clrMapOvr>
    <a:masterClrMapping/>
  </p:clrMapOvr>
  <mc:AlternateContent xmlns:mc="http://schemas.openxmlformats.org/markup-compatibility/2006">
    <mc:Choice xmlns:p14="http://schemas.microsoft.com/office/powerpoint/2010/main" Requires="p14">
      <p:transition spd="slow" p14:dur="2000" advTm="74843"/>
    </mc:Choice>
    <mc:Fallback>
      <p:transition spd="slow" advTm="748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9"/>
                </p:tgtEl>
              </p:cMediaNode>
            </p:audio>
          </p:childTnLst>
        </p:cTn>
      </p:par>
    </p:tnLst>
    <p:bldLst>
      <p:bldP spid="17" grpId="0" animBg="1"/>
    </p:bldLst>
  </p:timing>
  <p:extLst>
    <p:ext uri="{3A86A75C-4F4B-4683-9AE1-C65F6400EC91}">
      <p14:laserTraceLst xmlns:p14="http://schemas.microsoft.com/office/powerpoint/2010/main">
        <p14:tracePtLst>
          <p14:tracePt t="12348" x="6375400" y="3562350"/>
          <p14:tracePt t="12354" x="6362700" y="3562350"/>
          <p14:tracePt t="12424" x="6356350" y="3562350"/>
          <p14:tracePt t="12528" x="6356350" y="3556000"/>
          <p14:tracePt t="12532" x="6356350" y="3536950"/>
          <p14:tracePt t="12536" x="6356350" y="3524250"/>
          <p14:tracePt t="12538" x="6375400" y="3479800"/>
          <p14:tracePt t="12553" x="6375400" y="3473450"/>
          <p14:tracePt t="12596" x="6381750" y="3473450"/>
          <p14:tracePt t="12608" x="6388100" y="3473450"/>
          <p14:tracePt t="12614" x="6394450" y="3473450"/>
          <p14:tracePt t="12619" x="6432550" y="3473450"/>
          <p14:tracePt t="12636" x="6464300" y="3486150"/>
          <p14:tracePt t="12653" x="6483350" y="3492500"/>
          <p14:tracePt t="12669" x="6508750" y="3511550"/>
          <p14:tracePt t="12686" x="6534150" y="3524250"/>
          <p14:tracePt t="12703" x="6565900" y="3536950"/>
          <p14:tracePt t="12719" x="6591300" y="3556000"/>
          <p14:tracePt t="12736" x="6616700" y="3562350"/>
          <p14:tracePt t="12753" x="6642100" y="3568700"/>
          <p14:tracePt t="12769" x="6661150" y="3575050"/>
          <p14:tracePt t="12786" x="6692900" y="3581400"/>
          <p14:tracePt t="12803" x="6718300" y="3600450"/>
          <p14:tracePt t="12819" x="6750050" y="3606800"/>
          <p14:tracePt t="12836" x="6813550" y="3619500"/>
          <p14:tracePt t="12853" x="6819900" y="3625850"/>
          <p14:tracePt t="12869" x="6838950" y="3638550"/>
          <p14:tracePt t="12886" x="6845300" y="3638550"/>
          <p14:tracePt t="12903" x="6845300" y="3644900"/>
          <p14:tracePt t="12919" x="6864350" y="3644900"/>
          <p14:tracePt t="12936" x="6883400" y="3651250"/>
          <p14:tracePt t="12953" x="6902450" y="3657600"/>
          <p14:tracePt t="12969" x="6921500" y="3663950"/>
          <p14:tracePt t="12986" x="6934200" y="3663950"/>
          <p14:tracePt t="13072" x="6934200" y="3670300"/>
          <p14:tracePt t="13082" x="6940550" y="3670300"/>
          <p14:tracePt t="13092" x="6946900" y="3683000"/>
          <p14:tracePt t="13095" x="6953250" y="3683000"/>
          <p14:tracePt t="13103" x="6953250" y="3689350"/>
          <p14:tracePt t="13119" x="6972300" y="3695700"/>
          <p14:tracePt t="13136" x="6978650" y="3708400"/>
          <p14:tracePt t="13153" x="6991350" y="3733800"/>
          <p14:tracePt t="13169" x="7023100" y="3784600"/>
          <p14:tracePt t="13186" x="7035800" y="3803650"/>
          <p14:tracePt t="13203" x="7042150" y="3822700"/>
          <p14:tracePt t="13264" x="7054850" y="3822700"/>
          <p14:tracePt t="13340" x="7061200" y="3822700"/>
          <p14:tracePt t="13396" x="7067550" y="3822700"/>
          <p14:tracePt t="13398" x="7073900" y="3822700"/>
          <p14:tracePt t="13404" x="7086600" y="3822700"/>
          <p14:tracePt t="13430" x="7099300" y="3822700"/>
          <p14:tracePt t="13434" x="7105650" y="3822700"/>
          <p14:tracePt t="13440" x="7118350" y="3822700"/>
          <p14:tracePt t="13453" x="7131050" y="3822700"/>
          <p14:tracePt t="13469" x="7143750" y="3822700"/>
          <p14:tracePt t="13486" x="7150100" y="3822700"/>
          <p14:tracePt t="13503" x="7169150" y="3822700"/>
          <p14:tracePt t="13519" x="7194550" y="3822700"/>
          <p14:tracePt t="13536" x="7226300" y="3822700"/>
          <p14:tracePt t="13553" x="7264400" y="3829050"/>
          <p14:tracePt t="13569" x="7302500" y="3829050"/>
          <p14:tracePt t="13586" x="7327900" y="3829050"/>
          <p14:tracePt t="13603" x="7340600" y="3829050"/>
          <p14:tracePt t="13619" x="7346950" y="3829050"/>
          <p14:tracePt t="13688" x="7346950" y="3835400"/>
          <p14:tracePt t="13812" x="7353300" y="3835400"/>
          <p14:tracePt t="13816" x="7359650" y="3835400"/>
          <p14:tracePt t="13820" x="7410450" y="3835400"/>
          <p14:tracePt t="13828" x="7435850" y="3829050"/>
          <p14:tracePt t="13837" x="7518400" y="3790950"/>
          <p14:tracePt t="13853" x="7594600" y="3778250"/>
          <p14:tracePt t="13869" x="7658100" y="3746500"/>
          <p14:tracePt t="13886" x="7677150" y="3740150"/>
          <p14:tracePt t="14172" x="7677150" y="3733800"/>
          <p14:tracePt t="14484" x="7670800" y="3733800"/>
          <p14:tracePt t="14496" x="7664450" y="3733800"/>
          <p14:tracePt t="14542" x="7651750" y="3733800"/>
          <p14:tracePt t="14553" x="7645400" y="3733800"/>
          <p14:tracePt t="14576" x="7639050" y="3733800"/>
          <p14:tracePt t="14592" x="7632700" y="3733800"/>
          <p14:tracePt t="14626" x="7626350" y="3733800"/>
          <p14:tracePt t="26572" x="7620000" y="3733800"/>
          <p14:tracePt t="26592" x="7607300" y="3733800"/>
          <p14:tracePt t="26604" x="7600950" y="3733800"/>
          <p14:tracePt t="26634" x="7594600" y="3733800"/>
          <p14:tracePt t="26645" x="7588250" y="3733800"/>
          <p14:tracePt t="26664" x="7581900" y="3733800"/>
          <p14:tracePt t="28334" x="7581900" y="3727450"/>
          <p14:tracePt t="28336" x="7550150" y="3702050"/>
          <p14:tracePt t="28346" x="7518400" y="3676650"/>
          <p14:tracePt t="28354" x="7486650" y="3657600"/>
          <p14:tracePt t="28369" x="7467600" y="3638550"/>
          <p14:tracePt t="28386" x="7435850" y="3600450"/>
          <p14:tracePt t="28403" x="7442200" y="3549650"/>
          <p14:tracePt t="28419" x="7416800" y="3517900"/>
          <p14:tracePt t="28436" x="7378700" y="3473450"/>
          <p14:tracePt t="28453" x="7359650" y="3435350"/>
          <p14:tracePt t="28469" x="7327900" y="3365500"/>
          <p14:tracePt t="28486" x="7296150" y="3302000"/>
          <p14:tracePt t="28503" x="7277100" y="3244850"/>
          <p14:tracePt t="28519" x="7251700" y="3206750"/>
          <p14:tracePt t="28536" x="7239000" y="3155950"/>
          <p14:tracePt t="28553" x="7226300" y="3111500"/>
          <p14:tracePt t="28569" x="7200900" y="3060700"/>
          <p14:tracePt t="28586" x="7200900" y="3048000"/>
          <p14:tracePt t="28603" x="7188200" y="3016250"/>
          <p14:tracePt t="28620" x="7181850" y="3003550"/>
          <p14:tracePt t="28666" x="7169150" y="3003550"/>
          <p14:tracePt t="28670" x="7162800" y="2978150"/>
          <p14:tracePt t="28679" x="7150100" y="2965450"/>
          <p14:tracePt t="28687" x="7118350" y="2908300"/>
          <p14:tracePt t="28703" x="7054850" y="2851150"/>
          <p14:tracePt t="28719" x="6965950" y="2774950"/>
          <p14:tracePt t="28736" x="6934200" y="2736850"/>
          <p14:tracePt t="28753" x="6908800" y="2698750"/>
          <p14:tracePt t="28769" x="6889750" y="2673350"/>
          <p14:tracePt t="28786" x="6883400" y="2660650"/>
          <p14:tracePt t="28803" x="6870700" y="2654300"/>
          <p14:tracePt t="28819" x="6870700" y="2647950"/>
          <p14:tracePt t="28836" x="6851650" y="2647950"/>
          <p14:tracePt t="28853" x="6851650" y="2641600"/>
          <p14:tracePt t="28869" x="6838950" y="2628900"/>
          <p14:tracePt t="28886" x="6819900" y="2609850"/>
          <p14:tracePt t="28903" x="6800850" y="2603500"/>
          <p14:tracePt t="28919" x="6743700" y="2571750"/>
          <p14:tracePt t="28936" x="6692900" y="2546350"/>
          <p14:tracePt t="28953" x="6654800" y="2527300"/>
          <p14:tracePt t="28969" x="6623050" y="2501900"/>
          <p14:tracePt t="28986" x="6597650" y="2489200"/>
          <p14:tracePt t="29003" x="6572250" y="2476500"/>
          <p14:tracePt t="29020" x="6559550" y="2463800"/>
          <p14:tracePt t="29036" x="6553200" y="2457450"/>
          <p14:tracePt t="29053" x="6546850" y="2457450"/>
          <p14:tracePt t="29069" x="6527800" y="2457450"/>
          <p14:tracePt t="29086" x="6515100" y="2457450"/>
          <p14:tracePt t="29103" x="6508750" y="2457450"/>
          <p14:tracePt t="29119" x="6502400" y="2457450"/>
          <p14:tracePt t="29168" x="6502400" y="2451100"/>
          <p14:tracePt t="29178" x="6496050" y="2451100"/>
          <p14:tracePt t="29178" x="6483350" y="2451100"/>
          <p14:tracePt t="29194" x="6483350" y="2444750"/>
          <p14:tracePt t="29206" x="6477000" y="2438400"/>
          <p14:tracePt t="29208" x="6470650" y="2438400"/>
          <p14:tracePt t="29219" x="6464300" y="2438400"/>
          <p14:tracePt t="29270" x="6457950" y="2438400"/>
          <p14:tracePt t="29560" x="6451600" y="2438400"/>
          <p14:tracePt t="29610" x="6438900" y="2438400"/>
          <p14:tracePt t="29614" x="6438900" y="2432050"/>
          <p14:tracePt t="29636" x="6432550" y="2432050"/>
          <p14:tracePt t="29704" x="6426200" y="2432050"/>
          <p14:tracePt t="29878" x="6432550" y="2432050"/>
          <p14:tracePt t="29888" x="6445250" y="2432050"/>
          <p14:tracePt t="29900" x="6451600" y="2432050"/>
          <p14:tracePt t="29904" x="6464300" y="2432050"/>
          <p14:tracePt t="29919" x="6477000" y="2432050"/>
          <p14:tracePt t="29920" x="6508750" y="2432050"/>
          <p14:tracePt t="29936" x="6540500" y="2432050"/>
          <p14:tracePt t="29953" x="6572250" y="2432050"/>
          <p14:tracePt t="29969" x="6616700" y="2432050"/>
          <p14:tracePt t="29986" x="6654800" y="2432050"/>
          <p14:tracePt t="30003" x="6692900" y="2432050"/>
          <p14:tracePt t="30019" x="6711950" y="2432050"/>
          <p14:tracePt t="30036" x="6737350" y="2419350"/>
          <p14:tracePt t="30053" x="6743700" y="2425700"/>
          <p14:tracePt t="30069" x="6762750" y="2425700"/>
          <p14:tracePt t="30086" x="6788150" y="2425700"/>
          <p14:tracePt t="30103" x="6800850" y="2425700"/>
          <p14:tracePt t="30119" x="6832600" y="2425700"/>
          <p14:tracePt t="30136" x="6845300" y="2425700"/>
          <p14:tracePt t="30153" x="6858000" y="2425700"/>
          <p14:tracePt t="30169" x="6883400" y="2425700"/>
          <p14:tracePt t="30186" x="6902450" y="2425700"/>
          <p14:tracePt t="30203" x="6934200" y="2425700"/>
          <p14:tracePt t="30219" x="6946900" y="2419350"/>
          <p14:tracePt t="30236" x="6972300" y="2419350"/>
          <p14:tracePt t="30253" x="7004050" y="2419350"/>
          <p14:tracePt t="30269" x="7023100" y="2413000"/>
          <p14:tracePt t="30286" x="7054850" y="2413000"/>
          <p14:tracePt t="30303" x="7086600" y="2413000"/>
          <p14:tracePt t="30319" x="7143750" y="2406650"/>
          <p14:tracePt t="30336" x="7194550" y="2406650"/>
          <p14:tracePt t="30353" x="7251700" y="2406650"/>
          <p14:tracePt t="30369" x="7327900" y="2406650"/>
          <p14:tracePt t="30386" x="7378700" y="2406650"/>
          <p14:tracePt t="30403" x="7442200" y="2406650"/>
          <p14:tracePt t="30419" x="7480300" y="2406650"/>
          <p14:tracePt t="30436" x="7512050" y="2406650"/>
          <p14:tracePt t="30453" x="7550150" y="2406650"/>
          <p14:tracePt t="30469" x="7588250" y="2406650"/>
          <p14:tracePt t="30486" x="7626350" y="2406650"/>
          <p14:tracePt t="30503" x="7664450" y="2406650"/>
          <p14:tracePt t="30519" x="7715250" y="2406650"/>
          <p14:tracePt t="30536" x="7766050" y="2425700"/>
          <p14:tracePt t="30553" x="7816850" y="2425700"/>
          <p14:tracePt t="30553" x="7835900" y="2425700"/>
          <p14:tracePt t="30570" x="7886700" y="2432050"/>
          <p14:tracePt t="30586" x="7937500" y="2432050"/>
          <p14:tracePt t="30603" x="7975600" y="2432050"/>
          <p14:tracePt t="30619" x="8007350" y="2432050"/>
          <p14:tracePt t="30636" x="8020050" y="2432050"/>
          <p14:tracePt t="32860" x="8020050" y="2438400"/>
          <p14:tracePt t="32862" x="8020050" y="2444750"/>
          <p14:tracePt t="32864" x="8020050" y="2476500"/>
          <p14:tracePt t="32869" x="7994650" y="2603500"/>
          <p14:tracePt t="32886" x="7969250" y="2724150"/>
          <p14:tracePt t="32903" x="7950200" y="2851150"/>
          <p14:tracePt t="32903" x="7943850" y="2882900"/>
          <p14:tracePt t="32920" x="7886700" y="3073400"/>
          <p14:tracePt t="32936" x="7804150" y="3416300"/>
          <p14:tracePt t="32953" x="7721600" y="3759200"/>
          <p14:tracePt t="32969" x="7658100" y="4089400"/>
          <p14:tracePt t="32986" x="7613650" y="4286250"/>
          <p14:tracePt t="33003" x="7575550" y="4394200"/>
          <p14:tracePt t="33019" x="7556500" y="4470400"/>
          <p14:tracePt t="33036" x="7543800" y="4483100"/>
          <p14:tracePt t="33053" x="7531100" y="4495800"/>
          <p14:tracePt t="33069" x="7543800" y="4489450"/>
          <p14:tracePt t="33210" x="7537450" y="4489450"/>
          <p14:tracePt t="33212" x="7524750" y="4489450"/>
          <p14:tracePt t="33216" x="7518400" y="4483100"/>
          <p14:tracePt t="33219" x="7467600" y="4464050"/>
          <p14:tracePt t="33238" x="7429500" y="4445000"/>
          <p14:tracePt t="33253" x="7391400" y="4419600"/>
          <p14:tracePt t="33269" x="7378700" y="4419600"/>
          <p14:tracePt t="33336" x="7378700" y="4425950"/>
          <p14:tracePt t="33336" x="7378700" y="4438650"/>
          <p14:tracePt t="33340" x="7378700" y="4451350"/>
          <p14:tracePt t="33353" x="7372350" y="4489450"/>
          <p14:tracePt t="33353" x="7340600" y="4584700"/>
          <p14:tracePt t="33369" x="7308850" y="4654550"/>
          <p14:tracePt t="33386" x="7270750" y="4718050"/>
          <p14:tracePt t="33403" x="7251700" y="4756150"/>
          <p14:tracePt t="33420" x="7232650" y="4794250"/>
          <p14:tracePt t="33436" x="7226300" y="4832350"/>
          <p14:tracePt t="33453" x="7207250" y="4876800"/>
          <p14:tracePt t="33469" x="7194550" y="4933950"/>
          <p14:tracePt t="33486" x="7169150" y="4959350"/>
          <p14:tracePt t="33503" x="7169150" y="4984750"/>
          <p14:tracePt t="33519" x="7156450" y="4997450"/>
          <p14:tracePt t="33536" x="7156450" y="5010150"/>
          <p14:tracePt t="33553" x="7143750" y="5029200"/>
          <p14:tracePt t="33569" x="7118350" y="5041900"/>
          <p14:tracePt t="33586" x="7080250" y="5060950"/>
          <p14:tracePt t="33603" x="7042150" y="5067300"/>
          <p14:tracePt t="33619" x="7016750" y="5073650"/>
          <p14:tracePt t="33636" x="7010400" y="5073650"/>
          <p14:tracePt t="33653" x="6991350" y="5073650"/>
          <p14:tracePt t="33669" x="6965950" y="5073650"/>
          <p14:tracePt t="33686" x="6953250" y="5073650"/>
          <p14:tracePt t="33703" x="6940550" y="5073650"/>
          <p14:tracePt t="33719" x="6908800" y="5048250"/>
          <p14:tracePt t="33736" x="6896100" y="5041900"/>
          <p14:tracePt t="33753" x="6864350" y="5035550"/>
          <p14:tracePt t="33769" x="6838950" y="5022850"/>
          <p14:tracePt t="33786" x="6819900" y="5003800"/>
          <p14:tracePt t="33803" x="6819900" y="4997450"/>
          <p14:tracePt t="33819" x="6813550" y="4997450"/>
          <p14:tracePt t="34764" x="6819900" y="4997450"/>
          <p14:tracePt t="34766" x="6826250" y="4997450"/>
          <p14:tracePt t="34776" x="6832600" y="4991100"/>
          <p14:tracePt t="34780" x="6851650" y="4991100"/>
          <p14:tracePt t="34786" x="6864350" y="4991100"/>
          <p14:tracePt t="34803" x="6877050" y="4991100"/>
          <p14:tracePt t="34819" x="6889750" y="4984750"/>
          <p14:tracePt t="34836" x="6908800" y="4984750"/>
          <p14:tracePt t="34890" x="6927850" y="4984750"/>
          <p14:tracePt t="34898" x="6934200" y="4984750"/>
          <p14:tracePt t="34912" x="6940550" y="4984750"/>
          <p14:tracePt t="34922" x="6946900" y="4984750"/>
          <p14:tracePt t="34960" x="6959600" y="4984750"/>
          <p14:tracePt t="35640" x="6965950" y="4984750"/>
          <p14:tracePt t="35646" x="6972300" y="4984750"/>
          <p14:tracePt t="35658" x="6978650" y="4984750"/>
          <p14:tracePt t="35660" x="7004050" y="4984750"/>
          <p14:tracePt t="35670" x="7035800" y="4984750"/>
          <p14:tracePt t="35686" x="7105650" y="4984750"/>
          <p14:tracePt t="35703" x="7188200" y="4984750"/>
          <p14:tracePt t="35703" x="7207250" y="4984750"/>
          <p14:tracePt t="35720" x="7308850" y="4984750"/>
          <p14:tracePt t="35736" x="7404100" y="4984750"/>
          <p14:tracePt t="35753" x="7486650" y="4984750"/>
          <p14:tracePt t="35769" x="7524750" y="4984750"/>
          <p14:tracePt t="35786" x="7543800" y="4984750"/>
          <p14:tracePt t="35803" x="7556500" y="4984750"/>
          <p14:tracePt t="35819" x="7562850" y="4984750"/>
          <p14:tracePt t="35836" x="7575550" y="4984750"/>
          <p14:tracePt t="35853" x="7600950" y="4984750"/>
          <p14:tracePt t="35869" x="7645400" y="4984750"/>
          <p14:tracePt t="35886" x="7664450" y="4984750"/>
          <p14:tracePt t="35903" x="7683500" y="4984750"/>
          <p14:tracePt t="35919" x="7689850" y="4984750"/>
          <p14:tracePt t="35954" x="7696200" y="4984750"/>
          <p14:tracePt t="40352" x="7696200" y="4991100"/>
          <p14:tracePt t="40354" x="7677150" y="5029200"/>
          <p14:tracePt t="40362" x="7677150" y="5060950"/>
          <p14:tracePt t="40362" x="7670800" y="5073650"/>
          <p14:tracePt t="40370" x="7620000" y="5194300"/>
          <p14:tracePt t="40386" x="7581900" y="5276850"/>
          <p14:tracePt t="40403" x="7550150" y="5321300"/>
          <p14:tracePt t="40419" x="7524750" y="5378450"/>
          <p14:tracePt t="40436" x="7512050" y="5403850"/>
          <p14:tracePt t="40453" x="7505700" y="5429250"/>
          <p14:tracePt t="40470" x="7493000" y="5461000"/>
          <p14:tracePt t="40486" x="7480300" y="5505450"/>
          <p14:tracePt t="40503" x="7461250" y="5556250"/>
          <p14:tracePt t="40519" x="7416800" y="5632450"/>
          <p14:tracePt t="40536" x="7378700" y="5683250"/>
          <p14:tracePt t="40553" x="7340600" y="5746750"/>
          <p14:tracePt t="40570" x="7296150" y="5803900"/>
          <p14:tracePt t="40586" x="7251700" y="5880100"/>
          <p14:tracePt t="40603" x="7213600" y="5943600"/>
          <p14:tracePt t="40619" x="7175500" y="5988050"/>
          <p14:tracePt t="40636" x="7143750" y="6013450"/>
          <p14:tracePt t="40653" x="7137400" y="6045200"/>
          <p14:tracePt t="40669" x="7112000" y="6057900"/>
          <p14:tracePt t="40686" x="7112000" y="6076950"/>
          <p14:tracePt t="40703" x="7099300" y="6096000"/>
          <p14:tracePt t="40719" x="7067550" y="6134100"/>
          <p14:tracePt t="40736" x="7054850" y="6172200"/>
          <p14:tracePt t="40753" x="7029450" y="6210300"/>
          <p14:tracePt t="40770" x="6997700" y="6242050"/>
          <p14:tracePt t="40786" x="6991350" y="6261100"/>
          <p14:tracePt t="40803" x="6991350" y="6267450"/>
          <p14:tracePt t="40819" x="6991350" y="6280150"/>
          <p14:tracePt t="40836" x="6985000" y="6280150"/>
          <p14:tracePt t="40946" x="6978650" y="6280150"/>
          <p14:tracePt t="40950" x="6972300" y="6280150"/>
          <p14:tracePt t="40956" x="6953250" y="6280150"/>
          <p14:tracePt t="40969" x="6946900" y="6280150"/>
          <p14:tracePt t="40970" x="6934200" y="6273800"/>
          <p14:tracePt t="40986" x="6896100" y="6261100"/>
          <p14:tracePt t="41003" x="6864350" y="6248400"/>
          <p14:tracePt t="41019" x="6838950" y="6216650"/>
          <p14:tracePt t="41036" x="6800850" y="6210300"/>
          <p14:tracePt t="41053" x="6781800" y="6191250"/>
          <p14:tracePt t="41069" x="6769100" y="6178550"/>
          <p14:tracePt t="41086" x="6762750" y="6178550"/>
          <p14:tracePt t="41103" x="6762750" y="6172200"/>
          <p14:tracePt t="41272" x="6769100" y="6172200"/>
          <p14:tracePt t="41282" x="6775450" y="6172200"/>
          <p14:tracePt t="41284" x="6788150" y="6172200"/>
          <p14:tracePt t="41288" x="6800850" y="6172200"/>
          <p14:tracePt t="41303" x="6838950" y="6172200"/>
          <p14:tracePt t="41319" x="6864350" y="6172200"/>
          <p14:tracePt t="41336" x="6896100" y="6172200"/>
          <p14:tracePt t="41353" x="6921500" y="6172200"/>
          <p14:tracePt t="41369" x="6940550" y="6172200"/>
          <p14:tracePt t="41386" x="6953250" y="6172200"/>
          <p14:tracePt t="41403" x="6972300" y="6172200"/>
          <p14:tracePt t="41419" x="6985000" y="6172200"/>
          <p14:tracePt t="41436" x="6997700" y="6178550"/>
          <p14:tracePt t="41453" x="7016750" y="6178550"/>
          <p14:tracePt t="41469" x="7029450" y="6178550"/>
          <p14:tracePt t="41528" x="7035800" y="6178550"/>
          <p14:tracePt t="41570" x="7042150" y="6178550"/>
          <p14:tracePt t="41584" x="7048500" y="6178550"/>
          <p14:tracePt t="41606" x="7061200" y="6178550"/>
          <p14:tracePt t="54687" x="7067550" y="6178550"/>
          <p14:tracePt t="54777" x="7073900" y="6178550"/>
          <p14:tracePt t="54778" x="7080250" y="6178550"/>
          <p14:tracePt t="54789" x="7086600" y="6178550"/>
          <p14:tracePt t="54802" x="7131050" y="6153150"/>
          <p14:tracePt t="54802" x="7162800" y="6140450"/>
          <p14:tracePt t="54818" x="7232650" y="6102350"/>
          <p14:tracePt t="54835" x="7277100" y="6076950"/>
          <p14:tracePt t="54852" x="7308850" y="6057900"/>
          <p14:tracePt t="54868" x="7334250" y="6057900"/>
          <p14:tracePt t="54885" x="7359650" y="6038850"/>
          <p14:tracePt t="54902" x="7391400" y="6032500"/>
          <p14:tracePt t="54918" x="7429500" y="6013450"/>
          <p14:tracePt t="54935" x="7467600" y="5994400"/>
          <p14:tracePt t="54952" x="7473950" y="5988050"/>
          <p14:tracePt t="54968" x="7486650" y="5988050"/>
          <p14:tracePt t="54985" x="7518400" y="5988050"/>
          <p14:tracePt t="55002" x="7543800" y="5981700"/>
          <p14:tracePt t="55018" x="7645400" y="5981700"/>
          <p14:tracePt t="55035" x="7683500" y="5981700"/>
          <p14:tracePt t="55052" x="7702550" y="5981700"/>
          <p14:tracePt t="55068" x="7708900" y="5981700"/>
          <p14:tracePt t="55107" x="7715250" y="5981700"/>
          <p14:tracePt t="55119" x="7721600" y="5981700"/>
          <p14:tracePt t="55135" x="7734300" y="5981700"/>
          <p14:tracePt t="55135" x="7753350" y="5981700"/>
          <p14:tracePt t="55152" x="7797800" y="5981700"/>
          <p14:tracePt t="55168" x="7816850" y="5981700"/>
          <p14:tracePt t="55185" x="7823200" y="5988050"/>
          <p14:tracePt t="55202" x="7835900" y="5988050"/>
          <p14:tracePt t="55218" x="7842250" y="6000750"/>
          <p14:tracePt t="55235" x="7854950" y="6000750"/>
          <p14:tracePt t="55252" x="7867650" y="6000750"/>
          <p14:tracePt t="55287" x="7880350" y="6000750"/>
          <p14:tracePt t="55287" x="7886700" y="6000750"/>
          <p14:tracePt t="55302" x="7893050" y="6000750"/>
          <p14:tracePt t="55679" x="7893050" y="6007100"/>
          <p14:tracePt t="57043" x="7899400" y="6007100"/>
          <p14:tracePt t="57051" x="7905750" y="6007100"/>
          <p14:tracePt t="57061" x="7912100" y="6007100"/>
          <p14:tracePt t="57068" x="7918450" y="6013450"/>
          <p14:tracePt t="57085" x="7950200" y="6019800"/>
          <p14:tracePt t="57102" x="7988300" y="6038850"/>
          <p14:tracePt t="57143" x="8001000" y="6038850"/>
          <p14:tracePt t="57147" x="8007350" y="6038850"/>
          <p14:tracePt t="57171" x="8013700" y="6038850"/>
          <p14:tracePt t="57177" x="8020050" y="6038850"/>
          <p14:tracePt t="57341" x="8013700" y="6038850"/>
          <p14:tracePt t="57347" x="8007350" y="6038850"/>
          <p14:tracePt t="57361" x="7988300" y="6038850"/>
          <p14:tracePt t="57363" x="7975600" y="6026150"/>
          <p14:tracePt t="57368" x="7943850" y="6026150"/>
          <p14:tracePt t="57385" x="7924800" y="6026150"/>
          <p14:tracePt t="57402" x="7905750" y="6019800"/>
          <p14:tracePt t="57418" x="7886700" y="6019800"/>
          <p14:tracePt t="57435" x="7867650" y="6019800"/>
          <p14:tracePt t="57473" x="7867650" y="6013450"/>
          <p14:tracePt t="57479" x="7861300" y="6013450"/>
          <p14:tracePt t="57505" x="7854950" y="6013450"/>
          <p14:tracePt t="57819" x="7848600" y="6013450"/>
          <p14:tracePt t="57828" x="7810500" y="6013450"/>
          <p14:tracePt t="57835" x="7804150" y="6007100"/>
          <p14:tracePt t="57836" x="7715250" y="5994400"/>
          <p14:tracePt t="57852" x="7645400" y="5994400"/>
          <p14:tracePt t="57852" x="7639050" y="5994400"/>
          <p14:tracePt t="57869" x="7594600" y="5994400"/>
          <p14:tracePt t="57885" x="7575550" y="5994400"/>
          <p14:tracePt t="57902" x="7562850" y="5994400"/>
          <p14:tracePt t="58039" x="7562850" y="6000750"/>
          <p14:tracePt t="58051" x="7569200" y="6000750"/>
          <p14:tracePt t="58068" x="7588250" y="6000750"/>
          <p14:tracePt t="58069" x="7620000" y="6000750"/>
          <p14:tracePt t="58085" x="7645400" y="6007100"/>
          <p14:tracePt t="58102" x="7683500" y="6013450"/>
          <p14:tracePt t="58118" x="7721600" y="6013450"/>
          <p14:tracePt t="58135" x="7759700" y="6019800"/>
          <p14:tracePt t="58152" x="7797800" y="6019800"/>
          <p14:tracePt t="58168" x="7842250" y="6026150"/>
          <p14:tracePt t="58185" x="7874000" y="6026150"/>
          <p14:tracePt t="58202" x="7899400" y="6026150"/>
          <p14:tracePt t="58218" x="7924800" y="6026150"/>
          <p14:tracePt t="58235" x="7937500" y="6026150"/>
          <p14:tracePt t="58252" x="7962900" y="6026150"/>
          <p14:tracePt t="58268" x="7975600" y="6026150"/>
          <p14:tracePt t="58285" x="7981950" y="6026150"/>
          <p14:tracePt t="58302" x="7988300" y="6032500"/>
          <p14:tracePt t="58403" x="7981950" y="6032500"/>
          <p14:tracePt t="58407" x="7956550" y="6032500"/>
          <p14:tracePt t="58411" x="7937500" y="6032500"/>
          <p14:tracePt t="58419" x="7874000" y="6032500"/>
          <p14:tracePt t="58435" x="7823200" y="6032500"/>
          <p14:tracePt t="58452" x="7785100" y="6032500"/>
          <p14:tracePt t="58468" x="7747000" y="6032500"/>
          <p14:tracePt t="58485" x="7727950" y="6032500"/>
          <p14:tracePt t="58502" x="7708900" y="6032500"/>
          <p14:tracePt t="58603" x="7721600" y="6032500"/>
          <p14:tracePt t="58607" x="7727950" y="6032500"/>
          <p14:tracePt t="58613" x="7747000" y="6032500"/>
          <p14:tracePt t="58619" x="7791450" y="6032500"/>
          <p14:tracePt t="58635" x="7829550" y="6032500"/>
          <p14:tracePt t="58652" x="7854950" y="6032500"/>
          <p14:tracePt t="58668" x="7867650" y="6032500"/>
          <p14:tracePt t="58685" x="7874000" y="6032500"/>
          <p14:tracePt t="59884" x="0" y="0"/>
        </p14:tracePtLst>
      </p14:laserTrace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2400" dirty="0"/>
              <a:t>D</a:t>
            </a:r>
            <a:r>
              <a:rPr lang="fr-FR" sz="2400" baseline="-25000" dirty="0"/>
              <a:t>2 </a:t>
            </a:r>
            <a:r>
              <a:rPr lang="fr-FR" sz="2400" dirty="0"/>
              <a:t>SPI – DIII-D – </a:t>
            </a:r>
            <a:r>
              <a:rPr lang="fr-FR" sz="2400" dirty="0" err="1"/>
              <a:t>kink</a:t>
            </a:r>
            <a:r>
              <a:rPr lang="fr-FR" sz="2400" dirty="0"/>
              <a:t> </a:t>
            </a:r>
            <a:r>
              <a:rPr lang="fr-FR" sz="2400" dirty="0" err="1"/>
              <a:t>activity</a:t>
            </a:r>
            <a:endParaRPr lang="fr-FR" sz="2400" dirty="0"/>
          </a:p>
        </p:txBody>
      </p:sp>
      <p:sp>
        <p:nvSpPr>
          <p:cNvPr id="3" name="Espace réservé du contenu 2"/>
          <p:cNvSpPr>
            <a:spLocks noGrp="1"/>
          </p:cNvSpPr>
          <p:nvPr>
            <p:ph idx="1"/>
          </p:nvPr>
        </p:nvSpPr>
        <p:spPr>
          <a:xfrm>
            <a:off x="457199" y="836712"/>
            <a:ext cx="5461464" cy="5796844"/>
          </a:xfrm>
        </p:spPr>
        <p:txBody>
          <a:bodyPr/>
          <a:lstStyle/>
          <a:p>
            <a:r>
              <a:rPr lang="fr-FR" dirty="0"/>
              <a:t>1 case </a:t>
            </a:r>
            <a:r>
              <a:rPr lang="fr-FR" dirty="0" err="1"/>
              <a:t>with</a:t>
            </a:r>
            <a:r>
              <a:rPr lang="fr-FR" dirty="0"/>
              <a:t> 1 MA RE </a:t>
            </a:r>
            <a:r>
              <a:rPr lang="fr-FR" dirty="0" err="1"/>
              <a:t>termination</a:t>
            </a:r>
            <a:r>
              <a:rPr lang="fr-FR" dirty="0"/>
              <a:t>:</a:t>
            </a:r>
          </a:p>
          <a:p>
            <a:r>
              <a:rPr lang="fr-FR" dirty="0"/>
              <a:t>D</a:t>
            </a:r>
            <a:r>
              <a:rPr lang="fr-FR" baseline="-25000" dirty="0"/>
              <a:t>2</a:t>
            </a:r>
            <a:r>
              <a:rPr lang="fr-FR" dirty="0"/>
              <a:t> MGI at the </a:t>
            </a:r>
            <a:r>
              <a:rPr lang="fr-FR" dirty="0" err="1"/>
              <a:t>beginning</a:t>
            </a:r>
            <a:r>
              <a:rPr lang="fr-FR" dirty="0"/>
              <a:t> of the plateau</a:t>
            </a:r>
          </a:p>
          <a:p>
            <a:r>
              <a:rPr lang="fr-FR" dirty="0"/>
              <a:t>Central </a:t>
            </a:r>
            <a:r>
              <a:rPr lang="fr-FR" dirty="0" err="1"/>
              <a:t>solenoid</a:t>
            </a:r>
            <a:r>
              <a:rPr lang="fr-FR" dirty="0"/>
              <a:t> </a:t>
            </a:r>
            <a:r>
              <a:rPr lang="fr-FR" dirty="0" smtClean="0"/>
              <a:t>at </a:t>
            </a:r>
            <a:r>
              <a:rPr lang="fr-FR" dirty="0"/>
              <a:t>max </a:t>
            </a:r>
            <a:r>
              <a:rPr lang="fr-FR" dirty="0" smtClean="0"/>
              <a:t>voltage </a:t>
            </a:r>
            <a:r>
              <a:rPr lang="fr-FR" dirty="0" smtClean="0">
                <a:sym typeface="Wingdings" panose="05000000000000000000" pitchFamily="2" charset="2"/>
              </a:rPr>
              <a:t> </a:t>
            </a:r>
            <a:r>
              <a:rPr lang="fr-FR" dirty="0" err="1" smtClean="0">
                <a:sym typeface="Wingdings" panose="05000000000000000000" pitchFamily="2" charset="2"/>
              </a:rPr>
              <a:t>Ip</a:t>
            </a:r>
            <a:r>
              <a:rPr lang="fr-FR" dirty="0" smtClean="0">
                <a:sym typeface="Wingdings" panose="05000000000000000000" pitchFamily="2" charset="2"/>
              </a:rPr>
              <a:t> </a:t>
            </a:r>
            <a:r>
              <a:rPr lang="fr-FR" dirty="0" err="1">
                <a:sym typeface="Wingdings" panose="05000000000000000000" pitchFamily="2" charset="2"/>
              </a:rPr>
              <a:t>rise</a:t>
            </a:r>
            <a:endParaRPr lang="fr-FR" dirty="0"/>
          </a:p>
          <a:p>
            <a:r>
              <a:rPr lang="fr-FR" dirty="0" err="1"/>
              <a:t>Low</a:t>
            </a:r>
            <a:r>
              <a:rPr lang="fr-FR" dirty="0"/>
              <a:t> free </a:t>
            </a:r>
            <a:r>
              <a:rPr lang="fr-FR" dirty="0" err="1"/>
              <a:t>electron</a:t>
            </a:r>
            <a:r>
              <a:rPr lang="fr-FR" dirty="0"/>
              <a:t> </a:t>
            </a:r>
            <a:r>
              <a:rPr lang="fr-FR" dirty="0" err="1" smtClean="0"/>
              <a:t>density</a:t>
            </a:r>
            <a:r>
              <a:rPr lang="fr-FR" dirty="0" smtClean="0"/>
              <a:t> (not </a:t>
            </a:r>
            <a:r>
              <a:rPr lang="fr-FR" dirty="0" err="1" smtClean="0"/>
              <a:t>zero</a:t>
            </a:r>
            <a:r>
              <a:rPr lang="fr-FR" dirty="0"/>
              <a:t>)</a:t>
            </a:r>
            <a:endParaRPr lang="fr-FR" dirty="0" smtClean="0"/>
          </a:p>
          <a:p>
            <a:r>
              <a:rPr lang="fr-FR" dirty="0" smtClean="0"/>
              <a:t>Final </a:t>
            </a:r>
            <a:r>
              <a:rPr lang="fr-FR" dirty="0"/>
              <a:t>collapse : ~single </a:t>
            </a:r>
            <a:r>
              <a:rPr lang="fr-FR" dirty="0" err="1"/>
              <a:t>burst</a:t>
            </a:r>
            <a:r>
              <a:rPr lang="fr-FR" dirty="0"/>
              <a:t> of HXR, </a:t>
            </a:r>
            <a:r>
              <a:rPr lang="fr-FR" dirty="0" err="1"/>
              <a:t>losing</a:t>
            </a:r>
            <a:r>
              <a:rPr lang="fr-FR" dirty="0"/>
              <a:t> all </a:t>
            </a:r>
            <a:r>
              <a:rPr lang="fr-FR" dirty="0" err="1"/>
              <a:t>runaways</a:t>
            </a:r>
            <a:r>
              <a:rPr lang="fr-FR" dirty="0"/>
              <a:t> </a:t>
            </a:r>
          </a:p>
          <a:p>
            <a:pPr lvl="1"/>
            <a:r>
              <a:rPr lang="fr-FR" dirty="0" err="1"/>
              <a:t>Alfvenic</a:t>
            </a:r>
            <a:r>
              <a:rPr lang="fr-FR" dirty="0"/>
              <a:t> time </a:t>
            </a:r>
            <a:r>
              <a:rPr lang="fr-FR" dirty="0" err="1"/>
              <a:t>scale</a:t>
            </a:r>
            <a:r>
              <a:rPr lang="fr-FR" dirty="0"/>
              <a:t> (~100 µs)</a:t>
            </a:r>
          </a:p>
          <a:p>
            <a:r>
              <a:rPr lang="fr-FR" dirty="0"/>
              <a:t>Conversion of RE </a:t>
            </a:r>
            <a:r>
              <a:rPr lang="fr-FR" dirty="0" err="1"/>
              <a:t>current</a:t>
            </a:r>
            <a:r>
              <a:rPr lang="fr-FR" dirty="0"/>
              <a:t> </a:t>
            </a:r>
            <a:r>
              <a:rPr lang="fr-FR" dirty="0" err="1"/>
              <a:t>into</a:t>
            </a:r>
            <a:r>
              <a:rPr lang="fr-FR" dirty="0"/>
              <a:t> </a:t>
            </a:r>
            <a:r>
              <a:rPr lang="fr-FR" dirty="0" err="1"/>
              <a:t>ohmic</a:t>
            </a:r>
            <a:r>
              <a:rPr lang="fr-FR" dirty="0"/>
              <a:t> </a:t>
            </a:r>
            <a:r>
              <a:rPr lang="fr-FR" dirty="0" err="1"/>
              <a:t>current</a:t>
            </a:r>
            <a:endParaRPr lang="fr-FR" dirty="0"/>
          </a:p>
          <a:p>
            <a:pPr lvl="1"/>
            <a:r>
              <a:rPr lang="fr-FR" dirty="0" err="1"/>
              <a:t>Conventional</a:t>
            </a:r>
            <a:r>
              <a:rPr lang="fr-FR" dirty="0"/>
              <a:t> disruptive </a:t>
            </a:r>
            <a:r>
              <a:rPr lang="fr-FR" dirty="0" err="1"/>
              <a:t>current</a:t>
            </a:r>
            <a:r>
              <a:rPr lang="fr-FR" dirty="0"/>
              <a:t> </a:t>
            </a:r>
            <a:r>
              <a:rPr lang="fr-FR" dirty="0" err="1"/>
              <a:t>spike</a:t>
            </a:r>
            <a:endParaRPr lang="fr-FR" dirty="0"/>
          </a:p>
          <a:p>
            <a:pPr lvl="1"/>
            <a:r>
              <a:rPr lang="fr-FR" dirty="0" err="1"/>
              <a:t>Conventional</a:t>
            </a:r>
            <a:r>
              <a:rPr lang="fr-FR" dirty="0"/>
              <a:t> </a:t>
            </a:r>
            <a:r>
              <a:rPr lang="fr-FR" dirty="0" err="1"/>
              <a:t>current</a:t>
            </a:r>
            <a:r>
              <a:rPr lang="fr-FR" dirty="0"/>
              <a:t> </a:t>
            </a:r>
            <a:r>
              <a:rPr lang="fr-FR" dirty="0" err="1"/>
              <a:t>quench</a:t>
            </a:r>
            <a:endParaRPr lang="fr-FR" dirty="0"/>
          </a:p>
          <a:p>
            <a:r>
              <a:rPr lang="fr-FR" dirty="0" err="1"/>
              <a:t>Several</a:t>
            </a:r>
            <a:r>
              <a:rPr lang="fr-FR" dirty="0"/>
              <a:t> </a:t>
            </a:r>
            <a:r>
              <a:rPr lang="fr-FR" dirty="0" err="1"/>
              <a:t>intermediate</a:t>
            </a:r>
            <a:r>
              <a:rPr lang="fr-FR" dirty="0"/>
              <a:t> MHD </a:t>
            </a:r>
            <a:r>
              <a:rPr lang="fr-FR" dirty="0" err="1"/>
              <a:t>bursts</a:t>
            </a:r>
            <a:r>
              <a:rPr lang="fr-FR" dirty="0"/>
              <a:t>, the last one </a:t>
            </a:r>
            <a:r>
              <a:rPr lang="fr-FR" dirty="0" err="1"/>
              <a:t>being</a:t>
            </a:r>
            <a:r>
              <a:rPr lang="fr-FR" dirty="0"/>
              <a:t> the </a:t>
            </a:r>
            <a:r>
              <a:rPr lang="fr-FR" dirty="0" err="1"/>
              <a:t>largest</a:t>
            </a:r>
            <a:endParaRPr lang="fr-FR" dirty="0"/>
          </a:p>
          <a:p>
            <a:r>
              <a:rPr lang="fr-FR" dirty="0" err="1"/>
              <a:t>Attributed</a:t>
            </a:r>
            <a:r>
              <a:rPr lang="fr-FR" dirty="0"/>
              <a:t> to </a:t>
            </a:r>
            <a:r>
              <a:rPr lang="fr-FR" dirty="0" err="1"/>
              <a:t>low</a:t>
            </a:r>
            <a:r>
              <a:rPr lang="fr-FR" dirty="0"/>
              <a:t> </a:t>
            </a:r>
            <a:r>
              <a:rPr lang="fr-FR" dirty="0" err="1"/>
              <a:t>q</a:t>
            </a:r>
            <a:r>
              <a:rPr lang="fr-FR" baseline="-25000" dirty="0" err="1"/>
              <a:t>edge</a:t>
            </a:r>
            <a:r>
              <a:rPr lang="fr-FR" dirty="0"/>
              <a:t> (q&gt;3 for </a:t>
            </a:r>
            <a:r>
              <a:rPr lang="fr-FR" dirty="0" err="1"/>
              <a:t>intermediate</a:t>
            </a:r>
            <a:r>
              <a:rPr lang="fr-FR" dirty="0"/>
              <a:t> crashes, </a:t>
            </a:r>
            <a:r>
              <a:rPr lang="fr-FR" dirty="0" err="1"/>
              <a:t>q</a:t>
            </a:r>
            <a:r>
              <a:rPr lang="fr-FR" baseline="-25000" dirty="0" err="1"/>
              <a:t>edge</a:t>
            </a:r>
            <a:r>
              <a:rPr lang="fr-FR" dirty="0"/>
              <a:t> ~2 for final collapse)</a:t>
            </a:r>
          </a:p>
        </p:txBody>
      </p:sp>
      <p:sp>
        <p:nvSpPr>
          <p:cNvPr id="8" name="ZoneTexte 7"/>
          <p:cNvSpPr txBox="1"/>
          <p:nvPr/>
        </p:nvSpPr>
        <p:spPr>
          <a:xfrm>
            <a:off x="1565855" y="5807997"/>
            <a:ext cx="3562411" cy="707886"/>
          </a:xfrm>
          <a:prstGeom prst="rect">
            <a:avLst/>
          </a:prstGeom>
          <a:noFill/>
          <a:ln w="12700">
            <a:solidFill>
              <a:srgbClr val="00B050"/>
            </a:solidFill>
          </a:ln>
        </p:spPr>
        <p:txBody>
          <a:bodyPr wrap="square" rtlCol="0">
            <a:spAutoFit/>
          </a:bodyPr>
          <a:lstStyle/>
          <a:p>
            <a:pPr algn="ctr"/>
            <a:r>
              <a:rPr lang="fr-FR" sz="2000" dirty="0" smtClean="0">
                <a:solidFill>
                  <a:srgbClr val="00B050"/>
                </a:solidFill>
              </a:rPr>
              <a:t>D</a:t>
            </a:r>
            <a:r>
              <a:rPr lang="fr-FR" sz="2000" baseline="-25000" dirty="0" smtClean="0">
                <a:solidFill>
                  <a:srgbClr val="00B050"/>
                </a:solidFill>
              </a:rPr>
              <a:t>2</a:t>
            </a:r>
            <a:r>
              <a:rPr lang="fr-FR" sz="2000" dirty="0">
                <a:solidFill>
                  <a:srgbClr val="00B050"/>
                </a:solidFill>
              </a:rPr>
              <a:t> </a:t>
            </a:r>
            <a:r>
              <a:rPr lang="fr-FR" sz="2000" dirty="0" err="1" smtClean="0">
                <a:solidFill>
                  <a:srgbClr val="00B050"/>
                </a:solidFill>
              </a:rPr>
              <a:t>with</a:t>
            </a:r>
            <a:r>
              <a:rPr lang="fr-FR" sz="2000" dirty="0" smtClean="0">
                <a:solidFill>
                  <a:srgbClr val="00B050"/>
                </a:solidFill>
              </a:rPr>
              <a:t> </a:t>
            </a:r>
            <a:r>
              <a:rPr lang="fr-FR" sz="2000" dirty="0" err="1" smtClean="0">
                <a:solidFill>
                  <a:srgbClr val="00B050"/>
                </a:solidFill>
              </a:rPr>
              <a:t>increasing</a:t>
            </a:r>
            <a:r>
              <a:rPr lang="fr-FR" sz="2000" dirty="0" smtClean="0">
                <a:solidFill>
                  <a:srgbClr val="00B050"/>
                </a:solidFill>
              </a:rPr>
              <a:t> </a:t>
            </a:r>
            <a:r>
              <a:rPr lang="fr-FR" sz="2000" dirty="0" err="1" smtClean="0">
                <a:solidFill>
                  <a:srgbClr val="00B050"/>
                </a:solidFill>
              </a:rPr>
              <a:t>Ip</a:t>
            </a:r>
            <a:r>
              <a:rPr lang="fr-FR" sz="2000" dirty="0" smtClean="0">
                <a:solidFill>
                  <a:srgbClr val="00B050"/>
                </a:solidFill>
              </a:rPr>
              <a:t> leads to </a:t>
            </a:r>
            <a:r>
              <a:rPr lang="fr-FR" sz="2000" dirty="0" err="1" smtClean="0">
                <a:solidFill>
                  <a:srgbClr val="00B050"/>
                </a:solidFill>
              </a:rPr>
              <a:t>fast</a:t>
            </a:r>
            <a:r>
              <a:rPr lang="fr-FR" sz="2000" dirty="0" smtClean="0">
                <a:solidFill>
                  <a:srgbClr val="00B050"/>
                </a:solidFill>
              </a:rPr>
              <a:t> RE </a:t>
            </a:r>
            <a:r>
              <a:rPr lang="fr-FR" sz="2000" dirty="0" err="1" smtClean="0">
                <a:solidFill>
                  <a:srgbClr val="00B050"/>
                </a:solidFill>
              </a:rPr>
              <a:t>loss</a:t>
            </a:r>
            <a:endParaRPr lang="fr-FR" sz="2000" baseline="-25000" dirty="0" smtClean="0">
              <a:solidFill>
                <a:srgbClr val="00B050"/>
              </a:solidFill>
            </a:endParaRPr>
          </a:p>
        </p:txBody>
      </p:sp>
      <p:sp>
        <p:nvSpPr>
          <p:cNvPr id="9" name="ZoneTexte 8"/>
          <p:cNvSpPr txBox="1"/>
          <p:nvPr/>
        </p:nvSpPr>
        <p:spPr>
          <a:xfrm>
            <a:off x="6396891" y="738571"/>
            <a:ext cx="2147832" cy="338554"/>
          </a:xfrm>
          <a:prstGeom prst="rect">
            <a:avLst/>
          </a:prstGeom>
          <a:noFill/>
        </p:spPr>
        <p:txBody>
          <a:bodyPr wrap="none" rtlCol="0">
            <a:spAutoFit/>
          </a:bodyPr>
          <a:lstStyle/>
          <a:p>
            <a:r>
              <a:rPr lang="fr-FR" sz="1600" i="1" dirty="0" smtClean="0">
                <a:solidFill>
                  <a:srgbClr val="00B0F0"/>
                </a:solidFill>
              </a:rPr>
              <a:t>[Paz-Soldan PPCF 2019]</a:t>
            </a:r>
            <a:endParaRPr lang="fr-FR" sz="1600" i="1" dirty="0">
              <a:solidFill>
                <a:srgbClr val="00B0F0"/>
              </a:solidFill>
            </a:endParaRPr>
          </a:p>
        </p:txBody>
      </p:sp>
      <p:pic>
        <p:nvPicPr>
          <p:cNvPr id="1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b="1095"/>
          <a:stretch/>
        </p:blipFill>
        <p:spPr bwMode="auto">
          <a:xfrm>
            <a:off x="6017728" y="1042035"/>
            <a:ext cx="2962441" cy="5505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Espace réservé du pied de page 6"/>
          <p:cNvSpPr>
            <a:spLocks noGrp="1"/>
          </p:cNvSpPr>
          <p:nvPr>
            <p:ph type="ftr" sz="quarter" idx="11"/>
          </p:nvPr>
        </p:nvSpPr>
        <p:spPr/>
        <p:txBody>
          <a:bodyPr/>
          <a:lstStyle/>
          <a:p>
            <a:r>
              <a:rPr lang="en-US" smtClean="0"/>
              <a:t>IAEA Technical Meeting on Plasma Disruptions and their Mitigation 20th-23th July 2020</a:t>
            </a:r>
            <a:endParaRPr lang="de-DE" dirty="0" smtClean="0"/>
          </a:p>
        </p:txBody>
      </p:sp>
      <p:sp>
        <p:nvSpPr>
          <p:cNvPr id="11" name="Espace réservé du numéro de diapositive 10"/>
          <p:cNvSpPr>
            <a:spLocks noGrp="1"/>
          </p:cNvSpPr>
          <p:nvPr>
            <p:ph type="sldNum" sz="quarter" idx="4"/>
          </p:nvPr>
        </p:nvSpPr>
        <p:spPr/>
        <p:txBody>
          <a:bodyPr/>
          <a:lstStyle/>
          <a:p>
            <a:fld id="{6A6D9FA1-99C7-4910-8E32-B85D378B0060}" type="slidenum">
              <a:rPr lang="en-GB" smtClean="0"/>
              <a:pPr/>
              <a:t>18</a:t>
            </a:fld>
            <a:endParaRPr lang="en-GB" dirty="0"/>
          </a:p>
        </p:txBody>
      </p:sp>
      <p:pic>
        <p:nvPicPr>
          <p:cNvPr id="18" name="Picture 8" descr="D3D_logo.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95900" y="4333758"/>
            <a:ext cx="811080" cy="459423"/>
          </a:xfrm>
          <a:prstGeom prst="rect">
            <a:avLst/>
          </a:prstGeom>
          <a:solidFill>
            <a:schemeClr val="bg1"/>
          </a:solidFill>
          <a:ln>
            <a:noFill/>
          </a:ln>
          <a:extLst/>
        </p:spPr>
      </p:pic>
      <p:pic>
        <p:nvPicPr>
          <p:cNvPr id="13" name="Audio 1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348578726"/>
      </p:ext>
    </p:extLst>
  </p:cSld>
  <p:clrMapOvr>
    <a:masterClrMapping/>
  </p:clrMapOvr>
  <mc:AlternateContent xmlns:mc="http://schemas.openxmlformats.org/markup-compatibility/2006">
    <mc:Choice xmlns:p14="http://schemas.microsoft.com/office/powerpoint/2010/main" Requires="p14">
      <p:transition spd="slow" p14:dur="2000" advTm="82944"/>
    </mc:Choice>
    <mc:Fallback>
      <p:transition spd="slow" advTm="829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3"/>
                </p:tgtEl>
              </p:cMediaNode>
            </p:audio>
          </p:childTnLst>
        </p:cTn>
      </p:par>
    </p:tnLst>
    <p:bldLst>
      <p:bldP spid="8" grpId="0" animBg="1"/>
    </p:bldLst>
  </p:timing>
  <p:extLst>
    <p:ext uri="{3A86A75C-4F4B-4683-9AE1-C65F6400EC91}">
      <p14:laserTraceLst xmlns:p14="http://schemas.microsoft.com/office/powerpoint/2010/main">
        <p14:tracePtLst>
          <p14:tracePt t="7756" x="6578600" y="1866900"/>
          <p14:tracePt t="9924" x="6578600" y="1873250"/>
          <p14:tracePt t="12752" x="6591300" y="1873250"/>
          <p14:tracePt t="12752" x="6597650" y="1873250"/>
          <p14:tracePt t="12770" x="6604000" y="1873250"/>
          <p14:tracePt t="12788" x="6610350" y="1873250"/>
          <p14:tracePt t="12790" x="6623050" y="1873250"/>
          <p14:tracePt t="12799" x="6654800" y="1873250"/>
          <p14:tracePt t="12816" x="6667500" y="1873250"/>
          <p14:tracePt t="12832" x="6680200" y="1873250"/>
          <p14:tracePt t="12880" x="6686550" y="1873250"/>
          <p14:tracePt t="12930" x="6692900" y="1873250"/>
          <p14:tracePt t="12954" x="6699250" y="1873250"/>
          <p14:tracePt t="12965" x="6705600" y="1873250"/>
          <p14:tracePt t="12968" x="6724650" y="1873250"/>
          <p14:tracePt t="12982" x="6737350" y="1873250"/>
          <p14:tracePt t="12999" x="6743700" y="1873250"/>
          <p14:tracePt t="13034" x="6750050" y="1873250"/>
          <p14:tracePt t="13066" x="6756400" y="1873250"/>
          <p14:tracePt t="13098" x="6769100" y="1873250"/>
          <p14:tracePt t="13128" x="6775450" y="1873250"/>
          <p14:tracePt t="13136" x="6781800" y="1873250"/>
          <p14:tracePt t="13142" x="6794500" y="1873250"/>
          <p14:tracePt t="13149" x="6832600" y="1873250"/>
          <p14:tracePt t="13165" x="6870700" y="1873250"/>
          <p14:tracePt t="13182" x="6883400" y="1873250"/>
          <p14:tracePt t="13668" x="6896100" y="1873250"/>
          <p14:tracePt t="13670" x="6908800" y="1873250"/>
          <p14:tracePt t="13674" x="6934200" y="1873250"/>
          <p14:tracePt t="13682" x="6997700" y="1866900"/>
          <p14:tracePt t="13699" x="7035800" y="1854200"/>
          <p14:tracePt t="13699" x="7042150" y="1854200"/>
          <p14:tracePt t="13716" x="7067550" y="1854200"/>
          <p14:tracePt t="13732" x="7086600" y="1847850"/>
          <p14:tracePt t="13749" x="7092950" y="1847850"/>
          <p14:tracePt t="13765" x="7099300" y="1847850"/>
          <p14:tracePt t="14012" x="7105650" y="1847850"/>
          <p14:tracePt t="14018" x="7124700" y="1847850"/>
          <p14:tracePt t="14033" x="7131050" y="1847850"/>
          <p14:tracePt t="14034" x="7169150" y="1841500"/>
          <p14:tracePt t="14049" x="7188200" y="1841500"/>
          <p14:tracePt t="14084" x="7194550" y="1841500"/>
          <p14:tracePt t="14084" x="7200900" y="1841500"/>
          <p14:tracePt t="14099" x="7213600" y="1841500"/>
          <p14:tracePt t="14116" x="7219950" y="1841500"/>
          <p14:tracePt t="14132" x="7232650" y="1841500"/>
          <p14:tracePt t="14149" x="7245350" y="1841500"/>
          <p14:tracePt t="14165" x="7264400" y="1841500"/>
          <p14:tracePt t="14214" x="7270750" y="1841500"/>
          <p14:tracePt t="14240" x="7277100" y="1841500"/>
          <p14:tracePt t="14284" x="7283450" y="1841500"/>
          <p14:tracePt t="14304" x="7289800" y="1841500"/>
          <p14:tracePt t="14316" x="7302500" y="1841500"/>
          <p14:tracePt t="14326" x="7315200" y="1841500"/>
          <p14:tracePt t="14326" x="7321550" y="1841500"/>
          <p14:tracePt t="14334" x="7353300" y="1841500"/>
          <p14:tracePt t="14349" x="7372350" y="1841500"/>
          <p14:tracePt t="14365" x="7391400" y="1841500"/>
          <p14:tracePt t="14382" x="7410450" y="1841500"/>
          <p14:tracePt t="14399" x="7416800" y="1841500"/>
          <p14:tracePt t="14416" x="7442200" y="1841500"/>
          <p14:tracePt t="14432" x="7461250" y="1841500"/>
          <p14:tracePt t="14449" x="7493000" y="1841500"/>
          <p14:tracePt t="14465" x="7531100" y="1841500"/>
          <p14:tracePt t="14482" x="7562850" y="1841500"/>
          <p14:tracePt t="14499" x="7588250" y="1841500"/>
          <p14:tracePt t="14515" x="7620000" y="1841500"/>
          <p14:tracePt t="14532" x="7632700" y="1847850"/>
          <p14:tracePt t="14549" x="7639050" y="1847850"/>
          <p14:tracePt t="14590" x="7645400" y="1847850"/>
          <p14:tracePt t="14962" x="7658100" y="1847850"/>
          <p14:tracePt t="14964" x="7664450" y="1847850"/>
          <p14:tracePt t="14968" x="7670800" y="1847850"/>
          <p14:tracePt t="14970" x="7740650" y="1841500"/>
          <p14:tracePt t="14984" x="7804150" y="1822450"/>
          <p14:tracePt t="14999" x="7842250" y="1816100"/>
          <p14:tracePt t="15015" x="7880350" y="1790700"/>
          <p14:tracePt t="15032" x="7918450" y="1790700"/>
          <p14:tracePt t="15049" x="7937500" y="1778000"/>
          <p14:tracePt t="15049" x="7943850" y="1778000"/>
          <p14:tracePt t="15066" x="8020050" y="1739900"/>
          <p14:tracePt t="15082" x="8108950" y="1701800"/>
          <p14:tracePt t="15099" x="8197850" y="1670050"/>
          <p14:tracePt t="15115" x="8274050" y="1619250"/>
          <p14:tracePt t="15132" x="8318500" y="1606550"/>
          <p14:tracePt t="15149" x="8343900" y="1606550"/>
          <p14:tracePt t="15149" x="8350250" y="1600200"/>
          <p14:tracePt t="15166" x="8375650" y="1581150"/>
          <p14:tracePt t="15182" x="8401050" y="1568450"/>
          <p14:tracePt t="15199" x="8432800" y="1543050"/>
          <p14:tracePt t="15215" x="8470900" y="1504950"/>
          <p14:tracePt t="15232" x="8483600" y="1492250"/>
          <p14:tracePt t="15249" x="8515350" y="1479550"/>
          <p14:tracePt t="15266" x="8578850" y="1428750"/>
          <p14:tracePt t="15282" x="8636000" y="1390650"/>
          <p14:tracePt t="15299" x="8667750" y="1352550"/>
          <p14:tracePt t="15315" x="8718550" y="1308100"/>
          <p14:tracePt t="15332" x="8737600" y="1282700"/>
          <p14:tracePt t="15349" x="8743950" y="1282700"/>
          <p14:tracePt t="15366" x="8750300" y="1282700"/>
          <p14:tracePt t="17424" x="8743950" y="1282700"/>
          <p14:tracePt t="17426" x="8737600" y="1282700"/>
          <p14:tracePt t="17430" x="8718550" y="1282700"/>
          <p14:tracePt t="17434" x="8674100" y="1282700"/>
          <p14:tracePt t="17449" x="8629650" y="1282700"/>
          <p14:tracePt t="17465" x="8559800" y="1282700"/>
          <p14:tracePt t="17482" x="8356600" y="1308100"/>
          <p14:tracePt t="17499" x="8108950" y="1327150"/>
          <p14:tracePt t="17499" x="8089900" y="1327150"/>
          <p14:tracePt t="17516" x="7924800" y="1346200"/>
          <p14:tracePt t="17532" x="7778750" y="1352550"/>
          <p14:tracePt t="17549" x="7702550" y="1358900"/>
          <p14:tracePt t="17565" x="7632700" y="1365250"/>
          <p14:tracePt t="17582" x="7594600" y="1365250"/>
          <p14:tracePt t="17599" x="7575550" y="1365250"/>
          <p14:tracePt t="17615" x="7518400" y="1365250"/>
          <p14:tracePt t="17632" x="7448550" y="1365250"/>
          <p14:tracePt t="17649" x="7397750" y="1365250"/>
          <p14:tracePt t="17665" x="7359650" y="1365250"/>
          <p14:tracePt t="17682" x="7296150" y="1365250"/>
          <p14:tracePt t="17699" x="7239000" y="1365250"/>
          <p14:tracePt t="17715" x="7175500" y="1377950"/>
          <p14:tracePt t="17732" x="7131050" y="1390650"/>
          <p14:tracePt t="17749" x="7099300" y="1403350"/>
          <p14:tracePt t="17765" x="7086600" y="1422400"/>
          <p14:tracePt t="17782" x="7080250" y="1435100"/>
          <p14:tracePt t="17799" x="7073900" y="1447800"/>
          <p14:tracePt t="17815" x="7054850" y="1460500"/>
          <p14:tracePt t="17832" x="7054850" y="1466850"/>
          <p14:tracePt t="17849" x="7035800" y="1485900"/>
          <p14:tracePt t="17865" x="6972300" y="1492250"/>
          <p14:tracePt t="17882" x="6883400" y="1524000"/>
          <p14:tracePt t="17899" x="6781800" y="1549400"/>
          <p14:tracePt t="17915" x="6724650" y="1568450"/>
          <p14:tracePt t="17932" x="6705600" y="1581150"/>
          <p14:tracePt t="17949" x="6705600" y="1587500"/>
          <p14:tracePt t="18114" x="6699250" y="1587500"/>
          <p14:tracePt t="18120" x="6686550" y="1568450"/>
          <p14:tracePt t="18126" x="6654800" y="1536700"/>
          <p14:tracePt t="18132" x="6584950" y="1435100"/>
          <p14:tracePt t="18149" x="6553200" y="1333500"/>
          <p14:tracePt t="18166" x="6540500" y="1225550"/>
          <p14:tracePt t="18182" x="6540500" y="1149350"/>
          <p14:tracePt t="18199" x="6546850" y="1098550"/>
          <p14:tracePt t="18216" x="6553200" y="1066800"/>
          <p14:tracePt t="18232" x="6559550" y="1054100"/>
          <p14:tracePt t="18316" x="6559550" y="1047750"/>
          <p14:tracePt t="18348" x="6572250" y="1047750"/>
          <p14:tracePt t="18356" x="6578600" y="1047750"/>
          <p14:tracePt t="18365" x="6591300" y="1073150"/>
          <p14:tracePt t="18366" x="6635750" y="1149350"/>
          <p14:tracePt t="18382" x="6648450" y="1263650"/>
          <p14:tracePt t="18399" x="6654800" y="1416050"/>
          <p14:tracePt t="18415" x="6654800" y="1574800"/>
          <p14:tracePt t="18432" x="6642100" y="1739900"/>
          <p14:tracePt t="18449" x="6635750" y="1866900"/>
          <p14:tracePt t="18465" x="6629400" y="1987550"/>
          <p14:tracePt t="18482" x="6629400" y="2063750"/>
          <p14:tracePt t="18499" x="6629400" y="2101850"/>
          <p14:tracePt t="18515" x="6629400" y="2108200"/>
          <p14:tracePt t="18638" x="6629400" y="2114550"/>
          <p14:tracePt t="18640" x="6629400" y="2120900"/>
          <p14:tracePt t="18644" x="6642100" y="2146300"/>
          <p14:tracePt t="18649" x="6648450" y="2184400"/>
          <p14:tracePt t="18665" x="6661150" y="2209800"/>
          <p14:tracePt t="19076" x="6654800" y="2209800"/>
          <p14:tracePt t="19076" x="6648450" y="2209800"/>
          <p14:tracePt t="19087" x="6642100" y="2209800"/>
          <p14:tracePt t="19102" x="6635750" y="2209800"/>
          <p14:tracePt t="19115" x="6629400" y="2209800"/>
          <p14:tracePt t="19138" x="6623050" y="2209800"/>
          <p14:tracePt t="19354" x="6623050" y="2203450"/>
          <p14:tracePt t="19356" x="6623050" y="2190750"/>
          <p14:tracePt t="19358" x="6623050" y="2165350"/>
          <p14:tracePt t="19365" x="6654800" y="2076450"/>
          <p14:tracePt t="19383" x="6680200" y="1981200"/>
          <p14:tracePt t="19399" x="6711950" y="1892300"/>
          <p14:tracePt t="19415" x="6731000" y="1797050"/>
          <p14:tracePt t="19432" x="6750050" y="1758950"/>
          <p14:tracePt t="19449" x="6756400" y="1733550"/>
          <p14:tracePt t="21414" x="6762750" y="1733550"/>
          <p14:tracePt t="21425" x="6775450" y="1733550"/>
          <p14:tracePt t="21428" x="6781800" y="1752600"/>
          <p14:tracePt t="21432" x="6813550" y="1758950"/>
          <p14:tracePt t="21449" x="6826250" y="1765300"/>
          <p14:tracePt t="21466" x="6838950" y="1771650"/>
          <p14:tracePt t="21482" x="6858000" y="1778000"/>
          <p14:tracePt t="21499" x="6870700" y="1778000"/>
          <p14:tracePt t="21515" x="6889750" y="1778000"/>
          <p14:tracePt t="21532" x="6915150" y="1790700"/>
          <p14:tracePt t="21549" x="6965950" y="1797050"/>
          <p14:tracePt t="21549" x="6965950" y="1803400"/>
          <p14:tracePt t="21566" x="6997700" y="1803400"/>
          <p14:tracePt t="21582" x="7023100" y="1803400"/>
          <p14:tracePt t="21599" x="7067550" y="1809750"/>
          <p14:tracePt t="21615" x="7118350" y="1809750"/>
          <p14:tracePt t="21632" x="7124700" y="1809750"/>
          <p14:tracePt t="21649" x="7137400" y="1809750"/>
          <p14:tracePt t="21665" x="7143750" y="1809750"/>
          <p14:tracePt t="21704" x="7150100" y="1809750"/>
          <p14:tracePt t="21716" x="7156450" y="1809750"/>
          <p14:tracePt t="21720" x="7194550" y="1809750"/>
          <p14:tracePt t="21732" x="7232650" y="1809750"/>
          <p14:tracePt t="21749" x="7258050" y="1809750"/>
          <p14:tracePt t="21749" x="7270750" y="1809750"/>
          <p14:tracePt t="21766" x="7289800" y="1816100"/>
          <p14:tracePt t="21782" x="7321550" y="1816100"/>
          <p14:tracePt t="21799" x="7340600" y="1816100"/>
          <p14:tracePt t="21815" x="7366000" y="1816100"/>
          <p14:tracePt t="21832" x="7372350" y="1816100"/>
          <p14:tracePt t="21849" x="7378700" y="1816100"/>
          <p14:tracePt t="21938" x="7372350" y="1816100"/>
          <p14:tracePt t="21940" x="7366000" y="1816100"/>
          <p14:tracePt t="21942" x="7315200" y="1816100"/>
          <p14:tracePt t="21950" x="7054850" y="1835150"/>
          <p14:tracePt t="21950" x="7035800" y="1835150"/>
          <p14:tracePt t="21966" x="6711950" y="1835150"/>
          <p14:tracePt t="21982" x="6457950" y="1847850"/>
          <p14:tracePt t="21999" x="6286500" y="1847850"/>
          <p14:tracePt t="22015" x="6216650" y="1847850"/>
          <p14:tracePt t="22032" x="6210300" y="1847850"/>
          <p14:tracePt t="22152" x="6223000" y="1847850"/>
          <p14:tracePt t="22158" x="6229350" y="1847850"/>
          <p14:tracePt t="22159" x="6254750" y="1847850"/>
          <p14:tracePt t="22165" x="6330950" y="1847850"/>
          <p14:tracePt t="22182" x="6419850" y="1828800"/>
          <p14:tracePt t="22199" x="6496050" y="1816100"/>
          <p14:tracePt t="22199" x="6508750" y="1816100"/>
          <p14:tracePt t="22216" x="6540500" y="1809750"/>
          <p14:tracePt t="22232" x="6565900" y="1803400"/>
          <p14:tracePt t="22249" x="6578600" y="1803400"/>
          <p14:tracePt t="22249" x="6584950" y="1803400"/>
          <p14:tracePt t="22266" x="6604000" y="1803400"/>
          <p14:tracePt t="22282" x="6623050" y="1803400"/>
          <p14:tracePt t="22299" x="6654800" y="1803400"/>
          <p14:tracePt t="22315" x="6692900" y="1803400"/>
          <p14:tracePt t="22332" x="6737350" y="1803400"/>
          <p14:tracePt t="22349" x="6775450" y="1803400"/>
          <p14:tracePt t="22365" x="6813550" y="1816100"/>
          <p14:tracePt t="22382" x="6826250" y="1822450"/>
          <p14:tracePt t="22399" x="6845300" y="1828800"/>
          <p14:tracePt t="22415" x="6883400" y="1847850"/>
          <p14:tracePt t="22432" x="6946900" y="1866900"/>
          <p14:tracePt t="22449" x="7035800" y="1892300"/>
          <p14:tracePt t="22466" x="7067550" y="1898650"/>
          <p14:tracePt t="22482" x="7131050" y="1917700"/>
          <p14:tracePt t="22499" x="7200900" y="1917700"/>
          <p14:tracePt t="22515" x="7251700" y="1924050"/>
          <p14:tracePt t="22532" x="7277100" y="1924050"/>
          <p14:tracePt t="22549" x="7302500" y="1924050"/>
          <p14:tracePt t="22565" x="7315200" y="1924050"/>
          <p14:tracePt t="22582" x="7340600" y="1924050"/>
          <p14:tracePt t="22599" x="7391400" y="1924050"/>
          <p14:tracePt t="22615" x="7448550" y="1911350"/>
          <p14:tracePt t="22632" x="7505700" y="1885950"/>
          <p14:tracePt t="22649" x="7562850" y="1866900"/>
          <p14:tracePt t="22665" x="7632700" y="1828800"/>
          <p14:tracePt t="22682" x="7683500" y="1790700"/>
          <p14:tracePt t="22699" x="7721600" y="1778000"/>
          <p14:tracePt t="22716" x="7791450" y="1733550"/>
          <p14:tracePt t="22732" x="7861300" y="1708150"/>
          <p14:tracePt t="22749" x="7912100" y="1682750"/>
          <p14:tracePt t="22765" x="7950200" y="1676400"/>
          <p14:tracePt t="22782" x="7969250" y="1663700"/>
          <p14:tracePt t="22799" x="8007350" y="1657350"/>
          <p14:tracePt t="22799" x="8013700" y="1657350"/>
          <p14:tracePt t="22816" x="8064500" y="1631950"/>
          <p14:tracePt t="22832" x="8159750" y="1587500"/>
          <p14:tracePt t="22849" x="8299450" y="1517650"/>
          <p14:tracePt t="22865" x="8445500" y="1428750"/>
          <p14:tracePt t="22882" x="8496300" y="1377950"/>
          <p14:tracePt t="22899" x="8534400" y="1352550"/>
          <p14:tracePt t="22899" x="8540750" y="1352550"/>
          <p14:tracePt t="22916" x="8547100" y="1346200"/>
          <p14:tracePt t="22932" x="8547100" y="1339850"/>
          <p14:tracePt t="27445" x="8547100" y="1358900"/>
          <p14:tracePt t="27447" x="8547100" y="1365250"/>
          <p14:tracePt t="27449" x="8547100" y="1377950"/>
          <p14:tracePt t="27451" x="8547100" y="1511300"/>
          <p14:tracePt t="27467" x="8534400" y="1644650"/>
          <p14:tracePt t="27483" x="8502650" y="1771650"/>
          <p14:tracePt t="27500" x="8470900" y="1866900"/>
          <p14:tracePt t="27500" x="8470900" y="1879600"/>
          <p14:tracePt t="27517" x="8451850" y="1955800"/>
          <p14:tracePt t="27533" x="8420100" y="2032000"/>
          <p14:tracePt t="27550" x="8382000" y="2108200"/>
          <p14:tracePt t="27566" x="8337550" y="2197100"/>
          <p14:tracePt t="27583" x="8293100" y="2286000"/>
          <p14:tracePt t="27600" x="8235950" y="2381250"/>
          <p14:tracePt t="27617" x="8191500" y="2463800"/>
          <p14:tracePt t="27633" x="8128000" y="2520950"/>
          <p14:tracePt t="27650" x="8108950" y="2546350"/>
          <p14:tracePt t="27666" x="8089900" y="2565400"/>
          <p14:tracePt t="27683" x="8083550" y="2571750"/>
          <p14:tracePt t="27700" x="8058150" y="2578100"/>
          <p14:tracePt t="27716" x="7988300" y="2584450"/>
          <p14:tracePt t="27733" x="7905750" y="2584450"/>
          <p14:tracePt t="27750" x="7804150" y="2584450"/>
          <p14:tracePt t="27766" x="7683500" y="2571750"/>
          <p14:tracePt t="27783" x="7531100" y="2571750"/>
          <p14:tracePt t="27800" x="7429500" y="2571750"/>
          <p14:tracePt t="27816" x="7327900" y="2565400"/>
          <p14:tracePt t="27833" x="7258050" y="2565400"/>
          <p14:tracePt t="27850" x="7188200" y="2565400"/>
          <p14:tracePt t="27867" x="7150100" y="2565400"/>
          <p14:tracePt t="27883" x="7137400" y="2571750"/>
          <p14:tracePt t="27900" x="7131050" y="2584450"/>
          <p14:tracePt t="27951" x="7124700" y="2584450"/>
          <p14:tracePt t="27959" x="7112000" y="2597150"/>
          <p14:tracePt t="27963" x="7099300" y="2609850"/>
          <p14:tracePt t="27963" x="7099300" y="2628900"/>
          <p14:tracePt t="27967" x="7061200" y="2705100"/>
          <p14:tracePt t="27983" x="7023100" y="2806700"/>
          <p14:tracePt t="28000" x="6991350" y="2927350"/>
          <p14:tracePt t="28016" x="6972300" y="3028950"/>
          <p14:tracePt t="28033" x="6972300" y="3092450"/>
          <p14:tracePt t="28050" x="6972300" y="3130550"/>
          <p14:tracePt t="28066" x="6972300" y="3168650"/>
          <p14:tracePt t="28083" x="6972300" y="3200400"/>
          <p14:tracePt t="28100" x="6985000" y="3232150"/>
          <p14:tracePt t="28116" x="7004050" y="3276600"/>
          <p14:tracePt t="28133" x="7029450" y="3321050"/>
          <p14:tracePt t="28150" x="7048500" y="3365500"/>
          <p14:tracePt t="28166" x="7080250" y="3416300"/>
          <p14:tracePt t="28183" x="7099300" y="3473450"/>
          <p14:tracePt t="28200" x="7099300" y="3517900"/>
          <p14:tracePt t="28216" x="7099300" y="3594100"/>
          <p14:tracePt t="28233" x="7099300" y="3613150"/>
          <p14:tracePt t="28250" x="7099300" y="3632200"/>
          <p14:tracePt t="28267" x="7099300" y="3644900"/>
          <p14:tracePt t="28283" x="7086600" y="3651250"/>
          <p14:tracePt t="28300" x="7054850" y="3676650"/>
          <p14:tracePt t="28316" x="7010400" y="3676650"/>
          <p14:tracePt t="28333" x="6965950" y="3683000"/>
          <p14:tracePt t="28350" x="6902450" y="3689350"/>
          <p14:tracePt t="28367" x="6845300" y="3689350"/>
          <p14:tracePt t="28383" x="6807200" y="3689350"/>
          <p14:tracePt t="28400" x="6769100" y="3689350"/>
          <p14:tracePt t="28416" x="6711950" y="3689350"/>
          <p14:tracePt t="28433" x="6667500" y="3683000"/>
          <p14:tracePt t="28450" x="6610350" y="3683000"/>
          <p14:tracePt t="28450" x="6597650" y="3683000"/>
          <p14:tracePt t="28467" x="6546850" y="3670300"/>
          <p14:tracePt t="28483" x="6457950" y="3670300"/>
          <p14:tracePt t="28500" x="6413500" y="3670300"/>
          <p14:tracePt t="28517" x="6394450" y="3670300"/>
          <p14:tracePt t="28533" x="6388100" y="3670300"/>
          <p14:tracePt t="28651" x="6394450" y="3670300"/>
          <p14:tracePt t="28653" x="6407150" y="3670300"/>
          <p14:tracePt t="28666" x="6426200" y="3676650"/>
          <p14:tracePt t="28667" x="6445250" y="3676650"/>
          <p14:tracePt t="28683" x="6470650" y="3689350"/>
          <p14:tracePt t="28700" x="6489700" y="3695700"/>
          <p14:tracePt t="28716" x="6521450" y="3708400"/>
          <p14:tracePt t="28733" x="6540500" y="3721100"/>
          <p14:tracePt t="28750" x="6553200" y="3733800"/>
          <p14:tracePt t="28766" x="6565900" y="3740150"/>
          <p14:tracePt t="28783" x="6578600" y="3752850"/>
          <p14:tracePt t="28825" x="6584950" y="3752850"/>
          <p14:tracePt t="28827" x="6597650" y="3765550"/>
          <p14:tracePt t="28833" x="6597650" y="3771900"/>
          <p14:tracePt t="28851" x="6604000" y="3784600"/>
          <p14:tracePt t="28867" x="6604000" y="3790950"/>
          <p14:tracePt t="28883" x="6610350" y="3797300"/>
          <p14:tracePt t="28900" x="6616700" y="3810000"/>
          <p14:tracePt t="28916" x="6623050" y="3816350"/>
          <p14:tracePt t="28933" x="6629400" y="3829050"/>
          <p14:tracePt t="28950" x="6642100" y="3835400"/>
          <p14:tracePt t="28966" x="6642100" y="3854450"/>
          <p14:tracePt t="28983" x="6648450" y="3860800"/>
          <p14:tracePt t="29000" x="6654800" y="3873500"/>
          <p14:tracePt t="29016" x="6667500" y="3898900"/>
          <p14:tracePt t="29033" x="6686550" y="3911600"/>
          <p14:tracePt t="29050" x="6692900" y="3924300"/>
          <p14:tracePt t="29067" x="6705600" y="3949700"/>
          <p14:tracePt t="29083" x="6718300" y="3968750"/>
          <p14:tracePt t="29100" x="6743700" y="3994150"/>
          <p14:tracePt t="29116" x="6781800" y="4013200"/>
          <p14:tracePt t="29133" x="6826250" y="4038600"/>
          <p14:tracePt t="29150" x="6858000" y="4051300"/>
          <p14:tracePt t="29166" x="6877050" y="4057650"/>
          <p14:tracePt t="29183" x="6889750" y="4057650"/>
          <p14:tracePt t="29200" x="6902450" y="4057650"/>
          <p14:tracePt t="29216" x="6908800" y="4057650"/>
          <p14:tracePt t="29233" x="6915150" y="4057650"/>
          <p14:tracePt t="29250" x="6934200" y="4070350"/>
          <p14:tracePt t="29266" x="7035800" y="4083050"/>
          <p14:tracePt t="29283" x="7080250" y="4089400"/>
          <p14:tracePt t="29300" x="7099300" y="4089400"/>
          <p14:tracePt t="29316" x="7124700" y="4089400"/>
          <p14:tracePt t="29333" x="7137400" y="4089400"/>
          <p14:tracePt t="29350" x="7162800" y="4089400"/>
          <p14:tracePt t="29366" x="7175500" y="4089400"/>
          <p14:tracePt t="29383" x="7194550" y="4089400"/>
          <p14:tracePt t="29400" x="7207250" y="4089400"/>
          <p14:tracePt t="29417" x="7226300" y="4089400"/>
          <p14:tracePt t="29433" x="7277100" y="4108450"/>
          <p14:tracePt t="29450" x="7289800" y="4114800"/>
          <p14:tracePt t="29466" x="7296150" y="4114800"/>
          <p14:tracePt t="32373" x="7296150" y="4127500"/>
          <p14:tracePt t="32375" x="7283450" y="4127500"/>
          <p14:tracePt t="32381" x="7277100" y="4121150"/>
          <p14:tracePt t="32386" x="7258050" y="4108450"/>
          <p14:tracePt t="32400" x="7232650" y="4089400"/>
          <p14:tracePt t="32416" x="7219950" y="4064000"/>
          <p14:tracePt t="32433" x="7219950" y="4019550"/>
          <p14:tracePt t="32450" x="7232650" y="3943350"/>
          <p14:tracePt t="32466" x="7296150" y="3822700"/>
          <p14:tracePt t="32483" x="7359650" y="3714750"/>
          <p14:tracePt t="32500" x="7404100" y="3613150"/>
          <p14:tracePt t="32516" x="7448550" y="3492500"/>
          <p14:tracePt t="32533" x="7493000" y="3384550"/>
          <p14:tracePt t="32550" x="7543800" y="3251200"/>
          <p14:tracePt t="32566" x="7645400" y="3079750"/>
          <p14:tracePt t="32583" x="7753350" y="2914650"/>
          <p14:tracePt t="32600" x="7854950" y="2762250"/>
          <p14:tracePt t="32616" x="7975600" y="2552700"/>
          <p14:tracePt t="32633" x="8077200" y="2355850"/>
          <p14:tracePt t="32650" x="8172450" y="2165350"/>
          <p14:tracePt t="32667" x="8235950" y="2000250"/>
          <p14:tracePt t="32683" x="8280400" y="1905000"/>
          <p14:tracePt t="32700" x="8312150" y="1873250"/>
          <p14:tracePt t="32716" x="8324850" y="1816100"/>
          <p14:tracePt t="32733" x="8337550" y="1790700"/>
          <p14:tracePt t="32750" x="8343900" y="1746250"/>
          <p14:tracePt t="32766" x="8369300" y="1701800"/>
          <p14:tracePt t="32783" x="8375650" y="1644650"/>
          <p14:tracePt t="32800" x="8401050" y="1581150"/>
          <p14:tracePt t="32817" x="8432800" y="1485900"/>
          <p14:tracePt t="32833" x="8451850" y="1416050"/>
          <p14:tracePt t="32850" x="8470900" y="1377950"/>
          <p14:tracePt t="32867" x="8477250" y="1352550"/>
          <p14:tracePt t="32883" x="8477250" y="1346200"/>
          <p14:tracePt t="32969" x="8483600" y="1346200"/>
          <p14:tracePt t="32981" x="8489950" y="1346200"/>
          <p14:tracePt t="32989" x="8496300" y="1346200"/>
          <p14:tracePt t="32991" x="8521700" y="1339850"/>
          <p14:tracePt t="33000" x="8540750" y="1339850"/>
          <p14:tracePt t="33017" x="8559800" y="1333500"/>
          <p14:tracePt t="33033" x="8566150" y="1333500"/>
          <p14:tracePt t="33050" x="8578850" y="1333500"/>
          <p14:tracePt t="33066" x="8604250" y="1333500"/>
          <p14:tracePt t="33083" x="8629650" y="1308100"/>
          <p14:tracePt t="33100" x="8655050" y="1308100"/>
          <p14:tracePt t="33116" x="8686800" y="1295400"/>
          <p14:tracePt t="33133" x="8712200" y="1295400"/>
          <p14:tracePt t="33150" x="8743950" y="1295400"/>
          <p14:tracePt t="33166" x="8763000" y="1295400"/>
          <p14:tracePt t="33183" x="8788400" y="1295400"/>
          <p14:tracePt t="33200" x="8801100" y="1295400"/>
          <p14:tracePt t="33217" x="8807450" y="1295400"/>
          <p14:tracePt t="33233" x="8820150" y="1295400"/>
          <p14:tracePt t="34215" x="8813800" y="1295400"/>
          <p14:tracePt t="34287" x="8807450" y="1295400"/>
          <p14:tracePt t="45152" x="8801100" y="1289050"/>
          <p14:tracePt t="45152" x="8794750" y="1282700"/>
          <p14:tracePt t="45160" x="8775700" y="1263650"/>
          <p14:tracePt t="45165" x="8756650" y="1250950"/>
          <p14:tracePt t="45166" x="8731250" y="1212850"/>
          <p14:tracePt t="45186" x="8718550" y="1181100"/>
          <p14:tracePt t="45199" x="8705850" y="1143000"/>
          <p14:tracePt t="45215" x="8693150" y="1104900"/>
          <p14:tracePt t="45232" x="8686800" y="1092200"/>
          <p14:tracePt t="45249" x="8686800" y="1085850"/>
          <p14:tracePt t="45472" x="8699500" y="1098550"/>
          <p14:tracePt t="45474" x="8705850" y="1098550"/>
          <p14:tracePt t="45478" x="8712200" y="1104900"/>
          <p14:tracePt t="45482" x="8724900" y="1117600"/>
          <p14:tracePt t="45499" x="8750300" y="1136650"/>
          <p14:tracePt t="45515" x="8756650" y="1162050"/>
          <p14:tracePt t="45532" x="8775700" y="1181100"/>
          <p14:tracePt t="45549" x="8788400" y="1206500"/>
          <p14:tracePt t="45565" x="8801100" y="1257300"/>
          <p14:tracePt t="45582" x="8813800" y="1295400"/>
          <p14:tracePt t="45599" x="8813800" y="1308100"/>
          <p14:tracePt t="45615" x="8832850" y="1339850"/>
          <p14:tracePt t="45632" x="8839200" y="1352550"/>
          <p14:tracePt t="45649" x="8839200" y="1371600"/>
          <p14:tracePt t="45649" x="8839200" y="1377950"/>
          <p14:tracePt t="45666" x="8839200" y="1390650"/>
          <p14:tracePt t="45682" x="8839200" y="1397000"/>
          <p14:tracePt t="45828" x="8826500" y="1397000"/>
          <p14:tracePt t="45836" x="8820150" y="1397000"/>
          <p14:tracePt t="45838" x="8801100" y="1397000"/>
          <p14:tracePt t="45849" x="8775700" y="1397000"/>
          <p14:tracePt t="45865" x="8737600" y="1397000"/>
          <p14:tracePt t="45882" x="8724900" y="1397000"/>
          <p14:tracePt t="45899" x="8712200" y="1397000"/>
          <p14:tracePt t="45915" x="8693150" y="1397000"/>
          <p14:tracePt t="45932" x="8686800" y="1397000"/>
          <p14:tracePt t="45949" x="8674100" y="1397000"/>
          <p14:tracePt t="45965" x="8661400" y="1397000"/>
          <p14:tracePt t="45982" x="8648700" y="1397000"/>
          <p14:tracePt t="47354" x="8655050" y="1397000"/>
          <p14:tracePt t="47362" x="8661400" y="1397000"/>
          <p14:tracePt t="47364" x="8661400" y="1409700"/>
          <p14:tracePt t="47367" x="8674100" y="1409700"/>
          <p14:tracePt t="47382" x="8686800" y="1416050"/>
          <p14:tracePt t="47399" x="8699500" y="1416050"/>
          <p14:tracePt t="47576" x="8705850" y="1416050"/>
          <p14:tracePt t="47656" x="8712200" y="1416050"/>
          <p14:tracePt t="47668" x="8718550" y="1416050"/>
          <p14:tracePt t="47670" x="8750300" y="1403350"/>
          <p14:tracePt t="47682" x="8788400" y="1397000"/>
          <p14:tracePt t="47699" x="8801100" y="1397000"/>
          <p14:tracePt t="47715" x="8826500" y="1397000"/>
          <p14:tracePt t="47732" x="8839200" y="1397000"/>
          <p14:tracePt t="48068" x="8832850" y="1397000"/>
          <p14:tracePt t="48082" x="8820150" y="1397000"/>
          <p14:tracePt t="48106" x="8813800" y="1397000"/>
          <p14:tracePt t="48116" x="8807450" y="1397000"/>
          <p14:tracePt t="48132" x="8801100" y="1397000"/>
          <p14:tracePt t="48164" x="8794750" y="1397000"/>
          <p14:tracePt t="48170" x="8788400" y="1397000"/>
          <p14:tracePt t="48176" x="8788400" y="1390650"/>
          <p14:tracePt t="48220" x="8775700" y="1390650"/>
          <p14:tracePt t="48224" x="8769350" y="1390650"/>
          <p14:tracePt t="48225" x="8763000" y="1390650"/>
          <p14:tracePt t="48232" x="8756650" y="1390650"/>
          <p14:tracePt t="48249" x="8750300" y="1390650"/>
          <p14:tracePt t="48266" x="8724900" y="1390650"/>
          <p14:tracePt t="48342" x="8718550" y="1390650"/>
          <p14:tracePt t="49506" x="8718550" y="1384300"/>
          <p14:tracePt t="49604" x="8712200" y="1384300"/>
          <p14:tracePt t="52256" x="8718550" y="1384300"/>
          <p14:tracePt t="52272" x="8724900" y="1384300"/>
          <p14:tracePt t="52284" x="8737600" y="1377950"/>
          <p14:tracePt t="52299" x="8743950" y="1371600"/>
          <p14:tracePt t="52299" x="8750300" y="1346200"/>
          <p14:tracePt t="52315" x="8756650" y="1308100"/>
          <p14:tracePt t="52332" x="8756650" y="1276350"/>
          <p14:tracePt t="52349" x="8756650" y="1257300"/>
          <p14:tracePt t="52450" x="8763000" y="1257300"/>
          <p14:tracePt t="52538" x="8763000" y="1263650"/>
          <p14:tracePt t="52540" x="8763000" y="1270000"/>
          <p14:tracePt t="52542" x="8782050" y="1339850"/>
          <p14:tracePt t="52549" x="8820150" y="1581150"/>
          <p14:tracePt t="52565" x="8839200" y="1828800"/>
          <p14:tracePt t="52582" x="8864600" y="2032000"/>
          <p14:tracePt t="52599" x="8883650" y="2120900"/>
          <p14:tracePt t="52616" x="8883650" y="2159000"/>
          <p14:tracePt t="52632" x="8883650" y="2165350"/>
          <p14:tracePt t="54830" x="8877300" y="2165350"/>
          <p14:tracePt t="54832" x="8851900" y="2165350"/>
          <p14:tracePt t="54841" x="8826500" y="2146300"/>
          <p14:tracePt t="54850" x="8782050" y="2133600"/>
          <p14:tracePt t="54850" x="8782050" y="2127250"/>
          <p14:tracePt t="54866" x="8756650" y="2114550"/>
          <p14:tracePt t="54882" x="8718550" y="2089150"/>
          <p14:tracePt t="54899" x="8686800" y="2076450"/>
          <p14:tracePt t="54915" x="8661400" y="2057400"/>
          <p14:tracePt t="54932" x="8642350" y="2044700"/>
          <p14:tracePt t="54949" x="8616950" y="2038350"/>
          <p14:tracePt t="54949" x="8610600" y="2038350"/>
          <p14:tracePt t="54966" x="8604250" y="2032000"/>
          <p14:tracePt t="55002" x="8604250" y="2019300"/>
          <p14:tracePt t="55016" x="8597900" y="2019300"/>
          <p14:tracePt t="55032" x="8591550" y="2019300"/>
          <p14:tracePt t="55032" x="8559800" y="2019300"/>
          <p14:tracePt t="55049" x="8521700" y="2000250"/>
          <p14:tracePt t="55066" x="8496300" y="1974850"/>
          <p14:tracePt t="55082" x="8470900" y="1962150"/>
          <p14:tracePt t="55099" x="8458200" y="1962150"/>
          <p14:tracePt t="55115" x="8420100" y="1949450"/>
          <p14:tracePt t="55132" x="8388350" y="1943100"/>
          <p14:tracePt t="55149" x="8343900" y="1930400"/>
          <p14:tracePt t="55165" x="8267700" y="1917700"/>
          <p14:tracePt t="55182" x="8178800" y="1892300"/>
          <p14:tracePt t="55199" x="8102600" y="1873250"/>
          <p14:tracePt t="55215" x="8039100" y="1860550"/>
          <p14:tracePt t="55232" x="8001000" y="1854200"/>
          <p14:tracePt t="55249" x="7975600" y="1847850"/>
          <p14:tracePt t="55249" x="7969250" y="1847850"/>
          <p14:tracePt t="55266" x="7943850" y="1841500"/>
          <p14:tracePt t="55282" x="7931150" y="1841500"/>
          <p14:tracePt t="55299" x="7924800" y="1835150"/>
          <p14:tracePt t="55315" x="7912100" y="1835150"/>
          <p14:tracePt t="55332" x="7899400" y="1835150"/>
          <p14:tracePt t="55349" x="7886700" y="1835150"/>
          <p14:tracePt t="55365" x="7861300" y="1828800"/>
          <p14:tracePt t="55382" x="7842250" y="1816100"/>
          <p14:tracePt t="55399" x="7816850" y="1816100"/>
          <p14:tracePt t="55415" x="7778750" y="1809750"/>
          <p14:tracePt t="55432" x="7715250" y="1809750"/>
          <p14:tracePt t="55449" x="7645400" y="1797050"/>
          <p14:tracePt t="55466" x="7594600" y="1797050"/>
          <p14:tracePt t="55482" x="7569200" y="1797050"/>
          <p14:tracePt t="55499" x="7556500" y="1797050"/>
          <p14:tracePt t="55515" x="7550150" y="1797050"/>
          <p14:tracePt t="55532" x="7543800" y="1797050"/>
          <p14:tracePt t="55834" x="7543800" y="1790700"/>
          <p14:tracePt t="55844" x="7543800" y="1778000"/>
          <p14:tracePt t="55858" x="7543800" y="1765300"/>
          <p14:tracePt t="55859" x="7531100" y="1739900"/>
          <p14:tracePt t="55865" x="7531100" y="1689100"/>
          <p14:tracePt t="55882" x="7524750" y="1657350"/>
          <p14:tracePt t="55899" x="7524750" y="1651000"/>
          <p14:tracePt t="55996" x="7537450" y="1651000"/>
          <p14:tracePt t="56000" x="7550150" y="1657350"/>
          <p14:tracePt t="56008" x="7556500" y="1657350"/>
          <p14:tracePt t="56015" x="7581900" y="1670050"/>
          <p14:tracePt t="56032" x="7588250" y="1670050"/>
          <p14:tracePt t="56120" x="7588250" y="1676400"/>
          <p14:tracePt t="56140" x="7594600" y="1676400"/>
          <p14:tracePt t="56150" x="7594600" y="1682750"/>
          <p14:tracePt t="56156" x="7620000" y="1689100"/>
          <p14:tracePt t="56158" x="7620000" y="1695450"/>
          <p14:tracePt t="56165" x="7664450" y="1727200"/>
          <p14:tracePt t="56182" x="7683500" y="1758950"/>
          <p14:tracePt t="56199" x="7715250" y="1771650"/>
          <p14:tracePt t="56199" x="7715250" y="1778000"/>
          <p14:tracePt t="56216" x="7727950" y="1797050"/>
          <p14:tracePt t="56232" x="7747000" y="1797050"/>
          <p14:tracePt t="56249" x="7753350" y="1797050"/>
          <p14:tracePt t="56265" x="7759700" y="1797050"/>
          <p14:tracePt t="56282" x="7759700" y="1803400"/>
          <p14:tracePt t="57004" x="7753350" y="1803400"/>
          <p14:tracePt t="57008" x="7740650" y="1803400"/>
          <p14:tracePt t="57016" x="7734300" y="1803400"/>
          <p14:tracePt t="57016" x="7702550" y="1803400"/>
          <p14:tracePt t="57016" x="7696200" y="1803400"/>
          <p14:tracePt t="57036" x="7670800" y="1803400"/>
          <p14:tracePt t="57049" x="7626350" y="1803400"/>
          <p14:tracePt t="57065" x="7594600" y="1803400"/>
          <p14:tracePt t="57082" x="7569200" y="1803400"/>
          <p14:tracePt t="57099" x="7550150" y="1803400"/>
          <p14:tracePt t="57099" x="7543800" y="1803400"/>
          <p14:tracePt t="57116" x="7524750" y="1790700"/>
          <p14:tracePt t="57132" x="7505700" y="1790700"/>
          <p14:tracePt t="57149" x="7493000" y="1790700"/>
          <p14:tracePt t="57165" x="7473950" y="1790700"/>
          <p14:tracePt t="57182" x="7454900" y="1790700"/>
          <p14:tracePt t="57199" x="7435850" y="1790700"/>
          <p14:tracePt t="57216" x="7423150" y="1790700"/>
          <p14:tracePt t="57232" x="7410450" y="1790700"/>
          <p14:tracePt t="57249" x="7404100" y="1790700"/>
          <p14:tracePt t="57265" x="7391400" y="1790700"/>
          <p14:tracePt t="57318" x="7385050" y="1790700"/>
          <p14:tracePt t="57334" x="7378700" y="1790700"/>
          <p14:tracePt t="57334" x="7372350" y="1790700"/>
          <p14:tracePt t="57349" x="7346950" y="1790700"/>
          <p14:tracePt t="57365" x="7321550" y="1790700"/>
          <p14:tracePt t="57382" x="7296150" y="1790700"/>
          <p14:tracePt t="57399" x="7277100" y="1790700"/>
          <p14:tracePt t="57415" x="7245350" y="1790700"/>
          <p14:tracePt t="57432" x="7239000" y="1797050"/>
          <p14:tracePt t="57449" x="7226300" y="1797050"/>
          <p14:tracePt t="57465" x="7207250" y="1797050"/>
          <p14:tracePt t="57518" x="7200900" y="1797050"/>
          <p14:tracePt t="57524" x="7194550" y="1797050"/>
          <p14:tracePt t="57556" x="7194550" y="1803400"/>
          <p14:tracePt t="57560" x="7188200" y="1803400"/>
          <p14:tracePt t="57592" x="7188200" y="1809750"/>
          <p14:tracePt t="57778" x="7194550" y="1809750"/>
          <p14:tracePt t="57780" x="7200900" y="1809750"/>
          <p14:tracePt t="57784" x="7232650" y="1809750"/>
          <p14:tracePt t="57791" x="7251700" y="1809750"/>
          <p14:tracePt t="57799" x="7308850" y="1809750"/>
          <p14:tracePt t="57815" x="7340600" y="1809750"/>
          <p14:tracePt t="57832" x="7366000" y="1809750"/>
          <p14:tracePt t="57849" x="7385050" y="1809750"/>
          <p14:tracePt t="57849" x="7397750" y="1809750"/>
          <p14:tracePt t="57866" x="7416800" y="1809750"/>
          <p14:tracePt t="57882" x="7429500" y="1809750"/>
          <p14:tracePt t="57899" x="7454900" y="1809750"/>
          <p14:tracePt t="57915" x="7473950" y="1809750"/>
          <p14:tracePt t="57932" x="7493000" y="1809750"/>
          <p14:tracePt t="57949" x="7512050" y="1809750"/>
          <p14:tracePt t="57965" x="7550150" y="1816100"/>
          <p14:tracePt t="57982" x="7581900" y="1816100"/>
          <p14:tracePt t="57999" x="7645400" y="1816100"/>
          <p14:tracePt t="58015" x="7753350" y="1816100"/>
          <p14:tracePt t="58032" x="7823200" y="1822450"/>
          <p14:tracePt t="58049" x="7874000" y="1822450"/>
          <p14:tracePt t="58066" x="7912100" y="1835150"/>
          <p14:tracePt t="58102" x="7918450" y="1835150"/>
          <p14:tracePt t="58104" x="7924800" y="1835150"/>
          <p14:tracePt t="58132" x="7937500" y="1841500"/>
          <p14:tracePt t="58133" x="7943850" y="1847850"/>
          <p14:tracePt t="58149" x="7950200" y="1847850"/>
          <p14:tracePt t="58165" x="7956550" y="1847850"/>
          <p14:tracePt t="58292" x="7950200" y="1847850"/>
          <p14:tracePt t="58296" x="7943850" y="1847850"/>
          <p14:tracePt t="58304" x="7931150" y="1847850"/>
          <p14:tracePt t="58312" x="7924800" y="1847850"/>
          <p14:tracePt t="58316" x="7918450" y="1847850"/>
          <p14:tracePt t="58332" x="7905750" y="1847850"/>
          <p14:tracePt t="58349" x="7899400" y="1847850"/>
          <p14:tracePt t="58365" x="7867650" y="1847850"/>
          <p14:tracePt t="58382" x="7842250" y="1854200"/>
          <p14:tracePt t="58399" x="7823200" y="1854200"/>
          <p14:tracePt t="58415" x="7797800" y="1854200"/>
          <p14:tracePt t="58432" x="7785100" y="1854200"/>
          <p14:tracePt t="58688" x="7791450" y="1854200"/>
          <p14:tracePt t="58692" x="7804150" y="1854200"/>
          <p14:tracePt t="58708" x="7816850" y="1854200"/>
          <p14:tracePt t="58716" x="7823200" y="1854200"/>
          <p14:tracePt t="58748" x="7829550" y="1854200"/>
          <p14:tracePt t="58770" x="7835900" y="1854200"/>
          <p14:tracePt t="58786" x="7848600" y="1854200"/>
          <p14:tracePt t="58791" x="7854950" y="1854200"/>
          <p14:tracePt t="58800" x="7861300" y="1854200"/>
          <p14:tracePt t="58815" x="7874000" y="1854200"/>
          <p14:tracePt t="58816" x="7893050" y="1847850"/>
          <p14:tracePt t="58832" x="7899400" y="1841500"/>
          <p14:tracePt t="59060" x="7905750" y="1841500"/>
          <p14:tracePt t="59076" x="7912100" y="1841500"/>
          <p14:tracePt t="59108" x="7918450" y="1841500"/>
          <p14:tracePt t="59114" x="7924800" y="1841500"/>
          <p14:tracePt t="59115" x="7943850" y="1841500"/>
          <p14:tracePt t="59132" x="7981950" y="1828800"/>
          <p14:tracePt t="59149" x="8020050" y="1809750"/>
          <p14:tracePt t="59165" x="8077200" y="1778000"/>
          <p14:tracePt t="59182" x="8128000" y="1739900"/>
          <p14:tracePt t="59199" x="8172450" y="1714500"/>
          <p14:tracePt t="59215" x="8185150" y="1701800"/>
          <p14:tracePt t="59232" x="8197850" y="1695450"/>
          <p14:tracePt t="59249" x="8216900" y="1689100"/>
          <p14:tracePt t="59265" x="8242300" y="1676400"/>
          <p14:tracePt t="59282" x="8274050" y="1657350"/>
          <p14:tracePt t="59299" x="8324850" y="1625600"/>
          <p14:tracePt t="59316" x="8413750" y="1568450"/>
          <p14:tracePt t="59332" x="8515350" y="1504950"/>
          <p14:tracePt t="59349" x="8572500" y="1466850"/>
          <p14:tracePt t="59365" x="8610600" y="1435100"/>
          <p14:tracePt t="59382" x="8623300" y="1428750"/>
          <p14:tracePt t="59594" x="8616950" y="1428750"/>
          <p14:tracePt t="59596" x="8604250" y="1428750"/>
          <p14:tracePt t="59604" x="8591550" y="1428750"/>
          <p14:tracePt t="59608" x="8585200" y="1428750"/>
          <p14:tracePt t="59608" x="8566150" y="1428750"/>
          <p14:tracePt t="59616" x="8547100" y="1428750"/>
          <p14:tracePt t="59632" x="8515350" y="1428750"/>
          <p14:tracePt t="59649" x="8477250" y="1435100"/>
          <p14:tracePt t="59665" x="8451850" y="1441450"/>
          <p14:tracePt t="59682" x="8426450" y="1460500"/>
          <p14:tracePt t="59699" x="8388350" y="1466850"/>
          <p14:tracePt t="59699" x="8382000" y="1473200"/>
          <p14:tracePt t="59716" x="8337550" y="1504950"/>
          <p14:tracePt t="59732" x="8286750" y="1543050"/>
          <p14:tracePt t="59749" x="8242300" y="1574800"/>
          <p14:tracePt t="59766" x="8197850" y="1600200"/>
          <p14:tracePt t="59782" x="8159750" y="1631950"/>
          <p14:tracePt t="59799" x="8128000" y="1651000"/>
          <p14:tracePt t="59799" x="8128000" y="1657350"/>
          <p14:tracePt t="59816" x="8096250" y="1682750"/>
          <p14:tracePt t="59832" x="8077200" y="1708150"/>
          <p14:tracePt t="59849" x="8045450" y="1714500"/>
          <p14:tracePt t="59865" x="8032750" y="1727200"/>
          <p14:tracePt t="59928" x="8026400" y="1727200"/>
          <p14:tracePt t="60030" x="8020050" y="1727200"/>
          <p14:tracePt t="60032" x="7994650" y="1727200"/>
          <p14:tracePt t="60049" x="7981950" y="1727200"/>
          <p14:tracePt t="60049" x="7956550" y="1733550"/>
          <p14:tracePt t="60065" x="7943850" y="1733550"/>
          <p14:tracePt t="60082" x="7931150" y="1733550"/>
          <p14:tracePt t="60099" x="7905750" y="1739900"/>
          <p14:tracePt t="60115" x="7893050" y="1752600"/>
          <p14:tracePt t="60132" x="7867650" y="1752600"/>
          <p14:tracePt t="60149" x="7829550" y="1758950"/>
          <p14:tracePt t="60165" x="7810500" y="1765300"/>
          <p14:tracePt t="60182" x="7797800" y="1765300"/>
          <p14:tracePt t="60199" x="7791450" y="1765300"/>
          <p14:tracePt t="60272" x="7785100" y="1765300"/>
          <p14:tracePt t="60286" x="7785100" y="1771650"/>
          <p14:tracePt t="60288" x="7778750" y="1771650"/>
          <p14:tracePt t="60320" x="7772400" y="1771650"/>
          <p14:tracePt t="60432" x="7778750" y="1771650"/>
          <p14:tracePt t="60441" x="7785100" y="1771650"/>
          <p14:tracePt t="60442" x="7804150" y="1771650"/>
          <p14:tracePt t="60449" x="7829550" y="1771650"/>
          <p14:tracePt t="60465" x="7867650" y="1771650"/>
          <p14:tracePt t="60482" x="7905750" y="1771650"/>
          <p14:tracePt t="60499" x="7937500" y="1778000"/>
          <p14:tracePt t="60516" x="7969250" y="1778000"/>
          <p14:tracePt t="60532" x="8001000" y="1778000"/>
          <p14:tracePt t="60549" x="8032750" y="1778000"/>
          <p14:tracePt t="60565" x="8083550" y="1752600"/>
          <p14:tracePt t="60582" x="8140700" y="1708150"/>
          <p14:tracePt t="60599" x="8223250" y="1657350"/>
          <p14:tracePt t="60615" x="8324850" y="1593850"/>
          <p14:tracePt t="60632" x="8375650" y="1555750"/>
          <p14:tracePt t="60649" x="8413750" y="1517650"/>
          <p14:tracePt t="60665" x="8451850" y="1492250"/>
          <p14:tracePt t="60682" x="8477250" y="1479550"/>
          <p14:tracePt t="60699" x="8489950" y="1466850"/>
          <p14:tracePt t="60715" x="8515350" y="1441450"/>
          <p14:tracePt t="60732" x="8521700" y="1441450"/>
          <p14:tracePt t="60749" x="8528050" y="1441450"/>
          <p14:tracePt t="60830" x="8528050" y="1435100"/>
          <p14:tracePt t="60872" x="8534400" y="1435100"/>
          <p14:tracePt t="66068" x="0" y="0"/>
        </p14:tracePtLst>
      </p14:laserTrace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2400" dirty="0" err="1" smtClean="0"/>
              <a:t>Outline</a:t>
            </a:r>
            <a:endParaRPr lang="fr-FR" sz="2400" dirty="0"/>
          </a:p>
        </p:txBody>
      </p:sp>
      <p:sp>
        <p:nvSpPr>
          <p:cNvPr id="3" name="Espace réservé du contenu 2"/>
          <p:cNvSpPr>
            <a:spLocks noGrp="1"/>
          </p:cNvSpPr>
          <p:nvPr>
            <p:ph idx="1"/>
          </p:nvPr>
        </p:nvSpPr>
        <p:spPr>
          <a:xfrm>
            <a:off x="457200" y="836712"/>
            <a:ext cx="8507288" cy="5472608"/>
          </a:xfrm>
        </p:spPr>
        <p:txBody>
          <a:bodyPr/>
          <a:lstStyle/>
          <a:p>
            <a:r>
              <a:rPr lang="fr-FR" dirty="0">
                <a:solidFill>
                  <a:schemeClr val="bg1">
                    <a:lumMod val="65000"/>
                  </a:schemeClr>
                </a:solidFill>
              </a:rPr>
              <a:t>General background</a:t>
            </a:r>
          </a:p>
          <a:p>
            <a:pPr lvl="1"/>
            <a:r>
              <a:rPr lang="fr-FR" dirty="0">
                <a:solidFill>
                  <a:schemeClr val="bg1">
                    <a:lumMod val="65000"/>
                  </a:schemeClr>
                </a:solidFill>
              </a:rPr>
              <a:t>Disruptions and </a:t>
            </a:r>
            <a:r>
              <a:rPr lang="fr-FR" dirty="0" err="1">
                <a:solidFill>
                  <a:schemeClr val="bg1">
                    <a:lumMod val="65000"/>
                  </a:schemeClr>
                </a:solidFill>
              </a:rPr>
              <a:t>runaways</a:t>
            </a:r>
            <a:endParaRPr lang="fr-FR" dirty="0">
              <a:solidFill>
                <a:schemeClr val="bg1">
                  <a:lumMod val="65000"/>
                </a:schemeClr>
              </a:solidFill>
            </a:endParaRPr>
          </a:p>
          <a:p>
            <a:pPr lvl="1"/>
            <a:r>
              <a:rPr lang="fr-FR" dirty="0" err="1">
                <a:solidFill>
                  <a:schemeClr val="bg1">
                    <a:lumMod val="65000"/>
                  </a:schemeClr>
                </a:solidFill>
              </a:rPr>
              <a:t>Runaway</a:t>
            </a:r>
            <a:r>
              <a:rPr lang="fr-FR" dirty="0">
                <a:solidFill>
                  <a:schemeClr val="bg1">
                    <a:lumMod val="65000"/>
                  </a:schemeClr>
                </a:solidFill>
              </a:rPr>
              <a:t> scenarios</a:t>
            </a:r>
          </a:p>
          <a:p>
            <a:r>
              <a:rPr lang="fr-FR" dirty="0" err="1" smtClean="0">
                <a:solidFill>
                  <a:schemeClr val="bg1">
                    <a:lumMod val="65000"/>
                  </a:schemeClr>
                </a:solidFill>
              </a:rPr>
              <a:t>Experimental</a:t>
            </a:r>
            <a:r>
              <a:rPr lang="fr-FR" dirty="0" smtClean="0">
                <a:solidFill>
                  <a:schemeClr val="bg1">
                    <a:lumMod val="65000"/>
                  </a:schemeClr>
                </a:solidFill>
              </a:rPr>
              <a:t> </a:t>
            </a:r>
            <a:r>
              <a:rPr lang="fr-FR" dirty="0">
                <a:solidFill>
                  <a:schemeClr val="bg1">
                    <a:lumMod val="65000"/>
                  </a:schemeClr>
                </a:solidFill>
              </a:rPr>
              <a:t>data</a:t>
            </a:r>
          </a:p>
          <a:p>
            <a:pPr lvl="1"/>
            <a:r>
              <a:rPr lang="fr-FR" dirty="0">
                <a:solidFill>
                  <a:schemeClr val="bg1">
                    <a:lumMod val="65000"/>
                  </a:schemeClr>
                </a:solidFill>
              </a:rPr>
              <a:t>High-Z MMI</a:t>
            </a:r>
          </a:p>
          <a:p>
            <a:pPr lvl="1"/>
            <a:r>
              <a:rPr lang="fr-FR" dirty="0">
                <a:solidFill>
                  <a:schemeClr val="bg1">
                    <a:lumMod val="65000"/>
                  </a:schemeClr>
                </a:solidFill>
              </a:rPr>
              <a:t>D</a:t>
            </a:r>
            <a:r>
              <a:rPr lang="fr-FR" baseline="-25000" dirty="0">
                <a:solidFill>
                  <a:schemeClr val="bg1">
                    <a:lumMod val="65000"/>
                  </a:schemeClr>
                </a:solidFill>
              </a:rPr>
              <a:t>2</a:t>
            </a:r>
            <a:r>
              <a:rPr lang="fr-FR" dirty="0">
                <a:solidFill>
                  <a:schemeClr val="bg1">
                    <a:lumMod val="65000"/>
                  </a:schemeClr>
                </a:solidFill>
              </a:rPr>
              <a:t> MMI</a:t>
            </a:r>
          </a:p>
          <a:p>
            <a:r>
              <a:rPr lang="fr-FR" dirty="0"/>
              <a:t>D</a:t>
            </a:r>
            <a:r>
              <a:rPr lang="fr-FR" baseline="-25000" dirty="0"/>
              <a:t>2</a:t>
            </a:r>
            <a:r>
              <a:rPr lang="fr-FR" dirty="0"/>
              <a:t> cases: </a:t>
            </a:r>
            <a:r>
              <a:rPr lang="fr-FR" dirty="0" err="1"/>
              <a:t>role</a:t>
            </a:r>
            <a:r>
              <a:rPr lang="fr-FR" dirty="0"/>
              <a:t> of the </a:t>
            </a:r>
            <a:r>
              <a:rPr lang="fr-FR" dirty="0" err="1"/>
              <a:t>instability</a:t>
            </a:r>
            <a:endParaRPr lang="fr-FR" dirty="0"/>
          </a:p>
          <a:p>
            <a:pPr lvl="1"/>
            <a:r>
              <a:rPr lang="fr-FR" dirty="0" err="1"/>
              <a:t>Pre</a:t>
            </a:r>
            <a:r>
              <a:rPr lang="fr-FR" dirty="0"/>
              <a:t>-collapse phase</a:t>
            </a:r>
          </a:p>
          <a:p>
            <a:pPr lvl="1"/>
            <a:r>
              <a:rPr lang="fr-FR" dirty="0" err="1"/>
              <a:t>Characterization</a:t>
            </a:r>
            <a:r>
              <a:rPr lang="fr-FR" dirty="0"/>
              <a:t> of the </a:t>
            </a:r>
            <a:r>
              <a:rPr lang="fr-FR" dirty="0" err="1"/>
              <a:t>instability</a:t>
            </a:r>
            <a:endParaRPr lang="fr-FR" dirty="0"/>
          </a:p>
          <a:p>
            <a:pPr lvl="1"/>
            <a:r>
              <a:rPr lang="fr-FR" dirty="0"/>
              <a:t>MHD Simulations</a:t>
            </a:r>
          </a:p>
          <a:p>
            <a:r>
              <a:rPr lang="fr-FR" dirty="0">
                <a:solidFill>
                  <a:schemeClr val="bg1">
                    <a:lumMod val="65000"/>
                  </a:schemeClr>
                </a:solidFill>
              </a:rPr>
              <a:t>D</a:t>
            </a:r>
            <a:r>
              <a:rPr lang="fr-FR" baseline="-25000" dirty="0">
                <a:solidFill>
                  <a:schemeClr val="bg1">
                    <a:lumMod val="65000"/>
                  </a:schemeClr>
                </a:solidFill>
              </a:rPr>
              <a:t>2</a:t>
            </a:r>
            <a:r>
              <a:rPr lang="fr-FR" dirty="0">
                <a:solidFill>
                  <a:schemeClr val="bg1">
                    <a:lumMod val="65000"/>
                  </a:schemeClr>
                </a:solidFill>
              </a:rPr>
              <a:t> cases: </a:t>
            </a:r>
            <a:r>
              <a:rPr lang="fr-FR" dirty="0" err="1">
                <a:solidFill>
                  <a:schemeClr val="bg1">
                    <a:lumMod val="65000"/>
                  </a:schemeClr>
                </a:solidFill>
              </a:rPr>
              <a:t>role</a:t>
            </a:r>
            <a:r>
              <a:rPr lang="fr-FR" dirty="0">
                <a:solidFill>
                  <a:schemeClr val="bg1">
                    <a:lumMod val="65000"/>
                  </a:schemeClr>
                </a:solidFill>
              </a:rPr>
              <a:t> of the </a:t>
            </a:r>
            <a:r>
              <a:rPr lang="fr-FR" dirty="0" err="1">
                <a:solidFill>
                  <a:schemeClr val="bg1">
                    <a:lumMod val="65000"/>
                  </a:schemeClr>
                </a:solidFill>
              </a:rPr>
              <a:t>companion</a:t>
            </a:r>
            <a:r>
              <a:rPr lang="fr-FR" dirty="0">
                <a:solidFill>
                  <a:schemeClr val="bg1">
                    <a:lumMod val="65000"/>
                  </a:schemeClr>
                </a:solidFill>
              </a:rPr>
              <a:t> plasma</a:t>
            </a:r>
          </a:p>
          <a:p>
            <a:pPr lvl="1"/>
            <a:r>
              <a:rPr lang="fr-FR" dirty="0">
                <a:solidFill>
                  <a:schemeClr val="bg1">
                    <a:lumMod val="65000"/>
                  </a:schemeClr>
                </a:solidFill>
              </a:rPr>
              <a:t>Transport </a:t>
            </a:r>
            <a:r>
              <a:rPr lang="fr-FR" dirty="0" err="1">
                <a:solidFill>
                  <a:schemeClr val="bg1">
                    <a:lumMod val="65000"/>
                  </a:schemeClr>
                </a:solidFill>
              </a:rPr>
              <a:t>during</a:t>
            </a:r>
            <a:r>
              <a:rPr lang="fr-FR" dirty="0">
                <a:solidFill>
                  <a:schemeClr val="bg1">
                    <a:lumMod val="65000"/>
                  </a:schemeClr>
                </a:solidFill>
              </a:rPr>
              <a:t> the purge phase</a:t>
            </a:r>
          </a:p>
          <a:p>
            <a:pPr lvl="1"/>
            <a:r>
              <a:rPr lang="fr-FR" dirty="0">
                <a:solidFill>
                  <a:schemeClr val="bg1">
                    <a:lumMod val="65000"/>
                  </a:schemeClr>
                </a:solidFill>
              </a:rPr>
              <a:t>Final collapse </a:t>
            </a:r>
            <a:r>
              <a:rPr lang="fr-FR" dirty="0" err="1">
                <a:solidFill>
                  <a:schemeClr val="bg1">
                    <a:lumMod val="65000"/>
                  </a:schemeClr>
                </a:solidFill>
              </a:rPr>
              <a:t>dynamics</a:t>
            </a:r>
            <a:endParaRPr lang="fr-FR" dirty="0">
              <a:solidFill>
                <a:schemeClr val="bg1">
                  <a:lumMod val="65000"/>
                </a:schemeClr>
              </a:solidFill>
            </a:endParaRPr>
          </a:p>
          <a:p>
            <a:pPr lvl="1"/>
            <a:endParaRPr lang="fr-FR" dirty="0"/>
          </a:p>
        </p:txBody>
      </p:sp>
      <p:sp>
        <p:nvSpPr>
          <p:cNvPr id="7" name="Espace réservé du pied de page 6"/>
          <p:cNvSpPr>
            <a:spLocks noGrp="1"/>
          </p:cNvSpPr>
          <p:nvPr>
            <p:ph type="ftr" sz="quarter" idx="11"/>
          </p:nvPr>
        </p:nvSpPr>
        <p:spPr/>
        <p:txBody>
          <a:bodyPr/>
          <a:lstStyle/>
          <a:p>
            <a:r>
              <a:rPr lang="en-US" smtClean="0"/>
              <a:t>IAEA Technical Meeting on Plasma Disruptions and their Mitigation 20th-23th July 2020</a:t>
            </a:r>
            <a:endParaRPr lang="de-DE" dirty="0" smtClean="0"/>
          </a:p>
        </p:txBody>
      </p:sp>
      <p:sp>
        <p:nvSpPr>
          <p:cNvPr id="8" name="Espace réservé du numéro de diapositive 7"/>
          <p:cNvSpPr>
            <a:spLocks noGrp="1"/>
          </p:cNvSpPr>
          <p:nvPr>
            <p:ph type="sldNum" sz="quarter" idx="4"/>
          </p:nvPr>
        </p:nvSpPr>
        <p:spPr/>
        <p:txBody>
          <a:bodyPr/>
          <a:lstStyle/>
          <a:p>
            <a:fld id="{6A6D9FA1-99C7-4910-8E32-B85D378B0060}" type="slidenum">
              <a:rPr lang="en-GB" smtClean="0"/>
              <a:pPr/>
              <a:t>19</a:t>
            </a:fld>
            <a:endParaRPr lang="en-GB" dirty="0"/>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208523655"/>
      </p:ext>
    </p:extLst>
  </p:cSld>
  <p:clrMapOvr>
    <a:masterClrMapping/>
  </p:clrMapOvr>
  <mc:AlternateContent xmlns:mc="http://schemas.openxmlformats.org/markup-compatibility/2006">
    <mc:Choice xmlns:p14="http://schemas.microsoft.com/office/powerpoint/2010/main" Requires="p14">
      <p:transition spd="slow" p14:dur="2000" advTm="10443"/>
    </mc:Choice>
    <mc:Fallback>
      <p:transition spd="slow" advTm="104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2400" dirty="0" err="1" smtClean="0"/>
              <a:t>Outline</a:t>
            </a:r>
            <a:endParaRPr lang="fr-FR" sz="2400" dirty="0"/>
          </a:p>
        </p:txBody>
      </p:sp>
      <p:sp>
        <p:nvSpPr>
          <p:cNvPr id="3" name="Espace réservé du contenu 2"/>
          <p:cNvSpPr>
            <a:spLocks noGrp="1"/>
          </p:cNvSpPr>
          <p:nvPr>
            <p:ph idx="1"/>
          </p:nvPr>
        </p:nvSpPr>
        <p:spPr>
          <a:xfrm>
            <a:off x="457200" y="836712"/>
            <a:ext cx="8507288" cy="5472608"/>
          </a:xfrm>
        </p:spPr>
        <p:txBody>
          <a:bodyPr/>
          <a:lstStyle/>
          <a:p>
            <a:r>
              <a:rPr lang="fr-FR" dirty="0"/>
              <a:t>General background</a:t>
            </a:r>
          </a:p>
          <a:p>
            <a:pPr lvl="1"/>
            <a:r>
              <a:rPr lang="fr-FR" dirty="0"/>
              <a:t>Disruptions and </a:t>
            </a:r>
            <a:r>
              <a:rPr lang="fr-FR" dirty="0" err="1"/>
              <a:t>runaways</a:t>
            </a:r>
            <a:endParaRPr lang="fr-FR" dirty="0"/>
          </a:p>
          <a:p>
            <a:pPr lvl="1"/>
            <a:r>
              <a:rPr lang="fr-FR" dirty="0" err="1"/>
              <a:t>Runaway</a:t>
            </a:r>
            <a:r>
              <a:rPr lang="fr-FR" dirty="0"/>
              <a:t> scenarios</a:t>
            </a:r>
          </a:p>
          <a:p>
            <a:r>
              <a:rPr lang="fr-FR" dirty="0" err="1" smtClean="0"/>
              <a:t>Experimental</a:t>
            </a:r>
            <a:r>
              <a:rPr lang="fr-FR" dirty="0" smtClean="0"/>
              <a:t> </a:t>
            </a:r>
            <a:r>
              <a:rPr lang="fr-FR" dirty="0"/>
              <a:t>data</a:t>
            </a:r>
          </a:p>
          <a:p>
            <a:pPr lvl="1"/>
            <a:r>
              <a:rPr lang="fr-FR" dirty="0"/>
              <a:t>High-Z MMI</a:t>
            </a:r>
          </a:p>
          <a:p>
            <a:pPr lvl="1"/>
            <a:r>
              <a:rPr lang="fr-FR" dirty="0"/>
              <a:t>D</a:t>
            </a:r>
            <a:r>
              <a:rPr lang="fr-FR" baseline="-25000" dirty="0"/>
              <a:t>2</a:t>
            </a:r>
            <a:r>
              <a:rPr lang="fr-FR" dirty="0"/>
              <a:t> MMI</a:t>
            </a:r>
          </a:p>
          <a:p>
            <a:r>
              <a:rPr lang="fr-FR" dirty="0"/>
              <a:t>D</a:t>
            </a:r>
            <a:r>
              <a:rPr lang="fr-FR" baseline="-25000" dirty="0"/>
              <a:t>2</a:t>
            </a:r>
            <a:r>
              <a:rPr lang="fr-FR" dirty="0"/>
              <a:t> cases: </a:t>
            </a:r>
            <a:r>
              <a:rPr lang="fr-FR" dirty="0" err="1"/>
              <a:t>role</a:t>
            </a:r>
            <a:r>
              <a:rPr lang="fr-FR" dirty="0"/>
              <a:t> of the </a:t>
            </a:r>
            <a:r>
              <a:rPr lang="fr-FR" dirty="0" err="1"/>
              <a:t>instability</a:t>
            </a:r>
            <a:endParaRPr lang="fr-FR" dirty="0"/>
          </a:p>
          <a:p>
            <a:pPr lvl="1"/>
            <a:r>
              <a:rPr lang="fr-FR" dirty="0" err="1"/>
              <a:t>Pre</a:t>
            </a:r>
            <a:r>
              <a:rPr lang="fr-FR" dirty="0"/>
              <a:t>-collapse phase</a:t>
            </a:r>
          </a:p>
          <a:p>
            <a:pPr lvl="1"/>
            <a:r>
              <a:rPr lang="fr-FR" dirty="0" err="1"/>
              <a:t>Characterization</a:t>
            </a:r>
            <a:r>
              <a:rPr lang="fr-FR" dirty="0"/>
              <a:t> of the </a:t>
            </a:r>
            <a:r>
              <a:rPr lang="fr-FR" dirty="0" err="1"/>
              <a:t>instability</a:t>
            </a:r>
            <a:endParaRPr lang="fr-FR" dirty="0"/>
          </a:p>
          <a:p>
            <a:pPr lvl="1"/>
            <a:r>
              <a:rPr lang="fr-FR" dirty="0"/>
              <a:t>MHD Simulations</a:t>
            </a:r>
          </a:p>
          <a:p>
            <a:r>
              <a:rPr lang="fr-FR" dirty="0"/>
              <a:t>D</a:t>
            </a:r>
            <a:r>
              <a:rPr lang="fr-FR" baseline="-25000" dirty="0"/>
              <a:t>2</a:t>
            </a:r>
            <a:r>
              <a:rPr lang="fr-FR" dirty="0"/>
              <a:t> cases: </a:t>
            </a:r>
            <a:r>
              <a:rPr lang="fr-FR" dirty="0" err="1"/>
              <a:t>role</a:t>
            </a:r>
            <a:r>
              <a:rPr lang="fr-FR" dirty="0"/>
              <a:t> of the </a:t>
            </a:r>
            <a:r>
              <a:rPr lang="fr-FR" dirty="0" err="1"/>
              <a:t>companion</a:t>
            </a:r>
            <a:r>
              <a:rPr lang="fr-FR" dirty="0"/>
              <a:t> plasma</a:t>
            </a:r>
          </a:p>
          <a:p>
            <a:pPr lvl="1"/>
            <a:r>
              <a:rPr lang="fr-FR" dirty="0"/>
              <a:t>Transport </a:t>
            </a:r>
            <a:r>
              <a:rPr lang="fr-FR" dirty="0" err="1"/>
              <a:t>during</a:t>
            </a:r>
            <a:r>
              <a:rPr lang="fr-FR" dirty="0"/>
              <a:t> the purge phase</a:t>
            </a:r>
          </a:p>
          <a:p>
            <a:pPr lvl="1"/>
            <a:r>
              <a:rPr lang="fr-FR" dirty="0"/>
              <a:t>Final collapse </a:t>
            </a:r>
            <a:r>
              <a:rPr lang="fr-FR" dirty="0" err="1"/>
              <a:t>dynamics</a:t>
            </a:r>
            <a:endParaRPr lang="fr-FR" dirty="0"/>
          </a:p>
          <a:p>
            <a:pPr lvl="1"/>
            <a:endParaRPr lang="fr-FR" dirty="0"/>
          </a:p>
        </p:txBody>
      </p:sp>
      <p:sp>
        <p:nvSpPr>
          <p:cNvPr id="7" name="Espace réservé du pied de page 6"/>
          <p:cNvSpPr>
            <a:spLocks noGrp="1"/>
          </p:cNvSpPr>
          <p:nvPr>
            <p:ph type="ftr" sz="quarter" idx="11"/>
          </p:nvPr>
        </p:nvSpPr>
        <p:spPr/>
        <p:txBody>
          <a:bodyPr/>
          <a:lstStyle/>
          <a:p>
            <a:r>
              <a:rPr lang="en-US" smtClean="0"/>
              <a:t>IAEA Technical Meeting on Plasma Disruptions and their Mitigation 20th-23th July 2020</a:t>
            </a:r>
            <a:endParaRPr lang="de-DE" dirty="0" smtClean="0"/>
          </a:p>
        </p:txBody>
      </p:sp>
      <p:sp>
        <p:nvSpPr>
          <p:cNvPr id="8" name="Espace réservé du numéro de diapositive 7"/>
          <p:cNvSpPr>
            <a:spLocks noGrp="1"/>
          </p:cNvSpPr>
          <p:nvPr>
            <p:ph type="sldNum" sz="quarter" idx="4"/>
          </p:nvPr>
        </p:nvSpPr>
        <p:spPr/>
        <p:txBody>
          <a:bodyPr/>
          <a:lstStyle/>
          <a:p>
            <a:fld id="{6A6D9FA1-99C7-4910-8E32-B85D378B0060}" type="slidenum">
              <a:rPr lang="en-GB" smtClean="0"/>
              <a:pPr/>
              <a:t>2</a:t>
            </a:fld>
            <a:endParaRPr lang="en-GB" dirty="0"/>
          </a:p>
        </p:txBody>
      </p:sp>
      <p:pic>
        <p:nvPicPr>
          <p:cNvPr id="16" name="Audio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17729109"/>
      </p:ext>
    </p:extLst>
  </p:cSld>
  <p:clrMapOvr>
    <a:masterClrMapping/>
  </p:clrMapOvr>
  <mc:AlternateContent xmlns:mc="http://schemas.openxmlformats.org/markup-compatibility/2006">
    <mc:Choice xmlns:p14="http://schemas.microsoft.com/office/powerpoint/2010/main" Requires="p14">
      <p:transition spd="slow" p14:dur="2000" advTm="19818"/>
    </mc:Choice>
    <mc:Fallback>
      <p:transition spd="slow" advTm="198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9">
            <a:extLst>
              <a:ext uri="{FF2B5EF4-FFF2-40B4-BE49-F238E27FC236}">
                <a16:creationId xmlns="" xmlns:a16="http://schemas.microsoft.com/office/drawing/2014/main" id="{42D4DEF2-636D-F648-9515-5B99FD2A49BA}"/>
              </a:ext>
            </a:extLst>
          </p:cNvPr>
          <p:cNvPicPr>
            <a:picLocks noChangeAspect="1"/>
          </p:cNvPicPr>
          <p:nvPr/>
        </p:nvPicPr>
        <p:blipFill rotWithShape="1">
          <a:blip r:embed="rId4"/>
          <a:srcRect b="39039"/>
          <a:stretch/>
        </p:blipFill>
        <p:spPr>
          <a:xfrm>
            <a:off x="5815405" y="1075191"/>
            <a:ext cx="3252987" cy="1619014"/>
          </a:xfrm>
          <a:prstGeom prst="rect">
            <a:avLst/>
          </a:prstGeom>
        </p:spPr>
      </p:pic>
      <p:pic>
        <p:nvPicPr>
          <p:cNvPr id="18" name="Picture 11">
            <a:extLst>
              <a:ext uri="{FF2B5EF4-FFF2-40B4-BE49-F238E27FC236}">
                <a16:creationId xmlns="" xmlns:a16="http://schemas.microsoft.com/office/drawing/2014/main" id="{F06D4D7B-3F8C-1643-B239-461C7E0C1BCC}"/>
              </a:ext>
            </a:extLst>
          </p:cNvPr>
          <p:cNvPicPr>
            <a:picLocks noChangeAspect="1"/>
          </p:cNvPicPr>
          <p:nvPr/>
        </p:nvPicPr>
        <p:blipFill>
          <a:blip r:embed="rId5"/>
          <a:stretch>
            <a:fillRect/>
          </a:stretch>
        </p:blipFill>
        <p:spPr>
          <a:xfrm>
            <a:off x="5877319" y="2623927"/>
            <a:ext cx="3129158" cy="1507833"/>
          </a:xfrm>
          <a:prstGeom prst="rect">
            <a:avLst/>
          </a:prstGeom>
        </p:spPr>
      </p:pic>
      <p:sp>
        <p:nvSpPr>
          <p:cNvPr id="19" name="ZoneTexte 18"/>
          <p:cNvSpPr txBox="1"/>
          <p:nvPr/>
        </p:nvSpPr>
        <p:spPr>
          <a:xfrm>
            <a:off x="6323418" y="822387"/>
            <a:ext cx="2147832" cy="338554"/>
          </a:xfrm>
          <a:prstGeom prst="rect">
            <a:avLst/>
          </a:prstGeom>
          <a:noFill/>
        </p:spPr>
        <p:txBody>
          <a:bodyPr wrap="none" rtlCol="0">
            <a:spAutoFit/>
          </a:bodyPr>
          <a:lstStyle/>
          <a:p>
            <a:r>
              <a:rPr lang="fr-FR" sz="1600" i="1" dirty="0" smtClean="0">
                <a:solidFill>
                  <a:srgbClr val="00B0F0"/>
                </a:solidFill>
              </a:rPr>
              <a:t>[Paz-Soldan PPCF 2019]</a:t>
            </a:r>
            <a:endParaRPr lang="fr-FR" sz="1600" i="1" dirty="0">
              <a:solidFill>
                <a:srgbClr val="00B0F0"/>
              </a:solidFill>
            </a:endParaRPr>
          </a:p>
        </p:txBody>
      </p:sp>
      <p:pic>
        <p:nvPicPr>
          <p:cNvPr id="2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308444"/>
            <a:ext cx="2357665" cy="23064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57499" y="4196856"/>
            <a:ext cx="5164381" cy="25295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ZoneTexte 21"/>
          <p:cNvSpPr txBox="1"/>
          <p:nvPr/>
        </p:nvSpPr>
        <p:spPr>
          <a:xfrm>
            <a:off x="7563177" y="5323149"/>
            <a:ext cx="1474699" cy="276999"/>
          </a:xfrm>
          <a:prstGeom prst="rect">
            <a:avLst/>
          </a:prstGeom>
          <a:noFill/>
          <a:ln w="12700">
            <a:noFill/>
          </a:ln>
        </p:spPr>
        <p:txBody>
          <a:bodyPr wrap="none" rtlCol="0">
            <a:spAutoFit/>
          </a:bodyPr>
          <a:lstStyle/>
          <a:p>
            <a:pPr algn="ctr"/>
            <a:r>
              <a:rPr lang="fr-FR" sz="1200" dirty="0" err="1" smtClean="0">
                <a:solidFill>
                  <a:srgbClr val="00B0F0"/>
                </a:solidFill>
              </a:rPr>
              <a:t>Courtesy</a:t>
            </a:r>
            <a:r>
              <a:rPr lang="fr-FR" sz="1200" dirty="0" smtClean="0">
                <a:solidFill>
                  <a:srgbClr val="00B0F0"/>
                </a:solidFill>
              </a:rPr>
              <a:t> of O. </a:t>
            </a:r>
            <a:r>
              <a:rPr lang="fr-FR" sz="1200" dirty="0" err="1" smtClean="0">
                <a:solidFill>
                  <a:srgbClr val="00B0F0"/>
                </a:solidFill>
              </a:rPr>
              <a:t>Ficker</a:t>
            </a:r>
            <a:endParaRPr lang="fr-FR" sz="1200" dirty="0" smtClean="0">
              <a:solidFill>
                <a:srgbClr val="00B0F0"/>
              </a:solidFill>
            </a:endParaRPr>
          </a:p>
        </p:txBody>
      </p:sp>
      <p:sp>
        <p:nvSpPr>
          <p:cNvPr id="2" name="Titre 1"/>
          <p:cNvSpPr>
            <a:spLocks noGrp="1"/>
          </p:cNvSpPr>
          <p:nvPr>
            <p:ph type="title"/>
          </p:nvPr>
        </p:nvSpPr>
        <p:spPr/>
        <p:txBody>
          <a:bodyPr/>
          <a:lstStyle/>
          <a:p>
            <a:r>
              <a:rPr lang="fr-FR" sz="2400" dirty="0" err="1"/>
              <a:t>Instability</a:t>
            </a:r>
            <a:r>
              <a:rPr lang="fr-FR" sz="2400" dirty="0"/>
              <a:t> </a:t>
            </a:r>
            <a:r>
              <a:rPr lang="fr-FR" sz="2400" dirty="0" err="1"/>
              <a:t>development</a:t>
            </a:r>
            <a:r>
              <a:rPr lang="fr-FR" sz="2400" dirty="0"/>
              <a:t>: JET and DIII-D</a:t>
            </a:r>
            <a:endParaRPr lang="fr-FR" sz="2400" dirty="0"/>
          </a:p>
        </p:txBody>
      </p:sp>
      <p:sp>
        <p:nvSpPr>
          <p:cNvPr id="3" name="Espace réservé du contenu 2"/>
          <p:cNvSpPr>
            <a:spLocks noGrp="1"/>
          </p:cNvSpPr>
          <p:nvPr>
            <p:ph idx="1"/>
          </p:nvPr>
        </p:nvSpPr>
        <p:spPr>
          <a:xfrm>
            <a:off x="457199" y="836712"/>
            <a:ext cx="5461464" cy="3627223"/>
          </a:xfrm>
        </p:spPr>
        <p:txBody>
          <a:bodyPr/>
          <a:lstStyle/>
          <a:p>
            <a:r>
              <a:rPr lang="fr-FR" dirty="0">
                <a:sym typeface="Wingdings" panose="05000000000000000000" pitchFamily="2" charset="2"/>
              </a:rPr>
              <a:t>Most </a:t>
            </a:r>
            <a:r>
              <a:rPr lang="fr-FR" dirty="0" err="1">
                <a:sym typeface="Wingdings" panose="05000000000000000000" pitchFamily="2" charset="2"/>
              </a:rPr>
              <a:t>representative</a:t>
            </a:r>
            <a:r>
              <a:rPr lang="fr-FR" dirty="0">
                <a:sym typeface="Wingdings" panose="05000000000000000000" pitchFamily="2" charset="2"/>
              </a:rPr>
              <a:t> cases</a:t>
            </a:r>
          </a:p>
          <a:p>
            <a:pPr lvl="1"/>
            <a:r>
              <a:rPr lang="fr-FR" dirty="0" err="1">
                <a:sym typeface="Wingdings" panose="05000000000000000000" pitchFamily="2" charset="2"/>
              </a:rPr>
              <a:t>Increase</a:t>
            </a:r>
            <a:r>
              <a:rPr lang="fr-FR" dirty="0">
                <a:sym typeface="Wingdings" panose="05000000000000000000" pitchFamily="2" charset="2"/>
              </a:rPr>
              <a:t> of RE </a:t>
            </a:r>
            <a:r>
              <a:rPr lang="fr-FR" dirty="0" err="1">
                <a:sym typeface="Wingdings" panose="05000000000000000000" pitchFamily="2" charset="2"/>
              </a:rPr>
              <a:t>current</a:t>
            </a:r>
            <a:r>
              <a:rPr lang="fr-FR" dirty="0">
                <a:sym typeface="Wingdings" panose="05000000000000000000" pitchFamily="2" charset="2"/>
              </a:rPr>
              <a:t> up to MA </a:t>
            </a:r>
            <a:r>
              <a:rPr lang="fr-FR" dirty="0" err="1">
                <a:sym typeface="Wingdings" panose="05000000000000000000" pitchFamily="2" charset="2"/>
              </a:rPr>
              <a:t>levels</a:t>
            </a:r>
            <a:endParaRPr lang="fr-FR" dirty="0">
              <a:sym typeface="Wingdings" panose="05000000000000000000" pitchFamily="2" charset="2"/>
            </a:endParaRPr>
          </a:p>
          <a:p>
            <a:pPr lvl="1"/>
            <a:r>
              <a:rPr lang="fr-FR" dirty="0" err="1" smtClean="0">
                <a:sym typeface="Wingdings" panose="05000000000000000000" pitchFamily="2" charset="2"/>
              </a:rPr>
              <a:t>low</a:t>
            </a:r>
            <a:r>
              <a:rPr lang="fr-FR" dirty="0" smtClean="0">
                <a:sym typeface="Wingdings" panose="05000000000000000000" pitchFamily="2" charset="2"/>
              </a:rPr>
              <a:t> </a:t>
            </a:r>
            <a:r>
              <a:rPr lang="fr-FR" dirty="0" err="1" smtClean="0">
                <a:sym typeface="Wingdings" panose="05000000000000000000" pitchFamily="2" charset="2"/>
              </a:rPr>
              <a:t>q</a:t>
            </a:r>
            <a:r>
              <a:rPr lang="fr-FR" baseline="-25000" dirty="0" err="1" smtClean="0">
                <a:sym typeface="Wingdings" panose="05000000000000000000" pitchFamily="2" charset="2"/>
              </a:rPr>
              <a:t>edge</a:t>
            </a:r>
            <a:r>
              <a:rPr lang="fr-FR" baseline="-25000" dirty="0" smtClean="0">
                <a:sym typeface="Wingdings" panose="05000000000000000000" pitchFamily="2" charset="2"/>
              </a:rPr>
              <a:t> </a:t>
            </a:r>
            <a:r>
              <a:rPr lang="fr-FR" dirty="0" smtClean="0">
                <a:sym typeface="Wingdings" panose="05000000000000000000" pitchFamily="2" charset="2"/>
              </a:rPr>
              <a:t>@collapse </a:t>
            </a:r>
            <a:r>
              <a:rPr lang="fr-FR" dirty="0">
                <a:sym typeface="Wingdings" panose="05000000000000000000" pitchFamily="2" charset="2"/>
              </a:rPr>
              <a:t>(DIII-D: </a:t>
            </a:r>
            <a:r>
              <a:rPr lang="fr-FR" dirty="0" smtClean="0">
                <a:sym typeface="Wingdings" panose="05000000000000000000" pitchFamily="2" charset="2"/>
              </a:rPr>
              <a:t>2</a:t>
            </a:r>
            <a:r>
              <a:rPr lang="fr-FR" dirty="0">
                <a:sym typeface="Wingdings" panose="05000000000000000000" pitchFamily="2" charset="2"/>
              </a:rPr>
              <a:t>, </a:t>
            </a:r>
            <a:r>
              <a:rPr lang="fr-FR" dirty="0" smtClean="0">
                <a:sym typeface="Wingdings" panose="05000000000000000000" pitchFamily="2" charset="2"/>
              </a:rPr>
              <a:t>JET: </a:t>
            </a:r>
            <a:r>
              <a:rPr lang="fr-FR" dirty="0">
                <a:sym typeface="Wingdings" panose="05000000000000000000" pitchFamily="2" charset="2"/>
              </a:rPr>
              <a:t>2-4)</a:t>
            </a:r>
          </a:p>
          <a:p>
            <a:pPr lvl="1"/>
            <a:r>
              <a:rPr lang="fr-FR" dirty="0">
                <a:sym typeface="Wingdings" panose="05000000000000000000" pitchFamily="2" charset="2"/>
              </a:rPr>
              <a:t>High </a:t>
            </a:r>
            <a:r>
              <a:rPr lang="fr-FR" dirty="0" err="1">
                <a:sym typeface="Wingdings" panose="05000000000000000000" pitchFamily="2" charset="2"/>
              </a:rPr>
              <a:t>levels</a:t>
            </a:r>
            <a:r>
              <a:rPr lang="fr-FR" dirty="0">
                <a:sym typeface="Wingdings" panose="05000000000000000000" pitchFamily="2" charset="2"/>
              </a:rPr>
              <a:t> of MHD </a:t>
            </a:r>
            <a:r>
              <a:rPr lang="fr-FR" dirty="0" err="1">
                <a:sym typeface="Wingdings" panose="05000000000000000000" pitchFamily="2" charset="2"/>
              </a:rPr>
              <a:t>activity</a:t>
            </a:r>
            <a:endParaRPr lang="fr-FR" dirty="0">
              <a:sym typeface="Wingdings" panose="05000000000000000000" pitchFamily="2" charset="2"/>
            </a:endParaRPr>
          </a:p>
          <a:p>
            <a:r>
              <a:rPr lang="fr-FR" dirty="0" err="1">
                <a:sym typeface="Wingdings" panose="05000000000000000000" pitchFamily="2" charset="2"/>
              </a:rPr>
              <a:t>Some</a:t>
            </a:r>
            <a:r>
              <a:rPr lang="fr-FR" dirty="0">
                <a:sym typeface="Wingdings" panose="05000000000000000000" pitchFamily="2" charset="2"/>
              </a:rPr>
              <a:t> </a:t>
            </a:r>
            <a:r>
              <a:rPr lang="fr-FR" dirty="0" err="1">
                <a:sym typeface="Wingdings" panose="05000000000000000000" pitchFamily="2" charset="2"/>
              </a:rPr>
              <a:t>evidence</a:t>
            </a:r>
            <a:r>
              <a:rPr lang="fr-FR" dirty="0">
                <a:sym typeface="Wingdings" panose="05000000000000000000" pitchFamily="2" charset="2"/>
              </a:rPr>
              <a:t> at JET </a:t>
            </a:r>
            <a:r>
              <a:rPr lang="fr-FR" dirty="0" err="1">
                <a:sym typeface="Wingdings" panose="05000000000000000000" pitchFamily="2" charset="2"/>
              </a:rPr>
              <a:t>that</a:t>
            </a:r>
            <a:r>
              <a:rPr lang="fr-FR" dirty="0">
                <a:sym typeface="Wingdings" panose="05000000000000000000" pitchFamily="2" charset="2"/>
              </a:rPr>
              <a:t> </a:t>
            </a:r>
            <a:r>
              <a:rPr lang="fr-FR" dirty="0" err="1">
                <a:sym typeface="Wingdings" panose="05000000000000000000" pitchFamily="2" charset="2"/>
              </a:rPr>
              <a:t>current</a:t>
            </a:r>
            <a:r>
              <a:rPr lang="fr-FR" dirty="0">
                <a:sym typeface="Wingdings" panose="05000000000000000000" pitchFamily="2" charset="2"/>
              </a:rPr>
              <a:t> and </a:t>
            </a:r>
            <a:r>
              <a:rPr lang="fr-FR" dirty="0" smtClean="0">
                <a:sym typeface="Wingdings" panose="05000000000000000000" pitchFamily="2" charset="2"/>
              </a:rPr>
              <a:t>q profiles </a:t>
            </a:r>
            <a:r>
              <a:rPr lang="fr-FR" dirty="0">
                <a:sym typeface="Wingdings" panose="05000000000000000000" pitchFamily="2" charset="2"/>
              </a:rPr>
              <a:t>are </a:t>
            </a:r>
            <a:r>
              <a:rPr lang="fr-FR" dirty="0" err="1">
                <a:sym typeface="Wingdings" panose="05000000000000000000" pitchFamily="2" charset="2"/>
              </a:rPr>
              <a:t>hollow</a:t>
            </a:r>
            <a:r>
              <a:rPr lang="fr-FR" dirty="0">
                <a:sym typeface="Wingdings" panose="05000000000000000000" pitchFamily="2" charset="2"/>
              </a:rPr>
              <a:t> key </a:t>
            </a:r>
            <a:r>
              <a:rPr lang="fr-FR" dirty="0" err="1">
                <a:sym typeface="Wingdings" panose="05000000000000000000" pitchFamily="2" charset="2"/>
              </a:rPr>
              <a:t>feature</a:t>
            </a:r>
            <a:r>
              <a:rPr lang="fr-FR" dirty="0">
                <a:sym typeface="Wingdings" panose="05000000000000000000" pitchFamily="2" charset="2"/>
              </a:rPr>
              <a:t>?</a:t>
            </a:r>
          </a:p>
          <a:p>
            <a:pPr lvl="1"/>
            <a:r>
              <a:rPr lang="fr-FR" dirty="0" err="1">
                <a:sym typeface="Wingdings" panose="05000000000000000000" pitchFamily="2" charset="2"/>
              </a:rPr>
              <a:t>From</a:t>
            </a:r>
            <a:r>
              <a:rPr lang="fr-FR" dirty="0">
                <a:sym typeface="Wingdings" panose="05000000000000000000" pitchFamily="2" charset="2"/>
              </a:rPr>
              <a:t> SOFT reconstructions of </a:t>
            </a:r>
            <a:r>
              <a:rPr lang="fr-FR" dirty="0" smtClean="0">
                <a:sym typeface="Wingdings" panose="05000000000000000000" pitchFamily="2" charset="2"/>
              </a:rPr>
              <a:t>IR </a:t>
            </a:r>
            <a:r>
              <a:rPr lang="fr-FR" dirty="0" err="1">
                <a:sym typeface="Wingdings" panose="05000000000000000000" pitchFamily="2" charset="2"/>
              </a:rPr>
              <a:t>pictures</a:t>
            </a:r>
            <a:endParaRPr lang="fr-FR" dirty="0">
              <a:sym typeface="Wingdings" panose="05000000000000000000" pitchFamily="2" charset="2"/>
            </a:endParaRPr>
          </a:p>
          <a:p>
            <a:pPr lvl="1"/>
            <a:r>
              <a:rPr lang="fr-FR" dirty="0" err="1">
                <a:sym typeface="Wingdings" panose="05000000000000000000" pitchFamily="2" charset="2"/>
              </a:rPr>
              <a:t>From</a:t>
            </a:r>
            <a:r>
              <a:rPr lang="fr-FR" dirty="0">
                <a:sym typeface="Wingdings" panose="05000000000000000000" pitchFamily="2" charset="2"/>
              </a:rPr>
              <a:t> </a:t>
            </a:r>
            <a:r>
              <a:rPr lang="fr-FR" dirty="0" err="1">
                <a:sym typeface="Wingdings" panose="05000000000000000000" pitchFamily="2" charset="2"/>
              </a:rPr>
              <a:t>island</a:t>
            </a:r>
            <a:r>
              <a:rPr lang="fr-FR" dirty="0">
                <a:sym typeface="Wingdings" panose="05000000000000000000" pitchFamily="2" charset="2"/>
              </a:rPr>
              <a:t> </a:t>
            </a:r>
            <a:r>
              <a:rPr lang="fr-FR" dirty="0" err="1">
                <a:sym typeface="Wingdings" panose="05000000000000000000" pitchFamily="2" charset="2"/>
              </a:rPr>
              <a:t>movement</a:t>
            </a:r>
            <a:r>
              <a:rPr lang="fr-FR" dirty="0">
                <a:sym typeface="Wingdings" panose="05000000000000000000" pitchFamily="2" charset="2"/>
              </a:rPr>
              <a:t> </a:t>
            </a:r>
            <a:r>
              <a:rPr lang="fr-FR" dirty="0" smtClean="0">
                <a:sym typeface="Wingdings" panose="05000000000000000000" pitchFamily="2" charset="2"/>
              </a:rPr>
              <a:t>on IR </a:t>
            </a:r>
            <a:r>
              <a:rPr lang="fr-FR" dirty="0" err="1">
                <a:sym typeface="Wingdings" panose="05000000000000000000" pitchFamily="2" charset="2"/>
              </a:rPr>
              <a:t>pictures</a:t>
            </a:r>
            <a:endParaRPr lang="fr-FR" dirty="0">
              <a:sym typeface="Wingdings" panose="05000000000000000000" pitchFamily="2" charset="2"/>
            </a:endParaRPr>
          </a:p>
          <a:p>
            <a:pPr lvl="1"/>
            <a:r>
              <a:rPr lang="fr-FR" dirty="0" err="1">
                <a:sym typeface="Wingdings" panose="05000000000000000000" pitchFamily="2" charset="2"/>
              </a:rPr>
              <a:t>Indirectly</a:t>
            </a:r>
            <a:r>
              <a:rPr lang="fr-FR" dirty="0">
                <a:sym typeface="Wingdings" panose="05000000000000000000" pitchFamily="2" charset="2"/>
              </a:rPr>
              <a:t>: on </a:t>
            </a:r>
            <a:r>
              <a:rPr lang="fr-FR" dirty="0" err="1">
                <a:sym typeface="Wingdings" panose="05000000000000000000" pitchFamily="2" charset="2"/>
              </a:rPr>
              <a:t>results</a:t>
            </a:r>
            <a:r>
              <a:rPr lang="fr-FR" dirty="0">
                <a:sym typeface="Wingdings" panose="05000000000000000000" pitchFamily="2" charset="2"/>
              </a:rPr>
              <a:t> </a:t>
            </a:r>
            <a:r>
              <a:rPr lang="fr-FR" dirty="0" err="1">
                <a:sym typeface="Wingdings" panose="05000000000000000000" pitchFamily="2" charset="2"/>
              </a:rPr>
              <a:t>from</a:t>
            </a:r>
            <a:r>
              <a:rPr lang="fr-FR" dirty="0">
                <a:sym typeface="Wingdings" panose="05000000000000000000" pitchFamily="2" charset="2"/>
              </a:rPr>
              <a:t> JOREK simulations </a:t>
            </a:r>
            <a:r>
              <a:rPr lang="fr-FR" dirty="0" smtClean="0">
                <a:solidFill>
                  <a:srgbClr val="00B0F0"/>
                </a:solidFill>
                <a:sym typeface="Wingdings" panose="05000000000000000000" pitchFamily="2" charset="2"/>
              </a:rPr>
              <a:t>[</a:t>
            </a:r>
            <a:r>
              <a:rPr lang="fr-FR" dirty="0" err="1" smtClean="0">
                <a:solidFill>
                  <a:srgbClr val="00B0F0"/>
                </a:solidFill>
                <a:sym typeface="Wingdings" panose="05000000000000000000" pitchFamily="2" charset="2"/>
              </a:rPr>
              <a:t>see</a:t>
            </a:r>
            <a:r>
              <a:rPr lang="fr-FR" dirty="0" smtClean="0">
                <a:solidFill>
                  <a:srgbClr val="00B0F0"/>
                </a:solidFill>
                <a:sym typeface="Wingdings" panose="05000000000000000000" pitchFamily="2" charset="2"/>
              </a:rPr>
              <a:t> </a:t>
            </a:r>
            <a:r>
              <a:rPr lang="fr-FR" dirty="0">
                <a:solidFill>
                  <a:srgbClr val="00B0F0"/>
                </a:solidFill>
                <a:sym typeface="Wingdings" panose="05000000000000000000" pitchFamily="2" charset="2"/>
              </a:rPr>
              <a:t>V. </a:t>
            </a:r>
            <a:r>
              <a:rPr lang="fr-FR" dirty="0" err="1">
                <a:solidFill>
                  <a:srgbClr val="00B0F0"/>
                </a:solidFill>
                <a:sym typeface="Wingdings" panose="05000000000000000000" pitchFamily="2" charset="2"/>
              </a:rPr>
              <a:t>Bandaru’s</a:t>
            </a:r>
            <a:r>
              <a:rPr lang="fr-FR" dirty="0">
                <a:solidFill>
                  <a:srgbClr val="00B0F0"/>
                </a:solidFill>
                <a:sym typeface="Wingdings" panose="05000000000000000000" pitchFamily="2" charset="2"/>
              </a:rPr>
              <a:t> talk – </a:t>
            </a:r>
            <a:r>
              <a:rPr lang="fr-FR" dirty="0" err="1">
                <a:solidFill>
                  <a:srgbClr val="00B0F0"/>
                </a:solidFill>
                <a:sym typeface="Wingdings" panose="05000000000000000000" pitchFamily="2" charset="2"/>
              </a:rPr>
              <a:t>this</a:t>
            </a:r>
            <a:r>
              <a:rPr lang="fr-FR" dirty="0">
                <a:solidFill>
                  <a:srgbClr val="00B0F0"/>
                </a:solidFill>
                <a:sym typeface="Wingdings" panose="05000000000000000000" pitchFamily="2" charset="2"/>
              </a:rPr>
              <a:t> </a:t>
            </a:r>
            <a:r>
              <a:rPr lang="fr-FR" dirty="0" err="1" smtClean="0">
                <a:solidFill>
                  <a:srgbClr val="00B0F0"/>
                </a:solidFill>
                <a:sym typeface="Wingdings" panose="05000000000000000000" pitchFamily="2" charset="2"/>
              </a:rPr>
              <a:t>conference</a:t>
            </a:r>
            <a:r>
              <a:rPr lang="fr-FR" dirty="0" smtClean="0">
                <a:solidFill>
                  <a:srgbClr val="00B0F0"/>
                </a:solidFill>
                <a:sym typeface="Wingdings" panose="05000000000000000000" pitchFamily="2" charset="2"/>
              </a:rPr>
              <a:t>]</a:t>
            </a:r>
            <a:endParaRPr lang="fr-FR" dirty="0">
              <a:solidFill>
                <a:srgbClr val="00B0F0"/>
              </a:solidFill>
              <a:sym typeface="Wingdings" panose="05000000000000000000" pitchFamily="2" charset="2"/>
            </a:endParaRPr>
          </a:p>
          <a:p>
            <a:endParaRPr lang="fr-FR" dirty="0">
              <a:sym typeface="Wingdings" panose="05000000000000000000" pitchFamily="2" charset="2"/>
            </a:endParaRPr>
          </a:p>
          <a:p>
            <a:pPr marL="0" indent="0">
              <a:buNone/>
            </a:pPr>
            <a:endParaRPr lang="fr-FR" dirty="0">
              <a:sym typeface="Wingdings" panose="05000000000000000000" pitchFamily="2" charset="2"/>
            </a:endParaRPr>
          </a:p>
        </p:txBody>
      </p:sp>
      <p:sp>
        <p:nvSpPr>
          <p:cNvPr id="7" name="Espace réservé du pied de page 6"/>
          <p:cNvSpPr>
            <a:spLocks noGrp="1"/>
          </p:cNvSpPr>
          <p:nvPr>
            <p:ph type="ftr" sz="quarter" idx="11"/>
          </p:nvPr>
        </p:nvSpPr>
        <p:spPr/>
        <p:txBody>
          <a:bodyPr/>
          <a:lstStyle/>
          <a:p>
            <a:r>
              <a:rPr lang="en-US" smtClean="0"/>
              <a:t>IAEA Technical Meeting on Plasma Disruptions and their Mitigation 20th-23th July 2020</a:t>
            </a:r>
            <a:endParaRPr lang="de-DE" dirty="0" smtClean="0"/>
          </a:p>
        </p:txBody>
      </p:sp>
      <p:sp>
        <p:nvSpPr>
          <p:cNvPr id="23" name="Espace réservé du numéro de diapositive 22"/>
          <p:cNvSpPr>
            <a:spLocks noGrp="1"/>
          </p:cNvSpPr>
          <p:nvPr>
            <p:ph type="sldNum" sz="quarter" idx="4"/>
          </p:nvPr>
        </p:nvSpPr>
        <p:spPr/>
        <p:txBody>
          <a:bodyPr/>
          <a:lstStyle/>
          <a:p>
            <a:fld id="{6A6D9FA1-99C7-4910-8E32-B85D378B0060}" type="slidenum">
              <a:rPr lang="en-GB" smtClean="0"/>
              <a:pPr/>
              <a:t>20</a:t>
            </a:fld>
            <a:endParaRPr lang="en-GB" dirty="0"/>
          </a:p>
        </p:txBody>
      </p:sp>
      <p:pic>
        <p:nvPicPr>
          <p:cNvPr id="24" name="Picture 2" descr="\\de-ews-fs01\efdawork\PI team\PICTURES AND GRAPHICS\LOGOS\JET-LOGO (by Dolp)\OtherJPG\JET.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8228" y="4589642"/>
            <a:ext cx="631203" cy="25040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D3D_logo.pn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489446" y="1160941"/>
            <a:ext cx="811080" cy="459423"/>
          </a:xfrm>
          <a:prstGeom prst="rect">
            <a:avLst/>
          </a:prstGeom>
          <a:solidFill>
            <a:schemeClr val="bg1"/>
          </a:solidFill>
          <a:ln>
            <a:noFill/>
          </a:ln>
          <a:extLst/>
        </p:spPr>
      </p:pic>
      <p:pic>
        <p:nvPicPr>
          <p:cNvPr id="26" name="Picture 8" descr="D3D_logo.pn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290166" y="3275145"/>
            <a:ext cx="811080" cy="459423"/>
          </a:xfrm>
          <a:prstGeom prst="rect">
            <a:avLst/>
          </a:prstGeom>
          <a:solidFill>
            <a:schemeClr val="bg1"/>
          </a:solidFill>
          <a:ln>
            <a:noFill/>
          </a:ln>
          <a:extLst/>
        </p:spPr>
      </p:pic>
      <p:pic>
        <p:nvPicPr>
          <p:cNvPr id="28" name="Audio 2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18500" y="6032500"/>
            <a:ext cx="609600" cy="609600"/>
          </a:xfrm>
          <a:prstGeom prst="rect">
            <a:avLst/>
          </a:prstGeom>
        </p:spPr>
      </p:pic>
      <p:sp>
        <p:nvSpPr>
          <p:cNvPr id="29" name="Rectangle 28"/>
          <p:cNvSpPr/>
          <p:nvPr/>
        </p:nvSpPr>
        <p:spPr>
          <a:xfrm>
            <a:off x="4155621" y="5457306"/>
            <a:ext cx="1284068" cy="1153206"/>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537304760"/>
      </p:ext>
    </p:extLst>
  </p:cSld>
  <p:clrMapOvr>
    <a:masterClrMapping/>
  </p:clrMapOvr>
  <mc:AlternateContent xmlns:mc="http://schemas.openxmlformats.org/markup-compatibility/2006">
    <mc:Choice xmlns:p14="http://schemas.microsoft.com/office/powerpoint/2010/main" Requires="p14">
      <p:transition spd="slow" p14:dur="2000" advTm="85467"/>
    </mc:Choice>
    <mc:Fallback>
      <p:transition spd="slow" advTm="854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extLst>
    <p:ext uri="{3A86A75C-4F4B-4683-9AE1-C65F6400EC91}">
      <p14:laserTraceLst xmlns:p14="http://schemas.microsoft.com/office/powerpoint/2010/main">
        <p14:tracePtLst>
          <p14:tracePt t="26168" x="7569200" y="1854200"/>
          <p14:tracePt t="26394" x="7575550" y="1860550"/>
          <p14:tracePt t="26396" x="7588250" y="1860550"/>
          <p14:tracePt t="26398" x="7613650" y="1866900"/>
          <p14:tracePt t="26405" x="7689850" y="1905000"/>
          <p14:tracePt t="26422" x="7766050" y="1943100"/>
          <p14:tracePt t="26440" x="7816850" y="1955800"/>
          <p14:tracePt t="26456" x="7835900" y="1974850"/>
          <p14:tracePt t="26488" x="7848600" y="1981200"/>
          <p14:tracePt t="26650" x="7848600" y="1987550"/>
          <p14:tracePt t="26688" x="7842250" y="1987550"/>
          <p14:tracePt t="26692" x="7829550" y="1987550"/>
          <p14:tracePt t="26706" x="7823200" y="1987550"/>
          <p14:tracePt t="26706" x="7810500" y="1987550"/>
          <p14:tracePt t="26721" x="7797800" y="1987550"/>
          <p14:tracePt t="26738" x="7778750" y="1987550"/>
          <p14:tracePt t="26755" x="7766050" y="1981200"/>
          <p14:tracePt t="26771" x="7759700" y="1974850"/>
          <p14:tracePt t="26788" x="7753350" y="1974850"/>
          <p14:tracePt t="28006" x="7759700" y="1974850"/>
          <p14:tracePt t="28032" x="7766050" y="1974850"/>
          <p14:tracePt t="28174" x="7759700" y="1974850"/>
          <p14:tracePt t="28176" x="7753350" y="1974850"/>
          <p14:tracePt t="28176" x="7740650" y="1974850"/>
          <p14:tracePt t="28188" x="7727950" y="1974850"/>
          <p14:tracePt t="28189" x="7689850" y="1962150"/>
          <p14:tracePt t="28205" x="7677150" y="1955800"/>
          <p14:tracePt t="28221" x="7658100" y="1955800"/>
          <p14:tracePt t="28238" x="7645400" y="1955800"/>
          <p14:tracePt t="28334" x="7651750" y="1955800"/>
          <p14:tracePt t="28336" x="7658100" y="1955800"/>
          <p14:tracePt t="28340" x="7696200" y="1955800"/>
          <p14:tracePt t="28347" x="7721600" y="1955800"/>
          <p14:tracePt t="28355" x="7785100" y="1955800"/>
          <p14:tracePt t="28371" x="7835900" y="1955800"/>
          <p14:tracePt t="28388" x="7848600" y="1955800"/>
          <p14:tracePt t="28405" x="7867650" y="1955800"/>
          <p14:tracePt t="28450" x="7874000" y="1955800"/>
          <p14:tracePt t="28514" x="7880350" y="1955800"/>
          <p14:tracePt t="28520" x="7886700" y="1955800"/>
          <p14:tracePt t="28522" x="7886700" y="1949450"/>
          <p14:tracePt t="28524" x="7899400" y="1949450"/>
          <p14:tracePt t="28542" x="7912100" y="1943100"/>
          <p14:tracePt t="28774" x="7918450" y="1943100"/>
          <p14:tracePt t="28774" x="7924800" y="1943100"/>
          <p14:tracePt t="28781" x="7931150" y="1917700"/>
          <p14:tracePt t="28782" x="7962900" y="1905000"/>
          <p14:tracePt t="28788" x="8032750" y="1860550"/>
          <p14:tracePt t="28805" x="8108950" y="1797050"/>
          <p14:tracePt t="28822" x="8185150" y="1739900"/>
          <p14:tracePt t="28838" x="8235950" y="1714500"/>
          <p14:tracePt t="28855" x="8267700" y="1682750"/>
          <p14:tracePt t="28871" x="8280400" y="1670050"/>
          <p14:tracePt t="28888" x="8293100" y="1663700"/>
          <p14:tracePt t="29028" x="8299450" y="1663700"/>
          <p14:tracePt t="29038" x="8324850" y="1638300"/>
          <p14:tracePt t="29047" x="8350250" y="1631950"/>
          <p14:tracePt t="29055" x="8394700" y="1600200"/>
          <p14:tracePt t="29071" x="8445500" y="1587500"/>
          <p14:tracePt t="29088" x="8477250" y="1574800"/>
          <p14:tracePt t="29105" x="8489950" y="1555750"/>
          <p14:tracePt t="29121" x="8515350" y="1555750"/>
          <p14:tracePt t="29138" x="8515350" y="1549400"/>
          <p14:tracePt t="29252" x="8509000" y="1549400"/>
          <p14:tracePt t="29256" x="8496300" y="1549400"/>
          <p14:tracePt t="29264" x="8477250" y="1549400"/>
          <p14:tracePt t="29272" x="8420100" y="1568450"/>
          <p14:tracePt t="29288" x="8356600" y="1587500"/>
          <p14:tracePt t="29305" x="8286750" y="1612900"/>
          <p14:tracePt t="29321" x="8191500" y="1638300"/>
          <p14:tracePt t="29338" x="8140700" y="1663700"/>
          <p14:tracePt t="29355" x="8096250" y="1689100"/>
          <p14:tracePt t="29355" x="8089900" y="1695450"/>
          <p14:tracePt t="29372" x="8051800" y="1701800"/>
          <p14:tracePt t="29388" x="8032750" y="1708150"/>
          <p14:tracePt t="29405" x="8013700" y="1708150"/>
          <p14:tracePt t="29421" x="8001000" y="1720850"/>
          <p14:tracePt t="29438" x="7975600" y="1733550"/>
          <p14:tracePt t="29508" x="7969250" y="1733550"/>
          <p14:tracePt t="29514" x="7962900" y="1733550"/>
          <p14:tracePt t="29524" x="7956550" y="1739900"/>
          <p14:tracePt t="29530" x="7943850" y="1739900"/>
          <p14:tracePt t="29538" x="7937500" y="1746250"/>
          <p14:tracePt t="29555" x="7924800" y="1758950"/>
          <p14:tracePt t="29571" x="7918450" y="1758950"/>
          <p14:tracePt t="29588" x="7899400" y="1765300"/>
          <p14:tracePt t="29605" x="7880350" y="1765300"/>
          <p14:tracePt t="29622" x="7854950" y="1778000"/>
          <p14:tracePt t="29638" x="7842250" y="1784350"/>
          <p14:tracePt t="29655" x="7823200" y="1797050"/>
          <p14:tracePt t="29778" x="7810500" y="1797050"/>
          <p14:tracePt t="29860" x="7810500" y="1803400"/>
          <p14:tracePt t="29862" x="7810500" y="1809750"/>
          <p14:tracePt t="29864" x="7816850" y="1835150"/>
          <p14:tracePt t="29872" x="7816850" y="1885950"/>
          <p14:tracePt t="29888" x="7823200" y="1905000"/>
          <p14:tracePt t="29905" x="7829550" y="1911350"/>
          <p14:tracePt t="29940" x="7835900" y="1911350"/>
          <p14:tracePt t="29956" x="7835900" y="1917700"/>
          <p14:tracePt t="30008" x="7842250" y="1917700"/>
          <p14:tracePt t="30012" x="7848600" y="1917700"/>
          <p14:tracePt t="30021" x="7867650" y="1917700"/>
          <p14:tracePt t="30024" x="7905750" y="1917700"/>
          <p14:tracePt t="30038" x="7956550" y="1917700"/>
          <p14:tracePt t="30055" x="8026400" y="1917700"/>
          <p14:tracePt t="30055" x="8032750" y="1911350"/>
          <p14:tracePt t="30072" x="8096250" y="1885950"/>
          <p14:tracePt t="30088" x="8140700" y="1847850"/>
          <p14:tracePt t="30105" x="8172450" y="1828800"/>
          <p14:tracePt t="30121" x="8191500" y="1816100"/>
          <p14:tracePt t="30292" x="8197850" y="1809750"/>
          <p14:tracePt t="30292" x="8204200" y="1809750"/>
          <p14:tracePt t="30297" x="8216900" y="1809750"/>
          <p14:tracePt t="30305" x="8229600" y="1797050"/>
          <p14:tracePt t="30305" x="8299450" y="1733550"/>
          <p14:tracePt t="30321" x="8394700" y="1644650"/>
          <p14:tracePt t="30338" x="8464550" y="1562100"/>
          <p14:tracePt t="30355" x="8496300" y="1517650"/>
          <p14:tracePt t="30371" x="8515350" y="1504950"/>
          <p14:tracePt t="30408" x="8521700" y="1504950"/>
          <p14:tracePt t="30420" x="8521700" y="1498600"/>
          <p14:tracePt t="32669" x="8528050" y="1498600"/>
          <p14:tracePt t="32669" x="8547100" y="1498600"/>
          <p14:tracePt t="32673" x="8553450" y="1498600"/>
          <p14:tracePt t="32673" x="8610600" y="1498600"/>
          <p14:tracePt t="32689" x="8636000" y="1485900"/>
          <p14:tracePt t="32706" x="8661400" y="1479550"/>
          <p14:tracePt t="32722" x="8680450" y="1473200"/>
          <p14:tracePt t="32739" x="8693150" y="1466850"/>
          <p14:tracePt t="32756" x="8699500" y="1466850"/>
          <p14:tracePt t="32756" x="8699500" y="1460500"/>
          <p14:tracePt t="32773" x="8705850" y="1460500"/>
          <p14:tracePt t="32813" x="8712200" y="1460500"/>
          <p14:tracePt t="32857" x="8724900" y="1460500"/>
          <p14:tracePt t="32871" x="8731250" y="1460500"/>
          <p14:tracePt t="32891" x="8737600" y="1460500"/>
          <p14:tracePt t="32895" x="8743950" y="1454150"/>
          <p14:tracePt t="34346" x="8750300" y="1454150"/>
          <p14:tracePt t="35746" x="8750300" y="1460500"/>
          <p14:tracePt t="35748" x="8750300" y="1466850"/>
          <p14:tracePt t="35750" x="8750300" y="1498600"/>
          <p14:tracePt t="35755" x="8743950" y="1600200"/>
          <p14:tracePt t="35755" x="8743950" y="1619250"/>
          <p14:tracePt t="35772" x="8743950" y="1733550"/>
          <p14:tracePt t="35788" x="8743950" y="1898650"/>
          <p14:tracePt t="35805" x="8743950" y="2133600"/>
          <p14:tracePt t="35821" x="8743950" y="2381250"/>
          <p14:tracePt t="35838" x="8743950" y="2584450"/>
          <p14:tracePt t="35855" x="8756650" y="2774950"/>
          <p14:tracePt t="35855" x="8756650" y="2800350"/>
          <p14:tracePt t="35872" x="8756650" y="3067050"/>
          <p14:tracePt t="35888" x="8750300" y="3302000"/>
          <p14:tracePt t="35905" x="8750300" y="3492500"/>
          <p14:tracePt t="35922" x="8731250" y="3676650"/>
          <p14:tracePt t="35938" x="8712200" y="3778250"/>
          <p14:tracePt t="35955" x="8686800" y="3848100"/>
          <p14:tracePt t="35955" x="8667750" y="3854450"/>
          <p14:tracePt t="35972" x="8636000" y="3905250"/>
          <p14:tracePt t="35988" x="8553450" y="3949700"/>
          <p14:tracePt t="36005" x="8439150" y="4006850"/>
          <p14:tracePt t="36021" x="8293100" y="4044950"/>
          <p14:tracePt t="36038" x="8128000" y="4057650"/>
          <p14:tracePt t="36055" x="7962900" y="4057650"/>
          <p14:tracePt t="36071" x="7829550" y="4057650"/>
          <p14:tracePt t="36088" x="7696200" y="4025900"/>
          <p14:tracePt t="36105" x="7594600" y="3981450"/>
          <p14:tracePt t="36121" x="7448550" y="3905250"/>
          <p14:tracePt t="36138" x="7321550" y="3810000"/>
          <p14:tracePt t="36155" x="7239000" y="3752850"/>
          <p14:tracePt t="36155" x="7219950" y="3733800"/>
          <p14:tracePt t="36172" x="7099300" y="3632200"/>
          <p14:tracePt t="36188" x="7023100" y="3568700"/>
          <p14:tracePt t="36205" x="6946900" y="3530600"/>
          <p14:tracePt t="36221" x="6896100" y="3492500"/>
          <p14:tracePt t="36238" x="6838950" y="3454400"/>
          <p14:tracePt t="36255" x="6743700" y="3403600"/>
          <p14:tracePt t="36272" x="6661150" y="3352800"/>
          <p14:tracePt t="36288" x="6604000" y="3308350"/>
          <p14:tracePt t="36305" x="6527800" y="3270250"/>
          <p14:tracePt t="36321" x="6496050" y="3244850"/>
          <p14:tracePt t="36338" x="6464300" y="3225800"/>
          <p14:tracePt t="36355" x="6451600" y="3200400"/>
          <p14:tracePt t="36355" x="6438900" y="3200400"/>
          <p14:tracePt t="36372" x="6426200" y="3187700"/>
          <p14:tracePt t="36388" x="6419850" y="3162300"/>
          <p14:tracePt t="36405" x="6419850" y="3149600"/>
          <p14:tracePt t="36421" x="6413500" y="3117850"/>
          <p14:tracePt t="36438" x="6407150" y="3060700"/>
          <p14:tracePt t="36455" x="6407150" y="3016250"/>
          <p14:tracePt t="36471" x="6394450" y="2984500"/>
          <p14:tracePt t="36664" x="6400800" y="2984500"/>
          <p14:tracePt t="36670" x="6407150" y="2984500"/>
          <p14:tracePt t="36674" x="6419850" y="2984500"/>
          <p14:tracePt t="36682" x="6432550" y="3003550"/>
          <p14:tracePt t="36688" x="6464300" y="3022600"/>
          <p14:tracePt t="36705" x="6477000" y="3048000"/>
          <p14:tracePt t="36721" x="6502400" y="3092450"/>
          <p14:tracePt t="36738" x="6515100" y="3181350"/>
          <p14:tracePt t="36755" x="6540500" y="3257550"/>
          <p14:tracePt t="36771" x="6559550" y="3359150"/>
          <p14:tracePt t="36788" x="6559550" y="3448050"/>
          <p14:tracePt t="36805" x="6559550" y="3511550"/>
          <p14:tracePt t="36821" x="6572250" y="3549650"/>
          <p14:tracePt t="36838" x="6578600" y="3575050"/>
          <p14:tracePt t="36855" x="6584950" y="3613150"/>
          <p14:tracePt t="36872" x="6584950" y="3657600"/>
          <p14:tracePt t="36888" x="6591300" y="3689350"/>
          <p14:tracePt t="36905" x="6591300" y="3702050"/>
          <p14:tracePt t="36942" x="6591300" y="3708400"/>
          <p14:tracePt t="36946" x="6591300" y="3721100"/>
          <p14:tracePt t="36974" x="6584950" y="3727450"/>
          <p14:tracePt t="36976" x="6572250" y="3733800"/>
          <p14:tracePt t="36988" x="6553200" y="3746500"/>
          <p14:tracePt t="37005" x="6534150" y="3752850"/>
          <p14:tracePt t="37021" x="6515100" y="3765550"/>
          <p14:tracePt t="37146" x="6515100" y="3752850"/>
          <p14:tracePt t="37159" x="6527800" y="3727450"/>
          <p14:tracePt t="37171" x="6534150" y="3689350"/>
          <p14:tracePt t="37172" x="6565900" y="3587750"/>
          <p14:tracePt t="37188" x="6616700" y="3409950"/>
          <p14:tracePt t="37205" x="6642100" y="3136900"/>
          <p14:tracePt t="37221" x="6642100" y="2933700"/>
          <p14:tracePt t="37238" x="6642100" y="2838450"/>
          <p14:tracePt t="37255" x="6635750" y="2806700"/>
          <p14:tracePt t="37271" x="6629400" y="2800350"/>
          <p14:tracePt t="37424" x="6629400" y="2813050"/>
          <p14:tracePt t="37434" x="6635750" y="2813050"/>
          <p14:tracePt t="37436" x="6642100" y="2819400"/>
          <p14:tracePt t="37440" x="6705600" y="2857500"/>
          <p14:tracePt t="37455" x="6762750" y="2895600"/>
          <p14:tracePt t="37471" x="6858000" y="2959100"/>
          <p14:tracePt t="37488" x="6927850" y="3003550"/>
          <p14:tracePt t="37505" x="7004050" y="3054350"/>
          <p14:tracePt t="37522" x="7061200" y="3105150"/>
          <p14:tracePt t="37538" x="7099300" y="3130550"/>
          <p14:tracePt t="37555" x="7131050" y="3155950"/>
          <p14:tracePt t="37571" x="7143750" y="3168650"/>
          <p14:tracePt t="37588" x="7175500" y="3181350"/>
          <p14:tracePt t="37605" x="7194550" y="3206750"/>
          <p14:tracePt t="37605" x="7200900" y="3206750"/>
          <p14:tracePt t="37622" x="7239000" y="3219450"/>
          <p14:tracePt t="37638" x="7296150" y="3251200"/>
          <p14:tracePt t="37655" x="7359650" y="3276600"/>
          <p14:tracePt t="37671" x="7423150" y="3327400"/>
          <p14:tracePt t="37688" x="7467600" y="3333750"/>
          <p14:tracePt t="37705" x="7524750" y="3352800"/>
          <p14:tracePt t="37705" x="7524750" y="3359150"/>
          <p14:tracePt t="37722" x="7543800" y="3365500"/>
          <p14:tracePt t="37738" x="7569200" y="3378200"/>
          <p14:tracePt t="37755" x="7607300" y="3397250"/>
          <p14:tracePt t="37771" x="7645400" y="3429000"/>
          <p14:tracePt t="37788" x="7696200" y="3460750"/>
          <p14:tracePt t="37805" x="7734300" y="3486150"/>
          <p14:tracePt t="37821" x="7772400" y="3486150"/>
          <p14:tracePt t="37838" x="7810500" y="3505200"/>
          <p14:tracePt t="37855" x="7823200" y="3517900"/>
          <p14:tracePt t="37871" x="7867650" y="3536950"/>
          <p14:tracePt t="37888" x="7880350" y="3549650"/>
          <p14:tracePt t="37905" x="7912100" y="3562350"/>
          <p14:tracePt t="37905" x="7912100" y="3568700"/>
          <p14:tracePt t="37922" x="7924800" y="3575050"/>
          <p14:tracePt t="37938" x="7943850" y="3581400"/>
          <p14:tracePt t="37955" x="7950200" y="3581400"/>
          <p14:tracePt t="37992" x="7950200" y="3594100"/>
          <p14:tracePt t="37998" x="7956550" y="3594100"/>
          <p14:tracePt t="38016" x="7956550" y="3600450"/>
          <p14:tracePt t="38074" x="7962900" y="3600450"/>
          <p14:tracePt t="38104" x="7969250" y="3600450"/>
          <p14:tracePt t="38128" x="7981950" y="3600450"/>
          <p14:tracePt t="38132" x="7981950" y="3606800"/>
          <p14:tracePt t="38146" x="7988300" y="3606800"/>
          <p14:tracePt t="38216" x="7988300" y="3613150"/>
          <p14:tracePt t="38220" x="7994650" y="3613150"/>
          <p14:tracePt t="38232" x="8001000" y="3613150"/>
          <p14:tracePt t="38236" x="8007350" y="3613150"/>
          <p14:tracePt t="38240" x="8026400" y="3625850"/>
          <p14:tracePt t="38255" x="8039100" y="3644900"/>
          <p14:tracePt t="38271" x="8077200" y="3657600"/>
          <p14:tracePt t="38288" x="8121650" y="3676650"/>
          <p14:tracePt t="38305" x="8147050" y="3695700"/>
          <p14:tracePt t="38322" x="8185150" y="3714750"/>
          <p14:tracePt t="38338" x="8216900" y="3721100"/>
          <p14:tracePt t="38355" x="8255000" y="3740150"/>
          <p14:tracePt t="38371" x="8261350" y="3740150"/>
          <p14:tracePt t="38388" x="8267700" y="3740150"/>
          <p14:tracePt t="38422" x="8274050" y="3740150"/>
          <p14:tracePt t="38422" x="8286750" y="3740150"/>
          <p14:tracePt t="38438" x="8331200" y="3746500"/>
          <p14:tracePt t="38455" x="8356600" y="3746500"/>
          <p14:tracePt t="38471" x="8401050" y="3746500"/>
          <p14:tracePt t="38488" x="8432800" y="3746500"/>
          <p14:tracePt t="38505" x="8445500" y="3746500"/>
          <p14:tracePt t="38522" x="8464550" y="3752850"/>
          <p14:tracePt t="38538" x="8470900" y="3752850"/>
          <p14:tracePt t="38555" x="8509000" y="3759200"/>
          <p14:tracePt t="38571" x="8521700" y="3759200"/>
          <p14:tracePt t="38588" x="8534400" y="3759200"/>
          <p14:tracePt t="38605" x="8547100" y="3759200"/>
          <p14:tracePt t="38621" x="8559800" y="3759200"/>
          <p14:tracePt t="38638" x="8566150" y="3759200"/>
          <p14:tracePt t="38655" x="8591550" y="3759200"/>
          <p14:tracePt t="38672" x="8604250" y="3759200"/>
          <p14:tracePt t="38688" x="8610600" y="3759200"/>
          <p14:tracePt t="38705" x="8616950" y="3759200"/>
          <p14:tracePt t="38740" x="8623300" y="3759200"/>
          <p14:tracePt t="38772" x="8636000" y="3759200"/>
          <p14:tracePt t="38794" x="8642350" y="3759200"/>
          <p14:tracePt t="38816" x="8648700" y="3759200"/>
          <p14:tracePt t="39322" x="8642350" y="3759200"/>
          <p14:tracePt t="39326" x="8623300" y="3759200"/>
          <p14:tracePt t="39334" x="8604250" y="3759200"/>
          <p14:tracePt t="39338" x="8540750" y="3752850"/>
          <p14:tracePt t="39355" x="8477250" y="3746500"/>
          <p14:tracePt t="39371" x="8401050" y="3727450"/>
          <p14:tracePt t="39388" x="8343900" y="3727450"/>
          <p14:tracePt t="39405" x="8293100" y="3727450"/>
          <p14:tracePt t="39421" x="8235950" y="3727450"/>
          <p14:tracePt t="39438" x="8166100" y="3727450"/>
          <p14:tracePt t="39455" x="7931150" y="3727450"/>
          <p14:tracePt t="39455" x="7893050" y="3727450"/>
          <p14:tracePt t="39472" x="7626350" y="3727450"/>
          <p14:tracePt t="39488" x="7321550" y="3746500"/>
          <p14:tracePt t="39505" x="7023100" y="3746500"/>
          <p14:tracePt t="39521" x="6813550" y="3759200"/>
          <p14:tracePt t="39538" x="6737350" y="3759200"/>
          <p14:tracePt t="39555" x="6692900" y="3759200"/>
          <p14:tracePt t="39572" x="6635750" y="3746500"/>
          <p14:tracePt t="39588" x="6591300" y="3740150"/>
          <p14:tracePt t="39605" x="6521450" y="3721100"/>
          <p14:tracePt t="39621" x="6426200" y="3695700"/>
          <p14:tracePt t="39638" x="6337300" y="3676650"/>
          <p14:tracePt t="39655" x="6267450" y="3663950"/>
          <p14:tracePt t="39655" x="6242050" y="3663950"/>
          <p14:tracePt t="39672" x="6178550" y="3651250"/>
          <p14:tracePt t="39688" x="6102350" y="3651250"/>
          <p14:tracePt t="39705" x="6051550" y="3644900"/>
          <p14:tracePt t="39721" x="6045200" y="3644900"/>
          <p14:tracePt t="39816" x="6051550" y="3644900"/>
          <p14:tracePt t="39818" x="6057900" y="3644900"/>
          <p14:tracePt t="39820" x="6064250" y="3644900"/>
          <p14:tracePt t="39824" x="6140450" y="3638550"/>
          <p14:tracePt t="39838" x="6223000" y="3632200"/>
          <p14:tracePt t="39854" x="6318250" y="3638550"/>
          <p14:tracePt t="39872" x="6457950" y="3638550"/>
          <p14:tracePt t="39888" x="6724650" y="3638550"/>
          <p14:tracePt t="39905" x="7124700" y="3638550"/>
          <p14:tracePt t="39921" x="7454900" y="3619500"/>
          <p14:tracePt t="39938" x="7664450" y="3606800"/>
          <p14:tracePt t="39955" x="7810500" y="3600450"/>
          <p14:tracePt t="39955" x="7829550" y="3600450"/>
          <p14:tracePt t="39972" x="7905750" y="3594100"/>
          <p14:tracePt t="39988" x="7988300" y="3594100"/>
          <p14:tracePt t="40005" x="8089900" y="3581400"/>
          <p14:tracePt t="40021" x="8204200" y="3581400"/>
          <p14:tracePt t="40038" x="8267700" y="3581400"/>
          <p14:tracePt t="40055" x="8305800" y="3581400"/>
          <p14:tracePt t="40055" x="8312150" y="3581400"/>
          <p14:tracePt t="40072" x="8324850" y="3581400"/>
          <p14:tracePt t="40088" x="8362950" y="3581400"/>
          <p14:tracePt t="40105" x="8382000" y="3587750"/>
          <p14:tracePt t="40121" x="8432800" y="3587750"/>
          <p14:tracePt t="40138" x="8483600" y="3594100"/>
          <p14:tracePt t="40155" x="8528050" y="3594100"/>
          <p14:tracePt t="40171" x="8559800" y="3594100"/>
          <p14:tracePt t="40188" x="8578850" y="3600450"/>
          <p14:tracePt t="40228" x="8585200" y="3600450"/>
          <p14:tracePt t="40540" x="8585200" y="3606800"/>
          <p14:tracePt t="42614" x="8578850" y="3606800"/>
          <p14:tracePt t="42624" x="8572500" y="3606800"/>
          <p14:tracePt t="42642" x="8566150" y="3606800"/>
          <p14:tracePt t="42646" x="8553450" y="3606800"/>
          <p14:tracePt t="42671" x="8547100" y="3606800"/>
          <p14:tracePt t="42672" x="8534400" y="3606800"/>
          <p14:tracePt t="42706" x="8528050" y="3606800"/>
          <p14:tracePt t="42809" x="0" y="0"/>
        </p14:tracePtLst>
        <p14:tracePtLst>
          <p14:tracePt t="52704" x="4572000" y="3429000"/>
          <p14:tracePt t="53138" x="4572000" y="3435350"/>
          <p14:tracePt t="53140" x="4559300" y="3473450"/>
          <p14:tracePt t="53147" x="4540250" y="3549650"/>
          <p14:tracePt t="53156" x="4445000" y="3746500"/>
          <p14:tracePt t="53172" x="4241800" y="3981450"/>
          <p14:tracePt t="53188" x="3911600" y="4298950"/>
          <p14:tracePt t="53205" x="3536950" y="4660900"/>
          <p14:tracePt t="53221" x="3162300" y="5022850"/>
          <p14:tracePt t="53238" x="2927350" y="5257800"/>
          <p14:tracePt t="53255" x="2768600" y="5365750"/>
          <p14:tracePt t="53272" x="2705100" y="5422900"/>
          <p14:tracePt t="53288" x="2660650" y="5461000"/>
          <p14:tracePt t="53305" x="2635250" y="5467350"/>
          <p14:tracePt t="53321" x="2590800" y="5505450"/>
          <p14:tracePt t="53338" x="2533650" y="5562600"/>
          <p14:tracePt t="53355" x="2457450" y="5607050"/>
          <p14:tracePt t="53355" x="2444750" y="5613400"/>
          <p14:tracePt t="53372" x="2387600" y="5664200"/>
          <p14:tracePt t="53388" x="2330450" y="5708650"/>
          <p14:tracePt t="53405" x="2266950" y="5753100"/>
          <p14:tracePt t="53421" x="2222500" y="5797550"/>
          <p14:tracePt t="53438" x="2159000" y="5861050"/>
          <p14:tracePt t="53455" x="2114550" y="5911850"/>
          <p14:tracePt t="53472" x="2082800" y="5943600"/>
          <p14:tracePt t="53488" x="2057400" y="5975350"/>
          <p14:tracePt t="53505" x="2051050" y="5988050"/>
          <p14:tracePt t="53521" x="2038350" y="5994400"/>
          <p14:tracePt t="53538" x="2032000" y="6013450"/>
          <p14:tracePt t="53555" x="2032000" y="6026150"/>
          <p14:tracePt t="53571" x="2032000" y="6032500"/>
          <p14:tracePt t="53780" x="2032000" y="6038850"/>
          <p14:tracePt t="53782" x="2025650" y="6038850"/>
          <p14:tracePt t="53788" x="2012950" y="6038850"/>
          <p14:tracePt t="53805" x="2006600" y="6038850"/>
          <p14:tracePt t="53805" x="1987550" y="6038850"/>
          <p14:tracePt t="53821" x="1974850" y="6038850"/>
          <p14:tracePt t="53838" x="1962150" y="6045200"/>
          <p14:tracePt t="53855" x="1936750" y="6045200"/>
          <p14:tracePt t="53855" x="1930400" y="6045200"/>
          <p14:tracePt t="53872" x="1924050" y="6045200"/>
          <p14:tracePt t="53888" x="1917700" y="6045200"/>
          <p14:tracePt t="54062" x="1924050" y="6045200"/>
          <p14:tracePt t="54064" x="1930400" y="6045200"/>
          <p14:tracePt t="54068" x="1936750" y="6057900"/>
          <p14:tracePt t="54071" x="1962150" y="6064250"/>
          <p14:tracePt t="54088" x="1968500" y="6076950"/>
          <p14:tracePt t="54105" x="1974850" y="6076950"/>
          <p14:tracePt t="54122" x="1987550" y="6083300"/>
          <p14:tracePt t="54138" x="1987550" y="6089650"/>
          <p14:tracePt t="54155" x="2000250" y="6089650"/>
          <p14:tracePt t="54171" x="2025650" y="6115050"/>
          <p14:tracePt t="54188" x="2057400" y="6127750"/>
          <p14:tracePt t="54205" x="2076450" y="6146800"/>
          <p14:tracePt t="54222" x="2108200" y="6172200"/>
          <p14:tracePt t="54238" x="2114550" y="6197600"/>
          <p14:tracePt t="54255" x="2120900" y="6216650"/>
          <p14:tracePt t="54271" x="2139950" y="6242050"/>
          <p14:tracePt t="54288" x="2139950" y="6261100"/>
          <p14:tracePt t="54305" x="2146300" y="6261100"/>
          <p14:tracePt t="54376" x="2152650" y="6261100"/>
          <p14:tracePt t="54378" x="2152650" y="6267450"/>
          <p14:tracePt t="54378" x="2152650" y="6280150"/>
          <p14:tracePt t="54388" x="2152650" y="6286500"/>
          <p14:tracePt t="54389" x="2152650" y="6305550"/>
          <p14:tracePt t="54405" x="2159000" y="6337300"/>
          <p14:tracePt t="54405" x="2159000" y="6343650"/>
          <p14:tracePt t="54422" x="2159000" y="6356350"/>
          <p14:tracePt t="54438" x="2159000" y="6375400"/>
          <p14:tracePt t="54480" x="2159000" y="6381750"/>
          <p14:tracePt t="55268" x="2165350" y="6381750"/>
          <p14:tracePt t="55274" x="2178050" y="6394450"/>
          <p14:tracePt t="55288" x="2184400" y="6394450"/>
          <p14:tracePt t="55288" x="2197100" y="6400800"/>
          <p14:tracePt t="55305" x="2197100" y="6407150"/>
          <p14:tracePt t="55321" x="2197100" y="6419850"/>
          <p14:tracePt t="55338" x="2197100" y="6432550"/>
          <p14:tracePt t="55355" x="2203450" y="6432550"/>
          <p14:tracePt t="55371" x="2203450" y="6438900"/>
          <p14:tracePt t="56278" x="2203450" y="6445250"/>
          <p14:tracePt t="56434" x="2197100" y="6445250"/>
          <p14:tracePt t="56440" x="2190750" y="6445250"/>
          <p14:tracePt t="56448" x="2171700" y="6445250"/>
          <p14:tracePt t="56455" x="2159000" y="6445250"/>
          <p14:tracePt t="56471" x="2127250" y="6451600"/>
          <p14:tracePt t="56488" x="2114550" y="6451600"/>
          <p14:tracePt t="56505" x="2095500" y="6451600"/>
          <p14:tracePt t="56521" x="2057400" y="6451600"/>
          <p14:tracePt t="56538" x="2019300" y="6451600"/>
          <p14:tracePt t="56554" x="1974850" y="6445250"/>
          <p14:tracePt t="56571" x="1905000" y="6432550"/>
          <p14:tracePt t="56588" x="1778000" y="6394450"/>
          <p14:tracePt t="56605" x="1644650" y="6350000"/>
          <p14:tracePt t="56621" x="1524000" y="6311900"/>
          <p14:tracePt t="56638" x="1409700" y="6248400"/>
          <p14:tracePt t="56655" x="1314450" y="6184900"/>
          <p14:tracePt t="56655" x="1295400" y="6172200"/>
          <p14:tracePt t="56672" x="1206500" y="6115050"/>
          <p14:tracePt t="56688" x="1136650" y="6051550"/>
          <p14:tracePt t="56705" x="1073150" y="5988050"/>
          <p14:tracePt t="56722" x="1022350" y="5911850"/>
          <p14:tracePt t="56738" x="996950" y="5835650"/>
          <p14:tracePt t="56755" x="984250" y="5772150"/>
          <p14:tracePt t="56755" x="984250" y="5753100"/>
          <p14:tracePt t="56772" x="977900" y="5670550"/>
          <p14:tracePt t="56788" x="971550" y="5619750"/>
          <p14:tracePt t="56805" x="965200" y="5575300"/>
          <p14:tracePt t="56821" x="946150" y="5486400"/>
          <p14:tracePt t="56838" x="914400" y="5403850"/>
          <p14:tracePt t="56855" x="882650" y="5327650"/>
          <p14:tracePt t="56872" x="838200" y="5257800"/>
          <p14:tracePt t="56888" x="806450" y="5219700"/>
          <p14:tracePt t="56905" x="781050" y="5194300"/>
          <p14:tracePt t="56922" x="736600" y="5168900"/>
          <p14:tracePt t="56938" x="685800" y="5124450"/>
          <p14:tracePt t="56955" x="609600" y="5086350"/>
          <p14:tracePt t="56955" x="596900" y="5073650"/>
          <p14:tracePt t="56972" x="533400" y="5016500"/>
          <p14:tracePt t="56988" x="457200" y="4965700"/>
          <p14:tracePt t="57005" x="425450" y="4921250"/>
          <p14:tracePt t="57021" x="412750" y="4902200"/>
          <p14:tracePt t="57038" x="406400" y="4902200"/>
          <p14:tracePt t="57158" x="406400" y="4908550"/>
          <p14:tracePt t="57158" x="406400" y="4927600"/>
          <p14:tracePt t="57171" x="406400" y="4991100"/>
          <p14:tracePt t="57172" x="412750" y="5118100"/>
          <p14:tracePt t="57189" x="425450" y="5257800"/>
          <p14:tracePt t="57205" x="425450" y="5410200"/>
          <p14:tracePt t="57221" x="425450" y="5581650"/>
          <p14:tracePt t="57238" x="425450" y="5695950"/>
          <p14:tracePt t="57255" x="425450" y="5810250"/>
          <p14:tracePt t="57271" x="431800" y="5937250"/>
          <p14:tracePt t="57288" x="438150" y="6045200"/>
          <p14:tracePt t="57305" x="444500" y="6134100"/>
          <p14:tracePt t="57321" x="463550" y="6248400"/>
          <p14:tracePt t="57338" x="476250" y="6311900"/>
          <p14:tracePt t="57355" x="482600" y="6362700"/>
          <p14:tracePt t="57371" x="501650" y="6413500"/>
          <p14:tracePt t="57388" x="514350" y="6445250"/>
          <p14:tracePt t="57405" x="520700" y="6464300"/>
          <p14:tracePt t="57421" x="527050" y="6470650"/>
          <p14:tracePt t="57496" x="539750" y="6470650"/>
          <p14:tracePt t="57500" x="546100" y="6470650"/>
          <p14:tracePt t="57506" x="571500" y="6477000"/>
          <p14:tracePt t="57514" x="622300" y="6477000"/>
          <p14:tracePt t="57514" x="635000" y="6477000"/>
          <p14:tracePt t="57522" x="755650" y="6477000"/>
          <p14:tracePt t="57538" x="920750" y="6477000"/>
          <p14:tracePt t="57555" x="1079500" y="6464300"/>
          <p14:tracePt t="57571" x="1206500" y="6464300"/>
          <p14:tracePt t="57588" x="1301750" y="6477000"/>
          <p14:tracePt t="57605" x="1377950" y="6477000"/>
          <p14:tracePt t="57621" x="1454150" y="6477000"/>
          <p14:tracePt t="57638" x="1524000" y="6477000"/>
          <p14:tracePt t="57655" x="1606550" y="6483350"/>
          <p14:tracePt t="57671" x="1689100" y="6489700"/>
          <p14:tracePt t="57688" x="1714500" y="6489700"/>
          <p14:tracePt t="57705" x="1733550" y="6489700"/>
          <p14:tracePt t="57932" x="1720850" y="6489700"/>
          <p14:tracePt t="57934" x="1714500" y="6489700"/>
          <p14:tracePt t="57940" x="1701800" y="6477000"/>
          <p14:tracePt t="57954" x="1689100" y="6457950"/>
          <p14:tracePt t="57955" x="1670050" y="6426200"/>
          <p14:tracePt t="57971" x="1657350" y="6381750"/>
          <p14:tracePt t="57988" x="1644650" y="6318250"/>
          <p14:tracePt t="58005" x="1644650" y="6261100"/>
          <p14:tracePt t="58022" x="1644650" y="6172200"/>
          <p14:tracePt t="58038" x="1625600" y="6076950"/>
          <p14:tracePt t="58055" x="1619250" y="6000750"/>
          <p14:tracePt t="58071" x="1619250" y="5930900"/>
          <p14:tracePt t="58088" x="1619250" y="5886450"/>
          <p14:tracePt t="58105" x="1619250" y="5816600"/>
          <p14:tracePt t="58121" x="1619250" y="5753100"/>
          <p14:tracePt t="58138" x="1619250" y="5651500"/>
          <p14:tracePt t="58155" x="1619250" y="5543550"/>
          <p14:tracePt t="58171" x="1619250" y="5410200"/>
          <p14:tracePt t="58188" x="1619250" y="5334000"/>
          <p14:tracePt t="58205" x="1631950" y="5289550"/>
          <p14:tracePt t="58205" x="1631950" y="5276850"/>
          <p14:tracePt t="58222" x="1638300" y="5245100"/>
          <p14:tracePt t="58238" x="1638300" y="5213350"/>
          <p14:tracePt t="58255" x="1638300" y="5181600"/>
          <p14:tracePt t="58271" x="1638300" y="5162550"/>
          <p14:tracePt t="58288" x="1625600" y="5143500"/>
          <p14:tracePt t="58305" x="1612900" y="5130800"/>
          <p14:tracePt t="58305" x="1612900" y="5124450"/>
          <p14:tracePt t="58322" x="1606550" y="5118100"/>
          <p14:tracePt t="58338" x="1606550" y="5111750"/>
          <p14:tracePt t="58355" x="1593850" y="5086350"/>
          <p14:tracePt t="58371" x="1574800" y="5054600"/>
          <p14:tracePt t="58388" x="1562100" y="5029200"/>
          <p14:tracePt t="58405" x="1555750" y="5003800"/>
          <p14:tracePt t="61220" x="1562100" y="5003800"/>
          <p14:tracePt t="61222" x="1600200" y="5010150"/>
          <p14:tracePt t="61230" x="1638300" y="5010150"/>
          <p14:tracePt t="61240" x="1701800" y="5010150"/>
          <p14:tracePt t="61255" x="1752600" y="5010150"/>
          <p14:tracePt t="61271" x="1816100" y="5010150"/>
          <p14:tracePt t="61288" x="1866900" y="5010150"/>
          <p14:tracePt t="61305" x="1917700" y="5010150"/>
          <p14:tracePt t="61321" x="1962150" y="5010150"/>
          <p14:tracePt t="61338" x="2006600" y="5003800"/>
          <p14:tracePt t="61355" x="2038350" y="5003800"/>
          <p14:tracePt t="61371" x="2076450" y="4997450"/>
          <p14:tracePt t="61388" x="2108200" y="4997450"/>
          <p14:tracePt t="61405" x="2133600" y="4997450"/>
          <p14:tracePt t="61422" x="2139950" y="4997450"/>
          <p14:tracePt t="63148" x="2139950" y="4991100"/>
          <p14:tracePt t="64272" x="2146300" y="4991100"/>
          <p14:tracePt t="64280" x="2165350" y="4991100"/>
          <p14:tracePt t="64282" x="2190750" y="5003800"/>
          <p14:tracePt t="64288" x="2273300" y="5060950"/>
          <p14:tracePt t="64305" x="2343150" y="5111750"/>
          <p14:tracePt t="64322" x="2432050" y="5168900"/>
          <p14:tracePt t="64338" x="2508250" y="5213350"/>
          <p14:tracePt t="64355" x="2584450" y="5270500"/>
          <p14:tracePt t="64371" x="2679700" y="5321300"/>
          <p14:tracePt t="64388" x="2768600" y="5378450"/>
          <p14:tracePt t="64405" x="2882900" y="5441950"/>
          <p14:tracePt t="64405" x="2901950" y="5448300"/>
          <p14:tracePt t="64422" x="3022600" y="5518150"/>
          <p14:tracePt t="64438" x="3143250" y="5594350"/>
          <p14:tracePt t="64455" x="3251200" y="5657850"/>
          <p14:tracePt t="64471" x="3314700" y="5689600"/>
          <p14:tracePt t="64488" x="3346450" y="5715000"/>
          <p14:tracePt t="64505" x="3378200" y="5721350"/>
          <p14:tracePt t="64521" x="3390900" y="5727700"/>
          <p14:tracePt t="64538" x="3403600" y="5734050"/>
          <p14:tracePt t="64555" x="3429000" y="5753100"/>
          <p14:tracePt t="64571" x="3467100" y="5772150"/>
          <p14:tracePt t="64588" x="3498850" y="5791200"/>
          <p14:tracePt t="64605" x="3530600" y="5810250"/>
          <p14:tracePt t="64605" x="3536950" y="5810250"/>
          <p14:tracePt t="64622" x="3556000" y="5816600"/>
          <p14:tracePt t="64638" x="3575050" y="5835650"/>
          <p14:tracePt t="64655" x="3619500" y="5854700"/>
          <p14:tracePt t="64671" x="3663950" y="5886450"/>
          <p14:tracePt t="64688" x="3708400" y="5905500"/>
          <p14:tracePt t="64705" x="3752850" y="5937250"/>
          <p14:tracePt t="64721" x="3803650" y="5975350"/>
          <p14:tracePt t="64738" x="3848100" y="6007100"/>
          <p14:tracePt t="64755" x="3892550" y="6026150"/>
          <p14:tracePt t="64771" x="3956050" y="6064250"/>
          <p14:tracePt t="64788" x="4019550" y="6108700"/>
          <p14:tracePt t="64805" x="4102100" y="6159500"/>
          <p14:tracePt t="64822" x="4171950" y="6223000"/>
          <p14:tracePt t="64838" x="4248150" y="6273800"/>
          <p14:tracePt t="64855" x="4298950" y="6318250"/>
          <p14:tracePt t="64871" x="4349750" y="6350000"/>
          <p14:tracePt t="64888" x="4375150" y="6362700"/>
          <p14:tracePt t="64905" x="4381500" y="6369050"/>
          <p14:tracePt t="64922" x="4400550" y="6381750"/>
          <p14:tracePt t="64938" x="4432300" y="6394450"/>
          <p14:tracePt t="64955" x="4464050" y="6419850"/>
          <p14:tracePt t="64971" x="4495800" y="6438900"/>
          <p14:tracePt t="64988" x="4508500" y="6445250"/>
          <p14:tracePt t="65005" x="4533900" y="6451600"/>
          <p14:tracePt t="65021" x="4540250" y="6457950"/>
          <p14:tracePt t="65082" x="4546600" y="6457950"/>
          <p14:tracePt t="65088" x="4552950" y="6457950"/>
          <p14:tracePt t="65090" x="4552950" y="6464300"/>
          <p14:tracePt t="65104" x="4559300" y="6464300"/>
          <p14:tracePt t="65108" x="4578350" y="6470650"/>
          <p14:tracePt t="65196" x="4584700" y="6470650"/>
          <p14:tracePt t="65196" x="4591050" y="6470650"/>
          <p14:tracePt t="65230" x="4597400" y="6470650"/>
          <p14:tracePt t="65232" x="4603750" y="6470650"/>
          <p14:tracePt t="65240" x="4622800" y="6470650"/>
          <p14:tracePt t="65255" x="4635500" y="6470650"/>
          <p14:tracePt t="65255" x="4673600" y="6464300"/>
          <p14:tracePt t="65271" x="4705350" y="6457950"/>
          <p14:tracePt t="65288" x="4718050" y="6451600"/>
          <p14:tracePt t="65305" x="4737100" y="6445250"/>
          <p14:tracePt t="65322" x="4756150" y="6432550"/>
          <p14:tracePt t="65362" x="4762500" y="6426200"/>
          <p14:tracePt t="65370" x="4768850" y="6426200"/>
          <p14:tracePt t="65373" x="4781550" y="6407150"/>
          <p14:tracePt t="65388" x="4800600" y="6381750"/>
          <p14:tracePt t="65405" x="4819650" y="6362700"/>
          <p14:tracePt t="65421" x="4838700" y="6330950"/>
          <p14:tracePt t="65438" x="4845050" y="6311900"/>
          <p14:tracePt t="65455" x="4857750" y="6280150"/>
          <p14:tracePt t="65471" x="4864100" y="6261100"/>
          <p14:tracePt t="65488" x="4864100" y="6254750"/>
          <p14:tracePt t="65505" x="4876800" y="6254750"/>
          <p14:tracePt t="65521" x="4883150" y="6242050"/>
          <p14:tracePt t="65538" x="4927600" y="6229350"/>
          <p14:tracePt t="65555" x="4953000" y="6229350"/>
          <p14:tracePt t="65572" x="4984750" y="6229350"/>
          <p14:tracePt t="65588" x="5010150" y="6229350"/>
          <p14:tracePt t="65605" x="5029200" y="6229350"/>
          <p14:tracePt t="65621" x="5041900" y="6229350"/>
          <p14:tracePt t="65638" x="5054600" y="6229350"/>
          <p14:tracePt t="65655" x="5060950" y="6229350"/>
          <p14:tracePt t="65714" x="5067300" y="6229350"/>
          <p14:tracePt t="65806" x="5073650" y="6229350"/>
          <p14:tracePt t="65810" x="5086350" y="6229350"/>
          <p14:tracePt t="65814" x="5105400" y="6229350"/>
          <p14:tracePt t="65814" x="5111750" y="6229350"/>
          <p14:tracePt t="65822" x="5181600" y="6242050"/>
          <p14:tracePt t="65838" x="5226050" y="6261100"/>
          <p14:tracePt t="65855" x="5245100" y="6267450"/>
          <p14:tracePt t="65872" x="5257800" y="6273800"/>
          <p14:tracePt t="66068" x="5251450" y="6273800"/>
          <p14:tracePt t="66294" x="5245100" y="6273800"/>
          <p14:tracePt t="66328" x="5238750" y="6273800"/>
          <p14:tracePt t="66362" x="5232400" y="6273800"/>
          <p14:tracePt t="66370" x="5226050" y="6273800"/>
          <p14:tracePt t="66392" x="5219700" y="6273800"/>
          <p14:tracePt t="66398" x="5207000" y="6273800"/>
          <p14:tracePt t="66410" x="5207000" y="6267450"/>
          <p14:tracePt t="66421" x="5200650" y="6267450"/>
          <p14:tracePt t="66426" x="5187950" y="6261100"/>
          <p14:tracePt t="66438" x="5175250" y="6248400"/>
          <p14:tracePt t="66455" x="5162550" y="6248400"/>
          <p14:tracePt t="66471" x="5156200" y="6242050"/>
          <p14:tracePt t="66488" x="5149850" y="6235700"/>
          <p14:tracePt t="66505" x="5130800" y="6223000"/>
          <p14:tracePt t="66521" x="5111750" y="6178550"/>
          <p14:tracePt t="66538" x="5099050" y="6115050"/>
          <p14:tracePt t="66555" x="5099050" y="6032500"/>
          <p14:tracePt t="66555" x="5099050" y="6019800"/>
          <p14:tracePt t="66572" x="5099050" y="5918200"/>
          <p14:tracePt t="66588" x="5099050" y="5822950"/>
          <p14:tracePt t="66605" x="5099050" y="5740400"/>
          <p14:tracePt t="66621" x="5099050" y="5657850"/>
          <p14:tracePt t="66638" x="5111750" y="5613400"/>
          <p14:tracePt t="66655" x="5111750" y="5588000"/>
          <p14:tracePt t="66671" x="5111750" y="5568950"/>
          <p14:tracePt t="66800" x="5105400" y="5568950"/>
          <p14:tracePt t="66820" x="5099050" y="5568950"/>
          <p14:tracePt t="66824" x="5092700" y="5568950"/>
          <p14:tracePt t="66830" x="5067300" y="5562600"/>
          <p14:tracePt t="66838" x="5035550" y="5562600"/>
          <p14:tracePt t="66855" x="4991100" y="5556250"/>
          <p14:tracePt t="66855" x="4978400" y="5556250"/>
          <p14:tracePt t="66872" x="4953000" y="5543550"/>
          <p14:tracePt t="66888" x="4914900" y="5543550"/>
          <p14:tracePt t="66905" x="4883150" y="5537200"/>
          <p14:tracePt t="66921" x="4832350" y="5524500"/>
          <p14:tracePt t="66938" x="4775200" y="5524500"/>
          <p14:tracePt t="66955" x="4724400" y="5518150"/>
          <p14:tracePt t="66972" x="4654550" y="5511800"/>
          <p14:tracePt t="66988" x="4597400" y="5511800"/>
          <p14:tracePt t="67005" x="4540250" y="5505450"/>
          <p14:tracePt t="67021" x="4495800" y="5505450"/>
          <p14:tracePt t="67038" x="4457700" y="5505450"/>
          <p14:tracePt t="67055" x="4419600" y="5505450"/>
          <p14:tracePt t="67072" x="4394200" y="5505450"/>
          <p14:tracePt t="67088" x="4349750" y="5505450"/>
          <p14:tracePt t="67105" x="4311650" y="5499100"/>
          <p14:tracePt t="67121" x="4273550" y="5499100"/>
          <p14:tracePt t="67138" x="4248150" y="5486400"/>
          <p14:tracePt t="67155" x="4229100" y="5480050"/>
          <p14:tracePt t="67262" x="4229100" y="5492750"/>
          <p14:tracePt t="67264" x="4229100" y="5499100"/>
          <p14:tracePt t="67266" x="4229100" y="5518150"/>
          <p14:tracePt t="67272" x="4229100" y="5632450"/>
          <p14:tracePt t="67288" x="4222750" y="5740400"/>
          <p14:tracePt t="67305" x="4222750" y="5829300"/>
          <p14:tracePt t="67305" x="4222750" y="5842000"/>
          <p14:tracePt t="67322" x="4210050" y="5975350"/>
          <p14:tracePt t="67338" x="4210050" y="6102350"/>
          <p14:tracePt t="67355" x="4191000" y="6216650"/>
          <p14:tracePt t="67371" x="4191000" y="6305550"/>
          <p14:tracePt t="67388" x="4197350" y="6343650"/>
          <p14:tracePt t="67405" x="4197350" y="6350000"/>
          <p14:tracePt t="67422" x="4216400" y="6375400"/>
          <p14:tracePt t="67438" x="4248150" y="6407150"/>
          <p14:tracePt t="67455" x="4267200" y="6438900"/>
          <p14:tracePt t="67471" x="4292600" y="6464300"/>
          <p14:tracePt t="67488" x="4305300" y="6483350"/>
          <p14:tracePt t="67505" x="4305300" y="6502400"/>
          <p14:tracePt t="67521" x="4311650" y="6508750"/>
          <p14:tracePt t="67538" x="4311650" y="6515100"/>
          <p14:tracePt t="67740" x="4318000" y="6515100"/>
          <p14:tracePt t="67742" x="4337050" y="6515100"/>
          <p14:tracePt t="67747" x="4368800" y="6515100"/>
          <p14:tracePt t="67755" x="4502150" y="6515100"/>
          <p14:tracePt t="67771" x="4667250" y="6515100"/>
          <p14:tracePt t="67788" x="4851400" y="6508750"/>
          <p14:tracePt t="67805" x="5016500" y="6496050"/>
          <p14:tracePt t="67805" x="5041900" y="6496050"/>
          <p14:tracePt t="67822" x="5200650" y="6496050"/>
          <p14:tracePt t="67838" x="5276850" y="6496050"/>
          <p14:tracePt t="67855" x="5308600" y="6496050"/>
          <p14:tracePt t="67871" x="5334000" y="6496050"/>
          <p14:tracePt t="67888" x="5340350" y="6496050"/>
          <p14:tracePt t="67905" x="5353050" y="6496050"/>
          <p14:tracePt t="67921" x="5365750" y="6496050"/>
          <p14:tracePt t="68290" x="5359400" y="6496050"/>
          <p14:tracePt t="68306" x="5346700" y="6496050"/>
          <p14:tracePt t="68324" x="5340350" y="6496050"/>
          <p14:tracePt t="68330" x="5334000" y="6496050"/>
          <p14:tracePt t="68336" x="5327650" y="6496050"/>
          <p14:tracePt t="68343" x="5295900" y="6496050"/>
          <p14:tracePt t="68355" x="5276850" y="6496050"/>
          <p14:tracePt t="68371" x="5251450" y="6496050"/>
          <p14:tracePt t="68388" x="5232400" y="6496050"/>
          <p14:tracePt t="68405" x="5226050" y="6496050"/>
          <p14:tracePt t="68421" x="5213350" y="6496050"/>
          <p14:tracePt t="68438" x="5207000" y="6496050"/>
          <p14:tracePt t="68526" x="5200650" y="6496050"/>
          <p14:tracePt t="73983" x="5200650" y="6489700"/>
          <p14:tracePt t="75526" x="0" y="0"/>
        </p14:tracePtLst>
      </p14:laserTrace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1154" y="845961"/>
            <a:ext cx="3985258" cy="51890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re 1"/>
          <p:cNvSpPr>
            <a:spLocks noGrp="1"/>
          </p:cNvSpPr>
          <p:nvPr>
            <p:ph type="title"/>
          </p:nvPr>
        </p:nvSpPr>
        <p:spPr/>
        <p:txBody>
          <a:bodyPr/>
          <a:lstStyle/>
          <a:p>
            <a:r>
              <a:rPr lang="fr-FR" sz="2400" dirty="0" err="1"/>
              <a:t>Instability</a:t>
            </a:r>
            <a:r>
              <a:rPr lang="fr-FR" sz="2400" dirty="0"/>
              <a:t> </a:t>
            </a:r>
            <a:r>
              <a:rPr lang="fr-FR" sz="2400" dirty="0" err="1"/>
              <a:t>characterization</a:t>
            </a:r>
            <a:r>
              <a:rPr lang="fr-FR" sz="2400" dirty="0"/>
              <a:t>: </a:t>
            </a:r>
            <a:r>
              <a:rPr lang="fr-FR" sz="2400" dirty="0" err="1"/>
              <a:t>similarities</a:t>
            </a:r>
            <a:r>
              <a:rPr lang="fr-FR" sz="2400" dirty="0"/>
              <a:t> on </a:t>
            </a:r>
            <a:r>
              <a:rPr lang="fr-FR" sz="2400" dirty="0" err="1"/>
              <a:t>timescales</a:t>
            </a:r>
            <a:r>
              <a:rPr lang="fr-FR" sz="2400" dirty="0"/>
              <a:t> and mode </a:t>
            </a:r>
            <a:r>
              <a:rPr lang="fr-FR" sz="2400" dirty="0" err="1"/>
              <a:t>numbers</a:t>
            </a:r>
            <a:endParaRPr lang="fr-FR" sz="2400" dirty="0"/>
          </a:p>
        </p:txBody>
      </p:sp>
      <p:sp>
        <p:nvSpPr>
          <p:cNvPr id="3" name="Espace réservé du contenu 2"/>
          <p:cNvSpPr>
            <a:spLocks noGrp="1"/>
          </p:cNvSpPr>
          <p:nvPr>
            <p:ph idx="1"/>
          </p:nvPr>
        </p:nvSpPr>
        <p:spPr>
          <a:xfrm>
            <a:off x="457200" y="836712"/>
            <a:ext cx="4921136" cy="3627223"/>
          </a:xfrm>
        </p:spPr>
        <p:txBody>
          <a:bodyPr/>
          <a:lstStyle/>
          <a:p>
            <a:r>
              <a:rPr lang="fr-FR" dirty="0">
                <a:sym typeface="Wingdings" panose="05000000000000000000" pitchFamily="2" charset="2"/>
              </a:rPr>
              <a:t>Close-up on the </a:t>
            </a:r>
            <a:r>
              <a:rPr lang="fr-FR" dirty="0" err="1">
                <a:sym typeface="Wingdings" panose="05000000000000000000" pitchFamily="2" charset="2"/>
              </a:rPr>
              <a:t>termination</a:t>
            </a:r>
            <a:endParaRPr lang="fr-FR" dirty="0">
              <a:sym typeface="Wingdings" panose="05000000000000000000" pitchFamily="2" charset="2"/>
            </a:endParaRPr>
          </a:p>
          <a:p>
            <a:r>
              <a:rPr lang="fr-FR" dirty="0">
                <a:sym typeface="Wingdings" panose="05000000000000000000" pitchFamily="2" charset="2"/>
              </a:rPr>
              <a:t>JET: 50-100 µs </a:t>
            </a:r>
            <a:r>
              <a:rPr lang="fr-FR" dirty="0" err="1">
                <a:sym typeface="Wingdings" panose="05000000000000000000" pitchFamily="2" charset="2"/>
              </a:rPr>
              <a:t>spike</a:t>
            </a:r>
            <a:r>
              <a:rPr lang="fr-FR" dirty="0">
                <a:sym typeface="Wingdings" panose="05000000000000000000" pitchFamily="2" charset="2"/>
              </a:rPr>
              <a:t>: DIII-D ~100 µs</a:t>
            </a:r>
          </a:p>
          <a:p>
            <a:r>
              <a:rPr lang="fr-FR" dirty="0" err="1">
                <a:sym typeface="Wingdings" panose="05000000000000000000" pitchFamily="2" charset="2"/>
              </a:rPr>
              <a:t>Low</a:t>
            </a:r>
            <a:r>
              <a:rPr lang="fr-FR" dirty="0">
                <a:sym typeface="Wingdings" panose="05000000000000000000" pitchFamily="2" charset="2"/>
              </a:rPr>
              <a:t> n structure (n=1 </a:t>
            </a:r>
            <a:r>
              <a:rPr lang="fr-FR" dirty="0" err="1">
                <a:sym typeface="Wingdings" panose="05000000000000000000" pitchFamily="2" charset="2"/>
              </a:rPr>
              <a:t>mostly</a:t>
            </a:r>
            <a:r>
              <a:rPr lang="fr-FR" dirty="0">
                <a:sym typeface="Wingdings" panose="05000000000000000000" pitchFamily="2" charset="2"/>
              </a:rPr>
              <a:t>), </a:t>
            </a:r>
            <a:r>
              <a:rPr lang="fr-FR" dirty="0" err="1">
                <a:sym typeface="Wingdings" panose="05000000000000000000" pitchFamily="2" charset="2"/>
              </a:rPr>
              <a:t>rotating</a:t>
            </a:r>
            <a:r>
              <a:rPr lang="fr-FR" dirty="0">
                <a:sym typeface="Wingdings" panose="05000000000000000000" pitchFamily="2" charset="2"/>
              </a:rPr>
              <a:t> at 100-300 kHz (</a:t>
            </a:r>
            <a:r>
              <a:rPr lang="fr-FR" dirty="0" err="1">
                <a:sym typeface="Wingdings" panose="05000000000000000000" pitchFamily="2" charset="2"/>
              </a:rPr>
              <a:t>when</a:t>
            </a:r>
            <a:r>
              <a:rPr lang="fr-FR" dirty="0">
                <a:sym typeface="Wingdings" panose="05000000000000000000" pitchFamily="2" charset="2"/>
              </a:rPr>
              <a:t> </a:t>
            </a:r>
            <a:r>
              <a:rPr lang="fr-FR" dirty="0" err="1">
                <a:sym typeface="Wingdings" panose="05000000000000000000" pitchFamily="2" charset="2"/>
              </a:rPr>
              <a:t>rotating</a:t>
            </a:r>
            <a:r>
              <a:rPr lang="fr-FR" dirty="0">
                <a:sym typeface="Wingdings" panose="05000000000000000000" pitchFamily="2" charset="2"/>
              </a:rPr>
              <a:t> – </a:t>
            </a:r>
            <a:r>
              <a:rPr lang="fr-FR" dirty="0" err="1">
                <a:sym typeface="Wingdings" panose="05000000000000000000" pitchFamily="2" charset="2"/>
              </a:rPr>
              <a:t>sometimes</a:t>
            </a:r>
            <a:r>
              <a:rPr lang="fr-FR" dirty="0">
                <a:sym typeface="Wingdings" panose="05000000000000000000" pitchFamily="2" charset="2"/>
              </a:rPr>
              <a:t> single </a:t>
            </a:r>
            <a:r>
              <a:rPr lang="fr-FR" dirty="0" err="1">
                <a:sym typeface="Wingdings" panose="05000000000000000000" pitchFamily="2" charset="2"/>
              </a:rPr>
              <a:t>spike</a:t>
            </a:r>
            <a:r>
              <a:rPr lang="fr-FR" dirty="0">
                <a:sym typeface="Wingdings" panose="05000000000000000000" pitchFamily="2" charset="2"/>
              </a:rPr>
              <a:t>)</a:t>
            </a:r>
          </a:p>
          <a:p>
            <a:r>
              <a:rPr lang="fr-FR" dirty="0">
                <a:sym typeface="Wingdings" panose="05000000000000000000" pitchFamily="2" charset="2"/>
              </a:rPr>
              <a:t>JET: </a:t>
            </a:r>
            <a:r>
              <a:rPr lang="fr-FR" dirty="0" err="1">
                <a:sym typeface="Wingdings" panose="05000000000000000000" pitchFamily="2" charset="2"/>
              </a:rPr>
              <a:t>Pre-existing</a:t>
            </a:r>
            <a:r>
              <a:rPr lang="fr-FR" dirty="0">
                <a:sym typeface="Wingdings" panose="05000000000000000000" pitchFamily="2" charset="2"/>
              </a:rPr>
              <a:t> </a:t>
            </a:r>
            <a:r>
              <a:rPr lang="fr-FR" dirty="0" err="1">
                <a:sym typeface="Wingdings" panose="05000000000000000000" pitchFamily="2" charset="2"/>
              </a:rPr>
              <a:t>islands</a:t>
            </a:r>
            <a:r>
              <a:rPr lang="fr-FR" dirty="0">
                <a:sym typeface="Wingdings" panose="05000000000000000000" pitchFamily="2" charset="2"/>
              </a:rPr>
              <a:t> but no real </a:t>
            </a:r>
            <a:r>
              <a:rPr lang="fr-FR" dirty="0" err="1">
                <a:sym typeface="Wingdings" panose="05000000000000000000" pitchFamily="2" charset="2"/>
              </a:rPr>
              <a:t>precursor</a:t>
            </a:r>
            <a:endParaRPr lang="fr-FR" dirty="0">
              <a:sym typeface="Wingdings" panose="05000000000000000000" pitchFamily="2" charset="2"/>
            </a:endParaRPr>
          </a:p>
          <a:p>
            <a:r>
              <a:rPr lang="fr-FR" dirty="0">
                <a:sym typeface="Wingdings" panose="05000000000000000000" pitchFamily="2" charset="2"/>
              </a:rPr>
              <a:t>DIII-D: </a:t>
            </a:r>
            <a:r>
              <a:rPr lang="fr-FR" dirty="0" err="1">
                <a:sym typeface="Wingdings" panose="05000000000000000000" pitchFamily="2" charset="2"/>
              </a:rPr>
              <a:t>some</a:t>
            </a:r>
            <a:r>
              <a:rPr lang="fr-FR" dirty="0">
                <a:sym typeface="Wingdings" panose="05000000000000000000" pitchFamily="2" charset="2"/>
              </a:rPr>
              <a:t> </a:t>
            </a:r>
            <a:r>
              <a:rPr lang="fr-FR" dirty="0" err="1">
                <a:sym typeface="Wingdings" panose="05000000000000000000" pitchFamily="2" charset="2"/>
              </a:rPr>
              <a:t>intermediate</a:t>
            </a:r>
            <a:r>
              <a:rPr lang="fr-FR" dirty="0">
                <a:sym typeface="Wingdings" panose="05000000000000000000" pitchFamily="2" charset="2"/>
              </a:rPr>
              <a:t> collapses</a:t>
            </a:r>
          </a:p>
          <a:p>
            <a:endParaRPr lang="fr-FR" dirty="0">
              <a:sym typeface="Wingdings" panose="05000000000000000000" pitchFamily="2" charset="2"/>
            </a:endParaRPr>
          </a:p>
          <a:p>
            <a:pPr marL="0" indent="0">
              <a:buNone/>
            </a:pPr>
            <a:endParaRPr lang="fr-FR" dirty="0">
              <a:sym typeface="Wingdings" panose="05000000000000000000" pitchFamily="2" charset="2"/>
            </a:endParaRPr>
          </a:p>
        </p:txBody>
      </p:sp>
      <p:pic>
        <p:nvPicPr>
          <p:cNvPr id="1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2962" y="3633293"/>
            <a:ext cx="2792187" cy="2948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p:cNvSpPr/>
          <p:nvPr/>
        </p:nvSpPr>
        <p:spPr>
          <a:xfrm>
            <a:off x="3557992" y="6122222"/>
            <a:ext cx="1928405" cy="307777"/>
          </a:xfrm>
          <a:prstGeom prst="rect">
            <a:avLst/>
          </a:prstGeom>
        </p:spPr>
        <p:txBody>
          <a:bodyPr wrap="square">
            <a:spAutoFit/>
          </a:bodyPr>
          <a:lstStyle/>
          <a:p>
            <a:r>
              <a:rPr lang="fr-FR" sz="1400" i="1" dirty="0" smtClean="0">
                <a:solidFill>
                  <a:srgbClr val="00B0F0"/>
                </a:solidFill>
                <a:sym typeface="Wingdings" panose="05000000000000000000" pitchFamily="2" charset="2"/>
              </a:rPr>
              <a:t>[Paz-Soldan</a:t>
            </a:r>
            <a:r>
              <a:rPr lang="fr-FR" sz="1400" i="1" dirty="0">
                <a:solidFill>
                  <a:srgbClr val="00B0F0"/>
                </a:solidFill>
                <a:sym typeface="Wingdings" panose="05000000000000000000" pitchFamily="2" charset="2"/>
              </a:rPr>
              <a:t>, </a:t>
            </a:r>
            <a:r>
              <a:rPr lang="fr-FR" sz="1400" i="1" dirty="0" smtClean="0">
                <a:solidFill>
                  <a:srgbClr val="00B0F0"/>
                </a:solidFill>
                <a:sym typeface="Wingdings" panose="05000000000000000000" pitchFamily="2" charset="2"/>
              </a:rPr>
              <a:t>PPCF2019]</a:t>
            </a:r>
            <a:endParaRPr lang="fr-FR" sz="1400" i="1" dirty="0">
              <a:solidFill>
                <a:srgbClr val="00B0F0"/>
              </a:solidFill>
              <a:sym typeface="Wingdings" panose="05000000000000000000" pitchFamily="2" charset="2"/>
            </a:endParaRPr>
          </a:p>
        </p:txBody>
      </p:sp>
      <p:sp>
        <p:nvSpPr>
          <p:cNvPr id="7" name="Espace réservé du pied de page 6"/>
          <p:cNvSpPr>
            <a:spLocks noGrp="1"/>
          </p:cNvSpPr>
          <p:nvPr>
            <p:ph type="ftr" sz="quarter" idx="11"/>
          </p:nvPr>
        </p:nvSpPr>
        <p:spPr/>
        <p:txBody>
          <a:bodyPr/>
          <a:lstStyle/>
          <a:p>
            <a:r>
              <a:rPr lang="en-US" smtClean="0"/>
              <a:t>IAEA Technical Meeting on Plasma Disruptions and their Mitigation 20th-23th July 2020</a:t>
            </a:r>
            <a:endParaRPr lang="de-DE" dirty="0" smtClean="0"/>
          </a:p>
        </p:txBody>
      </p:sp>
      <p:sp>
        <p:nvSpPr>
          <p:cNvPr id="8" name="Espace réservé du numéro de diapositive 7"/>
          <p:cNvSpPr>
            <a:spLocks noGrp="1"/>
          </p:cNvSpPr>
          <p:nvPr>
            <p:ph type="sldNum" sz="quarter" idx="4"/>
          </p:nvPr>
        </p:nvSpPr>
        <p:spPr/>
        <p:txBody>
          <a:bodyPr/>
          <a:lstStyle/>
          <a:p>
            <a:fld id="{6A6D9FA1-99C7-4910-8E32-B85D378B0060}" type="slidenum">
              <a:rPr lang="en-GB" smtClean="0"/>
              <a:pPr/>
              <a:t>21</a:t>
            </a:fld>
            <a:endParaRPr lang="en-GB" dirty="0"/>
          </a:p>
        </p:txBody>
      </p:sp>
      <p:pic>
        <p:nvPicPr>
          <p:cNvPr id="23" name="Picture 2" descr="\\de-ews-fs01\efdawork\PI team\PICTURES AND GRAPHICS\LOGOS\JET-LOGO (by Dolp)\OtherJPG\JE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31465" y="1221968"/>
            <a:ext cx="631203" cy="250401"/>
          </a:xfrm>
          <a:prstGeom prst="rect">
            <a:avLst/>
          </a:prstGeom>
          <a:noFill/>
          <a:extLst>
            <a:ext uri="{909E8E84-426E-40DD-AFC4-6F175D3DCCD1}">
              <a14:hiddenFill xmlns:a14="http://schemas.microsoft.com/office/drawing/2010/main">
                <a:solidFill>
                  <a:srgbClr val="FFFFFF"/>
                </a:solidFill>
              </a14:hiddenFill>
            </a:ext>
          </a:extLst>
        </p:spPr>
      </p:pic>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cxnSp>
        <p:nvCxnSpPr>
          <p:cNvPr id="24" name="Connecteur droit avec flèche 23"/>
          <p:cNvCxnSpPr/>
          <p:nvPr/>
        </p:nvCxnSpPr>
        <p:spPr>
          <a:xfrm>
            <a:off x="6381238" y="1983638"/>
            <a:ext cx="865235" cy="0"/>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5" name="ZoneTexte 24"/>
          <p:cNvSpPr txBox="1"/>
          <p:nvPr/>
        </p:nvSpPr>
        <p:spPr>
          <a:xfrm>
            <a:off x="7287295" y="1798972"/>
            <a:ext cx="763351" cy="369332"/>
          </a:xfrm>
          <a:prstGeom prst="rect">
            <a:avLst/>
          </a:prstGeom>
          <a:noFill/>
        </p:spPr>
        <p:txBody>
          <a:bodyPr wrap="none" rtlCol="0">
            <a:spAutoFit/>
          </a:bodyPr>
          <a:lstStyle/>
          <a:p>
            <a:pPr algn="l"/>
            <a:r>
              <a:rPr lang="fr-FR" sz="1800" dirty="0" smtClean="0">
                <a:solidFill>
                  <a:srgbClr val="FF0000"/>
                </a:solidFill>
              </a:rPr>
              <a:t>50 µs!</a:t>
            </a:r>
            <a:endParaRPr lang="fr-FR" sz="1800" dirty="0">
              <a:solidFill>
                <a:srgbClr val="FF0000"/>
              </a:solidFill>
            </a:endParaRPr>
          </a:p>
        </p:txBody>
      </p:sp>
      <p:sp>
        <p:nvSpPr>
          <p:cNvPr id="26" name="ZoneTexte 25"/>
          <p:cNvSpPr txBox="1"/>
          <p:nvPr/>
        </p:nvSpPr>
        <p:spPr>
          <a:xfrm>
            <a:off x="6977231" y="1113172"/>
            <a:ext cx="1704441" cy="369332"/>
          </a:xfrm>
          <a:prstGeom prst="rect">
            <a:avLst/>
          </a:prstGeom>
          <a:noFill/>
        </p:spPr>
        <p:txBody>
          <a:bodyPr wrap="none" rtlCol="0">
            <a:spAutoFit/>
          </a:bodyPr>
          <a:lstStyle/>
          <a:p>
            <a:pPr algn="l"/>
            <a:r>
              <a:rPr lang="fr-FR" sz="1800" dirty="0" err="1" smtClean="0"/>
              <a:t>Mirnov</a:t>
            </a:r>
            <a:r>
              <a:rPr lang="fr-FR" sz="1800" dirty="0" smtClean="0"/>
              <a:t> voltage </a:t>
            </a:r>
            <a:endParaRPr lang="fr-FR" sz="1800" dirty="0"/>
          </a:p>
        </p:txBody>
      </p:sp>
      <p:sp>
        <p:nvSpPr>
          <p:cNvPr id="27" name="ZoneTexte 26"/>
          <p:cNvSpPr txBox="1"/>
          <p:nvPr/>
        </p:nvSpPr>
        <p:spPr>
          <a:xfrm>
            <a:off x="6641826" y="2378755"/>
            <a:ext cx="1726948" cy="369332"/>
          </a:xfrm>
          <a:prstGeom prst="rect">
            <a:avLst/>
          </a:prstGeom>
          <a:noFill/>
        </p:spPr>
        <p:txBody>
          <a:bodyPr wrap="none" rtlCol="0">
            <a:spAutoFit/>
          </a:bodyPr>
          <a:lstStyle/>
          <a:p>
            <a:pPr algn="l"/>
            <a:r>
              <a:rPr lang="fr-FR" dirty="0">
                <a:solidFill>
                  <a:schemeClr val="bg1"/>
                </a:solidFill>
              </a:rPr>
              <a:t>m</a:t>
            </a:r>
            <a:r>
              <a:rPr lang="fr-FR" dirty="0" smtClean="0">
                <a:solidFill>
                  <a:schemeClr val="bg1"/>
                </a:solidFill>
              </a:rPr>
              <a:t>ode </a:t>
            </a:r>
            <a:r>
              <a:rPr lang="fr-FR" dirty="0" err="1" smtClean="0">
                <a:solidFill>
                  <a:schemeClr val="bg1"/>
                </a:solidFill>
              </a:rPr>
              <a:t>frequency</a:t>
            </a:r>
            <a:endParaRPr lang="fr-FR" sz="1800" dirty="0">
              <a:solidFill>
                <a:schemeClr val="bg1"/>
              </a:solidFill>
            </a:endParaRPr>
          </a:p>
        </p:txBody>
      </p:sp>
      <p:sp>
        <p:nvSpPr>
          <p:cNvPr id="28" name="ZoneTexte 27"/>
          <p:cNvSpPr txBox="1"/>
          <p:nvPr/>
        </p:nvSpPr>
        <p:spPr>
          <a:xfrm>
            <a:off x="7334916" y="3416823"/>
            <a:ext cx="1701107" cy="369332"/>
          </a:xfrm>
          <a:prstGeom prst="rect">
            <a:avLst/>
          </a:prstGeom>
          <a:noFill/>
        </p:spPr>
        <p:txBody>
          <a:bodyPr wrap="none" rtlCol="0">
            <a:spAutoFit/>
          </a:bodyPr>
          <a:lstStyle/>
          <a:p>
            <a:pPr algn="l"/>
            <a:r>
              <a:rPr lang="fr-FR" dirty="0"/>
              <a:t>n</a:t>
            </a:r>
            <a:r>
              <a:rPr lang="fr-FR" dirty="0" smtClean="0"/>
              <a:t> mode </a:t>
            </a:r>
            <a:r>
              <a:rPr lang="fr-FR" dirty="0" err="1" smtClean="0"/>
              <a:t>number</a:t>
            </a:r>
            <a:endParaRPr lang="fr-FR" sz="1800" dirty="0"/>
          </a:p>
        </p:txBody>
      </p:sp>
    </p:spTree>
    <p:extLst>
      <p:ext uri="{BB962C8B-B14F-4D97-AF65-F5344CB8AC3E}">
        <p14:creationId xmlns:p14="http://schemas.microsoft.com/office/powerpoint/2010/main" val="659739201"/>
      </p:ext>
    </p:extLst>
  </p:cSld>
  <p:clrMapOvr>
    <a:masterClrMapping/>
  </p:clrMapOvr>
  <mc:AlternateContent xmlns:mc="http://schemas.openxmlformats.org/markup-compatibility/2006">
    <mc:Choice xmlns:p14="http://schemas.microsoft.com/office/powerpoint/2010/main" Requires="p14">
      <p:transition spd="slow" p14:dur="2000" advTm="52484"/>
    </mc:Choice>
    <mc:Fallback>
      <p:transition spd="slow" advTm="524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extLst>
    <p:ext uri="{3A86A75C-4F4B-4683-9AE1-C65F6400EC91}">
      <p14:laserTraceLst xmlns:p14="http://schemas.microsoft.com/office/powerpoint/2010/main">
        <p14:tracePtLst>
          <p14:tracePt t="15484" x="6407150" y="2012950"/>
          <p14:tracePt t="15936" x="6419850" y="2012950"/>
          <p14:tracePt t="15938" x="6426200" y="2012950"/>
          <p14:tracePt t="15944" x="6445250" y="2012950"/>
          <p14:tracePt t="15952" x="6477000" y="2012950"/>
          <p14:tracePt t="15958" x="6540500" y="2012950"/>
          <p14:tracePt t="15975" x="6597650" y="2012950"/>
          <p14:tracePt t="15975" x="6610350" y="2012950"/>
          <p14:tracePt t="15992" x="6711950" y="2019300"/>
          <p14:tracePt t="16008" x="6794500" y="2019300"/>
          <p14:tracePt t="16025" x="6851650" y="2019300"/>
          <p14:tracePt t="16041" x="6921500" y="2019300"/>
          <p14:tracePt t="16058" x="6978650" y="2019300"/>
          <p14:tracePt t="16075" x="7029450" y="2019300"/>
          <p14:tracePt t="16091" x="7073900" y="2019300"/>
          <p14:tracePt t="16108" x="7124700" y="2012950"/>
          <p14:tracePt t="16125" x="7181850" y="2012950"/>
          <p14:tracePt t="16141" x="7219950" y="2012950"/>
          <p14:tracePt t="16158" x="7232650" y="2012950"/>
          <p14:tracePt t="16175" x="7251700" y="2012950"/>
          <p14:tracePt t="16191" x="7270750" y="2012950"/>
          <p14:tracePt t="16208" x="7277100" y="2012950"/>
          <p14:tracePt t="16306" x="7270750" y="2012950"/>
          <p14:tracePt t="16308" x="7245350" y="2012950"/>
          <p14:tracePt t="16317" x="7207250" y="2006600"/>
          <p14:tracePt t="16325" x="7131050" y="2006600"/>
          <p14:tracePt t="16341" x="7054850" y="2006600"/>
          <p14:tracePt t="16358" x="6972300" y="2006600"/>
          <p14:tracePt t="16375" x="6915150" y="2006600"/>
          <p14:tracePt t="16392" x="6819900" y="2006600"/>
          <p14:tracePt t="16408" x="6743700" y="2006600"/>
          <p14:tracePt t="16425" x="6680200" y="2006600"/>
          <p14:tracePt t="16441" x="6610350" y="2006600"/>
          <p14:tracePt t="16458" x="6534150" y="1993900"/>
          <p14:tracePt t="16475" x="6483350" y="1993900"/>
          <p14:tracePt t="16492" x="6432550" y="1987550"/>
          <p14:tracePt t="16508" x="6388100" y="1987550"/>
          <p14:tracePt t="16525" x="6350000" y="1987550"/>
          <p14:tracePt t="16541" x="6318250" y="1987550"/>
          <p14:tracePt t="16558" x="6311900" y="1987550"/>
          <p14:tracePt t="16575" x="6305550" y="1987550"/>
          <p14:tracePt t="16592" x="6292850" y="1987550"/>
          <p14:tracePt t="17254" x="6299200" y="1987550"/>
          <p14:tracePt t="17263" x="6305550" y="1987550"/>
          <p14:tracePt t="17304" x="6311900" y="1987550"/>
          <p14:tracePt t="17308" x="6318250" y="1987550"/>
          <p14:tracePt t="17312" x="6343650" y="1987550"/>
          <p14:tracePt t="17317" x="6375400" y="1987550"/>
          <p14:tracePt t="17325" x="6451600" y="1981200"/>
          <p14:tracePt t="17341" x="6553200" y="1981200"/>
          <p14:tracePt t="17358" x="6648450" y="1974850"/>
          <p14:tracePt t="17375" x="6743700" y="1962150"/>
          <p14:tracePt t="17375" x="6762750" y="1962150"/>
          <p14:tracePt t="17392" x="6838950" y="1955800"/>
          <p14:tracePt t="17408" x="6902450" y="1955800"/>
          <p14:tracePt t="17425" x="6953250" y="1955800"/>
          <p14:tracePt t="17441" x="7004050" y="1955800"/>
          <p14:tracePt t="17458" x="7048500" y="1955800"/>
          <p14:tracePt t="17475" x="7080250" y="1955800"/>
          <p14:tracePt t="17491" x="7099300" y="1949450"/>
          <p14:tracePt t="17508" x="7105650" y="1949450"/>
          <p14:tracePt t="17738" x="7099300" y="1949450"/>
          <p14:tracePt t="17750" x="7092950" y="1949450"/>
          <p14:tracePt t="17750" x="7086600" y="1949450"/>
          <p14:tracePt t="17758" x="7073900" y="1949450"/>
          <p14:tracePt t="17775" x="7061200" y="1949450"/>
          <p14:tracePt t="17791" x="7048500" y="1949450"/>
          <p14:tracePt t="17808" x="7016750" y="1949450"/>
          <p14:tracePt t="17825" x="6991350" y="1949450"/>
          <p14:tracePt t="17841" x="6959600" y="1955800"/>
          <p14:tracePt t="17858" x="6946900" y="1955800"/>
          <p14:tracePt t="17875" x="6940550" y="1955800"/>
          <p14:tracePt t="17910" x="6927850" y="1955800"/>
          <p14:tracePt t="17926" x="6921500" y="1955800"/>
          <p14:tracePt t="17954" x="6915150" y="1955800"/>
          <p14:tracePt t="18484" x="6908800" y="1955800"/>
          <p14:tracePt t="18498" x="6902450" y="1955800"/>
          <p14:tracePt t="18501" x="6883400" y="1955800"/>
          <p14:tracePt t="18508" x="6870700" y="1955800"/>
          <p14:tracePt t="18525" x="6851650" y="1955800"/>
          <p14:tracePt t="18541" x="6819900" y="1955800"/>
          <p14:tracePt t="18558" x="6794500" y="1949450"/>
          <p14:tracePt t="18575" x="6750050" y="1943100"/>
          <p14:tracePt t="18591" x="6718300" y="1943100"/>
          <p14:tracePt t="18608" x="6629400" y="1943100"/>
          <p14:tracePt t="18625" x="6565900" y="1943100"/>
          <p14:tracePt t="18625" x="6559550" y="1943100"/>
          <p14:tracePt t="18642" x="6496050" y="1936750"/>
          <p14:tracePt t="18658" x="6464300" y="1936750"/>
          <p14:tracePt t="18675" x="6451600" y="1936750"/>
          <p14:tracePt t="18952" x="6457950" y="1936750"/>
          <p14:tracePt t="18954" x="6470650" y="1936750"/>
          <p14:tracePt t="18958" x="6502400" y="1936750"/>
          <p14:tracePt t="18967" x="6534150" y="1936750"/>
          <p14:tracePt t="18975" x="6591300" y="1924050"/>
          <p14:tracePt t="18991" x="6661150" y="1924050"/>
          <p14:tracePt t="19008" x="6724650" y="1924050"/>
          <p14:tracePt t="19025" x="6781800" y="1924050"/>
          <p14:tracePt t="19025" x="6788150" y="1924050"/>
          <p14:tracePt t="19042" x="6858000" y="1924050"/>
          <p14:tracePt t="19058" x="6934200" y="1924050"/>
          <p14:tracePt t="19075" x="7029450" y="1924050"/>
          <p14:tracePt t="19091" x="7118350" y="1924050"/>
          <p14:tracePt t="19108" x="7162800" y="1924050"/>
          <p14:tracePt t="19125" x="7200900" y="1924050"/>
          <p14:tracePt t="19141" x="7232650" y="1917700"/>
          <p14:tracePt t="19158" x="7251700" y="1917700"/>
          <p14:tracePt t="19175" x="7277100" y="1917700"/>
          <p14:tracePt t="19191" x="7302500" y="1917700"/>
          <p14:tracePt t="19208" x="7334250" y="1917700"/>
          <p14:tracePt t="19225" x="7346950" y="1917700"/>
          <p14:tracePt t="19241" x="7353300" y="1917700"/>
          <p14:tracePt t="20925" x="7346950" y="1917700"/>
          <p14:tracePt t="20957" x="7340600" y="1917700"/>
          <p14:tracePt t="22265" x="7334250" y="1917700"/>
          <p14:tracePt t="22265" x="7327900" y="1917700"/>
          <p14:tracePt t="22276" x="7283450" y="1955800"/>
          <p14:tracePt t="22276" x="7156450" y="2089150"/>
          <p14:tracePt t="22292" x="7010400" y="2273300"/>
          <p14:tracePt t="22309" x="6781800" y="2495550"/>
          <p14:tracePt t="22326" x="6553200" y="2679700"/>
          <p14:tracePt t="22326" x="6534150" y="2698750"/>
          <p14:tracePt t="22343" x="6375400" y="2819400"/>
          <p14:tracePt t="22359" x="6273800" y="2908300"/>
          <p14:tracePt t="22376" x="6197600" y="2984500"/>
          <p14:tracePt t="22392" x="6146800" y="3048000"/>
          <p14:tracePt t="22409" x="6089650" y="3117850"/>
          <p14:tracePt t="22426" x="6045200" y="3181350"/>
          <p14:tracePt t="22442" x="6000750" y="3257550"/>
          <p14:tracePt t="22459" x="5943600" y="3340100"/>
          <p14:tracePt t="22476" x="5861050" y="3479800"/>
          <p14:tracePt t="22492" x="5708650" y="3771900"/>
          <p14:tracePt t="22509" x="5549900" y="4089400"/>
          <p14:tracePt t="22526" x="5429250" y="4343400"/>
          <p14:tracePt t="22526" x="5397500" y="4375150"/>
          <p14:tracePt t="22543" x="5321300" y="4533900"/>
          <p14:tracePt t="22559" x="5270500" y="4641850"/>
          <p14:tracePt t="22576" x="5226050" y="4711700"/>
          <p14:tracePt t="22592" x="5181600" y="4806950"/>
          <p14:tracePt t="22609" x="5130800" y="4933950"/>
          <p14:tracePt t="22626" x="5054600" y="5080000"/>
          <p14:tracePt t="22626" x="5035550" y="5099050"/>
          <p14:tracePt t="22643" x="4965700" y="5219700"/>
          <p14:tracePt t="22659" x="4927600" y="5283200"/>
          <p14:tracePt t="22676" x="4889500" y="5327650"/>
          <p14:tracePt t="22693" x="4864100" y="5365750"/>
          <p14:tracePt t="22709" x="4806950" y="5410200"/>
          <p14:tracePt t="22726" x="4730750" y="5473700"/>
          <p14:tracePt t="22742" x="4597400" y="5575300"/>
          <p14:tracePt t="22759" x="4425950" y="5645150"/>
          <p14:tracePt t="22776" x="4254500" y="5708650"/>
          <p14:tracePt t="22792" x="4051300" y="5784850"/>
          <p14:tracePt t="22809" x="3924300" y="5810250"/>
          <p14:tracePt t="22826" x="3854450" y="5835650"/>
          <p14:tracePt t="22842" x="3778250" y="5848350"/>
          <p14:tracePt t="22859" x="3702050" y="5867400"/>
          <p14:tracePt t="22876" x="3613150" y="5886450"/>
          <p14:tracePt t="22892" x="3441700" y="5924550"/>
          <p14:tracePt t="22909" x="3244850" y="5930900"/>
          <p14:tracePt t="22926" x="3073400" y="5930900"/>
          <p14:tracePt t="22942" x="2927350" y="5930900"/>
          <p14:tracePt t="22959" x="2838450" y="5924550"/>
          <p14:tracePt t="22976" x="2743200" y="5892800"/>
          <p14:tracePt t="22992" x="2654300" y="5854700"/>
          <p14:tracePt t="23009" x="2584450" y="5842000"/>
          <p14:tracePt t="23026" x="2514600" y="5816600"/>
          <p14:tracePt t="23042" x="2438400" y="5778500"/>
          <p14:tracePt t="23059" x="2311400" y="5740400"/>
          <p14:tracePt t="23076" x="2159000" y="5689600"/>
          <p14:tracePt t="23092" x="2032000" y="5645150"/>
          <p14:tracePt t="23109" x="1930400" y="5613400"/>
          <p14:tracePt t="23126" x="1866900" y="5575300"/>
          <p14:tracePt t="23142" x="1809750" y="5562600"/>
          <p14:tracePt t="23159" x="1784350" y="5549900"/>
          <p14:tracePt t="23176" x="1778000" y="5549900"/>
          <p14:tracePt t="23215" x="1778000" y="5543550"/>
          <p14:tracePt t="23313" x="1771650" y="5543550"/>
          <p14:tracePt t="23327" x="1765300" y="5543550"/>
          <p14:tracePt t="23329" x="1758950" y="5537200"/>
          <p14:tracePt t="23335" x="1752600" y="5537200"/>
          <p14:tracePt t="23342" x="1727200" y="5530850"/>
          <p14:tracePt t="23359" x="1727200" y="5524500"/>
          <p14:tracePt t="23376" x="1689100" y="5505450"/>
          <p14:tracePt t="23376" x="1676400" y="5505450"/>
          <p14:tracePt t="23393" x="1651000" y="5505450"/>
          <p14:tracePt t="23409" x="1631950" y="5499100"/>
          <p14:tracePt t="23426" x="1606550" y="5486400"/>
          <p14:tracePt t="23559" x="1612900" y="5486400"/>
          <p14:tracePt t="23565" x="1625600" y="5486400"/>
          <p14:tracePt t="23585" x="1644650" y="5486400"/>
          <p14:tracePt t="23592" x="1657350" y="5486400"/>
          <p14:tracePt t="23593" x="1676400" y="5486400"/>
          <p14:tracePt t="23609" x="1689100" y="5480050"/>
          <p14:tracePt t="23626" x="1714500" y="5480050"/>
          <p14:tracePt t="23642" x="1733550" y="5480050"/>
          <p14:tracePt t="23659" x="1765300" y="5480050"/>
          <p14:tracePt t="23676" x="1809750" y="5486400"/>
          <p14:tracePt t="23693" x="1860550" y="5486400"/>
          <p14:tracePt t="23709" x="1892300" y="5486400"/>
          <p14:tracePt t="23726" x="1898650" y="5486400"/>
          <p14:tracePt t="23742" x="1930400" y="5486400"/>
          <p14:tracePt t="23759" x="1962150" y="5486400"/>
          <p14:tracePt t="23776" x="2019300" y="5480050"/>
          <p14:tracePt t="23793" x="2076450" y="5480050"/>
          <p14:tracePt t="23809" x="2152650" y="5480050"/>
          <p14:tracePt t="23826" x="2222500" y="5480050"/>
          <p14:tracePt t="23842" x="2311400" y="5480050"/>
          <p14:tracePt t="23859" x="2400300" y="5480050"/>
          <p14:tracePt t="23876" x="2489200" y="5480050"/>
          <p14:tracePt t="23876" x="2495550" y="5480050"/>
          <p14:tracePt t="23893" x="2571750" y="5480050"/>
          <p14:tracePt t="23909" x="2635250" y="5480050"/>
          <p14:tracePt t="23926" x="2647950" y="5480050"/>
          <p14:tracePt t="24002" x="2628900" y="5480050"/>
          <p14:tracePt t="24013" x="2622550" y="5480050"/>
          <p14:tracePt t="24026" x="2584450" y="5480050"/>
          <p14:tracePt t="24026" x="2438400" y="5448300"/>
          <p14:tracePt t="24042" x="2203450" y="5397500"/>
          <p14:tracePt t="24059" x="1968500" y="5353050"/>
          <p14:tracePt t="24076" x="1828800" y="5346700"/>
          <p14:tracePt t="24076" x="1809750" y="5340350"/>
          <p14:tracePt t="24093" x="1720850" y="5321300"/>
          <p14:tracePt t="24109" x="1657350" y="5314950"/>
          <p14:tracePt t="24126" x="1619250" y="5314950"/>
          <p14:tracePt t="24142" x="1600200" y="5289550"/>
          <p14:tracePt t="24159" x="1581150" y="5295900"/>
          <p14:tracePt t="24176" x="1574800" y="5295900"/>
          <p14:tracePt t="24229" x="1568450" y="5295900"/>
          <p14:tracePt t="24255" x="1562100" y="5295900"/>
          <p14:tracePt t="24271" x="1555750" y="5295900"/>
          <p14:tracePt t="24415" x="1562100" y="5295900"/>
          <p14:tracePt t="24425" x="1568450" y="5295900"/>
          <p14:tracePt t="24429" x="1593850" y="5302250"/>
          <p14:tracePt t="24443" x="1606550" y="5314950"/>
          <p14:tracePt t="24459" x="1631950" y="5314950"/>
          <p14:tracePt t="24476" x="1644650" y="5327650"/>
          <p14:tracePt t="24492" x="1657350" y="5327650"/>
          <p14:tracePt t="24509" x="1676400" y="5327650"/>
          <p14:tracePt t="24526" x="1689100" y="5340350"/>
          <p14:tracePt t="24543" x="1708150" y="5353050"/>
          <p14:tracePt t="24559" x="1733550" y="5359400"/>
          <p14:tracePt t="24576" x="1746250" y="5365750"/>
          <p14:tracePt t="24592" x="1771650" y="5365750"/>
          <p14:tracePt t="24609" x="1784350" y="5365750"/>
          <p14:tracePt t="24626" x="1797050" y="5372100"/>
          <p14:tracePt t="24642" x="1816100" y="5391150"/>
          <p14:tracePt t="24659" x="1822450" y="5391150"/>
          <p14:tracePt t="26805" x="1828800" y="5391150"/>
          <p14:tracePt t="26821" x="1835150" y="5391150"/>
          <p14:tracePt t="26827" x="1841500" y="5391150"/>
          <p14:tracePt t="26831" x="1860550" y="5391150"/>
          <p14:tracePt t="26843" x="1885950" y="5378450"/>
          <p14:tracePt t="26859" x="1911350" y="5378450"/>
          <p14:tracePt t="26876" x="1955800" y="5372100"/>
          <p14:tracePt t="26892" x="1981200" y="5372100"/>
          <p14:tracePt t="26909" x="2012950" y="5365750"/>
          <p14:tracePt t="26926" x="2063750" y="5365750"/>
          <p14:tracePt t="26942" x="2120900" y="5365750"/>
          <p14:tracePt t="26959" x="2184400" y="5365750"/>
          <p14:tracePt t="26976" x="2260600" y="5365750"/>
          <p14:tracePt t="26992" x="2311400" y="5359400"/>
          <p14:tracePt t="27009" x="2324100" y="5359400"/>
          <p14:tracePt t="28249" x="0" y="0"/>
        </p14:tracePtLst>
        <p14:tracePtLst>
          <p14:tracePt t="31402" x="5568950" y="3956050"/>
          <p14:tracePt t="31707" x="5575300" y="3956050"/>
          <p14:tracePt t="31718" x="5588000" y="3956050"/>
          <p14:tracePt t="31727" x="5594350" y="3956050"/>
          <p14:tracePt t="31727" x="5626100" y="3949700"/>
          <p14:tracePt t="31742" x="5664200" y="3949700"/>
          <p14:tracePt t="31759" x="5702300" y="3949700"/>
          <p14:tracePt t="31776" x="5746750" y="3956050"/>
          <p14:tracePt t="31792" x="5784850" y="3956050"/>
          <p14:tracePt t="31809" x="5797550" y="3956050"/>
          <p14:tracePt t="31826" x="5803900" y="3956050"/>
          <p14:tracePt t="31842" x="5822950" y="3956050"/>
          <p14:tracePt t="31859" x="5829300" y="3956050"/>
          <p14:tracePt t="31876" x="5854700" y="3956050"/>
          <p14:tracePt t="31892" x="5937250" y="3956050"/>
          <p14:tracePt t="31909" x="6038850" y="3968750"/>
          <p14:tracePt t="31926" x="6153150" y="3968750"/>
          <p14:tracePt t="31942" x="6242050" y="3962400"/>
          <p14:tracePt t="31959" x="6318250" y="3962400"/>
          <p14:tracePt t="31976" x="6369050" y="3962400"/>
          <p14:tracePt t="31992" x="6464300" y="3956050"/>
          <p14:tracePt t="32009" x="6591300" y="3968750"/>
          <p14:tracePt t="32026" x="6724650" y="3975100"/>
          <p14:tracePt t="32042" x="6896100" y="3981450"/>
          <p14:tracePt t="32059" x="7010400" y="3994150"/>
          <p14:tracePt t="32076" x="7150100" y="4000500"/>
          <p14:tracePt t="32092" x="7270750" y="4006850"/>
          <p14:tracePt t="32109" x="7391400" y="4006850"/>
          <p14:tracePt t="32126" x="7493000" y="4006850"/>
          <p14:tracePt t="32142" x="7632700" y="4006850"/>
          <p14:tracePt t="32159" x="7778750" y="4006850"/>
          <p14:tracePt t="32176" x="7956550" y="4006850"/>
          <p14:tracePt t="32192" x="8128000" y="4006850"/>
          <p14:tracePt t="32209" x="8261350" y="4019550"/>
          <p14:tracePt t="32226" x="8350250" y="4025900"/>
          <p14:tracePt t="32243" x="8432800" y="4032250"/>
          <p14:tracePt t="32259" x="8521700" y="4038600"/>
          <p14:tracePt t="32276" x="8610600" y="4038600"/>
          <p14:tracePt t="32292" x="8712200" y="4057650"/>
          <p14:tracePt t="32309" x="8769350" y="4057650"/>
          <p14:tracePt t="32326" x="8801100" y="4057650"/>
          <p14:tracePt t="32435" x="8794750" y="4057650"/>
          <p14:tracePt t="32437" x="8788400" y="4057650"/>
          <p14:tracePt t="32437" x="8782050" y="4057650"/>
          <p14:tracePt t="32442" x="8642350" y="4070350"/>
          <p14:tracePt t="32459" x="8445500" y="4070350"/>
          <p14:tracePt t="32476" x="8191500" y="4064000"/>
          <p14:tracePt t="32492" x="7854950" y="4057650"/>
          <p14:tracePt t="32509" x="7550150" y="4032250"/>
          <p14:tracePt t="32526" x="7239000" y="4032250"/>
          <p14:tracePt t="32543" x="6851650" y="4013200"/>
          <p14:tracePt t="32559" x="6553200" y="4000500"/>
          <p14:tracePt t="32576" x="6286500" y="3994150"/>
          <p14:tracePt t="32592" x="6045200" y="3975100"/>
          <p14:tracePt t="32609" x="5810250" y="3962400"/>
          <p14:tracePt t="32626" x="5638800" y="3956050"/>
          <p14:tracePt t="32643" x="5511800" y="3956050"/>
          <p14:tracePt t="32659" x="5429250" y="3956050"/>
          <p14:tracePt t="32676" x="5403850" y="3949700"/>
          <p14:tracePt t="32783" x="5410200" y="3949700"/>
          <p14:tracePt t="32789" x="5416550" y="3949700"/>
          <p14:tracePt t="32791" x="5422900" y="3949700"/>
          <p14:tracePt t="32795" x="5518150" y="3949700"/>
          <p14:tracePt t="32809" x="5632450" y="3949700"/>
          <p14:tracePt t="32826" x="5778500" y="3949700"/>
          <p14:tracePt t="32842" x="5981700" y="3949700"/>
          <p14:tracePt t="32859" x="6216650" y="3949700"/>
          <p14:tracePt t="32876" x="6508750" y="3949700"/>
          <p14:tracePt t="32892" x="6845300" y="3949700"/>
          <p14:tracePt t="32909" x="7105650" y="3962400"/>
          <p14:tracePt t="32926" x="7308850" y="3956050"/>
          <p14:tracePt t="32942" x="7556500" y="3956050"/>
          <p14:tracePt t="32959" x="7721600" y="3956050"/>
          <p14:tracePt t="32976" x="7893050" y="3956050"/>
          <p14:tracePt t="32992" x="8108950" y="3962400"/>
          <p14:tracePt t="33009" x="8286750" y="3981450"/>
          <p14:tracePt t="33026" x="8388350" y="3981450"/>
          <p14:tracePt t="33026" x="8407400" y="3987800"/>
          <p14:tracePt t="33043" x="8477250" y="3994150"/>
          <p14:tracePt t="33059" x="8534400" y="3994150"/>
          <p14:tracePt t="33076" x="8566150" y="3994150"/>
          <p14:tracePt t="33092" x="8572500" y="3994150"/>
          <p14:tracePt t="33109" x="8578850" y="3994150"/>
          <p14:tracePt t="37793" x="0" y="0"/>
        </p14:tracePtLst>
      </p14:laserTrace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2400" dirty="0" err="1"/>
              <a:t>Instability</a:t>
            </a:r>
            <a:r>
              <a:rPr lang="fr-FR" sz="2400" dirty="0"/>
              <a:t> </a:t>
            </a:r>
            <a:r>
              <a:rPr lang="fr-FR" sz="2400" dirty="0" err="1"/>
              <a:t>characterization</a:t>
            </a:r>
            <a:r>
              <a:rPr lang="fr-FR" sz="2400" dirty="0"/>
              <a:t> : amplitude - JET</a:t>
            </a:r>
            <a:endParaRPr lang="fr-FR" sz="2400" dirty="0"/>
          </a:p>
        </p:txBody>
      </p:sp>
      <p:sp>
        <p:nvSpPr>
          <p:cNvPr id="3" name="Espace réservé du contenu 2"/>
          <p:cNvSpPr>
            <a:spLocks noGrp="1"/>
          </p:cNvSpPr>
          <p:nvPr>
            <p:ph idx="1"/>
          </p:nvPr>
        </p:nvSpPr>
        <p:spPr>
          <a:xfrm>
            <a:off x="457200" y="836712"/>
            <a:ext cx="4921136" cy="3627223"/>
          </a:xfrm>
        </p:spPr>
        <p:txBody>
          <a:bodyPr/>
          <a:lstStyle/>
          <a:p>
            <a:r>
              <a:rPr lang="fr-FR" dirty="0" err="1">
                <a:sym typeface="Wingdings" panose="05000000000000000000" pitchFamily="2" charset="2"/>
              </a:rPr>
              <a:t>Benign</a:t>
            </a:r>
            <a:r>
              <a:rPr lang="fr-FR" dirty="0">
                <a:sym typeface="Wingdings" panose="05000000000000000000" pitchFamily="2" charset="2"/>
              </a:rPr>
              <a:t> cases </a:t>
            </a:r>
            <a:r>
              <a:rPr lang="fr-FR" dirty="0" err="1">
                <a:sym typeface="Wingdings" panose="05000000000000000000" pitchFamily="2" charset="2"/>
              </a:rPr>
              <a:t>associated</a:t>
            </a:r>
            <a:r>
              <a:rPr lang="fr-FR" dirty="0">
                <a:sym typeface="Wingdings" panose="05000000000000000000" pitchFamily="2" charset="2"/>
              </a:rPr>
              <a:t> </a:t>
            </a:r>
            <a:r>
              <a:rPr lang="fr-FR" dirty="0" err="1">
                <a:sym typeface="Wingdings" panose="05000000000000000000" pitchFamily="2" charset="2"/>
              </a:rPr>
              <a:t>with</a:t>
            </a:r>
            <a:r>
              <a:rPr lang="fr-FR" dirty="0">
                <a:sym typeface="Wingdings" panose="05000000000000000000" pitchFamily="2" charset="2"/>
              </a:rPr>
              <a:t> large </a:t>
            </a:r>
            <a:r>
              <a:rPr lang="el-GR" dirty="0">
                <a:sym typeface="Wingdings" panose="05000000000000000000" pitchFamily="2" charset="2"/>
              </a:rPr>
              <a:t>δ</a:t>
            </a:r>
            <a:r>
              <a:rPr lang="fr-FR" dirty="0">
                <a:sym typeface="Wingdings" panose="05000000000000000000" pitchFamily="2" charset="2"/>
              </a:rPr>
              <a:t>B </a:t>
            </a:r>
          </a:p>
          <a:p>
            <a:r>
              <a:rPr lang="fr-FR" dirty="0">
                <a:sym typeface="Wingdings" panose="05000000000000000000" pitchFamily="2" charset="2"/>
              </a:rPr>
              <a:t>But not </a:t>
            </a:r>
            <a:r>
              <a:rPr lang="fr-FR" dirty="0" err="1">
                <a:sym typeface="Wingdings" panose="05000000000000000000" pitchFamily="2" charset="2"/>
              </a:rPr>
              <a:t>systematic</a:t>
            </a:r>
            <a:r>
              <a:rPr lang="fr-FR" dirty="0">
                <a:sym typeface="Wingdings" panose="05000000000000000000" pitchFamily="2" charset="2"/>
              </a:rPr>
              <a:t>: large </a:t>
            </a:r>
            <a:r>
              <a:rPr lang="el-GR" dirty="0">
                <a:sym typeface="Wingdings" panose="05000000000000000000" pitchFamily="2" charset="2"/>
              </a:rPr>
              <a:t>δ</a:t>
            </a:r>
            <a:r>
              <a:rPr lang="fr-FR" dirty="0">
                <a:sym typeface="Wingdings" panose="05000000000000000000" pitchFamily="2" charset="2"/>
              </a:rPr>
              <a:t>B/B </a:t>
            </a:r>
            <a:r>
              <a:rPr lang="fr-FR" dirty="0" err="1">
                <a:sym typeface="Wingdings" panose="05000000000000000000" pitchFamily="2" charset="2"/>
              </a:rPr>
              <a:t>also</a:t>
            </a:r>
            <a:r>
              <a:rPr lang="fr-FR" dirty="0">
                <a:sym typeface="Wingdings" panose="05000000000000000000" pitchFamily="2" charset="2"/>
              </a:rPr>
              <a:t> </a:t>
            </a:r>
            <a:r>
              <a:rPr lang="fr-FR" dirty="0" err="1">
                <a:sym typeface="Wingdings" panose="05000000000000000000" pitchFamily="2" charset="2"/>
              </a:rPr>
              <a:t>observed</a:t>
            </a:r>
            <a:r>
              <a:rPr lang="fr-FR" dirty="0">
                <a:sym typeface="Wingdings" panose="05000000000000000000" pitchFamily="2" charset="2"/>
              </a:rPr>
              <a:t> </a:t>
            </a:r>
            <a:r>
              <a:rPr lang="fr-FR" dirty="0" err="1">
                <a:sym typeface="Wingdings" panose="05000000000000000000" pitchFamily="2" charset="2"/>
              </a:rPr>
              <a:t>with</a:t>
            </a:r>
            <a:r>
              <a:rPr lang="fr-FR" dirty="0">
                <a:sym typeface="Wingdings" panose="05000000000000000000" pitchFamily="2" charset="2"/>
              </a:rPr>
              <a:t> RE </a:t>
            </a:r>
            <a:r>
              <a:rPr lang="fr-FR" dirty="0" err="1">
                <a:sym typeface="Wingdings" panose="05000000000000000000" pitchFamily="2" charset="2"/>
              </a:rPr>
              <a:t>beams</a:t>
            </a:r>
            <a:r>
              <a:rPr lang="fr-FR" dirty="0">
                <a:sym typeface="Wingdings" panose="05000000000000000000" pitchFamily="2" charset="2"/>
              </a:rPr>
              <a:t> </a:t>
            </a:r>
            <a:r>
              <a:rPr lang="fr-FR" dirty="0" err="1">
                <a:sym typeface="Wingdings" panose="05000000000000000000" pitchFamily="2" charset="2"/>
              </a:rPr>
              <a:t>leading</a:t>
            </a:r>
            <a:r>
              <a:rPr lang="fr-FR" dirty="0">
                <a:sym typeface="Wingdings" panose="05000000000000000000" pitchFamily="2" charset="2"/>
              </a:rPr>
              <a:t> to impacts </a:t>
            </a:r>
          </a:p>
          <a:p>
            <a:r>
              <a:rPr lang="fr-FR" dirty="0" err="1">
                <a:sym typeface="Wingdings" panose="05000000000000000000" pitchFamily="2" charset="2"/>
              </a:rPr>
              <a:t>similar</a:t>
            </a:r>
            <a:r>
              <a:rPr lang="fr-FR" dirty="0">
                <a:sym typeface="Wingdings" panose="05000000000000000000" pitchFamily="2" charset="2"/>
              </a:rPr>
              <a:t> observations on DIII-D </a:t>
            </a:r>
            <a:r>
              <a:rPr lang="fr-FR" sz="1800" i="1" dirty="0">
                <a:solidFill>
                  <a:srgbClr val="00B0F0"/>
                </a:solidFill>
                <a:sym typeface="Wingdings" panose="05000000000000000000" pitchFamily="2" charset="2"/>
              </a:rPr>
              <a:t>[</a:t>
            </a:r>
            <a:r>
              <a:rPr lang="fr-FR" sz="1800" i="1" dirty="0" err="1">
                <a:solidFill>
                  <a:srgbClr val="00B0F0"/>
                </a:solidFill>
                <a:sym typeface="Wingdings" panose="05000000000000000000" pitchFamily="2" charset="2"/>
              </a:rPr>
              <a:t>see</a:t>
            </a:r>
            <a:r>
              <a:rPr lang="fr-FR" sz="1800" i="1" dirty="0">
                <a:solidFill>
                  <a:srgbClr val="00B0F0"/>
                </a:solidFill>
                <a:sym typeface="Wingdings" panose="05000000000000000000" pitchFamily="2" charset="2"/>
              </a:rPr>
              <a:t> C. Paz-Soldan, </a:t>
            </a:r>
            <a:r>
              <a:rPr lang="fr-FR" sz="1800" i="1" dirty="0" err="1">
                <a:solidFill>
                  <a:srgbClr val="00B0F0"/>
                </a:solidFill>
                <a:sym typeface="Wingdings" panose="05000000000000000000" pitchFamily="2" charset="2"/>
              </a:rPr>
              <a:t>this</a:t>
            </a:r>
            <a:r>
              <a:rPr lang="fr-FR" sz="1800" i="1" dirty="0">
                <a:solidFill>
                  <a:srgbClr val="00B0F0"/>
                </a:solidFill>
                <a:sym typeface="Wingdings" panose="05000000000000000000" pitchFamily="2" charset="2"/>
              </a:rPr>
              <a:t> </a:t>
            </a:r>
            <a:r>
              <a:rPr lang="fr-FR" sz="1800" i="1" dirty="0" err="1">
                <a:solidFill>
                  <a:srgbClr val="00B0F0"/>
                </a:solidFill>
                <a:sym typeface="Wingdings" panose="05000000000000000000" pitchFamily="2" charset="2"/>
              </a:rPr>
              <a:t>conference</a:t>
            </a:r>
            <a:r>
              <a:rPr lang="fr-FR" sz="1800" i="1" dirty="0">
                <a:solidFill>
                  <a:srgbClr val="00B0F0"/>
                </a:solidFill>
                <a:sym typeface="Wingdings" panose="05000000000000000000" pitchFamily="2" charset="2"/>
              </a:rPr>
              <a:t>]</a:t>
            </a:r>
          </a:p>
          <a:p>
            <a:endParaRPr lang="fr-FR" dirty="0">
              <a:sym typeface="Wingdings" panose="05000000000000000000" pitchFamily="2" charset="2"/>
            </a:endParaRPr>
          </a:p>
          <a:p>
            <a:r>
              <a:rPr lang="fr-FR" dirty="0" err="1">
                <a:sym typeface="Wingdings" panose="05000000000000000000" pitchFamily="2" charset="2"/>
              </a:rPr>
              <a:t>What</a:t>
            </a:r>
            <a:r>
              <a:rPr lang="fr-FR" dirty="0">
                <a:sym typeface="Wingdings" panose="05000000000000000000" pitchFamily="2" charset="2"/>
              </a:rPr>
              <a:t> </a:t>
            </a:r>
            <a:r>
              <a:rPr lang="fr-FR" dirty="0" err="1">
                <a:sym typeface="Wingdings" panose="05000000000000000000" pitchFamily="2" charset="2"/>
              </a:rPr>
              <a:t>matters</a:t>
            </a:r>
            <a:r>
              <a:rPr lang="fr-FR" dirty="0">
                <a:sym typeface="Wingdings" panose="05000000000000000000" pitchFamily="2" charset="2"/>
              </a:rPr>
              <a:t> more (JET) </a:t>
            </a:r>
            <a:r>
              <a:rPr lang="fr-FR" dirty="0" err="1">
                <a:sym typeface="Wingdings" panose="05000000000000000000" pitchFamily="2" charset="2"/>
              </a:rPr>
              <a:t>is</a:t>
            </a:r>
            <a:r>
              <a:rPr lang="fr-FR" dirty="0">
                <a:sym typeface="Wingdings" panose="05000000000000000000" pitchFamily="2" charset="2"/>
              </a:rPr>
              <a:t> the perturbation </a:t>
            </a:r>
            <a:r>
              <a:rPr lang="fr-FR" dirty="0" err="1">
                <a:sym typeface="Wingdings" panose="05000000000000000000" pitchFamily="2" charset="2"/>
              </a:rPr>
              <a:t>timescale</a:t>
            </a:r>
            <a:r>
              <a:rPr lang="fr-FR" dirty="0">
                <a:sym typeface="Wingdings" panose="05000000000000000000" pitchFamily="2" charset="2"/>
              </a:rPr>
              <a:t> (</a:t>
            </a:r>
            <a:r>
              <a:rPr lang="fr-FR" dirty="0" err="1">
                <a:sym typeface="Wingdings" panose="05000000000000000000" pitchFamily="2" charset="2"/>
              </a:rPr>
              <a:t>growth</a:t>
            </a:r>
            <a:r>
              <a:rPr lang="fr-FR" dirty="0">
                <a:sym typeface="Wingdings" panose="05000000000000000000" pitchFamily="2" charset="2"/>
              </a:rPr>
              <a:t> rate, or maximum dB/</a:t>
            </a:r>
            <a:r>
              <a:rPr lang="fr-FR" dirty="0" err="1">
                <a:sym typeface="Wingdings" panose="05000000000000000000" pitchFamily="2" charset="2"/>
              </a:rPr>
              <a:t>dt</a:t>
            </a:r>
            <a:r>
              <a:rPr lang="fr-FR" dirty="0">
                <a:sym typeface="Wingdings" panose="05000000000000000000" pitchFamily="2" charset="2"/>
              </a:rPr>
              <a:t>)</a:t>
            </a:r>
          </a:p>
          <a:p>
            <a:pPr marL="478963" lvl="1" indent="0">
              <a:buNone/>
            </a:pPr>
            <a:r>
              <a:rPr lang="fr-FR" dirty="0">
                <a:sym typeface="Wingdings" panose="05000000000000000000" pitchFamily="2" charset="2"/>
              </a:rPr>
              <a:t> more </a:t>
            </a:r>
            <a:r>
              <a:rPr lang="fr-FR" dirty="0" err="1">
                <a:sym typeface="Wingdings" panose="05000000000000000000" pitchFamily="2" charset="2"/>
              </a:rPr>
              <a:t>obvious</a:t>
            </a:r>
            <a:r>
              <a:rPr lang="fr-FR" dirty="0">
                <a:sym typeface="Wingdings" panose="05000000000000000000" pitchFamily="2" charset="2"/>
              </a:rPr>
              <a:t> </a:t>
            </a:r>
            <a:r>
              <a:rPr lang="fr-FR" dirty="0" err="1">
                <a:sym typeface="Wingdings" panose="05000000000000000000" pitchFamily="2" charset="2"/>
              </a:rPr>
              <a:t>separation</a:t>
            </a:r>
            <a:r>
              <a:rPr lang="fr-FR" dirty="0">
                <a:sym typeface="Wingdings" panose="05000000000000000000" pitchFamily="2" charset="2"/>
              </a:rPr>
              <a:t> of the </a:t>
            </a:r>
            <a:r>
              <a:rPr lang="fr-FR" dirty="0" err="1">
                <a:sym typeface="Wingdings" panose="05000000000000000000" pitchFamily="2" charset="2"/>
              </a:rPr>
              <a:t>low</a:t>
            </a:r>
            <a:r>
              <a:rPr lang="fr-FR" dirty="0">
                <a:sym typeface="Wingdings" panose="05000000000000000000" pitchFamily="2" charset="2"/>
              </a:rPr>
              <a:t>-Z/high-Z mitigation</a:t>
            </a:r>
          </a:p>
          <a:p>
            <a:endParaRPr lang="fr-FR" dirty="0">
              <a:sym typeface="Wingdings" panose="05000000000000000000" pitchFamily="2" charset="2"/>
            </a:endParaRPr>
          </a:p>
          <a:p>
            <a:r>
              <a:rPr lang="fr-FR" dirty="0" err="1">
                <a:sym typeface="Wingdings" panose="05000000000000000000" pitchFamily="2" charset="2"/>
              </a:rPr>
              <a:t>Some</a:t>
            </a:r>
            <a:r>
              <a:rPr lang="fr-FR" dirty="0">
                <a:sym typeface="Wingdings" panose="05000000000000000000" pitchFamily="2" charset="2"/>
              </a:rPr>
              <a:t> </a:t>
            </a:r>
            <a:r>
              <a:rPr lang="fr-FR" dirty="0" err="1">
                <a:sym typeface="Wingdings" panose="05000000000000000000" pitchFamily="2" charset="2"/>
              </a:rPr>
              <a:t>overlap</a:t>
            </a:r>
            <a:r>
              <a:rPr lang="fr-FR" dirty="0">
                <a:sym typeface="Wingdings" panose="05000000000000000000" pitchFamily="2" charset="2"/>
              </a:rPr>
              <a:t> </a:t>
            </a:r>
            <a:r>
              <a:rPr lang="fr-FR" dirty="0" err="1">
                <a:sym typeface="Wingdings" panose="05000000000000000000" pitchFamily="2" charset="2"/>
              </a:rPr>
              <a:t>between</a:t>
            </a:r>
            <a:r>
              <a:rPr lang="fr-FR" dirty="0">
                <a:sym typeface="Wingdings" panose="05000000000000000000" pitchFamily="2" charset="2"/>
              </a:rPr>
              <a:t> </a:t>
            </a:r>
            <a:r>
              <a:rPr lang="fr-FR" dirty="0" err="1">
                <a:sym typeface="Wingdings" panose="05000000000000000000" pitchFamily="2" charset="2"/>
              </a:rPr>
              <a:t>both</a:t>
            </a:r>
            <a:r>
              <a:rPr lang="fr-FR" dirty="0">
                <a:sym typeface="Wingdings" panose="05000000000000000000" pitchFamily="2" charset="2"/>
              </a:rPr>
              <a:t> groups  not the </a:t>
            </a:r>
            <a:r>
              <a:rPr lang="fr-FR" dirty="0" err="1">
                <a:sym typeface="Wingdings" panose="05000000000000000000" pitchFamily="2" charset="2"/>
              </a:rPr>
              <a:t>only</a:t>
            </a:r>
            <a:r>
              <a:rPr lang="fr-FR" dirty="0">
                <a:sym typeface="Wingdings" panose="05000000000000000000" pitchFamily="2" charset="2"/>
              </a:rPr>
              <a:t> </a:t>
            </a:r>
            <a:r>
              <a:rPr lang="fr-FR" dirty="0" err="1">
                <a:sym typeface="Wingdings" panose="05000000000000000000" pitchFamily="2" charset="2"/>
              </a:rPr>
              <a:t>ingredient</a:t>
            </a:r>
            <a:endParaRPr lang="fr-FR" dirty="0">
              <a:sym typeface="Wingdings" panose="05000000000000000000" pitchFamily="2" charset="2"/>
            </a:endParaRPr>
          </a:p>
          <a:p>
            <a:endParaRPr lang="fr-FR" dirty="0">
              <a:sym typeface="Wingdings" panose="05000000000000000000" pitchFamily="2" charset="2"/>
            </a:endParaRPr>
          </a:p>
          <a:p>
            <a:pPr marL="0" indent="0">
              <a:buNone/>
            </a:pPr>
            <a:endParaRPr lang="fr-FR" dirty="0">
              <a:sym typeface="Wingdings" panose="05000000000000000000" pitchFamily="2" charset="2"/>
            </a:endParaRPr>
          </a:p>
        </p:txBody>
      </p:sp>
      <p:pic>
        <p:nvPicPr>
          <p:cNvPr id="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61239" y="819846"/>
            <a:ext cx="3810643" cy="28132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ZoneTexte 8"/>
          <p:cNvSpPr txBox="1"/>
          <p:nvPr/>
        </p:nvSpPr>
        <p:spPr>
          <a:xfrm>
            <a:off x="5736687" y="1373721"/>
            <a:ext cx="734785" cy="338554"/>
          </a:xfrm>
          <a:prstGeom prst="rect">
            <a:avLst/>
          </a:prstGeom>
          <a:noFill/>
        </p:spPr>
        <p:txBody>
          <a:bodyPr wrap="square" rtlCol="0">
            <a:spAutoFit/>
          </a:bodyPr>
          <a:lstStyle/>
          <a:p>
            <a:pPr algn="ctr"/>
            <a:r>
              <a:rPr lang="el-GR" sz="1600" dirty="0">
                <a:sym typeface="Wingdings" panose="05000000000000000000" pitchFamily="2" charset="2"/>
              </a:rPr>
              <a:t>δ</a:t>
            </a:r>
            <a:r>
              <a:rPr lang="fr-FR" sz="1600" dirty="0" smtClean="0">
                <a:sym typeface="Wingdings" panose="05000000000000000000" pitchFamily="2" charset="2"/>
              </a:rPr>
              <a:t>B/B</a:t>
            </a:r>
            <a:endParaRPr lang="fr-FR" sz="1600" dirty="0"/>
          </a:p>
        </p:txBody>
      </p:sp>
      <p:sp>
        <p:nvSpPr>
          <p:cNvPr id="10" name="ZoneTexte 9"/>
          <p:cNvSpPr txBox="1"/>
          <p:nvPr/>
        </p:nvSpPr>
        <p:spPr>
          <a:xfrm>
            <a:off x="7587744" y="1728314"/>
            <a:ext cx="1270509" cy="276999"/>
          </a:xfrm>
          <a:prstGeom prst="rect">
            <a:avLst/>
          </a:prstGeom>
          <a:noFill/>
          <a:ln w="12700">
            <a:noFill/>
          </a:ln>
        </p:spPr>
        <p:txBody>
          <a:bodyPr wrap="square" rtlCol="0">
            <a:spAutoFit/>
          </a:bodyPr>
          <a:lstStyle/>
          <a:p>
            <a:pPr algn="ctr"/>
            <a:r>
              <a:rPr lang="fr-FR" sz="1200" dirty="0" smtClean="0"/>
              <a:t>High-Z fraction</a:t>
            </a:r>
          </a:p>
        </p:txBody>
      </p:sp>
      <p:pic>
        <p:nvPicPr>
          <p:cNvPr id="14"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61239" y="3678696"/>
            <a:ext cx="3810643" cy="2830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ZoneTexte 14"/>
          <p:cNvSpPr txBox="1"/>
          <p:nvPr/>
        </p:nvSpPr>
        <p:spPr>
          <a:xfrm>
            <a:off x="6955010" y="3899265"/>
            <a:ext cx="1020539" cy="338554"/>
          </a:xfrm>
          <a:prstGeom prst="rect">
            <a:avLst/>
          </a:prstGeom>
          <a:noFill/>
        </p:spPr>
        <p:txBody>
          <a:bodyPr wrap="square" rtlCol="0">
            <a:spAutoFit/>
          </a:bodyPr>
          <a:lstStyle/>
          <a:p>
            <a:pPr algn="ctr"/>
            <a:r>
              <a:rPr lang="fr-FR" sz="1600" dirty="0" smtClean="0">
                <a:sym typeface="Wingdings" panose="05000000000000000000" pitchFamily="2" charset="2"/>
              </a:rPr>
              <a:t>dB/</a:t>
            </a:r>
            <a:r>
              <a:rPr lang="fr-FR" sz="1600" dirty="0" err="1" smtClean="0">
                <a:sym typeface="Wingdings" panose="05000000000000000000" pitchFamily="2" charset="2"/>
              </a:rPr>
              <a:t>dt</a:t>
            </a:r>
            <a:r>
              <a:rPr lang="fr-FR" sz="1600" baseline="-25000" dirty="0" err="1" smtClean="0">
                <a:sym typeface="Wingdings" panose="05000000000000000000" pitchFamily="2" charset="2"/>
              </a:rPr>
              <a:t>max</a:t>
            </a:r>
            <a:endParaRPr lang="fr-FR" sz="1600" dirty="0"/>
          </a:p>
        </p:txBody>
      </p:sp>
      <p:sp>
        <p:nvSpPr>
          <p:cNvPr id="16" name="ZoneTexte 15"/>
          <p:cNvSpPr txBox="1"/>
          <p:nvPr/>
        </p:nvSpPr>
        <p:spPr>
          <a:xfrm>
            <a:off x="5738535" y="4525937"/>
            <a:ext cx="1270509" cy="276999"/>
          </a:xfrm>
          <a:prstGeom prst="rect">
            <a:avLst/>
          </a:prstGeom>
          <a:noFill/>
          <a:ln w="12700">
            <a:noFill/>
          </a:ln>
        </p:spPr>
        <p:txBody>
          <a:bodyPr wrap="square" rtlCol="0">
            <a:spAutoFit/>
          </a:bodyPr>
          <a:lstStyle/>
          <a:p>
            <a:pPr algn="ctr"/>
            <a:r>
              <a:rPr lang="fr-FR" sz="1200" dirty="0" smtClean="0"/>
              <a:t>High-Z fraction</a:t>
            </a:r>
          </a:p>
        </p:txBody>
      </p:sp>
      <p:sp>
        <p:nvSpPr>
          <p:cNvPr id="17" name="ZoneTexte 16"/>
          <p:cNvSpPr txBox="1"/>
          <p:nvPr/>
        </p:nvSpPr>
        <p:spPr>
          <a:xfrm>
            <a:off x="654867" y="5856573"/>
            <a:ext cx="4186554" cy="707886"/>
          </a:xfrm>
          <a:prstGeom prst="rect">
            <a:avLst/>
          </a:prstGeom>
          <a:noFill/>
          <a:ln w="12700">
            <a:solidFill>
              <a:srgbClr val="00B050"/>
            </a:solidFill>
          </a:ln>
        </p:spPr>
        <p:txBody>
          <a:bodyPr wrap="square" rtlCol="0">
            <a:spAutoFit/>
          </a:bodyPr>
          <a:lstStyle/>
          <a:p>
            <a:pPr algn="ctr"/>
            <a:r>
              <a:rPr lang="fr-FR" sz="2000" dirty="0" smtClean="0">
                <a:solidFill>
                  <a:srgbClr val="00B050"/>
                </a:solidFill>
              </a:rPr>
              <a:t>High MHD </a:t>
            </a:r>
            <a:r>
              <a:rPr lang="fr-FR" sz="2000" dirty="0" err="1" smtClean="0">
                <a:solidFill>
                  <a:srgbClr val="00B050"/>
                </a:solidFill>
              </a:rPr>
              <a:t>activity</a:t>
            </a:r>
            <a:r>
              <a:rPr lang="fr-FR" sz="2000" dirty="0" smtClean="0">
                <a:solidFill>
                  <a:srgbClr val="00B050"/>
                </a:solidFill>
              </a:rPr>
              <a:t> </a:t>
            </a:r>
            <a:r>
              <a:rPr lang="fr-FR" sz="2000" dirty="0" smtClean="0">
                <a:solidFill>
                  <a:srgbClr val="00B050"/>
                </a:solidFill>
              </a:rPr>
              <a:t>part of the </a:t>
            </a:r>
            <a:r>
              <a:rPr lang="fr-FR" sz="2000" dirty="0" err="1" smtClean="0">
                <a:solidFill>
                  <a:srgbClr val="00B050"/>
                </a:solidFill>
              </a:rPr>
              <a:t>recipe</a:t>
            </a:r>
            <a:r>
              <a:rPr lang="fr-FR" sz="2000" dirty="0" smtClean="0">
                <a:solidFill>
                  <a:srgbClr val="00B050"/>
                </a:solidFill>
              </a:rPr>
              <a:t>, but not </a:t>
            </a:r>
            <a:r>
              <a:rPr lang="fr-FR" sz="2000" dirty="0" err="1" smtClean="0">
                <a:solidFill>
                  <a:srgbClr val="00B050"/>
                </a:solidFill>
              </a:rPr>
              <a:t>entirely</a:t>
            </a:r>
            <a:endParaRPr lang="fr-FR" sz="2000" baseline="-25000" dirty="0" smtClean="0">
              <a:solidFill>
                <a:srgbClr val="00B050"/>
              </a:solidFill>
            </a:endParaRPr>
          </a:p>
        </p:txBody>
      </p:sp>
      <p:sp>
        <p:nvSpPr>
          <p:cNvPr id="7" name="Espace réservé du pied de page 6"/>
          <p:cNvSpPr>
            <a:spLocks noGrp="1"/>
          </p:cNvSpPr>
          <p:nvPr>
            <p:ph type="ftr" sz="quarter" idx="11"/>
          </p:nvPr>
        </p:nvSpPr>
        <p:spPr/>
        <p:txBody>
          <a:bodyPr/>
          <a:lstStyle/>
          <a:p>
            <a:r>
              <a:rPr lang="en-US" smtClean="0"/>
              <a:t>IAEA Technical Meeting on Plasma Disruptions and their Mitigation 20th-23th July 2020</a:t>
            </a:r>
            <a:endParaRPr lang="de-DE" dirty="0" smtClean="0"/>
          </a:p>
        </p:txBody>
      </p:sp>
      <p:sp>
        <p:nvSpPr>
          <p:cNvPr id="18" name="Espace réservé du numéro de diapositive 17"/>
          <p:cNvSpPr>
            <a:spLocks noGrp="1"/>
          </p:cNvSpPr>
          <p:nvPr>
            <p:ph type="sldNum" sz="quarter" idx="4"/>
          </p:nvPr>
        </p:nvSpPr>
        <p:spPr/>
        <p:txBody>
          <a:bodyPr/>
          <a:lstStyle/>
          <a:p>
            <a:fld id="{6A6D9FA1-99C7-4910-8E32-B85D378B0060}" type="slidenum">
              <a:rPr lang="en-GB" smtClean="0"/>
              <a:pPr/>
              <a:t>22</a:t>
            </a:fld>
            <a:endParaRPr lang="en-GB" dirty="0"/>
          </a:p>
        </p:txBody>
      </p:sp>
      <p:pic>
        <p:nvPicPr>
          <p:cNvPr id="19" name="Picture 2" descr="\\de-ews-fs01\efdawork\PI team\PICTURES AND GRAPHICS\LOGOS\JET-LOGO (by Dolp)\OtherJPG\JET.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88479" y="1011788"/>
            <a:ext cx="631203" cy="25040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de-ews-fs01\efdawork\PI team\PICTURES AND GRAPHICS\LOGOS\JET-LOGO (by Dolp)\OtherJPG\JET.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00628" y="4078380"/>
            <a:ext cx="631203" cy="250401"/>
          </a:xfrm>
          <a:prstGeom prst="rect">
            <a:avLst/>
          </a:prstGeom>
          <a:noFill/>
          <a:extLst>
            <a:ext uri="{909E8E84-426E-40DD-AFC4-6F175D3DCCD1}">
              <a14:hiddenFill xmlns:a14="http://schemas.microsoft.com/office/drawing/2010/main">
                <a:solidFill>
                  <a:srgbClr val="FFFFFF"/>
                </a:solidFill>
              </a14:hiddenFill>
            </a:ext>
          </a:extLst>
        </p:spPr>
      </p:pic>
      <p:pic>
        <p:nvPicPr>
          <p:cNvPr id="22" name="Audio 2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148181809"/>
      </p:ext>
    </p:extLst>
  </p:cSld>
  <p:clrMapOvr>
    <a:masterClrMapping/>
  </p:clrMapOvr>
  <mc:AlternateContent xmlns:mc="http://schemas.openxmlformats.org/markup-compatibility/2006">
    <mc:Choice xmlns:p14="http://schemas.microsoft.com/office/powerpoint/2010/main" Requires="p14">
      <p:transition spd="slow" p14:dur="2000" advTm="107077"/>
    </mc:Choice>
    <mc:Fallback>
      <p:transition spd="slow" advTm="1070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2"/>
                </p:tgtEl>
              </p:cMediaNode>
            </p:audio>
          </p:childTnLst>
        </p:cTn>
      </p:par>
    </p:tnLst>
    <p:bldLst>
      <p:bldP spid="17" grpId="0" animBg="1"/>
    </p:bldLst>
  </p:timing>
  <p:extLst>
    <p:ext uri="{3A86A75C-4F4B-4683-9AE1-C65F6400EC91}">
      <p14:laserTraceLst xmlns:p14="http://schemas.microsoft.com/office/powerpoint/2010/main">
        <p14:tracePtLst>
          <p14:tracePt t="18779" x="7181850" y="2305050"/>
          <p14:tracePt t="19206" x="7175500" y="2305050"/>
          <p14:tracePt t="19246" x="7162800" y="2305050"/>
          <p14:tracePt t="19254" x="7156450" y="2305050"/>
          <p14:tracePt t="19256" x="7137400" y="2305050"/>
          <p14:tracePt t="19262" x="7118350" y="2305050"/>
          <p14:tracePt t="19279" x="7092950" y="2305050"/>
          <p14:tracePt t="19295" x="7061200" y="2298700"/>
          <p14:tracePt t="19312" x="7029450" y="2286000"/>
          <p14:tracePt t="19329" x="6985000" y="2286000"/>
          <p14:tracePt t="19345" x="6965950" y="2279650"/>
          <p14:tracePt t="19362" x="6927850" y="2279650"/>
          <p14:tracePt t="19379" x="6908800" y="2279650"/>
          <p14:tracePt t="19395" x="6889750" y="2279650"/>
          <p14:tracePt t="19412" x="6877050" y="2279650"/>
          <p14:tracePt t="19429" x="6870700" y="2279650"/>
          <p14:tracePt t="19562" x="6864350" y="2279650"/>
          <p14:tracePt t="19562" x="6864350" y="2286000"/>
          <p14:tracePt t="19572" x="6851650" y="2286000"/>
          <p14:tracePt t="19572" x="6838950" y="2305050"/>
          <p14:tracePt t="19579" x="6775450" y="2362200"/>
          <p14:tracePt t="19595" x="6731000" y="2406650"/>
          <p14:tracePt t="19612" x="6686550" y="2457450"/>
          <p14:tracePt t="19629" x="6667500" y="2495550"/>
          <p14:tracePt t="19645" x="6648450" y="2520950"/>
          <p14:tracePt t="19806" x="6648450" y="2527300"/>
          <p14:tracePt t="19808" x="6648450" y="2533650"/>
          <p14:tracePt t="19812" x="6661150" y="2565400"/>
          <p14:tracePt t="19821" x="6673850" y="2597150"/>
          <p14:tracePt t="19830" x="6680200" y="2622550"/>
          <p14:tracePt t="19845" x="6680200" y="2641600"/>
          <p14:tracePt t="19862" x="6680200" y="2647950"/>
          <p14:tracePt t="19879" x="6692900" y="2647950"/>
          <p14:tracePt t="19895" x="6692900" y="2667000"/>
          <p14:tracePt t="19912" x="6699250" y="2679700"/>
          <p14:tracePt t="20130" x="6686550" y="2679700"/>
          <p14:tracePt t="20131" x="6673850" y="2679700"/>
          <p14:tracePt t="20145" x="6661150" y="2679700"/>
          <p14:tracePt t="20146" x="6648450" y="2679700"/>
          <p14:tracePt t="20162" x="6635750" y="2679700"/>
          <p14:tracePt t="20262" x="6635750" y="2673350"/>
          <p14:tracePt t="20271" x="6648450" y="2673350"/>
          <p14:tracePt t="20272" x="6667500" y="2673350"/>
          <p14:tracePt t="20279" x="6711950" y="2660650"/>
          <p14:tracePt t="20295" x="6769100" y="2635250"/>
          <p14:tracePt t="20312" x="6794500" y="2622550"/>
          <p14:tracePt t="20329" x="6838950" y="2590800"/>
          <p14:tracePt t="20345" x="6908800" y="2546350"/>
          <p14:tracePt t="20362" x="6946900" y="2514600"/>
          <p14:tracePt t="20379" x="7029450" y="2470150"/>
          <p14:tracePt t="20395" x="7061200" y="2438400"/>
          <p14:tracePt t="20412" x="7086600" y="2425700"/>
          <p14:tracePt t="20448" x="7086600" y="2419350"/>
          <p14:tracePt t="20498" x="7092950" y="2419350"/>
          <p14:tracePt t="20508" x="7105650" y="2419350"/>
          <p14:tracePt t="20514" x="7112000" y="2413000"/>
          <p14:tracePt t="20521" x="7118350" y="2413000"/>
          <p14:tracePt t="20529" x="7124700" y="2413000"/>
          <p14:tracePt t="20545" x="7124700" y="2400300"/>
          <p14:tracePt t="20582" x="7131050" y="2393950"/>
          <p14:tracePt t="20584" x="7150100" y="2387600"/>
          <p14:tracePt t="20584" x="7150100" y="2381250"/>
          <p14:tracePt t="20596" x="7162800" y="2374900"/>
          <p14:tracePt t="20746" x="7162800" y="2387600"/>
          <p14:tracePt t="20750" x="7150100" y="2432050"/>
          <p14:tracePt t="20755" x="7137400" y="2508250"/>
          <p14:tracePt t="20762" x="7105650" y="2616200"/>
          <p14:tracePt t="20779" x="7061200" y="2724150"/>
          <p14:tracePt t="20779" x="7054850" y="2730500"/>
          <p14:tracePt t="20796" x="7023100" y="2819400"/>
          <p14:tracePt t="20812" x="7016750" y="2851150"/>
          <p14:tracePt t="20829" x="6997700" y="2870200"/>
          <p14:tracePt t="21008" x="6991350" y="2870200"/>
          <p14:tracePt t="21012" x="6972300" y="2870200"/>
          <p14:tracePt t="21021" x="6965950" y="2857500"/>
          <p14:tracePt t="21029" x="6934200" y="2851150"/>
          <p14:tracePt t="21045" x="6927850" y="2844800"/>
          <p14:tracePt t="21062" x="6908800" y="2838450"/>
          <p14:tracePt t="21079" x="6908800" y="2800350"/>
          <p14:tracePt t="21096" x="6908800" y="2755900"/>
          <p14:tracePt t="21112" x="6908800" y="2730500"/>
          <p14:tracePt t="21129" x="6902450" y="2717800"/>
          <p14:tracePt t="21145" x="6864350" y="2711450"/>
          <p14:tracePt t="21162" x="6819900" y="2705100"/>
          <p14:tracePt t="21179" x="6775450" y="2686050"/>
          <p14:tracePt t="21196" x="6743700" y="2673350"/>
          <p14:tracePt t="21212" x="6718300" y="2667000"/>
          <p14:tracePt t="21229" x="6705600" y="2660650"/>
          <p14:tracePt t="21245" x="6686550" y="2654300"/>
          <p14:tracePt t="21282" x="6680200" y="2654300"/>
          <p14:tracePt t="21306" x="6673850" y="2654300"/>
          <p14:tracePt t="21316" x="6673850" y="2641600"/>
          <p14:tracePt t="21321" x="6667500" y="2641600"/>
          <p14:tracePt t="21329" x="6667500" y="2635250"/>
          <p14:tracePt t="21345" x="6654800" y="2635250"/>
          <p14:tracePt t="21362" x="6635750" y="2628900"/>
          <p14:tracePt t="21379" x="6629400" y="2628900"/>
          <p14:tracePt t="21688" x="6635750" y="2628900"/>
          <p14:tracePt t="21690" x="6648450" y="2628900"/>
          <p14:tracePt t="21692" x="6661150" y="2616200"/>
          <p14:tracePt t="21695" x="6769100" y="2578100"/>
          <p14:tracePt t="21712" x="6838950" y="2552700"/>
          <p14:tracePt t="21729" x="6921500" y="2495550"/>
          <p14:tracePt t="21746" x="7004050" y="2451100"/>
          <p14:tracePt t="21762" x="7054850" y="2419350"/>
          <p14:tracePt t="21779" x="7099300" y="2393950"/>
          <p14:tracePt t="21779" x="7099300" y="2387600"/>
          <p14:tracePt t="21796" x="7124700" y="2381250"/>
          <p14:tracePt t="21812" x="7131050" y="2374900"/>
          <p14:tracePt t="21998" x="7137400" y="2374900"/>
          <p14:tracePt t="22004" x="7143750" y="2374900"/>
          <p14:tracePt t="22012" x="7150100" y="2374900"/>
          <p14:tracePt t="22013" x="7181850" y="2374900"/>
          <p14:tracePt t="22029" x="7232650" y="2393950"/>
          <p14:tracePt t="22045" x="7366000" y="2406650"/>
          <p14:tracePt t="22062" x="7543800" y="2419350"/>
          <p14:tracePt t="22079" x="7740650" y="2419350"/>
          <p14:tracePt t="22095" x="7854950" y="2419350"/>
          <p14:tracePt t="22112" x="7880350" y="2419350"/>
          <p14:tracePt t="22129" x="7886700" y="2419350"/>
          <p14:tracePt t="22178" x="7893050" y="2419350"/>
          <p14:tracePt t="22178" x="7924800" y="2432050"/>
          <p14:tracePt t="22195" x="7962900" y="2444750"/>
          <p14:tracePt t="22196" x="8089900" y="2482850"/>
          <p14:tracePt t="22212" x="8255000" y="2514600"/>
          <p14:tracePt t="22229" x="8394700" y="2527300"/>
          <p14:tracePt t="22229" x="8413750" y="2527300"/>
          <p14:tracePt t="22246" x="8489950" y="2533650"/>
          <p14:tracePt t="22262" x="8553450" y="2533650"/>
          <p14:tracePt t="22279" x="8572500" y="2533650"/>
          <p14:tracePt t="22295" x="8604250" y="2533650"/>
          <p14:tracePt t="22348" x="8610600" y="2533650"/>
          <p14:tracePt t="22378" x="8616950" y="2533650"/>
          <p14:tracePt t="22382" x="8623300" y="2540000"/>
          <p14:tracePt t="22390" x="8623300" y="2546350"/>
          <p14:tracePt t="22412" x="8636000" y="2578100"/>
          <p14:tracePt t="22413" x="8636000" y="2609850"/>
          <p14:tracePt t="22429" x="8636000" y="2628900"/>
          <p14:tracePt t="22445" x="8629650" y="2654300"/>
          <p14:tracePt t="22462" x="8610600" y="2679700"/>
          <p14:tracePt t="22479" x="8566150" y="2717800"/>
          <p14:tracePt t="22495" x="8489950" y="2755900"/>
          <p14:tracePt t="22512" x="8439150" y="2755900"/>
          <p14:tracePt t="22529" x="8388350" y="2768600"/>
          <p14:tracePt t="22529" x="8369300" y="2768600"/>
          <p14:tracePt t="22546" x="8324850" y="2768600"/>
          <p14:tracePt t="22562" x="8261350" y="2774950"/>
          <p14:tracePt t="22579" x="8197850" y="2781300"/>
          <p14:tracePt t="22595" x="8108950" y="2787650"/>
          <p14:tracePt t="22612" x="8058150" y="2787650"/>
          <p14:tracePt t="22629" x="8013700" y="2787650"/>
          <p14:tracePt t="22645" x="7988300" y="2787650"/>
          <p14:tracePt t="22662" x="7975600" y="2787650"/>
          <p14:tracePt t="22679" x="7950200" y="2774950"/>
          <p14:tracePt t="22695" x="7874000" y="2755900"/>
          <p14:tracePt t="22712" x="7727950" y="2730500"/>
          <p14:tracePt t="22729" x="7581900" y="2698750"/>
          <p14:tracePt t="22746" x="7359650" y="2673350"/>
          <p14:tracePt t="22762" x="7200900" y="2660650"/>
          <p14:tracePt t="22779" x="7080250" y="2654300"/>
          <p14:tracePt t="22795" x="6985000" y="2641600"/>
          <p14:tracePt t="22812" x="6927850" y="2635250"/>
          <p14:tracePt t="22829" x="6902450" y="2635250"/>
          <p14:tracePt t="22845" x="6883400" y="2635250"/>
          <p14:tracePt t="22862" x="6864350" y="2628900"/>
          <p14:tracePt t="22879" x="6845300" y="2622550"/>
          <p14:tracePt t="22895" x="6769100" y="2603500"/>
          <p14:tracePt t="22912" x="6686550" y="2584450"/>
          <p14:tracePt t="22929" x="6610350" y="2578100"/>
          <p14:tracePt t="22929" x="6604000" y="2578100"/>
          <p14:tracePt t="22946" x="6546850" y="2578100"/>
          <p14:tracePt t="22962" x="6508750" y="2571750"/>
          <p14:tracePt t="22979" x="6502400" y="2571750"/>
          <p14:tracePt t="23098" x="6515100" y="2571750"/>
          <p14:tracePt t="23104" x="6521450" y="2571750"/>
          <p14:tracePt t="23112" x="6527800" y="2571750"/>
          <p14:tracePt t="23112" x="6534150" y="2571750"/>
          <p14:tracePt t="23129" x="6546850" y="2571750"/>
          <p14:tracePt t="23145" x="6559550" y="2571750"/>
          <p14:tracePt t="23162" x="6572250" y="2571750"/>
          <p14:tracePt t="23179" x="6591300" y="2578100"/>
          <p14:tracePt t="23195" x="6616700" y="2584450"/>
          <p14:tracePt t="23212" x="6648450" y="2603500"/>
          <p14:tracePt t="23229" x="6661150" y="2609850"/>
          <p14:tracePt t="23245" x="6680200" y="2616200"/>
          <p14:tracePt t="23262" x="6692900" y="2622550"/>
          <p14:tracePt t="23279" x="6699250" y="2622550"/>
          <p14:tracePt t="24359" x="6705600" y="2622550"/>
          <p14:tracePt t="24365" x="6718300" y="2622550"/>
          <p14:tracePt t="24372" x="6724650" y="2622550"/>
          <p14:tracePt t="24380" x="6750050" y="2628900"/>
          <p14:tracePt t="24397" x="6762750" y="2628900"/>
          <p14:tracePt t="24413" x="6769100" y="2628900"/>
          <p14:tracePt t="24430" x="6788150" y="2641600"/>
          <p14:tracePt t="24446" x="6794500" y="2641600"/>
          <p14:tracePt t="24463" x="6794500" y="2647950"/>
          <p14:tracePt t="24480" x="6807200" y="2647950"/>
          <p14:tracePt t="24517" x="6807200" y="2654300"/>
          <p14:tracePt t="24530" x="6819900" y="2654300"/>
          <p14:tracePt t="24530" x="6832600" y="2660650"/>
          <p14:tracePt t="24546" x="6838950" y="2667000"/>
          <p14:tracePt t="24563" x="6851650" y="2686050"/>
          <p14:tracePt t="24615" x="6858000" y="2686050"/>
          <p14:tracePt t="24631" x="6864350" y="2686050"/>
          <p14:tracePt t="24673" x="6877050" y="2686050"/>
          <p14:tracePt t="24689" x="6889750" y="2692400"/>
          <p14:tracePt t="24690" x="6896100" y="2698750"/>
          <p14:tracePt t="24696" x="6921500" y="2717800"/>
          <p14:tracePt t="24713" x="6946900" y="2743200"/>
          <p14:tracePt t="24730" x="6965950" y="2762250"/>
          <p14:tracePt t="24730" x="6978650" y="2774950"/>
          <p14:tracePt t="24747" x="6978650" y="2787650"/>
          <p14:tracePt t="24763" x="6997700" y="2794000"/>
          <p14:tracePt t="25455" x="6991350" y="2794000"/>
          <p14:tracePt t="25465" x="6985000" y="2794000"/>
          <p14:tracePt t="25469" x="6965950" y="2787650"/>
          <p14:tracePt t="25480" x="6946900" y="2781300"/>
          <p14:tracePt t="25496" x="6927850" y="2781300"/>
          <p14:tracePt t="25513" x="6921500" y="2781300"/>
          <p14:tracePt t="25530" x="6915150" y="2781300"/>
          <p14:tracePt t="25547" x="6889750" y="2781300"/>
          <p14:tracePt t="25563" x="6870700" y="2781300"/>
          <p14:tracePt t="25580" x="6832600" y="2774950"/>
          <p14:tracePt t="25596" x="6807200" y="2762250"/>
          <p14:tracePt t="25613" x="6794500" y="2762250"/>
          <p14:tracePt t="25630" x="6781800" y="2749550"/>
          <p14:tracePt t="25647" x="6762750" y="2749550"/>
          <p14:tracePt t="25663" x="6756400" y="2743200"/>
          <p14:tracePt t="25680" x="6737350" y="2736850"/>
          <p14:tracePt t="25696" x="6699250" y="2711450"/>
          <p14:tracePt t="25713" x="6654800" y="2692400"/>
          <p14:tracePt t="25730" x="6635750" y="2673350"/>
          <p14:tracePt t="25746" x="6623050" y="2660650"/>
          <p14:tracePt t="25763" x="6616700" y="2654300"/>
          <p14:tracePt t="26127" x="6610350" y="2654300"/>
          <p14:tracePt t="28659" x="6616700" y="2654300"/>
          <p14:tracePt t="28663" x="6635750" y="2654300"/>
          <p14:tracePt t="28673" x="6661150" y="2654300"/>
          <p14:tracePt t="28680" x="6673850" y="2654300"/>
          <p14:tracePt t="28696" x="6692900" y="2654300"/>
          <p14:tracePt t="28713" x="6699250" y="2654300"/>
          <p14:tracePt t="28730" x="6711950" y="2654300"/>
          <p14:tracePt t="28746" x="6724650" y="2654300"/>
          <p14:tracePt t="29213" x="6724650" y="2647950"/>
          <p14:tracePt t="29215" x="6718300" y="2647950"/>
          <p14:tracePt t="29223" x="6711950" y="2647950"/>
          <p14:tracePt t="29231" x="6699250" y="2647950"/>
          <p14:tracePt t="29246" x="6673850" y="2647950"/>
          <p14:tracePt t="29263" x="6673850" y="2641600"/>
          <p14:tracePt t="29327" x="6667500" y="2641600"/>
          <p14:tracePt t="29357" x="6661150" y="2641600"/>
          <p14:tracePt t="29389" x="6654800" y="2641600"/>
          <p14:tracePt t="29411" x="6642100" y="2641600"/>
          <p14:tracePt t="29422" x="6635750" y="2641600"/>
          <p14:tracePt t="29433" x="6629400" y="2641600"/>
          <p14:tracePt t="33973" x="6635750" y="2641600"/>
          <p14:tracePt t="33985" x="6648450" y="2641600"/>
          <p14:tracePt t="33991" x="6661150" y="2641600"/>
          <p14:tracePt t="33997" x="6705600" y="2641600"/>
          <p14:tracePt t="34013" x="6750050" y="2641600"/>
          <p14:tracePt t="34030" x="6781800" y="2641600"/>
          <p14:tracePt t="34046" x="6807200" y="2641600"/>
          <p14:tracePt t="34063" x="6826250" y="2641600"/>
          <p14:tracePt t="34080" x="6838950" y="2641600"/>
          <p14:tracePt t="34315" x="6838950" y="2628900"/>
          <p14:tracePt t="34319" x="6819900" y="2622550"/>
          <p14:tracePt t="34330" x="6788150" y="2590800"/>
          <p14:tracePt t="34330" x="6743700" y="2565400"/>
          <p14:tracePt t="34346" x="6673850" y="2514600"/>
          <p14:tracePt t="34363" x="6629400" y="2438400"/>
          <p14:tracePt t="34380" x="6597650" y="2400300"/>
          <p14:tracePt t="34396" x="6584950" y="2368550"/>
          <p14:tracePt t="34413" x="6565900" y="2355850"/>
          <p14:tracePt t="34430" x="6559550" y="2349500"/>
          <p14:tracePt t="34446" x="6553200" y="2349500"/>
          <p14:tracePt t="34535" x="6546850" y="2349500"/>
          <p14:tracePt t="34837" x="6540500" y="2349500"/>
          <p14:tracePt t="34843" x="6527800" y="2349500"/>
          <p14:tracePt t="34855" x="6521450" y="2343150"/>
          <p14:tracePt t="34863" x="6508750" y="2336800"/>
          <p14:tracePt t="34864" x="6496050" y="2330450"/>
          <p14:tracePt t="34880" x="6470650" y="2305050"/>
          <p14:tracePt t="34897" x="6438900" y="2286000"/>
          <p14:tracePt t="34913" x="6413500" y="2260600"/>
          <p14:tracePt t="34930" x="6375400" y="2241550"/>
          <p14:tracePt t="34946" x="6350000" y="2209800"/>
          <p14:tracePt t="34963" x="6337300" y="2178050"/>
          <p14:tracePt t="34980" x="6311900" y="2127250"/>
          <p14:tracePt t="34980" x="6311900" y="2120900"/>
          <p14:tracePt t="34997" x="6305550" y="2089150"/>
          <p14:tracePt t="35013" x="6292850" y="2057400"/>
          <p14:tracePt t="35030" x="6292850" y="2051050"/>
          <p14:tracePt t="35046" x="6280150" y="2044700"/>
          <p14:tracePt t="35063" x="6280150" y="2032000"/>
          <p14:tracePt t="35080" x="6267450" y="2025650"/>
          <p14:tracePt t="35129" x="6267450" y="2012950"/>
          <p14:tracePt t="35131" x="6254750" y="2012950"/>
          <p14:tracePt t="35155" x="6254750" y="2006600"/>
          <p14:tracePt t="35159" x="6248400" y="2006600"/>
          <p14:tracePt t="35165" x="6223000" y="1993900"/>
          <p14:tracePt t="35180" x="6210300" y="1974850"/>
          <p14:tracePt t="35196" x="6178550" y="1962150"/>
          <p14:tracePt t="35213" x="6159500" y="1949450"/>
          <p14:tracePt t="35230" x="6140450" y="1943100"/>
          <p14:tracePt t="35246" x="6127750" y="1924050"/>
          <p14:tracePt t="35263" x="6108700" y="1911350"/>
          <p14:tracePt t="35280" x="6076950" y="1885950"/>
          <p14:tracePt t="35296" x="6051550" y="1866900"/>
          <p14:tracePt t="35313" x="6045200" y="1847850"/>
          <p14:tracePt t="35346" x="6038850" y="1847850"/>
          <p14:tracePt t="36063" x="6045200" y="1847850"/>
          <p14:tracePt t="36072" x="6076950" y="1835150"/>
          <p14:tracePt t="36080" x="6089650" y="1828800"/>
          <p14:tracePt t="36080" x="6121400" y="1828800"/>
          <p14:tracePt t="36096" x="6127750" y="1809750"/>
          <p14:tracePt t="36113" x="6146800" y="1784350"/>
          <p14:tracePt t="36130" x="6159500" y="1746250"/>
          <p14:tracePt t="36147" x="6178550" y="1701800"/>
          <p14:tracePt t="36163" x="6184900" y="1644650"/>
          <p14:tracePt t="36180" x="6184900" y="1593850"/>
          <p14:tracePt t="36196" x="6184900" y="1562100"/>
          <p14:tracePt t="36213" x="6184900" y="1524000"/>
          <p14:tracePt t="36230" x="6184900" y="1504950"/>
          <p14:tracePt t="36230" x="6178550" y="1498600"/>
          <p14:tracePt t="36247" x="6165850" y="1485900"/>
          <p14:tracePt t="36263" x="6159500" y="1485900"/>
          <p14:tracePt t="36280" x="6153150" y="1479550"/>
          <p14:tracePt t="36317" x="6153150" y="1473200"/>
          <p14:tracePt t="36329" x="6146800" y="1473200"/>
          <p14:tracePt t="36329" x="6140450" y="1460500"/>
          <p14:tracePt t="36335" x="6134100" y="1460500"/>
          <p14:tracePt t="36346" x="6102350" y="1435100"/>
          <p14:tracePt t="36363" x="6070600" y="1416050"/>
          <p14:tracePt t="36380" x="6038850" y="1397000"/>
          <p14:tracePt t="36396" x="6000750" y="1371600"/>
          <p14:tracePt t="36413" x="5956300" y="1358900"/>
          <p14:tracePt t="36430" x="5918200" y="1352550"/>
          <p14:tracePt t="36447" x="5905500" y="1352550"/>
          <p14:tracePt t="36489" x="5899150" y="1352550"/>
          <p14:tracePt t="36497" x="5892800" y="1397000"/>
          <p14:tracePt t="36513" x="5880100" y="1454150"/>
          <p14:tracePt t="36513" x="5867400" y="1530350"/>
          <p14:tracePt t="36529" x="5861050" y="1600200"/>
          <p14:tracePt t="36546" x="5848350" y="1676400"/>
          <p14:tracePt t="36563" x="5848350" y="1746250"/>
          <p14:tracePt t="36580" x="5848350" y="1803400"/>
          <p14:tracePt t="36596" x="5848350" y="1847850"/>
          <p14:tracePt t="36613" x="5861050" y="1879600"/>
          <p14:tracePt t="36630" x="5867400" y="1905000"/>
          <p14:tracePt t="36646" x="5880100" y="1911350"/>
          <p14:tracePt t="36663" x="5899150" y="1924050"/>
          <p14:tracePt t="36680" x="5918200" y="1943100"/>
          <p14:tracePt t="36696" x="5930900" y="1949450"/>
          <p14:tracePt t="36713" x="5956300" y="1974850"/>
          <p14:tracePt t="36729" x="5975350" y="1974850"/>
          <p14:tracePt t="36746" x="5988050" y="1981200"/>
          <p14:tracePt t="36763" x="6007100" y="1981200"/>
          <p14:tracePt t="36780" x="6013450" y="1981200"/>
          <p14:tracePt t="37179" x="6013450" y="1987550"/>
          <p14:tracePt t="37213" x="6013450" y="1993900"/>
          <p14:tracePt t="37215" x="6013450" y="2025650"/>
          <p14:tracePt t="37223" x="6013450" y="2063750"/>
          <p14:tracePt t="37230" x="5994400" y="2101850"/>
          <p14:tracePt t="37246" x="5994400" y="2133600"/>
          <p14:tracePt t="37263" x="5988050" y="2139950"/>
          <p14:tracePt t="37280" x="5988050" y="2146300"/>
          <p14:tracePt t="37701" x="5988050" y="2152650"/>
          <p14:tracePt t="37703" x="6007100" y="2159000"/>
          <p14:tracePt t="37705" x="6019800" y="2184400"/>
          <p14:tracePt t="37713" x="6051550" y="2241550"/>
          <p14:tracePt t="37730" x="6064250" y="2286000"/>
          <p14:tracePt t="37746" x="6070600" y="2317750"/>
          <p14:tracePt t="37763" x="6070600" y="2330450"/>
          <p14:tracePt t="37780" x="6083300" y="2330450"/>
          <p14:tracePt t="38567" x="6089650" y="2330450"/>
          <p14:tracePt t="38575" x="6096000" y="2330450"/>
          <p14:tracePt t="38577" x="6102350" y="2330450"/>
          <p14:tracePt t="38580" x="6165850" y="2330450"/>
          <p14:tracePt t="38596" x="6235700" y="2343150"/>
          <p14:tracePt t="38613" x="6292850" y="2343150"/>
          <p14:tracePt t="38630" x="6350000" y="2343150"/>
          <p14:tracePt t="38646" x="6407150" y="2343150"/>
          <p14:tracePt t="38663" x="6470650" y="2343150"/>
          <p14:tracePt t="38680" x="6540500" y="2343150"/>
          <p14:tracePt t="38696" x="6597650" y="2343150"/>
          <p14:tracePt t="38713" x="6654800" y="2336800"/>
          <p14:tracePt t="38730" x="6692900" y="2336800"/>
          <p14:tracePt t="38746" x="6750050" y="2336800"/>
          <p14:tracePt t="38763" x="6788150" y="2330450"/>
          <p14:tracePt t="38780" x="6826250" y="2330450"/>
          <p14:tracePt t="38796" x="6845300" y="2330450"/>
          <p14:tracePt t="38813" x="6877050" y="2330450"/>
          <p14:tracePt t="38830" x="6915150" y="2330450"/>
          <p14:tracePt t="38846" x="6946900" y="2330450"/>
          <p14:tracePt t="38863" x="6991350" y="2330450"/>
          <p14:tracePt t="38880" x="7023100" y="2317750"/>
          <p14:tracePt t="38896" x="7029450" y="2317750"/>
          <p14:tracePt t="38939" x="7035800" y="2311400"/>
          <p14:tracePt t="38946" x="7042150" y="2305050"/>
          <p14:tracePt t="38947" x="7067550" y="2266950"/>
          <p14:tracePt t="38963" x="7105650" y="2165350"/>
          <p14:tracePt t="38980" x="7118350" y="2108200"/>
          <p14:tracePt t="38996" x="7137400" y="2012950"/>
          <p14:tracePt t="39013" x="7150100" y="1930400"/>
          <p14:tracePt t="39030" x="7162800" y="1797050"/>
          <p14:tracePt t="39046" x="7162800" y="1657350"/>
          <p14:tracePt t="39063" x="7169150" y="1562100"/>
          <p14:tracePt t="39080" x="7169150" y="1498600"/>
          <p14:tracePt t="39096" x="7169150" y="1454150"/>
          <p14:tracePt t="39113" x="7169150" y="1435100"/>
          <p14:tracePt t="39130" x="7169150" y="1422400"/>
          <p14:tracePt t="39146" x="7150100" y="1403350"/>
          <p14:tracePt t="39163" x="7143750" y="1384300"/>
          <p14:tracePt t="39180" x="7131050" y="1358900"/>
          <p14:tracePt t="39196" x="7118350" y="1339850"/>
          <p14:tracePt t="39213" x="7105650" y="1314450"/>
          <p14:tracePt t="39230" x="7099300" y="1301750"/>
          <p14:tracePt t="39246" x="7092950" y="1295400"/>
          <p14:tracePt t="39263" x="7086600" y="1295400"/>
          <p14:tracePt t="39280" x="7080250" y="1295400"/>
          <p14:tracePt t="39296" x="7023100" y="1295400"/>
          <p14:tracePt t="39313" x="6965950" y="1295400"/>
          <p14:tracePt t="39330" x="6902450" y="1295400"/>
          <p14:tracePt t="39330" x="6896100" y="1295400"/>
          <p14:tracePt t="39347" x="6807200" y="1301750"/>
          <p14:tracePt t="39363" x="6718300" y="1301750"/>
          <p14:tracePt t="39380" x="6610350" y="1314450"/>
          <p14:tracePt t="39396" x="6534150" y="1314450"/>
          <p14:tracePt t="39413" x="6483350" y="1314450"/>
          <p14:tracePt t="39430" x="6445250" y="1314450"/>
          <p14:tracePt t="39430" x="6438900" y="1314450"/>
          <p14:tracePt t="39447" x="6394450" y="1314450"/>
          <p14:tracePt t="39463" x="6337300" y="1314450"/>
          <p14:tracePt t="39480" x="6261100" y="1314450"/>
          <p14:tracePt t="39496" x="6159500" y="1308100"/>
          <p14:tracePt t="39513" x="6083300" y="1301750"/>
          <p14:tracePt t="39530" x="6038850" y="1301750"/>
          <p14:tracePt t="39530" x="6026150" y="1301750"/>
          <p14:tracePt t="39547" x="5994400" y="1295400"/>
          <p14:tracePt t="39563" x="5969000" y="1295400"/>
          <p14:tracePt t="39580" x="5962650" y="1295400"/>
          <p14:tracePt t="39596" x="5924550" y="1295400"/>
          <p14:tracePt t="39613" x="5892800" y="1295400"/>
          <p14:tracePt t="39630" x="5886450" y="1295400"/>
          <p14:tracePt t="39646" x="5880100" y="1295400"/>
          <p14:tracePt t="39715" x="5880100" y="1301750"/>
          <p14:tracePt t="39717" x="5880100" y="1327150"/>
          <p14:tracePt t="39722" x="5880100" y="1365250"/>
          <p14:tracePt t="39730" x="5873750" y="1447800"/>
          <p14:tracePt t="39730" x="5873750" y="1460500"/>
          <p14:tracePt t="39747" x="5867400" y="1536700"/>
          <p14:tracePt t="39763" x="5867400" y="1651000"/>
          <p14:tracePt t="39780" x="5854700" y="1778000"/>
          <p14:tracePt t="39796" x="5848350" y="1917700"/>
          <p14:tracePt t="39813" x="5848350" y="2044700"/>
          <p14:tracePt t="39830" x="5848350" y="2159000"/>
          <p14:tracePt t="39846" x="5848350" y="2235200"/>
          <p14:tracePt t="39863" x="5848350" y="2279650"/>
          <p14:tracePt t="39880" x="5854700" y="2317750"/>
          <p14:tracePt t="39896" x="5867400" y="2374900"/>
          <p14:tracePt t="39913" x="5880100" y="2438400"/>
          <p14:tracePt t="39930" x="5892800" y="2495550"/>
          <p14:tracePt t="39946" x="5899150" y="2546350"/>
          <p14:tracePt t="39963" x="5905500" y="2571750"/>
          <p14:tracePt t="39980" x="5905500" y="2578100"/>
          <p14:tracePt t="40035" x="5911850" y="2578100"/>
          <p14:tracePt t="40039" x="5924550" y="2578100"/>
          <p14:tracePt t="40045" x="5930900" y="2578100"/>
          <p14:tracePt t="40047" x="6026150" y="2565400"/>
          <p14:tracePt t="40064" x="6191250" y="2559050"/>
          <p14:tracePt t="40080" x="6330950" y="2527300"/>
          <p14:tracePt t="40096" x="6413500" y="2520950"/>
          <p14:tracePt t="40113" x="6470650" y="2520950"/>
          <p14:tracePt t="40130" x="6515100" y="2520950"/>
          <p14:tracePt t="40146" x="6565900" y="2520950"/>
          <p14:tracePt t="40163" x="6654800" y="2520950"/>
          <p14:tracePt t="40180" x="6788150" y="2501900"/>
          <p14:tracePt t="40196" x="6889750" y="2501900"/>
          <p14:tracePt t="40213" x="6940550" y="2508250"/>
          <p14:tracePt t="40230" x="6953250" y="2508250"/>
          <p14:tracePt t="40246" x="6965950" y="2508250"/>
          <p14:tracePt t="40263" x="6978650" y="2508250"/>
          <p14:tracePt t="40280" x="6991350" y="2508250"/>
          <p14:tracePt t="40296" x="7004050" y="2508250"/>
          <p14:tracePt t="40313" x="7023100" y="2508250"/>
          <p14:tracePt t="40330" x="7048500" y="2482850"/>
          <p14:tracePt t="40346" x="7112000" y="2406650"/>
          <p14:tracePt t="40363" x="7207250" y="2266950"/>
          <p14:tracePt t="40380" x="7315200" y="2101850"/>
          <p14:tracePt t="40396" x="7378700" y="1974850"/>
          <p14:tracePt t="40413" x="7435850" y="1873250"/>
          <p14:tracePt t="40430" x="7448550" y="1746250"/>
          <p14:tracePt t="40446" x="7448550" y="1600200"/>
          <p14:tracePt t="40463" x="7429500" y="1460500"/>
          <p14:tracePt t="40480" x="7391400" y="1358900"/>
          <p14:tracePt t="40480" x="7378700" y="1339850"/>
          <p14:tracePt t="40497" x="7321550" y="1257300"/>
          <p14:tracePt t="40513" x="7270750" y="1212850"/>
          <p14:tracePt t="40530" x="7232650" y="1193800"/>
          <p14:tracePt t="40546" x="7207250" y="1168400"/>
          <p14:tracePt t="40563" x="7181850" y="1162050"/>
          <p14:tracePt t="40580" x="7162800" y="1155700"/>
          <p14:tracePt t="40596" x="7137400" y="1149350"/>
          <p14:tracePt t="40613" x="7112000" y="1136650"/>
          <p14:tracePt t="40630" x="7061200" y="1130300"/>
          <p14:tracePt t="40646" x="6978650" y="1130300"/>
          <p14:tracePt t="40663" x="6883400" y="1123950"/>
          <p14:tracePt t="40680" x="6731000" y="1123950"/>
          <p14:tracePt t="40696" x="6546850" y="1117600"/>
          <p14:tracePt t="40713" x="6413500" y="1117600"/>
          <p14:tracePt t="40730" x="6305550" y="1117600"/>
          <p14:tracePt t="40746" x="6229350" y="1117600"/>
          <p14:tracePt t="40763" x="6172200" y="1117600"/>
          <p14:tracePt t="40780" x="6134100" y="1117600"/>
          <p14:tracePt t="40797" x="6096000" y="1104900"/>
          <p14:tracePt t="40813" x="6076950" y="1104900"/>
          <p14:tracePt t="40830" x="6070600" y="1111250"/>
          <p14:tracePt t="40846" x="6057900" y="1111250"/>
          <p14:tracePt t="40905" x="6057900" y="1117600"/>
          <p14:tracePt t="40907" x="6057900" y="1123950"/>
          <p14:tracePt t="40909" x="6051550" y="1155700"/>
          <p14:tracePt t="40913" x="6019800" y="1301750"/>
          <p14:tracePt t="40930" x="5981700" y="1441450"/>
          <p14:tracePt t="40946" x="5918200" y="1587500"/>
          <p14:tracePt t="40963" x="5861050" y="1758950"/>
          <p14:tracePt t="40980" x="5829300" y="1917700"/>
          <p14:tracePt t="40996" x="5791200" y="2101850"/>
          <p14:tracePt t="41013" x="5772150" y="2241550"/>
          <p14:tracePt t="41030" x="5765800" y="2317750"/>
          <p14:tracePt t="41046" x="5765800" y="2393950"/>
          <p14:tracePt t="41063" x="5765800" y="2400300"/>
          <p14:tracePt t="41303" x="5778500" y="2400300"/>
          <p14:tracePt t="41319" x="5784850" y="2400300"/>
          <p14:tracePt t="41331" x="5791200" y="2400300"/>
          <p14:tracePt t="41333" x="5816600" y="2400300"/>
          <p14:tracePt t="41341" x="5835650" y="2406650"/>
          <p14:tracePt t="41346" x="5892800" y="2406650"/>
          <p14:tracePt t="41363" x="5949950" y="2406650"/>
          <p14:tracePt t="41380" x="6007100" y="2413000"/>
          <p14:tracePt t="41380" x="6013450" y="2413000"/>
          <p14:tracePt t="41397" x="6064250" y="2413000"/>
          <p14:tracePt t="41413" x="6108700" y="2413000"/>
          <p14:tracePt t="41430" x="6146800" y="2419350"/>
          <p14:tracePt t="41446" x="6178550" y="2419350"/>
          <p14:tracePt t="41463" x="6197600" y="2419350"/>
          <p14:tracePt t="41561" x="6203950" y="2419350"/>
          <p14:tracePt t="41567" x="6210300" y="2419350"/>
          <p14:tracePt t="41573" x="6216650" y="2419350"/>
          <p14:tracePt t="41581" x="6248400" y="2432050"/>
          <p14:tracePt t="41596" x="6305550" y="2438400"/>
          <p14:tracePt t="41613" x="6343650" y="2438400"/>
          <p14:tracePt t="41630" x="6381750" y="2438400"/>
          <p14:tracePt t="41646" x="6400800" y="2438400"/>
          <p14:tracePt t="41663" x="6426200" y="2438400"/>
          <p14:tracePt t="41680" x="6438900" y="2438400"/>
          <p14:tracePt t="41696" x="6464300" y="2438400"/>
          <p14:tracePt t="41733" x="6470650" y="2438400"/>
          <p14:tracePt t="41737" x="6477000" y="2438400"/>
          <p14:tracePt t="41747" x="6489700" y="2438400"/>
          <p14:tracePt t="41763" x="6502400" y="2438400"/>
          <p14:tracePt t="41987" x="6508750" y="2438400"/>
          <p14:tracePt t="41991" x="6515100" y="2438400"/>
          <p14:tracePt t="42005" x="6527800" y="2438400"/>
          <p14:tracePt t="42009" x="6534150" y="2438400"/>
          <p14:tracePt t="42013" x="6559550" y="2438400"/>
          <p14:tracePt t="42265" x="6565900" y="2438400"/>
          <p14:tracePt t="42291" x="6572250" y="2438400"/>
          <p14:tracePt t="42295" x="6578600" y="2438400"/>
          <p14:tracePt t="42297" x="6680200" y="2419350"/>
          <p14:tracePt t="42313" x="6756400" y="2413000"/>
          <p14:tracePt t="42330" x="6794500" y="2413000"/>
          <p14:tracePt t="42346" x="6832600" y="2413000"/>
          <p14:tracePt t="42363" x="6851650" y="2413000"/>
          <p14:tracePt t="42380" x="6858000" y="2413000"/>
          <p14:tracePt t="42396" x="6864350" y="2413000"/>
          <p14:tracePt t="42413" x="6877050" y="2413000"/>
          <p14:tracePt t="42430" x="6889750" y="2413000"/>
          <p14:tracePt t="42447" x="6896100" y="2413000"/>
          <p14:tracePt t="42463" x="6908800" y="2413000"/>
          <p14:tracePt t="42503" x="6921500" y="2413000"/>
          <p14:tracePt t="42517" x="6927850" y="2413000"/>
          <p14:tracePt t="42547" x="6934200" y="2413000"/>
          <p14:tracePt t="42561" x="6934200" y="2400300"/>
          <p14:tracePt t="52407" x="0" y="0"/>
        </p14:tracePtLst>
        <p14:tracePtLst>
          <p14:tracePt t="77453" x="6375400" y="5124450"/>
          <p14:tracePt t="77710" x="6375400" y="5118100"/>
          <p14:tracePt t="77712" x="6362700" y="5080000"/>
          <p14:tracePt t="77722" x="6356350" y="5035550"/>
          <p14:tracePt t="77729" x="6350000" y="4984750"/>
          <p14:tracePt t="77746" x="6350000" y="4946650"/>
          <p14:tracePt t="77766" x="6337300" y="4933950"/>
          <p14:tracePt t="77780" x="6311900" y="4902200"/>
          <p14:tracePt t="77796" x="6299200" y="4876800"/>
          <p14:tracePt t="77814" x="6273800" y="4832350"/>
          <p14:tracePt t="77829" x="6242050" y="4787900"/>
          <p14:tracePt t="77845" x="6229350" y="4762500"/>
          <p14:tracePt t="77862" x="6210300" y="4737100"/>
          <p14:tracePt t="77879" x="6197600" y="4699000"/>
          <p14:tracePt t="77895" x="6191250" y="4673600"/>
          <p14:tracePt t="77912" x="6184900" y="4673600"/>
          <p14:tracePt t="78068" x="6184900" y="4692650"/>
          <p14:tracePt t="78070" x="6184900" y="4699000"/>
          <p14:tracePt t="78076" x="6191250" y="4724400"/>
          <p14:tracePt t="78079" x="6216650" y="4794250"/>
          <p14:tracePt t="78095" x="6223000" y="4876800"/>
          <p14:tracePt t="78112" x="6229350" y="4959350"/>
          <p14:tracePt t="78129" x="6235700" y="5041900"/>
          <p14:tracePt t="78145" x="6242050" y="5143500"/>
          <p14:tracePt t="78162" x="6254750" y="5238750"/>
          <p14:tracePt t="78179" x="6261100" y="5334000"/>
          <p14:tracePt t="78195" x="6273800" y="5391150"/>
          <p14:tracePt t="78212" x="6292850" y="5416550"/>
          <p14:tracePt t="78229" x="6292850" y="5422900"/>
          <p14:tracePt t="78340" x="6299200" y="5422900"/>
          <p14:tracePt t="78348" x="6305550" y="5422900"/>
          <p14:tracePt t="78354" x="6324600" y="5422900"/>
          <p14:tracePt t="78362" x="6394450" y="5429250"/>
          <p14:tracePt t="78379" x="6496050" y="5435600"/>
          <p14:tracePt t="78395" x="6642100" y="5448300"/>
          <p14:tracePt t="78412" x="6832600" y="5448300"/>
          <p14:tracePt t="78429" x="6985000" y="5448300"/>
          <p14:tracePt t="78445" x="7124700" y="5454650"/>
          <p14:tracePt t="78462" x="7239000" y="5454650"/>
          <p14:tracePt t="78479" x="7353300" y="5454650"/>
          <p14:tracePt t="78479" x="7366000" y="5454650"/>
          <p14:tracePt t="78496" x="7480300" y="5454650"/>
          <p14:tracePt t="78512" x="7575550" y="5454650"/>
          <p14:tracePt t="78529" x="7683500" y="5454650"/>
          <p14:tracePt t="78545" x="7804150" y="5454650"/>
          <p14:tracePt t="78562" x="7899400" y="5454650"/>
          <p14:tracePt t="78579" x="7981950" y="5454650"/>
          <p14:tracePt t="78595" x="8077200" y="5448300"/>
          <p14:tracePt t="78612" x="8134350" y="5435600"/>
          <p14:tracePt t="78629" x="8204200" y="5435600"/>
          <p14:tracePt t="78645" x="8255000" y="5429250"/>
          <p14:tracePt t="78662" x="8267700" y="5429250"/>
          <p14:tracePt t="78878" x="8274050" y="5429250"/>
          <p14:tracePt t="78918" x="8274050" y="5422900"/>
          <p14:tracePt t="78920" x="8274050" y="5416550"/>
          <p14:tracePt t="78922" x="8280400" y="5359400"/>
          <p14:tracePt t="78929" x="8331200" y="5257800"/>
          <p14:tracePt t="78946" x="8369300" y="5156200"/>
          <p14:tracePt t="78962" x="8388350" y="5080000"/>
          <p14:tracePt t="78979" x="8394700" y="5022850"/>
          <p14:tracePt t="78995" x="8413750" y="4946650"/>
          <p14:tracePt t="79012" x="8413750" y="4902200"/>
          <p14:tracePt t="79029" x="8413750" y="4864100"/>
          <p14:tracePt t="79045" x="8413750" y="4826000"/>
          <p14:tracePt t="79062" x="8413750" y="4794250"/>
          <p14:tracePt t="79079" x="8413750" y="4768850"/>
          <p14:tracePt t="79095" x="8413750" y="4762500"/>
          <p14:tracePt t="79168" x="8407400" y="4762500"/>
          <p14:tracePt t="79170" x="8394700" y="4762500"/>
          <p14:tracePt t="79170" x="8388350" y="4762500"/>
          <p14:tracePt t="79180" x="8388350" y="4756150"/>
          <p14:tracePt t="79180" x="8350250" y="4737100"/>
          <p14:tracePt t="79195" x="8324850" y="4737100"/>
          <p14:tracePt t="79212" x="8280400" y="4737100"/>
          <p14:tracePt t="79229" x="8235950" y="4737100"/>
          <p14:tracePt t="79245" x="8204200" y="4737100"/>
          <p14:tracePt t="79262" x="8166100" y="4737100"/>
          <p14:tracePt t="79279" x="8121650" y="4737100"/>
          <p14:tracePt t="79295" x="8070850" y="4737100"/>
          <p14:tracePt t="79312" x="8026400" y="4737100"/>
          <p14:tracePt t="79329" x="7975600" y="4737100"/>
          <p14:tracePt t="79329" x="7969250" y="4737100"/>
          <p14:tracePt t="79346" x="7880350" y="4737100"/>
          <p14:tracePt t="79362" x="7727950" y="4743450"/>
          <p14:tracePt t="79379" x="7556500" y="4743450"/>
          <p14:tracePt t="79395" x="7340600" y="4743450"/>
          <p14:tracePt t="79412" x="7105650" y="4749800"/>
          <p14:tracePt t="79429" x="6896100" y="4749800"/>
          <p14:tracePt t="79445" x="6711950" y="4749800"/>
          <p14:tracePt t="79462" x="6591300" y="4749800"/>
          <p14:tracePt t="79479" x="6483350" y="4749800"/>
          <p14:tracePt t="79495" x="6375400" y="4762500"/>
          <p14:tracePt t="79512" x="6299200" y="4762500"/>
          <p14:tracePt t="79529" x="6235700" y="4762500"/>
          <p14:tracePt t="79529" x="6229350" y="4762500"/>
          <p14:tracePt t="79546" x="6184900" y="4762500"/>
          <p14:tracePt t="79562" x="6159500" y="4762500"/>
          <p14:tracePt t="79579" x="6153150" y="4762500"/>
          <p14:tracePt t="79782" x="6153150" y="4768850"/>
          <p14:tracePt t="79784" x="6153150" y="4787900"/>
          <p14:tracePt t="79788" x="6153150" y="4851400"/>
          <p14:tracePt t="79788" x="6153150" y="4870450"/>
          <p14:tracePt t="79796" x="6146800" y="4991100"/>
          <p14:tracePt t="79812" x="6146800" y="5149850"/>
          <p14:tracePt t="79829" x="6146800" y="5302250"/>
          <p14:tracePt t="79829" x="6146800" y="5308600"/>
          <p14:tracePt t="79846" x="6146800" y="5416550"/>
          <p14:tracePt t="79862" x="6165850" y="5486400"/>
          <p14:tracePt t="79879" x="6178550" y="5518150"/>
          <p14:tracePt t="79895" x="6191250" y="5524500"/>
          <p14:tracePt t="79912" x="6191250" y="5530850"/>
          <p14:tracePt t="80002" x="6197600" y="5530850"/>
          <p14:tracePt t="80012" x="6210300" y="5530850"/>
          <p14:tracePt t="80020" x="6216650" y="5530850"/>
          <p14:tracePt t="80024" x="6223000" y="5530850"/>
          <p14:tracePt t="80030" x="6242050" y="5530850"/>
          <p14:tracePt t="80045" x="6273800" y="5530850"/>
          <p14:tracePt t="80062" x="6311900" y="5537200"/>
          <p14:tracePt t="80079" x="6388100" y="5537200"/>
          <p14:tracePt t="80095" x="6527800" y="5537200"/>
          <p14:tracePt t="80112" x="6705600" y="5537200"/>
          <p14:tracePt t="80129" x="6959600" y="5537200"/>
          <p14:tracePt t="80145" x="7245350" y="5524500"/>
          <p14:tracePt t="80162" x="7512050" y="5505450"/>
          <p14:tracePt t="80179" x="7753350" y="5473700"/>
          <p14:tracePt t="80195" x="7950200" y="5461000"/>
          <p14:tracePt t="80212" x="8058150" y="5441950"/>
          <p14:tracePt t="80229" x="8140700" y="5435600"/>
          <p14:tracePt t="80245" x="8197850" y="5435600"/>
          <p14:tracePt t="80262" x="8223250" y="5435600"/>
          <p14:tracePt t="80279" x="8235950" y="5435600"/>
          <p14:tracePt t="80295" x="8248650" y="5435600"/>
          <p14:tracePt t="80312" x="8267700" y="5435600"/>
          <p14:tracePt t="80329" x="8286750" y="5435600"/>
          <p14:tracePt t="81842" x="8280400" y="5435600"/>
          <p14:tracePt t="81844" x="8274050" y="5429250"/>
          <p14:tracePt t="81846" x="8248650" y="5359400"/>
          <p14:tracePt t="81862" x="8229600" y="5321300"/>
          <p14:tracePt t="81879" x="8216900" y="5257800"/>
          <p14:tracePt t="81896" x="8204200" y="5207000"/>
          <p14:tracePt t="81912" x="8197850" y="5149850"/>
          <p14:tracePt t="81929" x="8197850" y="5086350"/>
          <p14:tracePt t="81946" x="8197850" y="5035550"/>
          <p14:tracePt t="81962" x="8197850" y="4997450"/>
          <p14:tracePt t="81979" x="8197850" y="4959350"/>
          <p14:tracePt t="81996" x="8197850" y="4908550"/>
          <p14:tracePt t="82012" x="8191500" y="4845050"/>
          <p14:tracePt t="82029" x="8185150" y="4775200"/>
          <p14:tracePt t="82045" x="8172450" y="4737100"/>
          <p14:tracePt t="82062" x="8166100" y="4724400"/>
          <p14:tracePt t="82262" x="8166100" y="4718050"/>
          <p14:tracePt t="82264" x="8166100" y="4686300"/>
          <p14:tracePt t="82271" x="8166100" y="4673600"/>
          <p14:tracePt t="82280" x="8166100" y="4660900"/>
          <p14:tracePt t="82702" x="8159750" y="4660900"/>
          <p14:tracePt t="82704" x="8153400" y="4660900"/>
          <p14:tracePt t="82708" x="8121650" y="4660900"/>
          <p14:tracePt t="82712" x="8001000" y="4667250"/>
          <p14:tracePt t="82729" x="7785100" y="4686300"/>
          <p14:tracePt t="82745" x="7391400" y="4705350"/>
          <p14:tracePt t="82762" x="6991350" y="4711700"/>
          <p14:tracePt t="82779" x="6648450" y="4711700"/>
          <p14:tracePt t="82795" x="6388100" y="4724400"/>
          <p14:tracePt t="82812" x="6235700" y="4724400"/>
          <p14:tracePt t="82829" x="6159500" y="4724400"/>
          <p14:tracePt t="82845" x="6096000" y="4724400"/>
          <p14:tracePt t="82862" x="6070600" y="4724400"/>
          <p14:tracePt t="82978" x="6070600" y="4730750"/>
          <p14:tracePt t="82980" x="6070600" y="4800600"/>
          <p14:tracePt t="82988" x="6070600" y="4851400"/>
          <p14:tracePt t="82996" x="6070600" y="4965700"/>
          <p14:tracePt t="83012" x="6083300" y="5067300"/>
          <p14:tracePt t="83029" x="6108700" y="5143500"/>
          <p14:tracePt t="83029" x="6121400" y="5162550"/>
          <p14:tracePt t="83046" x="6146800" y="5207000"/>
          <p14:tracePt t="83062" x="6184900" y="5226050"/>
          <p14:tracePt t="83079" x="6229350" y="5257800"/>
          <p14:tracePt t="83095" x="6280150" y="5289550"/>
          <p14:tracePt t="83112" x="6337300" y="5327650"/>
          <p14:tracePt t="83129" x="6375400" y="5346700"/>
          <p14:tracePt t="83146" x="6394450" y="5359400"/>
          <p14:tracePt t="83162" x="6407150" y="5365750"/>
          <p14:tracePt t="83202" x="6419850" y="5365750"/>
          <p14:tracePt t="83204" x="6432550" y="5365750"/>
          <p14:tracePt t="83213" x="6508750" y="5365750"/>
          <p14:tracePt t="83229" x="6692900" y="5365750"/>
          <p14:tracePt t="83246" x="6972300" y="5365750"/>
          <p14:tracePt t="83262" x="7162800" y="5365750"/>
          <p14:tracePt t="83279" x="7296150" y="5372100"/>
          <p14:tracePt t="83295" x="7416800" y="5391150"/>
          <p14:tracePt t="83312" x="7512050" y="5391150"/>
          <p14:tracePt t="83329" x="7594600" y="5391150"/>
          <p14:tracePt t="83346" x="7727950" y="5391150"/>
          <p14:tracePt t="83362" x="7829550" y="5391150"/>
          <p14:tracePt t="83379" x="7861300" y="5391150"/>
          <p14:tracePt t="83760" x="7867650" y="5391150"/>
          <p14:tracePt t="83765" x="7874000" y="5378450"/>
          <p14:tracePt t="83779" x="7912100" y="5295900"/>
          <p14:tracePt t="83779" x="8001000" y="5162550"/>
          <p14:tracePt t="83796" x="8128000" y="4972050"/>
          <p14:tracePt t="83812" x="8229600" y="4787900"/>
          <p14:tracePt t="83829" x="8305800" y="4660900"/>
          <p14:tracePt t="83829" x="8318500" y="4641850"/>
          <p14:tracePt t="83846" x="8369300" y="4552950"/>
          <p14:tracePt t="83862" x="8401050" y="4470400"/>
          <p14:tracePt t="83879" x="8439150" y="4387850"/>
          <p14:tracePt t="83895" x="8470900" y="4292600"/>
          <p14:tracePt t="83912" x="8502650" y="4197350"/>
          <p14:tracePt t="83929" x="8547100" y="4089400"/>
          <p14:tracePt t="83945" x="8578850" y="3981450"/>
          <p14:tracePt t="83962" x="8604250" y="3917950"/>
          <p14:tracePt t="83979" x="8629650" y="3867150"/>
          <p14:tracePt t="83995" x="8642350" y="3822700"/>
          <p14:tracePt t="84012" x="8642350" y="3797300"/>
          <p14:tracePt t="84029" x="8648700" y="3784600"/>
          <p14:tracePt t="84045" x="8648700" y="3778250"/>
          <p14:tracePt t="84322" x="8655050" y="3778250"/>
          <p14:tracePt t="84328" x="8661400" y="3778250"/>
          <p14:tracePt t="84330" x="8674100" y="3784600"/>
          <p14:tracePt t="84330" x="8693150" y="3803650"/>
          <p14:tracePt t="84346" x="8705850" y="3810000"/>
          <p14:tracePt t="84432" x="8699500" y="3810000"/>
          <p14:tracePt t="84434" x="8686800" y="3810000"/>
          <p14:tracePt t="84438" x="8667750" y="3810000"/>
          <p14:tracePt t="84446" x="8604250" y="3790950"/>
          <p14:tracePt t="84462" x="8566150" y="3778250"/>
          <p14:tracePt t="84479" x="8547100" y="3765550"/>
          <p14:tracePt t="84496" x="8515350" y="3752850"/>
          <p14:tracePt t="84512" x="8496300" y="3752850"/>
          <p14:tracePt t="84529" x="8464550" y="3752850"/>
          <p14:tracePt t="84545" x="8420100" y="3746500"/>
          <p14:tracePt t="84562" x="8362950" y="3746500"/>
          <p14:tracePt t="84579" x="8324850" y="3746500"/>
          <p14:tracePt t="84579" x="8318500" y="3746500"/>
          <p14:tracePt t="84596" x="8280400" y="3746500"/>
          <p14:tracePt t="84612" x="8261350" y="3746500"/>
          <p14:tracePt t="84629" x="8248650" y="3746500"/>
          <p14:tracePt t="84645" x="8242300" y="3746500"/>
          <p14:tracePt t="84698" x="8242300" y="3752850"/>
          <p14:tracePt t="84700" x="8242300" y="3778250"/>
          <p14:tracePt t="84704" x="8242300" y="3816350"/>
          <p14:tracePt t="84714" x="8242300" y="3892550"/>
          <p14:tracePt t="84729" x="8242300" y="3937000"/>
          <p14:tracePt t="84745" x="8255000" y="3981450"/>
          <p14:tracePt t="84762" x="8274050" y="4006850"/>
          <p14:tracePt t="84779" x="8286750" y="4032250"/>
          <p14:tracePt t="84795" x="8318500" y="4057650"/>
          <p14:tracePt t="84812" x="8356600" y="4076700"/>
          <p14:tracePt t="84829" x="8413750" y="4102100"/>
          <p14:tracePt t="84845" x="8470900" y="4127500"/>
          <p14:tracePt t="84862" x="8509000" y="4133850"/>
          <p14:tracePt t="84879" x="8540750" y="4140200"/>
          <p14:tracePt t="84896" x="8566150" y="4140200"/>
          <p14:tracePt t="84912" x="8591550" y="4140200"/>
          <p14:tracePt t="84929" x="8610600" y="4146550"/>
          <p14:tracePt t="84945" x="8629650" y="4146550"/>
          <p14:tracePt t="84962" x="8648700" y="4127500"/>
          <p14:tracePt t="84979" x="8686800" y="4089400"/>
          <p14:tracePt t="84996" x="8718550" y="4025900"/>
          <p14:tracePt t="85012" x="8731250" y="3987800"/>
          <p14:tracePt t="85029" x="8737600" y="3968750"/>
          <p14:tracePt t="85045" x="8756650" y="3949700"/>
          <p14:tracePt t="85062" x="8756650" y="3930650"/>
          <p14:tracePt t="85079" x="8756650" y="3905250"/>
          <p14:tracePt t="85079" x="8756650" y="3898900"/>
          <p14:tracePt t="85096" x="8743950" y="3867150"/>
          <p14:tracePt t="85112" x="8718550" y="3841750"/>
          <p14:tracePt t="85129" x="8680450" y="3810000"/>
          <p14:tracePt t="85145" x="8636000" y="3784600"/>
          <p14:tracePt t="85162" x="8591550" y="3765550"/>
          <p14:tracePt t="85179" x="8553450" y="3752850"/>
          <p14:tracePt t="85195" x="8521700" y="3740150"/>
          <p14:tracePt t="85212" x="8502650" y="3733800"/>
          <p14:tracePt t="85229" x="8464550" y="3727450"/>
          <p14:tracePt t="85245" x="8413750" y="3727450"/>
          <p14:tracePt t="85262" x="8369300" y="3727450"/>
          <p14:tracePt t="85279" x="8331200" y="3727450"/>
          <p14:tracePt t="85295" x="8299450" y="3727450"/>
          <p14:tracePt t="85312" x="8293100" y="3727450"/>
          <p14:tracePt t="85329" x="8286750" y="3727450"/>
          <p14:tracePt t="85422" x="8286750" y="3733800"/>
          <p14:tracePt t="85454" x="8286750" y="3746500"/>
          <p14:tracePt t="85472" x="8293100" y="3746500"/>
          <p14:tracePt t="85474" x="8299450" y="3759200"/>
          <p14:tracePt t="85479" x="8324850" y="3778250"/>
          <p14:tracePt t="85495" x="8362950" y="3841750"/>
          <p14:tracePt t="85512" x="8394700" y="3911600"/>
          <p14:tracePt t="85529" x="8388350" y="3981450"/>
          <p14:tracePt t="85545" x="8401050" y="4064000"/>
          <p14:tracePt t="85562" x="8401050" y="4089400"/>
          <p14:tracePt t="85579" x="8407400" y="4102100"/>
          <p14:tracePt t="85596" x="8413750" y="4102100"/>
          <p14:tracePt t="85758" x="8413750" y="4095750"/>
          <p14:tracePt t="85762" x="8413750" y="4064000"/>
          <p14:tracePt t="85772" x="8394700" y="4019550"/>
          <p14:tracePt t="85779" x="8388350" y="3943350"/>
          <p14:tracePt t="85796" x="8375650" y="3841750"/>
          <p14:tracePt t="85812" x="8369300" y="3778250"/>
          <p14:tracePt t="85829" x="8362950" y="3702050"/>
          <p14:tracePt t="85845" x="8356600" y="3683000"/>
          <p14:tracePt t="85990" x="8362950" y="3683000"/>
          <p14:tracePt t="85994" x="8369300" y="3683000"/>
          <p14:tracePt t="86012" x="8382000" y="3683000"/>
          <p14:tracePt t="86012" x="8394700" y="3683000"/>
          <p14:tracePt t="86106" x="8394700" y="3689350"/>
          <p14:tracePt t="86106" x="8401050" y="3695700"/>
          <p14:tracePt t="86110" x="8407400" y="3702050"/>
          <p14:tracePt t="86112" x="8407400" y="3714750"/>
          <p14:tracePt t="86112" x="8432800" y="3816350"/>
          <p14:tracePt t="86129" x="8432800" y="3917950"/>
          <p14:tracePt t="86146" x="8439150" y="4006850"/>
          <p14:tracePt t="86162" x="8439150" y="4076700"/>
          <p14:tracePt t="86179" x="8439150" y="4133850"/>
          <p14:tracePt t="86195" x="8439150" y="4203700"/>
          <p14:tracePt t="86212" x="8439150" y="4267200"/>
          <p14:tracePt t="86229" x="8432800" y="4324350"/>
          <p14:tracePt t="86229" x="8432800" y="4337050"/>
          <p14:tracePt t="86246" x="8432800" y="4406900"/>
          <p14:tracePt t="86262" x="8432800" y="4457700"/>
          <p14:tracePt t="86279" x="8432800" y="4483100"/>
          <p14:tracePt t="86295" x="8439150" y="4508500"/>
          <p14:tracePt t="86312" x="8439150" y="4546600"/>
          <p14:tracePt t="86329" x="8458200" y="4591050"/>
          <p14:tracePt t="86329" x="8458200" y="4603750"/>
          <p14:tracePt t="86346" x="8464550" y="4654550"/>
          <p14:tracePt t="86362" x="8464550" y="4705350"/>
          <p14:tracePt t="86379" x="8464550" y="4749800"/>
          <p14:tracePt t="86395" x="8464550" y="4756150"/>
          <p14:tracePt t="87258" x="8464550" y="4762500"/>
          <p14:tracePt t="87262" x="8439150" y="4883150"/>
          <p14:tracePt t="87271" x="8413750" y="4972050"/>
          <p14:tracePt t="87279" x="8356600" y="5137150"/>
          <p14:tracePt t="87295" x="8299450" y="5257800"/>
          <p14:tracePt t="87313" x="8286750" y="5372100"/>
          <p14:tracePt t="87329" x="8274050" y="5441950"/>
          <p14:tracePt t="87345" x="8274050" y="5467350"/>
          <p14:tracePt t="87554" x="8261350" y="5454650"/>
          <p14:tracePt t="87556" x="8261350" y="5448300"/>
          <p14:tracePt t="87556" x="8261350" y="5441950"/>
          <p14:tracePt t="87562" x="8261350" y="5435600"/>
          <p14:tracePt t="87562" x="8248650" y="5397500"/>
          <p14:tracePt t="87579" x="8248650" y="5365750"/>
          <p14:tracePt t="87596" x="8248650" y="5327650"/>
          <p14:tracePt t="87612" x="8255000" y="5308600"/>
          <p14:tracePt t="87629" x="8267700" y="5308600"/>
          <p14:tracePt t="87645" x="8286750" y="5308600"/>
          <p14:tracePt t="87662" x="8337550" y="5308600"/>
          <p14:tracePt t="87679" x="8394700" y="5308600"/>
          <p14:tracePt t="87696" x="8445500" y="5308600"/>
          <p14:tracePt t="87712" x="8470900" y="5308600"/>
          <p14:tracePt t="87729" x="8483600" y="5308600"/>
          <p14:tracePt t="87745" x="8489950" y="5308600"/>
          <p14:tracePt t="88539" x="8483600" y="5308600"/>
          <p14:tracePt t="88547" x="8464550" y="5308600"/>
          <p14:tracePt t="88555" x="8451850" y="5308600"/>
          <p14:tracePt t="88563" x="8413750" y="5308600"/>
          <p14:tracePt t="88580" x="8350250" y="5308600"/>
          <p14:tracePt t="88596" x="8280400" y="5314950"/>
          <p14:tracePt t="88613" x="8210550" y="5314950"/>
          <p14:tracePt t="88630" x="8096250" y="5314950"/>
          <p14:tracePt t="88630" x="8070850" y="5314950"/>
          <p14:tracePt t="88647" x="7861300" y="5314950"/>
          <p14:tracePt t="88663" x="7670800" y="5314950"/>
          <p14:tracePt t="88680" x="7493000" y="5314950"/>
          <p14:tracePt t="88696" x="7251700" y="5314950"/>
          <p14:tracePt t="88713" x="7029450" y="5295900"/>
          <p14:tracePt t="88730" x="6794500" y="5257800"/>
          <p14:tracePt t="88747" x="6546850" y="5200650"/>
          <p14:tracePt t="88763" x="6375400" y="5143500"/>
          <p14:tracePt t="88780" x="6292850" y="5118100"/>
          <p14:tracePt t="88797" x="6242050" y="5105400"/>
          <p14:tracePt t="89095" x="6242050" y="5111750"/>
          <p14:tracePt t="89097" x="6242050" y="5181600"/>
          <p14:tracePt t="89107" x="6242050" y="5251450"/>
          <p14:tracePt t="89113" x="6216650" y="5378450"/>
          <p14:tracePt t="89130" x="6178550" y="5480050"/>
          <p14:tracePt t="89130" x="6178550" y="5499100"/>
          <p14:tracePt t="89147" x="6159500" y="5568950"/>
          <p14:tracePt t="89163" x="6140450" y="5607050"/>
          <p14:tracePt t="89180" x="6140450" y="5626100"/>
          <p14:tracePt t="89196" x="6121400" y="5664200"/>
          <p14:tracePt t="89213" x="6121400" y="5676900"/>
          <p14:tracePt t="89230" x="6096000" y="5727700"/>
          <p14:tracePt t="89230" x="6096000" y="5734050"/>
          <p14:tracePt t="89247" x="6083300" y="5778500"/>
          <p14:tracePt t="89263" x="6076950" y="5810250"/>
          <p14:tracePt t="89280" x="6070600" y="5835650"/>
          <p14:tracePt t="89296" x="6064250" y="5842000"/>
          <p14:tracePt t="89313" x="6051550" y="5854700"/>
          <p14:tracePt t="89330" x="6045200" y="5861050"/>
          <p14:tracePt t="89346" x="5994400" y="5892800"/>
          <p14:tracePt t="89363" x="5930900" y="5924550"/>
          <p14:tracePt t="89380" x="5873750" y="5949950"/>
          <p14:tracePt t="89396" x="5842000" y="5962650"/>
          <p14:tracePt t="89481" x="5842000" y="5969000"/>
          <p14:tracePt t="89483" x="5842000" y="5994400"/>
          <p14:tracePt t="89489" x="5842000" y="6000750"/>
          <p14:tracePt t="89489" x="5848350" y="6000750"/>
          <p14:tracePt t="89497" x="5867400" y="6045200"/>
          <p14:tracePt t="89513" x="5867400" y="6070600"/>
          <p14:tracePt t="89530" x="5867400" y="6089650"/>
          <p14:tracePt t="89530" x="5867400" y="6096000"/>
          <p14:tracePt t="89547" x="5867400" y="6121400"/>
          <p14:tracePt t="89563" x="5867400" y="6140450"/>
          <p14:tracePt t="89580" x="5867400" y="6146800"/>
          <p14:tracePt t="89651" x="5873750" y="6146800"/>
          <p14:tracePt t="89689" x="5880100" y="6146800"/>
          <p14:tracePt t="89705" x="5886450" y="6146800"/>
          <p14:tracePt t="89713" x="5899150" y="6146800"/>
          <p14:tracePt t="89714" x="5956300" y="6159500"/>
          <p14:tracePt t="89730" x="6007100" y="6165850"/>
          <p14:tracePt t="89746" x="6108700" y="6165850"/>
          <p14:tracePt t="89763" x="6223000" y="6165850"/>
          <p14:tracePt t="89780" x="6324600" y="6172200"/>
          <p14:tracePt t="89796" x="6470650" y="6178550"/>
          <p14:tracePt t="89813" x="6635750" y="6178550"/>
          <p14:tracePt t="89830" x="6813550" y="6191250"/>
          <p14:tracePt t="89830" x="6826250" y="6191250"/>
          <p14:tracePt t="89847" x="6972300" y="6191250"/>
          <p14:tracePt t="89863" x="7194550" y="6178550"/>
          <p14:tracePt t="89880" x="7480300" y="6165850"/>
          <p14:tracePt t="89896" x="7727950" y="6146800"/>
          <p14:tracePt t="89913" x="7854950" y="6146800"/>
          <p14:tracePt t="89930" x="7905750" y="6140450"/>
          <p14:tracePt t="89930" x="7912100" y="6140450"/>
          <p14:tracePt t="89947" x="7924800" y="6140450"/>
          <p14:tracePt t="89963" x="7962900" y="6140450"/>
          <p14:tracePt t="89980" x="8020050" y="6134100"/>
          <p14:tracePt t="89996" x="8147050" y="6134100"/>
          <p14:tracePt t="90013" x="8216900" y="6134100"/>
          <p14:tracePt t="90030" x="8255000" y="6134100"/>
          <p14:tracePt t="90046" x="8261350" y="6134100"/>
          <p14:tracePt t="90083" x="8267700" y="6134100"/>
          <p14:tracePt t="90179" x="8280400" y="6134100"/>
          <p14:tracePt t="90225" x="8286750" y="6134100"/>
          <p14:tracePt t="90235" x="8293100" y="6134100"/>
          <p14:tracePt t="90247" x="8299450" y="6134100"/>
          <p14:tracePt t="90247" x="8312150" y="6134100"/>
          <p14:tracePt t="90263" x="8343900" y="6134100"/>
          <p14:tracePt t="90280" x="8375650" y="6134100"/>
          <p14:tracePt t="90296" x="8394700" y="6140450"/>
          <p14:tracePt t="90313" x="8413750" y="6140450"/>
          <p14:tracePt t="90330" x="8426450" y="6140450"/>
          <p14:tracePt t="90393" x="8432800" y="6146800"/>
          <p14:tracePt t="90395" x="8439150" y="6146800"/>
          <p14:tracePt t="90397" x="8483600" y="6146800"/>
          <p14:tracePt t="90549" x="8483600" y="6140450"/>
          <p14:tracePt t="90553" x="8502650" y="6121400"/>
          <p14:tracePt t="90555" x="8515350" y="6096000"/>
          <p14:tracePt t="90564" x="8547100" y="6000750"/>
          <p14:tracePt t="90580" x="8578850" y="5867400"/>
          <p14:tracePt t="90596" x="8616950" y="5715000"/>
          <p14:tracePt t="90613" x="8616950" y="5480050"/>
          <p14:tracePt t="90630" x="8610600" y="5353050"/>
          <p14:tracePt t="90646" x="8604250" y="5283200"/>
          <p14:tracePt t="90663" x="8578850" y="5245100"/>
          <p14:tracePt t="90680" x="8572500" y="5238750"/>
          <p14:tracePt t="90697" x="8566150" y="5238750"/>
          <p14:tracePt t="90731" x="8559800" y="5238750"/>
          <p14:tracePt t="90785" x="8559800" y="5232400"/>
          <p14:tracePt t="90789" x="8553450" y="5232400"/>
          <p14:tracePt t="90823" x="8547100" y="5232400"/>
          <p14:tracePt t="90837" x="8534400" y="5232400"/>
          <p14:tracePt t="90841" x="8528050" y="5232400"/>
          <p14:tracePt t="90847" x="8470900" y="5219700"/>
          <p14:tracePt t="90863" x="8401050" y="5219700"/>
          <p14:tracePt t="90880" x="8248650" y="5219700"/>
          <p14:tracePt t="90896" x="8064500" y="5219700"/>
          <p14:tracePt t="90913" x="7861300" y="5213350"/>
          <p14:tracePt t="90930" x="7620000" y="5213350"/>
          <p14:tracePt t="90946" x="7353300" y="5200650"/>
          <p14:tracePt t="90963" x="7131050" y="5207000"/>
          <p14:tracePt t="90980" x="6921500" y="5207000"/>
          <p14:tracePt t="90980" x="6896100" y="5207000"/>
          <p14:tracePt t="90997" x="6711950" y="5213350"/>
          <p14:tracePt t="91013" x="6591300" y="5213350"/>
          <p14:tracePt t="91030" x="6477000" y="5213350"/>
          <p14:tracePt t="91046" x="6407150" y="5213350"/>
          <p14:tracePt t="91063" x="6362700" y="5213350"/>
          <p14:tracePt t="91080" x="6337300" y="5213350"/>
          <p14:tracePt t="91096" x="6330950" y="5213350"/>
          <p14:tracePt t="91153" x="6324600" y="5213350"/>
          <p14:tracePt t="91161" x="6305550" y="5213350"/>
          <p14:tracePt t="91169" x="6292850" y="5213350"/>
          <p14:tracePt t="91175" x="6280150" y="5207000"/>
          <p14:tracePt t="91181" x="6216650" y="5200650"/>
          <p14:tracePt t="91197" x="6146800" y="5194300"/>
          <p14:tracePt t="91213" x="6076950" y="5194300"/>
          <p14:tracePt t="91230" x="6026150" y="5181600"/>
          <p14:tracePt t="91246" x="5981700" y="5181600"/>
          <p14:tracePt t="91263" x="5975350" y="5181600"/>
          <p14:tracePt t="91351" x="5975350" y="5187950"/>
          <p14:tracePt t="91353" x="5975350" y="5200650"/>
          <p14:tracePt t="91355" x="5975350" y="5219700"/>
          <p14:tracePt t="91363" x="5975350" y="5308600"/>
          <p14:tracePt t="91380" x="5962650" y="5416550"/>
          <p14:tracePt t="91396" x="5911850" y="5594350"/>
          <p14:tracePt t="91413" x="5842000" y="5778500"/>
          <p14:tracePt t="91430" x="5791200" y="5918200"/>
          <p14:tracePt t="91446" x="5765800" y="6019800"/>
          <p14:tracePt t="91463" x="5759450" y="6057900"/>
          <p14:tracePt t="91535" x="5759450" y="6064250"/>
          <p14:tracePt t="91543" x="5772150" y="6064250"/>
          <p14:tracePt t="91545" x="5772150" y="6070600"/>
          <p14:tracePt t="91547" x="5797550" y="6089650"/>
          <p14:tracePt t="91563" x="5816600" y="6102350"/>
          <p14:tracePt t="91580" x="5822950" y="6108700"/>
          <p14:tracePt t="91691" x="5829300" y="6108700"/>
          <p14:tracePt t="91717" x="5835650" y="6108700"/>
          <p14:tracePt t="91761" x="5842000" y="6108700"/>
          <p14:tracePt t="95799" x="0" y="0"/>
        </p14:tracePtLst>
      </p14:laserTrace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2400" dirty="0"/>
              <a:t>Final collapse: MHD simulations</a:t>
            </a:r>
            <a:endParaRPr lang="fr-FR" sz="2400" dirty="0"/>
          </a:p>
        </p:txBody>
      </p:sp>
      <p:sp>
        <p:nvSpPr>
          <p:cNvPr id="3" name="Espace réservé du contenu 2"/>
          <p:cNvSpPr>
            <a:spLocks noGrp="1"/>
          </p:cNvSpPr>
          <p:nvPr>
            <p:ph idx="1"/>
          </p:nvPr>
        </p:nvSpPr>
        <p:spPr>
          <a:xfrm>
            <a:off x="457200" y="836712"/>
            <a:ext cx="4166342" cy="4134299"/>
          </a:xfrm>
        </p:spPr>
        <p:txBody>
          <a:bodyPr/>
          <a:lstStyle/>
          <a:p>
            <a:r>
              <a:rPr lang="fr-FR" dirty="0">
                <a:sym typeface="Wingdings" panose="05000000000000000000" pitchFamily="2" charset="2"/>
              </a:rPr>
              <a:t>MARS-F </a:t>
            </a:r>
            <a:r>
              <a:rPr lang="fr-FR" dirty="0" err="1">
                <a:sym typeface="Wingdings" panose="05000000000000000000" pitchFamily="2" charset="2"/>
              </a:rPr>
              <a:t>runs</a:t>
            </a:r>
            <a:r>
              <a:rPr lang="fr-FR" dirty="0">
                <a:sym typeface="Wingdings" panose="05000000000000000000" pitchFamily="2" charset="2"/>
              </a:rPr>
              <a:t>: </a:t>
            </a:r>
            <a:r>
              <a:rPr lang="fr-FR" dirty="0" err="1">
                <a:sym typeface="Wingdings" panose="05000000000000000000" pitchFamily="2" charset="2"/>
              </a:rPr>
              <a:t>REs</a:t>
            </a:r>
            <a:r>
              <a:rPr lang="fr-FR" dirty="0">
                <a:sym typeface="Wingdings" panose="05000000000000000000" pitchFamily="2" charset="2"/>
              </a:rPr>
              <a:t> (</a:t>
            </a:r>
            <a:r>
              <a:rPr lang="fr-FR" dirty="0" err="1">
                <a:sym typeface="Wingdings" panose="05000000000000000000" pitchFamily="2" charset="2"/>
              </a:rPr>
              <a:t>almost</a:t>
            </a:r>
            <a:r>
              <a:rPr lang="fr-FR" dirty="0">
                <a:sym typeface="Wingdings" panose="05000000000000000000" pitchFamily="2" charset="2"/>
              </a:rPr>
              <a:t>) </a:t>
            </a:r>
            <a:r>
              <a:rPr lang="fr-FR" dirty="0" err="1">
                <a:sym typeface="Wingdings" panose="05000000000000000000" pitchFamily="2" charset="2"/>
              </a:rPr>
              <a:t>completely</a:t>
            </a:r>
            <a:r>
              <a:rPr lang="fr-FR" dirty="0">
                <a:sym typeface="Wingdings" panose="05000000000000000000" pitchFamily="2" charset="2"/>
              </a:rPr>
              <a:t> </a:t>
            </a:r>
            <a:r>
              <a:rPr lang="fr-FR" dirty="0" err="1">
                <a:sym typeface="Wingdings" panose="05000000000000000000" pitchFamily="2" charset="2"/>
              </a:rPr>
              <a:t>deconfined</a:t>
            </a:r>
            <a:r>
              <a:rPr lang="fr-FR" dirty="0">
                <a:sym typeface="Wingdings" panose="05000000000000000000" pitchFamily="2" charset="2"/>
              </a:rPr>
              <a:t> if perturbation amplitude large </a:t>
            </a:r>
            <a:r>
              <a:rPr lang="fr-FR" dirty="0" err="1">
                <a:sym typeface="Wingdings" panose="05000000000000000000" pitchFamily="2" charset="2"/>
              </a:rPr>
              <a:t>enough</a:t>
            </a:r>
            <a:endParaRPr lang="fr-FR" dirty="0">
              <a:sym typeface="Wingdings" panose="05000000000000000000" pitchFamily="2" charset="2"/>
            </a:endParaRPr>
          </a:p>
          <a:p>
            <a:r>
              <a:rPr lang="fr-FR" dirty="0">
                <a:solidFill>
                  <a:srgbClr val="00B0F0"/>
                </a:solidFill>
                <a:sym typeface="Wingdings" panose="05000000000000000000" pitchFamily="2" charset="2"/>
              </a:rPr>
              <a:t>More in C. Paz-</a:t>
            </a:r>
            <a:r>
              <a:rPr lang="fr-FR" dirty="0" err="1">
                <a:solidFill>
                  <a:srgbClr val="00B0F0"/>
                </a:solidFill>
                <a:sym typeface="Wingdings" panose="05000000000000000000" pitchFamily="2" charset="2"/>
              </a:rPr>
              <a:t>Soldan’s</a:t>
            </a:r>
            <a:r>
              <a:rPr lang="fr-FR" dirty="0">
                <a:solidFill>
                  <a:srgbClr val="00B0F0"/>
                </a:solidFill>
                <a:sym typeface="Wingdings" panose="05000000000000000000" pitchFamily="2" charset="2"/>
              </a:rPr>
              <a:t> talk (</a:t>
            </a:r>
            <a:r>
              <a:rPr lang="fr-FR" dirty="0" err="1">
                <a:solidFill>
                  <a:srgbClr val="00B0F0"/>
                </a:solidFill>
                <a:sym typeface="Wingdings" panose="05000000000000000000" pitchFamily="2" charset="2"/>
              </a:rPr>
              <a:t>this</a:t>
            </a:r>
            <a:r>
              <a:rPr lang="fr-FR" dirty="0">
                <a:solidFill>
                  <a:srgbClr val="00B0F0"/>
                </a:solidFill>
                <a:sym typeface="Wingdings" panose="05000000000000000000" pitchFamily="2" charset="2"/>
              </a:rPr>
              <a:t> </a:t>
            </a:r>
            <a:r>
              <a:rPr lang="fr-FR" dirty="0" err="1">
                <a:solidFill>
                  <a:srgbClr val="00B0F0"/>
                </a:solidFill>
                <a:sym typeface="Wingdings" panose="05000000000000000000" pitchFamily="2" charset="2"/>
              </a:rPr>
              <a:t>conference</a:t>
            </a:r>
            <a:r>
              <a:rPr lang="fr-FR" dirty="0">
                <a:solidFill>
                  <a:srgbClr val="00B0F0"/>
                </a:solidFill>
                <a:sym typeface="Wingdings" panose="05000000000000000000" pitchFamily="2" charset="2"/>
              </a:rPr>
              <a:t>)</a:t>
            </a:r>
          </a:p>
          <a:p>
            <a:r>
              <a:rPr lang="fr-FR" dirty="0">
                <a:sym typeface="Wingdings" panose="05000000000000000000" pitchFamily="2" charset="2"/>
              </a:rPr>
              <a:t>JOREK: self-consistent simulations </a:t>
            </a:r>
            <a:r>
              <a:rPr lang="fr-FR" dirty="0" err="1">
                <a:sym typeface="Wingdings" panose="05000000000000000000" pitchFamily="2" charset="2"/>
              </a:rPr>
              <a:t>using</a:t>
            </a:r>
            <a:r>
              <a:rPr lang="fr-FR" dirty="0">
                <a:sym typeface="Wingdings" panose="05000000000000000000" pitchFamily="2" charset="2"/>
              </a:rPr>
              <a:t> the RE </a:t>
            </a:r>
            <a:r>
              <a:rPr lang="fr-FR" dirty="0" err="1">
                <a:sym typeface="Wingdings" panose="05000000000000000000" pitchFamily="2" charset="2"/>
              </a:rPr>
              <a:t>fluid</a:t>
            </a:r>
            <a:r>
              <a:rPr lang="fr-FR" dirty="0">
                <a:sym typeface="Wingdings" panose="05000000000000000000" pitchFamily="2" charset="2"/>
              </a:rPr>
              <a:t> model</a:t>
            </a:r>
          </a:p>
          <a:p>
            <a:pPr lvl="1"/>
            <a:r>
              <a:rPr lang="fr-FR" dirty="0">
                <a:sym typeface="Wingdings" panose="05000000000000000000" pitchFamily="2" charset="2"/>
              </a:rPr>
              <a:t>Most of RE </a:t>
            </a:r>
            <a:r>
              <a:rPr lang="fr-FR" dirty="0" err="1">
                <a:sym typeface="Wingdings" panose="05000000000000000000" pitchFamily="2" charset="2"/>
              </a:rPr>
              <a:t>lost</a:t>
            </a:r>
            <a:endParaRPr lang="fr-FR" dirty="0">
              <a:sym typeface="Wingdings" panose="05000000000000000000" pitchFamily="2" charset="2"/>
            </a:endParaRPr>
          </a:p>
          <a:p>
            <a:pPr lvl="1"/>
            <a:r>
              <a:rPr lang="fr-FR" dirty="0" err="1">
                <a:sym typeface="Wingdings" panose="05000000000000000000" pitchFamily="2" charset="2"/>
              </a:rPr>
              <a:t>Timescale</a:t>
            </a:r>
            <a:r>
              <a:rPr lang="fr-FR" dirty="0">
                <a:sym typeface="Wingdings" panose="05000000000000000000" pitchFamily="2" charset="2"/>
              </a:rPr>
              <a:t> compatible </a:t>
            </a:r>
            <a:r>
              <a:rPr lang="fr-FR" dirty="0" err="1">
                <a:sym typeface="Wingdings" panose="05000000000000000000" pitchFamily="2" charset="2"/>
              </a:rPr>
              <a:t>with</a:t>
            </a:r>
            <a:r>
              <a:rPr lang="fr-FR" dirty="0">
                <a:sym typeface="Wingdings" panose="05000000000000000000" pitchFamily="2" charset="2"/>
              </a:rPr>
              <a:t> the </a:t>
            </a:r>
            <a:r>
              <a:rPr lang="fr-FR" dirty="0" err="1">
                <a:sym typeface="Wingdings" panose="05000000000000000000" pitchFamily="2" charset="2"/>
              </a:rPr>
              <a:t>experiment</a:t>
            </a:r>
            <a:endParaRPr lang="fr-FR" dirty="0">
              <a:sym typeface="Wingdings" panose="05000000000000000000" pitchFamily="2" charset="2"/>
            </a:endParaRPr>
          </a:p>
          <a:p>
            <a:r>
              <a:rPr lang="fr-FR" dirty="0">
                <a:solidFill>
                  <a:srgbClr val="00B0F0"/>
                </a:solidFill>
                <a:sym typeface="Wingdings" panose="05000000000000000000" pitchFamily="2" charset="2"/>
              </a:rPr>
              <a:t>More in V. </a:t>
            </a:r>
            <a:r>
              <a:rPr lang="fr-FR" dirty="0" err="1">
                <a:solidFill>
                  <a:srgbClr val="00B0F0"/>
                </a:solidFill>
                <a:sym typeface="Wingdings" panose="05000000000000000000" pitchFamily="2" charset="2"/>
              </a:rPr>
              <a:t>Bandaru’s</a:t>
            </a:r>
            <a:r>
              <a:rPr lang="fr-FR" dirty="0">
                <a:solidFill>
                  <a:srgbClr val="00B0F0"/>
                </a:solidFill>
                <a:sym typeface="Wingdings" panose="05000000000000000000" pitchFamily="2" charset="2"/>
              </a:rPr>
              <a:t> talk (</a:t>
            </a:r>
            <a:r>
              <a:rPr lang="fr-FR" dirty="0" err="1">
                <a:solidFill>
                  <a:srgbClr val="00B0F0"/>
                </a:solidFill>
                <a:sym typeface="Wingdings" panose="05000000000000000000" pitchFamily="2" charset="2"/>
              </a:rPr>
              <a:t>this</a:t>
            </a:r>
            <a:r>
              <a:rPr lang="fr-FR" dirty="0">
                <a:solidFill>
                  <a:srgbClr val="00B0F0"/>
                </a:solidFill>
                <a:sym typeface="Wingdings" panose="05000000000000000000" pitchFamily="2" charset="2"/>
              </a:rPr>
              <a:t> </a:t>
            </a:r>
            <a:r>
              <a:rPr lang="fr-FR" dirty="0" err="1">
                <a:solidFill>
                  <a:srgbClr val="00B0F0"/>
                </a:solidFill>
                <a:sym typeface="Wingdings" panose="05000000000000000000" pitchFamily="2" charset="2"/>
              </a:rPr>
              <a:t>conference</a:t>
            </a:r>
            <a:r>
              <a:rPr lang="fr-FR" dirty="0">
                <a:solidFill>
                  <a:srgbClr val="00B0F0"/>
                </a:solidFill>
                <a:sym typeface="Wingdings" panose="05000000000000000000" pitchFamily="2" charset="2"/>
              </a:rPr>
              <a:t>)</a:t>
            </a:r>
          </a:p>
          <a:p>
            <a:pPr marL="0" indent="0">
              <a:buNone/>
            </a:pPr>
            <a:endParaRPr lang="fr-FR" dirty="0">
              <a:sym typeface="Wingdings" panose="05000000000000000000" pitchFamily="2" charset="2"/>
            </a:endParaRPr>
          </a:p>
        </p:txBody>
      </p:sp>
      <p:pic>
        <p:nvPicPr>
          <p:cNvPr id="12"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t="53753"/>
          <a:stretch/>
        </p:blipFill>
        <p:spPr bwMode="auto">
          <a:xfrm>
            <a:off x="4617591" y="2057012"/>
            <a:ext cx="2374083" cy="19576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42">
            <a:extLst>
              <a:ext uri="{FF2B5EF4-FFF2-40B4-BE49-F238E27FC236}">
                <a16:creationId xmlns="" xmlns:a16="http://schemas.microsoft.com/office/drawing/2014/main" id="{BD75009E-859E-D749-A864-3A3277477D54}"/>
              </a:ext>
            </a:extLst>
          </p:cNvPr>
          <p:cNvSpPr txBox="1"/>
          <p:nvPr/>
        </p:nvSpPr>
        <p:spPr>
          <a:xfrm rot="16200000">
            <a:off x="7882803" y="2247389"/>
            <a:ext cx="2177199" cy="338554"/>
          </a:xfrm>
          <a:prstGeom prst="rect">
            <a:avLst/>
          </a:prstGeom>
          <a:noFill/>
        </p:spPr>
        <p:txBody>
          <a:bodyPr wrap="none" rtlCol="0" anchor="ctr">
            <a:spAutoFit/>
          </a:bodyPr>
          <a:lstStyle/>
          <a:p>
            <a:r>
              <a:rPr lang="en-US" sz="1600" b="1" dirty="0"/>
              <a:t>Follow orbit for 16 </a:t>
            </a:r>
            <a:r>
              <a:rPr lang="en-US" sz="1600" b="1" dirty="0">
                <a:latin typeface="Symbol" pitchFamily="2" charset="2"/>
              </a:rPr>
              <a:t>m</a:t>
            </a:r>
            <a:r>
              <a:rPr lang="en-US" sz="1600" b="1" dirty="0"/>
              <a:t>s</a:t>
            </a:r>
          </a:p>
        </p:txBody>
      </p:sp>
      <p:grpSp>
        <p:nvGrpSpPr>
          <p:cNvPr id="18" name="Groupe 17"/>
          <p:cNvGrpSpPr/>
          <p:nvPr/>
        </p:nvGrpSpPr>
        <p:grpSpPr>
          <a:xfrm>
            <a:off x="4316797" y="1047947"/>
            <a:ext cx="4518580" cy="1271047"/>
            <a:chOff x="4381627" y="4101390"/>
            <a:chExt cx="4518580" cy="1271047"/>
          </a:xfrm>
        </p:grpSpPr>
        <p:pic>
          <p:nvPicPr>
            <p:cNvPr id="19" name="Picture 22">
              <a:extLst>
                <a:ext uri="{FF2B5EF4-FFF2-40B4-BE49-F238E27FC236}">
                  <a16:creationId xmlns="" xmlns:a16="http://schemas.microsoft.com/office/drawing/2014/main" id="{9650D53F-78FA-4E41-AAB6-72C5517D9423}"/>
                </a:ext>
              </a:extLst>
            </p:cNvPr>
            <p:cNvPicPr>
              <a:picLocks noChangeAspect="1"/>
            </p:cNvPicPr>
            <p:nvPr/>
          </p:nvPicPr>
          <p:blipFill rotWithShape="1">
            <a:blip r:embed="rId6"/>
            <a:srcRect l="50599" b="14855"/>
            <a:stretch/>
          </p:blipFill>
          <p:spPr>
            <a:xfrm>
              <a:off x="4781736" y="4101390"/>
              <a:ext cx="4118471" cy="1271047"/>
            </a:xfrm>
            <a:prstGeom prst="rect">
              <a:avLst/>
            </a:prstGeom>
          </p:spPr>
        </p:pic>
        <p:sp>
          <p:nvSpPr>
            <p:cNvPr id="20" name="TextBox 36">
              <a:extLst>
                <a:ext uri="{FF2B5EF4-FFF2-40B4-BE49-F238E27FC236}">
                  <a16:creationId xmlns="" xmlns:a16="http://schemas.microsoft.com/office/drawing/2014/main" id="{7244A399-D399-F048-99CF-D9254750FBDE}"/>
                </a:ext>
              </a:extLst>
            </p:cNvPr>
            <p:cNvSpPr txBox="1"/>
            <p:nvPr/>
          </p:nvSpPr>
          <p:spPr>
            <a:xfrm rot="16200000">
              <a:off x="4150313" y="4624566"/>
              <a:ext cx="862737" cy="400110"/>
            </a:xfrm>
            <a:prstGeom prst="rect">
              <a:avLst/>
            </a:prstGeom>
            <a:solidFill>
              <a:schemeClr val="bg1"/>
            </a:solidFill>
          </p:spPr>
          <p:txBody>
            <a:bodyPr wrap="none" rtlCol="0" anchor="ctr">
              <a:spAutoFit/>
            </a:bodyPr>
            <a:lstStyle/>
            <a:p>
              <a:pPr algn="ctr"/>
              <a:r>
                <a:rPr lang="en-US" sz="2000" b="1" dirty="0"/>
                <a:t>R vs Z</a:t>
              </a:r>
            </a:p>
          </p:txBody>
        </p:sp>
      </p:grpSp>
      <p:sp>
        <p:nvSpPr>
          <p:cNvPr id="21" name="Rectangle 20">
            <a:extLst>
              <a:ext uri="{FF2B5EF4-FFF2-40B4-BE49-F238E27FC236}">
                <a16:creationId xmlns="" xmlns:a16="http://schemas.microsoft.com/office/drawing/2014/main" id="{72403D74-FC20-4442-838D-6A7F9AD16BF3}"/>
              </a:ext>
            </a:extLst>
          </p:cNvPr>
          <p:cNvSpPr/>
          <p:nvPr/>
        </p:nvSpPr>
        <p:spPr>
          <a:xfrm>
            <a:off x="6936286" y="3983510"/>
            <a:ext cx="326292" cy="28656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2"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04853" y="3829049"/>
            <a:ext cx="4536392" cy="28082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TextBox 38">
            <a:extLst>
              <a:ext uri="{FF2B5EF4-FFF2-40B4-BE49-F238E27FC236}">
                <a16:creationId xmlns="" xmlns:a16="http://schemas.microsoft.com/office/drawing/2014/main" id="{2F105948-CEEA-0548-9AF4-465A735A602F}"/>
              </a:ext>
            </a:extLst>
          </p:cNvPr>
          <p:cNvSpPr txBox="1"/>
          <p:nvPr/>
        </p:nvSpPr>
        <p:spPr>
          <a:xfrm>
            <a:off x="5780882" y="1918884"/>
            <a:ext cx="795411" cy="400110"/>
          </a:xfrm>
          <a:prstGeom prst="rect">
            <a:avLst/>
          </a:prstGeom>
          <a:noFill/>
        </p:spPr>
        <p:txBody>
          <a:bodyPr wrap="none" rtlCol="0">
            <a:spAutoFit/>
          </a:bodyPr>
          <a:lstStyle/>
          <a:p>
            <a:r>
              <a:rPr lang="en-US" sz="2000" b="1" dirty="0">
                <a:solidFill>
                  <a:srgbClr val="FF0000"/>
                </a:solidFill>
              </a:rPr>
              <a:t>200 G</a:t>
            </a:r>
          </a:p>
        </p:txBody>
      </p:sp>
      <p:sp>
        <p:nvSpPr>
          <p:cNvPr id="26" name="TextBox 39">
            <a:extLst>
              <a:ext uri="{FF2B5EF4-FFF2-40B4-BE49-F238E27FC236}">
                <a16:creationId xmlns="" xmlns:a16="http://schemas.microsoft.com/office/drawing/2014/main" id="{7AD9E04B-25C9-FF4A-A12D-F0770D5DE0FC}"/>
              </a:ext>
            </a:extLst>
          </p:cNvPr>
          <p:cNvSpPr txBox="1"/>
          <p:nvPr/>
        </p:nvSpPr>
        <p:spPr>
          <a:xfrm>
            <a:off x="7931419" y="1918884"/>
            <a:ext cx="659155" cy="400110"/>
          </a:xfrm>
          <a:prstGeom prst="rect">
            <a:avLst/>
          </a:prstGeom>
          <a:noFill/>
        </p:spPr>
        <p:txBody>
          <a:bodyPr wrap="none" rtlCol="0">
            <a:spAutoFit/>
          </a:bodyPr>
          <a:lstStyle/>
          <a:p>
            <a:pPr algn="r"/>
            <a:r>
              <a:rPr lang="en-US" sz="2000" b="1" dirty="0">
                <a:solidFill>
                  <a:srgbClr val="FF0000"/>
                </a:solidFill>
              </a:rPr>
              <a:t>1 kG</a:t>
            </a:r>
          </a:p>
        </p:txBody>
      </p:sp>
      <p:sp>
        <p:nvSpPr>
          <p:cNvPr id="27" name="TextBox 38">
            <a:extLst>
              <a:ext uri="{FF2B5EF4-FFF2-40B4-BE49-F238E27FC236}">
                <a16:creationId xmlns="" xmlns:a16="http://schemas.microsoft.com/office/drawing/2014/main" id="{2F105948-CEEA-0548-9AF4-465A735A602F}"/>
              </a:ext>
            </a:extLst>
          </p:cNvPr>
          <p:cNvSpPr txBox="1"/>
          <p:nvPr/>
        </p:nvSpPr>
        <p:spPr>
          <a:xfrm>
            <a:off x="5804632" y="3323273"/>
            <a:ext cx="795411" cy="400110"/>
          </a:xfrm>
          <a:prstGeom prst="rect">
            <a:avLst/>
          </a:prstGeom>
          <a:noFill/>
        </p:spPr>
        <p:txBody>
          <a:bodyPr wrap="none" rtlCol="0">
            <a:spAutoFit/>
          </a:bodyPr>
          <a:lstStyle/>
          <a:p>
            <a:r>
              <a:rPr lang="en-US" sz="2000" b="1" dirty="0">
                <a:solidFill>
                  <a:srgbClr val="FF0000"/>
                </a:solidFill>
              </a:rPr>
              <a:t>1</a:t>
            </a:r>
            <a:r>
              <a:rPr lang="en-US" sz="2000" b="1" dirty="0" smtClean="0">
                <a:solidFill>
                  <a:srgbClr val="FF0000"/>
                </a:solidFill>
              </a:rPr>
              <a:t>00 </a:t>
            </a:r>
            <a:r>
              <a:rPr lang="en-US" sz="2000" b="1" dirty="0">
                <a:solidFill>
                  <a:srgbClr val="FF0000"/>
                </a:solidFill>
              </a:rPr>
              <a:t>G</a:t>
            </a:r>
          </a:p>
        </p:txBody>
      </p:sp>
      <p:sp>
        <p:nvSpPr>
          <p:cNvPr id="29" name="ZoneTexte 28"/>
          <p:cNvSpPr txBox="1"/>
          <p:nvPr/>
        </p:nvSpPr>
        <p:spPr>
          <a:xfrm>
            <a:off x="406377" y="5555674"/>
            <a:ext cx="3680368" cy="1015663"/>
          </a:xfrm>
          <a:prstGeom prst="rect">
            <a:avLst/>
          </a:prstGeom>
          <a:noFill/>
          <a:ln w="12700">
            <a:solidFill>
              <a:srgbClr val="00B050"/>
            </a:solidFill>
          </a:ln>
        </p:spPr>
        <p:txBody>
          <a:bodyPr wrap="square" rtlCol="0">
            <a:spAutoFit/>
          </a:bodyPr>
          <a:lstStyle/>
          <a:p>
            <a:pPr algn="ctr"/>
            <a:r>
              <a:rPr lang="fr-FR" sz="2000" dirty="0" err="1" smtClean="0">
                <a:solidFill>
                  <a:srgbClr val="00B050"/>
                </a:solidFill>
              </a:rPr>
              <a:t>MHD+runaway</a:t>
            </a:r>
            <a:r>
              <a:rPr lang="fr-FR" sz="2000" dirty="0" smtClean="0">
                <a:solidFill>
                  <a:srgbClr val="00B050"/>
                </a:solidFill>
              </a:rPr>
              <a:t> simulations </a:t>
            </a:r>
            <a:r>
              <a:rPr lang="fr-FR" sz="2000" dirty="0" err="1" smtClean="0">
                <a:solidFill>
                  <a:srgbClr val="00B050"/>
                </a:solidFill>
              </a:rPr>
              <a:t>confirm</a:t>
            </a:r>
            <a:r>
              <a:rPr lang="fr-FR" sz="2000" dirty="0" smtClean="0">
                <a:solidFill>
                  <a:srgbClr val="00B050"/>
                </a:solidFill>
              </a:rPr>
              <a:t> the importance of the </a:t>
            </a:r>
            <a:r>
              <a:rPr lang="fr-FR" sz="2000" dirty="0" err="1" smtClean="0">
                <a:solidFill>
                  <a:srgbClr val="00B050"/>
                </a:solidFill>
              </a:rPr>
              <a:t>instability</a:t>
            </a:r>
            <a:r>
              <a:rPr lang="fr-FR" sz="2000" dirty="0" smtClean="0">
                <a:solidFill>
                  <a:srgbClr val="00B050"/>
                </a:solidFill>
              </a:rPr>
              <a:t> in RE </a:t>
            </a:r>
            <a:r>
              <a:rPr lang="fr-FR" sz="2000" dirty="0" err="1" smtClean="0">
                <a:solidFill>
                  <a:srgbClr val="00B050"/>
                </a:solidFill>
              </a:rPr>
              <a:t>losses</a:t>
            </a:r>
            <a:endParaRPr lang="fr-FR" sz="2000" baseline="-25000" dirty="0" smtClean="0">
              <a:solidFill>
                <a:srgbClr val="00B050"/>
              </a:solidFill>
            </a:endParaRPr>
          </a:p>
        </p:txBody>
      </p:sp>
      <p:sp>
        <p:nvSpPr>
          <p:cNvPr id="30" name="ZoneTexte 29"/>
          <p:cNvSpPr txBox="1"/>
          <p:nvPr/>
        </p:nvSpPr>
        <p:spPr>
          <a:xfrm>
            <a:off x="6984729" y="2237354"/>
            <a:ext cx="1164871" cy="461665"/>
          </a:xfrm>
          <a:prstGeom prst="rect">
            <a:avLst/>
          </a:prstGeom>
          <a:noFill/>
        </p:spPr>
        <p:txBody>
          <a:bodyPr wrap="none" rtlCol="0">
            <a:spAutoFit/>
          </a:bodyPr>
          <a:lstStyle/>
          <a:p>
            <a:pPr algn="l"/>
            <a:r>
              <a:rPr lang="fr-FR" sz="2400" dirty="0" smtClean="0"/>
              <a:t>MARS-F</a:t>
            </a:r>
            <a:endParaRPr lang="fr-FR" sz="2400" dirty="0"/>
          </a:p>
        </p:txBody>
      </p:sp>
      <p:sp>
        <p:nvSpPr>
          <p:cNvPr id="31" name="ZoneTexte 30"/>
          <p:cNvSpPr txBox="1"/>
          <p:nvPr/>
        </p:nvSpPr>
        <p:spPr>
          <a:xfrm>
            <a:off x="5034342" y="5907299"/>
            <a:ext cx="963725" cy="461665"/>
          </a:xfrm>
          <a:prstGeom prst="rect">
            <a:avLst/>
          </a:prstGeom>
          <a:noFill/>
        </p:spPr>
        <p:txBody>
          <a:bodyPr wrap="none" rtlCol="0">
            <a:spAutoFit/>
          </a:bodyPr>
          <a:lstStyle/>
          <a:p>
            <a:pPr algn="l"/>
            <a:r>
              <a:rPr lang="fr-FR" sz="2400" dirty="0" smtClean="0"/>
              <a:t>JOREK</a:t>
            </a:r>
            <a:endParaRPr lang="fr-FR" sz="2400" dirty="0"/>
          </a:p>
        </p:txBody>
      </p:sp>
      <p:sp>
        <p:nvSpPr>
          <p:cNvPr id="7" name="Espace réservé du pied de page 6"/>
          <p:cNvSpPr>
            <a:spLocks noGrp="1"/>
          </p:cNvSpPr>
          <p:nvPr>
            <p:ph type="ftr" sz="quarter" idx="11"/>
          </p:nvPr>
        </p:nvSpPr>
        <p:spPr/>
        <p:txBody>
          <a:bodyPr/>
          <a:lstStyle/>
          <a:p>
            <a:r>
              <a:rPr lang="en-US" smtClean="0"/>
              <a:t>IAEA Technical Meeting on Plasma Disruptions and their Mitigation 20th-23th July 2020</a:t>
            </a:r>
            <a:endParaRPr lang="de-DE" dirty="0" smtClean="0"/>
          </a:p>
        </p:txBody>
      </p:sp>
      <p:sp>
        <p:nvSpPr>
          <p:cNvPr id="11" name="Espace réservé du numéro de diapositive 10"/>
          <p:cNvSpPr>
            <a:spLocks noGrp="1"/>
          </p:cNvSpPr>
          <p:nvPr>
            <p:ph type="sldNum" sz="quarter" idx="4"/>
          </p:nvPr>
        </p:nvSpPr>
        <p:spPr/>
        <p:txBody>
          <a:bodyPr/>
          <a:lstStyle/>
          <a:p>
            <a:fld id="{6A6D9FA1-99C7-4910-8E32-B85D378B0060}" type="slidenum">
              <a:rPr lang="en-GB" smtClean="0"/>
              <a:pPr/>
              <a:t>23</a:t>
            </a:fld>
            <a:endParaRPr lang="en-GB" dirty="0"/>
          </a:p>
        </p:txBody>
      </p:sp>
      <p:pic>
        <p:nvPicPr>
          <p:cNvPr id="32" name="Picture 2" descr="\\de-ews-fs01\efdawork\PI team\PICTURES AND GRAPHICS\LOGOS\JET-LOGO (by Dolp)\OtherJPG\JET.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12369" y="2468186"/>
            <a:ext cx="429750" cy="17048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de-ews-fs01\efdawork\PI team\PICTURES AND GRAPHICS\LOGOS\JET-LOGO (by Dolp)\OtherJPG\JET.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76297" y="5180674"/>
            <a:ext cx="429750" cy="17048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8" descr="D3D_logo.pn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954694" y="763017"/>
            <a:ext cx="503025" cy="284930"/>
          </a:xfrm>
          <a:prstGeom prst="rect">
            <a:avLst/>
          </a:prstGeom>
          <a:solidFill>
            <a:schemeClr val="bg1"/>
          </a:solidFill>
          <a:ln>
            <a:noFill/>
          </a:ln>
          <a:extLst/>
        </p:spPr>
      </p:pic>
      <p:pic>
        <p:nvPicPr>
          <p:cNvPr id="35" name="Picture 8" descr="D3D_logo.pn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009483" y="772952"/>
            <a:ext cx="503025" cy="284930"/>
          </a:xfrm>
          <a:prstGeom prst="rect">
            <a:avLst/>
          </a:prstGeom>
          <a:solidFill>
            <a:schemeClr val="bg1"/>
          </a:solidFill>
          <a:ln>
            <a:noFill/>
          </a:ln>
          <a:extLst/>
        </p:spPr>
      </p:pic>
      <p:pic>
        <p:nvPicPr>
          <p:cNvPr id="37" name="Audio 3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449072879"/>
      </p:ext>
    </p:extLst>
  </p:cSld>
  <p:clrMapOvr>
    <a:masterClrMapping/>
  </p:clrMapOvr>
  <mc:AlternateContent xmlns:mc="http://schemas.openxmlformats.org/markup-compatibility/2006">
    <mc:Choice xmlns:p14="http://schemas.microsoft.com/office/powerpoint/2010/main" Requires="p14">
      <p:transition spd="slow" p14:dur="2000" advTm="69567"/>
    </mc:Choice>
    <mc:Fallback>
      <p:transition spd="slow" advTm="695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7"/>
                </p:tgtEl>
              </p:cMediaNode>
            </p:audio>
          </p:childTnLst>
        </p:cTn>
      </p:par>
    </p:tnLst>
    <p:bldLst>
      <p:bldP spid="29" grpId="0" animBg="1"/>
    </p:bldLst>
  </p:timing>
  <p:extLst>
    <p:ext uri="{3A86A75C-4F4B-4683-9AE1-C65F6400EC91}">
      <p14:laserTraceLst xmlns:p14="http://schemas.microsoft.com/office/powerpoint/2010/main">
        <p14:tracePtLst>
          <p14:tracePt t="7219" x="6076950" y="1409700"/>
          <p14:tracePt t="7822" x="6089650" y="1409700"/>
          <p14:tracePt t="7826" x="6096000" y="1409700"/>
          <p14:tracePt t="7828" x="6121400" y="1409700"/>
          <p14:tracePt t="7831" x="6318250" y="1428750"/>
          <p14:tracePt t="7848" x="6756400" y="1428750"/>
          <p14:tracePt t="7864" x="7213600" y="1428750"/>
          <p14:tracePt t="7881" x="7524750" y="1416050"/>
          <p14:tracePt t="7897" x="7715250" y="1403350"/>
          <p14:tracePt t="7914" x="7759700" y="1403350"/>
          <p14:tracePt t="7931" x="7772400" y="1403350"/>
          <p14:tracePt t="7972" x="7778750" y="1403350"/>
          <p14:tracePt t="7978" x="7785100" y="1403350"/>
          <p14:tracePt t="7982" x="7804150" y="1409700"/>
          <p14:tracePt t="7997" x="7886700" y="1409700"/>
          <p14:tracePt t="8014" x="7962900" y="1416050"/>
          <p14:tracePt t="8031" x="8045450" y="1416050"/>
          <p14:tracePt t="8047" x="8159750" y="1428750"/>
          <p14:tracePt t="8064" x="8235950" y="1447800"/>
          <p14:tracePt t="8081" x="8318500" y="1460500"/>
          <p14:tracePt t="8097" x="8388350" y="1479550"/>
          <p14:tracePt t="8114" x="8413750" y="1479550"/>
          <p14:tracePt t="8131" x="8420100" y="1479550"/>
          <p14:tracePt t="8262" x="8413750" y="1479550"/>
          <p14:tracePt t="8264" x="8394700" y="1479550"/>
          <p14:tracePt t="8276" x="8388350" y="1485900"/>
          <p14:tracePt t="8281" x="8343900" y="1492250"/>
          <p14:tracePt t="8297" x="8286750" y="1517650"/>
          <p14:tracePt t="8314" x="8223250" y="1530350"/>
          <p14:tracePt t="8331" x="8185150" y="1530350"/>
          <p14:tracePt t="8347" x="8172450" y="1530350"/>
          <p14:tracePt t="8422" x="8172450" y="1536700"/>
          <p14:tracePt t="8424" x="8159750" y="1543050"/>
          <p14:tracePt t="8426" x="8140700" y="1562100"/>
          <p14:tracePt t="8432" x="8007350" y="1752600"/>
          <p14:tracePt t="8432" x="7975600" y="1784350"/>
          <p14:tracePt t="8448" x="7791450" y="2057400"/>
          <p14:tracePt t="8464" x="7575550" y="2374900"/>
          <p14:tracePt t="8481" x="7321550" y="2667000"/>
          <p14:tracePt t="8497" x="7131050" y="2876550"/>
          <p14:tracePt t="8514" x="7042150" y="2959100"/>
          <p14:tracePt t="8531" x="6997700" y="2997200"/>
          <p14:tracePt t="8531" x="6991350" y="3003550"/>
          <p14:tracePt t="8548" x="6965950" y="3022600"/>
          <p14:tracePt t="8564" x="6921500" y="3048000"/>
          <p14:tracePt t="8581" x="6845300" y="3060700"/>
          <p14:tracePt t="8597" x="6724650" y="3111500"/>
          <p14:tracePt t="8614" x="6616700" y="3143250"/>
          <p14:tracePt t="8631" x="6521450" y="3168650"/>
          <p14:tracePt t="8631" x="6502400" y="3168650"/>
          <p14:tracePt t="8648" x="6413500" y="3206750"/>
          <p14:tracePt t="8664" x="6318250" y="3251200"/>
          <p14:tracePt t="8681" x="6229350" y="3289300"/>
          <p14:tracePt t="8697" x="6121400" y="3289300"/>
          <p14:tracePt t="8714" x="6083300" y="3289300"/>
          <p14:tracePt t="8731" x="6045200" y="3295650"/>
          <p14:tracePt t="8731" x="6038850" y="3295650"/>
          <p14:tracePt t="8748" x="6007100" y="3295650"/>
          <p14:tracePt t="8764" x="5981700" y="3295650"/>
          <p14:tracePt t="8781" x="5956300" y="3295650"/>
          <p14:tracePt t="9078" x="5949950" y="3295650"/>
          <p14:tracePt t="16396" x="5943600" y="3295650"/>
          <p14:tracePt t="16397" x="5924550" y="3295650"/>
          <p14:tracePt t="16406" x="5892800" y="3295650"/>
          <p14:tracePt t="16414" x="5873750" y="3295650"/>
          <p14:tracePt t="16431" x="5842000" y="3282950"/>
          <p14:tracePt t="16447" x="5829300" y="3282950"/>
          <p14:tracePt t="16464" x="5797550" y="3282950"/>
          <p14:tracePt t="16481" x="5791200" y="3282950"/>
          <p14:tracePt t="16481" x="5784850" y="3276600"/>
          <p14:tracePt t="16498" x="5778500" y="3270250"/>
          <p14:tracePt t="17752" x="5765800" y="3270250"/>
          <p14:tracePt t="17752" x="5759450" y="3270250"/>
          <p14:tracePt t="17764" x="5740400" y="3270250"/>
          <p14:tracePt t="17765" x="5721350" y="3270250"/>
          <p14:tracePt t="17781" x="5702300" y="3270250"/>
          <p14:tracePt t="17797" x="5689600" y="3270250"/>
          <p14:tracePt t="17840" x="5676900" y="3270250"/>
          <p14:tracePt t="17842" x="5664200" y="3270250"/>
          <p14:tracePt t="17847" x="5632450" y="3270250"/>
          <p14:tracePt t="17864" x="5581650" y="3270250"/>
          <p14:tracePt t="17881" x="5530850" y="3270250"/>
          <p14:tracePt t="17897" x="5492750" y="3270250"/>
          <p14:tracePt t="17914" x="5473700" y="3270250"/>
          <p14:tracePt t="17931" x="5454650" y="3270250"/>
          <p14:tracePt t="17986" x="5448300" y="3270250"/>
          <p14:tracePt t="19404" x="5461000" y="3270250"/>
          <p14:tracePt t="19406" x="5467350" y="3270250"/>
          <p14:tracePt t="19410" x="5499100" y="3257550"/>
          <p14:tracePt t="19414" x="5600700" y="3225800"/>
          <p14:tracePt t="19432" x="5721350" y="3187700"/>
          <p14:tracePt t="19447" x="5848350" y="3086100"/>
          <p14:tracePt t="19464" x="5981700" y="2990850"/>
          <p14:tracePt t="19481" x="6115050" y="2895600"/>
          <p14:tracePt t="19497" x="6197600" y="2813050"/>
          <p14:tracePt t="19514" x="6267450" y="2749550"/>
          <p14:tracePt t="19531" x="6356350" y="2686050"/>
          <p14:tracePt t="19547" x="6502400" y="2584450"/>
          <p14:tracePt t="19564" x="6648450" y="2501900"/>
          <p14:tracePt t="19581" x="6775450" y="2438400"/>
          <p14:tracePt t="19597" x="6883400" y="2393950"/>
          <p14:tracePt t="19614" x="6972300" y="2368550"/>
          <p14:tracePt t="19631" x="7035800" y="2349500"/>
          <p14:tracePt t="19647" x="7137400" y="2324100"/>
          <p14:tracePt t="19664" x="7283450" y="2273300"/>
          <p14:tracePt t="19681" x="7467600" y="2216150"/>
          <p14:tracePt t="19697" x="7626350" y="2171700"/>
          <p14:tracePt t="19714" x="7677150" y="2159000"/>
          <p14:tracePt t="19731" x="7708900" y="2139950"/>
          <p14:tracePt t="19747" x="7740650" y="2133600"/>
          <p14:tracePt t="19764" x="7785100" y="2120900"/>
          <p14:tracePt t="19781" x="7823200" y="2095500"/>
          <p14:tracePt t="19797" x="7854950" y="2076450"/>
          <p14:tracePt t="19814" x="7867650" y="2057400"/>
          <p14:tracePt t="19831" x="7867650" y="2051050"/>
          <p14:tracePt t="19847" x="7880350" y="2038350"/>
          <p14:tracePt t="19864" x="7893050" y="1981200"/>
          <p14:tracePt t="19881" x="7899400" y="1917700"/>
          <p14:tracePt t="19897" x="7912100" y="1816100"/>
          <p14:tracePt t="19914" x="7937500" y="1727200"/>
          <p14:tracePt t="19931" x="7956550" y="1651000"/>
          <p14:tracePt t="19947" x="7962900" y="1606550"/>
          <p14:tracePt t="19964" x="7969250" y="1568450"/>
          <p14:tracePt t="19981" x="7969250" y="1549400"/>
          <p14:tracePt t="19981" x="7969250" y="1543050"/>
          <p14:tracePt t="19998" x="7969250" y="1517650"/>
          <p14:tracePt t="20014" x="7956550" y="1492250"/>
          <p14:tracePt t="20031" x="7918450" y="1454150"/>
          <p14:tracePt t="20047" x="7854950" y="1409700"/>
          <p14:tracePt t="20064" x="7785100" y="1365250"/>
          <p14:tracePt t="20081" x="7702550" y="1327150"/>
          <p14:tracePt t="20081" x="7683500" y="1327150"/>
          <p14:tracePt t="20098" x="7600950" y="1295400"/>
          <p14:tracePt t="20114" x="7518400" y="1276350"/>
          <p14:tracePt t="20131" x="7454900" y="1263650"/>
          <p14:tracePt t="20147" x="7397750" y="1250950"/>
          <p14:tracePt t="20164" x="7346950" y="1250950"/>
          <p14:tracePt t="20181" x="7315200" y="1250950"/>
          <p14:tracePt t="20181" x="7308850" y="1250950"/>
          <p14:tracePt t="20198" x="7270750" y="1250950"/>
          <p14:tracePt t="20214" x="7213600" y="1250950"/>
          <p14:tracePt t="20231" x="7131050" y="1250950"/>
          <p14:tracePt t="20247" x="7035800" y="1250950"/>
          <p14:tracePt t="20264" x="6934200" y="1270000"/>
          <p14:tracePt t="20281" x="6832600" y="1282700"/>
          <p14:tracePt t="20297" x="6788150" y="1308100"/>
          <p14:tracePt t="20314" x="6769100" y="1327150"/>
          <p14:tracePt t="20331" x="6756400" y="1390650"/>
          <p14:tracePt t="20347" x="6750050" y="1543050"/>
          <p14:tracePt t="20364" x="6750050" y="1701800"/>
          <p14:tracePt t="20381" x="6750050" y="1816100"/>
          <p14:tracePt t="20397" x="6762750" y="1917700"/>
          <p14:tracePt t="20414" x="6769100" y="1968500"/>
          <p14:tracePt t="20431" x="6769100" y="2025650"/>
          <p14:tracePt t="20447" x="6781800" y="2089150"/>
          <p14:tracePt t="20464" x="6800850" y="2178050"/>
          <p14:tracePt t="20481" x="6832600" y="2247900"/>
          <p14:tracePt t="20481" x="6832600" y="2254250"/>
          <p14:tracePt t="20498" x="6864350" y="2311400"/>
          <p14:tracePt t="20514" x="6896100" y="2349500"/>
          <p14:tracePt t="20531" x="6927850" y="2368550"/>
          <p14:tracePt t="20547" x="6940550" y="2387600"/>
          <p14:tracePt t="20564" x="6972300" y="2393950"/>
          <p14:tracePt t="20581" x="6978650" y="2406650"/>
          <p14:tracePt t="20597" x="6997700" y="2413000"/>
          <p14:tracePt t="20682" x="7004050" y="2413000"/>
          <p14:tracePt t="20684" x="7035800" y="2413000"/>
          <p14:tracePt t="20697" x="7080250" y="2413000"/>
          <p14:tracePt t="20698" x="7213600" y="2413000"/>
          <p14:tracePt t="20714" x="7423150" y="2406650"/>
          <p14:tracePt t="20731" x="7613650" y="2406650"/>
          <p14:tracePt t="20747" x="7715250" y="2406650"/>
          <p14:tracePt t="20764" x="7785100" y="2400300"/>
          <p14:tracePt t="20781" x="7829550" y="2400300"/>
          <p14:tracePt t="20798" x="7842250" y="2393950"/>
          <p14:tracePt t="20814" x="7854950" y="2393950"/>
          <p14:tracePt t="20831" x="7867650" y="2393950"/>
          <p14:tracePt t="20847" x="7880350" y="2393950"/>
          <p14:tracePt t="20864" x="7905750" y="2393950"/>
          <p14:tracePt t="20881" x="7918450" y="2393950"/>
          <p14:tracePt t="20916" x="7924800" y="2393950"/>
          <p14:tracePt t="20938" x="7931150" y="2393950"/>
          <p14:tracePt t="22307" x="7931150" y="2381250"/>
          <p14:tracePt t="22369" x="7943850" y="2381250"/>
          <p14:tracePt t="22371" x="7956550" y="2374900"/>
          <p14:tracePt t="22382" x="8007350" y="2362200"/>
          <p14:tracePt t="22382" x="8096250" y="2336800"/>
          <p14:tracePt t="22398" x="8128000" y="2324100"/>
          <p14:tracePt t="22415" x="8147050" y="2324100"/>
          <p14:tracePt t="22432" x="8159750" y="2324100"/>
          <p14:tracePt t="22449" x="8166100" y="2324100"/>
          <p14:tracePt t="22465" x="8185150" y="2324100"/>
          <p14:tracePt t="22482" x="8229600" y="2324100"/>
          <p14:tracePt t="22498" x="8293100" y="2317750"/>
          <p14:tracePt t="22515" x="8356600" y="2317750"/>
          <p14:tracePt t="22532" x="8382000" y="2317750"/>
          <p14:tracePt t="22549" x="8388350" y="2317750"/>
          <p14:tracePt t="22587" x="8394700" y="2317750"/>
          <p14:tracePt t="22599" x="8394700" y="2305050"/>
          <p14:tracePt t="22602" x="8394700" y="2273300"/>
          <p14:tracePt t="22615" x="8369300" y="2146300"/>
          <p14:tracePt t="22632" x="8331200" y="1936750"/>
          <p14:tracePt t="22632" x="8331200" y="1917700"/>
          <p14:tracePt t="22649" x="8312150" y="1739900"/>
          <p14:tracePt t="22665" x="8293100" y="1568450"/>
          <p14:tracePt t="22682" x="8267700" y="1441450"/>
          <p14:tracePt t="22698" x="8280400" y="1377950"/>
          <p14:tracePt t="22715" x="8274050" y="1320800"/>
          <p14:tracePt t="22732" x="8261350" y="1295400"/>
          <p14:tracePt t="22748" x="8235950" y="1270000"/>
          <p14:tracePt t="22765" x="8216900" y="1257300"/>
          <p14:tracePt t="22782" x="8166100" y="1231900"/>
          <p14:tracePt t="22798" x="8083550" y="1212850"/>
          <p14:tracePt t="22815" x="8007350" y="1206500"/>
          <p14:tracePt t="22832" x="7867650" y="1187450"/>
          <p14:tracePt t="22848" x="7658100" y="1168400"/>
          <p14:tracePt t="22865" x="7480300" y="1149350"/>
          <p14:tracePt t="22882" x="7302500" y="1143000"/>
          <p14:tracePt t="22898" x="7118350" y="1143000"/>
          <p14:tracePt t="22915" x="6997700" y="1130300"/>
          <p14:tracePt t="22932" x="6889750" y="1123950"/>
          <p14:tracePt t="22948" x="6807200" y="1117600"/>
          <p14:tracePt t="22965" x="6762750" y="1111250"/>
          <p14:tracePt t="22981" x="6705600" y="1111250"/>
          <p14:tracePt t="22998" x="6661150" y="1111250"/>
          <p14:tracePt t="23015" x="6629400" y="1104900"/>
          <p14:tracePt t="23032" x="6616700" y="1104900"/>
          <p14:tracePt t="23079" x="6616700" y="1111250"/>
          <p14:tracePt t="23081" x="6616700" y="1117600"/>
          <p14:tracePt t="23083" x="6604000" y="1308100"/>
          <p14:tracePt t="23083" x="6604000" y="1333500"/>
          <p14:tracePt t="23099" x="6610350" y="1543050"/>
          <p14:tracePt t="23115" x="6616700" y="1733550"/>
          <p14:tracePt t="23132" x="6616700" y="1924050"/>
          <p14:tracePt t="23149" x="6616700" y="2076450"/>
          <p14:tracePt t="23165" x="6616700" y="2171700"/>
          <p14:tracePt t="23182" x="6616700" y="2247900"/>
          <p14:tracePt t="23198" x="6616700" y="2317750"/>
          <p14:tracePt t="23215" x="6616700" y="2349500"/>
          <p14:tracePt t="23232" x="6616700" y="2374900"/>
          <p14:tracePt t="23247" x="6635750" y="2387600"/>
          <p14:tracePt t="23264" x="6654800" y="2400300"/>
          <p14:tracePt t="23281" x="6654800" y="2406650"/>
          <p14:tracePt t="23297" x="6661150" y="2406650"/>
          <p14:tracePt t="23314" x="6673850" y="2413000"/>
          <p14:tracePt t="23375" x="6680200" y="2413000"/>
          <p14:tracePt t="23395" x="6686550" y="2413000"/>
          <p14:tracePt t="23399" x="6692900" y="2413000"/>
          <p14:tracePt t="23399" x="6743700" y="2413000"/>
          <p14:tracePt t="23415" x="6813550" y="2419350"/>
          <p14:tracePt t="23432" x="6902450" y="2425700"/>
          <p14:tracePt t="23447" x="6991350" y="2425700"/>
          <p14:tracePt t="23464" x="7073900" y="2432050"/>
          <p14:tracePt t="23481" x="7162800" y="2432050"/>
          <p14:tracePt t="23481" x="7169150" y="2432050"/>
          <p14:tracePt t="23498" x="7289800" y="2432050"/>
          <p14:tracePt t="23514" x="7480300" y="2444750"/>
          <p14:tracePt t="23531" x="7651750" y="2444750"/>
          <p14:tracePt t="23547" x="7797800" y="2444750"/>
          <p14:tracePt t="23564" x="7867650" y="2444750"/>
          <p14:tracePt t="23581" x="7912100" y="2444750"/>
          <p14:tracePt t="23581" x="7918450" y="2444750"/>
          <p14:tracePt t="23598" x="7937500" y="2444750"/>
          <p14:tracePt t="24136" x="7943850" y="2444750"/>
          <p14:tracePt t="24139" x="7956550" y="2444750"/>
          <p14:tracePt t="24141" x="7994650" y="2444750"/>
          <p14:tracePt t="24149" x="8134350" y="2444750"/>
          <p14:tracePt t="24165" x="8223250" y="2444750"/>
          <p14:tracePt t="24182" x="8299450" y="2444750"/>
          <p14:tracePt t="24198" x="8382000" y="2444750"/>
          <p14:tracePt t="24215" x="8477250" y="2451100"/>
          <p14:tracePt t="24232" x="8553450" y="2451100"/>
          <p14:tracePt t="24248" x="8610600" y="2451100"/>
          <p14:tracePt t="24265" x="8629650" y="2451100"/>
          <p14:tracePt t="24282" x="8642350" y="2444750"/>
          <p14:tracePt t="25645" x="8636000" y="2444750"/>
          <p14:tracePt t="25647" x="8629650" y="2451100"/>
          <p14:tracePt t="25649" x="8559800" y="2508250"/>
          <p14:tracePt t="25667" x="8426450" y="2578100"/>
          <p14:tracePt t="25682" x="8267700" y="2660650"/>
          <p14:tracePt t="25698" x="8096250" y="2781300"/>
          <p14:tracePt t="25715" x="7962900" y="2901950"/>
          <p14:tracePt t="25732" x="7842250" y="3003550"/>
          <p14:tracePt t="25748" x="7753350" y="3054350"/>
          <p14:tracePt t="25765" x="7708900" y="3073400"/>
          <p14:tracePt t="25782" x="7664450" y="3079750"/>
          <p14:tracePt t="25798" x="7607300" y="3092450"/>
          <p14:tracePt t="25815" x="7499350" y="3117850"/>
          <p14:tracePt t="25832" x="7378700" y="3155950"/>
          <p14:tracePt t="25832" x="7353300" y="3155950"/>
          <p14:tracePt t="25849" x="7232650" y="3168650"/>
          <p14:tracePt t="25865" x="7137400" y="3187700"/>
          <p14:tracePt t="25882" x="7054850" y="3200400"/>
          <p14:tracePt t="25898" x="6959600" y="3206750"/>
          <p14:tracePt t="25915" x="6883400" y="3206750"/>
          <p14:tracePt t="25932" x="6794500" y="3206750"/>
          <p14:tracePt t="25949" x="6699250" y="3206750"/>
          <p14:tracePt t="25965" x="6610350" y="3206750"/>
          <p14:tracePt t="25982" x="6521450" y="3206750"/>
          <p14:tracePt t="25998" x="6407150" y="3206750"/>
          <p14:tracePt t="26015" x="6311900" y="3206750"/>
          <p14:tracePt t="26032" x="6203950" y="3206750"/>
          <p14:tracePt t="26032" x="6184900" y="3206750"/>
          <p14:tracePt t="26049" x="6096000" y="3206750"/>
          <p14:tracePt t="26065" x="5981700" y="3206750"/>
          <p14:tracePt t="26082" x="5829300" y="3206750"/>
          <p14:tracePt t="26098" x="5664200" y="3206750"/>
          <p14:tracePt t="26115" x="5562600" y="3200400"/>
          <p14:tracePt t="26132" x="5511800" y="3200400"/>
          <p14:tracePt t="26148" x="5441950" y="3200400"/>
          <p14:tracePt t="26165" x="5403850" y="3200400"/>
          <p14:tracePt t="26182" x="5384800" y="3200400"/>
          <p14:tracePt t="26363" x="5397500" y="3200400"/>
          <p14:tracePt t="26371" x="5416550" y="3200400"/>
          <p14:tracePt t="26373" x="5454650" y="3200400"/>
          <p14:tracePt t="26382" x="5467350" y="3200400"/>
          <p14:tracePt t="26398" x="5473700" y="3200400"/>
          <p14:tracePt t="26481" x="5473700" y="3194050"/>
          <p14:tracePt t="26487" x="5454650" y="3168650"/>
          <p14:tracePt t="26491" x="5429250" y="3143250"/>
          <p14:tracePt t="26491" x="5422900" y="3143250"/>
          <p14:tracePt t="26499" x="5384800" y="3098800"/>
          <p14:tracePt t="26515" x="5346700" y="3028950"/>
          <p14:tracePt t="26532" x="5308600" y="2940050"/>
          <p14:tracePt t="26548" x="5257800" y="2851150"/>
          <p14:tracePt t="26565" x="5226050" y="2781300"/>
          <p14:tracePt t="26582" x="5226050" y="2762250"/>
          <p14:tracePt t="26599" x="5200650" y="2730500"/>
          <p14:tracePt t="26615" x="5200650" y="2705100"/>
          <p14:tracePt t="26632" x="5187950" y="2679700"/>
          <p14:tracePt t="26648" x="5187950" y="2660650"/>
          <p14:tracePt t="26837" x="5187950" y="2667000"/>
          <p14:tracePt t="26858" x="5187950" y="2673350"/>
          <p14:tracePt t="26858" x="5187950" y="2679700"/>
          <p14:tracePt t="26865" x="5181600" y="2698750"/>
          <p14:tracePt t="26866" x="5175250" y="2832100"/>
          <p14:tracePt t="26882" x="5137150" y="3003550"/>
          <p14:tracePt t="26882" x="5137150" y="3022600"/>
          <p14:tracePt t="26899" x="5086350" y="3225800"/>
          <p14:tracePt t="26915" x="5073650" y="3352800"/>
          <p14:tracePt t="26932" x="5054600" y="3473450"/>
          <p14:tracePt t="26949" x="5048250" y="3568700"/>
          <p14:tracePt t="26965" x="5035550" y="3638550"/>
          <p14:tracePt t="26982" x="5035550" y="3708400"/>
          <p14:tracePt t="26982" x="5035550" y="3714750"/>
          <p14:tracePt t="26999" x="5035550" y="3803650"/>
          <p14:tracePt t="27015" x="5035550" y="3905250"/>
          <p14:tracePt t="27032" x="5035550" y="4032250"/>
          <p14:tracePt t="27048" x="5041900" y="4114800"/>
          <p14:tracePt t="27065" x="5048250" y="4146550"/>
          <p14:tracePt t="27082" x="5048250" y="4152900"/>
          <p14:tracePt t="27197" x="5035550" y="4152900"/>
          <p14:tracePt t="27201" x="5016500" y="4152900"/>
          <p14:tracePt t="27207" x="4984750" y="4140200"/>
          <p14:tracePt t="27217" x="4908550" y="4114800"/>
          <p14:tracePt t="27232" x="4806950" y="4064000"/>
          <p14:tracePt t="27248" x="4686300" y="4006850"/>
          <p14:tracePt t="27265" x="4603750" y="3981450"/>
          <p14:tracePt t="27282" x="4527550" y="3956050"/>
          <p14:tracePt t="27298" x="4502150" y="3937000"/>
          <p14:tracePt t="27395" x="4508500" y="3937000"/>
          <p14:tracePt t="27399" x="4565650" y="3937000"/>
          <p14:tracePt t="27407" x="4622800" y="3943350"/>
          <p14:tracePt t="27417" x="4787900" y="3943350"/>
          <p14:tracePt t="27432" x="5048250" y="3937000"/>
          <p14:tracePt t="27448" x="5378450" y="3937000"/>
          <p14:tracePt t="27465" x="5543550" y="3937000"/>
          <p14:tracePt t="27482" x="5638800" y="3930650"/>
          <p14:tracePt t="27482" x="5645150" y="3930650"/>
          <p14:tracePt t="27499" x="5734050" y="3930650"/>
          <p14:tracePt t="27515" x="5842000" y="3924300"/>
          <p14:tracePt t="27532" x="5994400" y="3924300"/>
          <p14:tracePt t="27548" x="6223000" y="3924300"/>
          <p14:tracePt t="27565" x="6489700" y="3924300"/>
          <p14:tracePt t="27582" x="6756400" y="3924300"/>
          <p14:tracePt t="27582" x="6775450" y="3924300"/>
          <p14:tracePt t="27599" x="6896100" y="3924300"/>
          <p14:tracePt t="27615" x="6921500" y="3924300"/>
          <p14:tracePt t="27632" x="6934200" y="3924300"/>
          <p14:tracePt t="27677" x="6940550" y="3924300"/>
          <p14:tracePt t="27795" x="6940550" y="3917950"/>
          <p14:tracePt t="27797" x="6940550" y="3911600"/>
          <p14:tracePt t="27799" x="7004050" y="3733800"/>
          <p14:tracePt t="27816" x="7061200" y="3479800"/>
          <p14:tracePt t="27832" x="7099300" y="3232150"/>
          <p14:tracePt t="27848" x="7118350" y="3016250"/>
          <p14:tracePt t="27865" x="7099300" y="2863850"/>
          <p14:tracePt t="27882" x="7073900" y="2736850"/>
          <p14:tracePt t="27898" x="7042150" y="2616200"/>
          <p14:tracePt t="27915" x="7016750" y="2546350"/>
          <p14:tracePt t="27932" x="6985000" y="2489200"/>
          <p14:tracePt t="27948" x="6953250" y="2457450"/>
          <p14:tracePt t="27965" x="6921500" y="2444750"/>
          <p14:tracePt t="27982" x="6908800" y="2432050"/>
          <p14:tracePt t="27998" x="6870700" y="2419350"/>
          <p14:tracePt t="28015" x="6832600" y="2419350"/>
          <p14:tracePt t="28032" x="6756400" y="2413000"/>
          <p14:tracePt t="28049" x="6642100" y="2406650"/>
          <p14:tracePt t="28065" x="6496050" y="2406650"/>
          <p14:tracePt t="28082" x="6343650" y="2393950"/>
          <p14:tracePt t="28082" x="6311900" y="2393950"/>
          <p14:tracePt t="28099" x="6115050" y="2393950"/>
          <p14:tracePt t="28115" x="5956300" y="2393950"/>
          <p14:tracePt t="28132" x="5810250" y="2393950"/>
          <p14:tracePt t="28132" x="5803900" y="2393950"/>
          <p14:tracePt t="28149" x="5664200" y="2393950"/>
          <p14:tracePt t="28165" x="5537200" y="2393950"/>
          <p14:tracePt t="28182" x="5435600" y="2393950"/>
          <p14:tracePt t="28198" x="5283200" y="2393950"/>
          <p14:tracePt t="28215" x="5181600" y="2393950"/>
          <p14:tracePt t="28232" x="5086350" y="2387600"/>
          <p14:tracePt t="28232" x="5080000" y="2387600"/>
          <p14:tracePt t="28249" x="5029200" y="2387600"/>
          <p14:tracePt t="28265" x="5010150" y="2387600"/>
          <p14:tracePt t="28282" x="5003800" y="2387600"/>
          <p14:tracePt t="28357" x="5003800" y="2400300"/>
          <p14:tracePt t="28361" x="5003800" y="2425700"/>
          <p14:tracePt t="28363" x="5003800" y="2457450"/>
          <p14:tracePt t="28367" x="5003800" y="2647950"/>
          <p14:tracePt t="28382" x="5003800" y="2838450"/>
          <p14:tracePt t="28398" x="4978400" y="3079750"/>
          <p14:tracePt t="28415" x="4946650" y="3289300"/>
          <p14:tracePt t="28432" x="4940300" y="3416300"/>
          <p14:tracePt t="28448" x="4914900" y="3530600"/>
          <p14:tracePt t="28465" x="4914900" y="3587750"/>
          <p14:tracePt t="28482" x="4914900" y="3632200"/>
          <p14:tracePt t="28498" x="4914900" y="3663950"/>
          <p14:tracePt t="28515" x="4927600" y="3683000"/>
          <p14:tracePt t="28532" x="4933950" y="3683000"/>
          <p14:tracePt t="28548" x="4946650" y="3695700"/>
          <p14:tracePt t="28727" x="4953000" y="3695700"/>
          <p14:tracePt t="28907" x="4959350" y="3695700"/>
          <p14:tracePt t="28915" x="4965700" y="3695700"/>
          <p14:tracePt t="28925" x="4972050" y="3695700"/>
          <p14:tracePt t="28931" x="4978400" y="3695700"/>
          <p14:tracePt t="28938" x="4991100" y="3695700"/>
          <p14:tracePt t="28948" x="5003800" y="3695700"/>
          <p14:tracePt t="28965" x="5016500" y="3695700"/>
          <p14:tracePt t="28982" x="5041900" y="3695700"/>
          <p14:tracePt t="28998" x="5054600" y="3702050"/>
          <p14:tracePt t="29015" x="5092700" y="3702050"/>
          <p14:tracePt t="29032" x="5111750" y="3702050"/>
          <p14:tracePt t="29048" x="5143500" y="3702050"/>
          <p14:tracePt t="29065" x="5156200" y="3689350"/>
          <p14:tracePt t="29082" x="5194300" y="3689350"/>
          <p14:tracePt t="29098" x="5238750" y="3689350"/>
          <p14:tracePt t="29115" x="5270500" y="3689350"/>
          <p14:tracePt t="29132" x="5283200" y="3689350"/>
          <p14:tracePt t="29149" x="5302250" y="3689350"/>
          <p14:tracePt t="29347" x="5308600" y="3689350"/>
          <p14:tracePt t="29353" x="5321300" y="3689350"/>
          <p14:tracePt t="29357" x="5334000" y="3695700"/>
          <p14:tracePt t="29367" x="5372100" y="3702050"/>
          <p14:tracePt t="29382" x="5410200" y="3714750"/>
          <p14:tracePt t="29398" x="5454650" y="3727450"/>
          <p14:tracePt t="29415" x="5505450" y="3740150"/>
          <p14:tracePt t="29432" x="5562600" y="3752850"/>
          <p14:tracePt t="29449" x="5613400" y="3759200"/>
          <p14:tracePt t="29465" x="5657850" y="3765550"/>
          <p14:tracePt t="29482" x="5689600" y="3765550"/>
          <p14:tracePt t="29498" x="5727700" y="3765550"/>
          <p14:tracePt t="29515" x="5746750" y="3765550"/>
          <p14:tracePt t="29532" x="5778500" y="3765550"/>
          <p14:tracePt t="29548" x="5791200" y="3765550"/>
          <p14:tracePt t="29565" x="5810250" y="3765550"/>
          <p14:tracePt t="29582" x="5822950" y="3765550"/>
          <p14:tracePt t="29598" x="5829300" y="3765550"/>
          <p14:tracePt t="29685" x="5835650" y="3765550"/>
          <p14:tracePt t="29687" x="5848350" y="3765550"/>
          <p14:tracePt t="29693" x="5861050" y="3765550"/>
          <p14:tracePt t="29699" x="5892800" y="3765550"/>
          <p14:tracePt t="29715" x="5949950" y="3765550"/>
          <p14:tracePt t="29732" x="6013450" y="3759200"/>
          <p14:tracePt t="29748" x="6076950" y="3752850"/>
          <p14:tracePt t="29765" x="6159500" y="3752850"/>
          <p14:tracePt t="29782" x="6242050" y="3752850"/>
          <p14:tracePt t="29799" x="6350000" y="3752850"/>
          <p14:tracePt t="29815" x="6419850" y="3752850"/>
          <p14:tracePt t="29832" x="6464300" y="3752850"/>
          <p14:tracePt t="29848" x="6496050" y="3752850"/>
          <p14:tracePt t="29865" x="6508750" y="3752850"/>
          <p14:tracePt t="29882" x="6521450" y="3752850"/>
          <p14:tracePt t="29898" x="6546850" y="3752850"/>
          <p14:tracePt t="29915" x="6584950" y="3752850"/>
          <p14:tracePt t="29932" x="6616700" y="3752850"/>
          <p14:tracePt t="29948" x="6661150" y="3752850"/>
          <p14:tracePt t="29965" x="6692900" y="3752850"/>
          <p14:tracePt t="29982" x="6705600" y="3752850"/>
          <p14:tracePt t="29998" x="6718300" y="3752850"/>
          <p14:tracePt t="30047" x="6724650" y="3752850"/>
          <p14:tracePt t="30055" x="6731000" y="3752850"/>
          <p14:tracePt t="32722" x="0" y="0"/>
        </p14:tracePtLst>
        <p14:tracePtLst>
          <p14:tracePt t="41039" x="5168900" y="4527550"/>
          <p14:tracePt t="41369" x="5162550" y="4527550"/>
          <p14:tracePt t="41371" x="5143500" y="4508500"/>
          <p14:tracePt t="41374" x="5111750" y="4470400"/>
          <p14:tracePt t="41383" x="5054600" y="4406900"/>
          <p14:tracePt t="41383" x="5041900" y="4387850"/>
          <p14:tracePt t="41399" x="4984750" y="4305300"/>
          <p14:tracePt t="41415" x="4946650" y="4254500"/>
          <p14:tracePt t="41432" x="4933950" y="4210050"/>
          <p14:tracePt t="41448" x="4927600" y="4197350"/>
          <p14:tracePt t="41627" x="4927600" y="4184650"/>
          <p14:tracePt t="41629" x="4927600" y="4171950"/>
          <p14:tracePt t="41633" x="4927600" y="4133850"/>
          <p14:tracePt t="41645" x="4927600" y="4114800"/>
          <p14:tracePt t="41648" x="4927600" y="4102100"/>
          <p14:tracePt t="41665" x="4927600" y="4095750"/>
          <p14:tracePt t="41843" x="4927600" y="4102100"/>
          <p14:tracePt t="41845" x="4933950" y="4102100"/>
          <p14:tracePt t="41847" x="4933950" y="4108450"/>
          <p14:tracePt t="41848" x="4946650" y="4152900"/>
          <p14:tracePt t="41865" x="4953000" y="4178300"/>
          <p14:tracePt t="41882" x="4965700" y="4210050"/>
          <p14:tracePt t="41898" x="4965700" y="4229100"/>
          <p14:tracePt t="41915" x="4965700" y="4254500"/>
          <p14:tracePt t="41932" x="4965700" y="4260850"/>
          <p14:tracePt t="41948" x="4965700" y="4267200"/>
          <p14:tracePt t="41965" x="4965700" y="4279900"/>
          <p14:tracePt t="41982" x="4965700" y="4305300"/>
          <p14:tracePt t="41998" x="4965700" y="4349750"/>
          <p14:tracePt t="42015" x="4965700" y="4400550"/>
          <p14:tracePt t="42032" x="4965700" y="4445000"/>
          <p14:tracePt t="42049" x="4965700" y="4476750"/>
          <p14:tracePt t="42065" x="4965700" y="4502150"/>
          <p14:tracePt t="42082" x="4965700" y="4533900"/>
          <p14:tracePt t="42098" x="4965700" y="4565650"/>
          <p14:tracePt t="42115" x="4965700" y="4603750"/>
          <p14:tracePt t="42132" x="4965700" y="4648200"/>
          <p14:tracePt t="42148" x="4965700" y="4699000"/>
          <p14:tracePt t="42165" x="4972050" y="4737100"/>
          <p14:tracePt t="42182" x="4972050" y="4787900"/>
          <p14:tracePt t="42198" x="4972050" y="4851400"/>
          <p14:tracePt t="42215" x="4972050" y="4921250"/>
          <p14:tracePt t="42232" x="4972050" y="5016500"/>
          <p14:tracePt t="42248" x="4972050" y="5099050"/>
          <p14:tracePt t="42265" x="4978400" y="5175250"/>
          <p14:tracePt t="42282" x="4978400" y="5200650"/>
          <p14:tracePt t="42298" x="4978400" y="5226050"/>
          <p14:tracePt t="42525" x="4984750" y="5226050"/>
          <p14:tracePt t="42539" x="4991100" y="5226050"/>
          <p14:tracePt t="42539" x="5003800" y="5226050"/>
          <p14:tracePt t="42543" x="5010150" y="5226050"/>
          <p14:tracePt t="42551" x="5016500" y="5226050"/>
          <p14:tracePt t="42555" x="5035550" y="5226050"/>
          <p14:tracePt t="42567" x="5080000" y="5226050"/>
          <p14:tracePt t="42582" x="5111750" y="5226050"/>
          <p14:tracePt t="42598" x="5149850" y="5226050"/>
          <p14:tracePt t="42615" x="5187950" y="5226050"/>
          <p14:tracePt t="42632" x="5238750" y="5226050"/>
          <p14:tracePt t="42649" x="5372100" y="5213350"/>
          <p14:tracePt t="42665" x="5473700" y="5213350"/>
          <p14:tracePt t="42682" x="5581650" y="5213350"/>
          <p14:tracePt t="42699" x="5734050" y="5219700"/>
          <p14:tracePt t="42715" x="5867400" y="5219700"/>
          <p14:tracePt t="42732" x="5911850" y="5226050"/>
          <p14:tracePt t="42732" x="5918200" y="5226050"/>
          <p14:tracePt t="42749" x="5930900" y="5226050"/>
          <p14:tracePt t="42765" x="5956300" y="5226050"/>
          <p14:tracePt t="42782" x="5969000" y="5226050"/>
          <p14:tracePt t="42799" x="5981700" y="5226050"/>
          <p14:tracePt t="42815" x="6007100" y="5226050"/>
          <p14:tracePt t="42832" x="6013450" y="5226050"/>
          <p14:tracePt t="42848" x="6026150" y="5226050"/>
          <p14:tracePt t="42865" x="6038850" y="5226050"/>
          <p14:tracePt t="42882" x="6057900" y="5226050"/>
          <p14:tracePt t="42898" x="6089650" y="5226050"/>
          <p14:tracePt t="42915" x="6096000" y="5226050"/>
          <p14:tracePt t="42932" x="6102350" y="5226050"/>
          <p14:tracePt t="42932" x="6108700" y="5226050"/>
          <p14:tracePt t="43311" x="6102350" y="5226050"/>
          <p14:tracePt t="43315" x="6089650" y="5226050"/>
          <p14:tracePt t="43324" x="6076950" y="5207000"/>
          <p14:tracePt t="43324" x="6070600" y="5207000"/>
          <p14:tracePt t="43333" x="6045200" y="5207000"/>
          <p14:tracePt t="43348" x="6026150" y="5194300"/>
          <p14:tracePt t="43365" x="6013450" y="5194300"/>
          <p14:tracePt t="43382" x="6000750" y="5187950"/>
          <p14:tracePt t="43398" x="5988050" y="5187950"/>
          <p14:tracePt t="44385" x="5988050" y="5181600"/>
          <p14:tracePt t="44427" x="5981700" y="5168900"/>
          <p14:tracePt t="44429" x="5975350" y="5168900"/>
          <p14:tracePt t="44431" x="5975350" y="5162550"/>
          <p14:tracePt t="44433" x="5918200" y="5099050"/>
          <p14:tracePt t="44449" x="5880100" y="5054600"/>
          <p14:tracePt t="44493" x="5873750" y="5054600"/>
          <p14:tracePt t="44903" x="5873750" y="5048250"/>
          <p14:tracePt t="50390" x="5873750" y="5067300"/>
          <p14:tracePt t="50390" x="5867400" y="5067300"/>
          <p14:tracePt t="50396" x="5854700" y="5073650"/>
          <p14:tracePt t="50398" x="5854700" y="5080000"/>
          <p14:tracePt t="50398" x="5835650" y="5111750"/>
          <p14:tracePt t="51404" x="5835650" y="5105400"/>
          <p14:tracePt t="51446" x="5842000" y="5105400"/>
          <p14:tracePt t="51450" x="5848350" y="5105400"/>
          <p14:tracePt t="51464" x="5861050" y="5105400"/>
          <p14:tracePt t="51465" x="5867400" y="5105400"/>
          <p14:tracePt t="51481" x="5873750" y="5105400"/>
          <p14:tracePt t="51524" x="5880100" y="5105400"/>
          <p14:tracePt t="51588" x="5886450" y="5105400"/>
          <p14:tracePt t="51942" x="5892800" y="5105400"/>
          <p14:tracePt t="51952" x="5892800" y="5099050"/>
          <p14:tracePt t="51954" x="5905500" y="5099050"/>
          <p14:tracePt t="51996" x="5911850" y="5099050"/>
          <p14:tracePt t="52712" x="5911850" y="5092700"/>
          <p14:tracePt t="57058" x="5899150" y="5092700"/>
          <p14:tracePt t="57074" x="5892800" y="5092700"/>
          <p14:tracePt t="57132" x="5886450" y="5092700"/>
          <p14:tracePt t="57174" x="5880100" y="5092700"/>
          <p14:tracePt t="57744" x="0" y="0"/>
        </p14:tracePtLst>
      </p14:laserTrace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2400" dirty="0" err="1" smtClean="0"/>
              <a:t>Outline</a:t>
            </a:r>
            <a:endParaRPr lang="fr-FR" sz="2400" dirty="0"/>
          </a:p>
        </p:txBody>
      </p:sp>
      <p:sp>
        <p:nvSpPr>
          <p:cNvPr id="3" name="Espace réservé du contenu 2"/>
          <p:cNvSpPr>
            <a:spLocks noGrp="1"/>
          </p:cNvSpPr>
          <p:nvPr>
            <p:ph idx="1"/>
          </p:nvPr>
        </p:nvSpPr>
        <p:spPr>
          <a:xfrm>
            <a:off x="457200" y="836712"/>
            <a:ext cx="8507288" cy="5472608"/>
          </a:xfrm>
        </p:spPr>
        <p:txBody>
          <a:bodyPr/>
          <a:lstStyle/>
          <a:p>
            <a:r>
              <a:rPr lang="fr-FR" dirty="0">
                <a:solidFill>
                  <a:schemeClr val="bg1">
                    <a:lumMod val="65000"/>
                  </a:schemeClr>
                </a:solidFill>
              </a:rPr>
              <a:t>General background</a:t>
            </a:r>
          </a:p>
          <a:p>
            <a:pPr lvl="1"/>
            <a:r>
              <a:rPr lang="fr-FR" dirty="0">
                <a:solidFill>
                  <a:schemeClr val="bg1">
                    <a:lumMod val="65000"/>
                  </a:schemeClr>
                </a:solidFill>
              </a:rPr>
              <a:t>Disruptions and </a:t>
            </a:r>
            <a:r>
              <a:rPr lang="fr-FR" dirty="0" err="1">
                <a:solidFill>
                  <a:schemeClr val="bg1">
                    <a:lumMod val="65000"/>
                  </a:schemeClr>
                </a:solidFill>
              </a:rPr>
              <a:t>runaways</a:t>
            </a:r>
            <a:endParaRPr lang="fr-FR" dirty="0">
              <a:solidFill>
                <a:schemeClr val="bg1">
                  <a:lumMod val="65000"/>
                </a:schemeClr>
              </a:solidFill>
            </a:endParaRPr>
          </a:p>
          <a:p>
            <a:pPr lvl="1"/>
            <a:r>
              <a:rPr lang="fr-FR" dirty="0" err="1">
                <a:solidFill>
                  <a:schemeClr val="bg1">
                    <a:lumMod val="65000"/>
                  </a:schemeClr>
                </a:solidFill>
              </a:rPr>
              <a:t>Runaway</a:t>
            </a:r>
            <a:r>
              <a:rPr lang="fr-FR" dirty="0">
                <a:solidFill>
                  <a:schemeClr val="bg1">
                    <a:lumMod val="65000"/>
                  </a:schemeClr>
                </a:solidFill>
              </a:rPr>
              <a:t> scenarios</a:t>
            </a:r>
          </a:p>
          <a:p>
            <a:r>
              <a:rPr lang="fr-FR" dirty="0" err="1" smtClean="0">
                <a:solidFill>
                  <a:schemeClr val="bg1">
                    <a:lumMod val="65000"/>
                  </a:schemeClr>
                </a:solidFill>
              </a:rPr>
              <a:t>Experimental</a:t>
            </a:r>
            <a:r>
              <a:rPr lang="fr-FR" dirty="0" smtClean="0">
                <a:solidFill>
                  <a:schemeClr val="bg1">
                    <a:lumMod val="65000"/>
                  </a:schemeClr>
                </a:solidFill>
              </a:rPr>
              <a:t> </a:t>
            </a:r>
            <a:r>
              <a:rPr lang="fr-FR" dirty="0">
                <a:solidFill>
                  <a:schemeClr val="bg1">
                    <a:lumMod val="65000"/>
                  </a:schemeClr>
                </a:solidFill>
              </a:rPr>
              <a:t>data</a:t>
            </a:r>
          </a:p>
          <a:p>
            <a:pPr lvl="1"/>
            <a:r>
              <a:rPr lang="fr-FR" dirty="0">
                <a:solidFill>
                  <a:schemeClr val="bg1">
                    <a:lumMod val="65000"/>
                  </a:schemeClr>
                </a:solidFill>
              </a:rPr>
              <a:t>High-Z MMI</a:t>
            </a:r>
          </a:p>
          <a:p>
            <a:pPr lvl="1"/>
            <a:r>
              <a:rPr lang="fr-FR" dirty="0">
                <a:solidFill>
                  <a:schemeClr val="bg1">
                    <a:lumMod val="65000"/>
                  </a:schemeClr>
                </a:solidFill>
              </a:rPr>
              <a:t>D</a:t>
            </a:r>
            <a:r>
              <a:rPr lang="fr-FR" baseline="-25000" dirty="0">
                <a:solidFill>
                  <a:schemeClr val="bg1">
                    <a:lumMod val="65000"/>
                  </a:schemeClr>
                </a:solidFill>
              </a:rPr>
              <a:t>2</a:t>
            </a:r>
            <a:r>
              <a:rPr lang="fr-FR" dirty="0">
                <a:solidFill>
                  <a:schemeClr val="bg1">
                    <a:lumMod val="65000"/>
                  </a:schemeClr>
                </a:solidFill>
              </a:rPr>
              <a:t> MMI</a:t>
            </a:r>
          </a:p>
          <a:p>
            <a:r>
              <a:rPr lang="fr-FR" dirty="0">
                <a:solidFill>
                  <a:schemeClr val="bg1">
                    <a:lumMod val="65000"/>
                  </a:schemeClr>
                </a:solidFill>
              </a:rPr>
              <a:t>D</a:t>
            </a:r>
            <a:r>
              <a:rPr lang="fr-FR" baseline="-25000" dirty="0">
                <a:solidFill>
                  <a:schemeClr val="bg1">
                    <a:lumMod val="65000"/>
                  </a:schemeClr>
                </a:solidFill>
              </a:rPr>
              <a:t>2</a:t>
            </a:r>
            <a:r>
              <a:rPr lang="fr-FR" dirty="0">
                <a:solidFill>
                  <a:schemeClr val="bg1">
                    <a:lumMod val="65000"/>
                  </a:schemeClr>
                </a:solidFill>
              </a:rPr>
              <a:t> cases: </a:t>
            </a:r>
            <a:r>
              <a:rPr lang="fr-FR" dirty="0" err="1">
                <a:solidFill>
                  <a:schemeClr val="bg1">
                    <a:lumMod val="65000"/>
                  </a:schemeClr>
                </a:solidFill>
              </a:rPr>
              <a:t>role</a:t>
            </a:r>
            <a:r>
              <a:rPr lang="fr-FR" dirty="0">
                <a:solidFill>
                  <a:schemeClr val="bg1">
                    <a:lumMod val="65000"/>
                  </a:schemeClr>
                </a:solidFill>
              </a:rPr>
              <a:t> of the </a:t>
            </a:r>
            <a:r>
              <a:rPr lang="fr-FR" dirty="0" err="1">
                <a:solidFill>
                  <a:schemeClr val="bg1">
                    <a:lumMod val="65000"/>
                  </a:schemeClr>
                </a:solidFill>
              </a:rPr>
              <a:t>instability</a:t>
            </a:r>
            <a:endParaRPr lang="fr-FR" dirty="0">
              <a:solidFill>
                <a:schemeClr val="bg1">
                  <a:lumMod val="65000"/>
                </a:schemeClr>
              </a:solidFill>
            </a:endParaRPr>
          </a:p>
          <a:p>
            <a:pPr lvl="1"/>
            <a:r>
              <a:rPr lang="fr-FR" dirty="0" err="1">
                <a:solidFill>
                  <a:schemeClr val="bg1">
                    <a:lumMod val="65000"/>
                  </a:schemeClr>
                </a:solidFill>
              </a:rPr>
              <a:t>Pre</a:t>
            </a:r>
            <a:r>
              <a:rPr lang="fr-FR" dirty="0">
                <a:solidFill>
                  <a:schemeClr val="bg1">
                    <a:lumMod val="65000"/>
                  </a:schemeClr>
                </a:solidFill>
              </a:rPr>
              <a:t>-collapse phase</a:t>
            </a:r>
          </a:p>
          <a:p>
            <a:pPr lvl="1"/>
            <a:r>
              <a:rPr lang="fr-FR" dirty="0" err="1">
                <a:solidFill>
                  <a:schemeClr val="bg1">
                    <a:lumMod val="65000"/>
                  </a:schemeClr>
                </a:solidFill>
              </a:rPr>
              <a:t>Characterization</a:t>
            </a:r>
            <a:r>
              <a:rPr lang="fr-FR" dirty="0">
                <a:solidFill>
                  <a:schemeClr val="bg1">
                    <a:lumMod val="65000"/>
                  </a:schemeClr>
                </a:solidFill>
              </a:rPr>
              <a:t> of the </a:t>
            </a:r>
            <a:r>
              <a:rPr lang="fr-FR" dirty="0" err="1">
                <a:solidFill>
                  <a:schemeClr val="bg1">
                    <a:lumMod val="65000"/>
                  </a:schemeClr>
                </a:solidFill>
              </a:rPr>
              <a:t>instability</a:t>
            </a:r>
            <a:endParaRPr lang="fr-FR" dirty="0">
              <a:solidFill>
                <a:schemeClr val="bg1">
                  <a:lumMod val="65000"/>
                </a:schemeClr>
              </a:solidFill>
            </a:endParaRPr>
          </a:p>
          <a:p>
            <a:pPr lvl="1"/>
            <a:r>
              <a:rPr lang="fr-FR" dirty="0">
                <a:solidFill>
                  <a:schemeClr val="bg1">
                    <a:lumMod val="65000"/>
                  </a:schemeClr>
                </a:solidFill>
              </a:rPr>
              <a:t>MHD Simulations</a:t>
            </a:r>
          </a:p>
          <a:p>
            <a:r>
              <a:rPr lang="fr-FR" dirty="0"/>
              <a:t>D</a:t>
            </a:r>
            <a:r>
              <a:rPr lang="fr-FR" baseline="-25000" dirty="0"/>
              <a:t>2</a:t>
            </a:r>
            <a:r>
              <a:rPr lang="fr-FR" dirty="0"/>
              <a:t> cases: </a:t>
            </a:r>
            <a:r>
              <a:rPr lang="fr-FR" dirty="0" err="1"/>
              <a:t>role</a:t>
            </a:r>
            <a:r>
              <a:rPr lang="fr-FR" dirty="0"/>
              <a:t> of the </a:t>
            </a:r>
            <a:r>
              <a:rPr lang="fr-FR" dirty="0" err="1"/>
              <a:t>companion</a:t>
            </a:r>
            <a:r>
              <a:rPr lang="fr-FR" dirty="0"/>
              <a:t> plasma</a:t>
            </a:r>
          </a:p>
          <a:p>
            <a:pPr lvl="1"/>
            <a:r>
              <a:rPr lang="fr-FR" dirty="0"/>
              <a:t>Transport </a:t>
            </a:r>
            <a:r>
              <a:rPr lang="fr-FR" dirty="0" err="1"/>
              <a:t>during</a:t>
            </a:r>
            <a:r>
              <a:rPr lang="fr-FR" dirty="0"/>
              <a:t> the purge phase</a:t>
            </a:r>
          </a:p>
          <a:p>
            <a:pPr lvl="1"/>
            <a:r>
              <a:rPr lang="fr-FR" dirty="0"/>
              <a:t>Final collapse </a:t>
            </a:r>
            <a:r>
              <a:rPr lang="fr-FR" dirty="0" err="1"/>
              <a:t>dynamics</a:t>
            </a:r>
            <a:endParaRPr lang="fr-FR" dirty="0"/>
          </a:p>
          <a:p>
            <a:pPr lvl="1"/>
            <a:endParaRPr lang="fr-FR" dirty="0"/>
          </a:p>
        </p:txBody>
      </p:sp>
      <p:sp>
        <p:nvSpPr>
          <p:cNvPr id="7" name="Espace réservé du pied de page 6"/>
          <p:cNvSpPr>
            <a:spLocks noGrp="1"/>
          </p:cNvSpPr>
          <p:nvPr>
            <p:ph type="ftr" sz="quarter" idx="11"/>
          </p:nvPr>
        </p:nvSpPr>
        <p:spPr/>
        <p:txBody>
          <a:bodyPr/>
          <a:lstStyle/>
          <a:p>
            <a:r>
              <a:rPr lang="en-US" smtClean="0"/>
              <a:t>IAEA Technical Meeting on Plasma Disruptions and their Mitigation 20th-23th July 2020</a:t>
            </a:r>
            <a:endParaRPr lang="de-DE" dirty="0" smtClean="0"/>
          </a:p>
        </p:txBody>
      </p:sp>
      <p:sp>
        <p:nvSpPr>
          <p:cNvPr id="8" name="Espace réservé du numéro de diapositive 7"/>
          <p:cNvSpPr>
            <a:spLocks noGrp="1"/>
          </p:cNvSpPr>
          <p:nvPr>
            <p:ph type="sldNum" sz="quarter" idx="4"/>
          </p:nvPr>
        </p:nvSpPr>
        <p:spPr/>
        <p:txBody>
          <a:bodyPr/>
          <a:lstStyle/>
          <a:p>
            <a:fld id="{6A6D9FA1-99C7-4910-8E32-B85D378B0060}" type="slidenum">
              <a:rPr lang="en-GB" smtClean="0"/>
              <a:pPr/>
              <a:t>24</a:t>
            </a:fld>
            <a:endParaRPr lang="en-GB" dirty="0"/>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947047702"/>
      </p:ext>
    </p:extLst>
  </p:cSld>
  <p:clrMapOvr>
    <a:masterClrMapping/>
  </p:clrMapOvr>
  <mc:AlternateContent xmlns:mc="http://schemas.openxmlformats.org/markup-compatibility/2006">
    <mc:Choice xmlns:p14="http://schemas.microsoft.com/office/powerpoint/2010/main" Requires="p14">
      <p:transition spd="slow" p14:dur="2000" advTm="3684"/>
    </mc:Choice>
    <mc:Fallback>
      <p:transition spd="slow" advTm="36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1920" y="3982286"/>
            <a:ext cx="3564980" cy="2676539"/>
          </a:xfrm>
          <a:prstGeom prst="rect">
            <a:avLst/>
          </a:prstGeom>
        </p:spPr>
      </p:pic>
      <p:sp>
        <p:nvSpPr>
          <p:cNvPr id="2" name="Titre 1"/>
          <p:cNvSpPr>
            <a:spLocks noGrp="1"/>
          </p:cNvSpPr>
          <p:nvPr>
            <p:ph type="title"/>
          </p:nvPr>
        </p:nvSpPr>
        <p:spPr/>
        <p:txBody>
          <a:bodyPr/>
          <a:lstStyle/>
          <a:p>
            <a:r>
              <a:rPr lang="fr-FR" sz="2400" dirty="0" err="1"/>
              <a:t>Companion</a:t>
            </a:r>
            <a:r>
              <a:rPr lang="fr-FR" sz="2400" dirty="0"/>
              <a:t> plasma: </a:t>
            </a:r>
            <a:r>
              <a:rPr lang="fr-FR" sz="2400" dirty="0" err="1"/>
              <a:t>impurity</a:t>
            </a:r>
            <a:r>
              <a:rPr lang="fr-FR" sz="2400" dirty="0"/>
              <a:t> transport </a:t>
            </a:r>
            <a:r>
              <a:rPr lang="fr-FR" sz="2400" dirty="0" err="1"/>
              <a:t>during</a:t>
            </a:r>
            <a:r>
              <a:rPr lang="fr-FR" sz="2400" dirty="0"/>
              <a:t> the D</a:t>
            </a:r>
            <a:r>
              <a:rPr lang="fr-FR" sz="2400" baseline="-25000" dirty="0"/>
              <a:t>2</a:t>
            </a:r>
            <a:r>
              <a:rPr lang="fr-FR" sz="2400" dirty="0"/>
              <a:t> purge phase</a:t>
            </a:r>
            <a:endParaRPr lang="fr-FR" sz="2400" dirty="0"/>
          </a:p>
        </p:txBody>
      </p:sp>
      <p:sp>
        <p:nvSpPr>
          <p:cNvPr id="3" name="Espace réservé du contenu 2"/>
          <p:cNvSpPr>
            <a:spLocks noGrp="1"/>
          </p:cNvSpPr>
          <p:nvPr>
            <p:ph idx="1"/>
          </p:nvPr>
        </p:nvSpPr>
        <p:spPr>
          <a:xfrm>
            <a:off x="457199" y="836712"/>
            <a:ext cx="5544589" cy="4134299"/>
          </a:xfrm>
        </p:spPr>
        <p:txBody>
          <a:bodyPr/>
          <a:lstStyle/>
          <a:p>
            <a:r>
              <a:rPr lang="fr-FR" dirty="0" err="1"/>
              <a:t>Results</a:t>
            </a:r>
            <a:r>
              <a:rPr lang="fr-FR" dirty="0"/>
              <a:t> on D</a:t>
            </a:r>
            <a:r>
              <a:rPr lang="fr-FR" baseline="-25000" dirty="0"/>
              <a:t>2</a:t>
            </a:r>
            <a:r>
              <a:rPr lang="fr-FR" dirty="0"/>
              <a:t> purge cases on DIII-D:</a:t>
            </a:r>
          </a:p>
          <a:p>
            <a:pPr lvl="1"/>
            <a:r>
              <a:rPr lang="fr-FR" dirty="0" err="1"/>
              <a:t>Confirms</a:t>
            </a:r>
            <a:r>
              <a:rPr lang="fr-FR" dirty="0"/>
              <a:t> the </a:t>
            </a:r>
            <a:r>
              <a:rPr lang="fr-FR" dirty="0" err="1"/>
              <a:t>recombination</a:t>
            </a:r>
            <a:r>
              <a:rPr lang="fr-FR" dirty="0"/>
              <a:t> + purge </a:t>
            </a:r>
            <a:r>
              <a:rPr lang="fr-FR" dirty="0" err="1"/>
              <a:t>effect</a:t>
            </a:r>
            <a:r>
              <a:rPr lang="fr-FR" dirty="0"/>
              <a:t>.</a:t>
            </a:r>
          </a:p>
          <a:p>
            <a:pPr lvl="1"/>
            <a:r>
              <a:rPr lang="fr-FR" dirty="0" err="1"/>
              <a:t>Runaway</a:t>
            </a:r>
            <a:r>
              <a:rPr lang="fr-FR" dirty="0"/>
              <a:t> power </a:t>
            </a:r>
            <a:r>
              <a:rPr lang="fr-FR" dirty="0" err="1"/>
              <a:t>lost</a:t>
            </a:r>
            <a:r>
              <a:rPr lang="fr-FR" dirty="0"/>
              <a:t> </a:t>
            </a:r>
            <a:r>
              <a:rPr lang="fr-FR" dirty="0" err="1"/>
              <a:t>through</a:t>
            </a:r>
            <a:r>
              <a:rPr lang="fr-FR" dirty="0"/>
              <a:t> collisions </a:t>
            </a:r>
            <a:r>
              <a:rPr lang="fr-FR" dirty="0" err="1"/>
              <a:t>with</a:t>
            </a:r>
            <a:r>
              <a:rPr lang="fr-FR" dirty="0"/>
              <a:t> </a:t>
            </a:r>
            <a:r>
              <a:rPr lang="fr-FR" dirty="0" err="1"/>
              <a:t>neutrals</a:t>
            </a:r>
            <a:r>
              <a:rPr lang="fr-FR" dirty="0"/>
              <a:t> </a:t>
            </a:r>
            <a:r>
              <a:rPr lang="fr-FR" dirty="0" err="1"/>
              <a:t>then</a:t>
            </a:r>
            <a:r>
              <a:rPr lang="fr-FR" dirty="0"/>
              <a:t> radial transport to the </a:t>
            </a:r>
            <a:r>
              <a:rPr lang="fr-FR" dirty="0" err="1"/>
              <a:t>wall</a:t>
            </a:r>
            <a:endParaRPr lang="fr-FR" dirty="0"/>
          </a:p>
          <a:p>
            <a:r>
              <a:rPr lang="fr-FR" dirty="0"/>
              <a:t>JET: </a:t>
            </a:r>
          </a:p>
          <a:p>
            <a:pPr lvl="1"/>
            <a:r>
              <a:rPr lang="fr-FR" dirty="0" err="1"/>
              <a:t>Recombination</a:t>
            </a:r>
            <a:r>
              <a:rPr lang="fr-FR" dirty="0"/>
              <a:t> </a:t>
            </a:r>
            <a:r>
              <a:rPr lang="fr-FR" dirty="0" err="1"/>
              <a:t>cannot</a:t>
            </a:r>
            <a:r>
              <a:rPr lang="fr-FR" dirty="0"/>
              <a:t> </a:t>
            </a:r>
            <a:r>
              <a:rPr lang="fr-FR" dirty="0" err="1"/>
              <a:t>be</a:t>
            </a:r>
            <a:r>
              <a:rPr lang="fr-FR" dirty="0"/>
              <a:t> </a:t>
            </a:r>
            <a:r>
              <a:rPr lang="fr-FR" dirty="0" err="1"/>
              <a:t>obtained</a:t>
            </a:r>
            <a:r>
              <a:rPr lang="fr-FR" dirty="0"/>
              <a:t> in the simulation</a:t>
            </a:r>
          </a:p>
          <a:p>
            <a:pPr lvl="1"/>
            <a:r>
              <a:rPr lang="fr-FR" dirty="0" err="1"/>
              <a:t>Possibly</a:t>
            </a:r>
            <a:r>
              <a:rPr lang="fr-FR" dirty="0"/>
              <a:t> due to </a:t>
            </a:r>
            <a:r>
              <a:rPr lang="fr-FR" dirty="0" err="1"/>
              <a:t>higher</a:t>
            </a:r>
            <a:r>
              <a:rPr lang="fr-FR" dirty="0"/>
              <a:t> direct RE-</a:t>
            </a:r>
            <a:r>
              <a:rPr lang="fr-FR" dirty="0" err="1"/>
              <a:t>neutral</a:t>
            </a:r>
            <a:r>
              <a:rPr lang="fr-FR" dirty="0"/>
              <a:t> interaction (non-thermal radiation), not </a:t>
            </a:r>
            <a:r>
              <a:rPr lang="fr-FR" dirty="0" err="1"/>
              <a:t>accounted</a:t>
            </a:r>
            <a:r>
              <a:rPr lang="fr-FR" dirty="0"/>
              <a:t> in the code</a:t>
            </a:r>
          </a:p>
          <a:p>
            <a:endParaRPr lang="it-IT" dirty="0"/>
          </a:p>
          <a:p>
            <a:endParaRPr lang="fr-FR" dirty="0"/>
          </a:p>
        </p:txBody>
      </p:sp>
      <p:pic>
        <p:nvPicPr>
          <p:cNvPr id="3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31887" y="907848"/>
            <a:ext cx="2947984" cy="44337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 name="ZoneTexte 33"/>
          <p:cNvSpPr txBox="1"/>
          <p:nvPr/>
        </p:nvSpPr>
        <p:spPr>
          <a:xfrm>
            <a:off x="3996899" y="4615713"/>
            <a:ext cx="1984615" cy="584775"/>
          </a:xfrm>
          <a:prstGeom prst="rect">
            <a:avLst/>
          </a:prstGeom>
          <a:noFill/>
        </p:spPr>
        <p:txBody>
          <a:bodyPr wrap="square" rtlCol="0">
            <a:spAutoFit/>
          </a:bodyPr>
          <a:lstStyle/>
          <a:p>
            <a:r>
              <a:rPr lang="fr-FR" sz="1600" i="1" dirty="0" smtClean="0">
                <a:solidFill>
                  <a:srgbClr val="00B0F0"/>
                </a:solidFill>
              </a:rPr>
              <a:t>[</a:t>
            </a:r>
            <a:r>
              <a:rPr lang="fr-FR" sz="1600" i="1" dirty="0" err="1" smtClean="0">
                <a:solidFill>
                  <a:srgbClr val="00B0F0"/>
                </a:solidFill>
              </a:rPr>
              <a:t>See</a:t>
            </a:r>
            <a:r>
              <a:rPr lang="fr-FR" sz="1600" i="1" dirty="0" smtClean="0">
                <a:solidFill>
                  <a:srgbClr val="00B0F0"/>
                </a:solidFill>
              </a:rPr>
              <a:t> S. </a:t>
            </a:r>
            <a:r>
              <a:rPr lang="fr-FR" sz="1600" i="1" dirty="0" err="1" smtClean="0">
                <a:solidFill>
                  <a:srgbClr val="00B0F0"/>
                </a:solidFill>
              </a:rPr>
              <a:t>Sridhar’s</a:t>
            </a:r>
            <a:r>
              <a:rPr lang="fr-FR" sz="1600" i="1" dirty="0" smtClean="0">
                <a:solidFill>
                  <a:srgbClr val="00B0F0"/>
                </a:solidFill>
              </a:rPr>
              <a:t> </a:t>
            </a:r>
            <a:r>
              <a:rPr lang="fr-FR" sz="1600" i="1" dirty="0" smtClean="0">
                <a:solidFill>
                  <a:srgbClr val="00B0F0"/>
                </a:solidFill>
              </a:rPr>
              <a:t>talk, </a:t>
            </a:r>
            <a:r>
              <a:rPr lang="fr-FR" sz="1600" i="1" dirty="0" err="1" smtClean="0">
                <a:solidFill>
                  <a:srgbClr val="00B0F0"/>
                </a:solidFill>
              </a:rPr>
              <a:t>this</a:t>
            </a:r>
            <a:r>
              <a:rPr lang="fr-FR" sz="1600" i="1" dirty="0" smtClean="0">
                <a:solidFill>
                  <a:srgbClr val="00B0F0"/>
                </a:solidFill>
              </a:rPr>
              <a:t> </a:t>
            </a:r>
            <a:r>
              <a:rPr lang="fr-FR" sz="1600" i="1" dirty="0" err="1" smtClean="0">
                <a:solidFill>
                  <a:srgbClr val="00B0F0"/>
                </a:solidFill>
              </a:rPr>
              <a:t>conference</a:t>
            </a:r>
            <a:r>
              <a:rPr lang="fr-FR" sz="1600" i="1" dirty="0" smtClean="0">
                <a:solidFill>
                  <a:srgbClr val="00B0F0"/>
                </a:solidFill>
              </a:rPr>
              <a:t>]</a:t>
            </a:r>
            <a:endParaRPr lang="fr-FR" sz="1600" i="1" dirty="0">
              <a:solidFill>
                <a:srgbClr val="00B0F0"/>
              </a:solidFill>
            </a:endParaRPr>
          </a:p>
        </p:txBody>
      </p:sp>
      <p:sp>
        <p:nvSpPr>
          <p:cNvPr id="35" name="ZoneTexte 34"/>
          <p:cNvSpPr txBox="1"/>
          <p:nvPr/>
        </p:nvSpPr>
        <p:spPr>
          <a:xfrm>
            <a:off x="4722844" y="5368986"/>
            <a:ext cx="3253664" cy="1015663"/>
          </a:xfrm>
          <a:prstGeom prst="rect">
            <a:avLst/>
          </a:prstGeom>
          <a:noFill/>
          <a:ln w="12700">
            <a:solidFill>
              <a:srgbClr val="00B050"/>
            </a:solidFill>
          </a:ln>
        </p:spPr>
        <p:txBody>
          <a:bodyPr wrap="square" rtlCol="0">
            <a:spAutoFit/>
          </a:bodyPr>
          <a:lstStyle/>
          <a:p>
            <a:pPr algn="ctr"/>
            <a:r>
              <a:rPr lang="fr-FR" sz="2000" dirty="0" smtClean="0">
                <a:solidFill>
                  <a:srgbClr val="00B050"/>
                </a:solidFill>
              </a:rPr>
              <a:t>Ar purge-out </a:t>
            </a:r>
            <a:r>
              <a:rPr lang="fr-FR" sz="2000" dirty="0" err="1" smtClean="0">
                <a:solidFill>
                  <a:srgbClr val="00B050"/>
                </a:solidFill>
              </a:rPr>
              <a:t>successfully</a:t>
            </a:r>
            <a:r>
              <a:rPr lang="fr-FR" sz="2000" dirty="0" smtClean="0">
                <a:solidFill>
                  <a:srgbClr val="00B050"/>
                </a:solidFill>
              </a:rPr>
              <a:t> </a:t>
            </a:r>
            <a:r>
              <a:rPr lang="fr-FR" sz="2000" dirty="0" err="1" smtClean="0">
                <a:solidFill>
                  <a:srgbClr val="00B050"/>
                </a:solidFill>
              </a:rPr>
              <a:t>modelled</a:t>
            </a:r>
            <a:r>
              <a:rPr lang="fr-FR" sz="2000" dirty="0" smtClean="0">
                <a:solidFill>
                  <a:srgbClr val="00B050"/>
                </a:solidFill>
              </a:rPr>
              <a:t> for DIII-D, but </a:t>
            </a:r>
            <a:r>
              <a:rPr lang="fr-FR" sz="2000" dirty="0" err="1" smtClean="0">
                <a:solidFill>
                  <a:srgbClr val="00B050"/>
                </a:solidFill>
              </a:rPr>
              <a:t>incomplete</a:t>
            </a:r>
            <a:r>
              <a:rPr lang="fr-FR" sz="2000" dirty="0" smtClean="0">
                <a:solidFill>
                  <a:srgbClr val="00B050"/>
                </a:solidFill>
              </a:rPr>
              <a:t> for JET</a:t>
            </a:r>
            <a:endParaRPr lang="fr-FR" sz="2000" baseline="-25000" dirty="0" smtClean="0">
              <a:solidFill>
                <a:srgbClr val="00B050"/>
              </a:solidFill>
            </a:endParaRPr>
          </a:p>
        </p:txBody>
      </p:sp>
      <p:sp>
        <p:nvSpPr>
          <p:cNvPr id="36" name="ZoneTexte 35"/>
          <p:cNvSpPr txBox="1"/>
          <p:nvPr/>
        </p:nvSpPr>
        <p:spPr>
          <a:xfrm>
            <a:off x="6396891" y="738571"/>
            <a:ext cx="1939057" cy="338554"/>
          </a:xfrm>
          <a:prstGeom prst="rect">
            <a:avLst/>
          </a:prstGeom>
          <a:noFill/>
        </p:spPr>
        <p:txBody>
          <a:bodyPr wrap="none" rtlCol="0">
            <a:spAutoFit/>
          </a:bodyPr>
          <a:lstStyle/>
          <a:p>
            <a:r>
              <a:rPr lang="fr-FR" sz="1600" i="1" dirty="0" smtClean="0">
                <a:solidFill>
                  <a:srgbClr val="00B0F0"/>
                </a:solidFill>
              </a:rPr>
              <a:t>[Hollmann </a:t>
            </a:r>
            <a:r>
              <a:rPr lang="fr-FR" sz="1600" i="1" dirty="0" err="1" smtClean="0">
                <a:solidFill>
                  <a:srgbClr val="00B0F0"/>
                </a:solidFill>
              </a:rPr>
              <a:t>PoP</a:t>
            </a:r>
            <a:r>
              <a:rPr lang="fr-FR" sz="1600" i="1" dirty="0" smtClean="0">
                <a:solidFill>
                  <a:srgbClr val="00B0F0"/>
                </a:solidFill>
              </a:rPr>
              <a:t> 2020]</a:t>
            </a:r>
            <a:endParaRPr lang="fr-FR" sz="1600" i="1" dirty="0">
              <a:solidFill>
                <a:srgbClr val="00B0F0"/>
              </a:solidFill>
            </a:endParaRPr>
          </a:p>
        </p:txBody>
      </p:sp>
      <p:sp>
        <p:nvSpPr>
          <p:cNvPr id="7" name="Espace réservé du pied de page 6"/>
          <p:cNvSpPr>
            <a:spLocks noGrp="1"/>
          </p:cNvSpPr>
          <p:nvPr>
            <p:ph type="ftr" sz="quarter" idx="11"/>
          </p:nvPr>
        </p:nvSpPr>
        <p:spPr/>
        <p:txBody>
          <a:bodyPr/>
          <a:lstStyle/>
          <a:p>
            <a:r>
              <a:rPr lang="en-US" smtClean="0"/>
              <a:t>IAEA Technical Meeting on Plasma Disruptions and their Mitigation 20th-23th July 2020</a:t>
            </a:r>
            <a:endParaRPr lang="de-DE" dirty="0" smtClean="0"/>
          </a:p>
        </p:txBody>
      </p:sp>
      <p:sp>
        <p:nvSpPr>
          <p:cNvPr id="8" name="Espace réservé du numéro de diapositive 7"/>
          <p:cNvSpPr>
            <a:spLocks noGrp="1"/>
          </p:cNvSpPr>
          <p:nvPr>
            <p:ph type="sldNum" sz="quarter" idx="4"/>
          </p:nvPr>
        </p:nvSpPr>
        <p:spPr/>
        <p:txBody>
          <a:bodyPr/>
          <a:lstStyle/>
          <a:p>
            <a:fld id="{6A6D9FA1-99C7-4910-8E32-B85D378B0060}" type="slidenum">
              <a:rPr lang="en-GB" smtClean="0"/>
              <a:pPr/>
              <a:t>25</a:t>
            </a:fld>
            <a:endParaRPr lang="en-GB" dirty="0"/>
          </a:p>
        </p:txBody>
      </p:sp>
      <p:pic>
        <p:nvPicPr>
          <p:cNvPr id="37" name="Picture 2" descr="\\de-ews-fs01\efdawork\PI team\PICTURES AND GRAPHICS\LOGOS\JET-LOGO (by Dolp)\OtherJPG\JET.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6912" y="4269203"/>
            <a:ext cx="529501" cy="210056"/>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p:cNvSpPr txBox="1"/>
          <p:nvPr/>
        </p:nvSpPr>
        <p:spPr>
          <a:xfrm>
            <a:off x="2560184" y="4223037"/>
            <a:ext cx="1338493" cy="276999"/>
          </a:xfrm>
          <a:prstGeom prst="rect">
            <a:avLst/>
          </a:prstGeom>
          <a:solidFill>
            <a:schemeClr val="bg1"/>
          </a:solidFill>
          <a:ln w="12700">
            <a:noFill/>
          </a:ln>
        </p:spPr>
        <p:txBody>
          <a:bodyPr wrap="square" rtlCol="0">
            <a:spAutoFit/>
          </a:bodyPr>
          <a:lstStyle/>
          <a:p>
            <a:pPr algn="ctr"/>
            <a:r>
              <a:rPr lang="fr-FR" sz="1200" b="1" dirty="0" smtClean="0"/>
              <a:t>n</a:t>
            </a:r>
            <a:r>
              <a:rPr lang="fr-FR" sz="1200" b="1" baseline="-25000" dirty="0" smtClean="0"/>
              <a:t>e </a:t>
            </a:r>
            <a:r>
              <a:rPr lang="fr-FR" sz="1200" b="1" dirty="0" err="1"/>
              <a:t>f</a:t>
            </a:r>
            <a:r>
              <a:rPr lang="fr-FR" sz="1200" b="1" dirty="0" err="1" smtClean="0"/>
              <a:t>rom</a:t>
            </a:r>
            <a:r>
              <a:rPr lang="fr-FR" sz="1200" b="1" dirty="0" smtClean="0"/>
              <a:t> model</a:t>
            </a:r>
            <a:endParaRPr lang="fr-FR" sz="1200" b="1" dirty="0" smtClean="0"/>
          </a:p>
        </p:txBody>
      </p:sp>
      <p:sp>
        <p:nvSpPr>
          <p:cNvPr id="39" name="ZoneTexte 38"/>
          <p:cNvSpPr txBox="1"/>
          <p:nvPr/>
        </p:nvSpPr>
        <p:spPr>
          <a:xfrm>
            <a:off x="2560184" y="5143776"/>
            <a:ext cx="1338493" cy="276999"/>
          </a:xfrm>
          <a:prstGeom prst="rect">
            <a:avLst/>
          </a:prstGeom>
          <a:solidFill>
            <a:schemeClr val="bg1"/>
          </a:solidFill>
          <a:ln w="12700">
            <a:noFill/>
          </a:ln>
        </p:spPr>
        <p:txBody>
          <a:bodyPr wrap="square" rtlCol="0">
            <a:spAutoFit/>
          </a:bodyPr>
          <a:lstStyle/>
          <a:p>
            <a:pPr algn="ctr"/>
            <a:r>
              <a:rPr lang="fr-FR" sz="1200" b="1" dirty="0" smtClean="0"/>
              <a:t>n</a:t>
            </a:r>
            <a:r>
              <a:rPr lang="fr-FR" sz="1200" b="1" baseline="-25000" dirty="0" smtClean="0"/>
              <a:t>e </a:t>
            </a:r>
            <a:r>
              <a:rPr lang="fr-FR" sz="1200" b="1" dirty="0" err="1" smtClean="0"/>
              <a:t>from</a:t>
            </a:r>
            <a:r>
              <a:rPr lang="fr-FR" sz="1200" b="1" dirty="0" smtClean="0"/>
              <a:t> </a:t>
            </a:r>
            <a:r>
              <a:rPr lang="fr-FR" sz="1200" b="1" dirty="0" err="1" smtClean="0"/>
              <a:t>measure</a:t>
            </a:r>
            <a:endParaRPr lang="fr-FR" sz="1200" b="1" dirty="0" smtClean="0"/>
          </a:p>
        </p:txBody>
      </p:sp>
      <p:sp>
        <p:nvSpPr>
          <p:cNvPr id="14" name="Double flèche verticale 13"/>
          <p:cNvSpPr/>
          <p:nvPr/>
        </p:nvSpPr>
        <p:spPr>
          <a:xfrm>
            <a:off x="1963416" y="4907195"/>
            <a:ext cx="252606" cy="507077"/>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0" name="Picture 8" descr="D3D_logo.pn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276846" y="729093"/>
            <a:ext cx="642710" cy="364052"/>
          </a:xfrm>
          <a:prstGeom prst="rect">
            <a:avLst/>
          </a:prstGeom>
          <a:solidFill>
            <a:schemeClr val="bg1"/>
          </a:solidFill>
          <a:ln>
            <a:noFill/>
          </a:ln>
          <a:extLst/>
        </p:spPr>
      </p:pic>
      <p:pic>
        <p:nvPicPr>
          <p:cNvPr id="16" name="Audio 1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381276662"/>
      </p:ext>
    </p:extLst>
  </p:cSld>
  <p:clrMapOvr>
    <a:masterClrMapping/>
  </p:clrMapOvr>
  <mc:AlternateContent xmlns:mc="http://schemas.openxmlformats.org/markup-compatibility/2006">
    <mc:Choice xmlns:p14="http://schemas.microsoft.com/office/powerpoint/2010/main" Requires="p14">
      <p:transition spd="slow" p14:dur="2000" advTm="97731"/>
    </mc:Choice>
    <mc:Fallback>
      <p:transition spd="slow" advTm="977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6"/>
                </p:tgtEl>
              </p:cMediaNode>
            </p:audio>
          </p:childTnLst>
        </p:cTn>
      </p:par>
    </p:tnLst>
    <p:bldLst>
      <p:bldP spid="35" grpId="0" animBg="1"/>
    </p:bldLst>
  </p:timing>
  <p:extLst>
    <p:ext uri="{3A86A75C-4F4B-4683-9AE1-C65F6400EC91}">
      <p14:laserTraceLst xmlns:p14="http://schemas.microsoft.com/office/powerpoint/2010/main">
        <p14:tracePtLst>
          <p14:tracePt t="38651" x="8299450" y="2146300"/>
          <p14:tracePt t="38942" x="8293100" y="2146300"/>
          <p14:tracePt t="38954" x="8286750" y="2146300"/>
          <p14:tracePt t="39152" x="8293100" y="2152650"/>
          <p14:tracePt t="39154" x="8299450" y="2152650"/>
          <p14:tracePt t="39156" x="8312150" y="2159000"/>
          <p14:tracePt t="39161" x="8324850" y="2184400"/>
          <p14:tracePt t="39177" x="8356600" y="2190750"/>
          <p14:tracePt t="39194" x="8375650" y="2203450"/>
          <p14:tracePt t="39211" x="8388350" y="2209800"/>
          <p14:tracePt t="39228" x="8401050" y="2222500"/>
          <p14:tracePt t="39244" x="8413750" y="2228850"/>
          <p14:tracePt t="39261" x="8432800" y="2241550"/>
          <p14:tracePt t="39277" x="8451850" y="2247900"/>
          <p14:tracePt t="39294" x="8464550" y="2266950"/>
          <p14:tracePt t="39311" x="8464550" y="2273300"/>
          <p14:tracePt t="39328" x="8464550" y="2279650"/>
          <p14:tracePt t="39386" x="8470900" y="2279650"/>
          <p14:tracePt t="39840" x="8464550" y="2279650"/>
          <p14:tracePt t="39842" x="8458200" y="2279650"/>
          <p14:tracePt t="39846" x="8432800" y="2254250"/>
          <p14:tracePt t="39861" x="8420100" y="2241550"/>
          <p14:tracePt t="39861" x="8369300" y="2216150"/>
          <p14:tracePt t="39877" x="8356600" y="2197100"/>
          <p14:tracePt t="39894" x="8337550" y="2184400"/>
          <p14:tracePt t="39911" x="8324850" y="2159000"/>
          <p14:tracePt t="39928" x="8293100" y="2133600"/>
          <p14:tracePt t="39944" x="8274050" y="2095500"/>
          <p14:tracePt t="39961" x="8267700" y="2044700"/>
          <p14:tracePt t="39977" x="8248650" y="1987550"/>
          <p14:tracePt t="39994" x="8223250" y="1924050"/>
          <p14:tracePt t="40011" x="8210550" y="1860550"/>
          <p14:tracePt t="40027" x="8204200" y="1809750"/>
          <p14:tracePt t="40044" x="8197850" y="1771650"/>
          <p14:tracePt t="40061" x="8185150" y="1746250"/>
          <p14:tracePt t="40077" x="8185150" y="1695450"/>
          <p14:tracePt t="40094" x="8185150" y="1657350"/>
          <p14:tracePt t="40111" x="8191500" y="1612900"/>
          <p14:tracePt t="40128" x="8204200" y="1568450"/>
          <p14:tracePt t="40144" x="8223250" y="1530350"/>
          <p14:tracePt t="40161" x="8223250" y="1511300"/>
          <p14:tracePt t="40177" x="8223250" y="1504950"/>
          <p14:tracePt t="40194" x="8235950" y="1498600"/>
          <p14:tracePt t="40258" x="8235950" y="1485900"/>
          <p14:tracePt t="40264" x="8235950" y="1466850"/>
          <p14:tracePt t="40270" x="8235950" y="1460500"/>
          <p14:tracePt t="40278" x="8235950" y="1422400"/>
          <p14:tracePt t="40294" x="8235950" y="1390650"/>
          <p14:tracePt t="40311" x="8235950" y="1377950"/>
          <p14:tracePt t="40328" x="8235950" y="1371600"/>
          <p14:tracePt t="40486" x="8229600" y="1365250"/>
          <p14:tracePt t="40503" x="8216900" y="1365250"/>
          <p14:tracePt t="40508" x="8210550" y="1365250"/>
          <p14:tracePt t="40513" x="8204200" y="1352550"/>
          <p14:tracePt t="40527" x="8185150" y="1339850"/>
          <p14:tracePt t="40544" x="8178800" y="1339850"/>
          <p14:tracePt t="40561" x="8172450" y="1339850"/>
          <p14:tracePt t="40577" x="8159750" y="1339850"/>
          <p14:tracePt t="40594" x="8140700" y="1339850"/>
          <p14:tracePt t="40611" x="8134350" y="1339850"/>
          <p14:tracePt t="40627" x="8121650" y="1339850"/>
          <p14:tracePt t="41388" x="8128000" y="1339850"/>
          <p14:tracePt t="41394" x="8134350" y="1339850"/>
          <p14:tracePt t="41442" x="8147050" y="1339850"/>
          <p14:tracePt t="41462" x="8159750" y="1339850"/>
          <p14:tracePt t="41484" x="8166100" y="1339850"/>
          <p14:tracePt t="41494" x="8172450" y="1339850"/>
          <p14:tracePt t="41494" x="8191500" y="1339850"/>
          <p14:tracePt t="41511" x="8210550" y="1339850"/>
          <p14:tracePt t="41527" x="8235950" y="1358900"/>
          <p14:tracePt t="41544" x="8242300" y="1365250"/>
          <p14:tracePt t="41561" x="8248650" y="1365250"/>
          <p14:tracePt t="41596" x="8255000" y="1365250"/>
          <p14:tracePt t="41990" x="8248650" y="1365250"/>
          <p14:tracePt t="42003" x="8242300" y="1365250"/>
          <p14:tracePt t="42014" x="8229600" y="1365250"/>
          <p14:tracePt t="42028" x="8223250" y="1365250"/>
          <p14:tracePt t="42050" x="8216900" y="1365250"/>
          <p14:tracePt t="42068" x="8210550" y="1365250"/>
          <p14:tracePt t="42078" x="8204200" y="1365250"/>
          <p14:tracePt t="42088" x="8197850" y="1365250"/>
          <p14:tracePt t="42096" x="8178800" y="1365250"/>
          <p14:tracePt t="42111" x="8172450" y="1365250"/>
          <p14:tracePt t="42127" x="8159750" y="1365250"/>
          <p14:tracePt t="42144" x="8153400" y="1365250"/>
          <p14:tracePt t="42161" x="8140700" y="1365250"/>
          <p14:tracePt t="42234" x="8134350" y="1365250"/>
          <p14:tracePt t="42244" x="8128000" y="1365250"/>
          <p14:tracePt t="42248" x="8121650" y="1365250"/>
          <p14:tracePt t="42256" x="8108950" y="1365250"/>
          <p14:tracePt t="42261" x="8077200" y="1365250"/>
          <p14:tracePt t="42277" x="8045450" y="1365250"/>
          <p14:tracePt t="42294" x="8026400" y="1365250"/>
          <p14:tracePt t="42311" x="8007350" y="1365250"/>
          <p14:tracePt t="42327" x="7988300" y="1352550"/>
          <p14:tracePt t="42344" x="7950200" y="1346200"/>
          <p14:tracePt t="42361" x="7912100" y="1346200"/>
          <p14:tracePt t="42377" x="7886700" y="1346200"/>
          <p14:tracePt t="42394" x="7867650" y="1346200"/>
          <p14:tracePt t="42411" x="7854950" y="1346200"/>
          <p14:tracePt t="42411" x="7848600" y="1346200"/>
          <p14:tracePt t="42428" x="7835900" y="1339850"/>
          <p14:tracePt t="42444" x="7816850" y="1339850"/>
          <p14:tracePt t="42461" x="7810500" y="1339850"/>
          <p14:tracePt t="42477" x="7797800" y="1339850"/>
          <p14:tracePt t="42494" x="7759700" y="1339850"/>
          <p14:tracePt t="42511" x="7715250" y="1339850"/>
          <p14:tracePt t="42511" x="7708900" y="1339850"/>
          <p14:tracePt t="42528" x="7626350" y="1339850"/>
          <p14:tracePt t="42544" x="7569200" y="1339850"/>
          <p14:tracePt t="42561" x="7505700" y="1339850"/>
          <p14:tracePt t="42577" x="7429500" y="1339850"/>
          <p14:tracePt t="42594" x="7385050" y="1339850"/>
          <p14:tracePt t="42611" x="7378700" y="1339850"/>
          <p14:tracePt t="42627" x="7372350" y="1339850"/>
          <p14:tracePt t="42674" x="7366000" y="1339850"/>
          <p14:tracePt t="42687" x="7353300" y="1339850"/>
          <p14:tracePt t="42694" x="7340600" y="1339850"/>
          <p14:tracePt t="42694" x="7302500" y="1339850"/>
          <p14:tracePt t="42711" x="7258050" y="1339850"/>
          <p14:tracePt t="42727" x="7188200" y="1339850"/>
          <p14:tracePt t="42744" x="7175500" y="1339850"/>
          <p14:tracePt t="42761" x="7162800" y="1339850"/>
          <p14:tracePt t="42918" x="7169150" y="1339850"/>
          <p14:tracePt t="42920" x="7175500" y="1339850"/>
          <p14:tracePt t="42922" x="7181850" y="1339850"/>
          <p14:tracePt t="42927" x="7226300" y="1339850"/>
          <p14:tracePt t="42944" x="7277100" y="1339850"/>
          <p14:tracePt t="42961" x="7302500" y="1339850"/>
          <p14:tracePt t="42977" x="7340600" y="1339850"/>
          <p14:tracePt t="42994" x="7366000" y="1339850"/>
          <p14:tracePt t="43011" x="7397750" y="1339850"/>
          <p14:tracePt t="43027" x="7429500" y="1346200"/>
          <p14:tracePt t="43044" x="7461250" y="1346200"/>
          <p14:tracePt t="43061" x="7486650" y="1346200"/>
          <p14:tracePt t="43077" x="7556500" y="1346200"/>
          <p14:tracePt t="43094" x="7658100" y="1333500"/>
          <p14:tracePt t="43111" x="7759700" y="1308100"/>
          <p14:tracePt t="43127" x="7854950" y="1282700"/>
          <p14:tracePt t="43144" x="7937500" y="1270000"/>
          <p14:tracePt t="43161" x="8013700" y="1257300"/>
          <p14:tracePt t="43177" x="8032750" y="1244600"/>
          <p14:tracePt t="43194" x="8039100" y="1244600"/>
          <p14:tracePt t="43211" x="8058150" y="1238250"/>
          <p14:tracePt t="43227" x="8077200" y="1238250"/>
          <p14:tracePt t="43244" x="8121650" y="1238250"/>
          <p14:tracePt t="43261" x="8153400" y="1238250"/>
          <p14:tracePt t="43277" x="8197850" y="1238250"/>
          <p14:tracePt t="43294" x="8235950" y="1238250"/>
          <p14:tracePt t="43311" x="8261350" y="1238250"/>
          <p14:tracePt t="43327" x="8280400" y="1238250"/>
          <p14:tracePt t="43344" x="8286750" y="1238250"/>
          <p14:tracePt t="43361" x="8293100" y="1238250"/>
          <p14:tracePt t="43378" x="8299450" y="1238250"/>
          <p14:tracePt t="43394" x="8305800" y="1238250"/>
          <p14:tracePt t="43411" x="8324850" y="1238250"/>
          <p14:tracePt t="43427" x="8331200" y="1238250"/>
          <p14:tracePt t="43444" x="8337550" y="1238250"/>
          <p14:tracePt t="43461" x="8343900" y="1238250"/>
          <p14:tracePt t="45494" x="8343900" y="1250950"/>
          <p14:tracePt t="45494" x="8343900" y="1263650"/>
          <p14:tracePt t="45496" x="8356600" y="1314450"/>
          <p14:tracePt t="45511" x="8356600" y="1403350"/>
          <p14:tracePt t="45511" x="8362950" y="1536700"/>
          <p14:tracePt t="45527" x="8362950" y="1657350"/>
          <p14:tracePt t="45544" x="8362950" y="1771650"/>
          <p14:tracePt t="45561" x="8362950" y="1854200"/>
          <p14:tracePt t="45577" x="8362950" y="1949450"/>
          <p14:tracePt t="45594" x="8362950" y="2051050"/>
          <p14:tracePt t="45611" x="8362950" y="2146300"/>
          <p14:tracePt t="45627" x="8343900" y="2298700"/>
          <p14:tracePt t="45644" x="8318500" y="2406650"/>
          <p14:tracePt t="45661" x="8293100" y="2489200"/>
          <p14:tracePt t="45677" x="8248650" y="2590800"/>
          <p14:tracePt t="45694" x="8191500" y="2660650"/>
          <p14:tracePt t="45711" x="8134350" y="2755900"/>
          <p14:tracePt t="45727" x="8001000" y="2895600"/>
          <p14:tracePt t="45744" x="7848600" y="3060700"/>
          <p14:tracePt t="45761" x="7645400" y="3244850"/>
          <p14:tracePt t="45777" x="7442200" y="3397250"/>
          <p14:tracePt t="45794" x="7334250" y="3479800"/>
          <p14:tracePt t="45811" x="7277100" y="3511550"/>
          <p14:tracePt t="45827" x="7251700" y="3524250"/>
          <p14:tracePt t="45904" x="7245350" y="3524250"/>
          <p14:tracePt t="45908" x="7232650" y="3524250"/>
          <p14:tracePt t="45916" x="7219950" y="3524250"/>
          <p14:tracePt t="45922" x="7207250" y="3524250"/>
          <p14:tracePt t="45927" x="7175500" y="3524250"/>
          <p14:tracePt t="45944" x="7092950" y="3511550"/>
          <p14:tracePt t="45961" x="7023100" y="3511550"/>
          <p14:tracePt t="45977" x="6965950" y="3511550"/>
          <p14:tracePt t="45994" x="6953250" y="3511550"/>
          <p14:tracePt t="46210" x="6953250" y="3498850"/>
          <p14:tracePt t="46216" x="6953250" y="3486150"/>
          <p14:tracePt t="46220" x="6953250" y="3467100"/>
          <p14:tracePt t="46220" x="6953250" y="3448050"/>
          <p14:tracePt t="46228" x="6991350" y="3327400"/>
          <p14:tracePt t="46244" x="7016750" y="3225800"/>
          <p14:tracePt t="46261" x="7048500" y="3117850"/>
          <p14:tracePt t="46277" x="7054850" y="3035300"/>
          <p14:tracePt t="46294" x="7054850" y="2965450"/>
          <p14:tracePt t="46311" x="7054850" y="2901950"/>
          <p14:tracePt t="46311" x="7054850" y="2889250"/>
          <p14:tracePt t="46328" x="7048500" y="2857500"/>
          <p14:tracePt t="46344" x="7042150" y="2832100"/>
          <p14:tracePt t="46361" x="7035800" y="2825750"/>
          <p14:tracePt t="46466" x="7042150" y="2825750"/>
          <p14:tracePt t="46468" x="7054850" y="2825750"/>
          <p14:tracePt t="46470" x="7080250" y="2819400"/>
          <p14:tracePt t="46477" x="7156450" y="2806700"/>
          <p14:tracePt t="46494" x="7232650" y="2800350"/>
          <p14:tracePt t="46511" x="7308850" y="2800350"/>
          <p14:tracePt t="46511" x="7327900" y="2800350"/>
          <p14:tracePt t="46528" x="7423150" y="2813050"/>
          <p14:tracePt t="46544" x="7556500" y="2825750"/>
          <p14:tracePt t="46561" x="7715250" y="2838450"/>
          <p14:tracePt t="46577" x="7861300" y="2844800"/>
          <p14:tracePt t="46594" x="7975600" y="2813050"/>
          <p14:tracePt t="46611" x="8083550" y="2749550"/>
          <p14:tracePt t="46611" x="8102600" y="2743200"/>
          <p14:tracePt t="46628" x="8185150" y="2679700"/>
          <p14:tracePt t="46644" x="8242300" y="2616200"/>
          <p14:tracePt t="46661" x="8312150" y="2552700"/>
          <p14:tracePt t="46677" x="8375650" y="2501900"/>
          <p14:tracePt t="46694" x="8401050" y="2482850"/>
          <p14:tracePt t="46711" x="8413750" y="2476500"/>
          <p14:tracePt t="46922" x="8407400" y="2476500"/>
          <p14:tracePt t="46928" x="8394700" y="2476500"/>
          <p14:tracePt t="46936" x="8350250" y="2495550"/>
          <p14:tracePt t="46944" x="8286750" y="2514600"/>
          <p14:tracePt t="46961" x="8216900" y="2546350"/>
          <p14:tracePt t="46977" x="8128000" y="2578100"/>
          <p14:tracePt t="46994" x="8058150" y="2603500"/>
          <p14:tracePt t="47011" x="7975600" y="2616200"/>
          <p14:tracePt t="47028" x="7854950" y="2654300"/>
          <p14:tracePt t="47044" x="7715250" y="2660650"/>
          <p14:tracePt t="47061" x="7613650" y="2673350"/>
          <p14:tracePt t="47077" x="7524750" y="2673350"/>
          <p14:tracePt t="47094" x="7448550" y="2673350"/>
          <p14:tracePt t="47111" x="7346950" y="2673350"/>
          <p14:tracePt t="47127" x="7245350" y="2673350"/>
          <p14:tracePt t="47144" x="7137400" y="2667000"/>
          <p14:tracePt t="47161" x="7023100" y="2667000"/>
          <p14:tracePt t="47177" x="6927850" y="2667000"/>
          <p14:tracePt t="47194" x="6750050" y="2647950"/>
          <p14:tracePt t="47211" x="6553200" y="2647950"/>
          <p14:tracePt t="47227" x="6375400" y="2641600"/>
          <p14:tracePt t="47244" x="6235700" y="2641600"/>
          <p14:tracePt t="47261" x="6146800" y="2641600"/>
          <p14:tracePt t="47277" x="6083300" y="2635250"/>
          <p14:tracePt t="47294" x="6057900" y="2635250"/>
          <p14:tracePt t="47311" x="6038850" y="2635250"/>
          <p14:tracePt t="47510" x="6051550" y="2635250"/>
          <p14:tracePt t="47510" x="6070600" y="2635250"/>
          <p14:tracePt t="47520" x="6096000" y="2635250"/>
          <p14:tracePt t="47527" x="6165850" y="2635250"/>
          <p14:tracePt t="47544" x="6248400" y="2635250"/>
          <p14:tracePt t="47561" x="6330950" y="2635250"/>
          <p14:tracePt t="47578" x="6451600" y="2654300"/>
          <p14:tracePt t="47594" x="6616700" y="2660650"/>
          <p14:tracePt t="47611" x="6788150" y="2660650"/>
          <p14:tracePt t="47627" x="6877050" y="2667000"/>
          <p14:tracePt t="47644" x="6940550" y="2667000"/>
          <p14:tracePt t="47661" x="6985000" y="2667000"/>
          <p14:tracePt t="47677" x="7016750" y="2673350"/>
          <p14:tracePt t="47716" x="7023100" y="2673350"/>
          <p14:tracePt t="47760" x="7023100" y="2686050"/>
          <p14:tracePt t="47762" x="7035800" y="2692400"/>
          <p14:tracePt t="47770" x="7048500" y="2698750"/>
          <p14:tracePt t="47777" x="7086600" y="2736850"/>
          <p14:tracePt t="47794" x="7131050" y="2794000"/>
          <p14:tracePt t="47811" x="7169150" y="2838450"/>
          <p14:tracePt t="47827" x="7207250" y="2889250"/>
          <p14:tracePt t="47844" x="7232650" y="2933700"/>
          <p14:tracePt t="47861" x="7258050" y="2971800"/>
          <p14:tracePt t="47878" x="7283450" y="3016250"/>
          <p14:tracePt t="47894" x="7296150" y="3028950"/>
          <p14:tracePt t="47911" x="7302500" y="3041650"/>
          <p14:tracePt t="47927" x="7315200" y="3054350"/>
          <p14:tracePt t="47944" x="7334250" y="3067050"/>
          <p14:tracePt t="47961" x="7372350" y="3098800"/>
          <p14:tracePt t="47977" x="7454900" y="3162300"/>
          <p14:tracePt t="47994" x="7499350" y="3206750"/>
          <p14:tracePt t="48011" x="7518400" y="3251200"/>
          <p14:tracePt t="48027" x="7524750" y="3308350"/>
          <p14:tracePt t="48044" x="7537450" y="3340100"/>
          <p14:tracePt t="48061" x="7543800" y="3371850"/>
          <p14:tracePt t="49052" x="7556500" y="3371850"/>
          <p14:tracePt t="49054" x="7556500" y="3378200"/>
          <p14:tracePt t="49056" x="7562850" y="3397250"/>
          <p14:tracePt t="49061" x="7588250" y="3416300"/>
          <p14:tracePt t="49077" x="7600950" y="3435350"/>
          <p14:tracePt t="49094" x="7600950" y="3448050"/>
          <p14:tracePt t="49111" x="7607300" y="3460750"/>
          <p14:tracePt t="49127" x="7613650" y="3479800"/>
          <p14:tracePt t="49144" x="7613650" y="3505200"/>
          <p14:tracePt t="49161" x="7607300" y="3536950"/>
          <p14:tracePt t="49177" x="7581900" y="3562350"/>
          <p14:tracePt t="49194" x="7556500" y="3575050"/>
          <p14:tracePt t="49211" x="7499350" y="3600450"/>
          <p14:tracePt t="49228" x="7423150" y="3606800"/>
          <p14:tracePt t="49244" x="7327900" y="3606800"/>
          <p14:tracePt t="49261" x="7207250" y="3606800"/>
          <p14:tracePt t="49277" x="7105650" y="3606800"/>
          <p14:tracePt t="49294" x="7035800" y="3606800"/>
          <p14:tracePt t="49311" x="6959600" y="3600450"/>
          <p14:tracePt t="49327" x="6845300" y="3587750"/>
          <p14:tracePt t="49344" x="6775450" y="3581400"/>
          <p14:tracePt t="49361" x="6686550" y="3581400"/>
          <p14:tracePt t="49377" x="6604000" y="3581400"/>
          <p14:tracePt t="49394" x="6546850" y="3581400"/>
          <p14:tracePt t="49411" x="6502400" y="3581400"/>
          <p14:tracePt t="49427" x="6470650" y="3581400"/>
          <p14:tracePt t="49444" x="6445250" y="3581400"/>
          <p14:tracePt t="49461" x="6438900" y="3581400"/>
          <p14:tracePt t="49548" x="6432550" y="3581400"/>
          <p14:tracePt t="49700" x="6438900" y="3581400"/>
          <p14:tracePt t="49702" x="6451600" y="3581400"/>
          <p14:tracePt t="49704" x="6496050" y="3581400"/>
          <p14:tracePt t="49712" x="6610350" y="3600450"/>
          <p14:tracePt t="49712" x="6629400" y="3600450"/>
          <p14:tracePt t="49728" x="6781800" y="3619500"/>
          <p14:tracePt t="49744" x="7054850" y="3638550"/>
          <p14:tracePt t="49761" x="7289800" y="3644900"/>
          <p14:tracePt t="49777" x="7391400" y="3644900"/>
          <p14:tracePt t="49794" x="7410450" y="3651250"/>
          <p14:tracePt t="49811" x="7416800" y="3651250"/>
          <p14:tracePt t="51671" x="7410450" y="3651250"/>
          <p14:tracePt t="51675" x="7404100" y="3651250"/>
          <p14:tracePt t="51681" x="7372350" y="3651250"/>
          <p14:tracePt t="51695" x="7353300" y="3651250"/>
          <p14:tracePt t="51710" x="7327900" y="3651250"/>
          <p14:tracePt t="51726" x="7289800" y="3651250"/>
          <p14:tracePt t="51743" x="7270750" y="3651250"/>
          <p14:tracePt t="51760" x="7239000" y="3651250"/>
          <p14:tracePt t="51776" x="7200900" y="3651250"/>
          <p14:tracePt t="51793" x="7181850" y="3651250"/>
          <p14:tracePt t="51810" x="7156450" y="3651250"/>
          <p14:tracePt t="51826" x="7137400" y="3651250"/>
          <p14:tracePt t="51843" x="7092950" y="3651250"/>
          <p14:tracePt t="51860" x="7061200" y="3651250"/>
          <p14:tracePt t="51876" x="7023100" y="3651250"/>
          <p14:tracePt t="51893" x="6997700" y="3651250"/>
          <p14:tracePt t="51910" x="6965950" y="3651250"/>
          <p14:tracePt t="51926" x="6953250" y="3651250"/>
          <p14:tracePt t="51943" x="6927850" y="3651250"/>
          <p14:tracePt t="51960" x="6908800" y="3651250"/>
          <p14:tracePt t="51976" x="6889750" y="3651250"/>
          <p14:tracePt t="51993" x="6883400" y="3651250"/>
          <p14:tracePt t="52010" x="6870700" y="3651250"/>
          <p14:tracePt t="52647" x="6864350" y="3644900"/>
          <p14:tracePt t="52653" x="6858000" y="3644900"/>
          <p14:tracePt t="52685" x="6845300" y="3644900"/>
          <p14:tracePt t="53435" x="6845300" y="3651250"/>
          <p14:tracePt t="53437" x="6845300" y="3663950"/>
          <p14:tracePt t="53441" x="6845300" y="3676650"/>
          <p14:tracePt t="53443" x="6858000" y="3746500"/>
          <p14:tracePt t="53460" x="6864350" y="3822700"/>
          <p14:tracePt t="53476" x="6877050" y="3917950"/>
          <p14:tracePt t="53493" x="6877050" y="3975100"/>
          <p14:tracePt t="53510" x="6877050" y="4013200"/>
          <p14:tracePt t="53510" x="6877050" y="4019550"/>
          <p14:tracePt t="53527" x="6877050" y="4038600"/>
          <p14:tracePt t="53543" x="6877050" y="4070350"/>
          <p14:tracePt t="53560" x="6877050" y="4108450"/>
          <p14:tracePt t="53576" x="6877050" y="4146550"/>
          <p14:tracePt t="53593" x="6877050" y="4178300"/>
          <p14:tracePt t="53610" x="6877050" y="4216400"/>
          <p14:tracePt t="53626" x="6877050" y="4241800"/>
          <p14:tracePt t="53643" x="6877050" y="4254500"/>
          <p14:tracePt t="53660" x="6877050" y="4286250"/>
          <p14:tracePt t="53676" x="6877050" y="4298950"/>
          <p14:tracePt t="53693" x="6877050" y="4305300"/>
          <p14:tracePt t="53731" x="6877050" y="4311650"/>
          <p14:tracePt t="53827" x="6864350" y="4311650"/>
          <p14:tracePt t="53831" x="6845300" y="4311650"/>
          <p14:tracePt t="53835" x="6832600" y="4311650"/>
          <p14:tracePt t="53843" x="6788150" y="4311650"/>
          <p14:tracePt t="53860" x="6743700" y="4311650"/>
          <p14:tracePt t="53876" x="6680200" y="4311650"/>
          <p14:tracePt t="53893" x="6623050" y="4305300"/>
          <p14:tracePt t="53910" x="6584950" y="4305300"/>
          <p14:tracePt t="53926" x="6546850" y="4305300"/>
          <p14:tracePt t="53943" x="6540500" y="4298950"/>
          <p14:tracePt t="53960" x="6534150" y="4298950"/>
          <p14:tracePt t="54095" x="6527800" y="4298950"/>
          <p14:tracePt t="54097" x="6508750" y="4298950"/>
          <p14:tracePt t="54102" x="6489700" y="4298950"/>
          <p14:tracePt t="54110" x="6432550" y="4298950"/>
          <p14:tracePt t="54126" x="6381750" y="4311650"/>
          <p14:tracePt t="54143" x="6350000" y="4330700"/>
          <p14:tracePt t="54160" x="6343650" y="4330700"/>
          <p14:tracePt t="54263" x="6337300" y="4330700"/>
          <p14:tracePt t="54597" x="6337300" y="4337050"/>
          <p14:tracePt t="54613" x="6343650" y="4337050"/>
          <p14:tracePt t="54615" x="6356350" y="4343400"/>
          <p14:tracePt t="54619" x="6375400" y="4356100"/>
          <p14:tracePt t="54619" x="6388100" y="4356100"/>
          <p14:tracePt t="54629" x="6432550" y="4375150"/>
          <p14:tracePt t="54643" x="6470650" y="4387850"/>
          <p14:tracePt t="54660" x="6521450" y="4413250"/>
          <p14:tracePt t="54677" x="6584950" y="4413250"/>
          <p14:tracePt t="54693" x="6635750" y="4419600"/>
          <p14:tracePt t="54710" x="6692900" y="4419600"/>
          <p14:tracePt t="54726" x="6800850" y="4400550"/>
          <p14:tracePt t="54743" x="6864350" y="4381500"/>
          <p14:tracePt t="54760" x="6927850" y="4356100"/>
          <p14:tracePt t="54776" x="6991350" y="4337050"/>
          <p14:tracePt t="54793" x="7042150" y="4311650"/>
          <p14:tracePt t="54810" x="7086600" y="4292600"/>
          <p14:tracePt t="54826" x="7131050" y="4267200"/>
          <p14:tracePt t="54843" x="7169150" y="4254500"/>
          <p14:tracePt t="54860" x="7194550" y="4229100"/>
          <p14:tracePt t="54876" x="7226300" y="4216400"/>
          <p14:tracePt t="54893" x="7283450" y="4184650"/>
          <p14:tracePt t="54910" x="7327900" y="4171950"/>
          <p14:tracePt t="54926" x="7366000" y="4146550"/>
          <p14:tracePt t="54943" x="7391400" y="4133850"/>
          <p14:tracePt t="54960" x="7410450" y="4127500"/>
          <p14:tracePt t="55005" x="7416800" y="4127500"/>
          <p14:tracePt t="55011" x="7429500" y="4127500"/>
          <p14:tracePt t="55025" x="7429500" y="4114800"/>
          <p14:tracePt t="55261" x="7423150" y="4114800"/>
          <p14:tracePt t="55263" x="7410450" y="4114800"/>
          <p14:tracePt t="55278" x="7397750" y="4114800"/>
          <p14:tracePt t="55293" x="7385050" y="4114800"/>
          <p14:tracePt t="55310" x="7372350" y="4114800"/>
          <p14:tracePt t="55310" x="7366000" y="4114800"/>
          <p14:tracePt t="55326" x="7346950" y="4114800"/>
          <p14:tracePt t="55343" x="7334250" y="4114800"/>
          <p14:tracePt t="55360" x="7321550" y="4114800"/>
          <p14:tracePt t="55376" x="7308850" y="4114800"/>
          <p14:tracePt t="55431" x="7302500" y="4114800"/>
          <p14:tracePt t="57141" x="7296150" y="4114800"/>
          <p14:tracePt t="57175" x="7296150" y="4127500"/>
          <p14:tracePt t="57175" x="7289800" y="4133850"/>
          <p14:tracePt t="57178" x="7264400" y="4165600"/>
          <p14:tracePt t="57193" x="7258050" y="4178300"/>
          <p14:tracePt t="57194" x="7232650" y="4216400"/>
          <p14:tracePt t="57210" x="7219950" y="4241800"/>
          <p14:tracePt t="57226" x="7200900" y="4260850"/>
          <p14:tracePt t="57243" x="7188200" y="4279900"/>
          <p14:tracePt t="57260" x="7188200" y="4286250"/>
          <p14:tracePt t="57839" x="7181850" y="4286250"/>
          <p14:tracePt t="57845" x="7175500" y="4286250"/>
          <p14:tracePt t="57847" x="7169150" y="4286250"/>
          <p14:tracePt t="57860" x="7143750" y="4286250"/>
          <p14:tracePt t="57876" x="7131050" y="4286250"/>
          <p14:tracePt t="57909" x="7124700" y="4286250"/>
          <p14:tracePt t="57923" x="7118350" y="4286250"/>
          <p14:tracePt t="57939" x="7112000" y="4286250"/>
          <p14:tracePt t="57967" x="7099300" y="4286250"/>
          <p14:tracePt t="57983" x="7092950" y="4286250"/>
          <p14:tracePt t="57995" x="7086600" y="4286250"/>
          <p14:tracePt t="58097" x="7080250" y="4286250"/>
          <p14:tracePt t="59547" x="7086600" y="4286250"/>
          <p14:tracePt t="59549" x="7086600" y="4311650"/>
          <p14:tracePt t="59552" x="7092950" y="4324350"/>
          <p14:tracePt t="59560" x="7092950" y="4362450"/>
          <p14:tracePt t="59576" x="7092950" y="4381500"/>
          <p14:tracePt t="59593" x="7092950" y="4406900"/>
          <p14:tracePt t="59610" x="7092950" y="4419600"/>
          <p14:tracePt t="59626" x="7092950" y="4432300"/>
          <p14:tracePt t="59643" x="7092950" y="4464050"/>
          <p14:tracePt t="59660" x="7073900" y="4495800"/>
          <p14:tracePt t="59676" x="7061200" y="4533900"/>
          <p14:tracePt t="59693" x="7048500" y="4572000"/>
          <p14:tracePt t="59709" x="7042150" y="4584700"/>
          <p14:tracePt t="59726" x="7023100" y="4616450"/>
          <p14:tracePt t="59743" x="7016750" y="4648200"/>
          <p14:tracePt t="59760" x="7004050" y="4667250"/>
          <p14:tracePt t="59776" x="6965950" y="4724400"/>
          <p14:tracePt t="59793" x="6908800" y="4787900"/>
          <p14:tracePt t="59810" x="6838950" y="4864100"/>
          <p14:tracePt t="59826" x="6769100" y="4946650"/>
          <p14:tracePt t="59843" x="6718300" y="4991100"/>
          <p14:tracePt t="59860" x="6680200" y="5029200"/>
          <p14:tracePt t="59876" x="6648450" y="5060950"/>
          <p14:tracePt t="59893" x="6629400" y="5080000"/>
          <p14:tracePt t="59910" x="6604000" y="5105400"/>
          <p14:tracePt t="59927" x="6572250" y="5118100"/>
          <p14:tracePt t="59943" x="6553200" y="5149850"/>
          <p14:tracePt t="59960" x="6540500" y="5149850"/>
          <p14:tracePt t="59976" x="6527800" y="5156200"/>
          <p14:tracePt t="59993" x="6515100" y="5162550"/>
          <p14:tracePt t="60010" x="6502400" y="5168900"/>
          <p14:tracePt t="60026" x="6483350" y="5194300"/>
          <p14:tracePt t="60043" x="6477000" y="5200650"/>
          <p14:tracePt t="60291" x="6489700" y="5200650"/>
          <p14:tracePt t="60295" x="6496050" y="5200650"/>
          <p14:tracePt t="60309" x="6508750" y="5200650"/>
          <p14:tracePt t="60326" x="6515100" y="5200650"/>
          <p14:tracePt t="60327" x="6521450" y="5200650"/>
          <p14:tracePt t="60343" x="6534150" y="5207000"/>
          <p14:tracePt t="62460" x="0" y="0"/>
        </p14:tracePtLst>
        <p14:tracePtLst>
          <p14:tracePt t="79764" x="1631950" y="4673600"/>
          <p14:tracePt t="80159" x="1638300" y="4699000"/>
          <p14:tracePt t="80169" x="1644650" y="4718050"/>
          <p14:tracePt t="80171" x="1663700" y="4730750"/>
          <p14:tracePt t="80176" x="1663700" y="4775200"/>
          <p14:tracePt t="80193" x="1663700" y="4819650"/>
          <p14:tracePt t="80210" x="1663700" y="4864100"/>
          <p14:tracePt t="80226" x="1663700" y="4883150"/>
          <p14:tracePt t="80449" x="1663700" y="4889500"/>
          <p14:tracePt t="80455" x="1651000" y="4889500"/>
          <p14:tracePt t="80469" x="1644650" y="4889500"/>
          <p14:tracePt t="80553" x="1638300" y="4889500"/>
          <p14:tracePt t="80559" x="1631950" y="4889500"/>
          <p14:tracePt t="80577" x="1625600" y="4889500"/>
          <p14:tracePt t="80578" x="1619250" y="4902200"/>
          <p14:tracePt t="80593" x="1606550" y="4902200"/>
          <p14:tracePt t="80627" x="1600200" y="4902200"/>
          <p14:tracePt t="80644" x="1593850" y="4902200"/>
          <p14:tracePt t="80777" x="1593850" y="4908550"/>
          <p14:tracePt t="80787" x="1600200" y="4908550"/>
          <p14:tracePt t="80793" x="1612900" y="4908550"/>
          <p14:tracePt t="80794" x="1638300" y="4921250"/>
          <p14:tracePt t="80810" x="1651000" y="4927600"/>
          <p14:tracePt t="80826" x="1663700" y="4927600"/>
          <p14:tracePt t="80843" x="1670050" y="4927600"/>
          <p14:tracePt t="81029" x="1663700" y="4927600"/>
          <p14:tracePt t="81035" x="1657350" y="4927600"/>
          <p14:tracePt t="81045" x="1644650" y="4927600"/>
          <p14:tracePt t="81045" x="1631950" y="4927600"/>
          <p14:tracePt t="81060" x="1612900" y="4927600"/>
          <p14:tracePt t="81077" x="1593850" y="4927600"/>
          <p14:tracePt t="81093" x="1587500" y="4927600"/>
          <p14:tracePt t="81151" x="1581150" y="4927600"/>
          <p14:tracePt t="81475" x="1581150" y="4921250"/>
          <p14:tracePt t="81477" x="1581150" y="4876800"/>
          <p14:tracePt t="81485" x="1581150" y="4845050"/>
          <p14:tracePt t="81495" x="1581150" y="4775200"/>
          <p14:tracePt t="81510" x="1581150" y="4711700"/>
          <p14:tracePt t="81526" x="1606550" y="4679950"/>
          <p14:tracePt t="81543" x="1612900" y="4635500"/>
          <p14:tracePt t="81560" x="1619250" y="4610100"/>
          <p14:tracePt t="81576" x="1625600" y="4572000"/>
          <p14:tracePt t="81593" x="1638300" y="4540250"/>
          <p14:tracePt t="81610" x="1644650" y="4514850"/>
          <p14:tracePt t="81626" x="1644650" y="4495800"/>
          <p14:tracePt t="81967" x="1644650" y="4489450"/>
          <p14:tracePt t="81971" x="1651000" y="4483100"/>
          <p14:tracePt t="81973" x="1663700" y="4464050"/>
          <p14:tracePt t="81976" x="1708150" y="4413250"/>
          <p14:tracePt t="81976" x="1708150" y="4406900"/>
          <p14:tracePt t="81997" x="1720850" y="4400550"/>
          <p14:tracePt t="82010" x="1727200" y="4400550"/>
          <p14:tracePt t="82549" x="1733550" y="4400550"/>
          <p14:tracePt t="82553" x="1739900" y="4400550"/>
          <p14:tracePt t="82563" x="1758950" y="4400550"/>
          <p14:tracePt t="82565" x="1803400" y="4406900"/>
          <p14:tracePt t="82576" x="1911350" y="4457700"/>
          <p14:tracePt t="82593" x="2025650" y="4489450"/>
          <p14:tracePt t="82610" x="2165350" y="4533900"/>
          <p14:tracePt t="82627" x="2311400" y="4591050"/>
          <p14:tracePt t="82643" x="2393950" y="4635500"/>
          <p14:tracePt t="82660" x="2482850" y="4648200"/>
          <p14:tracePt t="82676" x="2597150" y="4686300"/>
          <p14:tracePt t="82693" x="2730500" y="4705350"/>
          <p14:tracePt t="82710" x="2870200" y="4749800"/>
          <p14:tracePt t="82727" x="3003550" y="4775200"/>
          <p14:tracePt t="82743" x="3092450" y="4781550"/>
          <p14:tracePt t="82760" x="3117850" y="4787900"/>
          <p14:tracePt t="82776" x="3124200" y="4787900"/>
          <p14:tracePt t="83085" x="3124200" y="4806950"/>
          <p14:tracePt t="83087" x="3124200" y="4813300"/>
          <p14:tracePt t="83093" x="3124200" y="4851400"/>
          <p14:tracePt t="83094" x="3079750" y="5010150"/>
          <p14:tracePt t="83110" x="3060700" y="5207000"/>
          <p14:tracePt t="83110" x="3060700" y="5219700"/>
          <p14:tracePt t="83127" x="3028950" y="5391150"/>
          <p14:tracePt t="83143" x="3016250" y="5537200"/>
          <p14:tracePt t="83160" x="2997200" y="5626100"/>
          <p14:tracePt t="83176" x="2978150" y="5689600"/>
          <p14:tracePt t="83193" x="2971800" y="5727700"/>
          <p14:tracePt t="83210" x="2959100" y="5740400"/>
          <p14:tracePt t="83227" x="2933700" y="5765800"/>
          <p14:tracePt t="83243" x="2901950" y="5797550"/>
          <p14:tracePt t="83260" x="2857500" y="5835650"/>
          <p14:tracePt t="83276" x="2781300" y="5861050"/>
          <p14:tracePt t="83293" x="2736850" y="5892800"/>
          <p14:tracePt t="83310" x="2705100" y="5899150"/>
          <p14:tracePt t="83327" x="2660650" y="5911850"/>
          <p14:tracePt t="83343" x="2609850" y="5918200"/>
          <p14:tracePt t="83360" x="2565400" y="5918200"/>
          <p14:tracePt t="83376" x="2495550" y="5905500"/>
          <p14:tracePt t="83393" x="2419350" y="5892800"/>
          <p14:tracePt t="83410" x="2355850" y="5873750"/>
          <p14:tracePt t="83410" x="2349500" y="5873750"/>
          <p14:tracePt t="83427" x="2266950" y="5861050"/>
          <p14:tracePt t="83443" x="2203450" y="5842000"/>
          <p14:tracePt t="83460" x="2146300" y="5835650"/>
          <p14:tracePt t="83476" x="2089150" y="5829300"/>
          <p14:tracePt t="83493" x="2044700" y="5829300"/>
          <p14:tracePt t="83510" x="2006600" y="5829300"/>
          <p14:tracePt t="83510" x="2006600" y="5822950"/>
          <p14:tracePt t="83527" x="1987550" y="5822950"/>
          <p14:tracePt t="83543" x="1955800" y="5822950"/>
          <p14:tracePt t="83560" x="1924050" y="5822950"/>
          <p14:tracePt t="83577" x="1847850" y="5816600"/>
          <p14:tracePt t="83593" x="1771650" y="5816600"/>
          <p14:tracePt t="83610" x="1670050" y="5816600"/>
          <p14:tracePt t="83627" x="1568450" y="5816600"/>
          <p14:tracePt t="83643" x="1517650" y="5816600"/>
          <p14:tracePt t="83660" x="1504950" y="5816600"/>
          <p14:tracePt t="83676" x="1485900" y="5816600"/>
          <p14:tracePt t="83827" x="1492250" y="5816600"/>
          <p14:tracePt t="83852" x="1498600" y="5816600"/>
          <p14:tracePt t="83853" x="1504950" y="5816600"/>
          <p14:tracePt t="83860" x="1511300" y="5816600"/>
          <p14:tracePt t="83876" x="1536700" y="5842000"/>
          <p14:tracePt t="83893" x="1562100" y="5880100"/>
          <p14:tracePt t="83910" x="1581150" y="5886450"/>
          <p14:tracePt t="83926" x="1593850" y="5886450"/>
          <p14:tracePt t="83943" x="1593850" y="5899150"/>
          <p14:tracePt t="83960" x="1625600" y="5899150"/>
          <p14:tracePt t="83976" x="1638300" y="5899150"/>
          <p14:tracePt t="83993" x="1644650" y="5899150"/>
          <p14:tracePt t="84010" x="1651000" y="5899150"/>
          <p14:tracePt t="84026" x="1657350" y="5899150"/>
          <p14:tracePt t="84067" x="1670050" y="5899150"/>
          <p14:tracePt t="84665" x="1663700" y="5899150"/>
          <p14:tracePt t="84683" x="1657350" y="5899150"/>
          <p14:tracePt t="84687" x="1651000" y="5899150"/>
          <p14:tracePt t="84701" x="1644650" y="5899150"/>
          <p14:tracePt t="85283" x="1651000" y="5899150"/>
          <p14:tracePt t="85285" x="1657350" y="5899150"/>
          <p14:tracePt t="85285" x="1670050" y="5899150"/>
          <p14:tracePt t="85302" x="1676400" y="5899150"/>
          <p14:tracePt t="85303" x="1701800" y="5899150"/>
          <p14:tracePt t="85310" x="1733550" y="5899150"/>
          <p14:tracePt t="85326" x="1803400" y="5899150"/>
          <p14:tracePt t="85343" x="1892300" y="5899150"/>
          <p14:tracePt t="85360" x="1993900" y="5899150"/>
          <p14:tracePt t="85360" x="2006600" y="5899150"/>
          <p14:tracePt t="85377" x="2165350" y="5905500"/>
          <p14:tracePt t="85393" x="2374900" y="5905500"/>
          <p14:tracePt t="85410" x="2641600" y="5905500"/>
          <p14:tracePt t="85426" x="2927350" y="5905500"/>
          <p14:tracePt t="85443" x="3130550" y="5905500"/>
          <p14:tracePt t="85460" x="3302000" y="5905500"/>
          <p14:tracePt t="85477" x="3371850" y="5892800"/>
          <p14:tracePt t="85493" x="3409950" y="5892800"/>
          <p14:tracePt t="86566" x="0" y="0"/>
        </p14:tracePtLst>
      </p14:laserTrace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2400" dirty="0" err="1"/>
              <a:t>Companion</a:t>
            </a:r>
            <a:r>
              <a:rPr lang="fr-FR" sz="2400" dirty="0"/>
              <a:t> plasma: </a:t>
            </a:r>
            <a:r>
              <a:rPr lang="fr-FR" sz="2400" dirty="0" err="1"/>
              <a:t>role</a:t>
            </a:r>
            <a:r>
              <a:rPr lang="fr-FR" sz="2400" dirty="0"/>
              <a:t> of </a:t>
            </a:r>
            <a:r>
              <a:rPr lang="fr-FR" sz="2400" dirty="0" err="1"/>
              <a:t>impurity</a:t>
            </a:r>
            <a:r>
              <a:rPr lang="fr-FR" sz="2400" dirty="0"/>
              <a:t> </a:t>
            </a:r>
            <a:r>
              <a:rPr lang="fr-FR" sz="2400" dirty="0" err="1"/>
              <a:t>remnant</a:t>
            </a:r>
            <a:r>
              <a:rPr lang="fr-FR" sz="2400" dirty="0"/>
              <a:t> in the final collapse</a:t>
            </a:r>
            <a:endParaRPr lang="fr-FR" sz="2400" dirty="0"/>
          </a:p>
        </p:txBody>
      </p:sp>
      <p:sp>
        <p:nvSpPr>
          <p:cNvPr id="3" name="Espace réservé du contenu 2"/>
          <p:cNvSpPr>
            <a:spLocks noGrp="1"/>
          </p:cNvSpPr>
          <p:nvPr>
            <p:ph idx="1"/>
          </p:nvPr>
        </p:nvSpPr>
        <p:spPr>
          <a:xfrm>
            <a:off x="457200" y="836712"/>
            <a:ext cx="4505498" cy="4134299"/>
          </a:xfrm>
        </p:spPr>
        <p:txBody>
          <a:bodyPr/>
          <a:lstStyle/>
          <a:p>
            <a:r>
              <a:rPr lang="fr-FR" dirty="0" err="1" smtClean="0"/>
              <a:t>Enough</a:t>
            </a:r>
            <a:r>
              <a:rPr lang="fr-FR" dirty="0" smtClean="0"/>
              <a:t> </a:t>
            </a:r>
            <a:r>
              <a:rPr lang="fr-FR" dirty="0" err="1"/>
              <a:t>remaining</a:t>
            </a:r>
            <a:r>
              <a:rPr lang="fr-FR" dirty="0"/>
              <a:t> argon leads to </a:t>
            </a:r>
            <a:r>
              <a:rPr lang="fr-FR" dirty="0" err="1"/>
              <a:t>runaway</a:t>
            </a:r>
            <a:r>
              <a:rPr lang="fr-FR" dirty="0"/>
              <a:t> </a:t>
            </a:r>
            <a:r>
              <a:rPr lang="fr-FR" dirty="0" err="1"/>
              <a:t>reacceleration</a:t>
            </a:r>
            <a:r>
              <a:rPr lang="fr-FR" dirty="0"/>
              <a:t> </a:t>
            </a:r>
            <a:r>
              <a:rPr lang="fr-FR" dirty="0" err="1"/>
              <a:t>during</a:t>
            </a:r>
            <a:r>
              <a:rPr lang="fr-FR" dirty="0"/>
              <a:t> CQ</a:t>
            </a:r>
          </a:p>
          <a:p>
            <a:pPr lvl="1"/>
            <a:r>
              <a:rPr lang="fr-FR" b="1" dirty="0" err="1"/>
              <a:t>Hints</a:t>
            </a:r>
            <a:r>
              <a:rPr lang="fr-FR" b="1" dirty="0"/>
              <a:t> at the </a:t>
            </a:r>
            <a:r>
              <a:rPr lang="fr-FR" b="1" dirty="0" err="1"/>
              <a:t>fact</a:t>
            </a:r>
            <a:r>
              <a:rPr lang="fr-FR" b="1" dirty="0"/>
              <a:t> </a:t>
            </a:r>
            <a:r>
              <a:rPr lang="fr-FR" b="1" dirty="0" err="1"/>
              <a:t>that</a:t>
            </a:r>
            <a:r>
              <a:rPr lang="fr-FR" b="1" dirty="0"/>
              <a:t> not all the argon </a:t>
            </a:r>
            <a:r>
              <a:rPr lang="fr-FR" b="1" dirty="0" err="1"/>
              <a:t>is</a:t>
            </a:r>
            <a:r>
              <a:rPr lang="fr-FR" b="1" dirty="0"/>
              <a:t> </a:t>
            </a:r>
            <a:r>
              <a:rPr lang="fr-FR" b="1" dirty="0" err="1"/>
              <a:t>flushed</a:t>
            </a:r>
            <a:r>
              <a:rPr lang="fr-FR" b="1" dirty="0"/>
              <a:t> out.</a:t>
            </a:r>
          </a:p>
          <a:p>
            <a:endParaRPr lang="fr-FR" dirty="0"/>
          </a:p>
          <a:p>
            <a:r>
              <a:rPr lang="fr-FR" dirty="0" err="1" smtClean="0"/>
              <a:t>Timescale</a:t>
            </a:r>
            <a:r>
              <a:rPr lang="fr-FR" dirty="0" smtClean="0"/>
              <a:t> and </a:t>
            </a:r>
            <a:r>
              <a:rPr lang="fr-FR" dirty="0" err="1" smtClean="0"/>
              <a:t>radiated</a:t>
            </a:r>
            <a:r>
              <a:rPr lang="fr-FR" dirty="0" smtClean="0"/>
              <a:t> power </a:t>
            </a:r>
            <a:r>
              <a:rPr lang="fr-FR" dirty="0" err="1" smtClean="0"/>
              <a:t>during</a:t>
            </a:r>
            <a:r>
              <a:rPr lang="fr-FR" dirty="0" smtClean="0"/>
              <a:t> the final collapse </a:t>
            </a:r>
            <a:r>
              <a:rPr lang="fr-FR" dirty="0" err="1" smtClean="0"/>
              <a:t>also</a:t>
            </a:r>
            <a:r>
              <a:rPr lang="fr-FR" dirty="0" smtClean="0"/>
              <a:t> </a:t>
            </a:r>
            <a:r>
              <a:rPr lang="fr-FR" dirty="0" err="1" smtClean="0"/>
              <a:t>scale</a:t>
            </a:r>
            <a:r>
              <a:rPr lang="fr-FR" dirty="0" smtClean="0"/>
              <a:t> </a:t>
            </a:r>
            <a:r>
              <a:rPr lang="fr-FR" dirty="0" err="1" smtClean="0"/>
              <a:t>with</a:t>
            </a:r>
            <a:r>
              <a:rPr lang="fr-FR" dirty="0" smtClean="0"/>
              <a:t> the initial argon </a:t>
            </a:r>
            <a:r>
              <a:rPr lang="fr-FR" dirty="0" err="1" smtClean="0"/>
              <a:t>amount</a:t>
            </a:r>
            <a:endParaRPr lang="fr-FR" dirty="0" smtClean="0"/>
          </a:p>
          <a:p>
            <a:pPr lvl="1"/>
            <a:r>
              <a:rPr lang="fr-FR" dirty="0" smtClean="0"/>
              <a:t>An argon </a:t>
            </a:r>
            <a:r>
              <a:rPr lang="fr-FR" dirty="0" err="1" smtClean="0"/>
              <a:t>remnant</a:t>
            </a:r>
            <a:r>
              <a:rPr lang="fr-FR" dirty="0" smtClean="0"/>
              <a:t> </a:t>
            </a:r>
            <a:r>
              <a:rPr lang="fr-FR" dirty="0" err="1" smtClean="0"/>
              <a:t>exists</a:t>
            </a:r>
            <a:r>
              <a:rPr lang="fr-FR" dirty="0" smtClean="0"/>
              <a:t> in the </a:t>
            </a:r>
            <a:r>
              <a:rPr lang="fr-FR" dirty="0" err="1" smtClean="0"/>
              <a:t>companion</a:t>
            </a:r>
            <a:r>
              <a:rPr lang="fr-FR" dirty="0" smtClean="0"/>
              <a:t> plasma</a:t>
            </a:r>
            <a:endParaRPr lang="it-IT" dirty="0"/>
          </a:p>
          <a:p>
            <a:endParaRPr lang="fr-FR" dirty="0"/>
          </a:p>
        </p:txBody>
      </p:sp>
      <p:pic>
        <p:nvPicPr>
          <p:cNvPr id="1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2948" y="3545418"/>
            <a:ext cx="3801200" cy="29533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82948" y="737983"/>
            <a:ext cx="3767137" cy="2914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4421157" y="3053626"/>
            <a:ext cx="301686" cy="369332"/>
          </a:xfrm>
          <a:prstGeom prst="rect">
            <a:avLst/>
          </a:prstGeom>
        </p:spPr>
        <p:txBody>
          <a:bodyPr wrap="none">
            <a:spAutoFit/>
          </a:bodyPr>
          <a:lstStyle/>
          <a:p>
            <a:endParaRPr/>
          </a:p>
        </p:txBody>
      </p:sp>
      <p:sp>
        <p:nvSpPr>
          <p:cNvPr id="14" name="Rectangle 13"/>
          <p:cNvSpPr/>
          <p:nvPr/>
        </p:nvSpPr>
        <p:spPr>
          <a:xfrm>
            <a:off x="6498771" y="1069525"/>
            <a:ext cx="2098222" cy="64374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15" name="ZoneTexte 14"/>
          <p:cNvSpPr txBox="1"/>
          <p:nvPr/>
        </p:nvSpPr>
        <p:spPr>
          <a:xfrm>
            <a:off x="6983548" y="1713270"/>
            <a:ext cx="1454565" cy="307777"/>
          </a:xfrm>
          <a:prstGeom prst="rect">
            <a:avLst/>
          </a:prstGeom>
          <a:noFill/>
        </p:spPr>
        <p:txBody>
          <a:bodyPr wrap="none" rtlCol="0">
            <a:spAutoFit/>
          </a:bodyPr>
          <a:lstStyle/>
          <a:p>
            <a:pPr algn="l"/>
            <a:r>
              <a:rPr lang="fr-FR" sz="1400" dirty="0" smtClean="0">
                <a:solidFill>
                  <a:srgbClr val="FF0000"/>
                </a:solidFill>
              </a:rPr>
              <a:t>RE </a:t>
            </a:r>
            <a:r>
              <a:rPr lang="fr-FR" sz="1400" dirty="0" err="1" smtClean="0">
                <a:solidFill>
                  <a:srgbClr val="FF0000"/>
                </a:solidFill>
              </a:rPr>
              <a:t>reacceleration</a:t>
            </a:r>
            <a:endParaRPr lang="fr-FR" sz="1400" dirty="0">
              <a:solidFill>
                <a:srgbClr val="FF0000"/>
              </a:solidFill>
            </a:endParaRPr>
          </a:p>
        </p:txBody>
      </p:sp>
      <p:sp>
        <p:nvSpPr>
          <p:cNvPr id="16" name="Rectangle 15"/>
          <p:cNvSpPr/>
          <p:nvPr/>
        </p:nvSpPr>
        <p:spPr>
          <a:xfrm>
            <a:off x="6466115" y="3793672"/>
            <a:ext cx="2078273" cy="4898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17" name="ZoneTexte 16"/>
          <p:cNvSpPr txBox="1"/>
          <p:nvPr/>
        </p:nvSpPr>
        <p:spPr>
          <a:xfrm>
            <a:off x="6820599" y="4309537"/>
            <a:ext cx="1454565" cy="307777"/>
          </a:xfrm>
          <a:prstGeom prst="rect">
            <a:avLst/>
          </a:prstGeom>
          <a:noFill/>
        </p:spPr>
        <p:txBody>
          <a:bodyPr wrap="none" rtlCol="0">
            <a:spAutoFit/>
          </a:bodyPr>
          <a:lstStyle/>
          <a:p>
            <a:pPr algn="l"/>
            <a:r>
              <a:rPr lang="fr-FR" sz="1400" dirty="0" smtClean="0">
                <a:solidFill>
                  <a:srgbClr val="FF0000"/>
                </a:solidFill>
              </a:rPr>
              <a:t>RE </a:t>
            </a:r>
            <a:r>
              <a:rPr lang="fr-FR" sz="1400" dirty="0" err="1" smtClean="0">
                <a:solidFill>
                  <a:srgbClr val="FF0000"/>
                </a:solidFill>
              </a:rPr>
              <a:t>reacceleration</a:t>
            </a:r>
            <a:endParaRPr lang="fr-FR" sz="1400" dirty="0">
              <a:solidFill>
                <a:srgbClr val="FF0000"/>
              </a:solidFill>
            </a:endParaRPr>
          </a:p>
        </p:txBody>
      </p:sp>
      <p:sp>
        <p:nvSpPr>
          <p:cNvPr id="19" name="ZoneTexte 18"/>
          <p:cNvSpPr txBox="1"/>
          <p:nvPr/>
        </p:nvSpPr>
        <p:spPr>
          <a:xfrm>
            <a:off x="686906" y="4482477"/>
            <a:ext cx="3648331" cy="1015663"/>
          </a:xfrm>
          <a:prstGeom prst="rect">
            <a:avLst/>
          </a:prstGeom>
          <a:noFill/>
          <a:ln w="12700">
            <a:solidFill>
              <a:srgbClr val="00B050"/>
            </a:solidFill>
          </a:ln>
        </p:spPr>
        <p:txBody>
          <a:bodyPr wrap="square" rtlCol="0">
            <a:spAutoFit/>
          </a:bodyPr>
          <a:lstStyle/>
          <a:p>
            <a:pPr algn="ctr"/>
            <a:r>
              <a:rPr lang="fr-FR" sz="2000" dirty="0" err="1" smtClean="0">
                <a:solidFill>
                  <a:srgbClr val="00B050"/>
                </a:solidFill>
              </a:rPr>
              <a:t>Remnant</a:t>
            </a:r>
            <a:r>
              <a:rPr lang="fr-FR" sz="2000" dirty="0" smtClean="0">
                <a:solidFill>
                  <a:srgbClr val="00B050"/>
                </a:solidFill>
              </a:rPr>
              <a:t> </a:t>
            </a:r>
            <a:r>
              <a:rPr lang="fr-FR" sz="2000" dirty="0" err="1" smtClean="0">
                <a:solidFill>
                  <a:srgbClr val="00B050"/>
                </a:solidFill>
              </a:rPr>
              <a:t>impurities</a:t>
            </a:r>
            <a:r>
              <a:rPr lang="fr-FR" sz="2000" dirty="0" smtClean="0">
                <a:solidFill>
                  <a:srgbClr val="00B050"/>
                </a:solidFill>
              </a:rPr>
              <a:t> in the </a:t>
            </a:r>
            <a:r>
              <a:rPr lang="fr-FR" sz="2000" dirty="0" err="1" smtClean="0">
                <a:solidFill>
                  <a:srgbClr val="00B050"/>
                </a:solidFill>
              </a:rPr>
              <a:t>companion</a:t>
            </a:r>
            <a:r>
              <a:rPr lang="fr-FR" sz="2000" dirty="0" smtClean="0">
                <a:solidFill>
                  <a:srgbClr val="00B050"/>
                </a:solidFill>
              </a:rPr>
              <a:t> plasma set the final collapse </a:t>
            </a:r>
            <a:r>
              <a:rPr lang="fr-FR" sz="2000" dirty="0" err="1" smtClean="0">
                <a:solidFill>
                  <a:srgbClr val="00B050"/>
                </a:solidFill>
              </a:rPr>
              <a:t>features</a:t>
            </a:r>
            <a:endParaRPr lang="fr-FR" sz="2000" baseline="-25000" dirty="0" smtClean="0">
              <a:solidFill>
                <a:srgbClr val="00B050"/>
              </a:solidFill>
            </a:endParaRPr>
          </a:p>
        </p:txBody>
      </p:sp>
      <p:sp>
        <p:nvSpPr>
          <p:cNvPr id="7" name="Espace réservé du pied de page 6"/>
          <p:cNvSpPr>
            <a:spLocks noGrp="1"/>
          </p:cNvSpPr>
          <p:nvPr>
            <p:ph type="ftr" sz="quarter" idx="11"/>
          </p:nvPr>
        </p:nvSpPr>
        <p:spPr/>
        <p:txBody>
          <a:bodyPr/>
          <a:lstStyle/>
          <a:p>
            <a:r>
              <a:rPr lang="en-US" smtClean="0"/>
              <a:t>IAEA Technical Meeting on Plasma Disruptions and their Mitigation 20th-23th July 2020</a:t>
            </a:r>
            <a:endParaRPr lang="de-DE" dirty="0" smtClean="0"/>
          </a:p>
        </p:txBody>
      </p:sp>
      <p:sp>
        <p:nvSpPr>
          <p:cNvPr id="8" name="Espace réservé du numéro de diapositive 7"/>
          <p:cNvSpPr>
            <a:spLocks noGrp="1"/>
          </p:cNvSpPr>
          <p:nvPr>
            <p:ph type="sldNum" sz="quarter" idx="4"/>
          </p:nvPr>
        </p:nvSpPr>
        <p:spPr/>
        <p:txBody>
          <a:bodyPr/>
          <a:lstStyle/>
          <a:p>
            <a:fld id="{6A6D9FA1-99C7-4910-8E32-B85D378B0060}" type="slidenum">
              <a:rPr lang="en-GB" smtClean="0"/>
              <a:pPr/>
              <a:t>26</a:t>
            </a:fld>
            <a:endParaRPr lang="en-GB" dirty="0"/>
          </a:p>
        </p:txBody>
      </p:sp>
      <p:pic>
        <p:nvPicPr>
          <p:cNvPr id="20" name="Picture 2" descr="\\de-ews-fs01\efdawork\PI team\PICTURES AND GRAPHICS\LOGOS\JET-LOGO (by Dolp)\OtherJPG\JET.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30229" y="1069525"/>
            <a:ext cx="529501" cy="21005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de-ews-fs01\efdawork\PI team\PICTURES AND GRAPHICS\LOGOS\JET-LOGO (by Dolp)\OtherJPG\JET.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30228" y="3933572"/>
            <a:ext cx="529501" cy="210056"/>
          </a:xfrm>
          <a:prstGeom prst="rect">
            <a:avLst/>
          </a:prstGeom>
          <a:noFill/>
          <a:extLst>
            <a:ext uri="{909E8E84-426E-40DD-AFC4-6F175D3DCCD1}">
              <a14:hiddenFill xmlns:a14="http://schemas.microsoft.com/office/drawing/2010/main">
                <a:solidFill>
                  <a:srgbClr val="FFFFFF"/>
                </a:solidFill>
              </a14:hiddenFill>
            </a:ext>
          </a:extLst>
        </p:spPr>
      </p:pic>
      <p:pic>
        <p:nvPicPr>
          <p:cNvPr id="13" name="Audio 1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429056731"/>
      </p:ext>
    </p:extLst>
  </p:cSld>
  <p:clrMapOvr>
    <a:masterClrMapping/>
  </p:clrMapOvr>
  <mc:AlternateContent xmlns:mc="http://schemas.openxmlformats.org/markup-compatibility/2006">
    <mc:Choice xmlns:p14="http://schemas.microsoft.com/office/powerpoint/2010/main" Requires="p14">
      <p:transition spd="slow" p14:dur="2000" advTm="95817"/>
    </mc:Choice>
    <mc:Fallback>
      <p:transition spd="slow" advTm="958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3"/>
                </p:tgtEl>
              </p:cMediaNode>
            </p:audio>
          </p:childTnLst>
        </p:cTn>
      </p:par>
    </p:tnLst>
    <p:bldLst>
      <p:bldP spid="19" grpId="0" animBg="1"/>
    </p:bldLst>
  </p:timing>
  <p:extLst>
    <p:ext uri="{3A86A75C-4F4B-4683-9AE1-C65F6400EC91}">
      <p14:laserTraceLst xmlns:p14="http://schemas.microsoft.com/office/powerpoint/2010/main">
        <p14:tracePtLst>
          <p14:tracePt t="42590" x="5461000" y="3321050"/>
          <p14:tracePt t="42613" x="5461000" y="3327400"/>
          <p14:tracePt t="43250" x="5467350" y="3327400"/>
          <p14:tracePt t="43256" x="5473700" y="3327400"/>
          <p14:tracePt t="43264" x="5499100" y="3327400"/>
          <p14:tracePt t="43292" x="5505450" y="3327400"/>
          <p14:tracePt t="43296" x="5511800" y="3327400"/>
          <p14:tracePt t="43322" x="5518150" y="3327400"/>
          <p14:tracePt t="43791" x="5530850" y="3327400"/>
          <p14:tracePt t="43808" x="5543550" y="3327400"/>
          <p14:tracePt t="43814" x="5549900" y="3327400"/>
          <p14:tracePt t="43816" x="5568950" y="3327400"/>
          <p14:tracePt t="43822" x="5619750" y="3327400"/>
          <p14:tracePt t="43822" x="5626100" y="3333750"/>
          <p14:tracePt t="43838" x="5670550" y="3333750"/>
          <p14:tracePt t="43854" x="5727700" y="3333750"/>
          <p14:tracePt t="43871" x="5778500" y="3333750"/>
          <p14:tracePt t="43887" x="5822950" y="3333750"/>
          <p14:tracePt t="43904" x="5848350" y="3333750"/>
          <p14:tracePt t="43921" x="5854700" y="3333750"/>
          <p14:tracePt t="43937" x="5867400" y="3333750"/>
          <p14:tracePt t="43954" x="5880100" y="3333750"/>
          <p14:tracePt t="43971" x="5899150" y="3333750"/>
          <p14:tracePt t="43987" x="5918200" y="3333750"/>
          <p14:tracePt t="44004" x="5937250" y="3340100"/>
          <p14:tracePt t="44020" x="5943600" y="3340100"/>
          <p14:tracePt t="44037" x="5956300" y="3340100"/>
          <p14:tracePt t="44054" x="5969000" y="3340100"/>
          <p14:tracePt t="44071" x="5988050" y="3340100"/>
          <p14:tracePt t="44087" x="6000750" y="3340100"/>
          <p14:tracePt t="44104" x="6007100" y="3340100"/>
          <p14:tracePt t="44121" x="6013450" y="3340100"/>
          <p14:tracePt t="44137" x="6032500" y="3340100"/>
          <p14:tracePt t="44598" x="6038850" y="3340100"/>
          <p14:tracePt t="44610" x="6045200" y="3340100"/>
          <p14:tracePt t="44618" x="6057900" y="3340100"/>
          <p14:tracePt t="44621" x="6127750" y="3352800"/>
          <p14:tracePt t="44621" x="6134100" y="3352800"/>
          <p14:tracePt t="44638" x="6184900" y="3352800"/>
          <p14:tracePt t="44654" x="6273800" y="3365500"/>
          <p14:tracePt t="44671" x="6362700" y="3365500"/>
          <p14:tracePt t="44687" x="6470650" y="3371850"/>
          <p14:tracePt t="44704" x="6521450" y="3371850"/>
          <p14:tracePt t="44721" x="6578600" y="3371850"/>
          <p14:tracePt t="44737" x="6629400" y="3371850"/>
          <p14:tracePt t="44754" x="6673850" y="3371850"/>
          <p14:tracePt t="44771" x="6724650" y="3371850"/>
          <p14:tracePt t="44787" x="6775450" y="3371850"/>
          <p14:tracePt t="44804" x="6794500" y="3371850"/>
          <p14:tracePt t="44821" x="6826250" y="3371850"/>
          <p14:tracePt t="44821" x="6832600" y="3371850"/>
          <p14:tracePt t="44838" x="6864350" y="3371850"/>
          <p14:tracePt t="44854" x="6889750" y="3371850"/>
          <p14:tracePt t="44871" x="6953250" y="3371850"/>
          <p14:tracePt t="44887" x="7042150" y="3371850"/>
          <p14:tracePt t="44904" x="7131050" y="3378200"/>
          <p14:tracePt t="44921" x="7219950" y="3378200"/>
          <p14:tracePt t="44921" x="7232650" y="3378200"/>
          <p14:tracePt t="44938" x="7315200" y="3378200"/>
          <p14:tracePt t="44954" x="7423150" y="3390900"/>
          <p14:tracePt t="44971" x="7512050" y="3390900"/>
          <p14:tracePt t="44987" x="7594600" y="3397250"/>
          <p14:tracePt t="45004" x="7664450" y="3397250"/>
          <p14:tracePt t="45020" x="7734300" y="3397250"/>
          <p14:tracePt t="45037" x="7816850" y="3403600"/>
          <p14:tracePt t="45054" x="7893050" y="3403600"/>
          <p14:tracePt t="45071" x="7943850" y="3403600"/>
          <p14:tracePt t="45087" x="8007350" y="3403600"/>
          <p14:tracePt t="45104" x="8051800" y="3409950"/>
          <p14:tracePt t="45121" x="8108950" y="3422650"/>
          <p14:tracePt t="45137" x="8166100" y="3429000"/>
          <p14:tracePt t="45154" x="8210550" y="3429000"/>
          <p14:tracePt t="45171" x="8261350" y="3429000"/>
          <p14:tracePt t="45187" x="8312150" y="3429000"/>
          <p14:tracePt t="45204" x="8356600" y="3429000"/>
          <p14:tracePt t="45221" x="8394700" y="3429000"/>
          <p14:tracePt t="45237" x="8413750" y="3429000"/>
          <p14:tracePt t="45254" x="8445500" y="3429000"/>
          <p14:tracePt t="45270" x="8477250" y="3429000"/>
          <p14:tracePt t="45287" x="8521700" y="3435350"/>
          <p14:tracePt t="45304" x="8547100" y="3435350"/>
          <p14:tracePt t="45321" x="8585200" y="3435350"/>
          <p14:tracePt t="45337" x="8629650" y="3435350"/>
          <p14:tracePt t="45354" x="8661400" y="3435350"/>
          <p14:tracePt t="45371" x="8699500" y="3435350"/>
          <p14:tracePt t="45387" x="8724900" y="3435350"/>
          <p14:tracePt t="45404" x="8750300" y="3435350"/>
          <p14:tracePt t="45421" x="8763000" y="3435350"/>
          <p14:tracePt t="45438" x="8769350" y="3435350"/>
          <p14:tracePt t="45994" x="8763000" y="3435350"/>
          <p14:tracePt t="46010" x="8756650" y="3435350"/>
          <p14:tracePt t="46013" x="8750300" y="3435350"/>
          <p14:tracePt t="46021" x="8731250" y="3435350"/>
          <p14:tracePt t="46037" x="8680450" y="3435350"/>
          <p14:tracePt t="46054" x="8655050" y="3435350"/>
          <p14:tracePt t="46071" x="8623300" y="3435350"/>
          <p14:tracePt t="46087" x="8585200" y="3435350"/>
          <p14:tracePt t="46104" x="8547100" y="3435350"/>
          <p14:tracePt t="46121" x="8502650" y="3429000"/>
          <p14:tracePt t="46137" x="8445500" y="3429000"/>
          <p14:tracePt t="46154" x="8401050" y="3422650"/>
          <p14:tracePt t="46171" x="8362950" y="3422650"/>
          <p14:tracePt t="46171" x="8356600" y="3422650"/>
          <p14:tracePt t="46188" x="8324850" y="3422650"/>
          <p14:tracePt t="46204" x="8299450" y="3422650"/>
          <p14:tracePt t="46221" x="8267700" y="3422650"/>
          <p14:tracePt t="46237" x="8235950" y="3422650"/>
          <p14:tracePt t="46254" x="8223250" y="3422650"/>
          <p14:tracePt t="46271" x="8191500" y="3422650"/>
          <p14:tracePt t="46287" x="8153400" y="3422650"/>
          <p14:tracePt t="46304" x="8134350" y="3409950"/>
          <p14:tracePt t="46321" x="8121650" y="3409950"/>
          <p14:tracePt t="46337" x="8096250" y="3409950"/>
          <p14:tracePt t="46373" x="8089900" y="3409950"/>
          <p14:tracePt t="46426" x="8083550" y="3409950"/>
          <p14:tracePt t="46634" x="8077200" y="3409950"/>
          <p14:tracePt t="46636" x="8064500" y="3409950"/>
          <p14:tracePt t="46636" x="8058150" y="3409950"/>
          <p14:tracePt t="46638" x="7975600" y="3390900"/>
          <p14:tracePt t="46654" x="7905750" y="3378200"/>
          <p14:tracePt t="46671" x="7835900" y="3371850"/>
          <p14:tracePt t="46687" x="7727950" y="3365500"/>
          <p14:tracePt t="46704" x="7613650" y="3359150"/>
          <p14:tracePt t="46720" x="7486650" y="3340100"/>
          <p14:tracePt t="46737" x="7353300" y="3333750"/>
          <p14:tracePt t="46754" x="7232650" y="3333750"/>
          <p14:tracePt t="46771" x="7156450" y="3333750"/>
          <p14:tracePt t="46787" x="7080250" y="3333750"/>
          <p14:tracePt t="46804" x="7035800" y="3333750"/>
          <p14:tracePt t="46820" x="6997700" y="3333750"/>
          <p14:tracePt t="46838" x="6953250" y="3333750"/>
          <p14:tracePt t="46854" x="6896100" y="3314700"/>
          <p14:tracePt t="46871" x="6838950" y="3302000"/>
          <p14:tracePt t="46887" x="6756400" y="3276600"/>
          <p14:tracePt t="46904" x="6699250" y="3270250"/>
          <p14:tracePt t="46921" x="6642100" y="3251200"/>
          <p14:tracePt t="46938" x="6546850" y="3232150"/>
          <p14:tracePt t="46954" x="6483350" y="3219450"/>
          <p14:tracePt t="46971" x="6394450" y="3206750"/>
          <p14:tracePt t="46987" x="6324600" y="3187700"/>
          <p14:tracePt t="47004" x="6261100" y="3181350"/>
          <p14:tracePt t="47021" x="6223000" y="3181350"/>
          <p14:tracePt t="47037" x="6184900" y="3168650"/>
          <p14:tracePt t="47054" x="6146800" y="3155950"/>
          <p14:tracePt t="47071" x="6102350" y="3149600"/>
          <p14:tracePt t="47087" x="6051550" y="3143250"/>
          <p14:tracePt t="47104" x="5994400" y="3130550"/>
          <p14:tracePt t="47121" x="5930900" y="3130550"/>
          <p14:tracePt t="47137" x="5880100" y="3111500"/>
          <p14:tracePt t="47154" x="5816600" y="3117850"/>
          <p14:tracePt t="47171" x="5759450" y="3105150"/>
          <p14:tracePt t="47187" x="5715000" y="3098800"/>
          <p14:tracePt t="47204" x="5683250" y="3092450"/>
          <p14:tracePt t="47220" x="5657850" y="3086100"/>
          <p14:tracePt t="47237" x="5619750" y="3086100"/>
          <p14:tracePt t="47254" x="5600700" y="3079750"/>
          <p14:tracePt t="47271" x="5594350" y="3079750"/>
          <p14:tracePt t="47376" x="5588000" y="3079750"/>
          <p14:tracePt t="47386" x="5575300" y="3079750"/>
          <p14:tracePt t="47392" x="5562600" y="3079750"/>
          <p14:tracePt t="47404" x="5556250" y="3079750"/>
          <p14:tracePt t="50646" x="5556250" y="3073400"/>
          <p14:tracePt t="50648" x="5556250" y="3054350"/>
          <p14:tracePt t="50650" x="5562600" y="3016250"/>
          <p14:tracePt t="50654" x="5594350" y="2940050"/>
          <p14:tracePt t="50671" x="5613400" y="2870200"/>
          <p14:tracePt t="50687" x="5613400" y="2825750"/>
          <p14:tracePt t="50704" x="5619750" y="2813050"/>
          <p14:tracePt t="50720" x="5619750" y="2806700"/>
          <p14:tracePt t="51204" x="5632450" y="2806700"/>
          <p14:tracePt t="51206" x="5664200" y="2781300"/>
          <p14:tracePt t="51214" x="5721350" y="2749550"/>
          <p14:tracePt t="51221" x="5930900" y="2673350"/>
          <p14:tracePt t="51221" x="5943600" y="2667000"/>
          <p14:tracePt t="51238" x="6153150" y="2559050"/>
          <p14:tracePt t="51254" x="6286500" y="2514600"/>
          <p14:tracePt t="51271" x="6413500" y="2444750"/>
          <p14:tracePt t="51287" x="6477000" y="2406650"/>
          <p14:tracePt t="51304" x="6477000" y="2400300"/>
          <p14:tracePt t="51350" x="6483350" y="2400300"/>
          <p14:tracePt t="51446" x="6483350" y="2393950"/>
          <p14:tracePt t="51496" x="6489700" y="2393950"/>
          <p14:tracePt t="51498" x="6496050" y="2381250"/>
          <p14:tracePt t="51500" x="6502400" y="2362200"/>
          <p14:tracePt t="51504" x="6534150" y="2324100"/>
          <p14:tracePt t="51521" x="6534150" y="2317750"/>
          <p14:tracePt t="51558" x="6534150" y="2311400"/>
          <p14:tracePt t="51560" x="6502400" y="2292350"/>
          <p14:tracePt t="51571" x="6413500" y="2241550"/>
          <p14:tracePt t="51571" x="6400800" y="2241550"/>
          <p14:tracePt t="51588" x="6292850" y="2197100"/>
          <p14:tracePt t="51604" x="6210300" y="2178050"/>
          <p14:tracePt t="51621" x="6146800" y="2159000"/>
          <p14:tracePt t="51637" x="6108700" y="2146300"/>
          <p14:tracePt t="51654" x="6102350" y="2146300"/>
          <p14:tracePt t="51992" x="6108700" y="2146300"/>
          <p14:tracePt t="52002" x="6121400" y="2146300"/>
          <p14:tracePt t="52014" x="6127750" y="2146300"/>
          <p14:tracePt t="52022" x="6134100" y="2146300"/>
          <p14:tracePt t="52022" x="6140450" y="2139950"/>
          <p14:tracePt t="52037" x="6178550" y="2133600"/>
          <p14:tracePt t="52054" x="6223000" y="2108200"/>
          <p14:tracePt t="52071" x="6267450" y="2095500"/>
          <p14:tracePt t="52087" x="6305550" y="2076450"/>
          <p14:tracePt t="52104" x="6318250" y="2063750"/>
          <p14:tracePt t="52121" x="6343650" y="2057400"/>
          <p14:tracePt t="52137" x="6356350" y="2044700"/>
          <p14:tracePt t="52154" x="6388100" y="2025650"/>
          <p14:tracePt t="52171" x="6407150" y="2012950"/>
          <p14:tracePt t="52187" x="6445250" y="1993900"/>
          <p14:tracePt t="52204" x="6483350" y="1974850"/>
          <p14:tracePt t="52221" x="6515100" y="1949450"/>
          <p14:tracePt t="52237" x="6540500" y="1924050"/>
          <p14:tracePt t="52255" x="6572250" y="1911350"/>
          <p14:tracePt t="52270" x="6604000" y="1892300"/>
          <p14:tracePt t="52288" x="6623050" y="1873250"/>
          <p14:tracePt t="52304" x="6680200" y="1847850"/>
          <p14:tracePt t="52321" x="6731000" y="1816100"/>
          <p14:tracePt t="52337" x="6775450" y="1790700"/>
          <p14:tracePt t="52354" x="6807200" y="1790700"/>
          <p14:tracePt t="52371" x="6826250" y="1771650"/>
          <p14:tracePt t="52387" x="6838950" y="1765300"/>
          <p14:tracePt t="52404" x="6851650" y="1765300"/>
          <p14:tracePt t="52421" x="6870700" y="1752600"/>
          <p14:tracePt t="52437" x="6908800" y="1746250"/>
          <p14:tracePt t="52455" x="6959600" y="1720850"/>
          <p14:tracePt t="52470" x="7016750" y="1701800"/>
          <p14:tracePt t="52487" x="7073900" y="1682750"/>
          <p14:tracePt t="52504" x="7112000" y="1676400"/>
          <p14:tracePt t="52521" x="7156450" y="1670050"/>
          <p14:tracePt t="52521" x="7162800" y="1670050"/>
          <p14:tracePt t="52538" x="7226300" y="1657350"/>
          <p14:tracePt t="52554" x="7302500" y="1625600"/>
          <p14:tracePt t="52571" x="7366000" y="1606550"/>
          <p14:tracePt t="52587" x="7486650" y="1562100"/>
          <p14:tracePt t="52604" x="7562850" y="1549400"/>
          <p14:tracePt t="52621" x="7670800" y="1511300"/>
          <p14:tracePt t="52637" x="7778750" y="1485900"/>
          <p14:tracePt t="52654" x="7842250" y="1479550"/>
          <p14:tracePt t="52670" x="7912100" y="1473200"/>
          <p14:tracePt t="52670" x="7918450" y="1473200"/>
          <p14:tracePt t="52688" x="7981950" y="1473200"/>
          <p14:tracePt t="52704" x="8039100" y="1466850"/>
          <p14:tracePt t="52721" x="8108950" y="1460500"/>
          <p14:tracePt t="52737" x="8178800" y="1454150"/>
          <p14:tracePt t="52754" x="8235950" y="1441450"/>
          <p14:tracePt t="52771" x="8274050" y="1435100"/>
          <p14:tracePt t="52787" x="8312150" y="1435100"/>
          <p14:tracePt t="52804" x="8343900" y="1435100"/>
          <p14:tracePt t="52821" x="8362950" y="1428750"/>
          <p14:tracePt t="52837" x="8407400" y="1428750"/>
          <p14:tracePt t="52854" x="8477250" y="1428750"/>
          <p14:tracePt t="52870" x="8547100" y="1416050"/>
          <p14:tracePt t="52887" x="8616950" y="1416050"/>
          <p14:tracePt t="52904" x="8667750" y="1403350"/>
          <p14:tracePt t="52921" x="8705850" y="1403350"/>
          <p14:tracePt t="52937" x="8712200" y="1403350"/>
          <p14:tracePt t="52954" x="8718550" y="1403350"/>
          <p14:tracePt t="52971" x="8724900" y="1403350"/>
          <p14:tracePt t="52988" x="8750300" y="1403350"/>
          <p14:tracePt t="53004" x="8763000" y="1403350"/>
          <p14:tracePt t="53021" x="8769350" y="1403350"/>
          <p14:tracePt t="55865" x="8763000" y="1403350"/>
          <p14:tracePt t="56221" x="8756650" y="1403350"/>
          <p14:tracePt t="56283" x="8750300" y="1403350"/>
          <p14:tracePt t="56285" x="8743950" y="1403350"/>
          <p14:tracePt t="56287" x="8712200" y="1403350"/>
          <p14:tracePt t="56305" x="8705850" y="1397000"/>
          <p14:tracePt t="56320" x="8686800" y="1397000"/>
          <p14:tracePt t="56336" x="8680450" y="1397000"/>
          <p14:tracePt t="56353" x="8674100" y="1397000"/>
          <p14:tracePt t="56370" x="8655050" y="1397000"/>
          <p14:tracePt t="56386" x="8629650" y="1397000"/>
          <p14:tracePt t="56403" x="8591550" y="1397000"/>
          <p14:tracePt t="56420" x="8521700" y="1416050"/>
          <p14:tracePt t="56436" x="8451850" y="1422400"/>
          <p14:tracePt t="56453" x="8401050" y="1428750"/>
          <p14:tracePt t="56469" x="8362950" y="1435100"/>
          <p14:tracePt t="56486" x="8324850" y="1454150"/>
          <p14:tracePt t="56503" x="8293100" y="1454150"/>
          <p14:tracePt t="56520" x="8223250" y="1460500"/>
          <p14:tracePt t="56536" x="8159750" y="1492250"/>
          <p14:tracePt t="56553" x="8070850" y="1511300"/>
          <p14:tracePt t="56570" x="7988300" y="1543050"/>
          <p14:tracePt t="56586" x="7893050" y="1568450"/>
          <p14:tracePt t="56603" x="7842250" y="1581150"/>
          <p14:tracePt t="56620" x="7804150" y="1587500"/>
          <p14:tracePt t="56620" x="7797800" y="1587500"/>
          <p14:tracePt t="56637" x="7772400" y="1593850"/>
          <p14:tracePt t="56653" x="7708900" y="1625600"/>
          <p14:tracePt t="56670" x="7626350" y="1663700"/>
          <p14:tracePt t="56686" x="7493000" y="1727200"/>
          <p14:tracePt t="56703" x="7385050" y="1790700"/>
          <p14:tracePt t="56720" x="7264400" y="1841500"/>
          <p14:tracePt t="56736" x="7181850" y="1860550"/>
          <p14:tracePt t="56753" x="7124700" y="1873250"/>
          <p14:tracePt t="56770" x="7086600" y="1879600"/>
          <p14:tracePt t="56786" x="7054850" y="1879600"/>
          <p14:tracePt t="56803" x="6991350" y="1879600"/>
          <p14:tracePt t="56820" x="6915150" y="1879600"/>
          <p14:tracePt t="56836" x="6826250" y="1879600"/>
          <p14:tracePt t="56853" x="6769100" y="1879600"/>
          <p14:tracePt t="56870" x="6718300" y="1879600"/>
          <p14:tracePt t="56886" x="6680200" y="1866900"/>
          <p14:tracePt t="56903" x="6642100" y="1860550"/>
          <p14:tracePt t="56920" x="6604000" y="1854200"/>
          <p14:tracePt t="56936" x="6578600" y="1854200"/>
          <p14:tracePt t="56953" x="6553200" y="1847850"/>
          <p14:tracePt t="56970" x="6546850" y="1822450"/>
          <p14:tracePt t="56986" x="6527800" y="1822450"/>
          <p14:tracePt t="57003" x="6515100" y="1822450"/>
          <p14:tracePt t="57020" x="6489700" y="1809750"/>
          <p14:tracePt t="57036" x="6464300" y="1809750"/>
          <p14:tracePt t="57053" x="6445250" y="1803400"/>
          <p14:tracePt t="57070" x="6432550" y="1803400"/>
          <p14:tracePt t="57086" x="6432550" y="1797050"/>
          <p14:tracePt t="57337" x="6438900" y="1797050"/>
          <p14:tracePt t="57343" x="6451600" y="1797050"/>
          <p14:tracePt t="57355" x="6470650" y="1797050"/>
          <p14:tracePt t="57373" x="6477000" y="1784350"/>
          <p14:tracePt t="57379" x="6496050" y="1784350"/>
          <p14:tracePt t="57386" x="6502400" y="1784350"/>
          <p14:tracePt t="57421" x="6508750" y="1784350"/>
          <p14:tracePt t="57453" x="6515100" y="1784350"/>
          <p14:tracePt t="57457" x="6521450" y="1784350"/>
          <p14:tracePt t="57479" x="6534150" y="1784350"/>
          <p14:tracePt t="57481" x="6540500" y="1784350"/>
          <p14:tracePt t="57494" x="6553200" y="1784350"/>
          <p14:tracePt t="57523" x="6559550" y="1784350"/>
          <p14:tracePt t="57527" x="6565900" y="1784350"/>
          <p14:tracePt t="61659" x="6565900" y="1778000"/>
          <p14:tracePt t="61671" x="6578600" y="1778000"/>
          <p14:tracePt t="61677" x="6578600" y="1771650"/>
          <p14:tracePt t="61681" x="6584950" y="1771650"/>
          <p14:tracePt t="61686" x="6597650" y="1758950"/>
          <p14:tracePt t="61703" x="6629400" y="1638300"/>
          <p14:tracePt t="61720" x="6648450" y="1574800"/>
          <p14:tracePt t="61736" x="6661150" y="1492250"/>
          <p14:tracePt t="61753" x="6673850" y="1447800"/>
          <p14:tracePt t="61770" x="6673850" y="1441450"/>
          <p14:tracePt t="61786" x="6686550" y="1441450"/>
          <p14:tracePt t="61965" x="6692900" y="1441450"/>
          <p14:tracePt t="61971" x="6737350" y="1435100"/>
          <p14:tracePt t="61981" x="6769100" y="1435100"/>
          <p14:tracePt t="61981" x="6775450" y="1435100"/>
          <p14:tracePt t="61987" x="6908800" y="1422400"/>
          <p14:tracePt t="62003" x="7372350" y="1390650"/>
          <p14:tracePt t="62020" x="7962900" y="1263650"/>
          <p14:tracePt t="62036" x="8445500" y="1136650"/>
          <p14:tracePt t="62053" x="8616950" y="1085850"/>
          <p14:tracePt t="62069" x="8636000" y="1066800"/>
          <p14:tracePt t="62135" x="8642350" y="1066800"/>
          <p14:tracePt t="62195" x="8655050" y="1066800"/>
          <p14:tracePt t="62221" x="8661400" y="1066800"/>
          <p14:tracePt t="62223" x="8693150" y="1066800"/>
          <p14:tracePt t="62233" x="8705850" y="1066800"/>
          <p14:tracePt t="62236" x="8750300" y="1066800"/>
          <p14:tracePt t="62253" x="8756650" y="1066800"/>
          <p14:tracePt t="62317" x="8743950" y="1066800"/>
          <p14:tracePt t="62323" x="8743950" y="1079500"/>
          <p14:tracePt t="62325" x="8693150" y="1117600"/>
          <p14:tracePt t="62325" x="8686800" y="1130300"/>
          <p14:tracePt t="62337" x="8616950" y="1219200"/>
          <p14:tracePt t="62353" x="8597900" y="1263650"/>
          <p14:tracePt t="62370" x="8585200" y="1314450"/>
          <p14:tracePt t="62386" x="8591550" y="1416050"/>
          <p14:tracePt t="62403" x="8648700" y="1574800"/>
          <p14:tracePt t="62420" x="8680450" y="1695450"/>
          <p14:tracePt t="62436" x="8705850" y="1778000"/>
          <p14:tracePt t="62453" x="8705850" y="1835150"/>
          <p14:tracePt t="62470" x="8712200" y="1847850"/>
          <p14:tracePt t="62486" x="8712200" y="1854200"/>
          <p14:tracePt t="62587" x="8705850" y="1854200"/>
          <p14:tracePt t="62591" x="8686800" y="1854200"/>
          <p14:tracePt t="62595" x="8667750" y="1854200"/>
          <p14:tracePt t="62605" x="8585200" y="1847850"/>
          <p14:tracePt t="62620" x="8394700" y="1828800"/>
          <p14:tracePt t="62636" x="8089900" y="1816100"/>
          <p14:tracePt t="62653" x="7785100" y="1809750"/>
          <p14:tracePt t="62669" x="7531100" y="1797050"/>
          <p14:tracePt t="62669" x="7480300" y="1797050"/>
          <p14:tracePt t="62687" x="7194550" y="1790700"/>
          <p14:tracePt t="62703" x="7054850" y="1790700"/>
          <p14:tracePt t="62720" x="6997700" y="1790700"/>
          <p14:tracePt t="62736" x="6959600" y="1790700"/>
          <p14:tracePt t="62753" x="6940550" y="1790700"/>
          <p14:tracePt t="62769" x="6889750" y="1778000"/>
          <p14:tracePt t="62786" x="6832600" y="1778000"/>
          <p14:tracePt t="62803" x="6743700" y="1778000"/>
          <p14:tracePt t="62820" x="6680200" y="1778000"/>
          <p14:tracePt t="62836" x="6642100" y="1778000"/>
          <p14:tracePt t="62853" x="6604000" y="1778000"/>
          <p14:tracePt t="62870" x="6559550" y="1778000"/>
          <p14:tracePt t="62886" x="6521450" y="1778000"/>
          <p14:tracePt t="63003" x="6521450" y="1771650"/>
          <p14:tracePt t="63019" x="6521450" y="1758950"/>
          <p14:tracePt t="63021" x="6508750" y="1708150"/>
          <p14:tracePt t="63029" x="6483350" y="1670050"/>
          <p14:tracePt t="63037" x="6438900" y="1549400"/>
          <p14:tracePt t="63053" x="6400800" y="1384300"/>
          <p14:tracePt t="63070" x="6394450" y="1276350"/>
          <p14:tracePt t="63086" x="6394450" y="1200150"/>
          <p14:tracePt t="63103" x="6394450" y="1162050"/>
          <p14:tracePt t="63120" x="6400800" y="1149350"/>
          <p14:tracePt t="63136" x="6407150" y="1149350"/>
          <p14:tracePt t="63285" x="6413500" y="1149350"/>
          <p14:tracePt t="63287" x="6464300" y="1149350"/>
          <p14:tracePt t="63295" x="6591300" y="1130300"/>
          <p14:tracePt t="63303" x="6940550" y="1085850"/>
          <p14:tracePt t="63319" x="7226300" y="1047750"/>
          <p14:tracePt t="63337" x="7385050" y="1047750"/>
          <p14:tracePt t="63353" x="7518400" y="1047750"/>
          <p14:tracePt t="63370" x="7613650" y="1054100"/>
          <p14:tracePt t="63386" x="7791450" y="1073150"/>
          <p14:tracePt t="63403" x="7988300" y="1085850"/>
          <p14:tracePt t="63420" x="8204200" y="1085850"/>
          <p14:tracePt t="63436" x="8394700" y="1092200"/>
          <p14:tracePt t="63453" x="8502650" y="1104900"/>
          <p14:tracePt t="63470" x="8540750" y="1104900"/>
          <p14:tracePt t="63486" x="8547100" y="1104900"/>
          <p14:tracePt t="63503" x="8553450" y="1104900"/>
          <p14:tracePt t="63537" x="8559800" y="1104900"/>
          <p14:tracePt t="63565" x="8566150" y="1104900"/>
          <p14:tracePt t="63571" x="8578850" y="1104900"/>
          <p14:tracePt t="63635" x="8585200" y="1104900"/>
          <p14:tracePt t="63659" x="8591550" y="1104900"/>
          <p14:tracePt t="63660" x="8597900" y="1111250"/>
          <p14:tracePt t="63671" x="8604250" y="1123950"/>
          <p14:tracePt t="63671" x="8642350" y="1200150"/>
          <p14:tracePt t="63686" x="8655050" y="1371600"/>
          <p14:tracePt t="63703" x="8655050" y="1524000"/>
          <p14:tracePt t="63720" x="8616950" y="1727200"/>
          <p14:tracePt t="63737" x="8540750" y="1962150"/>
          <p14:tracePt t="63753" x="8496300" y="2127250"/>
          <p14:tracePt t="63770" x="8470900" y="2209800"/>
          <p14:tracePt t="63786" x="8470900" y="2241550"/>
          <p14:tracePt t="63926" x="8470900" y="2235200"/>
          <p14:tracePt t="64003" x="8464550" y="2235200"/>
          <p14:tracePt t="64021" x="8451850" y="2235200"/>
          <p14:tracePt t="64029" x="8426450" y="2235200"/>
          <p14:tracePt t="64036" x="8394700" y="2222500"/>
          <p14:tracePt t="64053" x="8382000" y="2222500"/>
          <p14:tracePt t="64070" x="8356600" y="2216150"/>
          <p14:tracePt t="64086" x="8343900" y="2216150"/>
          <p14:tracePt t="64141" x="8337550" y="2216150"/>
          <p14:tracePt t="64469" x="8331200" y="2216150"/>
          <p14:tracePt t="64479" x="8331200" y="2209800"/>
          <p14:tracePt t="64495" x="8318500" y="2209800"/>
          <p14:tracePt t="64496" x="8305800" y="2203450"/>
          <p14:tracePt t="64503" x="8293100" y="2203450"/>
          <p14:tracePt t="64520" x="8274050" y="2203450"/>
          <p14:tracePt t="64536" x="8242300" y="2203450"/>
          <p14:tracePt t="64553" x="8216900" y="2190750"/>
          <p14:tracePt t="64570" x="8204200" y="2184400"/>
          <p14:tracePt t="64586" x="8191500" y="2184400"/>
          <p14:tracePt t="64603" x="8166100" y="2184400"/>
          <p14:tracePt t="64619" x="8140700" y="2184400"/>
          <p14:tracePt t="64636" x="8128000" y="2184400"/>
          <p14:tracePt t="64653" x="8102600" y="2178050"/>
          <p14:tracePt t="64670" x="8070850" y="2171700"/>
          <p14:tracePt t="64686" x="8039100" y="2171700"/>
          <p14:tracePt t="64703" x="8013700" y="2171700"/>
          <p14:tracePt t="64720" x="7994650" y="2159000"/>
          <p14:tracePt t="64736" x="7975600" y="2159000"/>
          <p14:tracePt t="64753" x="7969250" y="2152650"/>
          <p14:tracePt t="64770" x="7950200" y="2146300"/>
          <p14:tracePt t="64786" x="7918450" y="2139950"/>
          <p14:tracePt t="64803" x="7912100" y="2139950"/>
          <p14:tracePt t="64820" x="7905750" y="2139950"/>
          <p14:tracePt t="64865" x="7893050" y="2139950"/>
          <p14:tracePt t="64869" x="7893050" y="2133600"/>
          <p14:tracePt t="66934" x="7893050" y="2139950"/>
          <p14:tracePt t="66936" x="7893050" y="2146300"/>
          <p14:tracePt t="66938" x="7886700" y="2165350"/>
          <p14:tracePt t="66940" x="7867650" y="2330450"/>
          <p14:tracePt t="66956" x="7848600" y="2533650"/>
          <p14:tracePt t="66971" x="7829550" y="2794000"/>
          <p14:tracePt t="66987" x="7823200" y="3054350"/>
          <p14:tracePt t="67004" x="7823200" y="3219450"/>
          <p14:tracePt t="67021" x="7823200" y="3346450"/>
          <p14:tracePt t="67038" x="7823200" y="3422650"/>
          <p14:tracePt t="67054" x="7823200" y="3543300"/>
          <p14:tracePt t="67071" x="7848600" y="3676650"/>
          <p14:tracePt t="67087" x="7886700" y="3886200"/>
          <p14:tracePt t="67104" x="7931150" y="4064000"/>
          <p14:tracePt t="67121" x="7969250" y="4229100"/>
          <p14:tracePt t="67137" x="8001000" y="4356100"/>
          <p14:tracePt t="67154" x="8032750" y="4438650"/>
          <p14:tracePt t="67171" x="8051800" y="4508500"/>
          <p14:tracePt t="67187" x="8077200" y="4603750"/>
          <p14:tracePt t="67204" x="8102600" y="4629150"/>
          <p14:tracePt t="67221" x="8108950" y="4667250"/>
          <p14:tracePt t="67221" x="8108950" y="4679950"/>
          <p14:tracePt t="67238" x="8108950" y="4692650"/>
          <p14:tracePt t="67254" x="8134350" y="4699000"/>
          <p14:tracePt t="67271" x="8134350" y="4711700"/>
          <p14:tracePt t="67287" x="8134350" y="4724400"/>
          <p14:tracePt t="67304" x="8134350" y="4737100"/>
          <p14:tracePt t="67321" x="8134350" y="4749800"/>
          <p14:tracePt t="67337" x="8115300" y="4756150"/>
          <p14:tracePt t="67354" x="8102600" y="4768850"/>
          <p14:tracePt t="67371" x="8096250" y="4768850"/>
          <p14:tracePt t="67387" x="8064500" y="4768850"/>
          <p14:tracePt t="67404" x="8051800" y="4768850"/>
          <p14:tracePt t="67421" x="8001000" y="4768850"/>
          <p14:tracePt t="67437" x="7943850" y="4768850"/>
          <p14:tracePt t="67454" x="7880350" y="4768850"/>
          <p14:tracePt t="67471" x="7842250" y="4768850"/>
          <p14:tracePt t="67487" x="7804150" y="4768850"/>
          <p14:tracePt t="67504" x="7778750" y="4768850"/>
          <p14:tracePt t="67521" x="7727950" y="4762500"/>
          <p14:tracePt t="67537" x="7696200" y="4756150"/>
          <p14:tracePt t="67554" x="7664450" y="4756150"/>
          <p14:tracePt t="67571" x="7639050" y="4749800"/>
          <p14:tracePt t="67587" x="7626350" y="4749800"/>
          <p14:tracePt t="67604" x="7620000" y="4749800"/>
          <p14:tracePt t="67736" x="7613650" y="4749800"/>
          <p14:tracePt t="67749" x="7607300" y="4749800"/>
          <p14:tracePt t="67766" x="7594600" y="4749800"/>
          <p14:tracePt t="67770" x="7588250" y="4749800"/>
          <p14:tracePt t="67776" x="7562850" y="4749800"/>
          <p14:tracePt t="67788" x="7480300" y="4768850"/>
          <p14:tracePt t="67804" x="7404100" y="4794250"/>
          <p14:tracePt t="67821" x="7340600" y="4806950"/>
          <p14:tracePt t="67837" x="7321550" y="4819650"/>
          <p14:tracePt t="67976" x="7315200" y="4838700"/>
          <p14:tracePt t="67978" x="7308850" y="4845050"/>
          <p14:tracePt t="67980" x="7296150" y="4864100"/>
          <p14:tracePt t="67988" x="7251700" y="4933950"/>
          <p14:tracePt t="68004" x="7213600" y="5003800"/>
          <p14:tracePt t="68020" x="7156450" y="5086350"/>
          <p14:tracePt t="68037" x="7073900" y="5194300"/>
          <p14:tracePt t="68054" x="7029450" y="5270500"/>
          <p14:tracePt t="68071" x="7010400" y="5289550"/>
          <p14:tracePt t="68087" x="7004050" y="5314950"/>
          <p14:tracePt t="68714" x="7004050" y="5321300"/>
          <p14:tracePt t="68715" x="6997700" y="5340350"/>
          <p14:tracePt t="68721" x="6972300" y="5359400"/>
          <p14:tracePt t="68721" x="6902450" y="5429250"/>
          <p14:tracePt t="68737" x="6838950" y="5454650"/>
          <p14:tracePt t="68754" x="6819900" y="5480050"/>
          <p14:tracePt t="68926" x="6807200" y="5480050"/>
          <p14:tracePt t="68982" x="6800850" y="5480050"/>
          <p14:tracePt t="68996" x="6794500" y="5480050"/>
          <p14:tracePt t="68998" x="6788150" y="5467350"/>
          <p14:tracePt t="69004" x="6788150" y="5461000"/>
          <p14:tracePt t="69021" x="6775450" y="5454650"/>
          <p14:tracePt t="69037" x="6762750" y="5448300"/>
          <p14:tracePt t="69054" x="6762750" y="5441950"/>
          <p14:tracePt t="69071" x="6756400" y="5441950"/>
          <p14:tracePt t="69128" x="6750050" y="5441950"/>
          <p14:tracePt t="69192" x="6743700" y="5441950"/>
          <p14:tracePt t="69756" x="6743700" y="5435600"/>
          <p14:tracePt t="69764" x="6743700" y="5416550"/>
          <p14:tracePt t="69766" x="6737350" y="5384800"/>
          <p14:tracePt t="69771" x="6724650" y="5257800"/>
          <p14:tracePt t="69771" x="6724650" y="5251450"/>
          <p14:tracePt t="69788" x="6724650" y="5194300"/>
          <p14:tracePt t="69804" x="6718300" y="5156200"/>
          <p14:tracePt t="69904" x="6718300" y="5149850"/>
          <p14:tracePt t="69913" x="6718300" y="5124450"/>
          <p14:tracePt t="69914" x="6718300" y="5086350"/>
          <p14:tracePt t="69921" x="6731000" y="5022850"/>
          <p14:tracePt t="69937" x="6750050" y="4953000"/>
          <p14:tracePt t="69954" x="6762750" y="4895850"/>
          <p14:tracePt t="69971" x="6769100" y="4857750"/>
          <p14:tracePt t="69987" x="6781800" y="4832350"/>
          <p14:tracePt t="70066" x="6781800" y="4819650"/>
          <p14:tracePt t="70442" x="6781800" y="4813300"/>
          <p14:tracePt t="70448" x="6788150" y="4800600"/>
          <p14:tracePt t="70450" x="6788150" y="4756150"/>
          <p14:tracePt t="70454" x="6807200" y="4679950"/>
          <p14:tracePt t="70471" x="6819900" y="4610100"/>
          <p14:tracePt t="70487" x="6838950" y="4546600"/>
          <p14:tracePt t="70504" x="6838950" y="4508500"/>
          <p14:tracePt t="70538" x="6838950" y="4502150"/>
          <p14:tracePt t="70750" x="6838950" y="4495800"/>
          <p14:tracePt t="70752" x="6845300" y="4495800"/>
          <p14:tracePt t="70754" x="6845300" y="4400550"/>
          <p14:tracePt t="70771" x="6845300" y="4330700"/>
          <p14:tracePt t="70787" x="6864350" y="4248150"/>
          <p14:tracePt t="70804" x="6877050" y="4191000"/>
          <p14:tracePt t="70821" x="6883400" y="4159250"/>
          <p14:tracePt t="70821" x="6883400" y="4152900"/>
          <p14:tracePt t="70838" x="6889750" y="4140200"/>
          <p14:tracePt t="71100" x="6889750" y="4121150"/>
          <p14:tracePt t="71102" x="6908800" y="4114800"/>
          <p14:tracePt t="71104" x="6934200" y="4019550"/>
          <p14:tracePt t="71122" x="6972300" y="3930650"/>
          <p14:tracePt t="71122" x="6991350" y="3924300"/>
          <p14:tracePt t="71138" x="7042150" y="3841750"/>
          <p14:tracePt t="71154" x="7112000" y="3790950"/>
          <p14:tracePt t="71171" x="7137400" y="3790950"/>
          <p14:tracePt t="71187" x="7143750" y="3790950"/>
          <p14:tracePt t="71406" x="7150100" y="3790950"/>
          <p14:tracePt t="71412" x="7156450" y="3797300"/>
          <p14:tracePt t="71414" x="7156450" y="3816350"/>
          <p14:tracePt t="71421" x="7156450" y="3848100"/>
          <p14:tracePt t="71437" x="7169150" y="3854450"/>
          <p14:tracePt t="71454" x="7188200" y="3854450"/>
          <p14:tracePt t="71471" x="7213600" y="3873500"/>
          <p14:tracePt t="71488" x="7232650" y="3886200"/>
          <p14:tracePt t="71504" x="7270750" y="3917950"/>
          <p14:tracePt t="71521" x="7302500" y="3937000"/>
          <p14:tracePt t="71537" x="7321550" y="3962400"/>
          <p14:tracePt t="71554" x="7334250" y="3968750"/>
          <p14:tracePt t="71571" x="7359650" y="3975100"/>
          <p14:tracePt t="71587" x="7372350" y="3981450"/>
          <p14:tracePt t="71636" x="7378700" y="3981450"/>
          <p14:tracePt t="71640" x="7391400" y="3994150"/>
          <p14:tracePt t="71646" x="7404100" y="4006850"/>
          <p14:tracePt t="71654" x="7442200" y="4019550"/>
          <p14:tracePt t="71671" x="7486650" y="4038600"/>
          <p14:tracePt t="71688" x="7505700" y="4064000"/>
          <p14:tracePt t="71704" x="7518400" y="4064000"/>
          <p14:tracePt t="71721" x="7537450" y="4076700"/>
          <p14:tracePt t="71737" x="7537450" y="4083050"/>
          <p14:tracePt t="71754" x="7543800" y="4095750"/>
          <p14:tracePt t="71771" x="7550150" y="4095750"/>
          <p14:tracePt t="71787" x="7562850" y="4095750"/>
          <p14:tracePt t="72330" x="7562850" y="4102100"/>
          <p14:tracePt t="72332" x="7569200" y="4102100"/>
          <p14:tracePt t="72338" x="7575550" y="4102100"/>
          <p14:tracePt t="72345" x="7588250" y="4108450"/>
          <p14:tracePt t="72677" x="7581900" y="4108450"/>
          <p14:tracePt t="72682" x="7575550" y="4108450"/>
          <p14:tracePt t="72688" x="7550150" y="4108450"/>
          <p14:tracePt t="72702" x="7537450" y="4102100"/>
          <p14:tracePt t="72704" x="7499350" y="4076700"/>
          <p14:tracePt t="72721" x="7454900" y="4044950"/>
          <p14:tracePt t="72737" x="7391400" y="4006850"/>
          <p14:tracePt t="72755" x="7366000" y="3981450"/>
          <p14:tracePt t="72771" x="7359650" y="3981450"/>
          <p14:tracePt t="72818" x="7346950" y="3981450"/>
          <p14:tracePt t="72898" x="7346950" y="3987800"/>
          <p14:tracePt t="72968" x="7340600" y="3987800"/>
          <p14:tracePt t="72984" x="7334250" y="3987800"/>
          <p14:tracePt t="72992" x="7321550" y="3987800"/>
          <p14:tracePt t="72996" x="7315200" y="3987800"/>
          <p14:tracePt t="73004" x="7283450" y="3987800"/>
          <p14:tracePt t="73021" x="7251700" y="3987800"/>
          <p14:tracePt t="73037" x="7226300" y="3987800"/>
          <p14:tracePt t="73054" x="7207250" y="3987800"/>
          <p14:tracePt t="73070" x="7175500" y="3987800"/>
          <p14:tracePt t="73087" x="7143750" y="3987800"/>
          <p14:tracePt t="73104" x="7131050" y="3987800"/>
          <p14:tracePt t="73121" x="7112000" y="3987800"/>
          <p14:tracePt t="73137" x="7086600" y="3987800"/>
          <p14:tracePt t="73154" x="7029450" y="3987800"/>
          <p14:tracePt t="73171" x="6991350" y="3987800"/>
          <p14:tracePt t="73187" x="6965950" y="3987800"/>
          <p14:tracePt t="73204" x="6934200" y="3987800"/>
          <p14:tracePt t="73220" x="6915150" y="3987800"/>
          <p14:tracePt t="73237" x="6877050" y="3987800"/>
          <p14:tracePt t="73254" x="6845300" y="3987800"/>
          <p14:tracePt t="73271" x="6813550" y="4013200"/>
          <p14:tracePt t="73287" x="6769100" y="4070350"/>
          <p14:tracePt t="73304" x="6743700" y="4133850"/>
          <p14:tracePt t="73321" x="6724650" y="4178300"/>
          <p14:tracePt t="73337" x="6699250" y="4235450"/>
          <p14:tracePt t="73354" x="6686550" y="4273550"/>
          <p14:tracePt t="73371" x="6680200" y="4292600"/>
          <p14:tracePt t="73387" x="6680200" y="4311650"/>
          <p14:tracePt t="73404" x="6680200" y="4324350"/>
          <p14:tracePt t="73492" x="6680200" y="4330700"/>
          <p14:tracePt t="73508" x="6686550" y="4330700"/>
          <p14:tracePt t="73510" x="6686550" y="4337050"/>
          <p14:tracePt t="73520" x="6686550" y="4349750"/>
          <p14:tracePt t="73524" x="6699250" y="4349750"/>
          <p14:tracePt t="73537" x="6699250" y="4356100"/>
          <p14:tracePt t="73650" x="6686550" y="4356100"/>
          <p14:tracePt t="73664" x="6673850" y="4356100"/>
          <p14:tracePt t="73671" x="6661150" y="4356100"/>
          <p14:tracePt t="73671" x="6654800" y="4356100"/>
          <p14:tracePt t="73687" x="6648450" y="4356100"/>
          <p14:tracePt t="73704" x="6642100" y="4356100"/>
          <p14:tracePt t="73721" x="6629400" y="4356100"/>
          <p14:tracePt t="73737" x="6623050" y="4356100"/>
          <p14:tracePt t="76946" x="6616700" y="4356100"/>
          <p14:tracePt t="76986" x="6610350" y="4356100"/>
          <p14:tracePt t="77020" x="6604000" y="4356100"/>
          <p14:tracePt t="77026" x="6597650" y="4343400"/>
          <p14:tracePt t="77044" x="6584950" y="4343400"/>
          <p14:tracePt t="77050" x="6578600" y="4343400"/>
          <p14:tracePt t="77078" x="6572250" y="4343400"/>
          <p14:tracePt t="77102" x="6565900" y="4343400"/>
          <p14:tracePt t="77113" x="6559550" y="4343400"/>
          <p14:tracePt t="77142" x="6553200" y="4343400"/>
          <p14:tracePt t="77478" x="6540500" y="4343400"/>
          <p14:tracePt t="77484" x="6534150" y="4343400"/>
          <p14:tracePt t="77492" x="6527800" y="4337050"/>
          <p14:tracePt t="77496" x="6521450" y="4337050"/>
          <p14:tracePt t="77504" x="6515100" y="4337050"/>
          <p14:tracePt t="77521" x="6508750" y="4337050"/>
          <p14:tracePt t="77566" x="6496050" y="4337050"/>
          <p14:tracePt t="77626" x="6489700" y="4337050"/>
          <p14:tracePt t="77932" x="6502400" y="4337050"/>
          <p14:tracePt t="77940" x="6515100" y="4337050"/>
          <p14:tracePt t="77946" x="6534150" y="4337050"/>
          <p14:tracePt t="77950" x="6546850" y="4337050"/>
          <p14:tracePt t="77955" x="6604000" y="4330700"/>
          <p14:tracePt t="77971" x="6667500" y="4337050"/>
          <p14:tracePt t="77987" x="6807200" y="4337050"/>
          <p14:tracePt t="78004" x="7004050" y="4337050"/>
          <p14:tracePt t="78021" x="7150100" y="4337050"/>
          <p14:tracePt t="78037" x="7277100" y="4337050"/>
          <p14:tracePt t="78054" x="7397750" y="4337050"/>
          <p14:tracePt t="78071" x="7512050" y="4330700"/>
          <p14:tracePt t="78087" x="7588250" y="4318000"/>
          <p14:tracePt t="78104" x="7645400" y="4311650"/>
          <p14:tracePt t="78121" x="7702550" y="4298950"/>
          <p14:tracePt t="78137" x="7778750" y="4286250"/>
          <p14:tracePt t="78154" x="7842250" y="4286250"/>
          <p14:tracePt t="78170" x="7931150" y="4279900"/>
          <p14:tracePt t="78187" x="8045450" y="4279900"/>
          <p14:tracePt t="78204" x="8185150" y="4286250"/>
          <p14:tracePt t="78221" x="8318500" y="4286250"/>
          <p14:tracePt t="78237" x="8382000" y="4286250"/>
          <p14:tracePt t="78254" x="8407400" y="4286250"/>
          <p14:tracePt t="78316" x="8413750" y="4286250"/>
          <p14:tracePt t="78324" x="8420100" y="4286250"/>
          <p14:tracePt t="78330" x="8426450" y="4286250"/>
          <p14:tracePt t="78332" x="8445500" y="4286250"/>
          <p14:tracePt t="78337" x="8483600" y="4286250"/>
          <p14:tracePt t="78354" x="8496300" y="4286250"/>
          <p14:tracePt t="78371" x="8509000" y="4279900"/>
          <p14:tracePt t="78387" x="8528050" y="4279900"/>
          <p14:tracePt t="78404" x="8534400" y="4273550"/>
          <p14:tracePt t="78421" x="8585200" y="4235450"/>
          <p14:tracePt t="78437" x="8636000" y="4203700"/>
          <p14:tracePt t="78454" x="8680450" y="4121150"/>
          <p14:tracePt t="78471" x="8699500" y="4051300"/>
          <p14:tracePt t="78471" x="8699500" y="4032250"/>
          <p14:tracePt t="78488" x="8705850" y="3956050"/>
          <p14:tracePt t="78504" x="8705850" y="3879850"/>
          <p14:tracePt t="78521" x="8699500" y="3784600"/>
          <p14:tracePt t="78537" x="8680450" y="3708400"/>
          <p14:tracePt t="78554" x="8674100" y="3657600"/>
          <p14:tracePt t="78571" x="8674100" y="3651250"/>
          <p14:tracePt t="78587" x="8674100" y="3644900"/>
          <p14:tracePt t="78644" x="8667750" y="3644900"/>
          <p14:tracePt t="78656" x="8661400" y="3644900"/>
          <p14:tracePt t="78660" x="8648700" y="3644900"/>
          <p14:tracePt t="78663" x="8623300" y="3644900"/>
          <p14:tracePt t="78672" x="8559800" y="3638550"/>
          <p14:tracePt t="78688" x="8470900" y="3638550"/>
          <p14:tracePt t="78704" x="8394700" y="3638550"/>
          <p14:tracePt t="78721" x="8286750" y="3625850"/>
          <p14:tracePt t="78737" x="8159750" y="3619500"/>
          <p14:tracePt t="78754" x="8051800" y="3619500"/>
          <p14:tracePt t="78771" x="7937500" y="3619500"/>
          <p14:tracePt t="78787" x="7797800" y="3619500"/>
          <p14:tracePt t="78804" x="7658100" y="3619500"/>
          <p14:tracePt t="78821" x="7499350" y="3619500"/>
          <p14:tracePt t="78837" x="7270750" y="3619500"/>
          <p14:tracePt t="78854" x="7092950" y="3619500"/>
          <p14:tracePt t="78870" x="6934200" y="3600450"/>
          <p14:tracePt t="78887" x="6819900" y="3600450"/>
          <p14:tracePt t="78904" x="6750050" y="3594100"/>
          <p14:tracePt t="78921" x="6686550" y="3594100"/>
          <p14:tracePt t="78937" x="6629400" y="3594100"/>
          <p14:tracePt t="78954" x="6578600" y="3594100"/>
          <p14:tracePt t="78970" x="6515100" y="3594100"/>
          <p14:tracePt t="78987" x="6457950" y="3594100"/>
          <p14:tracePt t="79004" x="6400800" y="3594100"/>
          <p14:tracePt t="79021" x="6375400" y="3594100"/>
          <p14:tracePt t="79037" x="6343650" y="3594100"/>
          <p14:tracePt t="79054" x="6311900" y="3594100"/>
          <p14:tracePt t="79071" x="6299200" y="3594100"/>
          <p14:tracePt t="79087" x="6292850" y="3594100"/>
          <p14:tracePt t="79154" x="6292850" y="3600450"/>
          <p14:tracePt t="79156" x="6324600" y="3613150"/>
          <p14:tracePt t="79163" x="6330950" y="3619500"/>
          <p14:tracePt t="79174" x="6343650" y="3644900"/>
          <p14:tracePt t="79187" x="6356350" y="3670300"/>
          <p14:tracePt t="79204" x="6362700" y="3740150"/>
          <p14:tracePt t="79221" x="6362700" y="3822700"/>
          <p14:tracePt t="79237" x="6330950" y="3987800"/>
          <p14:tracePt t="79254" x="6305550" y="4203700"/>
          <p14:tracePt t="79271" x="6299200" y="4349750"/>
          <p14:tracePt t="79288" x="6299200" y="4413250"/>
          <p14:tracePt t="79304" x="6299200" y="4438650"/>
          <p14:tracePt t="79748" x="6305550" y="4438650"/>
          <p14:tracePt t="79754" x="6311900" y="4438650"/>
          <p14:tracePt t="79770" x="6337300" y="4438650"/>
          <p14:tracePt t="79806" x="6343650" y="4438650"/>
          <p14:tracePt t="79814" x="6350000" y="4438650"/>
          <p14:tracePt t="80114" x="6356350" y="4438650"/>
          <p14:tracePt t="80118" x="6369050" y="4438650"/>
          <p14:tracePt t="80126" x="6381750" y="4438650"/>
          <p14:tracePt t="80140" x="6388100" y="4438650"/>
          <p14:tracePt t="80140" x="6400800" y="4438650"/>
          <p14:tracePt t="80162" x="6413500" y="4438650"/>
          <p14:tracePt t="80171" x="6419850" y="4438650"/>
          <p14:tracePt t="80187" x="6426200" y="4438650"/>
          <p14:tracePt t="80204" x="6432550" y="4438650"/>
          <p14:tracePt t="80221" x="6432550" y="4445000"/>
          <p14:tracePt t="80270" x="6438900" y="4451350"/>
          <p14:tracePt t="80276" x="6445250" y="4451350"/>
          <p14:tracePt t="80282" x="6457950" y="4451350"/>
          <p14:tracePt t="81808" x="0" y="0"/>
        </p14:tracePtLst>
      </p14:laserTraceLst>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2000" dirty="0"/>
              <a:t>Conversion </a:t>
            </a:r>
            <a:r>
              <a:rPr lang="fr-FR" sz="2000" dirty="0" err="1"/>
              <a:t>from</a:t>
            </a:r>
            <a:r>
              <a:rPr lang="fr-FR" sz="2000" dirty="0"/>
              <a:t> </a:t>
            </a:r>
            <a:r>
              <a:rPr lang="fr-FR" sz="2000" dirty="0" err="1"/>
              <a:t>magnetic</a:t>
            </a:r>
            <a:r>
              <a:rPr lang="fr-FR" sz="2000" dirty="0"/>
              <a:t> to </a:t>
            </a:r>
            <a:r>
              <a:rPr lang="fr-FR" sz="2000" dirty="0" err="1"/>
              <a:t>kinetic</a:t>
            </a:r>
            <a:r>
              <a:rPr lang="fr-FR" sz="2000" dirty="0"/>
              <a:t> </a:t>
            </a:r>
            <a:r>
              <a:rPr lang="fr-FR" sz="2000" dirty="0" err="1"/>
              <a:t>energy</a:t>
            </a:r>
            <a:r>
              <a:rPr lang="fr-FR" sz="2000" dirty="0"/>
              <a:t>: how to </a:t>
            </a:r>
            <a:r>
              <a:rPr lang="fr-FR" sz="2000" dirty="0" err="1"/>
              <a:t>reaccelerate</a:t>
            </a:r>
            <a:r>
              <a:rPr lang="fr-FR" sz="2000" dirty="0"/>
              <a:t> </a:t>
            </a:r>
            <a:r>
              <a:rPr lang="fr-FR" sz="2000" dirty="0" err="1"/>
              <a:t>runaways</a:t>
            </a:r>
            <a:r>
              <a:rPr lang="fr-FR" sz="2000" dirty="0"/>
              <a:t> </a:t>
            </a:r>
            <a:r>
              <a:rPr lang="fr-FR" sz="2000" dirty="0" err="1"/>
              <a:t>during</a:t>
            </a:r>
            <a:r>
              <a:rPr lang="fr-FR" sz="2000" dirty="0"/>
              <a:t> </a:t>
            </a:r>
            <a:r>
              <a:rPr lang="fr-FR" sz="2000" dirty="0" err="1"/>
              <a:t>your</a:t>
            </a:r>
            <a:r>
              <a:rPr lang="fr-FR" sz="2000" dirty="0"/>
              <a:t> final collapse</a:t>
            </a:r>
            <a:endParaRPr lang="fr-FR" sz="2000" dirty="0"/>
          </a:p>
        </p:txBody>
      </p:sp>
      <p:sp>
        <p:nvSpPr>
          <p:cNvPr id="3" name="Espace réservé du contenu 2"/>
          <p:cNvSpPr>
            <a:spLocks noGrp="1"/>
          </p:cNvSpPr>
          <p:nvPr>
            <p:ph idx="1"/>
          </p:nvPr>
        </p:nvSpPr>
        <p:spPr>
          <a:xfrm>
            <a:off x="457199" y="836712"/>
            <a:ext cx="8354291" cy="4134299"/>
          </a:xfrm>
        </p:spPr>
        <p:txBody>
          <a:bodyPr/>
          <a:lstStyle/>
          <a:p>
            <a:r>
              <a:rPr lang="fr-FR" dirty="0" err="1"/>
              <a:t>Calculation</a:t>
            </a:r>
            <a:r>
              <a:rPr lang="fr-FR" dirty="0"/>
              <a:t> of the fraction of the initial </a:t>
            </a:r>
            <a:r>
              <a:rPr lang="fr-FR" dirty="0" err="1" smtClean="0"/>
              <a:t>runaway</a:t>
            </a:r>
            <a:r>
              <a:rPr lang="fr-FR" dirty="0" smtClean="0"/>
              <a:t> </a:t>
            </a:r>
            <a:r>
              <a:rPr lang="fr-FR" dirty="0" err="1"/>
              <a:t>magnetic</a:t>
            </a:r>
            <a:r>
              <a:rPr lang="fr-FR" dirty="0"/>
              <a:t> </a:t>
            </a:r>
            <a:r>
              <a:rPr lang="fr-FR" dirty="0" err="1" smtClean="0"/>
              <a:t>energy</a:t>
            </a:r>
            <a:r>
              <a:rPr lang="fr-FR" dirty="0" smtClean="0"/>
              <a:t> </a:t>
            </a:r>
            <a:r>
              <a:rPr lang="fr-FR" dirty="0" err="1"/>
              <a:t>converted</a:t>
            </a:r>
            <a:r>
              <a:rPr lang="fr-FR" dirty="0"/>
              <a:t> </a:t>
            </a:r>
            <a:r>
              <a:rPr lang="fr-FR" dirty="0" err="1"/>
              <a:t>into</a:t>
            </a:r>
            <a:r>
              <a:rPr lang="fr-FR" dirty="0"/>
              <a:t> </a:t>
            </a:r>
            <a:r>
              <a:rPr lang="fr-FR" dirty="0" err="1"/>
              <a:t>kinetic</a:t>
            </a:r>
            <a:r>
              <a:rPr lang="fr-FR" dirty="0"/>
              <a:t> </a:t>
            </a:r>
            <a:r>
              <a:rPr lang="fr-FR" dirty="0" err="1"/>
              <a:t>energy</a:t>
            </a:r>
            <a:endParaRPr lang="fr-FR" dirty="0"/>
          </a:p>
          <a:p>
            <a:r>
              <a:rPr lang="fr-FR" dirty="0" err="1"/>
              <a:t>Inspired</a:t>
            </a:r>
            <a:r>
              <a:rPr lang="fr-FR" dirty="0"/>
              <a:t> by the </a:t>
            </a:r>
            <a:r>
              <a:rPr lang="fr-FR" dirty="0" err="1"/>
              <a:t>method</a:t>
            </a:r>
            <a:r>
              <a:rPr lang="fr-FR" dirty="0"/>
              <a:t> </a:t>
            </a:r>
            <a:r>
              <a:rPr lang="fr-FR" dirty="0" err="1"/>
              <a:t>proposed</a:t>
            </a:r>
            <a:r>
              <a:rPr lang="fr-FR" dirty="0"/>
              <a:t> in </a:t>
            </a:r>
            <a:r>
              <a:rPr lang="fr-FR" i="1" dirty="0">
                <a:solidFill>
                  <a:srgbClr val="00B0F0"/>
                </a:solidFill>
              </a:rPr>
              <a:t>[</a:t>
            </a:r>
            <a:r>
              <a:rPr lang="fr-FR" i="1" dirty="0" err="1">
                <a:solidFill>
                  <a:srgbClr val="00B0F0"/>
                </a:solidFill>
              </a:rPr>
              <a:t>Loarte</a:t>
            </a:r>
            <a:r>
              <a:rPr lang="fr-FR" i="1" dirty="0">
                <a:solidFill>
                  <a:srgbClr val="00B0F0"/>
                </a:solidFill>
              </a:rPr>
              <a:t> NF 2011]</a:t>
            </a:r>
          </a:p>
          <a:p>
            <a:r>
              <a:rPr lang="fr-FR" dirty="0"/>
              <a:t>Conversion </a:t>
            </a:r>
            <a:r>
              <a:rPr lang="fr-FR" dirty="0" err="1"/>
              <a:t>happens</a:t>
            </a:r>
            <a:r>
              <a:rPr lang="fr-FR" dirty="0"/>
              <a:t> </a:t>
            </a:r>
            <a:r>
              <a:rPr lang="fr-FR" dirty="0" err="1"/>
              <a:t>when</a:t>
            </a:r>
            <a:r>
              <a:rPr lang="fr-FR" dirty="0"/>
              <a:t> HXR </a:t>
            </a:r>
            <a:r>
              <a:rPr lang="fr-FR" dirty="0" err="1"/>
              <a:t>bursts</a:t>
            </a:r>
            <a:r>
              <a:rPr lang="fr-FR" dirty="0"/>
              <a:t> are </a:t>
            </a:r>
            <a:r>
              <a:rPr lang="fr-FR" dirty="0" err="1"/>
              <a:t>recorded</a:t>
            </a:r>
            <a:r>
              <a:rPr lang="fr-FR" dirty="0"/>
              <a:t> </a:t>
            </a:r>
            <a:r>
              <a:rPr lang="fr-FR" dirty="0" err="1"/>
              <a:t>while</a:t>
            </a:r>
            <a:r>
              <a:rPr lang="fr-FR" dirty="0"/>
              <a:t> </a:t>
            </a:r>
            <a:r>
              <a:rPr lang="fr-FR" dirty="0" err="1"/>
              <a:t>current</a:t>
            </a:r>
            <a:r>
              <a:rPr lang="fr-FR" dirty="0"/>
              <a:t> </a:t>
            </a:r>
            <a:r>
              <a:rPr lang="fr-FR" dirty="0" err="1"/>
              <a:t>decreases</a:t>
            </a:r>
            <a:endParaRPr lang="fr-FR" dirty="0"/>
          </a:p>
          <a:p>
            <a:endParaRPr lang="it-IT" dirty="0"/>
          </a:p>
          <a:p>
            <a:endParaRPr lang="fr-FR" dirty="0"/>
          </a:p>
        </p:txBody>
      </p:sp>
      <p:sp>
        <p:nvSpPr>
          <p:cNvPr id="20" name="Rectangle 19"/>
          <p:cNvSpPr/>
          <p:nvPr/>
        </p:nvSpPr>
        <p:spPr>
          <a:xfrm>
            <a:off x="4421157" y="3294703"/>
            <a:ext cx="301686" cy="369332"/>
          </a:xfrm>
          <a:prstGeom prst="rect">
            <a:avLst/>
          </a:prstGeom>
        </p:spPr>
        <p:txBody>
          <a:bodyPr wrap="none">
            <a:spAutoFit/>
          </a:bodyPr>
          <a:lstStyle/>
          <a:p>
            <a:endParaRPr/>
          </a:p>
        </p:txBody>
      </p:sp>
      <p:sp>
        <p:nvSpPr>
          <p:cNvPr id="21" name="Rectangle 20"/>
          <p:cNvSpPr/>
          <p:nvPr/>
        </p:nvSpPr>
        <p:spPr>
          <a:xfrm>
            <a:off x="4421157" y="3294703"/>
            <a:ext cx="301686" cy="369332"/>
          </a:xfrm>
          <a:prstGeom prst="rect">
            <a:avLst/>
          </a:prstGeom>
        </p:spPr>
        <p:txBody>
          <a:bodyPr wrap="none">
            <a:spAutoFit/>
          </a:bodyPr>
          <a:lstStyle/>
          <a:p>
            <a:endParaRPr/>
          </a:p>
        </p:txBody>
      </p:sp>
      <p:sp>
        <p:nvSpPr>
          <p:cNvPr id="22" name="Rectangle à coins arrondis 21"/>
          <p:cNvSpPr/>
          <p:nvPr/>
        </p:nvSpPr>
        <p:spPr>
          <a:xfrm>
            <a:off x="207791" y="3757360"/>
            <a:ext cx="1554480" cy="681644"/>
          </a:xfrm>
          <a:prstGeom prst="roundRect">
            <a:avLst/>
          </a:prstGeom>
          <a:solidFill>
            <a:srgbClr val="7030A0"/>
          </a:solidFill>
          <a:ln>
            <a:solidFill>
              <a:srgbClr val="00206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FR" sz="2000" dirty="0" smtClean="0"/>
              <a:t>RE </a:t>
            </a:r>
            <a:r>
              <a:rPr lang="fr-FR" sz="2000" dirty="0" err="1" smtClean="0"/>
              <a:t>magnetic</a:t>
            </a:r>
            <a:r>
              <a:rPr lang="fr-FR" sz="2000" dirty="0" smtClean="0"/>
              <a:t> </a:t>
            </a:r>
            <a:r>
              <a:rPr lang="fr-FR" sz="2000" dirty="0" err="1" smtClean="0"/>
              <a:t>energy</a:t>
            </a:r>
            <a:endParaRPr lang="fr-FR" sz="2000" dirty="0"/>
          </a:p>
        </p:txBody>
      </p:sp>
      <p:sp>
        <p:nvSpPr>
          <p:cNvPr id="23" name="Rectangle à coins arrondis 22"/>
          <p:cNvSpPr/>
          <p:nvPr/>
        </p:nvSpPr>
        <p:spPr>
          <a:xfrm>
            <a:off x="3527367" y="3757360"/>
            <a:ext cx="1554480" cy="681644"/>
          </a:xfrm>
          <a:prstGeom prst="roundRect">
            <a:avLst/>
          </a:prstGeom>
          <a:solidFill>
            <a:srgbClr val="FFCC00"/>
          </a:solidFill>
          <a:ln>
            <a:solidFill>
              <a:srgbClr val="00206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1800" dirty="0" smtClean="0"/>
              <a:t>RE </a:t>
            </a:r>
            <a:r>
              <a:rPr lang="fr-FR" sz="1800" dirty="0" err="1" smtClean="0"/>
              <a:t>kinetic</a:t>
            </a:r>
            <a:r>
              <a:rPr lang="fr-FR" sz="1800" dirty="0" smtClean="0"/>
              <a:t> </a:t>
            </a:r>
            <a:r>
              <a:rPr lang="fr-FR" sz="1800" dirty="0" err="1" smtClean="0"/>
              <a:t>energy</a:t>
            </a:r>
            <a:endParaRPr lang="fr-FR" sz="1800" dirty="0"/>
          </a:p>
        </p:txBody>
      </p:sp>
      <p:sp>
        <p:nvSpPr>
          <p:cNvPr id="24" name="Flèche vers le bas 23"/>
          <p:cNvSpPr/>
          <p:nvPr/>
        </p:nvSpPr>
        <p:spPr>
          <a:xfrm rot="13443029">
            <a:off x="4239492" y="2314377"/>
            <a:ext cx="989214" cy="1346662"/>
          </a:xfrm>
          <a:prstGeom prst="downArrow">
            <a:avLst/>
          </a:prstGeom>
          <a:solidFill>
            <a:srgbClr val="E3E3E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fr-FR" sz="1400" dirty="0" smtClean="0"/>
              <a:t>Synchrotron power</a:t>
            </a:r>
            <a:endParaRPr lang="fr-FR" sz="1400" dirty="0"/>
          </a:p>
        </p:txBody>
      </p:sp>
      <p:sp>
        <p:nvSpPr>
          <p:cNvPr id="25" name="Rectangle à coins arrondis 24"/>
          <p:cNvSpPr/>
          <p:nvPr/>
        </p:nvSpPr>
        <p:spPr>
          <a:xfrm>
            <a:off x="6755493" y="3765672"/>
            <a:ext cx="1554480" cy="681644"/>
          </a:xfrm>
          <a:prstGeom prst="roundRect">
            <a:avLst/>
          </a:prstGeom>
          <a:ln>
            <a:solidFill>
              <a:srgbClr val="00206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FR" sz="1800" dirty="0" err="1" smtClean="0"/>
              <a:t>Companion</a:t>
            </a:r>
            <a:r>
              <a:rPr lang="fr-FR" sz="1800" dirty="0" smtClean="0"/>
              <a:t> plasma</a:t>
            </a:r>
            <a:endParaRPr lang="fr-FR" sz="1800" dirty="0"/>
          </a:p>
        </p:txBody>
      </p:sp>
      <p:sp>
        <p:nvSpPr>
          <p:cNvPr id="26" name="Flèche vers le bas 25"/>
          <p:cNvSpPr/>
          <p:nvPr/>
        </p:nvSpPr>
        <p:spPr>
          <a:xfrm rot="16200000">
            <a:off x="5480859" y="3433167"/>
            <a:ext cx="989214" cy="1346662"/>
          </a:xfrm>
          <a:prstGeom prst="downArrow">
            <a:avLst/>
          </a:prstGeom>
          <a:solidFill>
            <a:schemeClr val="accent5"/>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fr-FR" sz="1400" dirty="0" smtClean="0"/>
              <a:t>Collisions</a:t>
            </a:r>
            <a:endParaRPr lang="fr-FR" sz="1400" dirty="0"/>
          </a:p>
        </p:txBody>
      </p:sp>
      <p:sp>
        <p:nvSpPr>
          <p:cNvPr id="27" name="Flèche vers le bas 26"/>
          <p:cNvSpPr/>
          <p:nvPr/>
        </p:nvSpPr>
        <p:spPr>
          <a:xfrm rot="13500000">
            <a:off x="7403876" y="2335883"/>
            <a:ext cx="989214" cy="1346662"/>
          </a:xfrm>
          <a:prstGeom prst="downArrow">
            <a:avLst/>
          </a:prstGeom>
          <a:solidFill>
            <a:schemeClr val="accent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fr-FR" sz="1400" dirty="0" err="1" smtClean="0"/>
              <a:t>Radiated</a:t>
            </a:r>
            <a:r>
              <a:rPr lang="fr-FR" sz="1400" dirty="0" smtClean="0"/>
              <a:t> power</a:t>
            </a:r>
            <a:endParaRPr lang="fr-FR" sz="1400" dirty="0"/>
          </a:p>
        </p:txBody>
      </p:sp>
      <p:sp>
        <p:nvSpPr>
          <p:cNvPr id="28" name="Rectangle à coins arrondis 27"/>
          <p:cNvSpPr/>
          <p:nvPr/>
        </p:nvSpPr>
        <p:spPr>
          <a:xfrm>
            <a:off x="5302135" y="5508575"/>
            <a:ext cx="1554480" cy="681644"/>
          </a:xfrm>
          <a:prstGeom prst="roundRect">
            <a:avLst/>
          </a:prstGeom>
          <a:ln>
            <a:solidFill>
              <a:srgbClr val="00206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dirty="0" smtClean="0"/>
              <a:t>Wall</a:t>
            </a:r>
            <a:endParaRPr lang="fr-FR" dirty="0"/>
          </a:p>
        </p:txBody>
      </p:sp>
      <p:sp>
        <p:nvSpPr>
          <p:cNvPr id="29" name="Flèche vers le bas 28"/>
          <p:cNvSpPr/>
          <p:nvPr/>
        </p:nvSpPr>
        <p:spPr>
          <a:xfrm rot="18900000">
            <a:off x="4237285" y="4481234"/>
            <a:ext cx="989214" cy="1346662"/>
          </a:xfrm>
          <a:prstGeom prst="downArrow">
            <a:avLst/>
          </a:prstGeom>
          <a:solidFill>
            <a:schemeClr val="accent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fr-FR" sz="1400" dirty="0" smtClean="0"/>
              <a:t>Direct impact</a:t>
            </a:r>
            <a:endParaRPr lang="fr-FR" sz="1400" dirty="0"/>
          </a:p>
        </p:txBody>
      </p:sp>
      <p:sp>
        <p:nvSpPr>
          <p:cNvPr id="30" name="Double flèche horizontale 29"/>
          <p:cNvSpPr/>
          <p:nvPr/>
        </p:nvSpPr>
        <p:spPr>
          <a:xfrm rot="2700000">
            <a:off x="540307" y="4721303"/>
            <a:ext cx="1454727" cy="831272"/>
          </a:xfrm>
          <a:prstGeom prst="leftRightArrow">
            <a:avLst/>
          </a:prstGeom>
          <a:gradFill>
            <a:gsLst>
              <a:gs pos="0">
                <a:srgbClr val="7030A0"/>
              </a:gs>
              <a:gs pos="100000">
                <a:schemeClr val="accent3"/>
              </a:gs>
            </a:gsLst>
            <a:lin ang="0" scaled="1"/>
          </a:gra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smtClean="0"/>
              <a:t>EM </a:t>
            </a:r>
            <a:r>
              <a:rPr lang="fr-FR" sz="1200" dirty="0" err="1" smtClean="0"/>
              <a:t>coupling</a:t>
            </a:r>
            <a:endParaRPr lang="fr-FR" sz="1200" dirty="0"/>
          </a:p>
        </p:txBody>
      </p:sp>
      <p:sp>
        <p:nvSpPr>
          <p:cNvPr id="31" name="Rectangle à coins arrondis 30"/>
          <p:cNvSpPr/>
          <p:nvPr/>
        </p:nvSpPr>
        <p:spPr>
          <a:xfrm>
            <a:off x="1821845" y="5639600"/>
            <a:ext cx="1554480" cy="681644"/>
          </a:xfrm>
          <a:prstGeom prst="roundRect">
            <a:avLst/>
          </a:prstGeom>
          <a:ln>
            <a:solidFill>
              <a:srgbClr val="00206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sz="1400" dirty="0" err="1" smtClean="0"/>
              <a:t>External</a:t>
            </a:r>
            <a:r>
              <a:rPr lang="fr-FR" sz="1400" dirty="0" smtClean="0"/>
              <a:t> </a:t>
            </a:r>
            <a:r>
              <a:rPr lang="fr-FR" sz="1400" dirty="0" err="1" smtClean="0"/>
              <a:t>conducting</a:t>
            </a:r>
            <a:r>
              <a:rPr lang="fr-FR" sz="1400" dirty="0" smtClean="0"/>
              <a:t> structures</a:t>
            </a:r>
            <a:endParaRPr lang="fr-FR" sz="1400" dirty="0"/>
          </a:p>
        </p:txBody>
      </p:sp>
      <p:sp>
        <p:nvSpPr>
          <p:cNvPr id="32" name="Double flèche horizontale 31"/>
          <p:cNvSpPr/>
          <p:nvPr/>
        </p:nvSpPr>
        <p:spPr>
          <a:xfrm>
            <a:off x="1954853" y="3682546"/>
            <a:ext cx="1454727" cy="831272"/>
          </a:xfrm>
          <a:prstGeom prst="leftRightArrow">
            <a:avLst/>
          </a:prstGeom>
          <a:gradFill flip="none" rotWithShape="1">
            <a:gsLst>
              <a:gs pos="0">
                <a:srgbClr val="7030A0"/>
              </a:gs>
              <a:gs pos="100000">
                <a:srgbClr val="FFC000"/>
              </a:gs>
            </a:gsLst>
            <a:lin ang="0" scaled="1"/>
            <a:tileRect/>
          </a:gra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smtClean="0"/>
              <a:t>Conversion</a:t>
            </a:r>
            <a:endParaRPr lang="fr-FR" sz="1400" dirty="0"/>
          </a:p>
        </p:txBody>
      </p:sp>
      <p:sp>
        <p:nvSpPr>
          <p:cNvPr id="33" name="ZoneTexte 32"/>
          <p:cNvSpPr txBox="1"/>
          <p:nvPr/>
        </p:nvSpPr>
        <p:spPr>
          <a:xfrm>
            <a:off x="657582" y="5321427"/>
            <a:ext cx="505268" cy="523220"/>
          </a:xfrm>
          <a:prstGeom prst="rect">
            <a:avLst/>
          </a:prstGeom>
          <a:noFill/>
          <a:ln w="12700">
            <a:noFill/>
          </a:ln>
        </p:spPr>
        <p:txBody>
          <a:bodyPr wrap="none" rtlCol="0">
            <a:spAutoFit/>
          </a:bodyPr>
          <a:lstStyle/>
          <a:p>
            <a:pPr algn="ctr"/>
            <a:r>
              <a:rPr lang="fr-FR" sz="2800" b="1" dirty="0" smtClean="0">
                <a:solidFill>
                  <a:srgbClr val="00B050"/>
                </a:solidFill>
                <a:sym typeface="Wingdings"/>
              </a:rPr>
              <a:t></a:t>
            </a:r>
            <a:endParaRPr lang="fr-FR" sz="2800" b="1" dirty="0" smtClean="0">
              <a:solidFill>
                <a:srgbClr val="00B050"/>
              </a:solidFill>
            </a:endParaRPr>
          </a:p>
        </p:txBody>
      </p:sp>
      <p:sp>
        <p:nvSpPr>
          <p:cNvPr id="34" name="ZoneTexte 33"/>
          <p:cNvSpPr txBox="1"/>
          <p:nvPr/>
        </p:nvSpPr>
        <p:spPr>
          <a:xfrm>
            <a:off x="783163" y="3292326"/>
            <a:ext cx="505268" cy="523220"/>
          </a:xfrm>
          <a:prstGeom prst="rect">
            <a:avLst/>
          </a:prstGeom>
          <a:noFill/>
          <a:ln w="12700">
            <a:noFill/>
          </a:ln>
        </p:spPr>
        <p:txBody>
          <a:bodyPr wrap="none" rtlCol="0">
            <a:spAutoFit/>
          </a:bodyPr>
          <a:lstStyle/>
          <a:p>
            <a:pPr algn="ctr"/>
            <a:r>
              <a:rPr lang="fr-FR" sz="2800" b="1" dirty="0" smtClean="0">
                <a:solidFill>
                  <a:srgbClr val="00B050"/>
                </a:solidFill>
                <a:sym typeface="Wingdings"/>
              </a:rPr>
              <a:t></a:t>
            </a:r>
            <a:endParaRPr lang="fr-FR" sz="2800" b="1" dirty="0" smtClean="0">
              <a:solidFill>
                <a:srgbClr val="00B050"/>
              </a:solidFill>
            </a:endParaRPr>
          </a:p>
        </p:txBody>
      </p:sp>
      <p:sp>
        <p:nvSpPr>
          <p:cNvPr id="35" name="ZoneTexte 34"/>
          <p:cNvSpPr txBox="1"/>
          <p:nvPr/>
        </p:nvSpPr>
        <p:spPr>
          <a:xfrm>
            <a:off x="7145170" y="2505868"/>
            <a:ext cx="505268" cy="523220"/>
          </a:xfrm>
          <a:prstGeom prst="rect">
            <a:avLst/>
          </a:prstGeom>
          <a:noFill/>
          <a:ln w="12700">
            <a:noFill/>
          </a:ln>
        </p:spPr>
        <p:txBody>
          <a:bodyPr wrap="none" rtlCol="0">
            <a:spAutoFit/>
          </a:bodyPr>
          <a:lstStyle/>
          <a:p>
            <a:pPr algn="ctr"/>
            <a:r>
              <a:rPr lang="fr-FR" sz="2800" b="1" dirty="0" smtClean="0">
                <a:solidFill>
                  <a:srgbClr val="00B050"/>
                </a:solidFill>
                <a:sym typeface="Wingdings"/>
              </a:rPr>
              <a:t></a:t>
            </a:r>
            <a:endParaRPr lang="fr-FR" sz="2800" b="1" dirty="0" smtClean="0">
              <a:solidFill>
                <a:srgbClr val="00B050"/>
              </a:solidFill>
            </a:endParaRPr>
          </a:p>
        </p:txBody>
      </p:sp>
      <p:sp>
        <p:nvSpPr>
          <p:cNvPr id="36" name="ZoneTexte 35"/>
          <p:cNvSpPr txBox="1"/>
          <p:nvPr/>
        </p:nvSpPr>
        <p:spPr>
          <a:xfrm>
            <a:off x="3480261" y="4389313"/>
            <a:ext cx="505268" cy="523220"/>
          </a:xfrm>
          <a:prstGeom prst="rect">
            <a:avLst/>
          </a:prstGeom>
          <a:noFill/>
          <a:ln w="12700">
            <a:noFill/>
          </a:ln>
        </p:spPr>
        <p:txBody>
          <a:bodyPr wrap="none" rtlCol="0">
            <a:spAutoFit/>
          </a:bodyPr>
          <a:lstStyle/>
          <a:p>
            <a:pPr algn="ctr"/>
            <a:r>
              <a:rPr lang="fr-FR" sz="2800" b="1" dirty="0" smtClean="0">
                <a:solidFill>
                  <a:srgbClr val="00B050"/>
                </a:solidFill>
                <a:sym typeface="Wingdings"/>
              </a:rPr>
              <a:t></a:t>
            </a:r>
            <a:endParaRPr lang="fr-FR" sz="2800" b="1" dirty="0" smtClean="0">
              <a:solidFill>
                <a:srgbClr val="00B050"/>
              </a:solidFill>
            </a:endParaRPr>
          </a:p>
        </p:txBody>
      </p:sp>
      <p:sp>
        <p:nvSpPr>
          <p:cNvPr id="37" name="ZoneTexte 36"/>
          <p:cNvSpPr txBox="1"/>
          <p:nvPr/>
        </p:nvSpPr>
        <p:spPr>
          <a:xfrm>
            <a:off x="5305115" y="4974892"/>
            <a:ext cx="505268" cy="523220"/>
          </a:xfrm>
          <a:prstGeom prst="rect">
            <a:avLst/>
          </a:prstGeom>
          <a:noFill/>
          <a:ln w="12700">
            <a:noFill/>
          </a:ln>
        </p:spPr>
        <p:txBody>
          <a:bodyPr wrap="none" rtlCol="0">
            <a:spAutoFit/>
          </a:bodyPr>
          <a:lstStyle/>
          <a:p>
            <a:pPr algn="ctr"/>
            <a:r>
              <a:rPr lang="fr-FR" sz="2800" b="1" dirty="0" smtClean="0">
                <a:solidFill>
                  <a:srgbClr val="FF0000"/>
                </a:solidFill>
                <a:sym typeface="Wingdings"/>
              </a:rPr>
              <a:t></a:t>
            </a:r>
            <a:endParaRPr lang="fr-FR" sz="2800" b="1" dirty="0" smtClean="0">
              <a:solidFill>
                <a:srgbClr val="FF0000"/>
              </a:solidFill>
            </a:endParaRPr>
          </a:p>
        </p:txBody>
      </p:sp>
      <p:sp>
        <p:nvSpPr>
          <p:cNvPr id="7" name="Espace réservé du pied de page 6"/>
          <p:cNvSpPr>
            <a:spLocks noGrp="1"/>
          </p:cNvSpPr>
          <p:nvPr>
            <p:ph type="ftr" sz="quarter" idx="11"/>
          </p:nvPr>
        </p:nvSpPr>
        <p:spPr/>
        <p:txBody>
          <a:bodyPr/>
          <a:lstStyle/>
          <a:p>
            <a:r>
              <a:rPr lang="en-US" smtClean="0"/>
              <a:t>IAEA Technical Meeting on Plasma Disruptions and their Mitigation 20th-23th July 2020</a:t>
            </a:r>
            <a:endParaRPr lang="de-DE" dirty="0" smtClean="0"/>
          </a:p>
        </p:txBody>
      </p:sp>
      <p:sp>
        <p:nvSpPr>
          <p:cNvPr id="8" name="Espace réservé du numéro de diapositive 7"/>
          <p:cNvSpPr>
            <a:spLocks noGrp="1"/>
          </p:cNvSpPr>
          <p:nvPr>
            <p:ph type="sldNum" sz="quarter" idx="4"/>
          </p:nvPr>
        </p:nvSpPr>
        <p:spPr/>
        <p:txBody>
          <a:bodyPr/>
          <a:lstStyle/>
          <a:p>
            <a:fld id="{6A6D9FA1-99C7-4910-8E32-B85D378B0060}" type="slidenum">
              <a:rPr lang="en-GB" smtClean="0"/>
              <a:pPr/>
              <a:t>27</a:t>
            </a:fld>
            <a:endParaRPr lang="en-GB" dirty="0"/>
          </a:p>
        </p:txBody>
      </p:sp>
      <p:pic>
        <p:nvPicPr>
          <p:cNvPr id="39" name="Audio 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120394370"/>
      </p:ext>
    </p:extLst>
  </p:cSld>
  <p:clrMapOvr>
    <a:masterClrMapping/>
  </p:clrMapOvr>
  <mc:AlternateContent xmlns:mc="http://schemas.openxmlformats.org/markup-compatibility/2006">
    <mc:Choice xmlns:p14="http://schemas.microsoft.com/office/powerpoint/2010/main" Requires="p14">
      <p:transition spd="slow" p14:dur="2000" advTm="44076"/>
    </mc:Choice>
    <mc:Fallback>
      <p:transition spd="slow" advTm="440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9"/>
                </p:tgtEl>
              </p:cMediaNode>
            </p:audio>
          </p:childTnLst>
        </p:cTn>
      </p:par>
    </p:tnLst>
  </p:timing>
  <p:extLst>
    <p:ext uri="{3A86A75C-4F4B-4683-9AE1-C65F6400EC91}">
      <p14:laserTraceLst xmlns:p14="http://schemas.microsoft.com/office/powerpoint/2010/main">
        <p14:tracePtLst>
          <p14:tracePt t="22897" x="1238250" y="4076700"/>
          <p14:tracePt t="22922" x="1238250" y="4083050"/>
          <p14:tracePt t="24627" x="1238250" y="4089400"/>
          <p14:tracePt t="24635" x="1238250" y="4095750"/>
          <p14:tracePt t="24639" x="1238250" y="4127500"/>
          <p14:tracePt t="24641" x="1231900" y="4248150"/>
          <p14:tracePt t="24658" x="1231900" y="4368800"/>
          <p14:tracePt t="24674" x="1231900" y="4502150"/>
          <p14:tracePt t="24691" x="1238250" y="4616450"/>
          <p14:tracePt t="24708" x="1257300" y="4699000"/>
          <p14:tracePt t="24724" x="1289050" y="4800600"/>
          <p14:tracePt t="24741" x="1339850" y="4933950"/>
          <p14:tracePt t="24758" x="1422400" y="5086350"/>
          <p14:tracePt t="24774" x="1504950" y="5245100"/>
          <p14:tracePt t="24791" x="1587500" y="5372100"/>
          <p14:tracePt t="24807" x="1701800" y="5524500"/>
          <p14:tracePt t="24824" x="1841500" y="5683250"/>
          <p14:tracePt t="24841" x="1955800" y="5810250"/>
          <p14:tracePt t="24858" x="2070100" y="5924550"/>
          <p14:tracePt t="24874" x="2197100" y="6013450"/>
          <p14:tracePt t="24891" x="2266950" y="6070600"/>
          <p14:tracePt t="24908" x="2311400" y="6096000"/>
          <p14:tracePt t="24924" x="2330450" y="6115050"/>
          <p14:tracePt t="24941" x="2368550" y="6127750"/>
          <p14:tracePt t="24958" x="2406650" y="6159500"/>
          <p14:tracePt t="24974" x="2482850" y="6197600"/>
          <p14:tracePt t="24991" x="2540000" y="6242050"/>
          <p14:tracePt t="25008" x="2590800" y="6286500"/>
          <p14:tracePt t="25024" x="2609850" y="6299200"/>
          <p14:tracePt t="25239" x="2609850" y="6292850"/>
          <p14:tracePt t="25257" x="2609850" y="6280150"/>
          <p14:tracePt t="25261" x="2609850" y="6286500"/>
          <p14:tracePt t="25907" x="2616200" y="6286500"/>
          <p14:tracePt t="25909" x="2622550" y="6286500"/>
          <p14:tracePt t="25924" x="2647950" y="6286500"/>
          <p14:tracePt t="25925" x="2692400" y="6286500"/>
          <p14:tracePt t="25941" x="2743200" y="6286500"/>
          <p14:tracePt t="25957" x="2762250" y="6286500"/>
          <p14:tracePt t="25974" x="2781300" y="6286500"/>
          <p14:tracePt t="25991" x="2794000" y="6286500"/>
          <p14:tracePt t="26024" x="2806700" y="6286500"/>
          <p14:tracePt t="26247" x="2813050" y="6286500"/>
          <p14:tracePt t="27007" x="2819400" y="6286500"/>
          <p14:tracePt t="27013" x="2832100" y="6286500"/>
          <p14:tracePt t="27016" x="2863850" y="6286500"/>
          <p14:tracePt t="27025" x="2908300" y="6286500"/>
          <p14:tracePt t="27041" x="2952750" y="6280150"/>
          <p14:tracePt t="27058" x="2971800" y="6273800"/>
          <p14:tracePt t="27074" x="3003550" y="6273800"/>
          <p14:tracePt t="27091" x="3016250" y="6273800"/>
          <p14:tracePt t="27125" x="3016250" y="6267450"/>
          <p14:tracePt t="27125" x="3035300" y="6267450"/>
          <p14:tracePt t="27173" x="3041650" y="6267450"/>
          <p14:tracePt t="28805" x="3041650" y="6261100"/>
          <p14:tracePt t="28831" x="3041650" y="6254750"/>
          <p14:tracePt t="28839" x="3041650" y="6248400"/>
          <p14:tracePt t="28841" x="3041650" y="6184900"/>
          <p14:tracePt t="28858" x="3041650" y="6146800"/>
          <p14:tracePt t="28874" x="3041650" y="6127750"/>
          <p14:tracePt t="28891" x="3041650" y="6115050"/>
          <p14:tracePt t="28907" x="3035300" y="6115050"/>
          <p14:tracePt t="28993" x="3035300" y="6108700"/>
          <p14:tracePt t="29159" x="3035300" y="6083300"/>
          <p14:tracePt t="29161" x="3035300" y="6026150"/>
          <p14:tracePt t="29166" x="3048000" y="5975350"/>
          <p14:tracePt t="29174" x="3111500" y="5835650"/>
          <p14:tracePt t="29174" x="3111500" y="5829300"/>
          <p14:tracePt t="29191" x="3225800" y="5613400"/>
          <p14:tracePt t="29207" x="3371850" y="5397500"/>
          <p14:tracePt t="29224" x="3536950" y="5175250"/>
          <p14:tracePt t="29241" x="3689350" y="4946650"/>
          <p14:tracePt t="29257" x="3848100" y="4737100"/>
          <p14:tracePt t="29274" x="3994150" y="4533900"/>
          <p14:tracePt t="29291" x="4083050" y="4400550"/>
          <p14:tracePt t="29307" x="4114800" y="4343400"/>
          <p14:tracePt t="29324" x="4146550" y="4298950"/>
          <p14:tracePt t="29342" x="4159250" y="4273550"/>
          <p14:tracePt t="29358" x="4171950" y="4248150"/>
          <p14:tracePt t="29374" x="4203700" y="4222750"/>
          <p14:tracePt t="29374" x="4210050" y="4222750"/>
          <p14:tracePt t="29391" x="4222750" y="4235450"/>
          <p14:tracePt t="29408" x="4298950" y="4165600"/>
          <p14:tracePt t="29424" x="4330700" y="4133850"/>
          <p14:tracePt t="29424" x="4337050" y="4127500"/>
          <p14:tracePt t="29441" x="4343400" y="4127500"/>
          <p14:tracePt t="30797" x="4356100" y="4127500"/>
          <p14:tracePt t="30807" x="4362450" y="4127500"/>
          <p14:tracePt t="30811" x="4375150" y="4127500"/>
          <p14:tracePt t="30817" x="4413250" y="4127500"/>
          <p14:tracePt t="30824" x="4508500" y="4127500"/>
          <p14:tracePt t="30824" x="4514850" y="4127500"/>
          <p14:tracePt t="30841" x="4622800" y="4127500"/>
          <p14:tracePt t="30858" x="4730750" y="4127500"/>
          <p14:tracePt t="30874" x="4889500" y="4127500"/>
          <p14:tracePt t="30891" x="5060950" y="4127500"/>
          <p14:tracePt t="30907" x="5156200" y="4127500"/>
          <p14:tracePt t="30924" x="5264150" y="4127500"/>
          <p14:tracePt t="30941" x="5410200" y="4121150"/>
          <p14:tracePt t="30958" x="5600700" y="4108450"/>
          <p14:tracePt t="30974" x="5778500" y="4083050"/>
          <p14:tracePt t="30974" x="5803900" y="4083050"/>
          <p14:tracePt t="30991" x="5975350" y="4064000"/>
          <p14:tracePt t="31008" x="6134100" y="4032250"/>
          <p14:tracePt t="31024" x="6280150" y="3981450"/>
          <p14:tracePt t="31041" x="6464300" y="3917950"/>
          <p14:tracePt t="31058" x="6686550" y="3854450"/>
          <p14:tracePt t="31074" x="7010400" y="3733800"/>
          <p14:tracePt t="31091" x="7308850" y="3619500"/>
          <p14:tracePt t="31108" x="7537450" y="3524250"/>
          <p14:tracePt t="31124" x="7689850" y="3435350"/>
          <p14:tracePt t="31141" x="7766050" y="3384550"/>
          <p14:tracePt t="31158" x="7816850" y="3346450"/>
          <p14:tracePt t="31174" x="7874000" y="3302000"/>
          <p14:tracePt t="31191" x="7931150" y="3244850"/>
          <p14:tracePt t="31207" x="7994650" y="3181350"/>
          <p14:tracePt t="31224" x="8039100" y="3111500"/>
          <p14:tracePt t="31241" x="8064500" y="3073400"/>
          <p14:tracePt t="31258" x="8070850" y="3060700"/>
          <p14:tracePt t="31274" x="8070850" y="3041650"/>
          <p14:tracePt t="31291" x="8077200" y="3041650"/>
          <p14:tracePt t="31308" x="8083550" y="3041650"/>
          <p14:tracePt t="31324" x="8083550" y="3028950"/>
          <p14:tracePt t="32459" x="8077200" y="3028950"/>
          <p14:tracePt t="32461" x="8045450" y="3028950"/>
          <p14:tracePt t="32466" x="7950200" y="3073400"/>
          <p14:tracePt t="32475" x="7670800" y="3225800"/>
          <p14:tracePt t="32475" x="7639050" y="3257550"/>
          <p14:tracePt t="32491" x="7334250" y="3422650"/>
          <p14:tracePt t="32507" x="7099300" y="3562350"/>
          <p14:tracePt t="32524" x="6934200" y="3651250"/>
          <p14:tracePt t="32524" x="6927850" y="3657600"/>
          <p14:tracePt t="32541" x="6800850" y="3708400"/>
          <p14:tracePt t="32557" x="6705600" y="3740150"/>
          <p14:tracePt t="32574" x="6584950" y="3784600"/>
          <p14:tracePt t="32591" x="6438900" y="3822700"/>
          <p14:tracePt t="32607" x="6267450" y="3873500"/>
          <p14:tracePt t="32624" x="6096000" y="3924300"/>
          <p14:tracePt t="32624" x="6076950" y="3924300"/>
          <p14:tracePt t="32641" x="5975350" y="3949700"/>
          <p14:tracePt t="32658" x="5899150" y="3975100"/>
          <p14:tracePt t="32674" x="5867400" y="3987800"/>
          <p14:tracePt t="32691" x="5854700" y="3994150"/>
          <p14:tracePt t="32771" x="5867400" y="3994150"/>
          <p14:tracePt t="32771" x="5873750" y="4000500"/>
          <p14:tracePt t="32775" x="5886450" y="4006850"/>
          <p14:tracePt t="32775" x="6000750" y="4019550"/>
          <p14:tracePt t="32791" x="6178550" y="4038600"/>
          <p14:tracePt t="32808" x="6432550" y="4051300"/>
          <p14:tracePt t="32824" x="6673850" y="4057650"/>
          <p14:tracePt t="32841" x="6864350" y="4051300"/>
          <p14:tracePt t="32858" x="7080250" y="3981450"/>
          <p14:tracePt t="32874" x="7251700" y="3873500"/>
          <p14:tracePt t="32891" x="7385050" y="3663950"/>
          <p14:tracePt t="32908" x="7467600" y="3479800"/>
          <p14:tracePt t="32924" x="7537450" y="3276600"/>
          <p14:tracePt t="32941" x="7575550" y="3175000"/>
          <p14:tracePt t="32958" x="7594600" y="3117850"/>
          <p14:tracePt t="32974" x="7594600" y="3105150"/>
          <p14:tracePt t="33027" x="7594600" y="3098800"/>
          <p14:tracePt t="33265" x="7594600" y="3092450"/>
          <p14:tracePt t="35031" x="7600950" y="3092450"/>
          <p14:tracePt t="35473" x="7600950" y="3098800"/>
          <p14:tracePt t="35483" x="7600950" y="3111500"/>
          <p14:tracePt t="35491" x="7600950" y="3149600"/>
          <p14:tracePt t="35491" x="7600950" y="3251200"/>
          <p14:tracePt t="35508" x="7613650" y="3352800"/>
          <p14:tracePt t="35524" x="7613650" y="3454400"/>
          <p14:tracePt t="35541" x="7620000" y="3562350"/>
          <p14:tracePt t="35558" x="7620000" y="3683000"/>
          <p14:tracePt t="35574" x="7613650" y="3848100"/>
          <p14:tracePt t="35591" x="7600950" y="4051300"/>
          <p14:tracePt t="35607" x="7569200" y="4273550"/>
          <p14:tracePt t="35624" x="7569200" y="4508500"/>
          <p14:tracePt t="35641" x="7569200" y="4768850"/>
          <p14:tracePt t="35658" x="7569200" y="4972050"/>
          <p14:tracePt t="35674" x="7562850" y="5105400"/>
          <p14:tracePt t="35691" x="7556500" y="5156200"/>
          <p14:tracePt t="35708" x="7537450" y="5181600"/>
          <p14:tracePt t="35747" x="7537450" y="5187950"/>
          <p14:tracePt t="35758" x="7531100" y="5187950"/>
          <p14:tracePt t="35763" x="7531100" y="5194300"/>
          <p14:tracePt t="35776" x="7524750" y="5200650"/>
          <p14:tracePt t="35897" x="7518400" y="5200650"/>
          <p14:tracePt t="35907" x="7512050" y="5200650"/>
          <p14:tracePt t="35917" x="7505700" y="5200650"/>
          <p14:tracePt t="35925" x="7499350" y="5200650"/>
          <p14:tracePt t="35926" x="7467600" y="5200650"/>
          <p14:tracePt t="35942" x="7416800" y="5213350"/>
          <p14:tracePt t="35957" x="7327900" y="5226050"/>
          <p14:tracePt t="35974" x="7258050" y="5232400"/>
          <p14:tracePt t="35991" x="7175500" y="5238750"/>
          <p14:tracePt t="36008" x="7124700" y="5257800"/>
          <p14:tracePt t="36024" x="7042150" y="5264150"/>
          <p14:tracePt t="36041" x="6959600" y="5283200"/>
          <p14:tracePt t="36057" x="6877050" y="5295900"/>
          <p14:tracePt t="36074" x="6762750" y="5314950"/>
          <p14:tracePt t="36091" x="6667500" y="5321300"/>
          <p14:tracePt t="36108" x="6559550" y="5327650"/>
          <p14:tracePt t="36124" x="6464300" y="5334000"/>
          <p14:tracePt t="36141" x="6369050" y="5340350"/>
          <p14:tracePt t="36157" x="6261100" y="5353050"/>
          <p14:tracePt t="36174" x="6172200" y="5359400"/>
          <p14:tracePt t="36191" x="6070600" y="5359400"/>
          <p14:tracePt t="36208" x="5981700" y="5359400"/>
          <p14:tracePt t="36224" x="5899150" y="5359400"/>
          <p14:tracePt t="36241" x="5810250" y="5359400"/>
          <p14:tracePt t="36258" x="5715000" y="5359400"/>
          <p14:tracePt t="36274" x="5607050" y="5359400"/>
          <p14:tracePt t="36291" x="5518150" y="5365750"/>
          <p14:tracePt t="36308" x="5441950" y="5365750"/>
          <p14:tracePt t="36324" x="5378450" y="5365750"/>
          <p14:tracePt t="36341" x="5334000" y="5365750"/>
          <p14:tracePt t="36358" x="5302250" y="5365750"/>
          <p14:tracePt t="36374" x="5283200" y="5365750"/>
          <p14:tracePt t="36391" x="5257800" y="5365750"/>
          <p14:tracePt t="36408" x="5245100" y="5365750"/>
          <p14:tracePt t="36424" x="5238750" y="5365750"/>
          <p14:tracePt t="36441" x="5226050" y="5365750"/>
          <p14:tracePt t="36659" x="5219700" y="5365750"/>
          <p14:tracePt t="36665" x="5213350" y="5365750"/>
          <p14:tracePt t="36665" x="5207000" y="5365750"/>
          <p14:tracePt t="36674" x="5175250" y="5353050"/>
          <p14:tracePt t="36675" x="5092700" y="5321300"/>
          <p14:tracePt t="36691" x="4965700" y="5276850"/>
          <p14:tracePt t="36708" x="4870450" y="5251450"/>
          <p14:tracePt t="36724" x="4794250" y="5219700"/>
          <p14:tracePt t="36741" x="4749800" y="5213350"/>
          <p14:tracePt t="36757" x="4718050" y="5200650"/>
          <p14:tracePt t="36774" x="4692650" y="5194300"/>
          <p14:tracePt t="36791" x="4686300" y="5194300"/>
          <p14:tracePt t="37045" x="4679950" y="5194300"/>
          <p14:tracePt t="37049" x="4673600" y="5194300"/>
          <p14:tracePt t="37055" x="4660900" y="5194300"/>
          <p14:tracePt t="37057" x="4629150" y="5187950"/>
          <p14:tracePt t="37074" x="4603750" y="5187950"/>
          <p14:tracePt t="37091" x="4584700" y="5187950"/>
          <p14:tracePt t="37108" x="4572000" y="5187950"/>
          <p14:tracePt t="37124" x="4565650" y="5187950"/>
          <p14:tracePt t="37291" x="4552950" y="5181600"/>
          <p14:tracePt t="37293" x="4514850" y="5156200"/>
          <p14:tracePt t="37301" x="4394200" y="5118100"/>
          <p14:tracePt t="37308" x="4159250" y="5041900"/>
          <p14:tracePt t="37324" x="3721100" y="4902200"/>
          <p14:tracePt t="37341" x="3295650" y="4781550"/>
          <p14:tracePt t="37357" x="2959100" y="4679950"/>
          <p14:tracePt t="37374" x="2800350" y="4648200"/>
          <p14:tracePt t="37374" x="2794000" y="4648200"/>
          <p14:tracePt t="37391" x="2730500" y="4622800"/>
          <p14:tracePt t="37407" x="2698750" y="4616450"/>
          <p14:tracePt t="37424" x="2692400" y="4616450"/>
          <p14:tracePt t="37441" x="2673350" y="4610100"/>
          <p14:tracePt t="37458" x="2584450" y="4584700"/>
          <p14:tracePt t="37474" x="2470150" y="4572000"/>
          <p14:tracePt t="37491" x="2343150" y="4546600"/>
          <p14:tracePt t="37508" x="2254250" y="4527550"/>
          <p14:tracePt t="37524" x="2178050" y="4521200"/>
          <p14:tracePt t="37541" x="2120900" y="4521200"/>
          <p14:tracePt t="37558" x="2032000" y="4514850"/>
          <p14:tracePt t="37574" x="1905000" y="4508500"/>
          <p14:tracePt t="37592" x="1797050" y="4495800"/>
          <p14:tracePt t="37607" x="1720850" y="4495800"/>
          <p14:tracePt t="37624" x="1670050" y="4489450"/>
          <p14:tracePt t="37641" x="1606550" y="4476750"/>
          <p14:tracePt t="37658" x="1587500" y="4476750"/>
          <p14:tracePt t="37674" x="1543050" y="4464050"/>
          <p14:tracePt t="37691" x="1492250" y="4445000"/>
          <p14:tracePt t="37707" x="1435100" y="4432300"/>
          <p14:tracePt t="37724" x="1358900" y="4406900"/>
          <p14:tracePt t="37741" x="1314450" y="4394200"/>
          <p14:tracePt t="37757" x="1270000" y="4387850"/>
          <p14:tracePt t="37774" x="1238250" y="4381500"/>
          <p14:tracePt t="37791" x="1238250" y="4368800"/>
          <p14:tracePt t="38908" x="1250950" y="4368800"/>
          <p14:tracePt t="38915" x="1263650" y="4368800"/>
          <p14:tracePt t="38916" x="1276350" y="4368800"/>
          <p14:tracePt t="38923" x="1333500" y="4368800"/>
          <p14:tracePt t="38940" x="1397000" y="4368800"/>
          <p14:tracePt t="38957" x="1460500" y="4375150"/>
          <p14:tracePt t="38973" x="1543050" y="4375150"/>
          <p14:tracePt t="38990" x="1619250" y="4375150"/>
          <p14:tracePt t="39006" x="1701800" y="4375150"/>
          <p14:tracePt t="39023" x="1828800" y="4375150"/>
          <p14:tracePt t="39040" x="1943100" y="4375150"/>
          <p14:tracePt t="39056" x="2076450" y="4375150"/>
          <p14:tracePt t="39073" x="2279650" y="4375150"/>
          <p14:tracePt t="39090" x="2482850" y="4375150"/>
          <p14:tracePt t="39107" x="2647950" y="4381500"/>
          <p14:tracePt t="39123" x="2800350" y="4381500"/>
          <p14:tracePt t="39140" x="2889250" y="4381500"/>
          <p14:tracePt t="39157" x="2978150" y="4381500"/>
          <p14:tracePt t="39173" x="3060700" y="4387850"/>
          <p14:tracePt t="39190" x="3155950" y="4387850"/>
          <p14:tracePt t="39207" x="3270250" y="4387850"/>
          <p14:tracePt t="39223" x="3429000" y="4387850"/>
          <p14:tracePt t="39241" x="3549650" y="4387850"/>
          <p14:tracePt t="39257" x="3644900" y="4387850"/>
          <p14:tracePt t="39273" x="3740150" y="4387850"/>
          <p14:tracePt t="39290" x="3829050" y="4387850"/>
          <p14:tracePt t="39307" x="3879850" y="4387850"/>
          <p14:tracePt t="39323" x="3956050" y="4387850"/>
          <p14:tracePt t="39340" x="4038600" y="4387850"/>
          <p14:tracePt t="39357" x="4114800" y="4400550"/>
          <p14:tracePt t="39373" x="4184650" y="4419600"/>
          <p14:tracePt t="39390" x="4248150" y="4438650"/>
          <p14:tracePt t="39407" x="4286250" y="4445000"/>
          <p14:tracePt t="39423" x="4330700" y="4457700"/>
          <p14:tracePt t="39440" x="4356100" y="4457700"/>
          <p14:tracePt t="39456" x="4375150" y="4457700"/>
          <p14:tracePt t="39473" x="4394200" y="4457700"/>
          <p14:tracePt t="39490" x="4413250" y="4457700"/>
          <p14:tracePt t="39507" x="4419600" y="4464050"/>
          <p14:tracePt t="39523" x="4425950" y="4464050"/>
          <p14:tracePt t="39540" x="4432300" y="4464050"/>
          <p14:tracePt t="39556" x="4445000" y="4464050"/>
          <p14:tracePt t="40612" x="4445000" y="4470400"/>
          <p14:tracePt t="40616" x="4451350" y="4483100"/>
          <p14:tracePt t="40618" x="4464050" y="4514850"/>
          <p14:tracePt t="40623" x="4540250" y="4616450"/>
          <p14:tracePt t="40640" x="4591050" y="4699000"/>
          <p14:tracePt t="40656" x="4635500" y="4787900"/>
          <p14:tracePt t="40673" x="4718050" y="4895850"/>
          <p14:tracePt t="40690" x="4794250" y="5003800"/>
          <p14:tracePt t="40706" x="4851400" y="5099050"/>
          <p14:tracePt t="40723" x="4940300" y="5238750"/>
          <p14:tracePt t="40740" x="5022850" y="5359400"/>
          <p14:tracePt t="40756" x="5105400" y="5461000"/>
          <p14:tracePt t="40773" x="5187950" y="5530850"/>
          <p14:tracePt t="40790" x="5276850" y="5594350"/>
          <p14:tracePt t="40807" x="5359400" y="5651500"/>
          <p14:tracePt t="40823" x="5448300" y="5708650"/>
          <p14:tracePt t="40840" x="5556250" y="5746750"/>
          <p14:tracePt t="40856" x="5689600" y="5784850"/>
          <p14:tracePt t="40873" x="5822950" y="5835650"/>
          <p14:tracePt t="40873" x="5848350" y="5854700"/>
          <p14:tracePt t="40890" x="5962650" y="5867400"/>
          <p14:tracePt t="40906" x="6064250" y="5886450"/>
          <p14:tracePt t="40923" x="6146800" y="5892800"/>
          <p14:tracePt t="40940" x="6223000" y="5899150"/>
          <p14:tracePt t="40957" x="6311900" y="5918200"/>
          <p14:tracePt t="40973" x="6394450" y="5924550"/>
          <p14:tracePt t="40990" x="6445250" y="5930900"/>
          <p14:tracePt t="41007" x="6483350" y="5937250"/>
          <p14:tracePt t="41023" x="6496050" y="5937250"/>
          <p14:tracePt t="41039" x="6502400" y="5937250"/>
          <p14:tracePt t="43216" x="0" y="0"/>
        </p14:tracePtLst>
      </p14:laserTraceLst>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2400" dirty="0"/>
              <a:t>Conversion </a:t>
            </a:r>
            <a:r>
              <a:rPr lang="fr-FR" sz="2400" dirty="0" err="1"/>
              <a:t>from</a:t>
            </a:r>
            <a:r>
              <a:rPr lang="fr-FR" sz="2400" dirty="0"/>
              <a:t> </a:t>
            </a:r>
            <a:r>
              <a:rPr lang="fr-FR" sz="2400" dirty="0" err="1"/>
              <a:t>magnetic</a:t>
            </a:r>
            <a:r>
              <a:rPr lang="fr-FR" sz="2400" dirty="0"/>
              <a:t> to </a:t>
            </a:r>
            <a:r>
              <a:rPr lang="fr-FR" sz="2400" dirty="0" err="1"/>
              <a:t>kinetic</a:t>
            </a:r>
            <a:r>
              <a:rPr lang="fr-FR" sz="2400" dirty="0"/>
              <a:t> </a:t>
            </a:r>
            <a:r>
              <a:rPr lang="fr-FR" sz="2400" dirty="0" err="1"/>
              <a:t>energy</a:t>
            </a:r>
            <a:r>
              <a:rPr lang="fr-FR" sz="2400" dirty="0"/>
              <a:t>: JET </a:t>
            </a:r>
            <a:r>
              <a:rPr lang="fr-FR" sz="2400" dirty="0" err="1"/>
              <a:t>database</a:t>
            </a:r>
            <a:endParaRPr lang="fr-FR" sz="2400" dirty="0"/>
          </a:p>
        </p:txBody>
      </p:sp>
      <p:sp>
        <p:nvSpPr>
          <p:cNvPr id="3" name="Espace réservé du contenu 2"/>
          <p:cNvSpPr>
            <a:spLocks noGrp="1"/>
          </p:cNvSpPr>
          <p:nvPr>
            <p:ph idx="1"/>
          </p:nvPr>
        </p:nvSpPr>
        <p:spPr>
          <a:xfrm>
            <a:off x="457200" y="836712"/>
            <a:ext cx="4131425" cy="3427717"/>
          </a:xfrm>
        </p:spPr>
        <p:txBody>
          <a:bodyPr/>
          <a:lstStyle/>
          <a:p>
            <a:r>
              <a:rPr lang="fr-FR" dirty="0">
                <a:sym typeface="Wingdings" panose="05000000000000000000" pitchFamily="2" charset="2"/>
              </a:rPr>
              <a:t>Fraction of </a:t>
            </a:r>
            <a:r>
              <a:rPr lang="fr-FR" dirty="0" err="1">
                <a:sym typeface="Wingdings" panose="05000000000000000000" pitchFamily="2" charset="2"/>
              </a:rPr>
              <a:t>magnetic</a:t>
            </a:r>
            <a:r>
              <a:rPr lang="fr-FR" dirty="0">
                <a:sym typeface="Wingdings" panose="05000000000000000000" pitchFamily="2" charset="2"/>
              </a:rPr>
              <a:t> </a:t>
            </a:r>
            <a:r>
              <a:rPr lang="fr-FR" dirty="0" err="1">
                <a:sym typeface="Wingdings" panose="05000000000000000000" pitchFamily="2" charset="2"/>
              </a:rPr>
              <a:t>energy</a:t>
            </a:r>
            <a:r>
              <a:rPr lang="fr-FR" dirty="0">
                <a:sym typeface="Wingdings" panose="05000000000000000000" pitchFamily="2" charset="2"/>
              </a:rPr>
              <a:t> </a:t>
            </a:r>
            <a:r>
              <a:rPr lang="fr-FR" dirty="0" err="1">
                <a:sym typeface="Wingdings" panose="05000000000000000000" pitchFamily="2" charset="2"/>
              </a:rPr>
              <a:t>converted</a:t>
            </a:r>
            <a:r>
              <a:rPr lang="fr-FR" dirty="0">
                <a:sym typeface="Wingdings" panose="05000000000000000000" pitchFamily="2" charset="2"/>
              </a:rPr>
              <a:t>:</a:t>
            </a:r>
          </a:p>
          <a:p>
            <a:pPr lvl="1"/>
            <a:r>
              <a:rPr lang="fr-FR" dirty="0">
                <a:sym typeface="Wingdings" panose="05000000000000000000" pitchFamily="2" charset="2"/>
              </a:rPr>
              <a:t>25% &lt; </a:t>
            </a:r>
            <a:r>
              <a:rPr lang="fr-FR" dirty="0" err="1">
                <a:sym typeface="Wingdings" panose="05000000000000000000" pitchFamily="2" charset="2"/>
              </a:rPr>
              <a:t>f</a:t>
            </a:r>
            <a:r>
              <a:rPr lang="fr-FR" baseline="-25000" dirty="0" err="1">
                <a:sym typeface="Wingdings" panose="05000000000000000000" pitchFamily="2" charset="2"/>
              </a:rPr>
              <a:t>conv</a:t>
            </a:r>
            <a:r>
              <a:rPr lang="fr-FR" dirty="0">
                <a:sym typeface="Wingdings" panose="05000000000000000000" pitchFamily="2" charset="2"/>
              </a:rPr>
              <a:t> &lt; 80% for high-Z</a:t>
            </a:r>
          </a:p>
          <a:p>
            <a:pPr lvl="2"/>
            <a:r>
              <a:rPr lang="fr-FR" dirty="0" err="1">
                <a:sym typeface="Wingdings" panose="05000000000000000000" pitchFamily="2" charset="2"/>
              </a:rPr>
              <a:t>Similar</a:t>
            </a:r>
            <a:r>
              <a:rPr lang="fr-FR" dirty="0">
                <a:sym typeface="Wingdings" panose="05000000000000000000" pitchFamily="2" charset="2"/>
              </a:rPr>
              <a:t> range as in [</a:t>
            </a:r>
            <a:r>
              <a:rPr lang="fr-FR" dirty="0" err="1">
                <a:sym typeface="Wingdings" panose="05000000000000000000" pitchFamily="2" charset="2"/>
              </a:rPr>
              <a:t>Loarte</a:t>
            </a:r>
            <a:r>
              <a:rPr lang="fr-FR" dirty="0">
                <a:sym typeface="Wingdings" panose="05000000000000000000" pitchFamily="2" charset="2"/>
              </a:rPr>
              <a:t> NF 2011]</a:t>
            </a:r>
          </a:p>
          <a:p>
            <a:pPr lvl="1"/>
            <a:r>
              <a:rPr lang="fr-FR" dirty="0" err="1">
                <a:sym typeface="Wingdings" panose="05000000000000000000" pitchFamily="2" charset="2"/>
              </a:rPr>
              <a:t>f</a:t>
            </a:r>
            <a:r>
              <a:rPr lang="fr-FR" baseline="-25000" dirty="0" err="1">
                <a:sym typeface="Wingdings" panose="05000000000000000000" pitchFamily="2" charset="2"/>
              </a:rPr>
              <a:t>conv</a:t>
            </a:r>
            <a:r>
              <a:rPr lang="fr-FR" dirty="0">
                <a:sym typeface="Wingdings" panose="05000000000000000000" pitchFamily="2" charset="2"/>
              </a:rPr>
              <a:t> &lt;10% for </a:t>
            </a:r>
            <a:r>
              <a:rPr lang="fr-FR" dirty="0" err="1">
                <a:sym typeface="Wingdings" panose="05000000000000000000" pitchFamily="2" charset="2"/>
              </a:rPr>
              <a:t>low</a:t>
            </a:r>
            <a:r>
              <a:rPr lang="fr-FR" dirty="0">
                <a:sym typeface="Wingdings" panose="05000000000000000000" pitchFamily="2" charset="2"/>
              </a:rPr>
              <a:t>-Z</a:t>
            </a:r>
          </a:p>
          <a:p>
            <a:r>
              <a:rPr lang="fr-FR" dirty="0">
                <a:sym typeface="Wingdings" panose="05000000000000000000" pitchFamily="2" charset="2"/>
              </a:rPr>
              <a:t>Note: </a:t>
            </a:r>
            <a:r>
              <a:rPr lang="fr-FR" dirty="0" err="1">
                <a:sym typeface="Wingdings" panose="05000000000000000000" pitchFamily="2" charset="2"/>
              </a:rPr>
              <a:t>reacceleration</a:t>
            </a:r>
            <a:r>
              <a:rPr lang="fr-FR" dirty="0">
                <a:sym typeface="Wingdings" panose="05000000000000000000" pitchFamily="2" charset="2"/>
              </a:rPr>
              <a:t> of </a:t>
            </a:r>
            <a:r>
              <a:rPr lang="fr-FR" dirty="0" err="1">
                <a:sym typeface="Wingdings" panose="05000000000000000000" pitchFamily="2" charset="2"/>
              </a:rPr>
              <a:t>small</a:t>
            </a:r>
            <a:r>
              <a:rPr lang="fr-FR" dirty="0">
                <a:sym typeface="Wingdings" panose="05000000000000000000" pitchFamily="2" charset="2"/>
              </a:rPr>
              <a:t> RE </a:t>
            </a:r>
            <a:r>
              <a:rPr lang="fr-FR" dirty="0" err="1">
                <a:sym typeface="Wingdings" panose="05000000000000000000" pitchFamily="2" charset="2"/>
              </a:rPr>
              <a:t>beams</a:t>
            </a:r>
            <a:r>
              <a:rPr lang="fr-FR" dirty="0">
                <a:sym typeface="Wingdings" panose="05000000000000000000" pitchFamily="2" charset="2"/>
              </a:rPr>
              <a:t> not </a:t>
            </a:r>
            <a:r>
              <a:rPr lang="fr-FR" dirty="0" err="1">
                <a:sym typeface="Wingdings" panose="05000000000000000000" pitchFamily="2" charset="2"/>
              </a:rPr>
              <a:t>taken</a:t>
            </a:r>
            <a:r>
              <a:rPr lang="fr-FR" dirty="0">
                <a:sym typeface="Wingdings" panose="05000000000000000000" pitchFamily="2" charset="2"/>
              </a:rPr>
              <a:t> </a:t>
            </a:r>
            <a:r>
              <a:rPr lang="fr-FR" dirty="0" err="1">
                <a:sym typeface="Wingdings" panose="05000000000000000000" pitchFamily="2" charset="2"/>
              </a:rPr>
              <a:t>into</a:t>
            </a:r>
            <a:r>
              <a:rPr lang="fr-FR" dirty="0">
                <a:sym typeface="Wingdings" panose="05000000000000000000" pitchFamily="2" charset="2"/>
              </a:rPr>
              <a:t> </a:t>
            </a:r>
            <a:r>
              <a:rPr lang="fr-FR" dirty="0" err="1" smtClean="0">
                <a:sym typeface="Wingdings" panose="05000000000000000000" pitchFamily="2" charset="2"/>
              </a:rPr>
              <a:t>account</a:t>
            </a:r>
            <a:r>
              <a:rPr lang="fr-FR" dirty="0" smtClean="0">
                <a:sym typeface="Wingdings" panose="05000000000000000000" pitchFamily="2" charset="2"/>
              </a:rPr>
              <a:t> : </a:t>
            </a:r>
            <a:r>
              <a:rPr lang="fr-FR" dirty="0" err="1" smtClean="0">
                <a:sym typeface="Wingdings" panose="05000000000000000000" pitchFamily="2" charset="2"/>
              </a:rPr>
              <a:t>too</a:t>
            </a:r>
            <a:r>
              <a:rPr lang="fr-FR" dirty="0" smtClean="0">
                <a:sym typeface="Wingdings" panose="05000000000000000000" pitchFamily="2" charset="2"/>
              </a:rPr>
              <a:t> </a:t>
            </a:r>
            <a:r>
              <a:rPr lang="fr-FR" dirty="0" err="1" smtClean="0">
                <a:sym typeface="Wingdings" panose="05000000000000000000" pitchFamily="2" charset="2"/>
              </a:rPr>
              <a:t>small</a:t>
            </a:r>
            <a:r>
              <a:rPr lang="fr-FR" dirty="0" smtClean="0">
                <a:sym typeface="Wingdings" panose="05000000000000000000" pitchFamily="2" charset="2"/>
              </a:rPr>
              <a:t> RE </a:t>
            </a:r>
            <a:r>
              <a:rPr lang="fr-FR" dirty="0" err="1" smtClean="0">
                <a:sym typeface="Wingdings" panose="05000000000000000000" pitchFamily="2" charset="2"/>
              </a:rPr>
              <a:t>currents</a:t>
            </a:r>
            <a:endParaRPr lang="fr-FR" dirty="0">
              <a:sym typeface="Wingdings" panose="05000000000000000000" pitchFamily="2" charset="2"/>
            </a:endParaRPr>
          </a:p>
          <a:p>
            <a:pPr lvl="1"/>
            <a:r>
              <a:rPr lang="fr-FR" dirty="0" smtClean="0">
                <a:sym typeface="Wingdings" panose="05000000000000000000" pitchFamily="2" charset="2"/>
              </a:rPr>
              <a:t>Gap </a:t>
            </a:r>
            <a:r>
              <a:rPr lang="fr-FR" dirty="0" err="1">
                <a:sym typeface="Wingdings" panose="05000000000000000000" pitchFamily="2" charset="2"/>
              </a:rPr>
              <a:t>between</a:t>
            </a:r>
            <a:r>
              <a:rPr lang="fr-FR" dirty="0">
                <a:sym typeface="Wingdings" panose="05000000000000000000" pitchFamily="2" charset="2"/>
              </a:rPr>
              <a:t> pure D2 and pure Ar to </a:t>
            </a:r>
            <a:r>
              <a:rPr lang="fr-FR" dirty="0" err="1">
                <a:sym typeface="Wingdings" panose="05000000000000000000" pitchFamily="2" charset="2"/>
              </a:rPr>
              <a:t>be</a:t>
            </a:r>
            <a:r>
              <a:rPr lang="fr-FR" dirty="0">
                <a:sym typeface="Wingdings" panose="05000000000000000000" pitchFamily="2" charset="2"/>
              </a:rPr>
              <a:t> </a:t>
            </a:r>
            <a:r>
              <a:rPr lang="fr-FR" dirty="0" err="1" smtClean="0">
                <a:sym typeface="Wingdings" panose="05000000000000000000" pitchFamily="2" charset="2"/>
              </a:rPr>
              <a:t>filled</a:t>
            </a:r>
            <a:endParaRPr lang="fr-FR" dirty="0" smtClean="0">
              <a:sym typeface="Wingdings" panose="05000000000000000000" pitchFamily="2" charset="2"/>
            </a:endParaRPr>
          </a:p>
        </p:txBody>
      </p:sp>
      <p:pic>
        <p:nvPicPr>
          <p:cNvPr id="1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02951" y="778629"/>
            <a:ext cx="4840802" cy="36466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ZoneTexte 11"/>
          <p:cNvSpPr txBox="1"/>
          <p:nvPr/>
        </p:nvSpPr>
        <p:spPr>
          <a:xfrm>
            <a:off x="654867" y="5230620"/>
            <a:ext cx="4186554" cy="1015663"/>
          </a:xfrm>
          <a:prstGeom prst="rect">
            <a:avLst/>
          </a:prstGeom>
          <a:noFill/>
          <a:ln w="12700">
            <a:solidFill>
              <a:srgbClr val="00B050"/>
            </a:solidFill>
          </a:ln>
        </p:spPr>
        <p:txBody>
          <a:bodyPr wrap="square" rtlCol="0">
            <a:spAutoFit/>
          </a:bodyPr>
          <a:lstStyle/>
          <a:p>
            <a:pPr algn="ctr"/>
            <a:r>
              <a:rPr lang="fr-FR" sz="2000" dirty="0" err="1" smtClean="0">
                <a:solidFill>
                  <a:srgbClr val="00B050"/>
                </a:solidFill>
              </a:rPr>
              <a:t>Clear</a:t>
            </a:r>
            <a:r>
              <a:rPr lang="fr-FR" sz="2000" dirty="0" smtClean="0">
                <a:solidFill>
                  <a:srgbClr val="00B050"/>
                </a:solidFill>
              </a:rPr>
              <a:t> distinction </a:t>
            </a:r>
            <a:r>
              <a:rPr lang="fr-FR" sz="2000" dirty="0" err="1" smtClean="0">
                <a:solidFill>
                  <a:srgbClr val="00B050"/>
                </a:solidFill>
              </a:rPr>
              <a:t>between</a:t>
            </a:r>
            <a:r>
              <a:rPr lang="fr-FR" sz="2000" dirty="0" smtClean="0">
                <a:solidFill>
                  <a:srgbClr val="00B050"/>
                </a:solidFill>
              </a:rPr>
              <a:t> </a:t>
            </a:r>
            <a:r>
              <a:rPr lang="fr-FR" sz="2000" dirty="0" err="1" smtClean="0">
                <a:solidFill>
                  <a:srgbClr val="00B050"/>
                </a:solidFill>
              </a:rPr>
              <a:t>low</a:t>
            </a:r>
            <a:r>
              <a:rPr lang="fr-FR" sz="2000" dirty="0" smtClean="0">
                <a:solidFill>
                  <a:srgbClr val="00B050"/>
                </a:solidFill>
              </a:rPr>
              <a:t>-Z and high-Z cases : </a:t>
            </a:r>
            <a:r>
              <a:rPr lang="fr-FR" sz="2000" dirty="0" smtClean="0">
                <a:solidFill>
                  <a:srgbClr val="00B050"/>
                </a:solidFill>
              </a:rPr>
              <a:t>absence </a:t>
            </a:r>
            <a:r>
              <a:rPr lang="fr-FR" sz="2000" dirty="0" smtClean="0">
                <a:solidFill>
                  <a:srgbClr val="00B050"/>
                </a:solidFill>
              </a:rPr>
              <a:t>of </a:t>
            </a:r>
            <a:r>
              <a:rPr lang="fr-FR" sz="2000" dirty="0" err="1" smtClean="0">
                <a:solidFill>
                  <a:srgbClr val="00B050"/>
                </a:solidFill>
              </a:rPr>
              <a:t>W</a:t>
            </a:r>
            <a:r>
              <a:rPr lang="fr-FR" sz="2000" baseline="-25000" dirty="0" err="1" smtClean="0">
                <a:solidFill>
                  <a:srgbClr val="00B050"/>
                </a:solidFill>
              </a:rPr>
              <a:t>mag</a:t>
            </a:r>
            <a:r>
              <a:rPr lang="fr-FR" sz="2000" baseline="-25000" dirty="0" smtClean="0">
                <a:solidFill>
                  <a:srgbClr val="00B050"/>
                </a:solidFill>
              </a:rPr>
              <a:t> </a:t>
            </a:r>
            <a:r>
              <a:rPr lang="fr-FR" sz="2000" dirty="0" smtClean="0">
                <a:solidFill>
                  <a:srgbClr val="00B050"/>
                </a:solidFill>
              </a:rPr>
              <a:t>to </a:t>
            </a:r>
            <a:r>
              <a:rPr lang="fr-FR" sz="2000" dirty="0" err="1" smtClean="0">
                <a:solidFill>
                  <a:srgbClr val="00B050"/>
                </a:solidFill>
              </a:rPr>
              <a:t>W</a:t>
            </a:r>
            <a:r>
              <a:rPr lang="fr-FR" sz="2000" baseline="-25000" dirty="0" err="1" smtClean="0">
                <a:solidFill>
                  <a:srgbClr val="00B050"/>
                </a:solidFill>
              </a:rPr>
              <a:t>kin</a:t>
            </a:r>
            <a:r>
              <a:rPr lang="fr-FR" sz="2000" baseline="-25000" dirty="0" smtClean="0">
                <a:solidFill>
                  <a:srgbClr val="00B050"/>
                </a:solidFill>
              </a:rPr>
              <a:t> </a:t>
            </a:r>
            <a:r>
              <a:rPr lang="fr-FR" sz="2000" dirty="0" smtClean="0">
                <a:solidFill>
                  <a:srgbClr val="00B050"/>
                </a:solidFill>
              </a:rPr>
              <a:t>conversion </a:t>
            </a:r>
            <a:r>
              <a:rPr lang="fr-FR" sz="2000" dirty="0" err="1" smtClean="0">
                <a:solidFill>
                  <a:srgbClr val="00B050"/>
                </a:solidFill>
              </a:rPr>
              <a:t>is</a:t>
            </a:r>
            <a:r>
              <a:rPr lang="fr-FR" sz="2000" dirty="0" smtClean="0">
                <a:solidFill>
                  <a:srgbClr val="00B050"/>
                </a:solidFill>
              </a:rPr>
              <a:t> key</a:t>
            </a:r>
            <a:endParaRPr lang="fr-FR" sz="2000" i="1" dirty="0" smtClean="0">
              <a:solidFill>
                <a:srgbClr val="00B050"/>
              </a:solidFill>
            </a:endParaRPr>
          </a:p>
        </p:txBody>
      </p:sp>
      <p:pic>
        <p:nvPicPr>
          <p:cNvPr id="13"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96567" y="4425319"/>
            <a:ext cx="2223005" cy="20603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ZoneTexte 13"/>
          <p:cNvSpPr txBox="1"/>
          <p:nvPr/>
        </p:nvSpPr>
        <p:spPr>
          <a:xfrm>
            <a:off x="6982370" y="5893978"/>
            <a:ext cx="1581908" cy="338554"/>
          </a:xfrm>
          <a:prstGeom prst="rect">
            <a:avLst/>
          </a:prstGeom>
          <a:noFill/>
          <a:ln w="12700">
            <a:noFill/>
          </a:ln>
        </p:spPr>
        <p:txBody>
          <a:bodyPr wrap="none" rtlCol="0">
            <a:spAutoFit/>
          </a:bodyPr>
          <a:lstStyle/>
          <a:p>
            <a:pPr algn="ctr"/>
            <a:r>
              <a:rPr lang="fr-FR" sz="1600" dirty="0" smtClean="0">
                <a:solidFill>
                  <a:srgbClr val="00B0F0"/>
                </a:solidFill>
              </a:rPr>
              <a:t>[</a:t>
            </a:r>
            <a:r>
              <a:rPr lang="fr-FR" sz="1600" dirty="0" err="1" smtClean="0">
                <a:solidFill>
                  <a:srgbClr val="00B0F0"/>
                </a:solidFill>
              </a:rPr>
              <a:t>Loarte</a:t>
            </a:r>
            <a:r>
              <a:rPr lang="fr-FR" sz="1600" dirty="0" smtClean="0">
                <a:solidFill>
                  <a:srgbClr val="00B0F0"/>
                </a:solidFill>
              </a:rPr>
              <a:t> NF 2011]</a:t>
            </a:r>
          </a:p>
        </p:txBody>
      </p:sp>
      <p:sp>
        <p:nvSpPr>
          <p:cNvPr id="7" name="Espace réservé du pied de page 6"/>
          <p:cNvSpPr>
            <a:spLocks noGrp="1"/>
          </p:cNvSpPr>
          <p:nvPr>
            <p:ph type="ftr" sz="quarter" idx="11"/>
          </p:nvPr>
        </p:nvSpPr>
        <p:spPr/>
        <p:txBody>
          <a:bodyPr/>
          <a:lstStyle/>
          <a:p>
            <a:r>
              <a:rPr lang="en-US" dirty="0" smtClean="0"/>
              <a:t>IAEA Technical Meeting on Plasma Disruptions and their Mitigation 20th-23th July 2020</a:t>
            </a:r>
            <a:endParaRPr lang="de-DE" dirty="0" smtClean="0"/>
          </a:p>
        </p:txBody>
      </p:sp>
      <p:sp>
        <p:nvSpPr>
          <p:cNvPr id="8" name="Espace réservé du numéro de diapositive 7"/>
          <p:cNvSpPr>
            <a:spLocks noGrp="1"/>
          </p:cNvSpPr>
          <p:nvPr>
            <p:ph type="sldNum" sz="quarter" idx="4"/>
          </p:nvPr>
        </p:nvSpPr>
        <p:spPr/>
        <p:txBody>
          <a:bodyPr/>
          <a:lstStyle/>
          <a:p>
            <a:fld id="{6A6D9FA1-99C7-4910-8E32-B85D378B0060}" type="slidenum">
              <a:rPr lang="en-GB" smtClean="0"/>
              <a:pPr/>
              <a:t>28</a:t>
            </a:fld>
            <a:endParaRPr lang="en-GB" dirty="0"/>
          </a:p>
        </p:txBody>
      </p:sp>
      <p:pic>
        <p:nvPicPr>
          <p:cNvPr id="19" name="Picture 2" descr="\\de-ews-fs01\efdawork\PI team\PICTURES AND GRAPHICS\LOGOS\JET-LOGO (by Dolp)\OtherJPG\JET.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11936" y="1052899"/>
            <a:ext cx="529501" cy="210056"/>
          </a:xfrm>
          <a:prstGeom prst="rect">
            <a:avLst/>
          </a:prstGeom>
          <a:noFill/>
          <a:extLst>
            <a:ext uri="{909E8E84-426E-40DD-AFC4-6F175D3DCCD1}">
              <a14:hiddenFill xmlns:a14="http://schemas.microsoft.com/office/drawing/2010/main">
                <a:solidFill>
                  <a:srgbClr val="FFFFFF"/>
                </a:solidFill>
              </a14:hiddenFill>
            </a:ext>
          </a:extLst>
        </p:spPr>
      </p:pic>
      <p:sp>
        <p:nvSpPr>
          <p:cNvPr id="24" name="Espace réservé du contenu 2"/>
          <p:cNvSpPr txBox="1">
            <a:spLocks/>
          </p:cNvSpPr>
          <p:nvPr/>
        </p:nvSpPr>
        <p:spPr>
          <a:xfrm>
            <a:off x="468296" y="4372485"/>
            <a:ext cx="6198511" cy="76478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fr-FR" dirty="0" err="1" smtClean="0">
                <a:sym typeface="Wingdings" panose="05000000000000000000" pitchFamily="2" charset="2"/>
              </a:rPr>
              <a:t>Three</a:t>
            </a:r>
            <a:r>
              <a:rPr lang="fr-FR" dirty="0" smtClean="0">
                <a:sym typeface="Wingdings" panose="05000000000000000000" pitchFamily="2" charset="2"/>
              </a:rPr>
              <a:t> </a:t>
            </a:r>
            <a:r>
              <a:rPr lang="fr-FR" dirty="0" err="1" smtClean="0">
                <a:sym typeface="Wingdings" panose="05000000000000000000" pitchFamily="2" charset="2"/>
              </a:rPr>
              <a:t>outliers</a:t>
            </a:r>
            <a:r>
              <a:rPr lang="fr-FR" dirty="0" smtClean="0">
                <a:sym typeface="Wingdings" panose="05000000000000000000" pitchFamily="2" charset="2"/>
              </a:rPr>
              <a:t> </a:t>
            </a:r>
            <a:r>
              <a:rPr lang="fr-FR" dirty="0" err="1" smtClean="0">
                <a:sym typeface="Wingdings" panose="05000000000000000000" pitchFamily="2" charset="2"/>
              </a:rPr>
              <a:t>with</a:t>
            </a:r>
            <a:r>
              <a:rPr lang="fr-FR" dirty="0" smtClean="0">
                <a:sym typeface="Wingdings" panose="05000000000000000000" pitchFamily="2" charset="2"/>
              </a:rPr>
              <a:t> MGI: </a:t>
            </a:r>
            <a:r>
              <a:rPr lang="fr-FR" dirty="0" err="1" smtClean="0">
                <a:sym typeface="Wingdings" panose="05000000000000000000" pitchFamily="2" charset="2"/>
              </a:rPr>
              <a:t>vertically</a:t>
            </a:r>
            <a:r>
              <a:rPr lang="fr-FR" dirty="0" smtClean="0">
                <a:sym typeface="Wingdings" panose="05000000000000000000" pitchFamily="2" charset="2"/>
              </a:rPr>
              <a:t> </a:t>
            </a:r>
            <a:r>
              <a:rPr lang="fr-FR" dirty="0" err="1" smtClean="0">
                <a:sym typeface="Wingdings" panose="05000000000000000000" pitchFamily="2" charset="2"/>
              </a:rPr>
              <a:t>unstable</a:t>
            </a:r>
            <a:r>
              <a:rPr lang="fr-FR" dirty="0" smtClean="0">
                <a:sym typeface="Wingdings" panose="05000000000000000000" pitchFamily="2" charset="2"/>
              </a:rPr>
              <a:t> configuration ? High </a:t>
            </a:r>
            <a:r>
              <a:rPr lang="fr-FR" dirty="0" err="1" smtClean="0">
                <a:sym typeface="Wingdings" panose="05000000000000000000" pitchFamily="2" charset="2"/>
              </a:rPr>
              <a:t>density</a:t>
            </a:r>
            <a:r>
              <a:rPr lang="fr-FR" dirty="0" smtClean="0">
                <a:sym typeface="Wingdings" panose="05000000000000000000" pitchFamily="2" charset="2"/>
              </a:rPr>
              <a:t> </a:t>
            </a:r>
            <a:r>
              <a:rPr lang="fr-FR" dirty="0" err="1" smtClean="0">
                <a:sym typeface="Wingdings" panose="05000000000000000000" pitchFamily="2" charset="2"/>
              </a:rPr>
              <a:t>companion</a:t>
            </a:r>
            <a:r>
              <a:rPr lang="fr-FR" dirty="0" smtClean="0">
                <a:sym typeface="Wingdings" panose="05000000000000000000" pitchFamily="2" charset="2"/>
              </a:rPr>
              <a:t> plasma?</a:t>
            </a:r>
            <a:endParaRPr lang="fr-FR" dirty="0">
              <a:sym typeface="Wingdings" panose="05000000000000000000" pitchFamily="2" charset="2"/>
            </a:endParaRPr>
          </a:p>
        </p:txBody>
      </p:sp>
      <p:sp>
        <p:nvSpPr>
          <p:cNvPr id="27" name="ZoneTexte 26"/>
          <p:cNvSpPr txBox="1"/>
          <p:nvPr/>
        </p:nvSpPr>
        <p:spPr>
          <a:xfrm>
            <a:off x="7773324" y="1753752"/>
            <a:ext cx="1270509" cy="276999"/>
          </a:xfrm>
          <a:prstGeom prst="rect">
            <a:avLst/>
          </a:prstGeom>
          <a:noFill/>
          <a:ln w="12700">
            <a:noFill/>
          </a:ln>
        </p:spPr>
        <p:txBody>
          <a:bodyPr wrap="square" rtlCol="0">
            <a:spAutoFit/>
          </a:bodyPr>
          <a:lstStyle/>
          <a:p>
            <a:pPr algn="ctr"/>
            <a:r>
              <a:rPr lang="fr-FR" sz="1200" dirty="0" smtClean="0"/>
              <a:t>High-Z fraction</a:t>
            </a:r>
          </a:p>
        </p:txBody>
      </p:sp>
      <p:sp>
        <p:nvSpPr>
          <p:cNvPr id="28" name="ZoneTexte 27"/>
          <p:cNvSpPr txBox="1"/>
          <p:nvPr/>
        </p:nvSpPr>
        <p:spPr>
          <a:xfrm>
            <a:off x="6931880" y="2960217"/>
            <a:ext cx="1996220" cy="338554"/>
          </a:xfrm>
          <a:prstGeom prst="rect">
            <a:avLst/>
          </a:prstGeom>
          <a:noFill/>
          <a:ln w="12700">
            <a:noFill/>
          </a:ln>
        </p:spPr>
        <p:txBody>
          <a:bodyPr wrap="square" rtlCol="0">
            <a:spAutoFit/>
          </a:bodyPr>
          <a:lstStyle/>
          <a:p>
            <a:pPr algn="ctr"/>
            <a:r>
              <a:rPr lang="fr-FR" sz="1600" dirty="0" err="1" smtClean="0"/>
              <a:t>W</a:t>
            </a:r>
            <a:r>
              <a:rPr lang="fr-FR" sz="1600" baseline="-25000" dirty="0" err="1" smtClean="0"/>
              <a:t>mag,converted</a:t>
            </a:r>
            <a:r>
              <a:rPr lang="fr-FR" sz="1600" dirty="0" smtClean="0"/>
              <a:t>/</a:t>
            </a:r>
            <a:r>
              <a:rPr lang="fr-FR" sz="1600" dirty="0" err="1" smtClean="0"/>
              <a:t>W</a:t>
            </a:r>
            <a:r>
              <a:rPr lang="fr-FR" sz="1600" baseline="-25000" dirty="0" err="1" smtClean="0"/>
              <a:t>mag,init</a:t>
            </a:r>
            <a:endParaRPr lang="fr-FR" sz="1600" dirty="0" smtClean="0"/>
          </a:p>
        </p:txBody>
      </p:sp>
      <p:pic>
        <p:nvPicPr>
          <p:cNvPr id="17" name="Audio 1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84951016"/>
      </p:ext>
    </p:extLst>
  </p:cSld>
  <p:clrMapOvr>
    <a:masterClrMapping/>
  </p:clrMapOvr>
  <mc:AlternateContent xmlns:mc="http://schemas.openxmlformats.org/markup-compatibility/2006">
    <mc:Choice xmlns:p14="http://schemas.microsoft.com/office/powerpoint/2010/main" Requires="p14">
      <p:transition spd="slow" p14:dur="2000" advTm="98192"/>
    </mc:Choice>
    <mc:Fallback>
      <p:transition spd="slow" advTm="981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7"/>
                </p:tgtEl>
              </p:cMediaNode>
            </p:audio>
          </p:childTnLst>
        </p:cTn>
      </p:par>
    </p:tnLst>
    <p:bldLst>
      <p:bldP spid="12" grpId="0" animBg="1"/>
    </p:bldLst>
  </p:timing>
  <p:extLst>
    <p:ext uri="{3A86A75C-4F4B-4683-9AE1-C65F6400EC91}">
      <p14:laserTraceLst xmlns:p14="http://schemas.microsoft.com/office/powerpoint/2010/main">
        <p14:tracePtLst>
          <p14:tracePt t="6338" x="2000250" y="2006600"/>
          <p14:tracePt t="6518" x="2006600" y="2012950"/>
          <p14:tracePt t="6522" x="2025650" y="2012950"/>
          <p14:tracePt t="6529" x="2051050" y="2012950"/>
          <p14:tracePt t="6529" x="2063750" y="2012950"/>
          <p14:tracePt t="6532" x="2120900" y="2012950"/>
          <p14:tracePt t="6545" x="2209800" y="2012950"/>
          <p14:tracePt t="6562" x="2279650" y="2012950"/>
          <p14:tracePt t="6579" x="2343150" y="2012950"/>
          <p14:tracePt t="6595" x="2413000" y="2012950"/>
          <p14:tracePt t="6612" x="2476500" y="2019300"/>
          <p14:tracePt t="6629" x="2565400" y="2038350"/>
          <p14:tracePt t="6645" x="2635250" y="2038350"/>
          <p14:tracePt t="6662" x="2736850" y="2038350"/>
          <p14:tracePt t="6678" x="2870200" y="2038350"/>
          <p14:tracePt t="6695" x="3067050" y="2025650"/>
          <p14:tracePt t="6712" x="3289300" y="2025650"/>
          <p14:tracePt t="6729" x="3543300" y="2038350"/>
          <p14:tracePt t="6745" x="3860800" y="2038350"/>
          <p14:tracePt t="6762" x="4165600" y="2038350"/>
          <p14:tracePt t="6778" x="4470400" y="2038350"/>
          <p14:tracePt t="6795" x="4845050" y="2038350"/>
          <p14:tracePt t="6812" x="5149850" y="2038350"/>
          <p14:tracePt t="6829" x="5448300" y="2038350"/>
          <p14:tracePt t="6845" x="5695950" y="2038350"/>
          <p14:tracePt t="6863" x="5803900" y="2038350"/>
          <p14:tracePt t="6879" x="5861050" y="2038350"/>
          <p14:tracePt t="6895" x="5880100" y="2038350"/>
          <p14:tracePt t="6912" x="5899150" y="2038350"/>
          <p14:tracePt t="7034" x="5899150" y="2032000"/>
          <p14:tracePt t="7038" x="5899150" y="2019300"/>
          <p14:tracePt t="7045" x="5892800" y="2006600"/>
          <p14:tracePt t="7046" x="5873750" y="1962150"/>
          <p14:tracePt t="7062" x="5848350" y="1917700"/>
          <p14:tracePt t="7079" x="5829300" y="1854200"/>
          <p14:tracePt t="7095" x="5797550" y="1822450"/>
          <p14:tracePt t="7112" x="5740400" y="1784350"/>
          <p14:tracePt t="7129" x="5708650" y="1771650"/>
          <p14:tracePt t="7145" x="5670550" y="1746250"/>
          <p14:tracePt t="7162" x="5619750" y="1714500"/>
          <p14:tracePt t="7178" x="5549900" y="1682750"/>
          <p14:tracePt t="7195" x="5505450" y="1651000"/>
          <p14:tracePt t="7212" x="5461000" y="1631950"/>
          <p14:tracePt t="7229" x="5435600" y="1606550"/>
          <p14:tracePt t="7245" x="5391150" y="1574800"/>
          <p14:tracePt t="7262" x="5346700" y="1543050"/>
          <p14:tracePt t="7279" x="5295900" y="1530350"/>
          <p14:tracePt t="7295" x="5245100" y="1504950"/>
          <p14:tracePt t="7312" x="5194300" y="1466850"/>
          <p14:tracePt t="7329" x="5149850" y="1447800"/>
          <p14:tracePt t="7345" x="5130800" y="1428750"/>
          <p14:tracePt t="7362" x="5111750" y="1416050"/>
          <p14:tracePt t="7378" x="5073650" y="1390650"/>
          <p14:tracePt t="7395" x="5035550" y="1371600"/>
          <p14:tracePt t="7412" x="5010150" y="1352550"/>
          <p14:tracePt t="7429" x="4978400" y="1327150"/>
          <p14:tracePt t="7445" x="4959350" y="1301750"/>
          <p14:tracePt t="7462" x="4946650" y="1282700"/>
          <p14:tracePt t="7478" x="4940300" y="1282700"/>
          <p14:tracePt t="7608" x="4940300" y="1276350"/>
          <p14:tracePt t="7644" x="4953000" y="1276350"/>
          <p14:tracePt t="7655" x="4959350" y="1276350"/>
          <p14:tracePt t="7664" x="4965700" y="1276350"/>
          <p14:tracePt t="7670" x="4978400" y="1276350"/>
          <p14:tracePt t="7679" x="4984750" y="1276350"/>
          <p14:tracePt t="7695" x="4991100" y="1276350"/>
          <p14:tracePt t="8078" x="4991100" y="1282700"/>
          <p14:tracePt t="8080" x="4991100" y="1320800"/>
          <p14:tracePt t="8080" x="4991100" y="1327150"/>
          <p14:tracePt t="8095" x="4991100" y="1384300"/>
          <p14:tracePt t="8096" x="4991100" y="1517650"/>
          <p14:tracePt t="8112" x="4984750" y="1619250"/>
          <p14:tracePt t="8129" x="4965700" y="1758950"/>
          <p14:tracePt t="8145" x="4959350" y="1898650"/>
          <p14:tracePt t="8162" x="4946650" y="2000250"/>
          <p14:tracePt t="8178" x="4946650" y="2114550"/>
          <p14:tracePt t="8195" x="4946650" y="2222500"/>
          <p14:tracePt t="8212" x="4946650" y="2266950"/>
          <p14:tracePt t="8229" x="4946650" y="2305050"/>
          <p14:tracePt t="8245" x="4940300" y="2330450"/>
          <p14:tracePt t="8262" x="4940300" y="2343150"/>
          <p14:tracePt t="8278" x="4953000" y="2374900"/>
          <p14:tracePt t="8295" x="4965700" y="2425700"/>
          <p14:tracePt t="8312" x="4984750" y="2470150"/>
          <p14:tracePt t="8328" x="4984750" y="2501900"/>
          <p14:tracePt t="8345" x="4991100" y="2533650"/>
          <p14:tracePt t="8362" x="4991100" y="2565400"/>
          <p14:tracePt t="8378" x="4991100" y="2609850"/>
          <p14:tracePt t="8395" x="4991100" y="2698750"/>
          <p14:tracePt t="8412" x="4991100" y="2762250"/>
          <p14:tracePt t="8429" x="4991100" y="2832100"/>
          <p14:tracePt t="8445" x="4991100" y="2882900"/>
          <p14:tracePt t="8462" x="4991100" y="2914650"/>
          <p14:tracePt t="8479" x="4991100" y="2946400"/>
          <p14:tracePt t="8495" x="4991100" y="2971800"/>
          <p14:tracePt t="8512" x="4991100" y="3003550"/>
          <p14:tracePt t="8529" x="4991100" y="3041650"/>
          <p14:tracePt t="8545" x="4991100" y="3067050"/>
          <p14:tracePt t="9358" x="4997450" y="3067050"/>
          <p14:tracePt t="9364" x="5029200" y="3067050"/>
          <p14:tracePt t="9371" x="5054600" y="3067050"/>
          <p14:tracePt t="9379" x="5130800" y="3067050"/>
          <p14:tracePt t="9395" x="5187950" y="3067050"/>
          <p14:tracePt t="9412" x="5264150" y="3067050"/>
          <p14:tracePt t="9428" x="5308600" y="3067050"/>
          <p14:tracePt t="9445" x="5353050" y="3067050"/>
          <p14:tracePt t="9462" x="5384800" y="3067050"/>
          <p14:tracePt t="9479" x="5410200" y="3067050"/>
          <p14:tracePt t="9495" x="5441950" y="3067050"/>
          <p14:tracePt t="9512" x="5454650" y="3067050"/>
          <p14:tracePt t="9528" x="5467350" y="3067050"/>
          <p14:tracePt t="9545" x="5492750" y="3067050"/>
          <p14:tracePt t="9562" x="5530850" y="3067050"/>
          <p14:tracePt t="9579" x="5556250" y="3067050"/>
          <p14:tracePt t="9595" x="5581650" y="3073400"/>
          <p14:tracePt t="9612" x="5626100" y="3073400"/>
          <p14:tracePt t="9628" x="5689600" y="3073400"/>
          <p14:tracePt t="9645" x="5753100" y="3073400"/>
          <p14:tracePt t="9662" x="5791200" y="3079750"/>
          <p14:tracePt t="9679" x="5822950" y="3079750"/>
          <p14:tracePt t="9695" x="5867400" y="3086100"/>
          <p14:tracePt t="9712" x="5905500" y="3086100"/>
          <p14:tracePt t="9729" x="5943600" y="3092450"/>
          <p14:tracePt t="9745" x="5994400" y="3092450"/>
          <p14:tracePt t="9762" x="6038850" y="3092450"/>
          <p14:tracePt t="9779" x="6076950" y="3092450"/>
          <p14:tracePt t="9795" x="6134100" y="3092450"/>
          <p14:tracePt t="9812" x="6165850" y="3092450"/>
          <p14:tracePt t="9829" x="6191250" y="3092450"/>
          <p14:tracePt t="9845" x="6203950" y="3092450"/>
          <p14:tracePt t="9862" x="6210300" y="3092450"/>
          <p14:tracePt t="9878" x="6235700" y="3092450"/>
          <p14:tracePt t="9895" x="6248400" y="3092450"/>
          <p14:tracePt t="9895" x="6254750" y="3092450"/>
          <p14:tracePt t="9912" x="6280150" y="3092450"/>
          <p14:tracePt t="9928" x="6305550" y="3092450"/>
          <p14:tracePt t="9945" x="6324600" y="3092450"/>
          <p14:tracePt t="9962" x="6343650" y="3092450"/>
          <p14:tracePt t="9978" x="6388100" y="3092450"/>
          <p14:tracePt t="9995" x="6419850" y="3092450"/>
          <p14:tracePt t="10012" x="6457950" y="3098800"/>
          <p14:tracePt t="10028" x="6477000" y="3098800"/>
          <p14:tracePt t="10045" x="6508750" y="3098800"/>
          <p14:tracePt t="10062" x="6527800" y="3098800"/>
          <p14:tracePt t="10078" x="6546850" y="3098800"/>
          <p14:tracePt t="10376" x="6553200" y="3098800"/>
          <p14:tracePt t="10416" x="6553200" y="3111500"/>
          <p14:tracePt t="10422" x="6559550" y="3111500"/>
          <p14:tracePt t="10428" x="6565900" y="3111500"/>
          <p14:tracePt t="10429" x="6572250" y="3111500"/>
          <p14:tracePt t="10445" x="6604000" y="3111500"/>
          <p14:tracePt t="10462" x="6616700" y="3111500"/>
          <p14:tracePt t="10479" x="6635750" y="3111500"/>
          <p14:tracePt t="10495" x="6642100" y="3117850"/>
          <p14:tracePt t="10511" x="6654800" y="3117850"/>
          <p14:tracePt t="10529" x="6673850" y="3117850"/>
          <p14:tracePt t="10545" x="6686550" y="3117850"/>
          <p14:tracePt t="10562" x="6692900" y="3117850"/>
          <p14:tracePt t="10578" x="6699250" y="3117850"/>
          <p14:tracePt t="10595" x="6705600" y="3117850"/>
          <p14:tracePt t="11788" x="6705600" y="3105150"/>
          <p14:tracePt t="11790" x="6705600" y="3098800"/>
          <p14:tracePt t="11794" x="6718300" y="3086100"/>
          <p14:tracePt t="11798" x="6724650" y="3035300"/>
          <p14:tracePt t="11828" x="6731000" y="3022600"/>
          <p14:tracePt t="11829" x="6737350" y="3016250"/>
          <p14:tracePt t="11845" x="6737350" y="3009900"/>
          <p14:tracePt t="11884" x="6737350" y="3003550"/>
          <p14:tracePt t="11898" x="6737350" y="2984500"/>
          <p14:tracePt t="11904" x="6737350" y="2978150"/>
          <p14:tracePt t="11912" x="6743700" y="2940050"/>
          <p14:tracePt t="11928" x="6762750" y="2921000"/>
          <p14:tracePt t="11945" x="6762750" y="2863850"/>
          <p14:tracePt t="11962" x="6762750" y="2851150"/>
          <p14:tracePt t="11979" x="6762750" y="2825750"/>
          <p14:tracePt t="11995" x="6762750" y="2813050"/>
          <p14:tracePt t="14694" x="6750050" y="2813050"/>
          <p14:tracePt t="14700" x="6737350" y="2813050"/>
          <p14:tracePt t="14705" x="6680200" y="2832100"/>
          <p14:tracePt t="14712" x="6521450" y="2870200"/>
          <p14:tracePt t="14729" x="6362700" y="2933700"/>
          <p14:tracePt t="14745" x="6191250" y="2978150"/>
          <p14:tracePt t="14762" x="6096000" y="2971800"/>
          <p14:tracePt t="14778" x="5975350" y="3016250"/>
          <p14:tracePt t="14795" x="5899150" y="3022600"/>
          <p14:tracePt t="14812" x="5835650" y="3035300"/>
          <p14:tracePt t="14828" x="5784850" y="3035300"/>
          <p14:tracePt t="14845" x="5746750" y="3041650"/>
          <p14:tracePt t="14862" x="5689600" y="3048000"/>
          <p14:tracePt t="14879" x="5645150" y="3048000"/>
          <p14:tracePt t="14895" x="5600700" y="3048000"/>
          <p14:tracePt t="14912" x="5562600" y="3048000"/>
          <p14:tracePt t="14928" x="5530850" y="3048000"/>
          <p14:tracePt t="14945" x="5461000" y="3048000"/>
          <p14:tracePt t="14962" x="5397500" y="3048000"/>
          <p14:tracePt t="14978" x="5346700" y="3048000"/>
          <p14:tracePt t="14995" x="5295900" y="3048000"/>
          <p14:tracePt t="14995" x="5283200" y="3048000"/>
          <p14:tracePt t="15012" x="5232400" y="3048000"/>
          <p14:tracePt t="15028" x="5181600" y="3054350"/>
          <p14:tracePt t="15045" x="5149850" y="3060700"/>
          <p14:tracePt t="15062" x="5143500" y="3067050"/>
          <p14:tracePt t="15230" x="5143500" y="3079750"/>
          <p14:tracePt t="15234" x="5143500" y="3098800"/>
          <p14:tracePt t="15237" x="5143500" y="3149600"/>
          <p14:tracePt t="15237" x="5143500" y="3155950"/>
          <p14:tracePt t="15246" x="5143500" y="3257550"/>
          <p14:tracePt t="15262" x="5149850" y="3371850"/>
          <p14:tracePt t="15279" x="5168900" y="3486150"/>
          <p14:tracePt t="15295" x="5175250" y="3562350"/>
          <p14:tracePt t="15312" x="5175250" y="3619500"/>
          <p14:tracePt t="15328" x="5175250" y="3670300"/>
          <p14:tracePt t="15345" x="5181600" y="3714750"/>
          <p14:tracePt t="15362" x="5181600" y="3746500"/>
          <p14:tracePt t="15379" x="5181600" y="3752850"/>
          <p14:tracePt t="15514" x="5187950" y="3752850"/>
          <p14:tracePt t="15518" x="5200650" y="3759200"/>
          <p14:tracePt t="15521" x="5226050" y="3765550"/>
          <p14:tracePt t="15529" x="5314950" y="3803650"/>
          <p14:tracePt t="15545" x="5435600" y="3816350"/>
          <p14:tracePt t="15562" x="5765800" y="3816350"/>
          <p14:tracePt t="15579" x="6280150" y="3816350"/>
          <p14:tracePt t="15595" x="6985000" y="3816350"/>
          <p14:tracePt t="15612" x="7753350" y="3816350"/>
          <p14:tracePt t="15628" x="8407400" y="3797300"/>
          <p14:tracePt t="15645" x="9042400" y="3771900"/>
          <p14:tracePt t="15662" x="9137650" y="3765550"/>
          <p14:tracePt t="15710" x="9137650" y="3752850"/>
          <p14:tracePt t="15940" x="9131300" y="3752850"/>
          <p14:tracePt t="15946" x="9124950" y="3752850"/>
          <p14:tracePt t="15950" x="9112250" y="3752850"/>
          <p14:tracePt t="15954" x="9086850" y="3746500"/>
          <p14:tracePt t="15962" x="9055100" y="3746500"/>
          <p14:tracePt t="15979" x="9023350" y="3746500"/>
          <p14:tracePt t="15995" x="8972550" y="3740150"/>
          <p14:tracePt t="16012" x="8940800" y="3740150"/>
          <p14:tracePt t="16029" x="8909050" y="3740150"/>
          <p14:tracePt t="16045" x="8864600" y="3740150"/>
          <p14:tracePt t="16062" x="8826500" y="3733800"/>
          <p14:tracePt t="16079" x="8788400" y="3733800"/>
          <p14:tracePt t="16095" x="8743950" y="3733800"/>
          <p14:tracePt t="16112" x="8718550" y="3733800"/>
          <p14:tracePt t="16129" x="8699500" y="3733800"/>
          <p14:tracePt t="16145" x="8693150" y="3733800"/>
          <p14:tracePt t="16162" x="8686800" y="3733800"/>
          <p14:tracePt t="16396" x="8686800" y="3721100"/>
          <p14:tracePt t="16399" x="8686800" y="3702050"/>
          <p14:tracePt t="16412" x="8686800" y="3663950"/>
          <p14:tracePt t="16412" x="8686800" y="3613150"/>
          <p14:tracePt t="16429" x="8693150" y="3556000"/>
          <p14:tracePt t="16445" x="8712200" y="3505200"/>
          <p14:tracePt t="16462" x="8712200" y="3479800"/>
          <p14:tracePt t="16478" x="8712200" y="3467100"/>
          <p14:tracePt t="16495" x="8712200" y="3448050"/>
          <p14:tracePt t="16512" x="8712200" y="3441700"/>
          <p14:tracePt t="16636" x="8699500" y="3441700"/>
          <p14:tracePt t="16640" x="8693150" y="3441700"/>
          <p14:tracePt t="16648" x="8686800" y="3435350"/>
          <p14:tracePt t="16658" x="8680450" y="3435350"/>
          <p14:tracePt t="16663" x="8667750" y="3429000"/>
          <p14:tracePt t="16679" x="8655050" y="3429000"/>
          <p14:tracePt t="16695" x="8642350" y="3429000"/>
          <p14:tracePt t="16712" x="8636000" y="3429000"/>
          <p14:tracePt t="16728" x="8629650" y="3429000"/>
          <p14:tracePt t="16745" x="8623300" y="3429000"/>
          <p14:tracePt t="16780" x="8610600" y="3429000"/>
          <p14:tracePt t="16810" x="8610600" y="3422650"/>
          <p14:tracePt t="17198" x="8604250" y="3422650"/>
          <p14:tracePt t="17206" x="8597900" y="3422650"/>
          <p14:tracePt t="17210" x="8591550" y="3422650"/>
          <p14:tracePt t="17214" x="8572500" y="3422650"/>
          <p14:tracePt t="17228" x="8547100" y="3422650"/>
          <p14:tracePt t="17245" x="8540750" y="3422650"/>
          <p14:tracePt t="17262" x="8528050" y="3422650"/>
          <p14:tracePt t="17278" x="8502650" y="3422650"/>
          <p14:tracePt t="17295" x="8496300" y="3422650"/>
          <p14:tracePt t="17312" x="8489950" y="3422650"/>
          <p14:tracePt t="17329" x="8483600" y="3422650"/>
          <p14:tracePt t="18830" x="8470900" y="3422650"/>
          <p14:tracePt t="18846" x="8464550" y="3422650"/>
          <p14:tracePt t="18850" x="8458200" y="3422650"/>
          <p14:tracePt t="18856" x="8451850" y="3422650"/>
          <p14:tracePt t="18878" x="8445500" y="3422650"/>
          <p14:tracePt t="18879" x="8439150" y="3422650"/>
          <p14:tracePt t="18895" x="8439150" y="3416300"/>
          <p14:tracePt t="18932" x="8426450" y="3416300"/>
          <p14:tracePt t="18952" x="8420100" y="3416300"/>
          <p14:tracePt t="18962" x="8413750" y="3416300"/>
          <p14:tracePt t="18980" x="8407400" y="3416300"/>
          <p14:tracePt t="18980" x="8401050" y="3416300"/>
          <p14:tracePt t="18995" x="8375650" y="3416300"/>
          <p14:tracePt t="19012" x="8362950" y="3416300"/>
          <p14:tracePt t="19029" x="8331200" y="3416300"/>
          <p14:tracePt t="19045" x="8305800" y="3403600"/>
          <p14:tracePt t="19062" x="8280400" y="3403600"/>
          <p14:tracePt t="19102" x="8274050" y="3403600"/>
          <p14:tracePt t="19112" x="8267700" y="3403600"/>
          <p14:tracePt t="19112" x="8261350" y="3403600"/>
          <p14:tracePt t="19128" x="8248650" y="3403600"/>
          <p14:tracePt t="19166" x="8242300" y="3403600"/>
          <p14:tracePt t="19196" x="8235950" y="3397250"/>
          <p14:tracePt t="19200" x="8229600" y="3397250"/>
          <p14:tracePt t="19216" x="8210550" y="3397250"/>
          <p14:tracePt t="19220" x="8204200" y="3397250"/>
          <p14:tracePt t="19230" x="8185150" y="3397250"/>
          <p14:tracePt t="19245" x="8159750" y="3397250"/>
          <p14:tracePt t="19262" x="8147050" y="3397250"/>
          <p14:tracePt t="19279" x="8121650" y="3397250"/>
          <p14:tracePt t="19295" x="8102600" y="3397250"/>
          <p14:tracePt t="19312" x="8077200" y="3397250"/>
          <p14:tracePt t="19328" x="8064500" y="3397250"/>
          <p14:tracePt t="19345" x="8045450" y="3397250"/>
          <p14:tracePt t="19362" x="8026400" y="3397250"/>
          <p14:tracePt t="19379" x="8007350" y="3397250"/>
          <p14:tracePt t="19395" x="7975600" y="3409950"/>
          <p14:tracePt t="19412" x="7962900" y="3409950"/>
          <p14:tracePt t="19428" x="7937500" y="3409950"/>
          <p14:tracePt t="19445" x="7924800" y="3409950"/>
          <p14:tracePt t="19462" x="7905750" y="3409950"/>
          <p14:tracePt t="19479" x="7886700" y="3409950"/>
          <p14:tracePt t="19495" x="7880350" y="3409950"/>
          <p14:tracePt t="19512" x="7861300" y="3409950"/>
          <p14:tracePt t="19550" x="7854950" y="3409950"/>
          <p14:tracePt t="19554" x="7848600" y="3409950"/>
          <p14:tracePt t="19564" x="7829550" y="3409950"/>
          <p14:tracePt t="19579" x="7791450" y="3409950"/>
          <p14:tracePt t="19595" x="7753350" y="3416300"/>
          <p14:tracePt t="19612" x="7715250" y="3422650"/>
          <p14:tracePt t="19628" x="7677150" y="3422650"/>
          <p14:tracePt t="19645" x="7658100" y="3422650"/>
          <p14:tracePt t="19662" x="7620000" y="3422650"/>
          <p14:tracePt t="19679" x="7581900" y="3422650"/>
          <p14:tracePt t="19695" x="7518400" y="3422650"/>
          <p14:tracePt t="19712" x="7442200" y="3422650"/>
          <p14:tracePt t="19729" x="7366000" y="3429000"/>
          <p14:tracePt t="19745" x="7277100" y="3429000"/>
          <p14:tracePt t="19762" x="7181850" y="3429000"/>
          <p14:tracePt t="19779" x="7092950" y="3435350"/>
          <p14:tracePt t="19795" x="6997700" y="3435350"/>
          <p14:tracePt t="19812" x="6927850" y="3435350"/>
          <p14:tracePt t="19828" x="6838950" y="3435350"/>
          <p14:tracePt t="19845" x="6756400" y="3435350"/>
          <p14:tracePt t="19862" x="6661150" y="3435350"/>
          <p14:tracePt t="19878" x="6565900" y="3435350"/>
          <p14:tracePt t="19895" x="6451600" y="3435350"/>
          <p14:tracePt t="19912" x="6324600" y="3435350"/>
          <p14:tracePt t="19929" x="6203950" y="3435350"/>
          <p14:tracePt t="19945" x="6064250" y="3435350"/>
          <p14:tracePt t="19962" x="5918200" y="3429000"/>
          <p14:tracePt t="19978" x="5753100" y="3429000"/>
          <p14:tracePt t="19995" x="5581650" y="3409950"/>
          <p14:tracePt t="19995" x="5568950" y="3409950"/>
          <p14:tracePt t="20012" x="5435600" y="3409950"/>
          <p14:tracePt t="20029" x="5327650" y="3403600"/>
          <p14:tracePt t="20045" x="5232400" y="3390900"/>
          <p14:tracePt t="20063" x="5194300" y="3390900"/>
          <p14:tracePt t="20079" x="5175250" y="3390900"/>
          <p14:tracePt t="20095" x="5162550" y="3390900"/>
          <p14:tracePt t="20112" x="5143500" y="3390900"/>
          <p14:tracePt t="20128" x="5130800" y="3390900"/>
          <p14:tracePt t="20145" x="5105400" y="3384550"/>
          <p14:tracePt t="20162" x="5080000" y="3384550"/>
          <p14:tracePt t="20179" x="5035550" y="3384550"/>
          <p14:tracePt t="20195" x="4978400" y="3378200"/>
          <p14:tracePt t="20212" x="4927600" y="3378200"/>
          <p14:tracePt t="20229" x="4908550" y="3378200"/>
          <p14:tracePt t="20245" x="4895850" y="3378200"/>
          <p14:tracePt t="20376" x="4902200" y="3378200"/>
          <p14:tracePt t="20387" x="4908550" y="3378200"/>
          <p14:tracePt t="20390" x="4914900" y="3378200"/>
          <p14:tracePt t="20395" x="4946650" y="3422650"/>
          <p14:tracePt t="20412" x="4953000" y="3460750"/>
          <p14:tracePt t="20429" x="4965700" y="3505200"/>
          <p14:tracePt t="20445" x="4965700" y="3556000"/>
          <p14:tracePt t="20462" x="4965700" y="3587750"/>
          <p14:tracePt t="20478" x="4965700" y="3625850"/>
          <p14:tracePt t="20495" x="4965700" y="3670300"/>
          <p14:tracePt t="20512" x="4965700" y="3708400"/>
          <p14:tracePt t="20529" x="4965700" y="3727450"/>
          <p14:tracePt t="20545" x="4965700" y="3740150"/>
          <p14:tracePt t="20562" x="4965700" y="3752850"/>
          <p14:tracePt t="20578" x="4978400" y="3752850"/>
          <p14:tracePt t="20696" x="4984750" y="3752850"/>
          <p14:tracePt t="20748" x="4991100" y="3752850"/>
          <p14:tracePt t="20752" x="5003800" y="3752850"/>
          <p14:tracePt t="20754" x="5010150" y="3752850"/>
          <p14:tracePt t="20762" x="5048250" y="3759200"/>
          <p14:tracePt t="20779" x="5086350" y="3759200"/>
          <p14:tracePt t="20795" x="5137150" y="3759200"/>
          <p14:tracePt t="20812" x="5187950" y="3759200"/>
          <p14:tracePt t="20829" x="5226050" y="3759200"/>
          <p14:tracePt t="20845" x="5283200" y="3759200"/>
          <p14:tracePt t="20862" x="5397500" y="3759200"/>
          <p14:tracePt t="20878" x="5480050" y="3759200"/>
          <p14:tracePt t="20895" x="5543550" y="3759200"/>
          <p14:tracePt t="20912" x="5575300" y="3759200"/>
          <p14:tracePt t="20929" x="5607050" y="3746500"/>
          <p14:tracePt t="20945" x="5632450" y="3746500"/>
          <p14:tracePt t="20962" x="5657850" y="3746500"/>
          <p14:tracePt t="20978" x="5670550" y="3746500"/>
          <p14:tracePt t="20995" x="5702300" y="3746500"/>
          <p14:tracePt t="21012" x="5721350" y="3746500"/>
          <p14:tracePt t="21028" x="5753100" y="3746500"/>
          <p14:tracePt t="21045" x="5822950" y="3746500"/>
          <p14:tracePt t="21062" x="5873750" y="3759200"/>
          <p14:tracePt t="21078" x="5943600" y="3759200"/>
          <p14:tracePt t="21095" x="5981700" y="3759200"/>
          <p14:tracePt t="21112" x="6007100" y="3759200"/>
          <p14:tracePt t="21129" x="6032500" y="3759200"/>
          <p14:tracePt t="21145" x="6070600" y="3759200"/>
          <p14:tracePt t="21162" x="6089650" y="3759200"/>
          <p14:tracePt t="21178" x="6127750" y="3759200"/>
          <p14:tracePt t="21195" x="6165850" y="3765550"/>
          <p14:tracePt t="21212" x="6203950" y="3765550"/>
          <p14:tracePt t="21229" x="6248400" y="3765550"/>
          <p14:tracePt t="21245" x="6292850" y="3765550"/>
          <p14:tracePt t="21262" x="6337300" y="3771900"/>
          <p14:tracePt t="21279" x="6375400" y="3771900"/>
          <p14:tracePt t="21295" x="6413500" y="3771900"/>
          <p14:tracePt t="21312" x="6426200" y="3771900"/>
          <p14:tracePt t="21328" x="6451600" y="3771900"/>
          <p14:tracePt t="21345" x="6470650" y="3771900"/>
          <p14:tracePt t="21362" x="6477000" y="3771900"/>
          <p14:tracePt t="21378" x="6496050" y="3771900"/>
          <p14:tracePt t="21395" x="6502400" y="3771900"/>
          <p14:tracePt t="21442" x="6508750" y="3771900"/>
          <p14:tracePt t="21444" x="6515100" y="3771900"/>
          <p14:tracePt t="21448" x="6521450" y="3771900"/>
          <p14:tracePt t="21462" x="6540500" y="3771900"/>
          <p14:tracePt t="21479" x="6546850" y="3771900"/>
          <p14:tracePt t="21495" x="6553200" y="3771900"/>
          <p14:tracePt t="21512" x="6559550" y="3771900"/>
          <p14:tracePt t="21612" x="6565900" y="3771900"/>
          <p14:tracePt t="21622" x="6572250" y="3771900"/>
          <p14:tracePt t="21702" x="6584950" y="3771900"/>
          <p14:tracePt t="24883" x="6578600" y="3771900"/>
          <p14:tracePt t="24895" x="6572250" y="3771900"/>
          <p14:tracePt t="24899" x="6559550" y="3771900"/>
          <p14:tracePt t="24907" x="6521450" y="3746500"/>
          <p14:tracePt t="24913" x="6432550" y="3727450"/>
          <p14:tracePt t="24930" x="6356350" y="3683000"/>
          <p14:tracePt t="24946" x="6235700" y="3625850"/>
          <p14:tracePt t="24963" x="6140450" y="3568700"/>
          <p14:tracePt t="24980" x="6007100" y="3492500"/>
          <p14:tracePt t="24996" x="5892800" y="3422650"/>
          <p14:tracePt t="25013" x="5810250" y="3371850"/>
          <p14:tracePt t="25030" x="5746750" y="3321050"/>
          <p14:tracePt t="25046" x="5683250" y="3295650"/>
          <p14:tracePt t="25063" x="5607050" y="3244850"/>
          <p14:tracePt t="25080" x="5549900" y="3219450"/>
          <p14:tracePt t="25096" x="5492750" y="3181350"/>
          <p14:tracePt t="25113" x="5435600" y="3155950"/>
          <p14:tracePt t="25130" x="5397500" y="3124200"/>
          <p14:tracePt t="25146" x="5359400" y="3105150"/>
          <p14:tracePt t="25146" x="5340350" y="3105150"/>
          <p14:tracePt t="25163" x="5308600" y="3079750"/>
          <p14:tracePt t="25180" x="5264150" y="3060700"/>
          <p14:tracePt t="25196" x="5207000" y="3035300"/>
          <p14:tracePt t="25213" x="5181600" y="3022600"/>
          <p14:tracePt t="25229" x="5143500" y="3009900"/>
          <p14:tracePt t="25246" x="5118100" y="2997200"/>
          <p14:tracePt t="25263" x="5105400" y="2990850"/>
          <p14:tracePt t="25280" x="5092700" y="2990850"/>
          <p14:tracePt t="25296" x="5086350" y="2990850"/>
          <p14:tracePt t="25313" x="5067300" y="2984500"/>
          <p14:tracePt t="26067" x="5080000" y="2984500"/>
          <p14:tracePt t="26087" x="5086350" y="2984500"/>
          <p14:tracePt t="26091" x="5092700" y="2984500"/>
          <p14:tracePt t="26107" x="5099050" y="2984500"/>
          <p14:tracePt t="26113" x="5105400" y="2984500"/>
          <p14:tracePt t="26113" x="5124450" y="2984500"/>
          <p14:tracePt t="26146" x="5137150" y="2984500"/>
          <p14:tracePt t="26146" x="5143500" y="2984500"/>
          <p14:tracePt t="26162" x="5156200" y="2984500"/>
          <p14:tracePt t="26180" x="5175250" y="2984500"/>
          <p14:tracePt t="26196" x="5187950" y="2984500"/>
          <p14:tracePt t="26213" x="5200650" y="2984500"/>
          <p14:tracePt t="26229" x="5213350" y="2984500"/>
          <p14:tracePt t="26246" x="5219700" y="2984500"/>
          <p14:tracePt t="26263" x="5226050" y="2984500"/>
          <p14:tracePt t="28605" x="5226050" y="2978150"/>
          <p14:tracePt t="28609" x="5226050" y="2971800"/>
          <p14:tracePt t="28613" x="5226050" y="2952750"/>
          <p14:tracePt t="28613" x="5207000" y="2832100"/>
          <p14:tracePt t="28629" x="5187950" y="2654300"/>
          <p14:tracePt t="28646" x="5181600" y="2457450"/>
          <p14:tracePt t="28663" x="5162550" y="2311400"/>
          <p14:tracePt t="28680" x="5143500" y="2209800"/>
          <p14:tracePt t="28696" x="5137150" y="2114550"/>
          <p14:tracePt t="28713" x="5137150" y="2044700"/>
          <p14:tracePt t="28730" x="5130800" y="1981200"/>
          <p14:tracePt t="28746" x="5130800" y="1892300"/>
          <p14:tracePt t="28763" x="5124450" y="1841500"/>
          <p14:tracePt t="28780" x="5124450" y="1758950"/>
          <p14:tracePt t="28796" x="5111750" y="1644650"/>
          <p14:tracePt t="28813" x="5099050" y="1524000"/>
          <p14:tracePt t="28830" x="5092700" y="1435100"/>
          <p14:tracePt t="28846" x="5073650" y="1358900"/>
          <p14:tracePt t="28863" x="5067300" y="1308100"/>
          <p14:tracePt t="28880" x="5060950" y="1257300"/>
          <p14:tracePt t="28896" x="5054600" y="1219200"/>
          <p14:tracePt t="28913" x="5048250" y="1193800"/>
          <p14:tracePt t="28929" x="5048250" y="1174750"/>
          <p14:tracePt t="28946" x="5035550" y="1136650"/>
          <p14:tracePt t="28963" x="5035550" y="1111250"/>
          <p14:tracePt t="28980" x="5029200" y="1098550"/>
          <p14:tracePt t="28996" x="5029200" y="1073150"/>
          <p14:tracePt t="29013" x="5022850" y="1054100"/>
          <p14:tracePt t="29030" x="5016500" y="1047750"/>
          <p14:tracePt t="29417" x="5022850" y="1047750"/>
          <p14:tracePt t="29421" x="5029200" y="1047750"/>
          <p14:tracePt t="29427" x="5041900" y="1054100"/>
          <p14:tracePt t="29430" x="5060950" y="1066800"/>
          <p14:tracePt t="29446" x="5092700" y="1092200"/>
          <p14:tracePt t="29463" x="5130800" y="1111250"/>
          <p14:tracePt t="29480" x="5149850" y="1136650"/>
          <p14:tracePt t="29496" x="5187950" y="1155700"/>
          <p14:tracePt t="29513" x="5200650" y="1174750"/>
          <p14:tracePt t="29530" x="5207000" y="1174750"/>
          <p14:tracePt t="29546" x="5226050" y="1181100"/>
          <p14:tracePt t="29563" x="5226050" y="1187450"/>
          <p14:tracePt t="29579" x="5232400" y="1193800"/>
          <p14:tracePt t="29596" x="5238750" y="1200150"/>
          <p14:tracePt t="29613" x="5245100" y="1212850"/>
          <p14:tracePt t="29655" x="5245100" y="1219200"/>
          <p14:tracePt t="34411" x="5245100" y="1225550"/>
          <p14:tracePt t="34461" x="5251450" y="1225550"/>
          <p14:tracePt t="34465" x="5270500" y="1257300"/>
          <p14:tracePt t="34473" x="5289550" y="1276350"/>
          <p14:tracePt t="34480" x="5308600" y="1320800"/>
          <p14:tracePt t="34496" x="5327650" y="1358900"/>
          <p14:tracePt t="34513" x="5346700" y="1397000"/>
          <p14:tracePt t="34530" x="5359400" y="1435100"/>
          <p14:tracePt t="34546" x="5372100" y="1473200"/>
          <p14:tracePt t="34563" x="5391150" y="1504950"/>
          <p14:tracePt t="34580" x="5397500" y="1543050"/>
          <p14:tracePt t="34596" x="5410200" y="1587500"/>
          <p14:tracePt t="34613" x="5435600" y="1631950"/>
          <p14:tracePt t="34630" x="5454650" y="1682750"/>
          <p14:tracePt t="34646" x="5473700" y="1739900"/>
          <p14:tracePt t="34663" x="5492750" y="1797050"/>
          <p14:tracePt t="34680" x="5518150" y="1847850"/>
          <p14:tracePt t="34696" x="5562600" y="1924050"/>
          <p14:tracePt t="34713" x="5600700" y="1974850"/>
          <p14:tracePt t="34729" x="5632450" y="2057400"/>
          <p14:tracePt t="34746" x="5664200" y="2127250"/>
          <p14:tracePt t="34763" x="5683250" y="2190750"/>
          <p14:tracePt t="34780" x="5734050" y="2260600"/>
          <p14:tracePt t="34796" x="5772150" y="2343150"/>
          <p14:tracePt t="34813" x="5810250" y="2393950"/>
          <p14:tracePt t="34830" x="5835650" y="2457450"/>
          <p14:tracePt t="34846" x="5899150" y="2546350"/>
          <p14:tracePt t="34863" x="5943600" y="2628900"/>
          <p14:tracePt t="34880" x="5994400" y="2711450"/>
          <p14:tracePt t="34896" x="6045200" y="2774950"/>
          <p14:tracePt t="34914" x="6083300" y="2838450"/>
          <p14:tracePt t="34930" x="6121400" y="2889250"/>
          <p14:tracePt t="34946" x="6159500" y="2940050"/>
          <p14:tracePt t="34963" x="6165850" y="2984500"/>
          <p14:tracePt t="34980" x="6197600" y="3041650"/>
          <p14:tracePt t="34996" x="6235700" y="3105150"/>
          <p14:tracePt t="35013" x="6267450" y="3149600"/>
          <p14:tracePt t="35029" x="6299200" y="3194050"/>
          <p14:tracePt t="35046" x="6324600" y="3232150"/>
          <p14:tracePt t="35063" x="6343650" y="3263900"/>
          <p14:tracePt t="35080" x="6350000" y="3289300"/>
          <p14:tracePt t="35096" x="6356350" y="3302000"/>
          <p14:tracePt t="35335" x="6356350" y="3308350"/>
          <p14:tracePt t="35345" x="6350000" y="3308350"/>
          <p14:tracePt t="35356" x="6337300" y="3308350"/>
          <p14:tracePt t="35357" x="6330950" y="3321050"/>
          <p14:tracePt t="35363" x="6324600" y="3333750"/>
          <p14:tracePt t="35380" x="6318250" y="3333750"/>
          <p14:tracePt t="35396" x="6318250" y="3340100"/>
          <p14:tracePt t="35499" x="6311900" y="3340100"/>
          <p14:tracePt t="35609" x="6305550" y="3340100"/>
          <p14:tracePt t="35635" x="6292850" y="3340100"/>
          <p14:tracePt t="35655" x="6286500" y="3340100"/>
          <p14:tracePt t="35661" x="6280150" y="3340100"/>
          <p14:tracePt t="35680" x="6267450" y="3346450"/>
          <p14:tracePt t="35680" x="6229350" y="3352800"/>
          <p14:tracePt t="35696" x="6216650" y="3365500"/>
          <p14:tracePt t="35713" x="6197600" y="3371850"/>
          <p14:tracePt t="35729" x="6178550" y="3371850"/>
          <p14:tracePt t="35746" x="6146800" y="3378200"/>
          <p14:tracePt t="35763" x="6121400" y="3384550"/>
          <p14:tracePt t="35780" x="6102350" y="3390900"/>
          <p14:tracePt t="35796" x="6070600" y="3409950"/>
          <p14:tracePt t="35813" x="6051550" y="3409950"/>
          <p14:tracePt t="35830" x="6032500" y="3416300"/>
          <p14:tracePt t="35846" x="6013450" y="3448050"/>
          <p14:tracePt t="35863" x="6000750" y="3448050"/>
          <p14:tracePt t="35880" x="5994400" y="3448050"/>
          <p14:tracePt t="35896" x="5988050" y="3448050"/>
          <p14:tracePt t="35933" x="5981700" y="3448050"/>
          <p14:tracePt t="35949" x="5975350" y="3448050"/>
          <p14:tracePt t="36115" x="5981700" y="3448050"/>
          <p14:tracePt t="36119" x="5988050" y="3448050"/>
          <p14:tracePt t="36123" x="6013450" y="3435350"/>
          <p14:tracePt t="36130" x="6070600" y="3409950"/>
          <p14:tracePt t="36146" x="6083300" y="3371850"/>
          <p14:tracePt t="36163" x="6108700" y="3346450"/>
          <p14:tracePt t="36180" x="6115050" y="3333750"/>
          <p14:tracePt t="36273" x="6115050" y="3327400"/>
          <p14:tracePt t="36317" x="6121400" y="3327400"/>
          <p14:tracePt t="36323" x="6127750" y="3327400"/>
          <p14:tracePt t="36327" x="6146800" y="3327400"/>
          <p14:tracePt t="36330" x="6178550" y="3327400"/>
          <p14:tracePt t="36346" x="6216650" y="3327400"/>
          <p14:tracePt t="36363" x="6242050" y="3327400"/>
          <p14:tracePt t="36379" x="6248400" y="3327400"/>
          <p14:tracePt t="36594" x="6242050" y="3327400"/>
          <p14:tracePt t="36596" x="6229350" y="3327400"/>
          <p14:tracePt t="36617" x="6229350" y="3321050"/>
          <p14:tracePt t="36623" x="6223000" y="3321050"/>
          <p14:tracePt t="36801" x="6223000" y="3314700"/>
          <p14:tracePt t="36817" x="6235700" y="3314700"/>
          <p14:tracePt t="36822" x="6242050" y="3314700"/>
          <p14:tracePt t="36822" x="6248400" y="3314700"/>
          <p14:tracePt t="36830" x="6267450" y="3314700"/>
          <p14:tracePt t="36846" x="6292850" y="3314700"/>
          <p14:tracePt t="36863" x="6299200" y="3314700"/>
          <p14:tracePt t="36927" x="6305550" y="3314700"/>
          <p14:tracePt t="41418" x="6299200" y="3314700"/>
          <p14:tracePt t="41420" x="6292850" y="3314700"/>
          <p14:tracePt t="41428" x="6286500" y="3314700"/>
          <p14:tracePt t="41430" x="6261100" y="3314700"/>
          <p14:tracePt t="41430" x="6248400" y="3314700"/>
          <p14:tracePt t="41446" x="6229350" y="3314700"/>
          <p14:tracePt t="41462" x="6216650" y="3314700"/>
          <p14:tracePt t="41478" x="6203950" y="3314700"/>
          <p14:tracePt t="41495" x="6184900" y="3314700"/>
          <p14:tracePt t="41512" x="6165850" y="3314700"/>
          <p14:tracePt t="41528" x="6127750" y="3314700"/>
          <p14:tracePt t="41545" x="6083300" y="3314700"/>
          <p14:tracePt t="41562" x="6051550" y="3314700"/>
          <p14:tracePt t="41579" x="6032500" y="3314700"/>
          <p14:tracePt t="41595" x="6007100" y="3295650"/>
          <p14:tracePt t="41612" x="5988050" y="3295650"/>
          <p14:tracePt t="41628" x="5975350" y="3289300"/>
          <p14:tracePt t="41645" x="5937250" y="3282950"/>
          <p14:tracePt t="41662" x="5905500" y="3270250"/>
          <p14:tracePt t="41679" x="5867400" y="3251200"/>
          <p14:tracePt t="41695" x="5822950" y="3225800"/>
          <p14:tracePt t="41712" x="5791200" y="3200400"/>
          <p14:tracePt t="41729" x="5772150" y="3175000"/>
          <p14:tracePt t="41745" x="5746750" y="3149600"/>
          <p14:tracePt t="41762" x="5746750" y="3117850"/>
          <p14:tracePt t="41779" x="5740400" y="3073400"/>
          <p14:tracePt t="41795" x="5740400" y="3028950"/>
          <p14:tracePt t="41812" x="5740400" y="3022600"/>
          <p14:tracePt t="41828" x="5740400" y="3016250"/>
          <p14:tracePt t="41845" x="5746750" y="2997200"/>
          <p14:tracePt t="41862" x="5759450" y="2984500"/>
          <p14:tracePt t="41878" x="5759450" y="2971800"/>
          <p14:tracePt t="41895" x="5765800" y="2971800"/>
          <p14:tracePt t="42070" x="5765800" y="2978150"/>
          <p14:tracePt t="42072" x="5765800" y="2984500"/>
          <p14:tracePt t="42073" x="5765800" y="3003550"/>
          <p14:tracePt t="42079" x="5772150" y="3048000"/>
          <p14:tracePt t="42095" x="5772150" y="3105150"/>
          <p14:tracePt t="42112" x="5772150" y="3162300"/>
          <p14:tracePt t="42128" x="5772150" y="3225800"/>
          <p14:tracePt t="42145" x="5772150" y="3302000"/>
          <p14:tracePt t="42162" x="5772150" y="3346450"/>
          <p14:tracePt t="42179" x="5772150" y="3359150"/>
          <p14:tracePt t="42216" x="5772150" y="3365500"/>
          <p14:tracePt t="42310" x="5772150" y="3359150"/>
          <p14:tracePt t="42312" x="5772150" y="3308350"/>
          <p14:tracePt t="42321" x="5765800" y="3270250"/>
          <p14:tracePt t="42330" x="5753100" y="3187700"/>
          <p14:tracePt t="42345" x="5746750" y="3067050"/>
          <p14:tracePt t="42362" x="5746750" y="2984500"/>
          <p14:tracePt t="42379" x="5746750" y="2940050"/>
          <p14:tracePt t="42395" x="5746750" y="2921000"/>
          <p14:tracePt t="42412" x="5746750" y="2914650"/>
          <p14:tracePt t="42516" x="5740400" y="2914650"/>
          <p14:tracePt t="42530" x="5740400" y="2946400"/>
          <p14:tracePt t="42537" x="5740400" y="3003550"/>
          <p14:tracePt t="42545" x="5740400" y="3111500"/>
          <p14:tracePt t="42562" x="5740400" y="3206750"/>
          <p14:tracePt t="42579" x="5727700" y="3270250"/>
          <p14:tracePt t="42595" x="5715000" y="3314700"/>
          <p14:tracePt t="42612" x="5715000" y="3321050"/>
          <p14:tracePt t="42732" x="5715000" y="3314700"/>
          <p14:tracePt t="42737" x="5715000" y="3289300"/>
          <p14:tracePt t="42738" x="5708650" y="3263900"/>
          <p14:tracePt t="42745" x="5695950" y="3206750"/>
          <p14:tracePt t="42762" x="5695950" y="3155950"/>
          <p14:tracePt t="42779" x="5695950" y="3117850"/>
          <p14:tracePt t="42795" x="5695950" y="3086100"/>
          <p14:tracePt t="42812" x="5695950" y="3079750"/>
          <p14:tracePt t="42828" x="5695950" y="3073400"/>
          <p14:tracePt t="42946" x="5695950" y="3079750"/>
          <p14:tracePt t="42948" x="5695950" y="3105150"/>
          <p14:tracePt t="42948" x="5695950" y="3111500"/>
          <p14:tracePt t="42954" x="5702300" y="3162300"/>
          <p14:tracePt t="42962" x="5702300" y="3244850"/>
          <p14:tracePt t="42978" x="5702300" y="3346450"/>
          <p14:tracePt t="42995" x="5702300" y="3409950"/>
          <p14:tracePt t="43012" x="5702300" y="3422650"/>
          <p14:tracePt t="43106" x="5702300" y="3416300"/>
          <p14:tracePt t="43108" x="5702300" y="3409950"/>
          <p14:tracePt t="43110" x="5702300" y="3384550"/>
          <p14:tracePt t="43112" x="5702300" y="3302000"/>
          <p14:tracePt t="43129" x="5715000" y="3219450"/>
          <p14:tracePt t="43145" x="5740400" y="3155950"/>
          <p14:tracePt t="43163" x="5740400" y="3117850"/>
          <p14:tracePt t="45448" x="5740400" y="3111500"/>
          <p14:tracePt t="45460" x="5746750" y="3111500"/>
          <p14:tracePt t="45462" x="5854700" y="2984500"/>
          <p14:tracePt t="45479" x="5962650" y="2838450"/>
          <p14:tracePt t="45495" x="6102350" y="2641600"/>
          <p14:tracePt t="45512" x="6248400" y="2432050"/>
          <p14:tracePt t="45528" x="6426200" y="2197100"/>
          <p14:tracePt t="45545" x="6572250" y="1930400"/>
          <p14:tracePt t="45562" x="6673850" y="1752600"/>
          <p14:tracePt t="45579" x="6737350" y="1593850"/>
          <p14:tracePt t="45595" x="6788150" y="1460500"/>
          <p14:tracePt t="45612" x="6788150" y="1403350"/>
          <p14:tracePt t="45629" x="6788150" y="1358900"/>
          <p14:tracePt t="45645" x="6762750" y="1327150"/>
          <p14:tracePt t="45662" x="6731000" y="1282700"/>
          <p14:tracePt t="45679" x="6686550" y="1244600"/>
          <p14:tracePt t="45695" x="6629400" y="1206500"/>
          <p14:tracePt t="45712" x="6584950" y="1174750"/>
          <p14:tracePt t="45729" x="6553200" y="1143000"/>
          <p14:tracePt t="45745" x="6515100" y="1123950"/>
          <p14:tracePt t="45762" x="6502400" y="1111250"/>
          <p14:tracePt t="45779" x="6489700" y="1098550"/>
          <p14:tracePt t="45795" x="6483350" y="1098550"/>
          <p14:tracePt t="45812" x="6477000" y="1098550"/>
          <p14:tracePt t="45828" x="6445250" y="1104900"/>
          <p14:tracePt t="45845" x="6381750" y="1155700"/>
          <p14:tracePt t="45862" x="6311900" y="1238250"/>
          <p14:tracePt t="45879" x="6216650" y="1358900"/>
          <p14:tracePt t="45895" x="6146800" y="1504950"/>
          <p14:tracePt t="45912" x="6108700" y="1587500"/>
          <p14:tracePt t="45929" x="6083300" y="1689100"/>
          <p14:tracePt t="45945" x="6076950" y="1784350"/>
          <p14:tracePt t="45962" x="6115050" y="1847850"/>
          <p14:tracePt t="45979" x="6165850" y="1911350"/>
          <p14:tracePt t="45995" x="6216650" y="1943100"/>
          <p14:tracePt t="46012" x="6254750" y="1949450"/>
          <p14:tracePt t="46029" x="6286500" y="1955800"/>
          <p14:tracePt t="46045" x="6330950" y="1962150"/>
          <p14:tracePt t="46062" x="6369050" y="1962150"/>
          <p14:tracePt t="46079" x="6388100" y="1962150"/>
          <p14:tracePt t="46095" x="6394450" y="1955800"/>
          <p14:tracePt t="46112" x="6400800" y="1917700"/>
          <p14:tracePt t="46128" x="6413500" y="1847850"/>
          <p14:tracePt t="46145" x="6413500" y="1778000"/>
          <p14:tracePt t="46162" x="6394450" y="1739900"/>
          <p14:tracePt t="46178" x="6388100" y="1733550"/>
          <p14:tracePt t="46195" x="6381750" y="1733550"/>
          <p14:tracePt t="46212" x="6375400" y="1727200"/>
          <p14:tracePt t="46228" x="6350000" y="1701800"/>
          <p14:tracePt t="46245" x="6337300" y="1695450"/>
          <p14:tracePt t="46262" x="6311900" y="1682750"/>
          <p14:tracePt t="46279" x="6292850" y="1676400"/>
          <p14:tracePt t="46295" x="6280150" y="1676400"/>
          <p14:tracePt t="46312" x="6261100" y="1670050"/>
          <p14:tracePt t="46329" x="6254750" y="1670050"/>
          <p14:tracePt t="46345" x="6223000" y="1670050"/>
          <p14:tracePt t="46362" x="6216650" y="1670050"/>
          <p14:tracePt t="46378" x="6197600" y="1670050"/>
          <p14:tracePt t="46395" x="6191250" y="1670050"/>
          <p14:tracePt t="46412" x="6178550" y="1670050"/>
          <p14:tracePt t="46454" x="6178550" y="1676400"/>
          <p14:tracePt t="46456" x="6172200" y="1714500"/>
          <p14:tracePt t="46456" x="6165850" y="1720850"/>
          <p14:tracePt t="46463" x="6165850" y="1835150"/>
          <p14:tracePt t="46479" x="6165850" y="1936750"/>
          <p14:tracePt t="46495" x="6165850" y="2000250"/>
          <p14:tracePt t="46512" x="6191250" y="2038350"/>
          <p14:tracePt t="46529" x="6210300" y="2057400"/>
          <p14:tracePt t="46545" x="6242050" y="2076450"/>
          <p14:tracePt t="46562" x="6261100" y="2076450"/>
          <p14:tracePt t="46578" x="6292850" y="2076450"/>
          <p14:tracePt t="46595" x="6318250" y="2076450"/>
          <p14:tracePt t="46612" x="6337300" y="2082800"/>
          <p14:tracePt t="46629" x="6343650" y="2063750"/>
          <p14:tracePt t="46645" x="6375400" y="1962150"/>
          <p14:tracePt t="46662" x="6400800" y="1860550"/>
          <p14:tracePt t="46678" x="6407150" y="1778000"/>
          <p14:tracePt t="46695" x="6413500" y="1727200"/>
          <p14:tracePt t="46712" x="6413500" y="1695450"/>
          <p14:tracePt t="46729" x="6407150" y="1676400"/>
          <p14:tracePt t="46745" x="6394450" y="1651000"/>
          <p14:tracePt t="46762" x="6375400" y="1600200"/>
          <p14:tracePt t="46778" x="6362700" y="1587500"/>
          <p14:tracePt t="46795" x="6337300" y="1555750"/>
          <p14:tracePt t="46812" x="6324600" y="1549400"/>
          <p14:tracePt t="46829" x="6311900" y="1517650"/>
          <p14:tracePt t="46845" x="6299200" y="1504950"/>
          <p14:tracePt t="46862" x="6286500" y="1498600"/>
          <p14:tracePt t="46879" x="6273800" y="1485900"/>
          <p14:tracePt t="46895" x="6254750" y="1485900"/>
          <p14:tracePt t="46912" x="6242050" y="1485900"/>
          <p14:tracePt t="46929" x="6223000" y="1479550"/>
          <p14:tracePt t="46945" x="6203950" y="1479550"/>
          <p14:tracePt t="46962" x="6172200" y="1479550"/>
          <p14:tracePt t="46978" x="6153150" y="1479550"/>
          <p14:tracePt t="46995" x="6140450" y="1479550"/>
          <p14:tracePt t="47046" x="6140450" y="1492250"/>
          <p14:tracePt t="47048" x="6134100" y="1517650"/>
          <p14:tracePt t="47048" x="6134100" y="1530350"/>
          <p14:tracePt t="47062" x="6134100" y="1568450"/>
          <p14:tracePt t="47062" x="6108700" y="1670050"/>
          <p14:tracePt t="47079" x="6102350" y="1765300"/>
          <p14:tracePt t="47095" x="6102350" y="1841500"/>
          <p14:tracePt t="47112" x="6102350" y="1885950"/>
          <p14:tracePt t="47129" x="6102350" y="1911350"/>
          <p14:tracePt t="47145" x="6115050" y="1917700"/>
          <p14:tracePt t="47162" x="6134100" y="1924050"/>
          <p14:tracePt t="47178" x="6146800" y="1930400"/>
          <p14:tracePt t="47195" x="6159500" y="1930400"/>
          <p14:tracePt t="47212" x="6172200" y="1930400"/>
          <p14:tracePt t="47260" x="6178550" y="1930400"/>
          <p14:tracePt t="47296" x="6184900" y="1930400"/>
          <p14:tracePt t="50774" x="6197600" y="1930400"/>
          <p14:tracePt t="50776" x="6197600" y="1917700"/>
          <p14:tracePt t="50778" x="6229350" y="1905000"/>
          <p14:tracePt t="50778" x="6229350" y="1898650"/>
          <p14:tracePt t="50795" x="6261100" y="1873250"/>
          <p14:tracePt t="50795" x="6305550" y="1784350"/>
          <p14:tracePt t="50812" x="6311900" y="1733550"/>
          <p14:tracePt t="50829" x="6324600" y="1708150"/>
          <p14:tracePt t="50845" x="6330950" y="1676400"/>
          <p14:tracePt t="50862" x="6330950" y="1651000"/>
          <p14:tracePt t="50878" x="6330950" y="1638300"/>
          <p14:tracePt t="50962" x="6318250" y="1638300"/>
          <p14:tracePt t="50966" x="6305550" y="1638300"/>
          <p14:tracePt t="50972" x="6305550" y="1631950"/>
          <p14:tracePt t="50982" x="6299200" y="1619250"/>
          <p14:tracePt t="50995" x="6273800" y="1600200"/>
          <p14:tracePt t="51012" x="6254750" y="1593850"/>
          <p14:tracePt t="51028" x="6229350" y="1581150"/>
          <p14:tracePt t="51045" x="6216650" y="1568450"/>
          <p14:tracePt t="51062" x="6197600" y="1555750"/>
          <p14:tracePt t="51078" x="6172200" y="1543050"/>
          <p14:tracePt t="51095" x="6165850" y="1536700"/>
          <p14:tracePt t="51112" x="6159500" y="1536700"/>
          <p14:tracePt t="51194" x="6159500" y="1543050"/>
          <p14:tracePt t="51198" x="6159500" y="1574800"/>
          <p14:tracePt t="51206" x="6146800" y="1606550"/>
          <p14:tracePt t="51212" x="6140450" y="1689100"/>
          <p14:tracePt t="51229" x="6140450" y="1758950"/>
          <p14:tracePt t="51245" x="6140450" y="1828800"/>
          <p14:tracePt t="51262" x="6140450" y="1854200"/>
          <p14:tracePt t="51278" x="6140450" y="1873250"/>
          <p14:tracePt t="51295" x="6140450" y="1879600"/>
          <p14:tracePt t="51312" x="6146800" y="1879600"/>
          <p14:tracePt t="51354" x="6146800" y="1885950"/>
          <p14:tracePt t="51368" x="6153150" y="1885950"/>
          <p14:tracePt t="54040" x="6165850" y="1885950"/>
          <p14:tracePt t="54043" x="0" y="0"/>
        </p14:tracePtLst>
        <p14:tracePtLst>
          <p14:tracePt t="76268" x="6953250" y="5568950"/>
          <p14:tracePt t="76550" x="6959600" y="5568950"/>
          <p14:tracePt t="76554" x="6965950" y="5568950"/>
          <p14:tracePt t="76560" x="6991350" y="5568950"/>
          <p14:tracePt t="76562" x="7023100" y="5568950"/>
          <p14:tracePt t="76578" x="7061200" y="5568950"/>
          <p14:tracePt t="76595" x="7105650" y="5568950"/>
          <p14:tracePt t="76612" x="7143750" y="5568950"/>
          <p14:tracePt t="76629" x="7162800" y="5568950"/>
          <p14:tracePt t="76645" x="7175500" y="5568950"/>
          <p14:tracePt t="76662" x="7188200" y="5568950"/>
          <p14:tracePt t="77086" x="7194550" y="5568950"/>
          <p14:tracePt t="77086" x="7200900" y="5568950"/>
          <p14:tracePt t="77092" x="7207250" y="5568950"/>
          <p14:tracePt t="77096" x="7213600" y="5575300"/>
          <p14:tracePt t="77096" x="7251700" y="5575300"/>
          <p14:tracePt t="77111" x="7283450" y="5581650"/>
          <p14:tracePt t="77129" x="7289800" y="5588000"/>
          <p14:tracePt t="77145" x="7296150" y="5588000"/>
          <p14:tracePt t="77710" x="7302500" y="5588000"/>
          <p14:tracePt t="77712" x="7327900" y="5588000"/>
          <p14:tracePt t="77721" x="7346950" y="5588000"/>
          <p14:tracePt t="77728" x="7372350" y="5588000"/>
          <p14:tracePt t="77745" x="7397750" y="5588000"/>
          <p14:tracePt t="77762" x="7416800" y="5588000"/>
          <p14:tracePt t="77778" x="7435850" y="5588000"/>
          <p14:tracePt t="77795" x="7448550" y="5588000"/>
          <p14:tracePt t="77812" x="7467600" y="5588000"/>
          <p14:tracePt t="77828" x="7480300" y="5588000"/>
          <p14:tracePt t="77845" x="7493000" y="5588000"/>
          <p14:tracePt t="77862" x="7524750" y="5600700"/>
          <p14:tracePt t="77878" x="7562850" y="5600700"/>
          <p14:tracePt t="77895" x="7607300" y="5600700"/>
          <p14:tracePt t="77912" x="7645400" y="5600700"/>
          <p14:tracePt t="77929" x="7670800" y="5594350"/>
          <p14:tracePt t="77945" x="7696200" y="5594350"/>
          <p14:tracePt t="77962" x="7727950" y="5594350"/>
          <p14:tracePt t="77978" x="7753350" y="5594350"/>
          <p14:tracePt t="77995" x="7791450" y="5594350"/>
          <p14:tracePt t="78012" x="7816850" y="5588000"/>
          <p14:tracePt t="78028" x="7823200" y="5588000"/>
          <p14:tracePt t="78045" x="7829550" y="5588000"/>
          <p14:tracePt t="78062" x="7835900" y="5588000"/>
          <p14:tracePt t="78156" x="7842250" y="5588000"/>
          <p14:tracePt t="78164" x="7861300" y="5588000"/>
          <p14:tracePt t="78171" x="7867650" y="5588000"/>
          <p14:tracePt t="78179" x="7886700" y="5588000"/>
          <p14:tracePt t="78195" x="7912100" y="5588000"/>
          <p14:tracePt t="78212" x="7931150" y="5588000"/>
          <p14:tracePt t="78228" x="7950200" y="5588000"/>
          <p14:tracePt t="78245" x="7962900" y="5581650"/>
          <p14:tracePt t="78262" x="7969250" y="5581650"/>
          <p14:tracePt t="78308" x="7969250" y="5575300"/>
          <p14:tracePt t="78322" x="7969250" y="5568950"/>
          <p14:tracePt t="78328" x="7975600" y="5568950"/>
          <p14:tracePt t="78329" x="7975600" y="5562600"/>
          <p14:tracePt t="78394" x="7988300" y="5562600"/>
          <p14:tracePt t="78405" x="7994650" y="5562600"/>
          <p14:tracePt t="78416" x="8001000" y="5562600"/>
          <p14:tracePt t="78420" x="8007350" y="5562600"/>
          <p14:tracePt t="78430" x="8020050" y="5562600"/>
          <p14:tracePt t="78445" x="8045450" y="5562600"/>
          <p14:tracePt t="78462" x="8058150" y="5562600"/>
          <p14:tracePt t="78478" x="8064500" y="5562600"/>
          <p14:tracePt t="78495" x="8083550" y="5562600"/>
          <p14:tracePt t="78512" x="8089900" y="5562600"/>
          <p14:tracePt t="78528" x="8096250" y="5562600"/>
          <p14:tracePt t="78566" x="8102600" y="5562600"/>
          <p14:tracePt t="78590" x="8108950" y="5562600"/>
          <p14:tracePt t="78604" x="8115300" y="5562600"/>
          <p14:tracePt t="78616" x="8128000" y="5562600"/>
          <p14:tracePt t="78620" x="8134350" y="5562600"/>
          <p14:tracePt t="78636" x="8147050" y="5562600"/>
          <p14:tracePt t="78645" x="8178800" y="5562600"/>
          <p14:tracePt t="78662" x="8197850" y="5568950"/>
          <p14:tracePt t="78678" x="8216900" y="5575300"/>
          <p14:tracePt t="78695" x="8242300" y="5575300"/>
          <p14:tracePt t="78712" x="8267700" y="5581650"/>
          <p14:tracePt t="78728" x="8280400" y="5581650"/>
          <p14:tracePt t="78745" x="8305800" y="5581650"/>
          <p14:tracePt t="78762" x="8318500" y="5588000"/>
          <p14:tracePt t="78779" x="8337550" y="5600700"/>
          <p14:tracePt t="78795" x="8362950" y="5600700"/>
          <p14:tracePt t="78812" x="8382000" y="5607050"/>
          <p14:tracePt t="78829" x="8401050" y="5613400"/>
          <p14:tracePt t="78845" x="8420100" y="5613400"/>
          <p14:tracePt t="78862" x="8439150" y="5619750"/>
          <p14:tracePt t="78878" x="8458200" y="5619750"/>
          <p14:tracePt t="78895" x="8470900" y="5619750"/>
          <p14:tracePt t="78912" x="8489950" y="5619750"/>
          <p14:tracePt t="78928" x="8502650" y="5619750"/>
          <p14:tracePt t="78945" x="8509000" y="5619750"/>
          <p14:tracePt t="78962" x="8534400" y="5619750"/>
          <p14:tracePt t="78978" x="8540750" y="5626100"/>
          <p14:tracePt t="78995" x="8553450" y="5626100"/>
          <p14:tracePt t="79012" x="8559800" y="5626100"/>
          <p14:tracePt t="79478" x="8572500" y="5626100"/>
          <p14:tracePt t="80082" x="8566150" y="5626100"/>
          <p14:tracePt t="80130" x="8559800" y="5626100"/>
          <p14:tracePt t="80154" x="8553450" y="5626100"/>
          <p14:tracePt t="80174" x="8547100" y="5626100"/>
          <p14:tracePt t="80178" x="8534400" y="5626100"/>
          <p14:tracePt t="80200" x="8521700" y="5626100"/>
          <p14:tracePt t="80204" x="8509000" y="5626100"/>
          <p14:tracePt t="80212" x="8496300" y="5626100"/>
          <p14:tracePt t="80229" x="8470900" y="5626100"/>
          <p14:tracePt t="80245" x="8445500" y="5626100"/>
          <p14:tracePt t="80262" x="8420100" y="5619750"/>
          <p14:tracePt t="80278" x="8388350" y="5619750"/>
          <p14:tracePt t="80295" x="8382000" y="5613400"/>
          <p14:tracePt t="80312" x="8369300" y="5613400"/>
          <p14:tracePt t="80329" x="8362950" y="5613400"/>
          <p14:tracePt t="80345" x="8343900" y="5613400"/>
          <p14:tracePt t="80362" x="8331200" y="5613400"/>
          <p14:tracePt t="80379" x="8324850" y="5613400"/>
          <p14:tracePt t="80395" x="8312150" y="5613400"/>
          <p14:tracePt t="80412" x="8299450" y="5613400"/>
          <p14:tracePt t="80428" x="8286750" y="5613400"/>
          <p14:tracePt t="80445" x="8280400" y="5613400"/>
          <p14:tracePt t="80462" x="8274050" y="5613400"/>
          <p14:tracePt t="80478" x="8255000" y="5613400"/>
          <p14:tracePt t="80532" x="8248650" y="5613400"/>
          <p14:tracePt t="80534" x="8242300" y="5613400"/>
          <p14:tracePt t="80554" x="8235950" y="5613400"/>
          <p14:tracePt t="80926" x="8229600" y="5613400"/>
          <p14:tracePt t="80930" x="8223250" y="5613400"/>
          <p14:tracePt t="80951" x="8210550" y="5613400"/>
          <p14:tracePt t="80982" x="8204200" y="5613400"/>
          <p14:tracePt t="81048" x="8197850" y="5613400"/>
          <p14:tracePt t="81110" x="8191500" y="5613400"/>
          <p14:tracePt t="81110" x="8185150" y="5613400"/>
          <p14:tracePt t="81122" x="8178800" y="5613400"/>
          <p14:tracePt t="81136" x="8166100" y="5613400"/>
          <p14:tracePt t="81140" x="8159750" y="5613400"/>
          <p14:tracePt t="81149" x="8147050" y="5613400"/>
          <p14:tracePt t="81162" x="8140700" y="5613400"/>
          <p14:tracePt t="81179" x="8121650" y="5613400"/>
          <p14:tracePt t="81195" x="8102600" y="5613400"/>
          <p14:tracePt t="81212" x="8089900" y="5613400"/>
          <p14:tracePt t="81228" x="8058150" y="5613400"/>
          <p14:tracePt t="81245" x="8045450" y="5613400"/>
          <p14:tracePt t="81262" x="8013700" y="5613400"/>
          <p14:tracePt t="81279" x="7994650" y="5613400"/>
          <p14:tracePt t="81295" x="7962900" y="5607050"/>
          <p14:tracePt t="81312" x="7937500" y="5607050"/>
          <p14:tracePt t="81328" x="7912100" y="5607050"/>
          <p14:tracePt t="81345" x="7880350" y="5607050"/>
          <p14:tracePt t="81362" x="7816850" y="5594350"/>
          <p14:tracePt t="81379" x="7759700" y="5594350"/>
          <p14:tracePt t="81395" x="7696200" y="5594350"/>
          <p14:tracePt t="81412" x="7651750" y="5594350"/>
          <p14:tracePt t="81429" x="7594600" y="5594350"/>
          <p14:tracePt t="81445" x="7550150" y="5594350"/>
          <p14:tracePt t="81462" x="7512050" y="5588000"/>
          <p14:tracePt t="81478" x="7480300" y="5588000"/>
          <p14:tracePt t="81495" x="7448550" y="5581650"/>
          <p14:tracePt t="81512" x="7404100" y="5581650"/>
          <p14:tracePt t="81528" x="7372350" y="5575300"/>
          <p14:tracePt t="81545" x="7334250" y="5575300"/>
          <p14:tracePt t="81562" x="7315200" y="5568950"/>
          <p14:tracePt t="81579" x="7289800" y="5562600"/>
          <p14:tracePt t="81595" x="7264400" y="5562600"/>
          <p14:tracePt t="81612" x="7245350" y="5562600"/>
          <p14:tracePt t="81628" x="7226300" y="5562600"/>
          <p14:tracePt t="81645" x="7213600" y="5549900"/>
          <p14:tracePt t="81836" x="7200900" y="5543550"/>
          <p14:tracePt t="81838" x="7200900" y="5537200"/>
          <p14:tracePt t="81838" x="7194550" y="5537200"/>
          <p14:tracePt t="81848" x="7188200" y="5537200"/>
          <p14:tracePt t="81848" x="7175500" y="5518150"/>
          <p14:tracePt t="81862" x="7143750" y="5454650"/>
          <p14:tracePt t="81879" x="7105650" y="5391150"/>
          <p14:tracePt t="81895" x="7086600" y="5270500"/>
          <p14:tracePt t="81912" x="7073900" y="5187950"/>
          <p14:tracePt t="81929" x="7061200" y="5105400"/>
          <p14:tracePt t="81945" x="7048500" y="5022850"/>
          <p14:tracePt t="81962" x="7029450" y="4959350"/>
          <p14:tracePt t="81979" x="7010400" y="4883150"/>
          <p14:tracePt t="81995" x="6972300" y="4813300"/>
          <p14:tracePt t="82012" x="6972300" y="4756150"/>
          <p14:tracePt t="82028" x="6965950" y="4686300"/>
          <p14:tracePt t="82045" x="6965950" y="4648200"/>
          <p14:tracePt t="82062" x="6965950" y="4641850"/>
          <p14:tracePt t="82148" x="6965950" y="4635500"/>
          <p14:tracePt t="82152" x="6978650" y="4635500"/>
          <p14:tracePt t="82158" x="6991350" y="4603750"/>
          <p14:tracePt t="82162" x="7035800" y="4552950"/>
          <p14:tracePt t="82179" x="7061200" y="4495800"/>
          <p14:tracePt t="82195" x="7067550" y="4470400"/>
          <p14:tracePt t="82212" x="7080250" y="4451350"/>
          <p14:tracePt t="82260" x="7086600" y="4451350"/>
          <p14:tracePt t="82264" x="7099300" y="4451350"/>
          <p14:tracePt t="82278" x="7112000" y="4451350"/>
          <p14:tracePt t="82279" x="7194550" y="4464050"/>
          <p14:tracePt t="82295" x="7334250" y="4495800"/>
          <p14:tracePt t="82312" x="7461250" y="4527550"/>
          <p14:tracePt t="82328" x="7607300" y="4552950"/>
          <p14:tracePt t="82345" x="7740650" y="4572000"/>
          <p14:tracePt t="82362" x="7854950" y="4572000"/>
          <p14:tracePt t="82378" x="7943850" y="4572000"/>
          <p14:tracePt t="82395" x="8001000" y="4572000"/>
          <p14:tracePt t="82412" x="8045450" y="4572000"/>
          <p14:tracePt t="82428" x="8077200" y="4578350"/>
          <p14:tracePt t="82445" x="8108950" y="4578350"/>
          <p14:tracePt t="82445" x="8115300" y="4578350"/>
          <p14:tracePt t="82462" x="8172450" y="4578350"/>
          <p14:tracePt t="82478" x="8229600" y="4578350"/>
          <p14:tracePt t="82495" x="8305800" y="4578350"/>
          <p14:tracePt t="82512" x="8343900" y="4578350"/>
          <p14:tracePt t="82528" x="8382000" y="4578350"/>
          <p14:tracePt t="82545" x="8432800" y="4578350"/>
          <p14:tracePt t="82562" x="8509000" y="4578350"/>
          <p14:tracePt t="82579" x="8566150" y="4578350"/>
          <p14:tracePt t="82595" x="8597900" y="4578350"/>
          <p14:tracePt t="82612" x="8604250" y="4578350"/>
          <p14:tracePt t="82728" x="8610600" y="4578350"/>
          <p14:tracePt t="82737" x="8616950" y="4584700"/>
          <p14:tracePt t="82738" x="8623300" y="4597400"/>
          <p14:tracePt t="82746" x="8661400" y="4673600"/>
          <p14:tracePt t="82746" x="8661400" y="4699000"/>
          <p14:tracePt t="82762" x="8686800" y="4845050"/>
          <p14:tracePt t="82779" x="8699500" y="4959350"/>
          <p14:tracePt t="82795" x="8699500" y="5067300"/>
          <p14:tracePt t="82812" x="8693150" y="5156200"/>
          <p14:tracePt t="82829" x="8686800" y="5213350"/>
          <p14:tracePt t="82845" x="8667750" y="5264150"/>
          <p14:tracePt t="82862" x="8667750" y="5340350"/>
          <p14:tracePt t="82879" x="8667750" y="5397500"/>
          <p14:tracePt t="82895" x="8655050" y="5511800"/>
          <p14:tracePt t="82912" x="8648700" y="5575300"/>
          <p14:tracePt t="82928" x="8648700" y="5600700"/>
          <p14:tracePt t="82945" x="8648700" y="5607050"/>
          <p14:tracePt t="83033" x="8642350" y="5607050"/>
          <p14:tracePt t="83039" x="8636000" y="5607050"/>
          <p14:tracePt t="83049" x="8623300" y="5607050"/>
          <p14:tracePt t="83051" x="8572500" y="5607050"/>
          <p14:tracePt t="83064" x="8496300" y="5607050"/>
          <p14:tracePt t="83079" x="8432800" y="5607050"/>
          <p14:tracePt t="83096" x="8350250" y="5607050"/>
          <p14:tracePt t="83113" x="8261350" y="5600700"/>
          <p14:tracePt t="83129" x="8166100" y="5600700"/>
          <p14:tracePt t="83146" x="8045450" y="5581650"/>
          <p14:tracePt t="83164" x="7924800" y="5562600"/>
          <p14:tracePt t="83180" x="7797800" y="5543550"/>
          <p14:tracePt t="83196" x="7645400" y="5518150"/>
          <p14:tracePt t="83213" x="7537450" y="5499100"/>
          <p14:tracePt t="83230" x="7435850" y="5492750"/>
          <p14:tracePt t="83246" x="7327900" y="5492750"/>
          <p14:tracePt t="83263" x="7258050" y="5492750"/>
          <p14:tracePt t="83279" x="7175500" y="5486400"/>
          <p14:tracePt t="83296" x="7073900" y="5486400"/>
          <p14:tracePt t="83313" x="6978650" y="5486400"/>
          <p14:tracePt t="83330" x="6883400" y="5486400"/>
          <p14:tracePt t="83346" x="6794500" y="5486400"/>
          <p14:tracePt t="83363" x="6724650" y="5486400"/>
          <p14:tracePt t="83379" x="6673850" y="5486400"/>
          <p14:tracePt t="83396" x="6654800" y="5486400"/>
          <p14:tracePt t="83413" x="6642100" y="5486400"/>
          <p14:tracePt t="83935" x="6648450" y="5486400"/>
          <p14:tracePt t="83939" x="6654800" y="5486400"/>
          <p14:tracePt t="83943" x="6680200" y="5486400"/>
          <p14:tracePt t="83946" x="6718300" y="5505450"/>
          <p14:tracePt t="83963" x="6775450" y="5511800"/>
          <p14:tracePt t="83979" x="6845300" y="5524500"/>
          <p14:tracePt t="83996" x="6921500" y="5537200"/>
          <p14:tracePt t="84013" x="6985000" y="5543550"/>
          <p14:tracePt t="84029" x="7029450" y="5549900"/>
          <p14:tracePt t="84046" x="7054850" y="5556250"/>
          <p14:tracePt t="84063" x="7092950" y="5556250"/>
          <p14:tracePt t="84079" x="7112000" y="5556250"/>
          <p14:tracePt t="84096" x="7118350" y="5556250"/>
          <p14:tracePt t="84143" x="7124700" y="5556250"/>
          <p14:tracePt t="86619" x="0" y="0"/>
        </p14:tracePtLst>
      </p14:laserTraceLst>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2400" dirty="0"/>
              <a:t>Conclusions</a:t>
            </a:r>
            <a:endParaRPr lang="fr-FR" sz="2400" dirty="0"/>
          </a:p>
        </p:txBody>
      </p:sp>
      <p:sp>
        <p:nvSpPr>
          <p:cNvPr id="3" name="Espace réservé du contenu 2"/>
          <p:cNvSpPr>
            <a:spLocks noGrp="1"/>
          </p:cNvSpPr>
          <p:nvPr>
            <p:ph idx="1"/>
          </p:nvPr>
        </p:nvSpPr>
        <p:spPr>
          <a:xfrm>
            <a:off x="457200" y="836712"/>
            <a:ext cx="8587047" cy="3427717"/>
          </a:xfrm>
        </p:spPr>
        <p:txBody>
          <a:bodyPr/>
          <a:lstStyle/>
          <a:p>
            <a:r>
              <a:rPr lang="fr-FR" dirty="0" smtClean="0"/>
              <a:t>D</a:t>
            </a:r>
            <a:r>
              <a:rPr lang="fr-FR" baseline="-25000" dirty="0" smtClean="0"/>
              <a:t>2</a:t>
            </a:r>
            <a:r>
              <a:rPr lang="fr-FR" dirty="0" smtClean="0"/>
              <a:t> </a:t>
            </a:r>
            <a:r>
              <a:rPr lang="fr-FR" dirty="0"/>
              <a:t>SPI leads to quick dissipation of </a:t>
            </a:r>
            <a:r>
              <a:rPr lang="fr-FR" dirty="0" err="1"/>
              <a:t>runaways</a:t>
            </a:r>
            <a:r>
              <a:rPr lang="fr-FR" dirty="0"/>
              <a:t> on </a:t>
            </a:r>
            <a:r>
              <a:rPr lang="fr-FR" dirty="0" err="1"/>
              <a:t>both</a:t>
            </a:r>
            <a:r>
              <a:rPr lang="fr-FR" dirty="0"/>
              <a:t> JET and DIII-D</a:t>
            </a:r>
          </a:p>
          <a:p>
            <a:endParaRPr lang="fr-FR" dirty="0" smtClean="0"/>
          </a:p>
          <a:p>
            <a:r>
              <a:rPr lang="fr-FR" dirty="0" smtClean="0"/>
              <a:t>No </a:t>
            </a:r>
            <a:r>
              <a:rPr lang="fr-FR" dirty="0" err="1"/>
              <a:t>wall</a:t>
            </a:r>
            <a:r>
              <a:rPr lang="fr-FR" dirty="0"/>
              <a:t> </a:t>
            </a:r>
            <a:r>
              <a:rPr lang="fr-FR" dirty="0" err="1"/>
              <a:t>heating</a:t>
            </a:r>
            <a:r>
              <a:rPr lang="fr-FR" dirty="0"/>
              <a:t> </a:t>
            </a:r>
            <a:r>
              <a:rPr lang="fr-FR" dirty="0" smtClean="0"/>
              <a:t>at JET (6 pulses) </a:t>
            </a:r>
            <a:r>
              <a:rPr lang="fr-FR" dirty="0" err="1"/>
              <a:t>despite</a:t>
            </a:r>
            <a:r>
              <a:rPr lang="fr-FR" dirty="0"/>
              <a:t> </a:t>
            </a:r>
            <a:r>
              <a:rPr lang="fr-FR" dirty="0" err="1"/>
              <a:t>currents</a:t>
            </a:r>
            <a:r>
              <a:rPr lang="fr-FR" dirty="0"/>
              <a:t> up to 1.27 MA.</a:t>
            </a:r>
          </a:p>
          <a:p>
            <a:endParaRPr lang="fr-FR" dirty="0" smtClean="0"/>
          </a:p>
          <a:p>
            <a:r>
              <a:rPr lang="fr-FR" dirty="0" err="1" smtClean="0"/>
              <a:t>Runaway</a:t>
            </a:r>
            <a:r>
              <a:rPr lang="fr-FR" dirty="0" smtClean="0"/>
              <a:t> dissipation in </a:t>
            </a:r>
            <a:r>
              <a:rPr lang="fr-FR" dirty="0"/>
              <a:t>50-100 </a:t>
            </a:r>
            <a:r>
              <a:rPr lang="fr-FR" dirty="0" smtClean="0"/>
              <a:t>µs </a:t>
            </a:r>
            <a:r>
              <a:rPr lang="fr-FR" dirty="0"/>
              <a:t>on </a:t>
            </a:r>
            <a:r>
              <a:rPr lang="fr-FR" dirty="0" err="1"/>
              <a:t>both</a:t>
            </a:r>
            <a:r>
              <a:rPr lang="fr-FR" dirty="0"/>
              <a:t> machines</a:t>
            </a:r>
          </a:p>
          <a:p>
            <a:endParaRPr lang="fr-FR" dirty="0" smtClean="0"/>
          </a:p>
          <a:p>
            <a:r>
              <a:rPr lang="fr-FR" dirty="0" err="1" smtClean="0"/>
              <a:t>Runaway</a:t>
            </a:r>
            <a:r>
              <a:rPr lang="fr-FR" dirty="0" smtClean="0"/>
              <a:t> </a:t>
            </a:r>
            <a:r>
              <a:rPr lang="fr-FR" dirty="0" err="1"/>
              <a:t>current</a:t>
            </a:r>
            <a:r>
              <a:rPr lang="fr-FR" dirty="0"/>
              <a:t> </a:t>
            </a:r>
            <a:r>
              <a:rPr lang="fr-FR" dirty="0" err="1" smtClean="0"/>
              <a:t>increases</a:t>
            </a:r>
            <a:r>
              <a:rPr lang="fr-FR" dirty="0" smtClean="0"/>
              <a:t> </a:t>
            </a:r>
            <a:r>
              <a:rPr lang="fr-FR" dirty="0" err="1"/>
              <a:t>is</a:t>
            </a:r>
            <a:r>
              <a:rPr lang="fr-FR" dirty="0"/>
              <a:t> </a:t>
            </a:r>
            <a:r>
              <a:rPr lang="fr-FR" dirty="0" err="1"/>
              <a:t>present</a:t>
            </a:r>
            <a:r>
              <a:rPr lang="fr-FR" dirty="0"/>
              <a:t> in </a:t>
            </a:r>
            <a:r>
              <a:rPr lang="fr-FR" dirty="0" err="1"/>
              <a:t>most</a:t>
            </a:r>
            <a:r>
              <a:rPr lang="fr-FR" dirty="0"/>
              <a:t> </a:t>
            </a:r>
            <a:r>
              <a:rPr lang="fr-FR" dirty="0" err="1" smtClean="0"/>
              <a:t>cases</a:t>
            </a:r>
            <a:r>
              <a:rPr lang="fr-FR" dirty="0" err="1" smtClean="0">
                <a:sym typeface="Wingdings" panose="05000000000000000000" pitchFamily="2" charset="2"/>
              </a:rPr>
              <a:t>key</a:t>
            </a:r>
            <a:r>
              <a:rPr lang="fr-FR" dirty="0" smtClean="0">
                <a:sym typeface="Wingdings" panose="05000000000000000000" pitchFamily="2" charset="2"/>
              </a:rPr>
              <a:t> </a:t>
            </a:r>
            <a:r>
              <a:rPr lang="fr-FR" dirty="0" err="1" smtClean="0">
                <a:sym typeface="Wingdings" panose="05000000000000000000" pitchFamily="2" charset="2"/>
              </a:rPr>
              <a:t>ingredient</a:t>
            </a:r>
            <a:r>
              <a:rPr lang="fr-FR" dirty="0" smtClean="0">
                <a:sym typeface="Wingdings" panose="05000000000000000000" pitchFamily="2" charset="2"/>
              </a:rPr>
              <a:t> ? </a:t>
            </a:r>
            <a:endParaRPr lang="fr-FR" dirty="0" smtClean="0"/>
          </a:p>
          <a:p>
            <a:endParaRPr lang="fr-FR" dirty="0" smtClean="0">
              <a:sym typeface="Wingdings" panose="05000000000000000000" pitchFamily="2" charset="2"/>
            </a:endParaRPr>
          </a:p>
          <a:p>
            <a:r>
              <a:rPr lang="fr-FR" dirty="0" err="1" smtClean="0">
                <a:sym typeface="Wingdings" panose="05000000000000000000" pitchFamily="2" charset="2"/>
              </a:rPr>
              <a:t>Presently</a:t>
            </a:r>
            <a:r>
              <a:rPr lang="fr-FR" dirty="0" smtClean="0">
                <a:sym typeface="Wingdings" panose="05000000000000000000" pitchFamily="2" charset="2"/>
              </a:rPr>
              <a:t> </a:t>
            </a:r>
            <a:r>
              <a:rPr lang="fr-FR" dirty="0" err="1">
                <a:sym typeface="Wingdings" panose="05000000000000000000" pitchFamily="2" charset="2"/>
              </a:rPr>
              <a:t>assumed</a:t>
            </a:r>
            <a:r>
              <a:rPr lang="fr-FR" dirty="0">
                <a:sym typeface="Wingdings" panose="05000000000000000000" pitchFamily="2" charset="2"/>
              </a:rPr>
              <a:t> </a:t>
            </a:r>
            <a:r>
              <a:rPr lang="fr-FR" dirty="0" err="1">
                <a:sym typeface="Wingdings" panose="05000000000000000000" pitchFamily="2" charset="2"/>
              </a:rPr>
              <a:t>that</a:t>
            </a:r>
            <a:r>
              <a:rPr lang="fr-FR" dirty="0">
                <a:sym typeface="Wingdings" panose="05000000000000000000" pitchFamily="2" charset="2"/>
              </a:rPr>
              <a:t> the « D</a:t>
            </a:r>
            <a:r>
              <a:rPr lang="fr-FR" baseline="-25000" dirty="0">
                <a:sym typeface="Wingdings" panose="05000000000000000000" pitchFamily="2" charset="2"/>
              </a:rPr>
              <a:t>2</a:t>
            </a:r>
            <a:r>
              <a:rPr lang="fr-FR" dirty="0">
                <a:sym typeface="Wingdings" panose="05000000000000000000" pitchFamily="2" charset="2"/>
              </a:rPr>
              <a:t>-effect » </a:t>
            </a:r>
            <a:r>
              <a:rPr lang="fr-FR" dirty="0" err="1">
                <a:sym typeface="Wingdings" panose="05000000000000000000" pitchFamily="2" charset="2"/>
              </a:rPr>
              <a:t>is</a:t>
            </a:r>
            <a:r>
              <a:rPr lang="fr-FR" dirty="0">
                <a:sym typeface="Wingdings" panose="05000000000000000000" pitchFamily="2" charset="2"/>
              </a:rPr>
              <a:t> a </a:t>
            </a:r>
            <a:r>
              <a:rPr lang="fr-FR" dirty="0" err="1">
                <a:sym typeface="Wingdings" panose="05000000000000000000" pitchFamily="2" charset="2"/>
              </a:rPr>
              <a:t>combination</a:t>
            </a:r>
            <a:r>
              <a:rPr lang="fr-FR" dirty="0">
                <a:sym typeface="Wingdings" panose="05000000000000000000" pitchFamily="2" charset="2"/>
              </a:rPr>
              <a:t> of </a:t>
            </a:r>
            <a:r>
              <a:rPr lang="fr-FR" dirty="0" err="1">
                <a:sym typeface="Wingdings" panose="05000000000000000000" pitchFamily="2" charset="2"/>
              </a:rPr>
              <a:t>two</a:t>
            </a:r>
            <a:r>
              <a:rPr lang="fr-FR" dirty="0">
                <a:sym typeface="Wingdings" panose="05000000000000000000" pitchFamily="2" charset="2"/>
              </a:rPr>
              <a:t> </a:t>
            </a:r>
            <a:r>
              <a:rPr lang="fr-FR" dirty="0" err="1">
                <a:sym typeface="Wingdings" panose="05000000000000000000" pitchFamily="2" charset="2"/>
              </a:rPr>
              <a:t>mechanisms</a:t>
            </a:r>
            <a:r>
              <a:rPr lang="fr-FR" dirty="0">
                <a:sym typeface="Wingdings" panose="05000000000000000000" pitchFamily="2" charset="2"/>
              </a:rPr>
              <a:t>:</a:t>
            </a:r>
          </a:p>
          <a:p>
            <a:pPr lvl="1"/>
            <a:r>
              <a:rPr lang="fr-FR" dirty="0">
                <a:sym typeface="Wingdings" panose="05000000000000000000" pitchFamily="2" charset="2"/>
              </a:rPr>
              <a:t>Large MHD </a:t>
            </a:r>
            <a:r>
              <a:rPr lang="fr-FR" dirty="0" err="1">
                <a:sym typeface="Wingdings" panose="05000000000000000000" pitchFamily="2" charset="2"/>
              </a:rPr>
              <a:t>instability</a:t>
            </a:r>
            <a:r>
              <a:rPr lang="fr-FR" dirty="0">
                <a:sym typeface="Wingdings" panose="05000000000000000000" pitchFamily="2" charset="2"/>
              </a:rPr>
              <a:t> (</a:t>
            </a:r>
            <a:r>
              <a:rPr lang="fr-FR" dirty="0" err="1">
                <a:sym typeface="Wingdings" panose="05000000000000000000" pitchFamily="2" charset="2"/>
              </a:rPr>
              <a:t>kink</a:t>
            </a:r>
            <a:r>
              <a:rPr lang="fr-FR" dirty="0">
                <a:sym typeface="Wingdings" panose="05000000000000000000" pitchFamily="2" charset="2"/>
              </a:rPr>
              <a:t> ? – not </a:t>
            </a:r>
            <a:r>
              <a:rPr lang="fr-FR" dirty="0" err="1">
                <a:sym typeface="Wingdings" panose="05000000000000000000" pitchFamily="2" charset="2"/>
              </a:rPr>
              <a:t>necessarily</a:t>
            </a:r>
            <a:r>
              <a:rPr lang="fr-FR" dirty="0">
                <a:sym typeface="Wingdings" panose="05000000000000000000" pitchFamily="2" charset="2"/>
              </a:rPr>
              <a:t> </a:t>
            </a:r>
            <a:r>
              <a:rPr lang="fr-FR" dirty="0" err="1">
                <a:sym typeface="Wingdings" panose="05000000000000000000" pitchFamily="2" charset="2"/>
              </a:rPr>
              <a:t>related</a:t>
            </a:r>
            <a:r>
              <a:rPr lang="fr-FR" dirty="0">
                <a:sym typeface="Wingdings" panose="05000000000000000000" pitchFamily="2" charset="2"/>
              </a:rPr>
              <a:t> to </a:t>
            </a:r>
            <a:r>
              <a:rPr lang="fr-FR" dirty="0" err="1">
                <a:sym typeface="Wingdings" panose="05000000000000000000" pitchFamily="2" charset="2"/>
              </a:rPr>
              <a:t>low</a:t>
            </a:r>
            <a:r>
              <a:rPr lang="fr-FR" dirty="0">
                <a:sym typeface="Wingdings" panose="05000000000000000000" pitchFamily="2" charset="2"/>
              </a:rPr>
              <a:t> </a:t>
            </a:r>
            <a:r>
              <a:rPr lang="fr-FR" dirty="0" err="1">
                <a:sym typeface="Wingdings" panose="05000000000000000000" pitchFamily="2" charset="2"/>
              </a:rPr>
              <a:t>q</a:t>
            </a:r>
            <a:r>
              <a:rPr lang="fr-FR" baseline="-25000" dirty="0" err="1">
                <a:sym typeface="Wingdings" panose="05000000000000000000" pitchFamily="2" charset="2"/>
              </a:rPr>
              <a:t>edge</a:t>
            </a:r>
            <a:r>
              <a:rPr lang="fr-FR" dirty="0">
                <a:sym typeface="Wingdings" panose="05000000000000000000" pitchFamily="2" charset="2"/>
              </a:rPr>
              <a:t> at </a:t>
            </a:r>
            <a:r>
              <a:rPr lang="fr-FR" dirty="0" smtClean="0">
                <a:sym typeface="Wingdings" panose="05000000000000000000" pitchFamily="2" charset="2"/>
              </a:rPr>
              <a:t>JET – </a:t>
            </a:r>
            <a:r>
              <a:rPr lang="fr-FR" dirty="0" err="1" smtClean="0">
                <a:sym typeface="Wingdings" panose="05000000000000000000" pitchFamily="2" charset="2"/>
              </a:rPr>
              <a:t>possibly</a:t>
            </a:r>
            <a:r>
              <a:rPr lang="fr-FR" dirty="0" smtClean="0">
                <a:sym typeface="Wingdings" panose="05000000000000000000" pitchFamily="2" charset="2"/>
              </a:rPr>
              <a:t> </a:t>
            </a:r>
            <a:r>
              <a:rPr lang="fr-FR" dirty="0" err="1" smtClean="0">
                <a:sym typeface="Wingdings" panose="05000000000000000000" pitchFamily="2" charset="2"/>
              </a:rPr>
              <a:t>linked</a:t>
            </a:r>
            <a:r>
              <a:rPr lang="fr-FR" dirty="0" smtClean="0">
                <a:sym typeface="Wingdings" panose="05000000000000000000" pitchFamily="2" charset="2"/>
              </a:rPr>
              <a:t> to li, </a:t>
            </a:r>
            <a:r>
              <a:rPr lang="fr-FR" dirty="0">
                <a:sym typeface="Wingdings" panose="05000000000000000000" pitchFamily="2" charset="2"/>
              </a:rPr>
              <a:t>q=2 on DIII-D)</a:t>
            </a:r>
          </a:p>
          <a:p>
            <a:pPr lvl="1"/>
            <a:r>
              <a:rPr lang="fr-FR" dirty="0">
                <a:sym typeface="Wingdings" panose="05000000000000000000" pitchFamily="2" charset="2"/>
              </a:rPr>
              <a:t>A pure </a:t>
            </a:r>
            <a:r>
              <a:rPr lang="fr-FR" dirty="0" err="1">
                <a:sym typeface="Wingdings" panose="05000000000000000000" pitchFamily="2" charset="2"/>
              </a:rPr>
              <a:t>enough</a:t>
            </a:r>
            <a:r>
              <a:rPr lang="fr-FR" dirty="0">
                <a:sym typeface="Wingdings" panose="05000000000000000000" pitchFamily="2" charset="2"/>
              </a:rPr>
              <a:t> </a:t>
            </a:r>
            <a:r>
              <a:rPr lang="fr-FR" dirty="0" err="1">
                <a:sym typeface="Wingdings" panose="05000000000000000000" pitchFamily="2" charset="2"/>
              </a:rPr>
              <a:t>companion</a:t>
            </a:r>
            <a:r>
              <a:rPr lang="fr-FR" dirty="0">
                <a:sym typeface="Wingdings" panose="05000000000000000000" pitchFamily="2" charset="2"/>
              </a:rPr>
              <a:t> </a:t>
            </a:r>
            <a:r>
              <a:rPr lang="fr-FR" dirty="0" smtClean="0">
                <a:sym typeface="Wingdings" panose="05000000000000000000" pitchFamily="2" charset="2"/>
              </a:rPr>
              <a:t>plasma </a:t>
            </a:r>
            <a:r>
              <a:rPr lang="fr-FR" dirty="0">
                <a:sym typeface="Wingdings" panose="05000000000000000000" pitchFamily="2" charset="2"/>
              </a:rPr>
              <a:t>to </a:t>
            </a:r>
            <a:r>
              <a:rPr lang="fr-FR" dirty="0" err="1">
                <a:sym typeface="Wingdings" panose="05000000000000000000" pitchFamily="2" charset="2"/>
              </a:rPr>
              <a:t>prevent</a:t>
            </a:r>
            <a:r>
              <a:rPr lang="fr-FR" dirty="0">
                <a:sym typeface="Wingdings" panose="05000000000000000000" pitchFamily="2" charset="2"/>
              </a:rPr>
              <a:t> </a:t>
            </a:r>
            <a:r>
              <a:rPr lang="fr-FR" dirty="0" err="1">
                <a:sym typeface="Wingdings" panose="05000000000000000000" pitchFamily="2" charset="2"/>
              </a:rPr>
              <a:t>runaway</a:t>
            </a:r>
            <a:r>
              <a:rPr lang="fr-FR" dirty="0">
                <a:sym typeface="Wingdings" panose="05000000000000000000" pitchFamily="2" charset="2"/>
              </a:rPr>
              <a:t> </a:t>
            </a:r>
            <a:r>
              <a:rPr lang="fr-FR" dirty="0" err="1">
                <a:sym typeface="Wingdings" panose="05000000000000000000" pitchFamily="2" charset="2"/>
              </a:rPr>
              <a:t>reacceleration</a:t>
            </a:r>
            <a:r>
              <a:rPr lang="fr-FR" dirty="0">
                <a:sym typeface="Wingdings" panose="05000000000000000000" pitchFamily="2" charset="2"/>
              </a:rPr>
              <a:t> and conversion of </a:t>
            </a:r>
            <a:r>
              <a:rPr lang="fr-FR" dirty="0" err="1">
                <a:sym typeface="Wingdings" panose="05000000000000000000" pitchFamily="2" charset="2"/>
              </a:rPr>
              <a:t>W</a:t>
            </a:r>
            <a:r>
              <a:rPr lang="fr-FR" baseline="-25000" dirty="0" err="1">
                <a:sym typeface="Wingdings" panose="05000000000000000000" pitchFamily="2" charset="2"/>
              </a:rPr>
              <a:t>mag</a:t>
            </a:r>
            <a:r>
              <a:rPr lang="fr-FR" dirty="0">
                <a:sym typeface="Wingdings" panose="05000000000000000000" pitchFamily="2" charset="2"/>
              </a:rPr>
              <a:t> to </a:t>
            </a:r>
            <a:r>
              <a:rPr lang="fr-FR" dirty="0" err="1">
                <a:sym typeface="Wingdings" panose="05000000000000000000" pitchFamily="2" charset="2"/>
              </a:rPr>
              <a:t>W</a:t>
            </a:r>
            <a:r>
              <a:rPr lang="fr-FR" baseline="-25000" dirty="0" err="1">
                <a:sym typeface="Wingdings" panose="05000000000000000000" pitchFamily="2" charset="2"/>
              </a:rPr>
              <a:t>kin</a:t>
            </a:r>
            <a:endParaRPr lang="fr-FR" dirty="0">
              <a:sym typeface="Wingdings" panose="05000000000000000000" pitchFamily="2" charset="2"/>
            </a:endParaRPr>
          </a:p>
          <a:p>
            <a:endParaRPr lang="fr-FR" dirty="0" smtClean="0">
              <a:sym typeface="Wingdings" panose="05000000000000000000" pitchFamily="2" charset="2"/>
            </a:endParaRPr>
          </a:p>
          <a:p>
            <a:r>
              <a:rPr lang="fr-FR" dirty="0" smtClean="0">
                <a:sym typeface="Wingdings" panose="05000000000000000000" pitchFamily="2" charset="2"/>
              </a:rPr>
              <a:t>A </a:t>
            </a:r>
            <a:r>
              <a:rPr lang="fr-FR" dirty="0" err="1">
                <a:sym typeface="Wingdings" panose="05000000000000000000" pitchFamily="2" charset="2"/>
              </a:rPr>
              <a:t>potential</a:t>
            </a:r>
            <a:r>
              <a:rPr lang="fr-FR" dirty="0">
                <a:sym typeface="Wingdings" panose="05000000000000000000" pitchFamily="2" charset="2"/>
              </a:rPr>
              <a:t> </a:t>
            </a:r>
            <a:r>
              <a:rPr lang="fr-FR" dirty="0" smtClean="0">
                <a:sym typeface="Wingdings" panose="05000000000000000000" pitchFamily="2" charset="2"/>
              </a:rPr>
              <a:t>mitigation </a:t>
            </a:r>
            <a:r>
              <a:rPr lang="fr-FR" dirty="0" err="1">
                <a:sym typeface="Wingdings" panose="05000000000000000000" pitchFamily="2" charset="2"/>
              </a:rPr>
              <a:t>method</a:t>
            </a:r>
            <a:r>
              <a:rPr lang="fr-FR" dirty="0">
                <a:sym typeface="Wingdings" panose="05000000000000000000" pitchFamily="2" charset="2"/>
              </a:rPr>
              <a:t> for ITER and </a:t>
            </a:r>
            <a:r>
              <a:rPr lang="fr-FR" dirty="0" err="1">
                <a:sym typeface="Wingdings" panose="05000000000000000000" pitchFamily="2" charset="2"/>
              </a:rPr>
              <a:t>beyond</a:t>
            </a:r>
            <a:r>
              <a:rPr lang="fr-FR" dirty="0">
                <a:sym typeface="Wingdings" panose="05000000000000000000" pitchFamily="2" charset="2"/>
              </a:rPr>
              <a:t>.</a:t>
            </a:r>
          </a:p>
        </p:txBody>
      </p:sp>
      <p:sp>
        <p:nvSpPr>
          <p:cNvPr id="7" name="Espace réservé du pied de page 6"/>
          <p:cNvSpPr>
            <a:spLocks noGrp="1"/>
          </p:cNvSpPr>
          <p:nvPr>
            <p:ph type="ftr" sz="quarter" idx="11"/>
          </p:nvPr>
        </p:nvSpPr>
        <p:spPr/>
        <p:txBody>
          <a:bodyPr/>
          <a:lstStyle/>
          <a:p>
            <a:r>
              <a:rPr lang="en-US" smtClean="0"/>
              <a:t>IAEA Technical Meeting on Plasma Disruptions and their Mitigation 20th-23th July 2020</a:t>
            </a:r>
            <a:endParaRPr lang="de-DE" dirty="0" smtClean="0"/>
          </a:p>
        </p:txBody>
      </p:sp>
      <p:sp>
        <p:nvSpPr>
          <p:cNvPr id="8" name="Espace réservé du numéro de diapositive 7"/>
          <p:cNvSpPr>
            <a:spLocks noGrp="1"/>
          </p:cNvSpPr>
          <p:nvPr>
            <p:ph type="sldNum" sz="quarter" idx="4"/>
          </p:nvPr>
        </p:nvSpPr>
        <p:spPr/>
        <p:txBody>
          <a:bodyPr/>
          <a:lstStyle/>
          <a:p>
            <a:fld id="{6A6D9FA1-99C7-4910-8E32-B85D378B0060}" type="slidenum">
              <a:rPr lang="en-GB" smtClean="0"/>
              <a:pPr/>
              <a:t>29</a:t>
            </a:fld>
            <a:endParaRPr lang="en-GB" dirty="0"/>
          </a:p>
        </p:txBody>
      </p:sp>
      <p:pic>
        <p:nvPicPr>
          <p:cNvPr id="17" name="Audio 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85472084"/>
      </p:ext>
    </p:extLst>
  </p:cSld>
  <p:clrMapOvr>
    <a:masterClrMapping/>
  </p:clrMapOvr>
  <mc:AlternateContent xmlns:mc="http://schemas.openxmlformats.org/markup-compatibility/2006">
    <mc:Choice xmlns:p14="http://schemas.microsoft.com/office/powerpoint/2010/main" Requires="p14">
      <p:transition spd="slow" p14:dur="2000" advTm="58361"/>
    </mc:Choice>
    <mc:Fallback>
      <p:transition spd="slow" advTm="583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2400" dirty="0" err="1" smtClean="0"/>
              <a:t>Outline</a:t>
            </a:r>
            <a:endParaRPr lang="fr-FR" sz="2400" dirty="0"/>
          </a:p>
        </p:txBody>
      </p:sp>
      <p:sp>
        <p:nvSpPr>
          <p:cNvPr id="3" name="Espace réservé du contenu 2"/>
          <p:cNvSpPr>
            <a:spLocks noGrp="1"/>
          </p:cNvSpPr>
          <p:nvPr>
            <p:ph idx="1"/>
          </p:nvPr>
        </p:nvSpPr>
        <p:spPr>
          <a:xfrm>
            <a:off x="457200" y="836712"/>
            <a:ext cx="8507288" cy="5472608"/>
          </a:xfrm>
        </p:spPr>
        <p:txBody>
          <a:bodyPr/>
          <a:lstStyle/>
          <a:p>
            <a:r>
              <a:rPr lang="fr-FR" dirty="0"/>
              <a:t>General background</a:t>
            </a:r>
          </a:p>
          <a:p>
            <a:pPr lvl="1"/>
            <a:r>
              <a:rPr lang="fr-FR" dirty="0"/>
              <a:t>Disruptions and </a:t>
            </a:r>
            <a:r>
              <a:rPr lang="fr-FR" dirty="0" err="1"/>
              <a:t>runaways</a:t>
            </a:r>
            <a:endParaRPr lang="fr-FR" dirty="0"/>
          </a:p>
          <a:p>
            <a:pPr lvl="1"/>
            <a:r>
              <a:rPr lang="fr-FR" dirty="0" err="1"/>
              <a:t>Runaway</a:t>
            </a:r>
            <a:r>
              <a:rPr lang="fr-FR" dirty="0"/>
              <a:t> scenarios</a:t>
            </a:r>
          </a:p>
          <a:p>
            <a:r>
              <a:rPr lang="fr-FR" dirty="0" err="1" smtClean="0">
                <a:solidFill>
                  <a:schemeClr val="bg1">
                    <a:lumMod val="65000"/>
                  </a:schemeClr>
                </a:solidFill>
              </a:rPr>
              <a:t>Experimental</a:t>
            </a:r>
            <a:r>
              <a:rPr lang="fr-FR" dirty="0" smtClean="0">
                <a:solidFill>
                  <a:schemeClr val="bg1">
                    <a:lumMod val="65000"/>
                  </a:schemeClr>
                </a:solidFill>
              </a:rPr>
              <a:t> </a:t>
            </a:r>
            <a:r>
              <a:rPr lang="fr-FR" dirty="0">
                <a:solidFill>
                  <a:schemeClr val="bg1">
                    <a:lumMod val="65000"/>
                  </a:schemeClr>
                </a:solidFill>
              </a:rPr>
              <a:t>data</a:t>
            </a:r>
          </a:p>
          <a:p>
            <a:pPr lvl="1"/>
            <a:r>
              <a:rPr lang="fr-FR" dirty="0">
                <a:solidFill>
                  <a:schemeClr val="bg1">
                    <a:lumMod val="65000"/>
                  </a:schemeClr>
                </a:solidFill>
              </a:rPr>
              <a:t>High-Z MMI</a:t>
            </a:r>
          </a:p>
          <a:p>
            <a:pPr lvl="1"/>
            <a:r>
              <a:rPr lang="fr-FR" dirty="0">
                <a:solidFill>
                  <a:schemeClr val="bg1">
                    <a:lumMod val="65000"/>
                  </a:schemeClr>
                </a:solidFill>
              </a:rPr>
              <a:t>D</a:t>
            </a:r>
            <a:r>
              <a:rPr lang="fr-FR" baseline="-25000" dirty="0">
                <a:solidFill>
                  <a:schemeClr val="bg1">
                    <a:lumMod val="65000"/>
                  </a:schemeClr>
                </a:solidFill>
              </a:rPr>
              <a:t>2</a:t>
            </a:r>
            <a:r>
              <a:rPr lang="fr-FR" dirty="0">
                <a:solidFill>
                  <a:schemeClr val="bg1">
                    <a:lumMod val="65000"/>
                  </a:schemeClr>
                </a:solidFill>
              </a:rPr>
              <a:t> MMI</a:t>
            </a:r>
          </a:p>
          <a:p>
            <a:r>
              <a:rPr lang="fr-FR" dirty="0">
                <a:solidFill>
                  <a:schemeClr val="bg1">
                    <a:lumMod val="65000"/>
                  </a:schemeClr>
                </a:solidFill>
              </a:rPr>
              <a:t>D</a:t>
            </a:r>
            <a:r>
              <a:rPr lang="fr-FR" baseline="-25000" dirty="0">
                <a:solidFill>
                  <a:schemeClr val="bg1">
                    <a:lumMod val="65000"/>
                  </a:schemeClr>
                </a:solidFill>
              </a:rPr>
              <a:t>2</a:t>
            </a:r>
            <a:r>
              <a:rPr lang="fr-FR" dirty="0">
                <a:solidFill>
                  <a:schemeClr val="bg1">
                    <a:lumMod val="65000"/>
                  </a:schemeClr>
                </a:solidFill>
              </a:rPr>
              <a:t> cases: </a:t>
            </a:r>
            <a:r>
              <a:rPr lang="fr-FR" dirty="0" err="1">
                <a:solidFill>
                  <a:schemeClr val="bg1">
                    <a:lumMod val="65000"/>
                  </a:schemeClr>
                </a:solidFill>
              </a:rPr>
              <a:t>role</a:t>
            </a:r>
            <a:r>
              <a:rPr lang="fr-FR" dirty="0">
                <a:solidFill>
                  <a:schemeClr val="bg1">
                    <a:lumMod val="65000"/>
                  </a:schemeClr>
                </a:solidFill>
              </a:rPr>
              <a:t> of the </a:t>
            </a:r>
            <a:r>
              <a:rPr lang="fr-FR" dirty="0" err="1">
                <a:solidFill>
                  <a:schemeClr val="bg1">
                    <a:lumMod val="65000"/>
                  </a:schemeClr>
                </a:solidFill>
              </a:rPr>
              <a:t>instability</a:t>
            </a:r>
            <a:endParaRPr lang="fr-FR" dirty="0">
              <a:solidFill>
                <a:schemeClr val="bg1">
                  <a:lumMod val="65000"/>
                </a:schemeClr>
              </a:solidFill>
            </a:endParaRPr>
          </a:p>
          <a:p>
            <a:pPr lvl="1"/>
            <a:r>
              <a:rPr lang="fr-FR" dirty="0" err="1">
                <a:solidFill>
                  <a:schemeClr val="bg1">
                    <a:lumMod val="65000"/>
                  </a:schemeClr>
                </a:solidFill>
              </a:rPr>
              <a:t>Pre</a:t>
            </a:r>
            <a:r>
              <a:rPr lang="fr-FR" dirty="0">
                <a:solidFill>
                  <a:schemeClr val="bg1">
                    <a:lumMod val="65000"/>
                  </a:schemeClr>
                </a:solidFill>
              </a:rPr>
              <a:t>-collapse phase</a:t>
            </a:r>
          </a:p>
          <a:p>
            <a:pPr lvl="1"/>
            <a:r>
              <a:rPr lang="fr-FR" dirty="0" err="1">
                <a:solidFill>
                  <a:schemeClr val="bg1">
                    <a:lumMod val="65000"/>
                  </a:schemeClr>
                </a:solidFill>
              </a:rPr>
              <a:t>Characterization</a:t>
            </a:r>
            <a:r>
              <a:rPr lang="fr-FR" dirty="0">
                <a:solidFill>
                  <a:schemeClr val="bg1">
                    <a:lumMod val="65000"/>
                  </a:schemeClr>
                </a:solidFill>
              </a:rPr>
              <a:t> of the </a:t>
            </a:r>
            <a:r>
              <a:rPr lang="fr-FR" dirty="0" err="1">
                <a:solidFill>
                  <a:schemeClr val="bg1">
                    <a:lumMod val="65000"/>
                  </a:schemeClr>
                </a:solidFill>
              </a:rPr>
              <a:t>instability</a:t>
            </a:r>
            <a:endParaRPr lang="fr-FR" dirty="0">
              <a:solidFill>
                <a:schemeClr val="bg1">
                  <a:lumMod val="65000"/>
                </a:schemeClr>
              </a:solidFill>
            </a:endParaRPr>
          </a:p>
          <a:p>
            <a:pPr lvl="1"/>
            <a:r>
              <a:rPr lang="fr-FR" dirty="0">
                <a:solidFill>
                  <a:schemeClr val="bg1">
                    <a:lumMod val="65000"/>
                  </a:schemeClr>
                </a:solidFill>
              </a:rPr>
              <a:t>MHD Simulations</a:t>
            </a:r>
          </a:p>
          <a:p>
            <a:r>
              <a:rPr lang="fr-FR" dirty="0">
                <a:solidFill>
                  <a:schemeClr val="bg1">
                    <a:lumMod val="65000"/>
                  </a:schemeClr>
                </a:solidFill>
              </a:rPr>
              <a:t>D</a:t>
            </a:r>
            <a:r>
              <a:rPr lang="fr-FR" baseline="-25000" dirty="0">
                <a:solidFill>
                  <a:schemeClr val="bg1">
                    <a:lumMod val="65000"/>
                  </a:schemeClr>
                </a:solidFill>
              </a:rPr>
              <a:t>2</a:t>
            </a:r>
            <a:r>
              <a:rPr lang="fr-FR" dirty="0">
                <a:solidFill>
                  <a:schemeClr val="bg1">
                    <a:lumMod val="65000"/>
                  </a:schemeClr>
                </a:solidFill>
              </a:rPr>
              <a:t> cases: </a:t>
            </a:r>
            <a:r>
              <a:rPr lang="fr-FR" dirty="0" err="1">
                <a:solidFill>
                  <a:schemeClr val="bg1">
                    <a:lumMod val="65000"/>
                  </a:schemeClr>
                </a:solidFill>
              </a:rPr>
              <a:t>role</a:t>
            </a:r>
            <a:r>
              <a:rPr lang="fr-FR" dirty="0">
                <a:solidFill>
                  <a:schemeClr val="bg1">
                    <a:lumMod val="65000"/>
                  </a:schemeClr>
                </a:solidFill>
              </a:rPr>
              <a:t> of the </a:t>
            </a:r>
            <a:r>
              <a:rPr lang="fr-FR" dirty="0" err="1">
                <a:solidFill>
                  <a:schemeClr val="bg1">
                    <a:lumMod val="65000"/>
                  </a:schemeClr>
                </a:solidFill>
              </a:rPr>
              <a:t>companion</a:t>
            </a:r>
            <a:r>
              <a:rPr lang="fr-FR" dirty="0">
                <a:solidFill>
                  <a:schemeClr val="bg1">
                    <a:lumMod val="65000"/>
                  </a:schemeClr>
                </a:solidFill>
              </a:rPr>
              <a:t> plasma</a:t>
            </a:r>
          </a:p>
          <a:p>
            <a:pPr lvl="1"/>
            <a:r>
              <a:rPr lang="fr-FR" dirty="0">
                <a:solidFill>
                  <a:schemeClr val="bg1">
                    <a:lumMod val="65000"/>
                  </a:schemeClr>
                </a:solidFill>
              </a:rPr>
              <a:t>Transport </a:t>
            </a:r>
            <a:r>
              <a:rPr lang="fr-FR" dirty="0" err="1">
                <a:solidFill>
                  <a:schemeClr val="bg1">
                    <a:lumMod val="65000"/>
                  </a:schemeClr>
                </a:solidFill>
              </a:rPr>
              <a:t>during</a:t>
            </a:r>
            <a:r>
              <a:rPr lang="fr-FR" dirty="0">
                <a:solidFill>
                  <a:schemeClr val="bg1">
                    <a:lumMod val="65000"/>
                  </a:schemeClr>
                </a:solidFill>
              </a:rPr>
              <a:t> the purge phase</a:t>
            </a:r>
          </a:p>
          <a:p>
            <a:pPr lvl="1"/>
            <a:r>
              <a:rPr lang="fr-FR" dirty="0">
                <a:solidFill>
                  <a:schemeClr val="bg1">
                    <a:lumMod val="65000"/>
                  </a:schemeClr>
                </a:solidFill>
              </a:rPr>
              <a:t>Final collapse </a:t>
            </a:r>
            <a:r>
              <a:rPr lang="fr-FR" dirty="0" err="1">
                <a:solidFill>
                  <a:schemeClr val="bg1">
                    <a:lumMod val="65000"/>
                  </a:schemeClr>
                </a:solidFill>
              </a:rPr>
              <a:t>dynamics</a:t>
            </a:r>
            <a:endParaRPr lang="fr-FR" dirty="0">
              <a:solidFill>
                <a:schemeClr val="bg1">
                  <a:lumMod val="65000"/>
                </a:schemeClr>
              </a:solidFill>
            </a:endParaRPr>
          </a:p>
          <a:p>
            <a:pPr lvl="1"/>
            <a:endParaRPr lang="fr-FR" dirty="0"/>
          </a:p>
        </p:txBody>
      </p:sp>
      <p:sp>
        <p:nvSpPr>
          <p:cNvPr id="7" name="Espace réservé du pied de page 6"/>
          <p:cNvSpPr>
            <a:spLocks noGrp="1"/>
          </p:cNvSpPr>
          <p:nvPr>
            <p:ph type="ftr" sz="quarter" idx="11"/>
          </p:nvPr>
        </p:nvSpPr>
        <p:spPr/>
        <p:txBody>
          <a:bodyPr/>
          <a:lstStyle/>
          <a:p>
            <a:r>
              <a:rPr lang="en-US" smtClean="0"/>
              <a:t>IAEA Technical Meeting on Plasma Disruptions and their Mitigation 20th-23th July 2020</a:t>
            </a:r>
            <a:endParaRPr lang="de-DE" dirty="0" smtClean="0"/>
          </a:p>
        </p:txBody>
      </p:sp>
      <p:sp>
        <p:nvSpPr>
          <p:cNvPr id="8" name="Espace réservé du numéro de diapositive 7"/>
          <p:cNvSpPr>
            <a:spLocks noGrp="1"/>
          </p:cNvSpPr>
          <p:nvPr>
            <p:ph type="sldNum" sz="quarter" idx="4"/>
          </p:nvPr>
        </p:nvSpPr>
        <p:spPr/>
        <p:txBody>
          <a:bodyPr/>
          <a:lstStyle/>
          <a:p>
            <a:fld id="{6A6D9FA1-99C7-4910-8E32-B85D378B0060}" type="slidenum">
              <a:rPr lang="en-GB" smtClean="0"/>
              <a:pPr/>
              <a:t>3</a:t>
            </a:fld>
            <a:endParaRPr lang="en-GB" dirty="0"/>
          </a:p>
        </p:txBody>
      </p:sp>
      <p:pic>
        <p:nvPicPr>
          <p:cNvPr id="15" name="Audio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46956644"/>
      </p:ext>
    </p:extLst>
  </p:cSld>
  <p:clrMapOvr>
    <a:masterClrMapping/>
  </p:clrMapOvr>
  <mc:AlternateContent xmlns:mc="http://schemas.openxmlformats.org/markup-compatibility/2006">
    <mc:Choice xmlns:p14="http://schemas.microsoft.com/office/powerpoint/2010/main" Requires="p14">
      <p:transition spd="slow" p14:dur="2000" advTm="2282"/>
    </mc:Choice>
    <mc:Fallback>
      <p:transition spd="slow" advTm="22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Acknowledgements</a:t>
            </a:r>
            <a:endParaRPr lang="fr-FR" dirty="0"/>
          </a:p>
        </p:txBody>
      </p:sp>
      <p:sp>
        <p:nvSpPr>
          <p:cNvPr id="3" name="Espace réservé du contenu 2"/>
          <p:cNvSpPr>
            <a:spLocks noGrp="1"/>
          </p:cNvSpPr>
          <p:nvPr>
            <p:ph idx="1"/>
          </p:nvPr>
        </p:nvSpPr>
        <p:spPr/>
        <p:txBody>
          <a:bodyPr/>
          <a:lstStyle/>
          <a:p>
            <a:endParaRPr lang="en-US" sz="1400" b="1" dirty="0" smtClean="0"/>
          </a:p>
          <a:p>
            <a:r>
              <a:rPr lang="en-US" sz="1400" dirty="0" smtClean="0"/>
              <a:t>This </a:t>
            </a:r>
            <a:r>
              <a:rPr lang="en-US" sz="1400" dirty="0"/>
              <a:t>work has been carried out within the framework of the </a:t>
            </a:r>
            <a:r>
              <a:rPr lang="en-US" sz="1400" dirty="0" err="1"/>
              <a:t>EUROfusion</a:t>
            </a:r>
            <a:r>
              <a:rPr lang="en-US" sz="1400" dirty="0"/>
              <a:t> Consortium and has received funding from the </a:t>
            </a:r>
            <a:r>
              <a:rPr lang="en-US" sz="1400" dirty="0" err="1"/>
              <a:t>Euratom</a:t>
            </a:r>
            <a:r>
              <a:rPr lang="en-US" sz="1400" dirty="0"/>
              <a:t> research and training </a:t>
            </a:r>
            <a:r>
              <a:rPr lang="en-US" sz="1400" dirty="0" err="1"/>
              <a:t>programme</a:t>
            </a:r>
            <a:r>
              <a:rPr lang="en-US" sz="1400" dirty="0"/>
              <a:t> 2014-2018 and 2019-2020 under grant agreement No 633053. The views and opinions expressed herein do not necessarily reflect those of the European Commission</a:t>
            </a:r>
            <a:r>
              <a:rPr lang="en-US" sz="1400" dirty="0" smtClean="0"/>
              <a:t>.</a:t>
            </a:r>
            <a:r>
              <a:rPr lang="en-US" sz="1400" dirty="0"/>
              <a:t> </a:t>
            </a:r>
            <a:endParaRPr lang="en-US" sz="1400" dirty="0" smtClean="0"/>
          </a:p>
          <a:p>
            <a:r>
              <a:rPr lang="en-US" sz="1400" dirty="0" smtClean="0"/>
              <a:t>This </a:t>
            </a:r>
            <a:r>
              <a:rPr lang="en-US" sz="1400" dirty="0"/>
              <a:t>material is based upon work supported by the U.S. Department of Energy, Office of Science, Office of Fusion Energy Sciences, using the DIII-D National Fusion Facility, a DOE Office of Science user facility, under Award(s) DE-FC02-04ER54698</a:t>
            </a:r>
            <a:r>
              <a:rPr lang="en-US" sz="1400" dirty="0" smtClean="0"/>
              <a:t>.</a:t>
            </a:r>
            <a:r>
              <a:rPr lang="en-US" sz="1400" dirty="0"/>
              <a:t/>
            </a:r>
            <a:br>
              <a:rPr lang="en-US" sz="1400" dirty="0"/>
            </a:br>
            <a:endParaRPr lang="en-US" sz="1400" dirty="0"/>
          </a:p>
          <a:p>
            <a:pPr lvl="1"/>
            <a:r>
              <a:rPr lang="en-US" sz="1200" b="1" dirty="0" smtClean="0"/>
              <a:t>Disclaimer</a:t>
            </a:r>
            <a:r>
              <a:rPr lang="en-US" sz="1200" b="1" dirty="0"/>
              <a:t>: </a:t>
            </a:r>
            <a:r>
              <a:rPr lang="en-US" sz="1200" dirty="0"/>
              <a:t>This report was prepared as an account of work sponsored by an agency of the United States Government. Neither the United States Government nor any agency thereof, nor any of their employees, makes any warranty, express or implied, or assumes any legal liability or responsibility for the accuracy, completeness, or usefulness of any information, apparatus, product, or process disclosed, or represents that its use would not infringe privately owned rights. Reference herein to any specific commercial product, process, or service by trade name, trademark, manufacturer, or otherwise does not necessarily constitute or imply its endorsement, recommendation, or favoring by the United States Government or any agency thereof. The views and opinions of authors expressed herein do not necessarily state or reflect those of the United States Government or any agency thereof.</a:t>
            </a:r>
            <a:endParaRPr lang="en-US" sz="1200" dirty="0"/>
          </a:p>
          <a:p>
            <a:endParaRPr lang="fr-FR" dirty="0"/>
          </a:p>
        </p:txBody>
      </p:sp>
      <p:sp>
        <p:nvSpPr>
          <p:cNvPr id="7" name="Espace réservé du pied de page 6"/>
          <p:cNvSpPr>
            <a:spLocks noGrp="1"/>
          </p:cNvSpPr>
          <p:nvPr>
            <p:ph type="ftr" sz="quarter" idx="11"/>
          </p:nvPr>
        </p:nvSpPr>
        <p:spPr/>
        <p:txBody>
          <a:bodyPr/>
          <a:lstStyle/>
          <a:p>
            <a:r>
              <a:rPr lang="en-US" smtClean="0"/>
              <a:t>IAEA Technical Meeting on Plasma Disruptions and their Mitigation 20th-23th July 2020</a:t>
            </a:r>
            <a:endParaRPr lang="de-DE" dirty="0" smtClean="0"/>
          </a:p>
        </p:txBody>
      </p:sp>
      <p:sp>
        <p:nvSpPr>
          <p:cNvPr id="8" name="Espace réservé du numéro de diapositive 7"/>
          <p:cNvSpPr>
            <a:spLocks noGrp="1"/>
          </p:cNvSpPr>
          <p:nvPr>
            <p:ph type="sldNum" sz="quarter" idx="4"/>
          </p:nvPr>
        </p:nvSpPr>
        <p:spPr/>
        <p:txBody>
          <a:bodyPr/>
          <a:lstStyle/>
          <a:p>
            <a:fld id="{6A6D9FA1-99C7-4910-8E32-B85D378B0060}" type="slidenum">
              <a:rPr lang="en-GB" smtClean="0"/>
              <a:pPr/>
              <a:t>30</a:t>
            </a:fld>
            <a:endParaRPr lang="en-GB" dirty="0"/>
          </a:p>
        </p:txBody>
      </p:sp>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372956142"/>
      </p:ext>
    </p:extLst>
  </p:cSld>
  <p:clrMapOvr>
    <a:masterClrMapping/>
  </p:clrMapOvr>
  <mc:AlternateContent xmlns:mc="http://schemas.openxmlformats.org/markup-compatibility/2006">
    <mc:Choice xmlns:p14="http://schemas.microsoft.com/office/powerpoint/2010/main" Requires="p14">
      <p:transition spd="slow" p14:dur="2000" advTm="2756"/>
    </mc:Choice>
    <mc:Fallback>
      <p:transition spd="slow" advTm="27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2400" dirty="0" err="1"/>
              <a:t>Runaway</a:t>
            </a:r>
            <a:r>
              <a:rPr lang="fr-FR" sz="2400" dirty="0"/>
              <a:t> </a:t>
            </a:r>
            <a:r>
              <a:rPr lang="fr-FR" sz="2400" dirty="0" err="1"/>
              <a:t>electron</a:t>
            </a:r>
            <a:r>
              <a:rPr lang="fr-FR" sz="2400" dirty="0"/>
              <a:t> mitigation – </a:t>
            </a:r>
            <a:r>
              <a:rPr lang="fr-FR" sz="2400" dirty="0" err="1"/>
              <a:t>general</a:t>
            </a:r>
            <a:r>
              <a:rPr lang="fr-FR" sz="2400" dirty="0"/>
              <a:t> issues</a:t>
            </a:r>
            <a:endParaRPr lang="fr-FR" sz="2400" dirty="0"/>
          </a:p>
        </p:txBody>
      </p:sp>
      <p:sp>
        <p:nvSpPr>
          <p:cNvPr id="3" name="Espace réservé du contenu 2"/>
          <p:cNvSpPr>
            <a:spLocks noGrp="1"/>
          </p:cNvSpPr>
          <p:nvPr>
            <p:ph idx="1"/>
          </p:nvPr>
        </p:nvSpPr>
        <p:spPr>
          <a:xfrm>
            <a:off x="457200" y="836712"/>
            <a:ext cx="8507288" cy="5472608"/>
          </a:xfrm>
        </p:spPr>
        <p:txBody>
          <a:bodyPr/>
          <a:lstStyle/>
          <a:p>
            <a:r>
              <a:rPr lang="fr-FR" dirty="0"/>
              <a:t>First layer of </a:t>
            </a:r>
            <a:r>
              <a:rPr lang="fr-FR" dirty="0" err="1"/>
              <a:t>defense</a:t>
            </a:r>
            <a:r>
              <a:rPr lang="fr-FR" dirty="0"/>
              <a:t> on ITER </a:t>
            </a:r>
            <a:r>
              <a:rPr lang="fr-FR" dirty="0" err="1"/>
              <a:t>runaways</a:t>
            </a:r>
            <a:r>
              <a:rPr lang="fr-FR" dirty="0"/>
              <a:t>: </a:t>
            </a:r>
            <a:r>
              <a:rPr lang="fr-FR" dirty="0" err="1"/>
              <a:t>preventive</a:t>
            </a:r>
            <a:r>
              <a:rPr lang="fr-FR" dirty="0"/>
              <a:t> suppression</a:t>
            </a:r>
          </a:p>
          <a:p>
            <a:pPr lvl="1"/>
            <a:r>
              <a:rPr lang="fr-FR" dirty="0"/>
              <a:t>D</a:t>
            </a:r>
            <a:r>
              <a:rPr lang="fr-FR" baseline="-25000" dirty="0"/>
              <a:t>2</a:t>
            </a:r>
            <a:r>
              <a:rPr lang="fr-FR" dirty="0"/>
              <a:t>+Ne mixtures: </a:t>
            </a:r>
            <a:r>
              <a:rPr lang="fr-FR" dirty="0" err="1"/>
              <a:t>aim</a:t>
            </a:r>
            <a:r>
              <a:rPr lang="fr-FR" dirty="0"/>
              <a:t> at </a:t>
            </a:r>
            <a:r>
              <a:rPr lang="fr-FR" dirty="0" err="1"/>
              <a:t>mitigating</a:t>
            </a:r>
            <a:r>
              <a:rPr lang="fr-FR" dirty="0"/>
              <a:t> </a:t>
            </a:r>
            <a:r>
              <a:rPr lang="fr-FR" dirty="0" err="1"/>
              <a:t>heat</a:t>
            </a:r>
            <a:r>
              <a:rPr lang="fr-FR" dirty="0"/>
              <a:t> </a:t>
            </a:r>
            <a:r>
              <a:rPr lang="fr-FR" dirty="0" err="1"/>
              <a:t>loads</a:t>
            </a:r>
            <a:r>
              <a:rPr lang="fr-FR" dirty="0"/>
              <a:t>, EM </a:t>
            </a:r>
            <a:r>
              <a:rPr lang="fr-FR" dirty="0" err="1"/>
              <a:t>loads</a:t>
            </a:r>
            <a:r>
              <a:rPr lang="fr-FR" dirty="0"/>
              <a:t> and </a:t>
            </a:r>
            <a:r>
              <a:rPr lang="fr-FR" dirty="0" err="1"/>
              <a:t>preventing</a:t>
            </a:r>
            <a:r>
              <a:rPr lang="fr-FR" dirty="0"/>
              <a:t> </a:t>
            </a:r>
            <a:r>
              <a:rPr lang="fr-FR" dirty="0" err="1"/>
              <a:t>runaway</a:t>
            </a:r>
            <a:r>
              <a:rPr lang="fr-FR" dirty="0"/>
              <a:t> </a:t>
            </a:r>
            <a:r>
              <a:rPr lang="fr-FR" dirty="0" err="1"/>
              <a:t>generation</a:t>
            </a:r>
            <a:r>
              <a:rPr lang="fr-FR" dirty="0"/>
              <a:t> all </a:t>
            </a:r>
            <a:r>
              <a:rPr lang="fr-FR" dirty="0" err="1"/>
              <a:t>simultaneously</a:t>
            </a:r>
            <a:endParaRPr lang="fr-FR" dirty="0"/>
          </a:p>
          <a:p>
            <a:pPr lvl="1"/>
            <a:r>
              <a:rPr lang="fr-FR" dirty="0" err="1"/>
              <a:t>Unsure</a:t>
            </a:r>
            <a:r>
              <a:rPr lang="fr-FR" dirty="0"/>
              <a:t> if the first layer </a:t>
            </a:r>
            <a:r>
              <a:rPr lang="fr-FR" dirty="0" err="1"/>
              <a:t>is</a:t>
            </a:r>
            <a:r>
              <a:rPr lang="fr-FR" dirty="0"/>
              <a:t> efficient </a:t>
            </a:r>
            <a:r>
              <a:rPr lang="fr-FR" dirty="0" err="1"/>
              <a:t>enough</a:t>
            </a:r>
            <a:r>
              <a:rPr lang="fr-FR" dirty="0"/>
              <a:t> for </a:t>
            </a:r>
            <a:r>
              <a:rPr lang="fr-FR" dirty="0" err="1"/>
              <a:t>complete</a:t>
            </a:r>
            <a:r>
              <a:rPr lang="fr-FR" dirty="0"/>
              <a:t> </a:t>
            </a:r>
            <a:r>
              <a:rPr lang="fr-FR" dirty="0" err="1"/>
              <a:t>runaway</a:t>
            </a:r>
            <a:r>
              <a:rPr lang="fr-FR" dirty="0"/>
              <a:t> suppression </a:t>
            </a:r>
            <a:r>
              <a:rPr lang="fr-FR" i="1" dirty="0">
                <a:solidFill>
                  <a:srgbClr val="00B0F0"/>
                </a:solidFill>
              </a:rPr>
              <a:t>[O. </a:t>
            </a:r>
            <a:r>
              <a:rPr lang="fr-FR" i="1" dirty="0" err="1">
                <a:solidFill>
                  <a:srgbClr val="00B0F0"/>
                </a:solidFill>
              </a:rPr>
              <a:t>Vallhagen</a:t>
            </a:r>
            <a:r>
              <a:rPr lang="fr-FR" i="1" dirty="0">
                <a:solidFill>
                  <a:srgbClr val="00B0F0"/>
                </a:solidFill>
              </a:rPr>
              <a:t> 2020, </a:t>
            </a:r>
            <a:r>
              <a:rPr lang="fr-FR" i="1" dirty="0" err="1">
                <a:solidFill>
                  <a:srgbClr val="00B0F0"/>
                </a:solidFill>
              </a:rPr>
              <a:t>arXiv</a:t>
            </a:r>
            <a:r>
              <a:rPr lang="fr-FR" i="1" dirty="0">
                <a:solidFill>
                  <a:srgbClr val="00B0F0"/>
                </a:solidFill>
              </a:rPr>
              <a:t>] [</a:t>
            </a:r>
            <a:r>
              <a:rPr lang="fr-FR" i="1" dirty="0" err="1">
                <a:solidFill>
                  <a:srgbClr val="00B0F0"/>
                </a:solidFill>
              </a:rPr>
              <a:t>see</a:t>
            </a:r>
            <a:r>
              <a:rPr lang="fr-FR" i="1" dirty="0">
                <a:solidFill>
                  <a:srgbClr val="00B0F0"/>
                </a:solidFill>
              </a:rPr>
              <a:t> T. </a:t>
            </a:r>
            <a:r>
              <a:rPr lang="fr-FR" i="1" dirty="0" err="1">
                <a:solidFill>
                  <a:srgbClr val="00B0F0"/>
                </a:solidFill>
              </a:rPr>
              <a:t>Fülop</a:t>
            </a:r>
            <a:r>
              <a:rPr lang="fr-FR" i="1" dirty="0">
                <a:solidFill>
                  <a:srgbClr val="00B0F0"/>
                </a:solidFill>
              </a:rPr>
              <a:t>, </a:t>
            </a:r>
            <a:r>
              <a:rPr lang="fr-FR" i="1" dirty="0" err="1">
                <a:solidFill>
                  <a:srgbClr val="00B0F0"/>
                </a:solidFill>
              </a:rPr>
              <a:t>this</a:t>
            </a:r>
            <a:r>
              <a:rPr lang="fr-FR" i="1" dirty="0">
                <a:solidFill>
                  <a:srgbClr val="00B0F0"/>
                </a:solidFill>
              </a:rPr>
              <a:t> </a:t>
            </a:r>
            <a:r>
              <a:rPr lang="fr-FR" i="1" dirty="0" err="1">
                <a:solidFill>
                  <a:srgbClr val="00B0F0"/>
                </a:solidFill>
              </a:rPr>
              <a:t>conference</a:t>
            </a:r>
            <a:r>
              <a:rPr lang="fr-FR" i="1" dirty="0">
                <a:solidFill>
                  <a:srgbClr val="00B0F0"/>
                </a:solidFill>
              </a:rPr>
              <a:t>]</a:t>
            </a:r>
          </a:p>
          <a:p>
            <a:pPr lvl="1"/>
            <a:r>
              <a:rPr lang="fr-FR" dirty="0"/>
              <a:t>If mitigation </a:t>
            </a:r>
            <a:r>
              <a:rPr lang="fr-FR" dirty="0" err="1"/>
              <a:t>unsuccessful</a:t>
            </a:r>
            <a:r>
              <a:rPr lang="fr-FR" dirty="0"/>
              <a:t>: </a:t>
            </a:r>
            <a:r>
              <a:rPr lang="fr-FR" dirty="0" err="1"/>
              <a:t>risk</a:t>
            </a:r>
            <a:r>
              <a:rPr lang="fr-FR" dirty="0"/>
              <a:t> of multi-MA </a:t>
            </a:r>
            <a:r>
              <a:rPr lang="fr-FR" dirty="0" err="1"/>
              <a:t>runaway</a:t>
            </a:r>
            <a:r>
              <a:rPr lang="fr-FR" dirty="0"/>
              <a:t> </a:t>
            </a:r>
            <a:r>
              <a:rPr lang="fr-FR" dirty="0" err="1"/>
              <a:t>beam</a:t>
            </a:r>
            <a:r>
              <a:rPr lang="fr-FR" dirty="0"/>
              <a:t> </a:t>
            </a:r>
            <a:r>
              <a:rPr lang="fr-FR" i="1" dirty="0">
                <a:solidFill>
                  <a:srgbClr val="00B0F0"/>
                </a:solidFill>
              </a:rPr>
              <a:t>[Martin-</a:t>
            </a:r>
            <a:r>
              <a:rPr lang="fr-FR" i="1" dirty="0" err="1">
                <a:solidFill>
                  <a:srgbClr val="00B0F0"/>
                </a:solidFill>
              </a:rPr>
              <a:t>Solis</a:t>
            </a:r>
            <a:r>
              <a:rPr lang="fr-FR" i="1" dirty="0">
                <a:solidFill>
                  <a:srgbClr val="00B0F0"/>
                </a:solidFill>
              </a:rPr>
              <a:t> NF 2017]</a:t>
            </a:r>
          </a:p>
          <a:p>
            <a:r>
              <a:rPr lang="fr-FR" dirty="0" smtClean="0"/>
              <a:t>Second </a:t>
            </a:r>
            <a:r>
              <a:rPr lang="fr-FR" dirty="0"/>
              <a:t>layer of </a:t>
            </a:r>
            <a:r>
              <a:rPr lang="fr-FR" dirty="0" err="1"/>
              <a:t>defense</a:t>
            </a:r>
            <a:r>
              <a:rPr lang="fr-FR" dirty="0"/>
              <a:t>: in-flight </a:t>
            </a:r>
            <a:r>
              <a:rPr lang="fr-FR" dirty="0" err="1"/>
              <a:t>runaway</a:t>
            </a:r>
            <a:r>
              <a:rPr lang="fr-FR" dirty="0"/>
              <a:t> </a:t>
            </a:r>
            <a:r>
              <a:rPr lang="fr-FR" dirty="0" err="1"/>
              <a:t>beam</a:t>
            </a:r>
            <a:r>
              <a:rPr lang="fr-FR" dirty="0"/>
              <a:t> </a:t>
            </a:r>
            <a:r>
              <a:rPr lang="fr-FR" dirty="0" smtClean="0"/>
              <a:t>mitigation</a:t>
            </a:r>
            <a:endParaRPr lang="fr-FR" dirty="0"/>
          </a:p>
          <a:p>
            <a:pPr lvl="1"/>
            <a:r>
              <a:rPr lang="fr-FR" dirty="0"/>
              <a:t>If a </a:t>
            </a:r>
            <a:r>
              <a:rPr lang="fr-FR" dirty="0" err="1"/>
              <a:t>runaway</a:t>
            </a:r>
            <a:r>
              <a:rPr lang="fr-FR" dirty="0"/>
              <a:t> </a:t>
            </a:r>
            <a:r>
              <a:rPr lang="fr-FR" dirty="0" err="1"/>
              <a:t>beam</a:t>
            </a:r>
            <a:r>
              <a:rPr lang="fr-FR" dirty="0"/>
              <a:t> </a:t>
            </a:r>
            <a:r>
              <a:rPr lang="fr-FR" dirty="0" err="1"/>
              <a:t>is</a:t>
            </a:r>
            <a:r>
              <a:rPr lang="fr-FR" dirty="0"/>
              <a:t> </a:t>
            </a:r>
            <a:r>
              <a:rPr lang="fr-FR" dirty="0" err="1"/>
              <a:t>generated</a:t>
            </a:r>
            <a:r>
              <a:rPr lang="fr-FR" dirty="0"/>
              <a:t>: </a:t>
            </a:r>
            <a:r>
              <a:rPr lang="fr-FR" dirty="0" err="1"/>
              <a:t>need</a:t>
            </a:r>
            <a:r>
              <a:rPr lang="fr-FR" dirty="0"/>
              <a:t> to </a:t>
            </a:r>
            <a:r>
              <a:rPr lang="fr-FR" dirty="0" err="1"/>
              <a:t>suppress</a:t>
            </a:r>
            <a:r>
              <a:rPr lang="fr-FR" dirty="0"/>
              <a:t> </a:t>
            </a:r>
            <a:r>
              <a:rPr lang="fr-FR" dirty="0" err="1"/>
              <a:t>it</a:t>
            </a:r>
            <a:r>
              <a:rPr lang="fr-FR" dirty="0"/>
              <a:t> </a:t>
            </a:r>
            <a:r>
              <a:rPr lang="fr-FR" dirty="0" err="1"/>
              <a:t>without</a:t>
            </a:r>
            <a:r>
              <a:rPr lang="fr-FR" dirty="0"/>
              <a:t> PFC impact</a:t>
            </a:r>
          </a:p>
          <a:p>
            <a:pPr lvl="1"/>
            <a:r>
              <a:rPr lang="fr-FR" dirty="0"/>
              <a:t>Candidate </a:t>
            </a:r>
            <a:r>
              <a:rPr lang="fr-FR" dirty="0" err="1" smtClean="0"/>
              <a:t>scheme</a:t>
            </a:r>
            <a:r>
              <a:rPr lang="fr-FR" dirty="0" smtClean="0"/>
              <a:t>: Massive </a:t>
            </a:r>
            <a:r>
              <a:rPr lang="fr-FR" dirty="0" err="1" smtClean="0"/>
              <a:t>Material</a:t>
            </a:r>
            <a:r>
              <a:rPr lang="fr-FR" dirty="0" smtClean="0"/>
              <a:t> Injection (MMI): High-Z </a:t>
            </a:r>
            <a:r>
              <a:rPr lang="fr-FR" dirty="0"/>
              <a:t>MGI or SPI (Ne, Ar, Kr, Xe), </a:t>
            </a:r>
            <a:r>
              <a:rPr lang="fr-FR" dirty="0" err="1"/>
              <a:t>low</a:t>
            </a:r>
            <a:r>
              <a:rPr lang="fr-FR" dirty="0"/>
              <a:t>-Z MGI or SPI (D</a:t>
            </a:r>
            <a:r>
              <a:rPr lang="fr-FR" baseline="-25000" dirty="0"/>
              <a:t>2</a:t>
            </a:r>
            <a:r>
              <a:rPr lang="fr-FR" dirty="0"/>
              <a:t>, He)</a:t>
            </a:r>
          </a:p>
          <a:p>
            <a:r>
              <a:rPr lang="fr-FR" dirty="0" smtClean="0"/>
              <a:t>Focus </a:t>
            </a:r>
            <a:r>
              <a:rPr lang="fr-FR" dirty="0"/>
              <a:t>of </a:t>
            </a:r>
            <a:r>
              <a:rPr lang="fr-FR" dirty="0" err="1"/>
              <a:t>this</a:t>
            </a:r>
            <a:r>
              <a:rPr lang="fr-FR" dirty="0"/>
              <a:t> talk: in flight RE mitigation</a:t>
            </a:r>
          </a:p>
          <a:p>
            <a:r>
              <a:rPr lang="fr-FR" dirty="0" smtClean="0"/>
              <a:t>Main </a:t>
            </a:r>
            <a:r>
              <a:rPr lang="fr-FR" dirty="0"/>
              <a:t>questions to </a:t>
            </a:r>
            <a:r>
              <a:rPr lang="fr-FR" dirty="0" err="1"/>
              <a:t>be</a:t>
            </a:r>
            <a:r>
              <a:rPr lang="fr-FR" dirty="0"/>
              <a:t> </a:t>
            </a:r>
            <a:r>
              <a:rPr lang="fr-FR" dirty="0" err="1"/>
              <a:t>solved</a:t>
            </a:r>
            <a:r>
              <a:rPr lang="fr-FR" dirty="0"/>
              <a:t>:</a:t>
            </a:r>
          </a:p>
          <a:p>
            <a:pPr lvl="1"/>
            <a:r>
              <a:rPr lang="fr-FR" dirty="0"/>
              <a:t>Is </a:t>
            </a:r>
            <a:r>
              <a:rPr lang="fr-FR" dirty="0" err="1"/>
              <a:t>it</a:t>
            </a:r>
            <a:r>
              <a:rPr lang="fr-FR" dirty="0"/>
              <a:t> efficient? </a:t>
            </a:r>
          </a:p>
          <a:p>
            <a:pPr lvl="1"/>
            <a:r>
              <a:rPr lang="fr-FR" dirty="0" err="1"/>
              <a:t>Which</a:t>
            </a:r>
            <a:r>
              <a:rPr lang="fr-FR" dirty="0"/>
              <a:t> </a:t>
            </a:r>
            <a:r>
              <a:rPr lang="fr-FR" dirty="0" err="1"/>
              <a:t>gas</a:t>
            </a:r>
            <a:r>
              <a:rPr lang="fr-FR" dirty="0"/>
              <a:t> </a:t>
            </a:r>
            <a:r>
              <a:rPr lang="fr-FR" dirty="0" err="1"/>
              <a:t>species</a:t>
            </a:r>
            <a:r>
              <a:rPr lang="fr-FR" dirty="0"/>
              <a:t> to use?</a:t>
            </a:r>
          </a:p>
          <a:p>
            <a:pPr lvl="1"/>
            <a:r>
              <a:rPr lang="fr-FR" dirty="0"/>
              <a:t>Is SPI </a:t>
            </a:r>
            <a:r>
              <a:rPr lang="fr-FR" dirty="0" err="1"/>
              <a:t>better</a:t>
            </a:r>
            <a:r>
              <a:rPr lang="fr-FR" dirty="0"/>
              <a:t> </a:t>
            </a:r>
            <a:r>
              <a:rPr lang="fr-FR" dirty="0" err="1"/>
              <a:t>than</a:t>
            </a:r>
            <a:r>
              <a:rPr lang="fr-FR" dirty="0"/>
              <a:t> MGI?</a:t>
            </a:r>
            <a:endParaRPr lang="fr-FR" dirty="0"/>
          </a:p>
          <a:p>
            <a:pPr lvl="1"/>
            <a:endParaRPr lang="fr-FR" dirty="0"/>
          </a:p>
        </p:txBody>
      </p:sp>
      <p:sp>
        <p:nvSpPr>
          <p:cNvPr id="8" name="Espace réservé du numéro de diapositive 7"/>
          <p:cNvSpPr>
            <a:spLocks noGrp="1"/>
          </p:cNvSpPr>
          <p:nvPr>
            <p:ph type="sldNum" sz="quarter" idx="4"/>
          </p:nvPr>
        </p:nvSpPr>
        <p:spPr/>
        <p:txBody>
          <a:bodyPr/>
          <a:lstStyle/>
          <a:p>
            <a:fld id="{6A6D9FA1-99C7-4910-8E32-B85D378B0060}" type="slidenum">
              <a:rPr lang="en-GB" smtClean="0"/>
              <a:pPr/>
              <a:t>4</a:t>
            </a:fld>
            <a:endParaRPr lang="en-GB" dirty="0"/>
          </a:p>
        </p:txBody>
      </p:sp>
      <p:sp>
        <p:nvSpPr>
          <p:cNvPr id="9" name="Espace réservé du pied de page 8"/>
          <p:cNvSpPr>
            <a:spLocks noGrp="1"/>
          </p:cNvSpPr>
          <p:nvPr>
            <p:ph type="ftr" sz="quarter" idx="11"/>
          </p:nvPr>
        </p:nvSpPr>
        <p:spPr/>
        <p:txBody>
          <a:bodyPr/>
          <a:lstStyle/>
          <a:p>
            <a:r>
              <a:rPr lang="en-US" smtClean="0"/>
              <a:t>IAEA Technical Meeting on Plasma Disruptions and their Mitigation 20th-23th July 2020</a:t>
            </a:r>
            <a:endParaRPr lang="de-DE" dirty="0" smtClean="0"/>
          </a:p>
        </p:txBody>
      </p:sp>
      <p:pic>
        <p:nvPicPr>
          <p:cNvPr id="16" name="Audio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589700426"/>
      </p:ext>
    </p:extLst>
  </p:cSld>
  <p:clrMapOvr>
    <a:masterClrMapping/>
  </p:clrMapOvr>
  <mc:AlternateContent xmlns:mc="http://schemas.openxmlformats.org/markup-compatibility/2006">
    <mc:Choice xmlns:p14="http://schemas.microsoft.com/office/powerpoint/2010/main" Requires="p14">
      <p:transition spd="slow" p14:dur="2000" advTm="79146"/>
    </mc:Choice>
    <mc:Fallback>
      <p:transition spd="slow" advTm="791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192" y="4968203"/>
            <a:ext cx="1350159" cy="18482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96986" y="747631"/>
            <a:ext cx="4428144" cy="48703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7"/>
          <p:cNvSpPr txBox="1"/>
          <p:nvPr/>
        </p:nvSpPr>
        <p:spPr>
          <a:xfrm>
            <a:off x="5223807" y="868069"/>
            <a:ext cx="4231213" cy="307777"/>
          </a:xfrm>
          <a:prstGeom prst="rect">
            <a:avLst/>
          </a:prstGeom>
          <a:noFill/>
        </p:spPr>
        <p:txBody>
          <a:bodyPr wrap="square" rtlCol="0">
            <a:spAutoFit/>
          </a:bodyPr>
          <a:lstStyle/>
          <a:p>
            <a:r>
              <a:rPr lang="fr-FR" sz="1400" b="1" dirty="0" smtClean="0"/>
              <a:t>JPN </a:t>
            </a:r>
            <a:r>
              <a:rPr lang="fr-FR" sz="1400" b="1" dirty="0" smtClean="0">
                <a:solidFill>
                  <a:srgbClr val="0000FF"/>
                </a:solidFill>
              </a:rPr>
              <a:t>#95125, </a:t>
            </a:r>
            <a:r>
              <a:rPr lang="fr-FR" sz="1400" b="1" dirty="0" smtClean="0">
                <a:solidFill>
                  <a:srgbClr val="00B050"/>
                </a:solidFill>
              </a:rPr>
              <a:t>#95129 (</a:t>
            </a:r>
            <a:r>
              <a:rPr lang="fr-FR" sz="1400" b="1" dirty="0" err="1" smtClean="0">
                <a:solidFill>
                  <a:srgbClr val="00B050"/>
                </a:solidFill>
              </a:rPr>
              <a:t>reproducibility</a:t>
            </a:r>
            <a:r>
              <a:rPr lang="fr-FR" sz="1400" b="1" dirty="0" smtClean="0">
                <a:solidFill>
                  <a:srgbClr val="00B050"/>
                </a:solidFill>
              </a:rPr>
              <a:t>)</a:t>
            </a:r>
            <a:endParaRPr lang="fr-FR" sz="1400" b="1" dirty="0">
              <a:solidFill>
                <a:srgbClr val="00B050"/>
              </a:solidFill>
            </a:endParaRPr>
          </a:p>
        </p:txBody>
      </p:sp>
      <p:sp>
        <p:nvSpPr>
          <p:cNvPr id="7" name="Ellipse 6"/>
          <p:cNvSpPr/>
          <p:nvPr/>
        </p:nvSpPr>
        <p:spPr>
          <a:xfrm>
            <a:off x="5363351" y="4437111"/>
            <a:ext cx="592798" cy="32915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8" name="ZoneTexte 7"/>
          <p:cNvSpPr txBox="1"/>
          <p:nvPr/>
        </p:nvSpPr>
        <p:spPr>
          <a:xfrm>
            <a:off x="5998636" y="4355602"/>
            <a:ext cx="1167951" cy="307777"/>
          </a:xfrm>
          <a:prstGeom prst="rect">
            <a:avLst/>
          </a:prstGeom>
          <a:noFill/>
        </p:spPr>
        <p:txBody>
          <a:bodyPr wrap="square" rtlCol="0">
            <a:spAutoFit/>
          </a:bodyPr>
          <a:lstStyle/>
          <a:p>
            <a:r>
              <a:rPr lang="fr-FR" sz="1400" dirty="0" smtClean="0">
                <a:solidFill>
                  <a:srgbClr val="FF0000"/>
                </a:solidFill>
              </a:rPr>
              <a:t>I</a:t>
            </a:r>
            <a:r>
              <a:rPr lang="fr-FR" sz="1400" baseline="-25000" dirty="0" smtClean="0">
                <a:solidFill>
                  <a:srgbClr val="FF0000"/>
                </a:solidFill>
              </a:rPr>
              <a:t>P4</a:t>
            </a:r>
            <a:r>
              <a:rPr lang="fr-FR" sz="1400" dirty="0" smtClean="0">
                <a:solidFill>
                  <a:srgbClr val="FF0000"/>
                </a:solidFill>
              </a:rPr>
              <a:t> push</a:t>
            </a:r>
            <a:endParaRPr lang="fr-FR" sz="1400" dirty="0">
              <a:solidFill>
                <a:srgbClr val="FF0000"/>
              </a:solidFill>
            </a:endParaRPr>
          </a:p>
        </p:txBody>
      </p:sp>
      <p:sp>
        <p:nvSpPr>
          <p:cNvPr id="9" name="ZoneTexte 8"/>
          <p:cNvSpPr txBox="1"/>
          <p:nvPr/>
        </p:nvSpPr>
        <p:spPr>
          <a:xfrm>
            <a:off x="4848828" y="5818029"/>
            <a:ext cx="4162172" cy="707886"/>
          </a:xfrm>
          <a:prstGeom prst="rect">
            <a:avLst/>
          </a:prstGeom>
          <a:noFill/>
          <a:ln w="12700">
            <a:solidFill>
              <a:srgbClr val="00B050"/>
            </a:solidFill>
          </a:ln>
        </p:spPr>
        <p:txBody>
          <a:bodyPr wrap="square" rtlCol="0">
            <a:spAutoFit/>
          </a:bodyPr>
          <a:lstStyle/>
          <a:p>
            <a:pPr algn="ctr"/>
            <a:r>
              <a:rPr lang="fr-FR" sz="2000" dirty="0" smtClean="0">
                <a:solidFill>
                  <a:srgbClr val="00B050"/>
                </a:solidFill>
              </a:rPr>
              <a:t>Standard RE scenario: 500-600 kA, 1.0s, max </a:t>
            </a:r>
            <a:r>
              <a:rPr lang="fr-FR" sz="2000" dirty="0" err="1" smtClean="0">
                <a:solidFill>
                  <a:srgbClr val="00B050"/>
                </a:solidFill>
              </a:rPr>
              <a:t>current</a:t>
            </a:r>
            <a:r>
              <a:rPr lang="fr-FR" sz="2000" dirty="0" smtClean="0">
                <a:solidFill>
                  <a:srgbClr val="00B050"/>
                </a:solidFill>
              </a:rPr>
              <a:t> drive</a:t>
            </a:r>
            <a:endParaRPr lang="fr-FR" sz="2000" baseline="-25000" dirty="0" smtClean="0">
              <a:solidFill>
                <a:srgbClr val="00B050"/>
              </a:solidFill>
            </a:endParaRPr>
          </a:p>
        </p:txBody>
      </p:sp>
      <p:sp>
        <p:nvSpPr>
          <p:cNvPr id="2" name="Titre 1"/>
          <p:cNvSpPr>
            <a:spLocks noGrp="1"/>
          </p:cNvSpPr>
          <p:nvPr>
            <p:ph type="title"/>
          </p:nvPr>
        </p:nvSpPr>
        <p:spPr/>
        <p:txBody>
          <a:bodyPr/>
          <a:lstStyle/>
          <a:p>
            <a:r>
              <a:rPr lang="fr-FR" sz="2400" dirty="0" smtClean="0"/>
              <a:t>Baseline </a:t>
            </a:r>
            <a:r>
              <a:rPr lang="fr-FR" sz="2400" dirty="0" err="1"/>
              <a:t>r</a:t>
            </a:r>
            <a:r>
              <a:rPr lang="fr-FR" sz="2400" dirty="0" err="1" smtClean="0"/>
              <a:t>unaway</a:t>
            </a:r>
            <a:r>
              <a:rPr lang="fr-FR" sz="2400" dirty="0" smtClean="0"/>
              <a:t> </a:t>
            </a:r>
            <a:r>
              <a:rPr lang="fr-FR" sz="2400" dirty="0"/>
              <a:t>scenarios – JET</a:t>
            </a:r>
            <a:endParaRPr lang="fr-FR" sz="2400" dirty="0"/>
          </a:p>
        </p:txBody>
      </p:sp>
      <p:sp>
        <p:nvSpPr>
          <p:cNvPr id="3" name="Espace réservé du contenu 2"/>
          <p:cNvSpPr>
            <a:spLocks noGrp="1"/>
          </p:cNvSpPr>
          <p:nvPr>
            <p:ph idx="1"/>
          </p:nvPr>
        </p:nvSpPr>
        <p:spPr>
          <a:xfrm>
            <a:off x="457200" y="836712"/>
            <a:ext cx="4522124" cy="5472608"/>
          </a:xfrm>
        </p:spPr>
        <p:txBody>
          <a:bodyPr/>
          <a:lstStyle/>
          <a:p>
            <a:r>
              <a:rPr lang="fr-FR" dirty="0" err="1" smtClean="0"/>
              <a:t>Usual</a:t>
            </a:r>
            <a:r>
              <a:rPr lang="fr-FR" dirty="0" smtClean="0"/>
              <a:t> </a:t>
            </a:r>
            <a:r>
              <a:rPr lang="fr-FR" dirty="0" err="1"/>
              <a:t>recipe</a:t>
            </a:r>
            <a:r>
              <a:rPr lang="fr-FR" dirty="0"/>
              <a:t>:</a:t>
            </a:r>
          </a:p>
          <a:p>
            <a:pPr lvl="1"/>
            <a:r>
              <a:rPr lang="fr-FR" dirty="0"/>
              <a:t>Small Ar MGI (~4 Pa.m3) </a:t>
            </a:r>
          </a:p>
          <a:p>
            <a:pPr lvl="1"/>
            <a:r>
              <a:rPr lang="fr-FR" dirty="0"/>
              <a:t>Small limiter, </a:t>
            </a:r>
            <a:r>
              <a:rPr lang="fr-FR" dirty="0" err="1"/>
              <a:t>low</a:t>
            </a:r>
            <a:r>
              <a:rPr lang="fr-FR" dirty="0"/>
              <a:t> </a:t>
            </a:r>
            <a:r>
              <a:rPr lang="fr-FR" dirty="0" err="1"/>
              <a:t>elongation</a:t>
            </a:r>
            <a:r>
              <a:rPr lang="fr-FR" dirty="0"/>
              <a:t>, </a:t>
            </a:r>
            <a:r>
              <a:rPr lang="fr-FR" dirty="0" err="1"/>
              <a:t>outboard</a:t>
            </a:r>
            <a:r>
              <a:rPr lang="fr-FR" dirty="0"/>
              <a:t> </a:t>
            </a:r>
            <a:r>
              <a:rPr lang="fr-FR" dirty="0" err="1"/>
              <a:t>limited</a:t>
            </a:r>
            <a:r>
              <a:rPr lang="fr-FR" dirty="0"/>
              <a:t> plasma</a:t>
            </a:r>
          </a:p>
          <a:p>
            <a:pPr lvl="1"/>
            <a:r>
              <a:rPr lang="fr-FR" dirty="0" err="1"/>
              <a:t>Bt</a:t>
            </a:r>
            <a:r>
              <a:rPr lang="fr-FR" dirty="0"/>
              <a:t> = 3.0 T, </a:t>
            </a:r>
            <a:r>
              <a:rPr lang="fr-FR" dirty="0" err="1"/>
              <a:t>Ip</a:t>
            </a:r>
            <a:r>
              <a:rPr lang="fr-FR" dirty="0"/>
              <a:t> = 1.5 MA. </a:t>
            </a:r>
            <a:r>
              <a:rPr lang="fr-FR" dirty="0" err="1"/>
              <a:t>Ohmic</a:t>
            </a:r>
            <a:endParaRPr lang="fr-FR" dirty="0"/>
          </a:p>
          <a:p>
            <a:r>
              <a:rPr lang="fr-FR" dirty="0" err="1"/>
              <a:t>Result</a:t>
            </a:r>
            <a:r>
              <a:rPr lang="fr-FR" dirty="0"/>
              <a:t>: ~500 kA </a:t>
            </a:r>
            <a:r>
              <a:rPr lang="fr-FR" dirty="0" err="1"/>
              <a:t>beam</a:t>
            </a:r>
            <a:endParaRPr lang="fr-FR" dirty="0"/>
          </a:p>
          <a:p>
            <a:r>
              <a:rPr lang="fr-FR" dirty="0" err="1"/>
              <a:t>Companion</a:t>
            </a:r>
            <a:r>
              <a:rPr lang="fr-FR" dirty="0"/>
              <a:t> plasma:</a:t>
            </a:r>
          </a:p>
          <a:p>
            <a:pPr lvl="1"/>
            <a:r>
              <a:rPr lang="fr-FR" dirty="0"/>
              <a:t>Free </a:t>
            </a:r>
            <a:r>
              <a:rPr lang="fr-FR" dirty="0" err="1"/>
              <a:t>electron</a:t>
            </a:r>
            <a:r>
              <a:rPr lang="fr-FR" dirty="0"/>
              <a:t> </a:t>
            </a:r>
            <a:r>
              <a:rPr lang="fr-FR" dirty="0" err="1"/>
              <a:t>density</a:t>
            </a:r>
            <a:r>
              <a:rPr lang="fr-FR" dirty="0"/>
              <a:t> 2.5x10</a:t>
            </a:r>
            <a:r>
              <a:rPr lang="fr-FR" baseline="30000" dirty="0"/>
              <a:t>19</a:t>
            </a:r>
            <a:r>
              <a:rPr lang="fr-FR" dirty="0"/>
              <a:t> m</a:t>
            </a:r>
            <a:r>
              <a:rPr lang="fr-FR" baseline="30000" dirty="0"/>
              <a:t>-2</a:t>
            </a:r>
            <a:r>
              <a:rPr lang="fr-FR" dirty="0"/>
              <a:t> </a:t>
            </a:r>
          </a:p>
          <a:p>
            <a:pPr lvl="1"/>
            <a:r>
              <a:rPr lang="fr-FR" dirty="0"/>
              <a:t>Te = 5-15 eV </a:t>
            </a:r>
            <a:r>
              <a:rPr lang="fr-FR" i="1" dirty="0">
                <a:solidFill>
                  <a:srgbClr val="00B0F0"/>
                </a:solidFill>
              </a:rPr>
              <a:t>[Sridhar NF 2020]</a:t>
            </a:r>
          </a:p>
          <a:p>
            <a:r>
              <a:rPr lang="fr-FR" dirty="0"/>
              <a:t>Vertical control:</a:t>
            </a:r>
          </a:p>
          <a:p>
            <a:pPr lvl="1"/>
            <a:r>
              <a:rPr lang="fr-FR" dirty="0" err="1"/>
              <a:t>Beam</a:t>
            </a:r>
            <a:r>
              <a:rPr lang="fr-FR" dirty="0"/>
              <a:t> </a:t>
            </a:r>
            <a:r>
              <a:rPr lang="fr-FR" dirty="0" err="1"/>
              <a:t>naturally</a:t>
            </a:r>
            <a:r>
              <a:rPr lang="fr-FR" dirty="0"/>
              <a:t> </a:t>
            </a:r>
            <a:r>
              <a:rPr lang="fr-FR" dirty="0" err="1"/>
              <a:t>vertically</a:t>
            </a:r>
            <a:r>
              <a:rPr lang="fr-FR" dirty="0"/>
              <a:t> </a:t>
            </a:r>
            <a:r>
              <a:rPr lang="fr-FR" dirty="0" err="1"/>
              <a:t>unstable</a:t>
            </a:r>
            <a:r>
              <a:rPr lang="fr-FR" dirty="0"/>
              <a:t> due to the </a:t>
            </a:r>
            <a:r>
              <a:rPr lang="fr-FR" dirty="0" err="1"/>
              <a:t>current</a:t>
            </a:r>
            <a:r>
              <a:rPr lang="fr-FR" dirty="0"/>
              <a:t> </a:t>
            </a:r>
            <a:r>
              <a:rPr lang="fr-FR" dirty="0" err="1"/>
              <a:t>decay</a:t>
            </a:r>
            <a:endParaRPr lang="fr-FR" dirty="0"/>
          </a:p>
          <a:p>
            <a:pPr lvl="1"/>
            <a:r>
              <a:rPr lang="fr-FR" dirty="0"/>
              <a:t>Sensitive </a:t>
            </a:r>
            <a:r>
              <a:rPr lang="fr-FR" dirty="0" err="1"/>
              <a:t>parameters</a:t>
            </a:r>
            <a:r>
              <a:rPr lang="fr-FR" dirty="0"/>
              <a:t>: </a:t>
            </a:r>
          </a:p>
          <a:p>
            <a:pPr lvl="2"/>
            <a:r>
              <a:rPr lang="fr-FR" dirty="0" err="1"/>
              <a:t>Companion</a:t>
            </a:r>
            <a:r>
              <a:rPr lang="fr-FR" dirty="0"/>
              <a:t> plasma </a:t>
            </a:r>
            <a:r>
              <a:rPr lang="fr-FR" dirty="0" err="1"/>
              <a:t>density</a:t>
            </a:r>
            <a:endParaRPr lang="fr-FR" dirty="0"/>
          </a:p>
          <a:p>
            <a:pPr lvl="2"/>
            <a:r>
              <a:rPr lang="fr-FR" dirty="0" err="1"/>
              <a:t>Poloidal</a:t>
            </a:r>
            <a:r>
              <a:rPr lang="fr-FR" dirty="0"/>
              <a:t> flux </a:t>
            </a:r>
            <a:r>
              <a:rPr lang="fr-FR" dirty="0" err="1"/>
              <a:t>provided</a:t>
            </a:r>
            <a:r>
              <a:rPr lang="fr-FR" dirty="0"/>
              <a:t> to the </a:t>
            </a:r>
            <a:r>
              <a:rPr lang="fr-FR" dirty="0" err="1"/>
              <a:t>beam</a:t>
            </a:r>
            <a:r>
              <a:rPr lang="fr-FR" dirty="0"/>
              <a:t> (</a:t>
            </a:r>
            <a:r>
              <a:rPr lang="fr-FR" dirty="0" err="1"/>
              <a:t>current</a:t>
            </a:r>
            <a:r>
              <a:rPr lang="fr-FR" dirty="0"/>
              <a:t> </a:t>
            </a:r>
            <a:r>
              <a:rPr lang="fr-FR" dirty="0" smtClean="0"/>
              <a:t>drive</a:t>
            </a:r>
            <a:r>
              <a:rPr lang="fr-FR" dirty="0"/>
              <a:t>) </a:t>
            </a:r>
            <a:r>
              <a:rPr lang="fr-FR" dirty="0">
                <a:sym typeface="Wingdings" panose="05000000000000000000" pitchFamily="2" charset="2"/>
              </a:rPr>
              <a:t></a:t>
            </a:r>
            <a:r>
              <a:rPr lang="fr-FR" dirty="0"/>
              <a:t> use </a:t>
            </a:r>
            <a:r>
              <a:rPr lang="fr-FR" dirty="0" err="1"/>
              <a:t>external</a:t>
            </a:r>
            <a:r>
              <a:rPr lang="fr-FR" dirty="0"/>
              <a:t> PF </a:t>
            </a:r>
            <a:r>
              <a:rPr lang="fr-FR" dirty="0" err="1"/>
              <a:t>coils</a:t>
            </a:r>
            <a:r>
              <a:rPr lang="fr-FR" dirty="0"/>
              <a:t> (CS </a:t>
            </a:r>
            <a:r>
              <a:rPr lang="fr-FR" dirty="0" err="1"/>
              <a:t>coil</a:t>
            </a:r>
            <a:r>
              <a:rPr lang="fr-FR" dirty="0"/>
              <a:t> at max voltage </a:t>
            </a:r>
            <a:r>
              <a:rPr lang="fr-FR" dirty="0" err="1"/>
              <a:t>already</a:t>
            </a:r>
            <a:r>
              <a:rPr lang="fr-FR" dirty="0"/>
              <a:t>)</a:t>
            </a:r>
          </a:p>
        </p:txBody>
      </p:sp>
      <p:sp>
        <p:nvSpPr>
          <p:cNvPr id="11" name="Flèche vers le haut 10"/>
          <p:cNvSpPr/>
          <p:nvPr/>
        </p:nvSpPr>
        <p:spPr>
          <a:xfrm>
            <a:off x="536448" y="5237929"/>
            <a:ext cx="85344" cy="20122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Flèche vers le haut 11"/>
          <p:cNvSpPr/>
          <p:nvPr/>
        </p:nvSpPr>
        <p:spPr>
          <a:xfrm>
            <a:off x="688848" y="5317177"/>
            <a:ext cx="85344" cy="20122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Flèche vers le haut 12"/>
          <p:cNvSpPr/>
          <p:nvPr/>
        </p:nvSpPr>
        <p:spPr>
          <a:xfrm>
            <a:off x="359664" y="5304985"/>
            <a:ext cx="85344" cy="20122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space réservé du pied de page 15"/>
          <p:cNvSpPr>
            <a:spLocks noGrp="1"/>
          </p:cNvSpPr>
          <p:nvPr>
            <p:ph type="ftr" sz="quarter" idx="11"/>
          </p:nvPr>
        </p:nvSpPr>
        <p:spPr/>
        <p:txBody>
          <a:bodyPr/>
          <a:lstStyle/>
          <a:p>
            <a:r>
              <a:rPr lang="en-US" smtClean="0"/>
              <a:t>IAEA Technical Meeting on Plasma Disruptions and their Mitigation 20th-23th July 2020</a:t>
            </a:r>
            <a:endParaRPr lang="de-DE" dirty="0" smtClean="0"/>
          </a:p>
        </p:txBody>
      </p:sp>
      <p:sp>
        <p:nvSpPr>
          <p:cNvPr id="17" name="Espace réservé du numéro de diapositive 16"/>
          <p:cNvSpPr>
            <a:spLocks noGrp="1"/>
          </p:cNvSpPr>
          <p:nvPr>
            <p:ph type="sldNum" sz="quarter" idx="4"/>
          </p:nvPr>
        </p:nvSpPr>
        <p:spPr/>
        <p:txBody>
          <a:bodyPr/>
          <a:lstStyle/>
          <a:p>
            <a:fld id="{6A6D9FA1-99C7-4910-8E32-B85D378B0060}" type="slidenum">
              <a:rPr lang="en-GB" smtClean="0"/>
              <a:pPr/>
              <a:t>5</a:t>
            </a:fld>
            <a:endParaRPr lang="en-GB" dirty="0"/>
          </a:p>
        </p:txBody>
      </p:sp>
      <p:pic>
        <p:nvPicPr>
          <p:cNvPr id="18" name="Picture 2" descr="\\de-ews-fs01\efdawork\PI team\PICTURES AND GRAPHICS\LOGOS\JET-LOGO (by Dolp)\OtherJPG\JET.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16167" y="980392"/>
            <a:ext cx="578452" cy="229475"/>
          </a:xfrm>
          <a:prstGeom prst="rect">
            <a:avLst/>
          </a:prstGeom>
          <a:noFill/>
          <a:extLst>
            <a:ext uri="{909E8E84-426E-40DD-AFC4-6F175D3DCCD1}">
              <a14:hiddenFill xmlns:a14="http://schemas.microsoft.com/office/drawing/2010/main">
                <a:solidFill>
                  <a:srgbClr val="FFFFFF"/>
                </a:solidFill>
              </a14:hiddenFill>
            </a:ext>
          </a:extLst>
        </p:spPr>
      </p:pic>
      <p:pic>
        <p:nvPicPr>
          <p:cNvPr id="23" name="Audio 2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507936443"/>
      </p:ext>
    </p:extLst>
  </p:cSld>
  <p:clrMapOvr>
    <a:masterClrMapping/>
  </p:clrMapOvr>
  <mc:AlternateContent xmlns:mc="http://schemas.openxmlformats.org/markup-compatibility/2006">
    <mc:Choice xmlns:p14="http://schemas.microsoft.com/office/powerpoint/2010/main" Requires="p14">
      <p:transition spd="slow" p14:dur="2000" advTm="80275"/>
    </mc:Choice>
    <mc:Fallback>
      <p:transition spd="slow" advTm="802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3"/>
                </p:tgtEl>
              </p:cMediaNode>
            </p:audio>
          </p:childTnLst>
        </p:cTn>
      </p:par>
    </p:tnLst>
    <p:bldLst>
      <p:bldP spid="9" grpId="0" animBg="1"/>
    </p:bldLst>
  </p:timing>
  <p:extLst>
    <p:ext uri="{3A86A75C-4F4B-4683-9AE1-C65F6400EC91}">
      <p14:laserTraceLst xmlns:p14="http://schemas.microsoft.com/office/powerpoint/2010/main">
        <p14:tracePtLst>
          <p14:tracePt t="20920" x="6800850" y="1778000"/>
          <p14:tracePt t="20924" x="6788150" y="1778000"/>
          <p14:tracePt t="21008" x="6788150" y="1784350"/>
          <p14:tracePt t="21096" x="6781800" y="1784350"/>
          <p14:tracePt t="21102" x="6775450" y="1784350"/>
          <p14:tracePt t="21108" x="6756400" y="1784350"/>
          <p14:tracePt t="21115" x="6711950" y="1784350"/>
          <p14:tracePt t="21122" x="6654800" y="1784350"/>
          <p14:tracePt t="21139" x="6591300" y="1784350"/>
          <p14:tracePt t="21139" x="6584950" y="1784350"/>
          <p14:tracePt t="21156" x="6540500" y="1784350"/>
          <p14:tracePt t="21172" x="6502400" y="1784350"/>
          <p14:tracePt t="21189" x="6477000" y="1778000"/>
          <p14:tracePt t="21206" x="6432550" y="1778000"/>
          <p14:tracePt t="21222" x="6388100" y="1771650"/>
          <p14:tracePt t="21239" x="6330950" y="1765300"/>
          <p14:tracePt t="21239" x="6324600" y="1752600"/>
          <p14:tracePt t="21256" x="6242050" y="1752600"/>
          <p14:tracePt t="21272" x="6140450" y="1746250"/>
          <p14:tracePt t="21289" x="6121400" y="1746250"/>
          <p14:tracePt t="21305" x="6083300" y="1733550"/>
          <p14:tracePt t="21322" x="6032500" y="1714500"/>
          <p14:tracePt t="21339" x="5994400" y="1701800"/>
          <p14:tracePt t="21339" x="5988050" y="1701800"/>
          <p14:tracePt t="21374" x="5981700" y="1701800"/>
          <p14:tracePt t="21374" x="5975350" y="1695450"/>
          <p14:tracePt t="21389" x="5905500" y="1651000"/>
          <p14:tracePt t="21405" x="5816600" y="1612900"/>
          <p14:tracePt t="21422" x="5734050" y="1587500"/>
          <p14:tracePt t="21439" x="5715000" y="1587500"/>
          <p14:tracePt t="21455" x="5695950" y="1581150"/>
          <p14:tracePt t="21507" x="5689600" y="1581150"/>
          <p14:tracePt t="21515" x="5670550" y="1568450"/>
          <p14:tracePt t="21522" x="5638800" y="1568450"/>
          <p14:tracePt t="21523" x="5581650" y="1555750"/>
          <p14:tracePt t="21539" x="5530850" y="1536700"/>
          <p14:tracePt t="21556" x="5518150" y="1524000"/>
          <p14:tracePt t="22498" x="5518150" y="1530350"/>
          <p14:tracePt t="22522" x="5524500" y="1530350"/>
          <p14:tracePt t="22526" x="5543550" y="1530350"/>
          <p14:tracePt t="22531" x="5562600" y="1530350"/>
          <p14:tracePt t="22539" x="5657850" y="1536700"/>
          <p14:tracePt t="22556" x="5778500" y="1543050"/>
          <p14:tracePt t="22572" x="5873750" y="1549400"/>
          <p14:tracePt t="22589" x="5969000" y="1562100"/>
          <p14:tracePt t="22589" x="5975350" y="1562100"/>
          <p14:tracePt t="22606" x="6089650" y="1574800"/>
          <p14:tracePt t="22622" x="6210300" y="1587500"/>
          <p14:tracePt t="22639" x="6369050" y="1606550"/>
          <p14:tracePt t="22655" x="6591300" y="1638300"/>
          <p14:tracePt t="22672" x="6813550" y="1670050"/>
          <p14:tracePt t="22689" x="7042150" y="1708150"/>
          <p14:tracePt t="22689" x="7061200" y="1714500"/>
          <p14:tracePt t="22706" x="7296150" y="1746250"/>
          <p14:tracePt t="22722" x="7505700" y="1758950"/>
          <p14:tracePt t="22739" x="7632700" y="1771650"/>
          <p14:tracePt t="22755" x="7772400" y="1784350"/>
          <p14:tracePt t="22772" x="7893050" y="1790700"/>
          <p14:tracePt t="22789" x="8039100" y="1790700"/>
          <p14:tracePt t="22806" x="8210550" y="1809750"/>
          <p14:tracePt t="22822" x="8388350" y="1809750"/>
          <p14:tracePt t="22839" x="8566150" y="1809750"/>
          <p14:tracePt t="22855" x="8731250" y="1809750"/>
          <p14:tracePt t="22872" x="8813800" y="1816100"/>
          <p14:tracePt t="22889" x="8870950" y="1816100"/>
          <p14:tracePt t="22889" x="8877300" y="1816100"/>
          <p14:tracePt t="22906" x="8921750" y="1816100"/>
          <p14:tracePt t="22922" x="8959850" y="1816100"/>
          <p14:tracePt t="22939" x="8997950" y="1816100"/>
          <p14:tracePt t="22955" x="9017000" y="1816100"/>
          <p14:tracePt t="22972" x="9029700" y="1816100"/>
          <p14:tracePt t="23096" x="9023350" y="1816100"/>
          <p14:tracePt t="23104" x="9017000" y="1816100"/>
          <p14:tracePt t="23106" x="8972550" y="1816100"/>
          <p14:tracePt t="23124" x="8947150" y="1816100"/>
          <p14:tracePt t="23139" x="8890000" y="1809750"/>
          <p14:tracePt t="23156" x="8820150" y="1797050"/>
          <p14:tracePt t="23172" x="8737600" y="1784350"/>
          <p14:tracePt t="23189" x="8636000" y="1771650"/>
          <p14:tracePt t="23206" x="8559800" y="1758950"/>
          <p14:tracePt t="23222" x="8515350" y="1758950"/>
          <p14:tracePt t="23239" x="8483600" y="1758950"/>
          <p14:tracePt t="23256" x="8483600" y="1752600"/>
          <p14:tracePt t="23272" x="8477250" y="1752600"/>
          <p14:tracePt t="23289" x="8470900" y="1752600"/>
          <p14:tracePt t="23306" x="8458200" y="1752600"/>
          <p14:tracePt t="23322" x="8451850" y="1752600"/>
          <p14:tracePt t="26822" x="0" y="0"/>
        </p14:tracePtLst>
        <p14:tracePtLst>
          <p14:tracePt t="47627" x="6019800" y="2597150"/>
          <p14:tracePt t="48093" x="6038850" y="2597150"/>
          <p14:tracePt t="48099" x="6045200" y="2597150"/>
          <p14:tracePt t="48103" x="6057900" y="2597150"/>
          <p14:tracePt t="48106" x="6083300" y="2597150"/>
          <p14:tracePt t="48123" x="6096000" y="2597150"/>
          <p14:tracePt t="48140" x="6108700" y="2597150"/>
          <p14:tracePt t="48140" x="6115050" y="2597150"/>
          <p14:tracePt t="48157" x="6134100" y="2597150"/>
          <p14:tracePt t="48173" x="6146800" y="2597150"/>
          <p14:tracePt t="48190" x="6159500" y="2597150"/>
          <p14:tracePt t="48206" x="6172200" y="2609850"/>
          <p14:tracePt t="48223" x="6191250" y="2609850"/>
          <p14:tracePt t="48240" x="6203950" y="2609850"/>
          <p14:tracePt t="48257" x="6223000" y="2609850"/>
          <p14:tracePt t="48297" x="6229350" y="2609850"/>
          <p14:tracePt t="48301" x="6235700" y="2609850"/>
          <p14:tracePt t="48301" x="6242050" y="2609850"/>
          <p14:tracePt t="48323" x="6261100" y="2609850"/>
          <p14:tracePt t="48324" x="6292850" y="2609850"/>
          <p14:tracePt t="48340" x="6318250" y="2609850"/>
          <p14:tracePt t="48357" x="6356350" y="2609850"/>
          <p14:tracePt t="48373" x="6394450" y="2603500"/>
          <p14:tracePt t="48390" x="6445250" y="2603500"/>
          <p14:tracePt t="48390" x="6451600" y="2603500"/>
          <p14:tracePt t="48407" x="6540500" y="2603500"/>
          <p14:tracePt t="48423" x="6610350" y="2603500"/>
          <p14:tracePt t="48440" x="6686550" y="2603500"/>
          <p14:tracePt t="48457" x="6788150" y="2603500"/>
          <p14:tracePt t="48473" x="6883400" y="2603500"/>
          <p14:tracePt t="48490" x="6972300" y="2597150"/>
          <p14:tracePt t="48507" x="7035800" y="2597150"/>
          <p14:tracePt t="48523" x="7080250" y="2597150"/>
          <p14:tracePt t="48540" x="7150100" y="2597150"/>
          <p14:tracePt t="48557" x="7200900" y="2597150"/>
          <p14:tracePt t="48573" x="7296150" y="2597150"/>
          <p14:tracePt t="48590" x="7391400" y="2590800"/>
          <p14:tracePt t="48606" x="7486650" y="2578100"/>
          <p14:tracePt t="48623" x="7562850" y="2571750"/>
          <p14:tracePt t="48640" x="7639050" y="2540000"/>
          <p14:tracePt t="48657" x="7734300" y="2527300"/>
          <p14:tracePt t="48673" x="7880350" y="2501900"/>
          <p14:tracePt t="48690" x="8020050" y="2482850"/>
          <p14:tracePt t="48707" x="8108950" y="2476500"/>
          <p14:tracePt t="48723" x="8121650" y="2470150"/>
          <p14:tracePt t="48787" x="8128000" y="2470150"/>
          <p14:tracePt t="48835" x="8140700" y="2470150"/>
          <p14:tracePt t="48851" x="8147050" y="2470150"/>
          <p14:tracePt t="48853" x="8153400" y="2470150"/>
          <p14:tracePt t="48863" x="8172450" y="2470150"/>
          <p14:tracePt t="48873" x="8197850" y="2470150"/>
          <p14:tracePt t="48890" x="8242300" y="2470150"/>
          <p14:tracePt t="48907" x="8255000" y="2470150"/>
          <p14:tracePt t="49165" x="8248650" y="2470150"/>
          <p14:tracePt t="49173" x="8242300" y="2470150"/>
          <p14:tracePt t="49179" x="8229600" y="2470150"/>
          <p14:tracePt t="49183" x="8223250" y="2470150"/>
          <p14:tracePt t="49191" x="8197850" y="2470150"/>
          <p14:tracePt t="49207" x="8166100" y="2470150"/>
          <p14:tracePt t="49223" x="8128000" y="2470150"/>
          <p14:tracePt t="49240" x="8070850" y="2470150"/>
          <p14:tracePt t="49256" x="7950200" y="2463800"/>
          <p14:tracePt t="49273" x="7854950" y="2451100"/>
          <p14:tracePt t="49290" x="7785100" y="2451100"/>
          <p14:tracePt t="49290" x="7772400" y="2451100"/>
          <p14:tracePt t="49307" x="7696200" y="2451100"/>
          <p14:tracePt t="49323" x="7613650" y="2451100"/>
          <p14:tracePt t="49340" x="7524750" y="2451100"/>
          <p14:tracePt t="49356" x="7435850" y="2451100"/>
          <p14:tracePt t="49373" x="7340600" y="2451100"/>
          <p14:tracePt t="49390" x="7245350" y="2444750"/>
          <p14:tracePt t="49407" x="7137400" y="2444750"/>
          <p14:tracePt t="49424" x="7080250" y="2444750"/>
          <p14:tracePt t="49440" x="7035800" y="2444750"/>
          <p14:tracePt t="49457" x="7023100" y="2444750"/>
          <p14:tracePt t="49793" x="7023100" y="2438400"/>
          <p14:tracePt t="49801" x="0" y="0"/>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2400" dirty="0" smtClean="0"/>
              <a:t>Baseline </a:t>
            </a:r>
            <a:r>
              <a:rPr lang="fr-FR" sz="2400" dirty="0" err="1" smtClean="0"/>
              <a:t>runaway</a:t>
            </a:r>
            <a:r>
              <a:rPr lang="fr-FR" sz="2400" dirty="0" smtClean="0"/>
              <a:t> </a:t>
            </a:r>
            <a:r>
              <a:rPr lang="fr-FR" sz="2400" dirty="0"/>
              <a:t>scenarios – </a:t>
            </a:r>
            <a:r>
              <a:rPr lang="fr-FR" sz="2400" dirty="0" smtClean="0"/>
              <a:t>DIII-D</a:t>
            </a:r>
            <a:endParaRPr lang="fr-FR" sz="2400" dirty="0"/>
          </a:p>
        </p:txBody>
      </p:sp>
      <p:sp>
        <p:nvSpPr>
          <p:cNvPr id="3" name="Espace réservé du contenu 2"/>
          <p:cNvSpPr>
            <a:spLocks noGrp="1"/>
          </p:cNvSpPr>
          <p:nvPr>
            <p:ph idx="1"/>
          </p:nvPr>
        </p:nvSpPr>
        <p:spPr>
          <a:xfrm>
            <a:off x="457200" y="836712"/>
            <a:ext cx="4522124" cy="5796844"/>
          </a:xfrm>
        </p:spPr>
        <p:txBody>
          <a:bodyPr/>
          <a:lstStyle/>
          <a:p>
            <a:r>
              <a:rPr lang="fr-FR" dirty="0" err="1"/>
              <a:t>Usual</a:t>
            </a:r>
            <a:r>
              <a:rPr lang="fr-FR" dirty="0"/>
              <a:t> </a:t>
            </a:r>
            <a:r>
              <a:rPr lang="fr-FR" dirty="0" err="1"/>
              <a:t>recipe</a:t>
            </a:r>
            <a:r>
              <a:rPr lang="fr-FR" dirty="0"/>
              <a:t>:</a:t>
            </a:r>
          </a:p>
          <a:p>
            <a:pPr lvl="1"/>
            <a:r>
              <a:rPr lang="fr-FR" dirty="0"/>
              <a:t>Small argon pellet (~1 Pa.m3)</a:t>
            </a:r>
          </a:p>
          <a:p>
            <a:pPr lvl="1"/>
            <a:r>
              <a:rPr lang="fr-FR" dirty="0" err="1" smtClean="0"/>
              <a:t>Big</a:t>
            </a:r>
            <a:r>
              <a:rPr lang="fr-FR" dirty="0" smtClean="0"/>
              <a:t> limiter, </a:t>
            </a:r>
            <a:r>
              <a:rPr lang="fr-FR" dirty="0" err="1"/>
              <a:t>low</a:t>
            </a:r>
            <a:r>
              <a:rPr lang="fr-FR" dirty="0"/>
              <a:t> </a:t>
            </a:r>
            <a:r>
              <a:rPr lang="fr-FR" dirty="0" err="1"/>
              <a:t>elongation</a:t>
            </a:r>
            <a:r>
              <a:rPr lang="fr-FR" dirty="0"/>
              <a:t> (1.2 – 1.4), </a:t>
            </a:r>
            <a:r>
              <a:rPr lang="fr-FR" dirty="0" err="1"/>
              <a:t>inboard</a:t>
            </a:r>
            <a:r>
              <a:rPr lang="fr-FR" dirty="0"/>
              <a:t> </a:t>
            </a:r>
            <a:r>
              <a:rPr lang="fr-FR" dirty="0" err="1"/>
              <a:t>limited</a:t>
            </a:r>
            <a:r>
              <a:rPr lang="fr-FR" dirty="0"/>
              <a:t> plasma</a:t>
            </a:r>
          </a:p>
          <a:p>
            <a:pPr lvl="1"/>
            <a:r>
              <a:rPr lang="fr-FR" dirty="0" err="1"/>
              <a:t>Bt</a:t>
            </a:r>
            <a:r>
              <a:rPr lang="fr-FR" dirty="0"/>
              <a:t> = 2.1T ,</a:t>
            </a:r>
            <a:r>
              <a:rPr lang="fr-FR" dirty="0" err="1"/>
              <a:t>Ip</a:t>
            </a:r>
            <a:r>
              <a:rPr lang="fr-FR" dirty="0"/>
              <a:t> = 1.2-1.5 MA</a:t>
            </a:r>
          </a:p>
          <a:p>
            <a:pPr lvl="1"/>
            <a:r>
              <a:rPr lang="fr-FR" dirty="0"/>
              <a:t>ECRH </a:t>
            </a:r>
            <a:r>
              <a:rPr lang="fr-FR" dirty="0" err="1"/>
              <a:t>heated</a:t>
            </a:r>
            <a:r>
              <a:rPr lang="fr-FR" dirty="0"/>
              <a:t> 1-3 MW  </a:t>
            </a:r>
            <a:r>
              <a:rPr lang="fr-FR" i="1" dirty="0">
                <a:solidFill>
                  <a:srgbClr val="00B0F0"/>
                </a:solidFill>
              </a:rPr>
              <a:t>[</a:t>
            </a:r>
            <a:r>
              <a:rPr lang="fr-FR" i="1" dirty="0" err="1">
                <a:solidFill>
                  <a:srgbClr val="00B0F0"/>
                </a:solidFill>
              </a:rPr>
              <a:t>Eidietis</a:t>
            </a:r>
            <a:r>
              <a:rPr lang="fr-FR" i="1" dirty="0">
                <a:solidFill>
                  <a:srgbClr val="00B0F0"/>
                </a:solidFill>
              </a:rPr>
              <a:t> </a:t>
            </a:r>
            <a:r>
              <a:rPr lang="fr-FR" i="1" dirty="0" err="1">
                <a:solidFill>
                  <a:srgbClr val="00B0F0"/>
                </a:solidFill>
              </a:rPr>
              <a:t>PoP</a:t>
            </a:r>
            <a:r>
              <a:rPr lang="fr-FR" i="1" dirty="0">
                <a:solidFill>
                  <a:srgbClr val="00B0F0"/>
                </a:solidFill>
              </a:rPr>
              <a:t> 2012]</a:t>
            </a:r>
          </a:p>
          <a:p>
            <a:r>
              <a:rPr lang="fr-FR" dirty="0" err="1" smtClean="0"/>
              <a:t>Result</a:t>
            </a:r>
            <a:r>
              <a:rPr lang="fr-FR" dirty="0"/>
              <a:t>: 275 kA </a:t>
            </a:r>
            <a:r>
              <a:rPr lang="fr-FR" dirty="0" err="1"/>
              <a:t>beam</a:t>
            </a:r>
            <a:endParaRPr lang="fr-FR" dirty="0"/>
          </a:p>
          <a:p>
            <a:r>
              <a:rPr lang="fr-FR" dirty="0" err="1" smtClean="0"/>
              <a:t>Companion</a:t>
            </a:r>
            <a:r>
              <a:rPr lang="fr-FR" dirty="0" smtClean="0"/>
              <a:t> </a:t>
            </a:r>
            <a:r>
              <a:rPr lang="fr-FR" dirty="0"/>
              <a:t>plasma:</a:t>
            </a:r>
          </a:p>
          <a:p>
            <a:pPr lvl="1"/>
            <a:r>
              <a:rPr lang="fr-FR" dirty="0"/>
              <a:t>Free </a:t>
            </a:r>
            <a:r>
              <a:rPr lang="fr-FR" dirty="0" err="1"/>
              <a:t>electron</a:t>
            </a:r>
            <a:r>
              <a:rPr lang="fr-FR" dirty="0"/>
              <a:t> </a:t>
            </a:r>
            <a:r>
              <a:rPr lang="fr-FR" dirty="0" err="1"/>
              <a:t>density</a:t>
            </a:r>
            <a:r>
              <a:rPr lang="fr-FR" dirty="0"/>
              <a:t> ~10</a:t>
            </a:r>
            <a:r>
              <a:rPr lang="fr-FR" baseline="30000" dirty="0"/>
              <a:t>20</a:t>
            </a:r>
            <a:r>
              <a:rPr lang="fr-FR" dirty="0"/>
              <a:t>m</a:t>
            </a:r>
            <a:r>
              <a:rPr lang="fr-FR" baseline="30000" dirty="0"/>
              <a:t>-2</a:t>
            </a:r>
            <a:r>
              <a:rPr lang="fr-FR" dirty="0"/>
              <a:t> </a:t>
            </a:r>
            <a:r>
              <a:rPr lang="fr-FR" i="1" dirty="0">
                <a:solidFill>
                  <a:srgbClr val="00B0F0"/>
                </a:solidFill>
              </a:rPr>
              <a:t>[Shiraki NF 2018</a:t>
            </a:r>
            <a:r>
              <a:rPr lang="fr-FR" i="1" dirty="0" smtClean="0">
                <a:solidFill>
                  <a:srgbClr val="00B0F0"/>
                </a:solidFill>
              </a:rPr>
              <a:t>]</a:t>
            </a:r>
          </a:p>
          <a:p>
            <a:pPr marL="342900" lvl="1" indent="-342900">
              <a:buSzPct val="80000"/>
            </a:pPr>
            <a:r>
              <a:rPr lang="fr-FR" sz="2000" b="1" dirty="0"/>
              <a:t>Position control </a:t>
            </a:r>
            <a:r>
              <a:rPr lang="fr-FR" i="1" dirty="0">
                <a:solidFill>
                  <a:srgbClr val="00B0F0"/>
                </a:solidFill>
              </a:rPr>
              <a:t>[</a:t>
            </a:r>
            <a:r>
              <a:rPr lang="fr-FR" i="1" dirty="0" err="1">
                <a:solidFill>
                  <a:srgbClr val="00B0F0"/>
                </a:solidFill>
              </a:rPr>
              <a:t>Eidietis</a:t>
            </a:r>
            <a:r>
              <a:rPr lang="fr-FR" i="1" dirty="0">
                <a:solidFill>
                  <a:srgbClr val="00B0F0"/>
                </a:solidFill>
              </a:rPr>
              <a:t> </a:t>
            </a:r>
            <a:r>
              <a:rPr lang="fr-FR" i="1" dirty="0" err="1">
                <a:solidFill>
                  <a:srgbClr val="00B0F0"/>
                </a:solidFill>
              </a:rPr>
              <a:t>PoP</a:t>
            </a:r>
            <a:r>
              <a:rPr lang="fr-FR" i="1" dirty="0">
                <a:solidFill>
                  <a:srgbClr val="00B0F0"/>
                </a:solidFill>
              </a:rPr>
              <a:t> 2012]</a:t>
            </a:r>
            <a:endParaRPr lang="fr-FR" dirty="0">
              <a:solidFill>
                <a:srgbClr val="00B0F0"/>
              </a:solidFill>
            </a:endParaRPr>
          </a:p>
          <a:p>
            <a:pPr lvl="1"/>
            <a:r>
              <a:rPr lang="fr-FR" dirty="0" err="1"/>
              <a:t>Beam</a:t>
            </a:r>
            <a:r>
              <a:rPr lang="fr-FR" dirty="0"/>
              <a:t> </a:t>
            </a:r>
            <a:r>
              <a:rPr lang="fr-FR" dirty="0" err="1"/>
              <a:t>vertically</a:t>
            </a:r>
            <a:r>
              <a:rPr lang="fr-FR" dirty="0"/>
              <a:t> stable</a:t>
            </a:r>
          </a:p>
          <a:p>
            <a:pPr lvl="1"/>
            <a:r>
              <a:rPr lang="fr-FR" dirty="0"/>
              <a:t>Radial excursion due to vertical </a:t>
            </a:r>
            <a:r>
              <a:rPr lang="fr-FR" dirty="0" err="1"/>
              <a:t>field</a:t>
            </a:r>
            <a:r>
              <a:rPr lang="fr-FR" dirty="0"/>
              <a:t> </a:t>
            </a:r>
            <a:r>
              <a:rPr lang="fr-FR" dirty="0" err="1"/>
              <a:t>mismatch</a:t>
            </a:r>
            <a:r>
              <a:rPr lang="fr-FR" dirty="0"/>
              <a:t>, </a:t>
            </a:r>
            <a:r>
              <a:rPr lang="fr-FR" dirty="0" err="1"/>
              <a:t>compensated</a:t>
            </a:r>
            <a:r>
              <a:rPr lang="fr-FR" dirty="0"/>
              <a:t> by a </a:t>
            </a:r>
            <a:r>
              <a:rPr lang="fr-FR" dirty="0" err="1"/>
              <a:t>specific</a:t>
            </a:r>
            <a:r>
              <a:rPr lang="fr-FR" dirty="0"/>
              <a:t> control </a:t>
            </a:r>
            <a:r>
              <a:rPr lang="fr-FR" dirty="0" err="1"/>
              <a:t>scheme</a:t>
            </a:r>
            <a:r>
              <a:rPr lang="fr-FR" dirty="0"/>
              <a:t>.</a:t>
            </a:r>
          </a:p>
          <a:p>
            <a:pPr lvl="1"/>
            <a:r>
              <a:rPr lang="fr-FR" dirty="0" err="1"/>
              <a:t>Current</a:t>
            </a:r>
            <a:r>
              <a:rPr lang="fr-FR" dirty="0"/>
              <a:t> </a:t>
            </a:r>
            <a:r>
              <a:rPr lang="fr-FR" dirty="0" err="1"/>
              <a:t>controlled</a:t>
            </a:r>
            <a:endParaRPr lang="fr-FR" dirty="0"/>
          </a:p>
          <a:p>
            <a:pPr marL="0" lvl="1" indent="0">
              <a:buSzPct val="80000"/>
              <a:buNone/>
            </a:pPr>
            <a:endParaRPr lang="fr-FR" dirty="0" smtClean="0"/>
          </a:p>
          <a:p>
            <a:pPr marL="0" lvl="1" indent="0">
              <a:buSzPct val="80000"/>
              <a:buNone/>
            </a:pPr>
            <a:endParaRPr lang="fr-FR" dirty="0"/>
          </a:p>
        </p:txBody>
      </p:sp>
      <p:pic>
        <p:nvPicPr>
          <p:cNvPr id="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1764" y="854662"/>
            <a:ext cx="3353542" cy="47705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ZoneTexte 14"/>
          <p:cNvSpPr txBox="1"/>
          <p:nvPr/>
        </p:nvSpPr>
        <p:spPr>
          <a:xfrm>
            <a:off x="6461920" y="1389213"/>
            <a:ext cx="1724768" cy="338554"/>
          </a:xfrm>
          <a:prstGeom prst="rect">
            <a:avLst/>
          </a:prstGeom>
          <a:noFill/>
        </p:spPr>
        <p:txBody>
          <a:bodyPr wrap="none" rtlCol="0">
            <a:spAutoFit/>
          </a:bodyPr>
          <a:lstStyle/>
          <a:p>
            <a:r>
              <a:rPr lang="fr-FR" sz="1600" i="1" dirty="0" smtClean="0">
                <a:solidFill>
                  <a:srgbClr val="00B0F0"/>
                </a:solidFill>
              </a:rPr>
              <a:t>[</a:t>
            </a:r>
            <a:r>
              <a:rPr lang="fr-FR" sz="1600" i="1" dirty="0" err="1" smtClean="0">
                <a:solidFill>
                  <a:srgbClr val="00B0F0"/>
                </a:solidFill>
              </a:rPr>
              <a:t>Eidietis</a:t>
            </a:r>
            <a:r>
              <a:rPr lang="fr-FR" sz="1600" i="1" dirty="0" smtClean="0">
                <a:solidFill>
                  <a:srgbClr val="00B0F0"/>
                </a:solidFill>
              </a:rPr>
              <a:t> </a:t>
            </a:r>
            <a:r>
              <a:rPr lang="fr-FR" sz="1600" i="1" dirty="0" err="1" smtClean="0">
                <a:solidFill>
                  <a:srgbClr val="00B0F0"/>
                </a:solidFill>
              </a:rPr>
              <a:t>PoP</a:t>
            </a:r>
            <a:r>
              <a:rPr lang="fr-FR" sz="1600" i="1" dirty="0" smtClean="0">
                <a:solidFill>
                  <a:srgbClr val="00B0F0"/>
                </a:solidFill>
              </a:rPr>
              <a:t> 2012]</a:t>
            </a:r>
            <a:endParaRPr lang="fr-FR" sz="1600" i="1" dirty="0">
              <a:solidFill>
                <a:srgbClr val="00B0F0"/>
              </a:solidFill>
            </a:endParaRPr>
          </a:p>
        </p:txBody>
      </p:sp>
      <p:sp>
        <p:nvSpPr>
          <p:cNvPr id="16" name="ZoneTexte 15"/>
          <p:cNvSpPr txBox="1"/>
          <p:nvPr/>
        </p:nvSpPr>
        <p:spPr>
          <a:xfrm>
            <a:off x="4816928" y="5818029"/>
            <a:ext cx="4058811" cy="707886"/>
          </a:xfrm>
          <a:prstGeom prst="rect">
            <a:avLst/>
          </a:prstGeom>
          <a:noFill/>
          <a:ln w="12700">
            <a:solidFill>
              <a:srgbClr val="00B050"/>
            </a:solidFill>
          </a:ln>
        </p:spPr>
        <p:txBody>
          <a:bodyPr wrap="square" rtlCol="0">
            <a:spAutoFit/>
          </a:bodyPr>
          <a:lstStyle/>
          <a:p>
            <a:pPr algn="ctr"/>
            <a:r>
              <a:rPr lang="fr-FR" sz="2000" dirty="0" smtClean="0">
                <a:solidFill>
                  <a:srgbClr val="00B050"/>
                </a:solidFill>
              </a:rPr>
              <a:t>Standard RE scenario: 275 kA, ~600 ms, </a:t>
            </a:r>
            <a:r>
              <a:rPr lang="fr-FR" sz="2000" dirty="0" err="1" smtClean="0">
                <a:solidFill>
                  <a:srgbClr val="00B050"/>
                </a:solidFill>
              </a:rPr>
              <a:t>current</a:t>
            </a:r>
            <a:r>
              <a:rPr lang="fr-FR" sz="2000" dirty="0" smtClean="0">
                <a:solidFill>
                  <a:srgbClr val="00B050"/>
                </a:solidFill>
              </a:rPr>
              <a:t> </a:t>
            </a:r>
            <a:r>
              <a:rPr lang="fr-FR" sz="2000" dirty="0" err="1" smtClean="0">
                <a:solidFill>
                  <a:srgbClr val="00B050"/>
                </a:solidFill>
              </a:rPr>
              <a:t>controlled</a:t>
            </a:r>
            <a:endParaRPr lang="fr-FR" sz="2000" baseline="-25000" dirty="0" smtClean="0">
              <a:solidFill>
                <a:srgbClr val="00B050"/>
              </a:solidFill>
            </a:endParaRPr>
          </a:p>
        </p:txBody>
      </p:sp>
      <p:sp>
        <p:nvSpPr>
          <p:cNvPr id="19" name="Espace réservé du pied de page 18"/>
          <p:cNvSpPr>
            <a:spLocks noGrp="1"/>
          </p:cNvSpPr>
          <p:nvPr>
            <p:ph type="ftr" sz="quarter" idx="11"/>
          </p:nvPr>
        </p:nvSpPr>
        <p:spPr/>
        <p:txBody>
          <a:bodyPr/>
          <a:lstStyle/>
          <a:p>
            <a:r>
              <a:rPr lang="en-US" smtClean="0"/>
              <a:t>IAEA Technical Meeting on Plasma Disruptions and their Mitigation 20th-23th July 2020</a:t>
            </a:r>
            <a:endParaRPr lang="de-DE" dirty="0" smtClean="0"/>
          </a:p>
        </p:txBody>
      </p:sp>
      <p:sp>
        <p:nvSpPr>
          <p:cNvPr id="20" name="Espace réservé du numéro de diapositive 19"/>
          <p:cNvSpPr>
            <a:spLocks noGrp="1"/>
          </p:cNvSpPr>
          <p:nvPr>
            <p:ph type="sldNum" sz="quarter" idx="4"/>
          </p:nvPr>
        </p:nvSpPr>
        <p:spPr/>
        <p:txBody>
          <a:bodyPr/>
          <a:lstStyle/>
          <a:p>
            <a:fld id="{6A6D9FA1-99C7-4910-8E32-B85D378B0060}" type="slidenum">
              <a:rPr lang="en-GB" smtClean="0"/>
              <a:pPr/>
              <a:t>6</a:t>
            </a:fld>
            <a:endParaRPr lang="en-GB" dirty="0"/>
          </a:p>
        </p:txBody>
      </p:sp>
      <p:pic>
        <p:nvPicPr>
          <p:cNvPr id="21" name="Picture 8" descr="D3D_logo.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81148" y="3751867"/>
            <a:ext cx="811080" cy="459423"/>
          </a:xfrm>
          <a:prstGeom prst="rect">
            <a:avLst/>
          </a:prstGeom>
          <a:solidFill>
            <a:schemeClr val="bg1"/>
          </a:solidFill>
          <a:ln>
            <a:noFill/>
          </a:ln>
          <a:extLst/>
        </p:spPr>
      </p:pic>
      <p:pic>
        <p:nvPicPr>
          <p:cNvPr id="25" name="Audio 2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897808983"/>
      </p:ext>
    </p:extLst>
  </p:cSld>
  <p:clrMapOvr>
    <a:masterClrMapping/>
  </p:clrMapOvr>
  <mc:AlternateContent xmlns:mc="http://schemas.openxmlformats.org/markup-compatibility/2006">
    <mc:Choice xmlns:p14="http://schemas.microsoft.com/office/powerpoint/2010/main" Requires="p14">
      <p:transition spd="slow" p14:dur="2000" advTm="56173"/>
    </mc:Choice>
    <mc:Fallback>
      <p:transition spd="slow" advTm="561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5"/>
                </p:tgtEl>
              </p:cMediaNode>
            </p:audio>
          </p:childTnLst>
        </p:cTn>
      </p:par>
    </p:tnLst>
    <p:bldLst>
      <p:bldP spid="16" grpId="0" animBg="1"/>
    </p:bldLst>
  </p:timing>
  <p:extLst>
    <p:ext uri="{3A86A75C-4F4B-4683-9AE1-C65F6400EC91}">
      <p14:laserTraceLst xmlns:p14="http://schemas.microsoft.com/office/powerpoint/2010/main">
        <p14:tracePtLst>
          <p14:tracePt t="20511" x="6184900" y="1301750"/>
          <p14:tracePt t="20546" x="6178550" y="1301750"/>
          <p14:tracePt t="20558" x="6178550" y="1308100"/>
          <p14:tracePt t="20840" x="6184900" y="1308100"/>
          <p14:tracePt t="20842" x="6191250" y="1308100"/>
          <p14:tracePt t="20846" x="6216650" y="1308100"/>
          <p14:tracePt t="20851" x="6254750" y="1308100"/>
          <p14:tracePt t="20868" x="6318250" y="1320800"/>
          <p14:tracePt t="20886" x="6407150" y="1327150"/>
          <p14:tracePt t="20902" x="6496050" y="1333500"/>
          <p14:tracePt t="20902" x="6515100" y="1333500"/>
          <p14:tracePt t="20918" x="6616700" y="1333500"/>
          <p14:tracePt t="20934" x="6775450" y="1333500"/>
          <p14:tracePt t="20951" x="7004050" y="1333500"/>
          <p14:tracePt t="20968" x="7194550" y="1333500"/>
          <p14:tracePt t="20984" x="7391400" y="1333500"/>
          <p14:tracePt t="21001" x="7537450" y="1333500"/>
          <p14:tracePt t="21017" x="7651750" y="1333500"/>
          <p14:tracePt t="21034" x="7708900" y="1333500"/>
          <p14:tracePt t="21051" x="7778750" y="1333500"/>
          <p14:tracePt t="21067" x="7854950" y="1333500"/>
          <p14:tracePt t="21084" x="7943850" y="1333500"/>
          <p14:tracePt t="21101" x="8039100" y="1327150"/>
          <p14:tracePt t="21118" x="8140700" y="1320800"/>
          <p14:tracePt t="21134" x="8235950" y="1320800"/>
          <p14:tracePt t="21151" x="8331200" y="1314450"/>
          <p14:tracePt t="21167" x="8401050" y="1314450"/>
          <p14:tracePt t="21184" x="8439150" y="1308100"/>
          <p14:tracePt t="21201" x="8470900" y="1308100"/>
          <p14:tracePt t="21274" x="8477250" y="1308100"/>
          <p14:tracePt t="25394" x="0" y="0"/>
        </p14:tracePtLst>
        <p14:tracePtLst>
          <p14:tracePt t="41641" x="6191250" y="1295400"/>
          <p14:tracePt t="41753" x="6184900" y="1295400"/>
          <p14:tracePt t="41759" x="6172200" y="1295400"/>
          <p14:tracePt t="41791" x="6165850" y="1295400"/>
          <p14:tracePt t="41799" x="6159500" y="1295400"/>
          <p14:tracePt t="41811" x="6153150" y="1295400"/>
          <p14:tracePt t="41829" x="6146800" y="1295400"/>
          <p14:tracePt t="41837" x="6140450" y="1295400"/>
          <p14:tracePt t="42129" x="6146800" y="1295400"/>
          <p14:tracePt t="42143" x="6153150" y="1295400"/>
          <p14:tracePt t="42153" x="6159500" y="1295400"/>
          <p14:tracePt t="42157" x="6165850" y="1289050"/>
          <p14:tracePt t="42168" x="6191250" y="1289050"/>
          <p14:tracePt t="42185" x="6203950" y="1289050"/>
          <p14:tracePt t="42202" x="6242050" y="1289050"/>
          <p14:tracePt t="42218" x="6280150" y="1289050"/>
          <p14:tracePt t="42235" x="6337300" y="1289050"/>
          <p14:tracePt t="42252" x="6381750" y="1289050"/>
          <p14:tracePt t="42252" x="6388100" y="1289050"/>
          <p14:tracePt t="42269" x="6413500" y="1289050"/>
          <p14:tracePt t="42285" x="6464300" y="1289050"/>
          <p14:tracePt t="42302" x="6534150" y="1282700"/>
          <p14:tracePt t="42318" x="6604000" y="1282700"/>
          <p14:tracePt t="42335" x="6686550" y="1282700"/>
          <p14:tracePt t="42352" x="6756400" y="1282700"/>
          <p14:tracePt t="42369" x="6826250" y="1282700"/>
          <p14:tracePt t="42385" x="6889750" y="1276350"/>
          <p14:tracePt t="42402" x="6927850" y="1276350"/>
          <p14:tracePt t="42418" x="6991350" y="1276350"/>
          <p14:tracePt t="42435" x="7048500" y="1276350"/>
          <p14:tracePt t="42452" x="7112000" y="1276350"/>
          <p14:tracePt t="42452" x="7118350" y="1276350"/>
          <p14:tracePt t="42469" x="7188200" y="1276350"/>
          <p14:tracePt t="42485" x="7258050" y="1276350"/>
          <p14:tracePt t="42502" x="7353300" y="1276350"/>
          <p14:tracePt t="42518" x="7461250" y="1276350"/>
          <p14:tracePt t="42535" x="7569200" y="1276350"/>
          <p14:tracePt t="42552" x="7664450" y="1276350"/>
          <p14:tracePt t="42552" x="7683500" y="1276350"/>
          <p14:tracePt t="42569" x="7747000" y="1263650"/>
          <p14:tracePt t="42585" x="7791450" y="1263650"/>
          <p14:tracePt t="42602" x="7848600" y="1263650"/>
          <p14:tracePt t="42618" x="7943850" y="1263650"/>
          <p14:tracePt t="42635" x="8058150" y="1263650"/>
          <p14:tracePt t="42652" x="8172450" y="1263650"/>
          <p14:tracePt t="42668" x="8280400" y="1263650"/>
          <p14:tracePt t="42685" x="8343900" y="1263650"/>
          <p14:tracePt t="42702" x="8394700" y="1276350"/>
          <p14:tracePt t="42718" x="8420100" y="1276350"/>
          <p14:tracePt t="42735" x="8439150" y="1276350"/>
          <p14:tracePt t="42752" x="8445500" y="1276350"/>
          <p14:tracePt t="42768" x="8464550" y="1276350"/>
          <p14:tracePt t="42803" x="8470900" y="1276350"/>
          <p14:tracePt t="42803" x="8477250" y="1282700"/>
          <p14:tracePt t="45173" x="0" y="0"/>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2400" dirty="0" err="1" smtClean="0"/>
              <a:t>Outline</a:t>
            </a:r>
            <a:endParaRPr lang="fr-FR" sz="2400" dirty="0"/>
          </a:p>
        </p:txBody>
      </p:sp>
      <p:sp>
        <p:nvSpPr>
          <p:cNvPr id="3" name="Espace réservé du contenu 2"/>
          <p:cNvSpPr>
            <a:spLocks noGrp="1"/>
          </p:cNvSpPr>
          <p:nvPr>
            <p:ph idx="1"/>
          </p:nvPr>
        </p:nvSpPr>
        <p:spPr>
          <a:xfrm>
            <a:off x="457200" y="836712"/>
            <a:ext cx="8507288" cy="5472608"/>
          </a:xfrm>
        </p:spPr>
        <p:txBody>
          <a:bodyPr/>
          <a:lstStyle/>
          <a:p>
            <a:r>
              <a:rPr lang="fr-FR" dirty="0">
                <a:solidFill>
                  <a:schemeClr val="bg1">
                    <a:lumMod val="65000"/>
                  </a:schemeClr>
                </a:solidFill>
              </a:rPr>
              <a:t>General background</a:t>
            </a:r>
          </a:p>
          <a:p>
            <a:pPr lvl="1"/>
            <a:r>
              <a:rPr lang="fr-FR" dirty="0">
                <a:solidFill>
                  <a:schemeClr val="bg1">
                    <a:lumMod val="65000"/>
                  </a:schemeClr>
                </a:solidFill>
              </a:rPr>
              <a:t>Disruptions and </a:t>
            </a:r>
            <a:r>
              <a:rPr lang="fr-FR" dirty="0" err="1">
                <a:solidFill>
                  <a:schemeClr val="bg1">
                    <a:lumMod val="65000"/>
                  </a:schemeClr>
                </a:solidFill>
              </a:rPr>
              <a:t>runaways</a:t>
            </a:r>
            <a:endParaRPr lang="fr-FR" dirty="0">
              <a:solidFill>
                <a:schemeClr val="bg1">
                  <a:lumMod val="65000"/>
                </a:schemeClr>
              </a:solidFill>
            </a:endParaRPr>
          </a:p>
          <a:p>
            <a:pPr lvl="1"/>
            <a:r>
              <a:rPr lang="fr-FR" dirty="0" err="1">
                <a:solidFill>
                  <a:schemeClr val="bg1">
                    <a:lumMod val="65000"/>
                  </a:schemeClr>
                </a:solidFill>
              </a:rPr>
              <a:t>Runaway</a:t>
            </a:r>
            <a:r>
              <a:rPr lang="fr-FR" dirty="0">
                <a:solidFill>
                  <a:schemeClr val="bg1">
                    <a:lumMod val="65000"/>
                  </a:schemeClr>
                </a:solidFill>
              </a:rPr>
              <a:t> scenarios</a:t>
            </a:r>
          </a:p>
          <a:p>
            <a:r>
              <a:rPr lang="fr-FR" dirty="0" err="1" smtClean="0"/>
              <a:t>Experimental</a:t>
            </a:r>
            <a:r>
              <a:rPr lang="fr-FR" dirty="0" smtClean="0"/>
              <a:t> </a:t>
            </a:r>
            <a:r>
              <a:rPr lang="fr-FR" dirty="0"/>
              <a:t>data</a:t>
            </a:r>
          </a:p>
          <a:p>
            <a:pPr lvl="1"/>
            <a:r>
              <a:rPr lang="fr-FR" dirty="0"/>
              <a:t>High-Z MMI</a:t>
            </a:r>
          </a:p>
          <a:p>
            <a:pPr lvl="1"/>
            <a:r>
              <a:rPr lang="fr-FR" dirty="0"/>
              <a:t>D</a:t>
            </a:r>
            <a:r>
              <a:rPr lang="fr-FR" baseline="-25000" dirty="0"/>
              <a:t>2</a:t>
            </a:r>
            <a:r>
              <a:rPr lang="fr-FR" dirty="0"/>
              <a:t> MMI</a:t>
            </a:r>
          </a:p>
          <a:p>
            <a:r>
              <a:rPr lang="fr-FR" dirty="0">
                <a:solidFill>
                  <a:schemeClr val="bg1">
                    <a:lumMod val="65000"/>
                  </a:schemeClr>
                </a:solidFill>
              </a:rPr>
              <a:t>D</a:t>
            </a:r>
            <a:r>
              <a:rPr lang="fr-FR" baseline="-25000" dirty="0">
                <a:solidFill>
                  <a:schemeClr val="bg1">
                    <a:lumMod val="65000"/>
                  </a:schemeClr>
                </a:solidFill>
              </a:rPr>
              <a:t>2</a:t>
            </a:r>
            <a:r>
              <a:rPr lang="fr-FR" dirty="0">
                <a:solidFill>
                  <a:schemeClr val="bg1">
                    <a:lumMod val="65000"/>
                  </a:schemeClr>
                </a:solidFill>
              </a:rPr>
              <a:t> cases: </a:t>
            </a:r>
            <a:r>
              <a:rPr lang="fr-FR" dirty="0" err="1">
                <a:solidFill>
                  <a:schemeClr val="bg1">
                    <a:lumMod val="65000"/>
                  </a:schemeClr>
                </a:solidFill>
              </a:rPr>
              <a:t>role</a:t>
            </a:r>
            <a:r>
              <a:rPr lang="fr-FR" dirty="0">
                <a:solidFill>
                  <a:schemeClr val="bg1">
                    <a:lumMod val="65000"/>
                  </a:schemeClr>
                </a:solidFill>
              </a:rPr>
              <a:t> of the </a:t>
            </a:r>
            <a:r>
              <a:rPr lang="fr-FR" dirty="0" err="1">
                <a:solidFill>
                  <a:schemeClr val="bg1">
                    <a:lumMod val="65000"/>
                  </a:schemeClr>
                </a:solidFill>
              </a:rPr>
              <a:t>instability</a:t>
            </a:r>
            <a:endParaRPr lang="fr-FR" dirty="0">
              <a:solidFill>
                <a:schemeClr val="bg1">
                  <a:lumMod val="65000"/>
                </a:schemeClr>
              </a:solidFill>
            </a:endParaRPr>
          </a:p>
          <a:p>
            <a:pPr lvl="1"/>
            <a:r>
              <a:rPr lang="fr-FR" dirty="0" err="1">
                <a:solidFill>
                  <a:schemeClr val="bg1">
                    <a:lumMod val="65000"/>
                  </a:schemeClr>
                </a:solidFill>
              </a:rPr>
              <a:t>Pre</a:t>
            </a:r>
            <a:r>
              <a:rPr lang="fr-FR" dirty="0">
                <a:solidFill>
                  <a:schemeClr val="bg1">
                    <a:lumMod val="65000"/>
                  </a:schemeClr>
                </a:solidFill>
              </a:rPr>
              <a:t>-collapse phase</a:t>
            </a:r>
          </a:p>
          <a:p>
            <a:pPr lvl="1"/>
            <a:r>
              <a:rPr lang="fr-FR" dirty="0" err="1">
                <a:solidFill>
                  <a:schemeClr val="bg1">
                    <a:lumMod val="65000"/>
                  </a:schemeClr>
                </a:solidFill>
              </a:rPr>
              <a:t>Characterization</a:t>
            </a:r>
            <a:r>
              <a:rPr lang="fr-FR" dirty="0">
                <a:solidFill>
                  <a:schemeClr val="bg1">
                    <a:lumMod val="65000"/>
                  </a:schemeClr>
                </a:solidFill>
              </a:rPr>
              <a:t> of the </a:t>
            </a:r>
            <a:r>
              <a:rPr lang="fr-FR" dirty="0" err="1">
                <a:solidFill>
                  <a:schemeClr val="bg1">
                    <a:lumMod val="65000"/>
                  </a:schemeClr>
                </a:solidFill>
              </a:rPr>
              <a:t>instability</a:t>
            </a:r>
            <a:endParaRPr lang="fr-FR" dirty="0">
              <a:solidFill>
                <a:schemeClr val="bg1">
                  <a:lumMod val="65000"/>
                </a:schemeClr>
              </a:solidFill>
            </a:endParaRPr>
          </a:p>
          <a:p>
            <a:pPr lvl="1"/>
            <a:r>
              <a:rPr lang="fr-FR" dirty="0">
                <a:solidFill>
                  <a:schemeClr val="bg1">
                    <a:lumMod val="65000"/>
                  </a:schemeClr>
                </a:solidFill>
              </a:rPr>
              <a:t>MHD Simulations</a:t>
            </a:r>
          </a:p>
          <a:p>
            <a:r>
              <a:rPr lang="fr-FR" dirty="0">
                <a:solidFill>
                  <a:schemeClr val="bg1">
                    <a:lumMod val="65000"/>
                  </a:schemeClr>
                </a:solidFill>
              </a:rPr>
              <a:t>D</a:t>
            </a:r>
            <a:r>
              <a:rPr lang="fr-FR" baseline="-25000" dirty="0">
                <a:solidFill>
                  <a:schemeClr val="bg1">
                    <a:lumMod val="65000"/>
                  </a:schemeClr>
                </a:solidFill>
              </a:rPr>
              <a:t>2</a:t>
            </a:r>
            <a:r>
              <a:rPr lang="fr-FR" dirty="0">
                <a:solidFill>
                  <a:schemeClr val="bg1">
                    <a:lumMod val="65000"/>
                  </a:schemeClr>
                </a:solidFill>
              </a:rPr>
              <a:t> cases: </a:t>
            </a:r>
            <a:r>
              <a:rPr lang="fr-FR" dirty="0" err="1">
                <a:solidFill>
                  <a:schemeClr val="bg1">
                    <a:lumMod val="65000"/>
                  </a:schemeClr>
                </a:solidFill>
              </a:rPr>
              <a:t>role</a:t>
            </a:r>
            <a:r>
              <a:rPr lang="fr-FR" dirty="0">
                <a:solidFill>
                  <a:schemeClr val="bg1">
                    <a:lumMod val="65000"/>
                  </a:schemeClr>
                </a:solidFill>
              </a:rPr>
              <a:t> of the </a:t>
            </a:r>
            <a:r>
              <a:rPr lang="fr-FR" dirty="0" err="1">
                <a:solidFill>
                  <a:schemeClr val="bg1">
                    <a:lumMod val="65000"/>
                  </a:schemeClr>
                </a:solidFill>
              </a:rPr>
              <a:t>companion</a:t>
            </a:r>
            <a:r>
              <a:rPr lang="fr-FR" dirty="0">
                <a:solidFill>
                  <a:schemeClr val="bg1">
                    <a:lumMod val="65000"/>
                  </a:schemeClr>
                </a:solidFill>
              </a:rPr>
              <a:t> plasma</a:t>
            </a:r>
          </a:p>
          <a:p>
            <a:pPr lvl="1"/>
            <a:r>
              <a:rPr lang="fr-FR" dirty="0">
                <a:solidFill>
                  <a:schemeClr val="bg1">
                    <a:lumMod val="65000"/>
                  </a:schemeClr>
                </a:solidFill>
              </a:rPr>
              <a:t>Transport </a:t>
            </a:r>
            <a:r>
              <a:rPr lang="fr-FR" dirty="0" err="1">
                <a:solidFill>
                  <a:schemeClr val="bg1">
                    <a:lumMod val="65000"/>
                  </a:schemeClr>
                </a:solidFill>
              </a:rPr>
              <a:t>during</a:t>
            </a:r>
            <a:r>
              <a:rPr lang="fr-FR" dirty="0">
                <a:solidFill>
                  <a:schemeClr val="bg1">
                    <a:lumMod val="65000"/>
                  </a:schemeClr>
                </a:solidFill>
              </a:rPr>
              <a:t> the purge phase</a:t>
            </a:r>
          </a:p>
          <a:p>
            <a:pPr lvl="1"/>
            <a:r>
              <a:rPr lang="fr-FR" dirty="0">
                <a:solidFill>
                  <a:schemeClr val="bg1">
                    <a:lumMod val="65000"/>
                  </a:schemeClr>
                </a:solidFill>
              </a:rPr>
              <a:t>Final collapse </a:t>
            </a:r>
            <a:r>
              <a:rPr lang="fr-FR" dirty="0" err="1">
                <a:solidFill>
                  <a:schemeClr val="bg1">
                    <a:lumMod val="65000"/>
                  </a:schemeClr>
                </a:solidFill>
              </a:rPr>
              <a:t>dynamics</a:t>
            </a:r>
            <a:endParaRPr lang="fr-FR" dirty="0">
              <a:solidFill>
                <a:schemeClr val="bg1">
                  <a:lumMod val="65000"/>
                </a:schemeClr>
              </a:solidFill>
            </a:endParaRPr>
          </a:p>
          <a:p>
            <a:pPr lvl="1"/>
            <a:endParaRPr lang="fr-FR" dirty="0"/>
          </a:p>
        </p:txBody>
      </p:sp>
      <p:sp>
        <p:nvSpPr>
          <p:cNvPr id="7" name="Espace réservé du pied de page 6"/>
          <p:cNvSpPr>
            <a:spLocks noGrp="1"/>
          </p:cNvSpPr>
          <p:nvPr>
            <p:ph type="ftr" sz="quarter" idx="11"/>
          </p:nvPr>
        </p:nvSpPr>
        <p:spPr/>
        <p:txBody>
          <a:bodyPr/>
          <a:lstStyle/>
          <a:p>
            <a:r>
              <a:rPr lang="en-US" smtClean="0"/>
              <a:t>IAEA Technical Meeting on Plasma Disruptions and their Mitigation 20th-23th July 2020</a:t>
            </a:r>
            <a:endParaRPr lang="de-DE" dirty="0" smtClean="0"/>
          </a:p>
        </p:txBody>
      </p:sp>
      <p:sp>
        <p:nvSpPr>
          <p:cNvPr id="8" name="Espace réservé du numéro de diapositive 7"/>
          <p:cNvSpPr>
            <a:spLocks noGrp="1"/>
          </p:cNvSpPr>
          <p:nvPr>
            <p:ph type="sldNum" sz="quarter" idx="4"/>
          </p:nvPr>
        </p:nvSpPr>
        <p:spPr/>
        <p:txBody>
          <a:bodyPr/>
          <a:lstStyle/>
          <a:p>
            <a:fld id="{6A6D9FA1-99C7-4910-8E32-B85D378B0060}" type="slidenum">
              <a:rPr lang="en-GB" smtClean="0"/>
              <a:pPr/>
              <a:t>7</a:t>
            </a:fld>
            <a:endParaRPr lang="en-GB" dirty="0"/>
          </a:p>
        </p:txBody>
      </p:sp>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676295073"/>
      </p:ext>
    </p:extLst>
  </p:cSld>
  <p:clrMapOvr>
    <a:masterClrMapping/>
  </p:clrMapOvr>
  <mc:AlternateContent xmlns:mc="http://schemas.openxmlformats.org/markup-compatibility/2006">
    <mc:Choice xmlns:p14="http://schemas.microsoft.com/office/powerpoint/2010/main" Requires="p14">
      <p:transition spd="slow" p14:dur="2000" advTm="6031"/>
    </mc:Choice>
    <mc:Fallback>
      <p:transition spd="slow" advTm="60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39611" y="4064107"/>
            <a:ext cx="3013195" cy="2595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re 1"/>
          <p:cNvSpPr>
            <a:spLocks noGrp="1"/>
          </p:cNvSpPr>
          <p:nvPr>
            <p:ph type="title"/>
          </p:nvPr>
        </p:nvSpPr>
        <p:spPr/>
        <p:txBody>
          <a:bodyPr/>
          <a:lstStyle/>
          <a:p>
            <a:r>
              <a:rPr lang="fr-FR" sz="2400" dirty="0"/>
              <a:t>High-Z MMI – </a:t>
            </a:r>
            <a:r>
              <a:rPr lang="fr-FR" sz="2400" dirty="0" err="1"/>
              <a:t>effect</a:t>
            </a:r>
            <a:r>
              <a:rPr lang="fr-FR" sz="2400" dirty="0"/>
              <a:t> on RE </a:t>
            </a:r>
            <a:r>
              <a:rPr lang="fr-FR" sz="2400" dirty="0" err="1"/>
              <a:t>beam</a:t>
            </a:r>
            <a:r>
              <a:rPr lang="fr-FR" sz="2400" dirty="0"/>
              <a:t> - JET</a:t>
            </a:r>
            <a:endParaRPr lang="fr-FR" sz="2400" dirty="0"/>
          </a:p>
        </p:txBody>
      </p:sp>
      <p:sp>
        <p:nvSpPr>
          <p:cNvPr id="3" name="Espace réservé du contenu 2"/>
          <p:cNvSpPr>
            <a:spLocks noGrp="1"/>
          </p:cNvSpPr>
          <p:nvPr>
            <p:ph idx="1"/>
          </p:nvPr>
        </p:nvSpPr>
        <p:spPr>
          <a:xfrm>
            <a:off x="457200" y="836712"/>
            <a:ext cx="4846320" cy="5796844"/>
          </a:xfrm>
        </p:spPr>
        <p:txBody>
          <a:bodyPr/>
          <a:lstStyle/>
          <a:p>
            <a:r>
              <a:rPr lang="fr-FR" dirty="0"/>
              <a:t>High Z MMI (MGI or SPI) </a:t>
            </a:r>
            <a:r>
              <a:rPr lang="fr-FR" dirty="0" err="1" smtClean="0"/>
              <a:t>accelerates</a:t>
            </a:r>
            <a:r>
              <a:rPr lang="fr-FR" dirty="0" smtClean="0"/>
              <a:t> the RE </a:t>
            </a:r>
            <a:r>
              <a:rPr lang="fr-FR" dirty="0" err="1"/>
              <a:t>current</a:t>
            </a:r>
            <a:r>
              <a:rPr lang="fr-FR" dirty="0"/>
              <a:t> </a:t>
            </a:r>
            <a:r>
              <a:rPr lang="fr-FR" dirty="0" err="1"/>
              <a:t>decay</a:t>
            </a:r>
            <a:endParaRPr lang="fr-FR" dirty="0"/>
          </a:p>
          <a:p>
            <a:pPr lvl="1"/>
            <a:r>
              <a:rPr lang="fr-FR" dirty="0" smtClean="0"/>
              <a:t>(Free) </a:t>
            </a:r>
            <a:r>
              <a:rPr lang="fr-FR" dirty="0" err="1" smtClean="0"/>
              <a:t>electron</a:t>
            </a:r>
            <a:r>
              <a:rPr lang="fr-FR" dirty="0" smtClean="0"/>
              <a:t> </a:t>
            </a:r>
            <a:r>
              <a:rPr lang="fr-FR" dirty="0" err="1"/>
              <a:t>density</a:t>
            </a:r>
            <a:r>
              <a:rPr lang="fr-FR" dirty="0"/>
              <a:t> </a:t>
            </a:r>
            <a:r>
              <a:rPr lang="fr-FR" dirty="0" err="1"/>
              <a:t>increases</a:t>
            </a:r>
            <a:endParaRPr lang="fr-FR" dirty="0"/>
          </a:p>
          <a:p>
            <a:pPr lvl="1"/>
            <a:r>
              <a:rPr lang="fr-FR" dirty="0"/>
              <a:t>HXR/neutrons </a:t>
            </a:r>
            <a:r>
              <a:rPr lang="fr-FR" dirty="0" err="1"/>
              <a:t>increase</a:t>
            </a:r>
            <a:r>
              <a:rPr lang="fr-FR" dirty="0"/>
              <a:t> </a:t>
            </a:r>
            <a:r>
              <a:rPr lang="fr-FR" dirty="0">
                <a:sym typeface="Wingdings" panose="05000000000000000000" pitchFamily="2" charset="2"/>
              </a:rPr>
              <a:t> </a:t>
            </a:r>
            <a:r>
              <a:rPr lang="fr-FR" dirty="0" err="1">
                <a:sym typeface="Wingdings" panose="05000000000000000000" pitchFamily="2" charset="2"/>
              </a:rPr>
              <a:t>enhanced</a:t>
            </a:r>
            <a:r>
              <a:rPr lang="fr-FR" dirty="0">
                <a:sym typeface="Wingdings" panose="05000000000000000000" pitchFamily="2" charset="2"/>
              </a:rPr>
              <a:t> collisions/dissipation</a:t>
            </a:r>
          </a:p>
          <a:p>
            <a:pPr lvl="1"/>
            <a:r>
              <a:rPr lang="fr-FR" dirty="0" err="1">
                <a:sym typeface="Wingdings" panose="05000000000000000000" pitchFamily="2" charset="2"/>
              </a:rPr>
              <a:t>Destabilizes</a:t>
            </a:r>
            <a:r>
              <a:rPr lang="fr-FR" dirty="0">
                <a:sym typeface="Wingdings" panose="05000000000000000000" pitchFamily="2" charset="2"/>
              </a:rPr>
              <a:t> the </a:t>
            </a:r>
            <a:r>
              <a:rPr lang="fr-FR" dirty="0" err="1">
                <a:sym typeface="Wingdings" panose="05000000000000000000" pitchFamily="2" charset="2"/>
              </a:rPr>
              <a:t>beam</a:t>
            </a:r>
            <a:r>
              <a:rPr lang="fr-FR" dirty="0">
                <a:sym typeface="Wingdings" panose="05000000000000000000" pitchFamily="2" charset="2"/>
              </a:rPr>
              <a:t> </a:t>
            </a:r>
            <a:r>
              <a:rPr lang="fr-FR" dirty="0" err="1">
                <a:sym typeface="Wingdings" panose="05000000000000000000" pitchFamily="2" charset="2"/>
              </a:rPr>
              <a:t>vertically</a:t>
            </a:r>
            <a:endParaRPr lang="fr-FR" dirty="0">
              <a:sym typeface="Wingdings" panose="05000000000000000000" pitchFamily="2" charset="2"/>
            </a:endParaRPr>
          </a:p>
          <a:p>
            <a:r>
              <a:rPr lang="fr-FR" dirty="0" err="1" smtClean="0"/>
              <a:t>Only</a:t>
            </a:r>
            <a:r>
              <a:rPr lang="fr-FR" dirty="0" smtClean="0"/>
              <a:t> </a:t>
            </a:r>
            <a:r>
              <a:rPr lang="fr-FR" dirty="0" err="1"/>
              <a:t>works</a:t>
            </a:r>
            <a:r>
              <a:rPr lang="fr-FR" dirty="0"/>
              <a:t> </a:t>
            </a:r>
            <a:r>
              <a:rPr lang="fr-FR" dirty="0" err="1"/>
              <a:t>when</a:t>
            </a:r>
            <a:r>
              <a:rPr lang="fr-FR" dirty="0"/>
              <a:t> the </a:t>
            </a:r>
            <a:r>
              <a:rPr lang="fr-FR" dirty="0" err="1"/>
              <a:t>companion</a:t>
            </a:r>
            <a:r>
              <a:rPr lang="fr-FR" dirty="0"/>
              <a:t> plasma </a:t>
            </a:r>
            <a:r>
              <a:rPr lang="fr-FR" dirty="0" err="1" smtClean="0"/>
              <a:t>electron</a:t>
            </a:r>
            <a:r>
              <a:rPr lang="fr-FR" dirty="0" smtClean="0"/>
              <a:t> </a:t>
            </a:r>
            <a:r>
              <a:rPr lang="fr-FR" dirty="0" err="1" smtClean="0"/>
              <a:t>density</a:t>
            </a:r>
            <a:r>
              <a:rPr lang="fr-FR" dirty="0" smtClean="0"/>
              <a:t> </a:t>
            </a:r>
            <a:r>
              <a:rPr lang="fr-FR" dirty="0" err="1"/>
              <a:t>is</a:t>
            </a:r>
            <a:r>
              <a:rPr lang="fr-FR" dirty="0"/>
              <a:t> </a:t>
            </a:r>
            <a:r>
              <a:rPr lang="fr-FR" dirty="0" err="1"/>
              <a:t>low</a:t>
            </a:r>
            <a:r>
              <a:rPr lang="fr-FR" dirty="0"/>
              <a:t> </a:t>
            </a:r>
            <a:r>
              <a:rPr lang="fr-FR" dirty="0" err="1"/>
              <a:t>enough</a:t>
            </a:r>
            <a:endParaRPr lang="fr-FR" dirty="0"/>
          </a:p>
          <a:p>
            <a:r>
              <a:rPr lang="fr-FR" dirty="0" err="1" smtClean="0"/>
              <a:t>Saturates</a:t>
            </a:r>
            <a:r>
              <a:rPr lang="fr-FR" dirty="0" smtClean="0"/>
              <a:t> </a:t>
            </a:r>
            <a:r>
              <a:rPr lang="fr-FR" dirty="0" err="1"/>
              <a:t>beyond</a:t>
            </a:r>
            <a:r>
              <a:rPr lang="fr-FR" dirty="0"/>
              <a:t> a certain </a:t>
            </a:r>
            <a:r>
              <a:rPr lang="fr-FR" dirty="0" err="1"/>
              <a:t>quantity</a:t>
            </a:r>
            <a:r>
              <a:rPr lang="fr-FR" dirty="0"/>
              <a:t> </a:t>
            </a:r>
            <a:r>
              <a:rPr lang="fr-FR" dirty="0" err="1"/>
              <a:t>threshold</a:t>
            </a:r>
            <a:r>
              <a:rPr lang="fr-FR" dirty="0"/>
              <a:t> for MGI</a:t>
            </a:r>
            <a:endParaRPr lang="fr-FR" dirty="0">
              <a:sym typeface="Wingdings" panose="05000000000000000000" pitchFamily="2" charset="2"/>
            </a:endParaRPr>
          </a:p>
          <a:p>
            <a:pPr lvl="1"/>
            <a:r>
              <a:rPr lang="fr-FR" dirty="0" err="1">
                <a:sym typeface="Wingdings" panose="05000000000000000000" pitchFamily="2" charset="2"/>
              </a:rPr>
              <a:t>inability</a:t>
            </a:r>
            <a:r>
              <a:rPr lang="fr-FR" dirty="0">
                <a:sym typeface="Wingdings" panose="05000000000000000000" pitchFamily="2" charset="2"/>
              </a:rPr>
              <a:t> to mix </a:t>
            </a:r>
            <a:r>
              <a:rPr lang="fr-FR" dirty="0" err="1">
                <a:sym typeface="Wingdings" panose="05000000000000000000" pitchFamily="2" charset="2"/>
              </a:rPr>
              <a:t>arbitrary</a:t>
            </a:r>
            <a:r>
              <a:rPr lang="fr-FR" dirty="0">
                <a:sym typeface="Wingdings" panose="05000000000000000000" pitchFamily="2" charset="2"/>
              </a:rPr>
              <a:t> </a:t>
            </a:r>
            <a:r>
              <a:rPr lang="fr-FR" dirty="0" err="1">
                <a:sym typeface="Wingdings" panose="05000000000000000000" pitchFamily="2" charset="2"/>
              </a:rPr>
              <a:t>amounts</a:t>
            </a:r>
            <a:r>
              <a:rPr lang="fr-FR" dirty="0">
                <a:sym typeface="Wingdings" panose="05000000000000000000" pitchFamily="2" charset="2"/>
              </a:rPr>
              <a:t> of </a:t>
            </a:r>
            <a:r>
              <a:rPr lang="fr-FR" dirty="0" err="1">
                <a:sym typeface="Wingdings" panose="05000000000000000000" pitchFamily="2" charset="2"/>
              </a:rPr>
              <a:t>impurities</a:t>
            </a:r>
            <a:r>
              <a:rPr lang="fr-FR" dirty="0">
                <a:sym typeface="Wingdings" panose="05000000000000000000" pitchFamily="2" charset="2"/>
              </a:rPr>
              <a:t> </a:t>
            </a:r>
            <a:r>
              <a:rPr lang="fr-FR" dirty="0" err="1">
                <a:sym typeface="Wingdings" panose="05000000000000000000" pitchFamily="2" charset="2"/>
              </a:rPr>
              <a:t>into</a:t>
            </a:r>
            <a:r>
              <a:rPr lang="fr-FR" dirty="0">
                <a:sym typeface="Wingdings" panose="05000000000000000000" pitchFamily="2" charset="2"/>
              </a:rPr>
              <a:t> the plasma? </a:t>
            </a:r>
          </a:p>
          <a:p>
            <a:pPr lvl="1"/>
            <a:r>
              <a:rPr lang="fr-FR" dirty="0" err="1">
                <a:sym typeface="Wingdings" panose="05000000000000000000" pitchFamily="2" charset="2"/>
              </a:rPr>
              <a:t>Beam</a:t>
            </a:r>
            <a:r>
              <a:rPr lang="fr-FR" dirty="0">
                <a:sym typeface="Wingdings" panose="05000000000000000000" pitchFamily="2" charset="2"/>
              </a:rPr>
              <a:t> duration set by </a:t>
            </a:r>
            <a:r>
              <a:rPr lang="fr-FR" dirty="0" err="1">
                <a:sym typeface="Wingdings" panose="05000000000000000000" pitchFamily="2" charset="2"/>
              </a:rPr>
              <a:t>electromagnetic</a:t>
            </a:r>
            <a:r>
              <a:rPr lang="fr-FR" dirty="0">
                <a:sym typeface="Wingdings" panose="05000000000000000000" pitchFamily="2" charset="2"/>
              </a:rPr>
              <a:t> time constants?</a:t>
            </a:r>
          </a:p>
        </p:txBody>
      </p:sp>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17029" y="755373"/>
            <a:ext cx="3339845" cy="33839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ZoneTexte 12"/>
          <p:cNvSpPr txBox="1"/>
          <p:nvPr/>
        </p:nvSpPr>
        <p:spPr>
          <a:xfrm>
            <a:off x="349858" y="5707002"/>
            <a:ext cx="5139498" cy="707886"/>
          </a:xfrm>
          <a:prstGeom prst="rect">
            <a:avLst/>
          </a:prstGeom>
          <a:noFill/>
          <a:ln w="12700">
            <a:solidFill>
              <a:srgbClr val="00B050"/>
            </a:solidFill>
          </a:ln>
        </p:spPr>
        <p:txBody>
          <a:bodyPr wrap="square" rtlCol="0">
            <a:spAutoFit/>
          </a:bodyPr>
          <a:lstStyle/>
          <a:p>
            <a:pPr algn="ctr"/>
            <a:r>
              <a:rPr lang="fr-FR" sz="2000" dirty="0" smtClean="0">
                <a:solidFill>
                  <a:srgbClr val="00B050"/>
                </a:solidFill>
              </a:rPr>
              <a:t>High-Z MMI </a:t>
            </a:r>
            <a:r>
              <a:rPr lang="fr-FR" sz="2000" dirty="0" err="1" smtClean="0">
                <a:solidFill>
                  <a:srgbClr val="00B050"/>
                </a:solidFill>
              </a:rPr>
              <a:t>accelerates</a:t>
            </a:r>
            <a:r>
              <a:rPr lang="fr-FR" sz="2000" dirty="0" smtClean="0">
                <a:solidFill>
                  <a:srgbClr val="00B050"/>
                </a:solidFill>
              </a:rPr>
              <a:t> </a:t>
            </a:r>
            <a:r>
              <a:rPr lang="fr-FR" sz="2000" dirty="0" err="1" smtClean="0">
                <a:solidFill>
                  <a:srgbClr val="00B050"/>
                </a:solidFill>
              </a:rPr>
              <a:t>beam</a:t>
            </a:r>
            <a:r>
              <a:rPr lang="fr-FR" sz="2000" dirty="0" smtClean="0">
                <a:solidFill>
                  <a:srgbClr val="00B050"/>
                </a:solidFill>
              </a:rPr>
              <a:t> </a:t>
            </a:r>
            <a:r>
              <a:rPr lang="fr-FR" sz="2000" dirty="0" err="1" smtClean="0">
                <a:solidFill>
                  <a:srgbClr val="00B050"/>
                </a:solidFill>
              </a:rPr>
              <a:t>current</a:t>
            </a:r>
            <a:r>
              <a:rPr lang="fr-FR" sz="2000" dirty="0" smtClean="0">
                <a:solidFill>
                  <a:srgbClr val="00B050"/>
                </a:solidFill>
              </a:rPr>
              <a:t> </a:t>
            </a:r>
            <a:r>
              <a:rPr lang="fr-FR" sz="2000" dirty="0" err="1" smtClean="0">
                <a:solidFill>
                  <a:srgbClr val="00B050"/>
                </a:solidFill>
              </a:rPr>
              <a:t>decay</a:t>
            </a:r>
            <a:r>
              <a:rPr lang="fr-FR" sz="2000" dirty="0" smtClean="0">
                <a:solidFill>
                  <a:srgbClr val="00B050"/>
                </a:solidFill>
              </a:rPr>
              <a:t>, up to a certain </a:t>
            </a:r>
            <a:r>
              <a:rPr lang="fr-FR" sz="2000" dirty="0" err="1" smtClean="0">
                <a:solidFill>
                  <a:srgbClr val="00B050"/>
                </a:solidFill>
              </a:rPr>
              <a:t>companion</a:t>
            </a:r>
            <a:r>
              <a:rPr lang="fr-FR" sz="2000" dirty="0" smtClean="0">
                <a:solidFill>
                  <a:srgbClr val="00B050"/>
                </a:solidFill>
              </a:rPr>
              <a:t> plasma </a:t>
            </a:r>
            <a:r>
              <a:rPr lang="fr-FR" sz="2000" dirty="0" err="1" smtClean="0">
                <a:solidFill>
                  <a:srgbClr val="00B050"/>
                </a:solidFill>
              </a:rPr>
              <a:t>electron</a:t>
            </a:r>
            <a:r>
              <a:rPr lang="fr-FR" sz="2000" dirty="0" smtClean="0">
                <a:solidFill>
                  <a:srgbClr val="00B050"/>
                </a:solidFill>
              </a:rPr>
              <a:t> </a:t>
            </a:r>
            <a:r>
              <a:rPr lang="fr-FR" sz="2000" dirty="0" err="1" smtClean="0">
                <a:solidFill>
                  <a:srgbClr val="00B050"/>
                </a:solidFill>
              </a:rPr>
              <a:t>density</a:t>
            </a:r>
            <a:endParaRPr lang="fr-FR" sz="2000" baseline="-25000" dirty="0" smtClean="0">
              <a:solidFill>
                <a:srgbClr val="00B050"/>
              </a:solidFill>
            </a:endParaRPr>
          </a:p>
        </p:txBody>
      </p:sp>
      <p:sp>
        <p:nvSpPr>
          <p:cNvPr id="7" name="Espace réservé du pied de page 6"/>
          <p:cNvSpPr>
            <a:spLocks noGrp="1"/>
          </p:cNvSpPr>
          <p:nvPr>
            <p:ph type="ftr" sz="quarter" idx="11"/>
          </p:nvPr>
        </p:nvSpPr>
        <p:spPr/>
        <p:txBody>
          <a:bodyPr/>
          <a:lstStyle/>
          <a:p>
            <a:r>
              <a:rPr lang="en-US" smtClean="0"/>
              <a:t>IAEA Technical Meeting on Plasma Disruptions and their Mitigation 20th-23th July 2020</a:t>
            </a:r>
            <a:endParaRPr lang="de-DE" dirty="0" smtClean="0"/>
          </a:p>
        </p:txBody>
      </p:sp>
      <p:sp>
        <p:nvSpPr>
          <p:cNvPr id="8" name="Espace réservé du numéro de diapositive 7"/>
          <p:cNvSpPr>
            <a:spLocks noGrp="1"/>
          </p:cNvSpPr>
          <p:nvPr>
            <p:ph type="sldNum" sz="quarter" idx="4"/>
          </p:nvPr>
        </p:nvSpPr>
        <p:spPr/>
        <p:txBody>
          <a:bodyPr/>
          <a:lstStyle/>
          <a:p>
            <a:fld id="{6A6D9FA1-99C7-4910-8E32-B85D378B0060}" type="slidenum">
              <a:rPr lang="en-GB" smtClean="0"/>
              <a:pPr/>
              <a:t>8</a:t>
            </a:fld>
            <a:endParaRPr lang="en-GB" dirty="0"/>
          </a:p>
        </p:txBody>
      </p:sp>
      <p:sp>
        <p:nvSpPr>
          <p:cNvPr id="18" name="ZoneTexte 17"/>
          <p:cNvSpPr txBox="1"/>
          <p:nvPr/>
        </p:nvSpPr>
        <p:spPr>
          <a:xfrm>
            <a:off x="5280754" y="3894830"/>
            <a:ext cx="1537216" cy="338554"/>
          </a:xfrm>
          <a:prstGeom prst="rect">
            <a:avLst/>
          </a:prstGeom>
          <a:noFill/>
        </p:spPr>
        <p:txBody>
          <a:bodyPr wrap="none" rtlCol="0">
            <a:spAutoFit/>
          </a:bodyPr>
          <a:lstStyle/>
          <a:p>
            <a:r>
              <a:rPr lang="fr-FR" sz="1600" i="1" dirty="0" smtClean="0">
                <a:solidFill>
                  <a:srgbClr val="00B0F0"/>
                </a:solidFill>
              </a:rPr>
              <a:t>[</a:t>
            </a:r>
            <a:r>
              <a:rPr lang="fr-FR" sz="1600" i="1" dirty="0" err="1" smtClean="0">
                <a:solidFill>
                  <a:srgbClr val="00B0F0"/>
                </a:solidFill>
              </a:rPr>
              <a:t>Reux</a:t>
            </a:r>
            <a:r>
              <a:rPr lang="fr-FR" sz="1600" i="1" dirty="0" smtClean="0">
                <a:solidFill>
                  <a:srgbClr val="00B0F0"/>
                </a:solidFill>
              </a:rPr>
              <a:t> APS 2017]</a:t>
            </a:r>
            <a:endParaRPr lang="fr-FR" sz="1600" i="1" dirty="0">
              <a:solidFill>
                <a:srgbClr val="00B0F0"/>
              </a:solidFill>
            </a:endParaRPr>
          </a:p>
        </p:txBody>
      </p:sp>
      <p:pic>
        <p:nvPicPr>
          <p:cNvPr id="19" name="Picture 2" descr="\\de-ews-fs01\efdawork\PI team\PICTURES AND GRAPHICS\LOGOS\JET-LOGO (by Dolp)\OtherJPG\JET.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57484" y="1079635"/>
            <a:ext cx="420759" cy="16691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de-ews-fs01\efdawork\PI team\PICTURES AND GRAPHICS\LOGOS\JET-LOGO (by Dolp)\OtherJPG\JET.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47104" y="4283262"/>
            <a:ext cx="420759" cy="166917"/>
          </a:xfrm>
          <a:prstGeom prst="rect">
            <a:avLst/>
          </a:prstGeom>
          <a:noFill/>
          <a:extLst>
            <a:ext uri="{909E8E84-426E-40DD-AFC4-6F175D3DCCD1}">
              <a14:hiddenFill xmlns:a14="http://schemas.microsoft.com/office/drawing/2010/main">
                <a:solidFill>
                  <a:srgbClr val="FFFFFF"/>
                </a:solidFill>
              </a14:hiddenFill>
            </a:ext>
          </a:extLst>
        </p:spPr>
      </p:pic>
      <p:pic>
        <p:nvPicPr>
          <p:cNvPr id="24" name="Audio 2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358955838"/>
      </p:ext>
    </p:extLst>
  </p:cSld>
  <p:clrMapOvr>
    <a:masterClrMapping/>
  </p:clrMapOvr>
  <mc:AlternateContent xmlns:mc="http://schemas.openxmlformats.org/markup-compatibility/2006">
    <mc:Choice xmlns:p14="http://schemas.microsoft.com/office/powerpoint/2010/main" Requires="p14">
      <p:transition spd="slow" p14:dur="2000" advTm="75520"/>
    </mc:Choice>
    <mc:Fallback>
      <p:transition spd="slow" advTm="755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4"/>
                </p:tgtEl>
              </p:cMediaNode>
            </p:audio>
          </p:childTnLst>
        </p:cTn>
      </p:par>
    </p:tnLst>
    <p:bldLst>
      <p:bldP spid="13" grpId="0" animBg="1"/>
    </p:bldLst>
  </p:timing>
  <p:extLst>
    <p:ext uri="{3A86A75C-4F4B-4683-9AE1-C65F6400EC91}">
      <p14:laserTraceLst xmlns:p14="http://schemas.microsoft.com/office/powerpoint/2010/main">
        <p14:tracePtLst>
          <p14:tracePt t="8772" x="6311900" y="977900"/>
          <p14:tracePt t="8934" x="6305550" y="977900"/>
          <p14:tracePt t="9390" x="6311900" y="977900"/>
          <p14:tracePt t="9396" x="6337300" y="977900"/>
          <p14:tracePt t="9413" x="6356350" y="977900"/>
          <p14:tracePt t="9413" x="6413500" y="977900"/>
          <p14:tracePt t="9430" x="6445250" y="977900"/>
          <p14:tracePt t="9446" x="6483350" y="977900"/>
          <p14:tracePt t="9463" x="6515100" y="977900"/>
          <p14:tracePt t="9480" x="6546850" y="971550"/>
          <p14:tracePt t="9496" x="6591300" y="971550"/>
          <p14:tracePt t="9513" x="6604000" y="971550"/>
          <p14:tracePt t="9530" x="6648450" y="971550"/>
          <p14:tracePt t="9546" x="6661150" y="971550"/>
          <p14:tracePt t="9563" x="6686550" y="958850"/>
          <p14:tracePt t="9580" x="6699250" y="958850"/>
          <p14:tracePt t="9596" x="6724650" y="952500"/>
          <p14:tracePt t="9613" x="6750050" y="946150"/>
          <p14:tracePt t="9630" x="6781800" y="939800"/>
          <p14:tracePt t="9646" x="6807200" y="933450"/>
          <p14:tracePt t="9663" x="6832600" y="908050"/>
          <p14:tracePt t="9679" x="6864350" y="901700"/>
          <p14:tracePt t="9696" x="6883400" y="901700"/>
          <p14:tracePt t="9738" x="6883400" y="895350"/>
          <p14:tracePt t="9796" x="6889750" y="895350"/>
          <p14:tracePt t="9796" x="6902450" y="895350"/>
          <p14:tracePt t="9813" x="6902450" y="882650"/>
          <p14:tracePt t="9813" x="6908800" y="876300"/>
          <p14:tracePt t="9830" x="6915150" y="876300"/>
          <p14:tracePt t="9974" x="6927850" y="876300"/>
          <p14:tracePt t="9992" x="6921500" y="876300"/>
          <p14:tracePt t="10008" x="6915150" y="876300"/>
          <p14:tracePt t="10020" x="6908800" y="876300"/>
          <p14:tracePt t="10032" x="6902450" y="876300"/>
          <p14:tracePt t="10038" x="6896100" y="876300"/>
          <p14:tracePt t="10063" x="6889750" y="876300"/>
          <p14:tracePt t="10063" x="6883400" y="876300"/>
          <p14:tracePt t="10080" x="6870700" y="876300"/>
          <p14:tracePt t="10096" x="6864350" y="876300"/>
          <p14:tracePt t="10113" x="6858000" y="876300"/>
          <p14:tracePt t="10130" x="6851650" y="876300"/>
          <p14:tracePt t="10146" x="6838950" y="876300"/>
          <p14:tracePt t="10163" x="6819900" y="876300"/>
          <p14:tracePt t="10180" x="6807200" y="876300"/>
          <p14:tracePt t="10196" x="6781800" y="876300"/>
          <p14:tracePt t="10213" x="6756400" y="895350"/>
          <p14:tracePt t="10230" x="6718300" y="901700"/>
          <p14:tracePt t="10246" x="6699250" y="914400"/>
          <p14:tracePt t="10263" x="6680200" y="920750"/>
          <p14:tracePt t="10279" x="6642100" y="933450"/>
          <p14:tracePt t="10296" x="6629400" y="933450"/>
          <p14:tracePt t="10313" x="6604000" y="939800"/>
          <p14:tracePt t="10330" x="6565900" y="939800"/>
          <p14:tracePt t="10346" x="6553200" y="939800"/>
          <p14:tracePt t="10363" x="6521450" y="946150"/>
          <p14:tracePt t="10380" x="6489700" y="946150"/>
          <p14:tracePt t="10396" x="6477000" y="946150"/>
          <p14:tracePt t="10413" x="6470650" y="958850"/>
          <p14:tracePt t="10430" x="6438900" y="958850"/>
          <p14:tracePt t="10446" x="6426200" y="984250"/>
          <p14:tracePt t="10463" x="6413500" y="984250"/>
          <p14:tracePt t="10480" x="6394450" y="990600"/>
          <p14:tracePt t="10496" x="6388100" y="990600"/>
          <p14:tracePt t="10513" x="6375400" y="996950"/>
          <p14:tracePt t="10530" x="6362700" y="996950"/>
          <p14:tracePt t="10754" x="6369050" y="996950"/>
          <p14:tracePt t="10756" x="6375400" y="996950"/>
          <p14:tracePt t="10762" x="6381750" y="996950"/>
          <p14:tracePt t="10764" x="6426200" y="996950"/>
          <p14:tracePt t="10780" x="6464300" y="996950"/>
          <p14:tracePt t="10796" x="6477000" y="996950"/>
          <p14:tracePt t="10813" x="6521450" y="996950"/>
          <p14:tracePt t="10830" x="6559550" y="996950"/>
          <p14:tracePt t="10846" x="6623050" y="996950"/>
          <p14:tracePt t="10863" x="6743700" y="996950"/>
          <p14:tracePt t="10879" x="6946900" y="996950"/>
          <p14:tracePt t="10896" x="7137400" y="996950"/>
          <p14:tracePt t="10913" x="7359650" y="996950"/>
          <p14:tracePt t="10913" x="7385050" y="996950"/>
          <p14:tracePt t="10930" x="7607300" y="1009650"/>
          <p14:tracePt t="10946" x="7810500" y="1003300"/>
          <p14:tracePt t="10963" x="7956550" y="1003300"/>
          <p14:tracePt t="10980" x="8077200" y="990600"/>
          <p14:tracePt t="10996" x="8153400" y="984250"/>
          <p14:tracePt t="11013" x="8197850" y="984250"/>
          <p14:tracePt t="11029" x="8242300" y="984250"/>
          <p14:tracePt t="11046" x="8280400" y="984250"/>
          <p14:tracePt t="11063" x="8343900" y="984250"/>
          <p14:tracePt t="11080" x="8407400" y="984250"/>
          <p14:tracePt t="11096" x="8470900" y="984250"/>
          <p14:tracePt t="11113" x="8534400" y="984250"/>
          <p14:tracePt t="11130" x="8585200" y="984250"/>
          <p14:tracePt t="11147" x="8616950" y="984250"/>
          <p14:tracePt t="11163" x="8629650" y="984250"/>
          <p14:tracePt t="11722" x="8623300" y="984250"/>
          <p14:tracePt t="11736" x="8610600" y="984250"/>
          <p14:tracePt t="11764" x="8604250" y="984250"/>
          <p14:tracePt t="11778" x="8597900" y="984250"/>
          <p14:tracePt t="11784" x="8591550" y="984250"/>
          <p14:tracePt t="11798" x="8578850" y="984250"/>
          <p14:tracePt t="11798" x="8566150" y="984250"/>
          <p14:tracePt t="11813" x="8559800" y="984250"/>
          <p14:tracePt t="11813" x="8540750" y="984250"/>
          <p14:tracePt t="11830" x="8515350" y="984250"/>
          <p14:tracePt t="11846" x="8502650" y="984250"/>
          <p14:tracePt t="11863" x="8489950" y="984250"/>
          <p14:tracePt t="11863" x="8477250" y="984250"/>
          <p14:tracePt t="11880" x="8470900" y="984250"/>
          <p14:tracePt t="11896" x="8464550" y="984250"/>
          <p14:tracePt t="14098" x="8458200" y="984250"/>
          <p14:tracePt t="14104" x="8451850" y="984250"/>
          <p14:tracePt t="14108" x="8445500" y="984250"/>
          <p14:tracePt t="14114" x="8413750" y="990600"/>
          <p14:tracePt t="14130" x="8382000" y="990600"/>
          <p14:tracePt t="14146" x="8369300" y="990600"/>
          <p14:tracePt t="14163" x="8337550" y="996950"/>
          <p14:tracePt t="14180" x="8305800" y="1003300"/>
          <p14:tracePt t="14196" x="8280400" y="1016000"/>
          <p14:tracePt t="14213" x="8223250" y="1035050"/>
          <p14:tracePt t="14213" x="8216900" y="1035050"/>
          <p14:tracePt t="14230" x="8166100" y="1054100"/>
          <p14:tracePt t="14246" x="8108950" y="1073150"/>
          <p14:tracePt t="14263" x="8045450" y="1092200"/>
          <p14:tracePt t="14280" x="7956550" y="1123950"/>
          <p14:tracePt t="14296" x="7867650" y="1168400"/>
          <p14:tracePt t="14313" x="7689850" y="1244600"/>
          <p14:tracePt t="14330" x="7524750" y="1314450"/>
          <p14:tracePt t="14346" x="7346950" y="1422400"/>
          <p14:tracePt t="14363" x="7194550" y="1504950"/>
          <p14:tracePt t="14380" x="7061200" y="1562100"/>
          <p14:tracePt t="14396" x="7010400" y="1593850"/>
          <p14:tracePt t="14413" x="6991350" y="1600200"/>
          <p14:tracePt t="14462" x="6991350" y="1606550"/>
          <p14:tracePt t="14464" x="6972300" y="1606550"/>
          <p14:tracePt t="14480" x="6953250" y="1606550"/>
          <p14:tracePt t="14496" x="6934200" y="1612900"/>
          <p14:tracePt t="14497" x="6896100" y="1625600"/>
          <p14:tracePt t="14513" x="6838950" y="1638300"/>
          <p14:tracePt t="14530" x="6781800" y="1651000"/>
          <p14:tracePt t="14546" x="6737350" y="1663700"/>
          <p14:tracePt t="14563" x="6686550" y="1670050"/>
          <p14:tracePt t="14581" x="6654800" y="1670050"/>
          <p14:tracePt t="14596" x="6642100" y="1670050"/>
          <p14:tracePt t="14613" x="6610350" y="1670050"/>
          <p14:tracePt t="14629" x="6584950" y="1670050"/>
          <p14:tracePt t="14646" x="6553200" y="1670050"/>
          <p14:tracePt t="14663" x="6508750" y="1676400"/>
          <p14:tracePt t="14680" x="6464300" y="1682750"/>
          <p14:tracePt t="14696" x="6432550" y="1682750"/>
          <p14:tracePt t="14713" x="6426200" y="1682750"/>
          <p14:tracePt t="14730" x="6419850" y="1682750"/>
          <p14:tracePt t="14798" x="6413500" y="1682750"/>
          <p14:tracePt t="19515" x="6407150" y="1682750"/>
          <p14:tracePt t="19527" x="6400800" y="1682750"/>
          <p14:tracePt t="19531" x="6388100" y="1682750"/>
          <p14:tracePt t="19547" x="6381750" y="1689100"/>
          <p14:tracePt t="19641" x="6375400" y="1689100"/>
          <p14:tracePt t="19645" x="6369050" y="1689100"/>
          <p14:tracePt t="19656" x="6362700" y="1695450"/>
          <p14:tracePt t="19691" x="6356350" y="1695450"/>
          <p14:tracePt t="19719" x="6343650" y="1695450"/>
          <p14:tracePt t="19735" x="6337300" y="1695450"/>
          <p14:tracePt t="19757" x="6330950" y="1695450"/>
          <p14:tracePt t="19764" x="6324600" y="1708150"/>
          <p14:tracePt t="19791" x="6318250" y="1708150"/>
          <p14:tracePt t="20161" x="6318250" y="1714500"/>
          <p14:tracePt t="20359" x="6324600" y="1714500"/>
          <p14:tracePt t="20365" x="6330950" y="1714500"/>
          <p14:tracePt t="20390" x="6350000" y="1714500"/>
          <p14:tracePt t="20390" x="6356350" y="1714500"/>
          <p14:tracePt t="20446" x="6362700" y="1714500"/>
          <p14:tracePt t="20463" x="6369050" y="1714500"/>
          <p14:tracePt t="20490" x="6375400" y="1714500"/>
          <p14:tracePt t="20515" x="6381750" y="1714500"/>
          <p14:tracePt t="20545" x="6394450" y="1714500"/>
          <p14:tracePt t="20551" x="6400800" y="1714500"/>
          <p14:tracePt t="20567" x="6407150" y="1714500"/>
          <p14:tracePt t="20569" x="6419850" y="1701800"/>
          <p14:tracePt t="20580" x="6419850" y="1689100"/>
          <p14:tracePt t="20597" x="6438900" y="1682750"/>
          <p14:tracePt t="20614" x="6451600" y="1657350"/>
          <p14:tracePt t="20630" x="6483350" y="1625600"/>
          <p14:tracePt t="20647" x="6508750" y="1574800"/>
          <p14:tracePt t="20664" x="6546850" y="1530350"/>
          <p14:tracePt t="20680" x="6572250" y="1485900"/>
          <p14:tracePt t="20697" x="6591300" y="1466850"/>
          <p14:tracePt t="20714" x="6616700" y="1428750"/>
          <p14:tracePt t="20731" x="6629400" y="1397000"/>
          <p14:tracePt t="20747" x="6667500" y="1358900"/>
          <p14:tracePt t="20764" x="6680200" y="1339850"/>
          <p14:tracePt t="20764" x="6692900" y="1339850"/>
          <p14:tracePt t="20781" x="6692900" y="1320800"/>
          <p14:tracePt t="20797" x="6699250" y="1320800"/>
          <p14:tracePt t="21341" x="6705600" y="1320800"/>
          <p14:tracePt t="21345" x="6705600" y="1327150"/>
          <p14:tracePt t="21353" x="6711950" y="1327150"/>
          <p14:tracePt t="21357" x="6718300" y="1339850"/>
          <p14:tracePt t="21369" x="6743700" y="1346200"/>
          <p14:tracePt t="21381" x="6743700" y="1352550"/>
          <p14:tracePt t="21397" x="6756400" y="1352550"/>
          <p14:tracePt t="21414" x="6756400" y="1358900"/>
          <p14:tracePt t="21431" x="6762750" y="1358900"/>
          <p14:tracePt t="21509" x="6762750" y="1371600"/>
          <p14:tracePt t="23603" x="6769100" y="1371600"/>
          <p14:tracePt t="23605" x="6781800" y="1384300"/>
          <p14:tracePt t="23607" x="6788150" y="1454150"/>
          <p14:tracePt t="23615" x="6800850" y="1574800"/>
          <p14:tracePt t="23615" x="6800850" y="1593850"/>
          <p14:tracePt t="23631" x="6800850" y="1676400"/>
          <p14:tracePt t="23647" x="6800850" y="1746250"/>
          <p14:tracePt t="23664" x="6800850" y="1790700"/>
          <p14:tracePt t="23680" x="6800850" y="1816100"/>
          <p14:tracePt t="23717" x="6800850" y="1822450"/>
          <p14:tracePt t="23759" x="6800850" y="1828800"/>
          <p14:tracePt t="23763" x="6800850" y="1835150"/>
          <p14:tracePt t="23765" x="6781800" y="1879600"/>
          <p14:tracePt t="23783" x="6756400" y="1955800"/>
          <p14:tracePt t="23797" x="6718300" y="2012950"/>
          <p14:tracePt t="23814" x="6680200" y="2076450"/>
          <p14:tracePt t="23814" x="6680200" y="2082800"/>
          <p14:tracePt t="23831" x="6661150" y="2127250"/>
          <p14:tracePt t="23847" x="6635750" y="2159000"/>
          <p14:tracePt t="23864" x="6604000" y="2152650"/>
          <p14:tracePt t="23907" x="6597650" y="2152650"/>
          <p14:tracePt t="23951" x="6591300" y="2152650"/>
          <p14:tracePt t="23957" x="6584950" y="2152650"/>
          <p14:tracePt t="23967" x="6572250" y="2152650"/>
          <p14:tracePt t="23980" x="6559550" y="2159000"/>
          <p14:tracePt t="23997" x="6534150" y="2171700"/>
          <p14:tracePt t="23998" x="6521450" y="2171700"/>
          <p14:tracePt t="24014" x="6521450" y="2178050"/>
          <p14:tracePt t="24031" x="6508750" y="2178050"/>
          <p14:tracePt t="24069" x="6502400" y="2178050"/>
          <p14:tracePt t="24079" x="6489700" y="2178050"/>
          <p14:tracePt t="24159" x="6489700" y="2184400"/>
          <p14:tracePt t="24165" x="6483350" y="2222500"/>
          <p14:tracePt t="24175" x="6483350" y="2260600"/>
          <p14:tracePt t="24181" x="6483350" y="2343150"/>
          <p14:tracePt t="24197" x="6477000" y="2451100"/>
          <p14:tracePt t="24214" x="6419850" y="2565400"/>
          <p14:tracePt t="24231" x="6400800" y="2628900"/>
          <p14:tracePt t="24247" x="6388100" y="2673350"/>
          <p14:tracePt t="24264" x="6388100" y="2705100"/>
          <p14:tracePt t="24280" x="6375400" y="2724150"/>
          <p14:tracePt t="24297" x="6375400" y="2730500"/>
          <p14:tracePt t="24314" x="6375400" y="2749550"/>
          <p14:tracePt t="24331" x="6375400" y="2774950"/>
          <p14:tracePt t="24347" x="6375400" y="2794000"/>
          <p14:tracePt t="24364" x="6375400" y="2813050"/>
          <p14:tracePt t="24457" x="6381750" y="2813050"/>
          <p14:tracePt t="24469" x="6388100" y="2819400"/>
          <p14:tracePt t="24475" x="6388100" y="2825750"/>
          <p14:tracePt t="24481" x="6394450" y="2825750"/>
          <p14:tracePt t="24853" x="6394450" y="2832100"/>
          <p14:tracePt t="24855" x="6407150" y="2832100"/>
          <p14:tracePt t="24857" x="6419850" y="2857500"/>
          <p14:tracePt t="24867" x="6419850" y="2908300"/>
          <p14:tracePt t="24867" x="6419850" y="2914650"/>
          <p14:tracePt t="24881" x="6426200" y="2997200"/>
          <p14:tracePt t="24897" x="6413500" y="3105150"/>
          <p14:tracePt t="24914" x="6407150" y="3181350"/>
          <p14:tracePt t="24930" x="6407150" y="3225800"/>
          <p14:tracePt t="24947" x="6407150" y="3244850"/>
          <p14:tracePt t="24993" x="6407150" y="3257550"/>
          <p14:tracePt t="25011" x="6407150" y="3263900"/>
          <p14:tracePt t="25517" x="6407150" y="3251200"/>
          <p14:tracePt t="25519" x="6419850" y="3232150"/>
          <p14:tracePt t="25523" x="6426200" y="3200400"/>
          <p14:tracePt t="25523" x="6438900" y="3187700"/>
          <p14:tracePt t="25531" x="6477000" y="3117850"/>
          <p14:tracePt t="25547" x="6521450" y="3054350"/>
          <p14:tracePt t="25564" x="6546850" y="3009900"/>
          <p14:tracePt t="25581" x="6559550" y="3003550"/>
          <p14:tracePt t="25597" x="6559550" y="2990850"/>
          <p14:tracePt t="31255" x="6553200" y="2990850"/>
          <p14:tracePt t="31259" x="6546850" y="2990850"/>
          <p14:tracePt t="31269" x="6534150" y="2990850"/>
          <p14:tracePt t="31281" x="6534150" y="2984500"/>
          <p14:tracePt t="31281" x="6527800" y="2978150"/>
          <p14:tracePt t="31327" x="6527800" y="2971800"/>
          <p14:tracePt t="31385" x="6521450" y="2971800"/>
          <p14:tracePt t="32512" x="0" y="0"/>
        </p14:tracePtLst>
        <p14:tracePtLst>
          <p14:tracePt t="60842" x="6165850" y="5632450"/>
          <p14:tracePt t="60851" x="6172200" y="5638800"/>
          <p14:tracePt t="61727" x="6184900" y="5638800"/>
          <p14:tracePt t="61731" x="6210300" y="5638800"/>
          <p14:tracePt t="61741" x="6254750" y="5638800"/>
          <p14:tracePt t="61747" x="6375400" y="5632450"/>
          <p14:tracePt t="61764" x="6540500" y="5626100"/>
          <p14:tracePt t="61764" x="6559550" y="5613400"/>
          <p14:tracePt t="61781" x="6737350" y="5588000"/>
          <p14:tracePt t="61797" x="6908800" y="5568950"/>
          <p14:tracePt t="61814" x="7023100" y="5543550"/>
          <p14:tracePt t="61814" x="7035800" y="5543550"/>
          <p14:tracePt t="61831" x="7131050" y="5518150"/>
          <p14:tracePt t="61847" x="7200900" y="5511800"/>
          <p14:tracePt t="61864" x="7258050" y="5505450"/>
          <p14:tracePt t="61881" x="7302500" y="5499100"/>
          <p14:tracePt t="61897" x="7353300" y="5486400"/>
          <p14:tracePt t="61914" x="7404100" y="5486400"/>
          <p14:tracePt t="61931" x="7442200" y="5486400"/>
          <p14:tracePt t="61947" x="7486650" y="5486400"/>
          <p14:tracePt t="61964" x="7531100" y="5480050"/>
          <p14:tracePt t="61964" x="7537450" y="5480050"/>
          <p14:tracePt t="61981" x="7594600" y="5480050"/>
          <p14:tracePt t="61997" x="7639050" y="5480050"/>
          <p14:tracePt t="62014" x="7683500" y="5467350"/>
          <p14:tracePt t="62031" x="7727950" y="5461000"/>
          <p14:tracePt t="62047" x="7778750" y="5461000"/>
          <p14:tracePt t="62064" x="7816850" y="5461000"/>
          <p14:tracePt t="62064" x="7823200" y="5461000"/>
          <p14:tracePt t="62081" x="7842250" y="5461000"/>
          <p14:tracePt t="62097" x="7861300" y="5461000"/>
          <p14:tracePt t="62114" x="7880350" y="5461000"/>
          <p14:tracePt t="62130" x="7893050" y="5461000"/>
          <p14:tracePt t="62147" x="7924800" y="5461000"/>
          <p14:tracePt t="62164" x="7950200" y="5461000"/>
          <p14:tracePt t="62181" x="7969250" y="5461000"/>
          <p14:tracePt t="62197" x="7975600" y="5461000"/>
          <p14:tracePt t="62305" x="7962900" y="5461000"/>
          <p14:tracePt t="62309" x="7956550" y="5461000"/>
          <p14:tracePt t="62314" x="7943850" y="5454650"/>
          <p14:tracePt t="62314" x="7880350" y="5435600"/>
          <p14:tracePt t="62330" x="7785100" y="5403850"/>
          <p14:tracePt t="62347" x="7689850" y="5365750"/>
          <p14:tracePt t="62364" x="7588250" y="5340350"/>
          <p14:tracePt t="62364" x="7581900" y="5334000"/>
          <p14:tracePt t="62381" x="7467600" y="5302250"/>
          <p14:tracePt t="62397" x="7378700" y="5270500"/>
          <p14:tracePt t="62414" x="7283450" y="5238750"/>
          <p14:tracePt t="62431" x="7181850" y="5213350"/>
          <p14:tracePt t="62447" x="7092950" y="5181600"/>
          <p14:tracePt t="62464" x="7010400" y="5156200"/>
          <p14:tracePt t="62464" x="6997700" y="5156200"/>
          <p14:tracePt t="62481" x="6883400" y="5137150"/>
          <p14:tracePt t="62497" x="6737350" y="5124450"/>
          <p14:tracePt t="62514" x="6578600" y="5111750"/>
          <p14:tracePt t="62531" x="6419850" y="5111750"/>
          <p14:tracePt t="62547" x="6330950" y="5111750"/>
          <p14:tracePt t="62564" x="6254750" y="5130800"/>
          <p14:tracePt t="62564" x="6235700" y="5130800"/>
          <p14:tracePt t="62581" x="6172200" y="5156200"/>
          <p14:tracePt t="62597" x="6076950" y="5226050"/>
          <p14:tracePt t="62614" x="5975350" y="5302250"/>
          <p14:tracePt t="62614" x="5969000" y="5314950"/>
          <p14:tracePt t="62631" x="5867400" y="5384800"/>
          <p14:tracePt t="62647" x="5778500" y="5461000"/>
          <p14:tracePt t="62664" x="5740400" y="5505450"/>
          <p14:tracePt t="62664" x="5740400" y="5511800"/>
          <p14:tracePt t="62681" x="5734050" y="5524500"/>
          <p14:tracePt t="62697" x="5734050" y="5537200"/>
          <p14:tracePt t="62739" x="5734050" y="5543550"/>
          <p14:tracePt t="62747" x="5746750" y="5549900"/>
          <p14:tracePt t="62748" x="5835650" y="5581650"/>
          <p14:tracePt t="62765" x="5994400" y="5626100"/>
          <p14:tracePt t="62765" x="6013450" y="5638800"/>
          <p14:tracePt t="62781" x="6261100" y="5695950"/>
          <p14:tracePt t="62797" x="6546850" y="5746750"/>
          <p14:tracePt t="62814" x="6832600" y="5772150"/>
          <p14:tracePt t="62831" x="7080250" y="5791200"/>
          <p14:tracePt t="62847" x="7334250" y="5803900"/>
          <p14:tracePt t="62864" x="7575550" y="5803900"/>
          <p14:tracePt t="62881" x="7753350" y="5803900"/>
          <p14:tracePt t="62897" x="7874000" y="5803900"/>
          <p14:tracePt t="62914" x="7988300" y="5803900"/>
          <p14:tracePt t="62930" x="8121650" y="5778500"/>
          <p14:tracePt t="62947" x="8210550" y="5746750"/>
          <p14:tracePt t="62964" x="8248650" y="5727700"/>
          <p14:tracePt t="62981" x="8255000" y="5715000"/>
          <p14:tracePt t="63063" x="8255000" y="5702300"/>
          <p14:tracePt t="63065" x="8255000" y="5676900"/>
          <p14:tracePt t="63073" x="8261350" y="5645150"/>
          <p14:tracePt t="63080" x="8261350" y="5556250"/>
          <p14:tracePt t="63097" x="8261350" y="5486400"/>
          <p14:tracePt t="63114" x="8261350" y="5448300"/>
          <p14:tracePt t="63131" x="8229600" y="5422900"/>
          <p14:tracePt t="63147" x="8166100" y="5397500"/>
          <p14:tracePt t="63164" x="8077200" y="5359400"/>
          <p14:tracePt t="63164" x="8064500" y="5359400"/>
          <p14:tracePt t="63181" x="7918450" y="5334000"/>
          <p14:tracePt t="63197" x="7715250" y="5308600"/>
          <p14:tracePt t="63214" x="7524750" y="5289550"/>
          <p14:tracePt t="63230" x="7296150" y="5283200"/>
          <p14:tracePt t="63247" x="7105650" y="5264150"/>
          <p14:tracePt t="63264" x="6864350" y="5264150"/>
          <p14:tracePt t="63281" x="6686550" y="5264150"/>
          <p14:tracePt t="63297" x="6496050" y="5264150"/>
          <p14:tracePt t="63314" x="6337300" y="5276850"/>
          <p14:tracePt t="63330" x="6159500" y="5308600"/>
          <p14:tracePt t="63347" x="6013450" y="5340350"/>
          <p14:tracePt t="63364" x="5842000" y="5397500"/>
          <p14:tracePt t="63381" x="5715000" y="5441950"/>
          <p14:tracePt t="63397" x="5607050" y="5486400"/>
          <p14:tracePt t="63414" x="5530850" y="5524500"/>
          <p14:tracePt t="63430" x="5473700" y="5575300"/>
          <p14:tracePt t="63447" x="5473700" y="5613400"/>
          <p14:tracePt t="63464" x="5486400" y="5651500"/>
          <p14:tracePt t="63481" x="5619750" y="5721350"/>
          <p14:tracePt t="63497" x="5784850" y="5778500"/>
          <p14:tracePt t="63514" x="6013450" y="5829300"/>
          <p14:tracePt t="63531" x="6299200" y="5835650"/>
          <p14:tracePt t="63547" x="6604000" y="5848350"/>
          <p14:tracePt t="63564" x="6921500" y="5880100"/>
          <p14:tracePt t="63580" x="7251700" y="5899150"/>
          <p14:tracePt t="63597" x="7531100" y="5918200"/>
          <p14:tracePt t="63614" x="7747000" y="5924550"/>
          <p14:tracePt t="63614" x="7772400" y="5924550"/>
          <p14:tracePt t="63631" x="7918450" y="5937250"/>
          <p14:tracePt t="63647" x="7988300" y="5937250"/>
          <p14:tracePt t="63664" x="8026400" y="5937250"/>
          <p14:tracePt t="63699" x="8032750" y="5937250"/>
          <p14:tracePt t="64169" x="8026400" y="5937250"/>
          <p14:tracePt t="64171" x="8020050" y="5937250"/>
          <p14:tracePt t="64181" x="7994650" y="5937250"/>
          <p14:tracePt t="64197" x="7988300" y="5924550"/>
          <p14:tracePt t="64198" x="7950200" y="5924550"/>
          <p14:tracePt t="64214" x="7893050" y="5918200"/>
          <p14:tracePt t="64231" x="7867650" y="5892800"/>
          <p14:tracePt t="64247" x="7829550" y="5892800"/>
          <p14:tracePt t="64264" x="7816850" y="5886450"/>
          <p14:tracePt t="64280" x="7791450" y="5880100"/>
          <p14:tracePt t="64297" x="7785100" y="5873750"/>
          <p14:tracePt t="64314" x="7772400" y="5873750"/>
          <p14:tracePt t="64351" x="7766050" y="5873750"/>
          <p14:tracePt t="64354" x="7766050" y="5867400"/>
          <p14:tracePt t="64383" x="7753350" y="5867400"/>
          <p14:tracePt t="64637" x="7747000" y="5867400"/>
          <p14:tracePt t="64641" x="7740650" y="5867400"/>
          <p14:tracePt t="64645" x="7734300" y="5861050"/>
          <p14:tracePt t="64649" x="7696200" y="5854700"/>
          <p14:tracePt t="64664" x="7651750" y="5835650"/>
          <p14:tracePt t="64680" x="7613650" y="5822950"/>
          <p14:tracePt t="64697" x="7588250" y="5822950"/>
          <p14:tracePt t="64714" x="7575550" y="5810250"/>
          <p14:tracePt t="64731" x="7569200" y="5816600"/>
          <p14:tracePt t="64747" x="7562850" y="5816600"/>
          <p14:tracePt t="64953" x="7556500" y="5816600"/>
          <p14:tracePt t="64955" x="7543800" y="5816600"/>
          <p14:tracePt t="64957" x="7537450" y="5816600"/>
          <p14:tracePt t="64965" x="7518400" y="5816600"/>
          <p14:tracePt t="64965" x="7512050" y="5816600"/>
          <p14:tracePt t="64997" x="7499350" y="5816600"/>
          <p14:tracePt t="66864" x="0" y="0"/>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2629" y="1102533"/>
            <a:ext cx="4243074" cy="46650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re 1"/>
          <p:cNvSpPr>
            <a:spLocks noGrp="1"/>
          </p:cNvSpPr>
          <p:nvPr>
            <p:ph type="title"/>
          </p:nvPr>
        </p:nvSpPr>
        <p:spPr/>
        <p:txBody>
          <a:bodyPr/>
          <a:lstStyle/>
          <a:p>
            <a:r>
              <a:rPr lang="fr-FR" sz="2400" dirty="0"/>
              <a:t>High-Z MMI – </a:t>
            </a:r>
            <a:r>
              <a:rPr lang="fr-FR" sz="2400" dirty="0" err="1"/>
              <a:t>effect</a:t>
            </a:r>
            <a:r>
              <a:rPr lang="fr-FR" sz="2400" dirty="0"/>
              <a:t> on the </a:t>
            </a:r>
            <a:r>
              <a:rPr lang="fr-FR" sz="2400" dirty="0" err="1"/>
              <a:t>beam</a:t>
            </a:r>
            <a:r>
              <a:rPr lang="fr-FR" sz="2400" dirty="0"/>
              <a:t> </a:t>
            </a:r>
            <a:r>
              <a:rPr lang="fr-FR" sz="2400" dirty="0" err="1"/>
              <a:t>termination</a:t>
            </a:r>
            <a:r>
              <a:rPr lang="fr-FR" sz="2400" dirty="0"/>
              <a:t>- JET</a:t>
            </a:r>
            <a:endParaRPr lang="fr-FR" sz="2400" dirty="0"/>
          </a:p>
        </p:txBody>
      </p:sp>
      <p:sp>
        <p:nvSpPr>
          <p:cNvPr id="3" name="Espace réservé du contenu 2"/>
          <p:cNvSpPr>
            <a:spLocks noGrp="1"/>
          </p:cNvSpPr>
          <p:nvPr>
            <p:ph idx="1"/>
          </p:nvPr>
        </p:nvSpPr>
        <p:spPr>
          <a:xfrm>
            <a:off x="457200" y="836712"/>
            <a:ext cx="4337437" cy="5796844"/>
          </a:xfrm>
        </p:spPr>
        <p:txBody>
          <a:bodyPr/>
          <a:lstStyle/>
          <a:p>
            <a:r>
              <a:rPr lang="fr-FR" dirty="0" err="1" smtClean="0">
                <a:sym typeface="Wingdings" panose="05000000000000000000" pitchFamily="2" charset="2"/>
              </a:rPr>
              <a:t>Larger</a:t>
            </a:r>
            <a:r>
              <a:rPr lang="fr-FR" dirty="0" smtClean="0">
                <a:sym typeface="Wingdings" panose="05000000000000000000" pitchFamily="2" charset="2"/>
              </a:rPr>
              <a:t> pellets lead to a </a:t>
            </a:r>
            <a:r>
              <a:rPr lang="fr-FR" dirty="0" err="1" smtClean="0">
                <a:sym typeface="Wingdings" panose="05000000000000000000" pitchFamily="2" charset="2"/>
              </a:rPr>
              <a:t>slightly</a:t>
            </a:r>
            <a:r>
              <a:rPr lang="fr-FR" dirty="0" smtClean="0">
                <a:sym typeface="Wingdings" panose="05000000000000000000" pitchFamily="2" charset="2"/>
              </a:rPr>
              <a:t> </a:t>
            </a:r>
            <a:r>
              <a:rPr lang="fr-FR" dirty="0" err="1" smtClean="0">
                <a:sym typeface="Wingdings" panose="05000000000000000000" pitchFamily="2" charset="2"/>
              </a:rPr>
              <a:t>faster</a:t>
            </a:r>
            <a:r>
              <a:rPr lang="fr-FR" dirty="0" smtClean="0">
                <a:sym typeface="Wingdings" panose="05000000000000000000" pitchFamily="2" charset="2"/>
              </a:rPr>
              <a:t> </a:t>
            </a:r>
            <a:r>
              <a:rPr lang="fr-FR" dirty="0" err="1" smtClean="0">
                <a:sym typeface="Wingdings" panose="05000000000000000000" pitchFamily="2" charset="2"/>
              </a:rPr>
              <a:t>decay</a:t>
            </a:r>
            <a:endParaRPr lang="fr-FR" dirty="0">
              <a:sym typeface="Wingdings" panose="05000000000000000000" pitchFamily="2" charset="2"/>
            </a:endParaRPr>
          </a:p>
          <a:p>
            <a:r>
              <a:rPr lang="fr-FR" dirty="0" err="1" smtClean="0">
                <a:sym typeface="Wingdings" panose="05000000000000000000" pitchFamily="2" charset="2"/>
              </a:rPr>
              <a:t>Surprisingly</a:t>
            </a:r>
            <a:r>
              <a:rPr lang="fr-FR" dirty="0" smtClean="0">
                <a:sym typeface="Wingdings" panose="05000000000000000000" pitchFamily="2" charset="2"/>
              </a:rPr>
              <a:t>: no </a:t>
            </a:r>
            <a:r>
              <a:rPr lang="fr-FR" dirty="0" err="1">
                <a:sym typeface="Wingdings" panose="05000000000000000000" pitchFamily="2" charset="2"/>
              </a:rPr>
              <a:t>obvious</a:t>
            </a:r>
            <a:r>
              <a:rPr lang="fr-FR" dirty="0">
                <a:sym typeface="Wingdings" panose="05000000000000000000" pitchFamily="2" charset="2"/>
              </a:rPr>
              <a:t> </a:t>
            </a:r>
            <a:r>
              <a:rPr lang="fr-FR" dirty="0" err="1">
                <a:sym typeface="Wingdings" panose="05000000000000000000" pitchFamily="2" charset="2"/>
              </a:rPr>
              <a:t>difference</a:t>
            </a:r>
            <a:r>
              <a:rPr lang="fr-FR" dirty="0">
                <a:sym typeface="Wingdings" panose="05000000000000000000" pitchFamily="2" charset="2"/>
              </a:rPr>
              <a:t> on </a:t>
            </a:r>
            <a:r>
              <a:rPr lang="fr-FR" dirty="0" err="1">
                <a:sym typeface="Wingdings" panose="05000000000000000000" pitchFamily="2" charset="2"/>
              </a:rPr>
              <a:t>current</a:t>
            </a:r>
            <a:r>
              <a:rPr lang="fr-FR" dirty="0">
                <a:sym typeface="Wingdings" panose="05000000000000000000" pitchFamily="2" charset="2"/>
              </a:rPr>
              <a:t> </a:t>
            </a:r>
            <a:r>
              <a:rPr lang="fr-FR" dirty="0" err="1">
                <a:sym typeface="Wingdings" panose="05000000000000000000" pitchFamily="2" charset="2"/>
              </a:rPr>
              <a:t>decay</a:t>
            </a:r>
            <a:r>
              <a:rPr lang="fr-FR" dirty="0">
                <a:sym typeface="Wingdings" panose="05000000000000000000" pitchFamily="2" charset="2"/>
              </a:rPr>
              <a:t> rate Ar vs. </a:t>
            </a:r>
            <a:r>
              <a:rPr lang="fr-FR" dirty="0" smtClean="0">
                <a:sym typeface="Wingdings" panose="05000000000000000000" pitchFamily="2" charset="2"/>
              </a:rPr>
              <a:t>Ne saturation? </a:t>
            </a:r>
          </a:p>
          <a:p>
            <a:r>
              <a:rPr lang="fr-FR" dirty="0">
                <a:sym typeface="Wingdings" panose="05000000000000000000" pitchFamily="2" charset="2"/>
              </a:rPr>
              <a:t>All cases have a final collapse and impact on the </a:t>
            </a:r>
            <a:r>
              <a:rPr lang="fr-FR" dirty="0" err="1">
                <a:sym typeface="Wingdings" panose="05000000000000000000" pitchFamily="2" charset="2"/>
              </a:rPr>
              <a:t>wall</a:t>
            </a:r>
            <a:endParaRPr lang="fr-FR" dirty="0">
              <a:sym typeface="Wingdings" panose="05000000000000000000" pitchFamily="2" charset="2"/>
            </a:endParaRPr>
          </a:p>
          <a:p>
            <a:endParaRPr lang="fr-FR" dirty="0" smtClean="0">
              <a:sym typeface="Wingdings" panose="05000000000000000000" pitchFamily="2" charset="2"/>
            </a:endParaRPr>
          </a:p>
        </p:txBody>
      </p:sp>
      <p:sp>
        <p:nvSpPr>
          <p:cNvPr id="9" name="ZoneTexte 8"/>
          <p:cNvSpPr txBox="1"/>
          <p:nvPr/>
        </p:nvSpPr>
        <p:spPr>
          <a:xfrm>
            <a:off x="1096054" y="6123345"/>
            <a:ext cx="2148089" cy="369332"/>
          </a:xfrm>
          <a:prstGeom prst="rect">
            <a:avLst/>
          </a:prstGeom>
          <a:noFill/>
          <a:ln w="12700">
            <a:noFill/>
          </a:ln>
        </p:spPr>
        <p:txBody>
          <a:bodyPr wrap="none" rtlCol="0">
            <a:spAutoFit/>
          </a:bodyPr>
          <a:lstStyle/>
          <a:p>
            <a:pPr algn="ctr"/>
            <a:r>
              <a:rPr lang="fr-FR" sz="1800" i="1" dirty="0" err="1" smtClean="0">
                <a:solidFill>
                  <a:srgbClr val="00B0F0"/>
                </a:solidFill>
              </a:rPr>
              <a:t>Courtesy</a:t>
            </a:r>
            <a:r>
              <a:rPr lang="fr-FR" sz="1800" i="1" dirty="0" smtClean="0">
                <a:solidFill>
                  <a:srgbClr val="00B0F0"/>
                </a:solidFill>
              </a:rPr>
              <a:t> of S. </a:t>
            </a:r>
            <a:r>
              <a:rPr lang="fr-FR" sz="1800" i="1" dirty="0" err="1" smtClean="0">
                <a:solidFill>
                  <a:srgbClr val="00B0F0"/>
                </a:solidFill>
              </a:rPr>
              <a:t>Silburn</a:t>
            </a:r>
            <a:endParaRPr lang="fr-FR" sz="1800" i="1" dirty="0" smtClean="0">
              <a:solidFill>
                <a:srgbClr val="00B0F0"/>
              </a:solidFill>
            </a:endParaRPr>
          </a:p>
        </p:txBody>
      </p:sp>
      <p:pic>
        <p:nvPicPr>
          <p:cNvPr id="1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6275" y="3493201"/>
            <a:ext cx="3300158" cy="2539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ZoneTexte 13"/>
          <p:cNvSpPr txBox="1"/>
          <p:nvPr/>
        </p:nvSpPr>
        <p:spPr>
          <a:xfrm>
            <a:off x="4204607" y="5863908"/>
            <a:ext cx="4741096" cy="707886"/>
          </a:xfrm>
          <a:prstGeom prst="rect">
            <a:avLst/>
          </a:prstGeom>
          <a:noFill/>
          <a:ln w="12700">
            <a:solidFill>
              <a:srgbClr val="00B050"/>
            </a:solidFill>
          </a:ln>
        </p:spPr>
        <p:txBody>
          <a:bodyPr wrap="square" rtlCol="0">
            <a:spAutoFit/>
          </a:bodyPr>
          <a:lstStyle/>
          <a:p>
            <a:pPr algn="ctr"/>
            <a:r>
              <a:rPr lang="fr-FR" sz="2000" dirty="0" smtClean="0">
                <a:solidFill>
                  <a:srgbClr val="00B050"/>
                </a:solidFill>
              </a:rPr>
              <a:t>High-Z MMI not </a:t>
            </a:r>
            <a:r>
              <a:rPr lang="fr-FR" sz="2000" dirty="0" err="1" smtClean="0">
                <a:solidFill>
                  <a:srgbClr val="00B050"/>
                </a:solidFill>
              </a:rPr>
              <a:t>very</a:t>
            </a:r>
            <a:r>
              <a:rPr lang="fr-FR" sz="2000" dirty="0" smtClean="0">
                <a:solidFill>
                  <a:srgbClr val="00B050"/>
                </a:solidFill>
              </a:rPr>
              <a:t> </a:t>
            </a:r>
            <a:r>
              <a:rPr lang="fr-FR" sz="2000" dirty="0" err="1" smtClean="0">
                <a:solidFill>
                  <a:srgbClr val="00B050"/>
                </a:solidFill>
              </a:rPr>
              <a:t>beneficial</a:t>
            </a:r>
            <a:r>
              <a:rPr lang="fr-FR" sz="2000" dirty="0" smtClean="0">
                <a:solidFill>
                  <a:srgbClr val="00B050"/>
                </a:solidFill>
              </a:rPr>
              <a:t> on final impact </a:t>
            </a:r>
            <a:r>
              <a:rPr lang="fr-FR" sz="2000" dirty="0" err="1" smtClean="0">
                <a:solidFill>
                  <a:srgbClr val="00B050"/>
                </a:solidFill>
              </a:rPr>
              <a:t>avoidance</a:t>
            </a:r>
            <a:r>
              <a:rPr lang="fr-FR" sz="2000" dirty="0" smtClean="0">
                <a:solidFill>
                  <a:srgbClr val="00B050"/>
                </a:solidFill>
              </a:rPr>
              <a:t>. Argon and </a:t>
            </a:r>
            <a:r>
              <a:rPr lang="fr-FR" sz="2000" dirty="0" err="1" smtClean="0">
                <a:solidFill>
                  <a:srgbClr val="00B050"/>
                </a:solidFill>
              </a:rPr>
              <a:t>Neon</a:t>
            </a:r>
            <a:r>
              <a:rPr lang="fr-FR" sz="2000" dirty="0" smtClean="0">
                <a:solidFill>
                  <a:srgbClr val="00B050"/>
                </a:solidFill>
              </a:rPr>
              <a:t> </a:t>
            </a:r>
            <a:r>
              <a:rPr lang="fr-FR" sz="2000" dirty="0" err="1" smtClean="0">
                <a:solidFill>
                  <a:srgbClr val="00B050"/>
                </a:solidFill>
              </a:rPr>
              <a:t>similar</a:t>
            </a:r>
            <a:endParaRPr lang="fr-FR" sz="2000" baseline="-25000" dirty="0" smtClean="0">
              <a:solidFill>
                <a:srgbClr val="00B050"/>
              </a:solidFill>
            </a:endParaRPr>
          </a:p>
        </p:txBody>
      </p:sp>
      <p:sp>
        <p:nvSpPr>
          <p:cNvPr id="7" name="Espace réservé du pied de page 6"/>
          <p:cNvSpPr>
            <a:spLocks noGrp="1"/>
          </p:cNvSpPr>
          <p:nvPr>
            <p:ph type="ftr" sz="quarter" idx="11"/>
          </p:nvPr>
        </p:nvSpPr>
        <p:spPr/>
        <p:txBody>
          <a:bodyPr/>
          <a:lstStyle/>
          <a:p>
            <a:r>
              <a:rPr lang="en-US" smtClean="0"/>
              <a:t>IAEA Technical Meeting on Plasma Disruptions and their Mitigation 20th-23th July 2020</a:t>
            </a:r>
            <a:endParaRPr lang="de-DE" dirty="0" smtClean="0"/>
          </a:p>
        </p:txBody>
      </p:sp>
      <p:sp>
        <p:nvSpPr>
          <p:cNvPr id="15" name="Espace réservé du numéro de diapositive 14"/>
          <p:cNvSpPr>
            <a:spLocks noGrp="1"/>
          </p:cNvSpPr>
          <p:nvPr>
            <p:ph type="sldNum" sz="quarter" idx="4"/>
          </p:nvPr>
        </p:nvSpPr>
        <p:spPr/>
        <p:txBody>
          <a:bodyPr/>
          <a:lstStyle/>
          <a:p>
            <a:fld id="{6A6D9FA1-99C7-4910-8E32-B85D378B0060}" type="slidenum">
              <a:rPr lang="en-GB" smtClean="0"/>
              <a:pPr/>
              <a:t>9</a:t>
            </a:fld>
            <a:endParaRPr lang="en-GB" dirty="0"/>
          </a:p>
        </p:txBody>
      </p:sp>
      <p:pic>
        <p:nvPicPr>
          <p:cNvPr id="16" name="Picture 2" descr="\\de-ews-fs01\efdawork\PI team\PICTURES AND GRAPHICS\LOGOS\JET-LOGO (by Dolp)\OtherJPG\JET.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44906" y="1280668"/>
            <a:ext cx="631203" cy="250401"/>
          </a:xfrm>
          <a:prstGeom prst="rect">
            <a:avLst/>
          </a:prstGeom>
          <a:noFill/>
          <a:extLst>
            <a:ext uri="{909E8E84-426E-40DD-AFC4-6F175D3DCCD1}">
              <a14:hiddenFill xmlns:a14="http://schemas.microsoft.com/office/drawing/2010/main">
                <a:solidFill>
                  <a:srgbClr val="FFFFFF"/>
                </a:solidFill>
              </a14:hiddenFill>
            </a:ext>
          </a:extLst>
        </p:spPr>
      </p:pic>
      <p:pic>
        <p:nvPicPr>
          <p:cNvPr id="20" name="Audio 1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grpSp>
        <p:nvGrpSpPr>
          <p:cNvPr id="28" name="Groupe 27"/>
          <p:cNvGrpSpPr/>
          <p:nvPr/>
        </p:nvGrpSpPr>
        <p:grpSpPr>
          <a:xfrm>
            <a:off x="6078850" y="826436"/>
            <a:ext cx="2781950" cy="1432856"/>
            <a:chOff x="5964563" y="1340768"/>
            <a:chExt cx="2781950" cy="1432856"/>
          </a:xfrm>
        </p:grpSpPr>
        <p:sp>
          <p:nvSpPr>
            <p:cNvPr id="29" name="ZoneTexte 28"/>
            <p:cNvSpPr txBox="1"/>
            <p:nvPr/>
          </p:nvSpPr>
          <p:spPr>
            <a:xfrm>
              <a:off x="6990728" y="1340768"/>
              <a:ext cx="1037656" cy="338554"/>
            </a:xfrm>
            <a:prstGeom prst="rect">
              <a:avLst/>
            </a:prstGeom>
            <a:noFill/>
          </p:spPr>
          <p:txBody>
            <a:bodyPr wrap="none" rtlCol="0">
              <a:spAutoFit/>
            </a:bodyPr>
            <a:lstStyle/>
            <a:p>
              <a:r>
                <a:rPr lang="fr-FR" sz="1600" dirty="0" smtClean="0">
                  <a:solidFill>
                    <a:srgbClr val="00B050"/>
                  </a:solidFill>
                </a:rPr>
                <a:t>SPI trigger</a:t>
              </a:r>
              <a:endParaRPr lang="fr-FR" sz="1600" dirty="0">
                <a:solidFill>
                  <a:srgbClr val="00B050"/>
                </a:solidFill>
              </a:endParaRPr>
            </a:p>
          </p:txBody>
        </p:sp>
        <p:sp>
          <p:nvSpPr>
            <p:cNvPr id="30" name="ZoneTexte 29"/>
            <p:cNvSpPr txBox="1"/>
            <p:nvPr/>
          </p:nvSpPr>
          <p:spPr>
            <a:xfrm>
              <a:off x="7011627" y="2311959"/>
              <a:ext cx="1295547" cy="307777"/>
            </a:xfrm>
            <a:prstGeom prst="rect">
              <a:avLst/>
            </a:prstGeom>
            <a:noFill/>
          </p:spPr>
          <p:txBody>
            <a:bodyPr wrap="none" rtlCol="0">
              <a:spAutoFit/>
            </a:bodyPr>
            <a:lstStyle/>
            <a:p>
              <a:r>
                <a:rPr lang="fr-FR" sz="1400" dirty="0" smtClean="0">
                  <a:solidFill>
                    <a:srgbClr val="FF0000"/>
                  </a:solidFill>
                </a:rPr>
                <a:t>Ar SPI 12.5 mm</a:t>
              </a:r>
              <a:endParaRPr lang="fr-FR" sz="1400" dirty="0">
                <a:solidFill>
                  <a:srgbClr val="FF0000"/>
                </a:solidFill>
              </a:endParaRPr>
            </a:p>
          </p:txBody>
        </p:sp>
        <p:sp>
          <p:nvSpPr>
            <p:cNvPr id="31" name="ZoneTexte 30"/>
            <p:cNvSpPr txBox="1"/>
            <p:nvPr/>
          </p:nvSpPr>
          <p:spPr>
            <a:xfrm>
              <a:off x="5964563" y="1815132"/>
              <a:ext cx="724878" cy="338554"/>
            </a:xfrm>
            <a:prstGeom prst="rect">
              <a:avLst/>
            </a:prstGeom>
            <a:noFill/>
          </p:spPr>
          <p:txBody>
            <a:bodyPr wrap="none" rtlCol="0">
              <a:spAutoFit/>
            </a:bodyPr>
            <a:lstStyle/>
            <a:p>
              <a:r>
                <a:rPr lang="fr-FR" sz="1600" dirty="0" smtClean="0">
                  <a:solidFill>
                    <a:srgbClr val="0070C0"/>
                  </a:solidFill>
                </a:rPr>
                <a:t>No SPI</a:t>
              </a:r>
              <a:endParaRPr lang="fr-FR" sz="1600" dirty="0">
                <a:solidFill>
                  <a:srgbClr val="0070C0"/>
                </a:solidFill>
              </a:endParaRPr>
            </a:p>
          </p:txBody>
        </p:sp>
        <p:sp>
          <p:nvSpPr>
            <p:cNvPr id="32" name="ZoneTexte 31"/>
            <p:cNvSpPr txBox="1"/>
            <p:nvPr/>
          </p:nvSpPr>
          <p:spPr>
            <a:xfrm>
              <a:off x="7655075" y="1845909"/>
              <a:ext cx="1057277" cy="307777"/>
            </a:xfrm>
            <a:prstGeom prst="rect">
              <a:avLst/>
            </a:prstGeom>
            <a:noFill/>
          </p:spPr>
          <p:txBody>
            <a:bodyPr wrap="none" rtlCol="0">
              <a:spAutoFit/>
            </a:bodyPr>
            <a:lstStyle/>
            <a:p>
              <a:r>
                <a:rPr lang="fr-FR" sz="1400" dirty="0" smtClean="0">
                  <a:solidFill>
                    <a:srgbClr val="FF3399"/>
                  </a:solidFill>
                </a:rPr>
                <a:t>Ar, SPI 8mm</a:t>
              </a:r>
              <a:endParaRPr lang="fr-FR" sz="1400" dirty="0">
                <a:solidFill>
                  <a:srgbClr val="FF3399"/>
                </a:solidFill>
              </a:endParaRPr>
            </a:p>
          </p:txBody>
        </p:sp>
        <p:sp>
          <p:nvSpPr>
            <p:cNvPr id="33" name="ZoneTexte 32"/>
            <p:cNvSpPr txBox="1"/>
            <p:nvPr/>
          </p:nvSpPr>
          <p:spPr>
            <a:xfrm>
              <a:off x="6948264" y="2465847"/>
              <a:ext cx="1293944" cy="307777"/>
            </a:xfrm>
            <a:prstGeom prst="rect">
              <a:avLst/>
            </a:prstGeom>
            <a:noFill/>
          </p:spPr>
          <p:txBody>
            <a:bodyPr wrap="none" rtlCol="0">
              <a:spAutoFit/>
            </a:bodyPr>
            <a:lstStyle/>
            <a:p>
              <a:r>
                <a:rPr lang="fr-FR" sz="1400" dirty="0" smtClean="0">
                  <a:solidFill>
                    <a:srgbClr val="00B050"/>
                  </a:solidFill>
                </a:rPr>
                <a:t>Ne SPI 12.5mm</a:t>
              </a:r>
              <a:endParaRPr lang="fr-FR" sz="1400" dirty="0">
                <a:solidFill>
                  <a:srgbClr val="00B050"/>
                </a:solidFill>
              </a:endParaRPr>
            </a:p>
          </p:txBody>
        </p:sp>
        <p:sp>
          <p:nvSpPr>
            <p:cNvPr id="34" name="ZoneTexte 33"/>
            <p:cNvSpPr txBox="1"/>
            <p:nvPr/>
          </p:nvSpPr>
          <p:spPr>
            <a:xfrm>
              <a:off x="7595236" y="1661242"/>
              <a:ext cx="1151277" cy="307777"/>
            </a:xfrm>
            <a:prstGeom prst="rect">
              <a:avLst/>
            </a:prstGeom>
            <a:noFill/>
          </p:spPr>
          <p:txBody>
            <a:bodyPr wrap="none" rtlCol="0">
              <a:spAutoFit/>
            </a:bodyPr>
            <a:lstStyle/>
            <a:p>
              <a:r>
                <a:rPr lang="fr-FR" sz="1400" dirty="0" smtClean="0"/>
                <a:t>Ne, SPI 8 mm</a:t>
              </a:r>
              <a:endParaRPr lang="fr-FR" sz="1400" dirty="0"/>
            </a:p>
          </p:txBody>
        </p:sp>
      </p:grpSp>
    </p:spTree>
    <p:custDataLst>
      <p:tags r:id="rId1"/>
    </p:custDataLst>
    <p:extLst>
      <p:ext uri="{BB962C8B-B14F-4D97-AF65-F5344CB8AC3E}">
        <p14:creationId xmlns:p14="http://schemas.microsoft.com/office/powerpoint/2010/main" val="1445249420"/>
      </p:ext>
    </p:extLst>
  </p:cSld>
  <p:clrMapOvr>
    <a:masterClrMapping/>
  </p:clrMapOvr>
  <mc:AlternateContent xmlns:mc="http://schemas.openxmlformats.org/markup-compatibility/2006">
    <mc:Choice xmlns:p14="http://schemas.microsoft.com/office/powerpoint/2010/main" Requires="p14">
      <p:transition spd="slow" p14:dur="2000" advTm="78706"/>
    </mc:Choice>
    <mc:Fallback>
      <p:transition spd="slow" advTm="787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0"/>
                </p:tgtEl>
              </p:cMediaNode>
            </p:audio>
          </p:childTnLst>
        </p:cTn>
      </p:par>
    </p:tnLst>
    <p:bldLst>
      <p:bldP spid="14" grpId="0" animBg="1"/>
    </p:bldLst>
  </p:timing>
  <p:extLst>
    <p:ext uri="{3A86A75C-4F4B-4683-9AE1-C65F6400EC91}">
      <p14:laserTraceLst xmlns:p14="http://schemas.microsoft.com/office/powerpoint/2010/main">
        <p14:tracePtLst>
          <p14:tracePt t="8965" x="8026400" y="1708150"/>
          <p14:tracePt t="9501" x="8032750" y="1708150"/>
          <p14:tracePt t="9503" x="8039100" y="1708150"/>
          <p14:tracePt t="9503" x="8058150" y="1708150"/>
          <p14:tracePt t="9511" x="8064500" y="1708150"/>
          <p14:tracePt t="9527" x="8083550" y="1708150"/>
          <p14:tracePt t="9528" x="8115300" y="1708150"/>
          <p14:tracePt t="9544" x="8147050" y="1708150"/>
          <p14:tracePt t="9560" x="8204200" y="1708150"/>
          <p14:tracePt t="9578" x="8261350" y="1714500"/>
          <p14:tracePt t="9594" x="8331200" y="1714500"/>
          <p14:tracePt t="9611" x="8401050" y="1714500"/>
          <p14:tracePt t="9627" x="8451850" y="1714500"/>
          <p14:tracePt t="9644" x="8489950" y="1714500"/>
          <p14:tracePt t="9660" x="8528050" y="1714500"/>
          <p14:tracePt t="9677" x="8559800" y="1714500"/>
          <p14:tracePt t="9694" x="8604250" y="1714500"/>
          <p14:tracePt t="9711" x="8636000" y="1714500"/>
          <p14:tracePt t="9727" x="8655050" y="1714500"/>
          <p14:tracePt t="9744" x="8680450" y="1714500"/>
          <p14:tracePt t="9760" x="8699500" y="1714500"/>
          <p14:tracePt t="9777" x="8737600" y="1714500"/>
          <p14:tracePt t="9794" x="8775700" y="1714500"/>
          <p14:tracePt t="9811" x="8813800" y="1714500"/>
          <p14:tracePt t="9827" x="8839200" y="1714500"/>
          <p14:tracePt t="9844" x="8845550" y="1714500"/>
          <p14:tracePt t="9955" x="8839200" y="1714500"/>
          <p14:tracePt t="9957" x="8832850" y="1714500"/>
          <p14:tracePt t="9961" x="8807450" y="1714500"/>
          <p14:tracePt t="9971" x="8788400" y="1714500"/>
          <p14:tracePt t="9977" x="8743950" y="1714500"/>
          <p14:tracePt t="9994" x="8680450" y="1714500"/>
          <p14:tracePt t="10011" x="8623300" y="1714500"/>
          <p14:tracePt t="10027" x="8572500" y="1714500"/>
          <p14:tracePt t="10044" x="8509000" y="1714500"/>
          <p14:tracePt t="10060" x="8451850" y="1727200"/>
          <p14:tracePt t="10077" x="8382000" y="1727200"/>
          <p14:tracePt t="10094" x="8337550" y="1727200"/>
          <p14:tracePt t="10094" x="8324850" y="1727200"/>
          <p14:tracePt t="10111" x="8274050" y="1733550"/>
          <p14:tracePt t="10127" x="8216900" y="1733550"/>
          <p14:tracePt t="10144" x="8128000" y="1733550"/>
          <p14:tracePt t="10160" x="8039100" y="1733550"/>
          <p14:tracePt t="10177" x="7981950" y="1739900"/>
          <p14:tracePt t="10194" x="7931150" y="1739900"/>
          <p14:tracePt t="10211" x="7899400" y="1739900"/>
          <p14:tracePt t="10227" x="7874000" y="1739900"/>
          <p14:tracePt t="10337" x="7867650" y="1739900"/>
          <p14:tracePt t="10571" x="7867650" y="1746250"/>
          <p14:tracePt t="10577" x="7874000" y="1771650"/>
          <p14:tracePt t="10586" x="7893050" y="1771650"/>
          <p14:tracePt t="10594" x="7893050" y="1784350"/>
          <p14:tracePt t="10611" x="7912100" y="1797050"/>
          <p14:tracePt t="10627" x="7937500" y="1822450"/>
          <p14:tracePt t="10644" x="7956550" y="1828800"/>
          <p14:tracePt t="10660" x="7962900" y="1847850"/>
          <p14:tracePt t="10677" x="7975600" y="1847850"/>
          <p14:tracePt t="10785" x="7969250" y="1847850"/>
          <p14:tracePt t="10803" x="7962900" y="1847850"/>
          <p14:tracePt t="10810" x="7956550" y="1847850"/>
          <p14:tracePt t="10811" x="7950200" y="1847850"/>
          <p14:tracePt t="10827" x="7937500" y="1841500"/>
          <p14:tracePt t="10844" x="7924800" y="1835150"/>
          <p14:tracePt t="10861" x="7918450" y="1822450"/>
          <p14:tracePt t="11057" x="7931150" y="1822450"/>
          <p14:tracePt t="11070" x="7943850" y="1822450"/>
          <p14:tracePt t="11077" x="7956550" y="1822450"/>
          <p14:tracePt t="11078" x="7981950" y="1822450"/>
          <p14:tracePt t="11094" x="8007350" y="1822450"/>
          <p14:tracePt t="11111" x="8058150" y="1822450"/>
          <p14:tracePt t="11127" x="8070850" y="1822450"/>
          <p14:tracePt t="11144" x="8089900" y="1822450"/>
          <p14:tracePt t="11160" x="8153400" y="1822450"/>
          <p14:tracePt t="11177" x="8204200" y="1835150"/>
          <p14:tracePt t="11194" x="8235950" y="1854200"/>
          <p14:tracePt t="11211" x="8255000" y="1854200"/>
          <p14:tracePt t="11227" x="8293100" y="1866900"/>
          <p14:tracePt t="11244" x="8305800" y="1866900"/>
          <p14:tracePt t="11261" x="8312150" y="1879600"/>
          <p14:tracePt t="11277" x="8331200" y="1879600"/>
          <p14:tracePt t="11294" x="8350250" y="1898650"/>
          <p14:tracePt t="11311" x="8375650" y="1898650"/>
          <p14:tracePt t="11327" x="8382000" y="1905000"/>
          <p14:tracePt t="11344" x="8388350" y="1905000"/>
          <p14:tracePt t="11415" x="8394700" y="1905000"/>
          <p14:tracePt t="11555" x="8394700" y="1911350"/>
          <p14:tracePt t="11723" x="8401050" y="1917700"/>
          <p14:tracePt t="11727" x="8413750" y="1936750"/>
          <p14:tracePt t="11729" x="8426450" y="1962150"/>
          <p14:tracePt t="11737" x="8439150" y="1981200"/>
          <p14:tracePt t="11744" x="8458200" y="2000250"/>
          <p14:tracePt t="11744" x="8464550" y="2006600"/>
          <p14:tracePt t="11761" x="8483600" y="2051050"/>
          <p14:tracePt t="11777" x="8509000" y="2095500"/>
          <p14:tracePt t="11794" x="8540750" y="2139950"/>
          <p14:tracePt t="11811" x="8547100" y="2152650"/>
          <p14:tracePt t="11827" x="8553450" y="2165350"/>
          <p14:tracePt t="11844" x="8559800" y="2171700"/>
          <p14:tracePt t="11861" x="8566150" y="2184400"/>
          <p14:tracePt t="11877" x="8572500" y="2184400"/>
          <p14:tracePt t="12177" x="8566150" y="2184400"/>
          <p14:tracePt t="12184" x="8559800" y="2184400"/>
          <p14:tracePt t="12194" x="8553450" y="2184400"/>
          <p14:tracePt t="12194" x="8534400" y="2178050"/>
          <p14:tracePt t="12210" x="8521700" y="2178050"/>
          <p14:tracePt t="12227" x="8502650" y="2165350"/>
          <p14:tracePt t="12244" x="8477250" y="2159000"/>
          <p14:tracePt t="12261" x="8445500" y="2133600"/>
          <p14:tracePt t="12277" x="8407400" y="2120900"/>
          <p14:tracePt t="12294" x="8382000" y="2089150"/>
          <p14:tracePt t="12294" x="8369300" y="2089150"/>
          <p14:tracePt t="12311" x="8356600" y="2076450"/>
          <p14:tracePt t="12327" x="8324850" y="2063750"/>
          <p14:tracePt t="12344" x="8305800" y="2044700"/>
          <p14:tracePt t="12361" x="8274050" y="2025650"/>
          <p14:tracePt t="12377" x="8229600" y="2006600"/>
          <p14:tracePt t="12394" x="8216900" y="1993900"/>
          <p14:tracePt t="12410" x="8178800" y="1968500"/>
          <p14:tracePt t="12427" x="8153400" y="1955800"/>
          <p14:tracePt t="12444" x="8140700" y="1943100"/>
          <p14:tracePt t="12461" x="8115300" y="1924050"/>
          <p14:tracePt t="12477" x="8102600" y="1917700"/>
          <p14:tracePt t="12494" x="8089900" y="1905000"/>
          <p14:tracePt t="12510" x="8083550" y="1898650"/>
          <p14:tracePt t="12527" x="8064500" y="1898650"/>
          <p14:tracePt t="12563" x="8064500" y="1892300"/>
          <p14:tracePt t="13003" x="8058150" y="1892300"/>
          <p14:tracePt t="16360" x="0" y="0"/>
        </p14:tracePtLst>
        <p14:tracePtLst>
          <p14:tracePt t="54687" x="1619250" y="5175250"/>
          <p14:tracePt t="54960" x="1619250" y="5168900"/>
          <p14:tracePt t="54982" x="1612900" y="5168900"/>
          <p14:tracePt t="54990" x="1606550" y="5168900"/>
          <p14:tracePt t="54996" x="1600200" y="5168900"/>
          <p14:tracePt t="54996" x="1587500" y="5156200"/>
          <p14:tracePt t="55011" x="1555750" y="5143500"/>
          <p14:tracePt t="55028" x="1543050" y="5143500"/>
          <p14:tracePt t="55045" x="1524000" y="5130800"/>
          <p14:tracePt t="55062" x="1517650" y="5130800"/>
          <p14:tracePt t="55078" x="1511300" y="5130800"/>
          <p14:tracePt t="55176" x="1504950" y="5130800"/>
          <p14:tracePt t="55932" x="1511300" y="5130800"/>
          <p14:tracePt t="55936" x="1517650" y="5130800"/>
          <p14:tracePt t="55938" x="1562100" y="5143500"/>
          <p14:tracePt t="55946" x="1631950" y="5162550"/>
          <p14:tracePt t="55946" x="1657350" y="5162550"/>
          <p14:tracePt t="55962" x="1701800" y="5175250"/>
          <p14:tracePt t="55978" x="1746250" y="5181600"/>
          <p14:tracePt t="55995" x="1771650" y="5200650"/>
          <p14:tracePt t="56011" x="1790700" y="5200650"/>
          <p14:tracePt t="56028" x="1797050" y="5200650"/>
          <p14:tracePt t="56130" x="1809750" y="5200650"/>
          <p14:tracePt t="56172" x="1816100" y="5194300"/>
          <p14:tracePt t="56176" x="1828800" y="5181600"/>
          <p14:tracePt t="56178" x="1905000" y="5130800"/>
          <p14:tracePt t="56187" x="1993900" y="5067300"/>
          <p14:tracePt t="56195" x="2146300" y="4972050"/>
          <p14:tracePt t="56211" x="2317750" y="4864100"/>
          <p14:tracePt t="56229" x="2406650" y="4800600"/>
          <p14:tracePt t="56245" x="2444750" y="4775200"/>
          <p14:tracePt t="56356" x="2444750" y="4768850"/>
          <p14:tracePt t="56450" x="2451100" y="4768850"/>
          <p14:tracePt t="56452" x="2457450" y="4768850"/>
          <p14:tracePt t="56456" x="2470150" y="4768850"/>
          <p14:tracePt t="56456" x="2476500" y="4756150"/>
          <p14:tracePt t="56462" x="2597150" y="4724400"/>
          <p14:tracePt t="56479" x="2832100" y="4654550"/>
          <p14:tracePt t="56495" x="3067050" y="4578350"/>
          <p14:tracePt t="56511" x="3308350" y="4464050"/>
          <p14:tracePt t="56528" x="3448050" y="4368800"/>
          <p14:tracePt t="56545" x="3498850" y="4330700"/>
          <p14:tracePt t="56561" x="3524250" y="4305300"/>
          <p14:tracePt t="56578" x="3549650" y="4273550"/>
          <p14:tracePt t="56595" x="3575050" y="4235450"/>
          <p14:tracePt t="56611" x="3619500" y="4197350"/>
          <p14:tracePt t="56628" x="3632200" y="4184650"/>
          <p14:tracePt t="56645" x="3638550" y="4165600"/>
          <p14:tracePt t="56716" x="3644900" y="4159250"/>
          <p14:tracePt t="56720" x="3644900" y="4152900"/>
          <p14:tracePt t="56722" x="3657600" y="4133850"/>
          <p14:tracePt t="56728" x="3689350" y="4102100"/>
          <p14:tracePt t="56745" x="3702050" y="4070350"/>
          <p14:tracePt t="56761" x="3714750" y="4064000"/>
          <p14:tracePt t="56904" x="3708400" y="4064000"/>
          <p14:tracePt t="56910" x="3702050" y="4064000"/>
          <p14:tracePt t="56914" x="3695700" y="4064000"/>
          <p14:tracePt t="56920" x="3689350" y="4057650"/>
          <p14:tracePt t="56930" x="3663950" y="4038600"/>
          <p14:tracePt t="56945" x="3657600" y="4038600"/>
          <p14:tracePt t="56961" x="3651250" y="4038600"/>
          <p14:tracePt t="56978" x="3644900" y="4032250"/>
          <p14:tracePt t="56995" x="3638550" y="4032250"/>
          <p14:tracePt t="57456" x="3632200" y="4032250"/>
          <p14:tracePt t="57464" x="3619500" y="4051300"/>
          <p14:tracePt t="57466" x="3568700" y="4114800"/>
          <p14:tracePt t="57479" x="3486150" y="4203700"/>
          <p14:tracePt t="57495" x="3403600" y="4298950"/>
          <p14:tracePt t="57495" x="3397250" y="4305300"/>
          <p14:tracePt t="57512" x="3314700" y="4394200"/>
          <p14:tracePt t="57528" x="3232150" y="4495800"/>
          <p14:tracePt t="57545" x="3175000" y="4559300"/>
          <p14:tracePt t="57561" x="3054350" y="4622800"/>
          <p14:tracePt t="57578" x="2895600" y="4705350"/>
          <p14:tracePt t="57595" x="2768600" y="4762500"/>
          <p14:tracePt t="57595" x="2749550" y="4762500"/>
          <p14:tracePt t="57612" x="2622550" y="4806950"/>
          <p14:tracePt t="57628" x="2476500" y="4832350"/>
          <p14:tracePt t="57645" x="2317750" y="4851400"/>
          <p14:tracePt t="57662" x="2171700" y="4857750"/>
          <p14:tracePt t="57678" x="2070100" y="4857750"/>
          <p14:tracePt t="57695" x="1993900" y="4857750"/>
          <p14:tracePt t="57695" x="1981200" y="4857750"/>
          <p14:tracePt t="57712" x="1949450" y="4857750"/>
          <p14:tracePt t="57728" x="1943100" y="4857750"/>
          <p14:tracePt t="57818" x="1943100" y="4864100"/>
          <p14:tracePt t="57826" x="1943100" y="4870450"/>
          <p14:tracePt t="57828" x="1962150" y="4889500"/>
          <p14:tracePt t="57845" x="1981200" y="4889500"/>
          <p14:tracePt t="57845" x="2000250" y="4895850"/>
          <p14:tracePt t="57861" x="2012950" y="4908550"/>
          <p14:tracePt t="57878" x="2032000" y="4908550"/>
          <p14:tracePt t="57895" x="2032000" y="4914900"/>
          <p14:tracePt t="57930" x="2038350" y="4914900"/>
          <p14:tracePt t="57946" x="2044700" y="4914900"/>
          <p14:tracePt t="57946" x="2051050" y="4914900"/>
          <p14:tracePt t="57961" x="2076450" y="4914900"/>
          <p14:tracePt t="57978" x="2095500" y="4914900"/>
          <p14:tracePt t="57995" x="2101850" y="4914900"/>
          <p14:tracePt t="58012" x="2133600" y="4914900"/>
          <p14:tracePt t="58028" x="2159000" y="4914900"/>
          <p14:tracePt t="58045" x="2165350" y="4914900"/>
          <p14:tracePt t="58062" x="2171700" y="4914900"/>
          <p14:tracePt t="58078" x="2178050" y="4914900"/>
          <p14:tracePt t="58095" x="2184400" y="4914900"/>
          <p14:tracePt t="58112" x="2190750" y="4914900"/>
          <p14:tracePt t="58230" x="2203450" y="4914900"/>
          <p14:tracePt t="58237" x="2209800" y="4914900"/>
          <p14:tracePt t="58245" x="2222500" y="4914900"/>
          <p14:tracePt t="58246" x="2260600" y="4933950"/>
          <p14:tracePt t="58262" x="2292350" y="4946650"/>
          <p14:tracePt t="58278" x="2305050" y="4946650"/>
          <p14:tracePt t="58295" x="2343150" y="4953000"/>
          <p14:tracePt t="58311" x="2355850" y="4959350"/>
          <p14:tracePt t="58328" x="2362200" y="4959350"/>
          <p14:tracePt t="58468" x="2362200" y="4953000"/>
          <p14:tracePt t="58470" x="2362200" y="4946650"/>
          <p14:tracePt t="58474" x="2368550" y="4927600"/>
          <p14:tracePt t="58478" x="2387600" y="4902200"/>
          <p14:tracePt t="58495" x="2387600" y="4876800"/>
          <p14:tracePt t="58511" x="2387600" y="4864100"/>
          <p14:tracePt t="58528" x="2387600" y="4857750"/>
          <p14:tracePt t="58706" x="2393950" y="4838700"/>
          <p14:tracePt t="58708" x="2393950" y="4826000"/>
          <p14:tracePt t="58710" x="2400300" y="4813300"/>
          <p14:tracePt t="58712" x="2508250" y="4654550"/>
          <p14:tracePt t="58728" x="2565400" y="4552950"/>
          <p14:tracePt t="58745" x="2603500" y="4476750"/>
          <p14:tracePt t="58762" x="2622550" y="4445000"/>
          <p14:tracePt t="58778" x="2628900" y="4438650"/>
          <p14:tracePt t="58795" x="2628900" y="4432300"/>
          <p14:tracePt t="58956" x="2628900" y="4438650"/>
          <p14:tracePt t="58958" x="2628900" y="4445000"/>
          <p14:tracePt t="58962" x="2635250" y="4476750"/>
          <p14:tracePt t="58972" x="2635250" y="4502150"/>
          <p14:tracePt t="58978" x="2616200" y="4572000"/>
          <p14:tracePt t="58995" x="2584450" y="4629150"/>
          <p14:tracePt t="59012" x="2552700" y="4692650"/>
          <p14:tracePt t="59028" x="2520950" y="4743450"/>
          <p14:tracePt t="59045" x="2476500" y="4800600"/>
          <p14:tracePt t="59045" x="2476500" y="4806950"/>
          <p14:tracePt t="59062" x="2457450" y="4819650"/>
          <p14:tracePt t="59078" x="2438400" y="4832350"/>
          <p14:tracePt t="59095" x="2425700" y="4845050"/>
          <p14:tracePt t="59111" x="2413000" y="4851400"/>
          <p14:tracePt t="59128" x="2387600" y="4851400"/>
          <p14:tracePt t="59145" x="2368550" y="4851400"/>
          <p14:tracePt t="59145" x="2362200" y="4851400"/>
          <p14:tracePt t="59162" x="2336800" y="4857750"/>
          <p14:tracePt t="59178" x="2330450" y="4857750"/>
          <p14:tracePt t="59195" x="2317750" y="4857750"/>
          <p14:tracePt t="59230" x="2305050" y="4857750"/>
          <p14:tracePt t="59230" x="2298700" y="4857750"/>
          <p14:tracePt t="59245" x="2286000" y="4857750"/>
          <p14:tracePt t="59261" x="2273300" y="4857750"/>
          <p14:tracePt t="59279" x="2254250" y="4857750"/>
          <p14:tracePt t="59295" x="2235200" y="4857750"/>
          <p14:tracePt t="59312" x="2209800" y="4864100"/>
          <p14:tracePt t="59328" x="2190750" y="4864100"/>
          <p14:tracePt t="59345" x="2165350" y="4864100"/>
          <p14:tracePt t="59362" x="2152650" y="4864100"/>
          <p14:tracePt t="59378" x="2127250" y="4864100"/>
          <p14:tracePt t="59395" x="2101850" y="4864100"/>
          <p14:tracePt t="59448" x="2095500" y="4864100"/>
          <p14:tracePt t="61834" x="2089150" y="4864100"/>
          <p14:tracePt t="62062" x="2089150" y="4870450"/>
          <p14:tracePt t="62064" x="2070100" y="4921250"/>
          <p14:tracePt t="62071" x="2038350" y="4959350"/>
          <p14:tracePt t="62082" x="2006600" y="4997450"/>
          <p14:tracePt t="62095" x="1955800" y="5054600"/>
          <p14:tracePt t="62111" x="1924050" y="5086350"/>
          <p14:tracePt t="62128" x="1905000" y="5092700"/>
          <p14:tracePt t="62145" x="1898650" y="5092700"/>
          <p14:tracePt t="62162" x="1898650" y="5111750"/>
          <p14:tracePt t="62178" x="1892300" y="5111750"/>
          <p14:tracePt t="62195" x="1860550" y="5130800"/>
          <p14:tracePt t="62211" x="1854200" y="5162550"/>
          <p14:tracePt t="62228" x="1835150" y="5187950"/>
          <p14:tracePt t="62245" x="1803400" y="5194300"/>
          <p14:tracePt t="62262" x="1790700" y="5200650"/>
          <p14:tracePt t="62278" x="1784350" y="5219700"/>
          <p14:tracePt t="62295" x="1765300" y="5219700"/>
          <p14:tracePt t="62312" x="1752600" y="5226050"/>
          <p14:tracePt t="62328" x="1739900" y="5232400"/>
          <p14:tracePt t="62345" x="1727200" y="5238750"/>
          <p14:tracePt t="62362" x="1708150" y="5238750"/>
          <p14:tracePt t="62378" x="1695450" y="5245100"/>
          <p14:tracePt t="62395" x="1682750" y="5245100"/>
          <p14:tracePt t="62412" x="1670050" y="5245100"/>
          <p14:tracePt t="64282" x="1676400" y="5251450"/>
          <p14:tracePt t="64284" x="1695450" y="5264150"/>
          <p14:tracePt t="64287" x="1708150" y="5270500"/>
          <p14:tracePt t="64296" x="1739900" y="5289550"/>
          <p14:tracePt t="64296" x="1739900" y="5295900"/>
          <p14:tracePt t="64312" x="1758950" y="5321300"/>
          <p14:tracePt t="64328" x="1778000" y="5334000"/>
          <p14:tracePt t="64345" x="1790700" y="5353050"/>
          <p14:tracePt t="64361" x="1797050" y="5372100"/>
          <p14:tracePt t="64378" x="1809750" y="5403850"/>
          <p14:tracePt t="64395" x="1822450" y="5429250"/>
          <p14:tracePt t="64412" x="1835150" y="5473700"/>
          <p14:tracePt t="64428" x="1841500" y="5530850"/>
          <p14:tracePt t="64445" x="1860550" y="5581650"/>
          <p14:tracePt t="64461" x="1873250" y="5632450"/>
          <p14:tracePt t="64478" x="1879600" y="5683250"/>
          <p14:tracePt t="64495" x="1885950" y="5715000"/>
          <p14:tracePt t="64512" x="1911350" y="5734050"/>
          <p14:tracePt t="64528" x="1911350" y="5772150"/>
          <p14:tracePt t="64545" x="1924050" y="5791200"/>
          <p14:tracePt t="64561" x="1930400" y="5829300"/>
          <p14:tracePt t="64578" x="1987550" y="5886450"/>
          <p14:tracePt t="64595" x="2012950" y="5899150"/>
          <p14:tracePt t="64612" x="2012950" y="5905500"/>
          <p14:tracePt t="64738" x="2019300" y="5905500"/>
          <p14:tracePt t="64744" x="2025650" y="5905500"/>
          <p14:tracePt t="64746" x="2044700" y="5918200"/>
          <p14:tracePt t="64746" x="2051050" y="5918200"/>
          <p14:tracePt t="64763" x="2070100" y="5930900"/>
          <p14:tracePt t="64778" x="2101850" y="5949950"/>
          <p14:tracePt t="64795" x="2120900" y="5956300"/>
          <p14:tracePt t="64811" x="2133600" y="5962650"/>
          <p14:tracePt t="64848" x="2139950" y="5962650"/>
          <p14:tracePt t="65214" x="2146300" y="5962650"/>
          <p14:tracePt t="65216" x="2152650" y="5962650"/>
          <p14:tracePt t="65222" x="2190750" y="5969000"/>
          <p14:tracePt t="65228" x="2254250" y="5994400"/>
          <p14:tracePt t="65245" x="2336800" y="6007100"/>
          <p14:tracePt t="65262" x="2406650" y="6026150"/>
          <p14:tracePt t="65278" x="2482850" y="6051550"/>
          <p14:tracePt t="65295" x="2540000" y="6057900"/>
          <p14:tracePt t="65311" x="2597150" y="6064250"/>
          <p14:tracePt t="65328" x="2635250" y="6070600"/>
          <p14:tracePt t="65345" x="2667000" y="6076950"/>
          <p14:tracePt t="65345" x="2673350" y="6076950"/>
          <p14:tracePt t="65362" x="2705100" y="6083300"/>
          <p14:tracePt t="65378" x="2724150" y="6083300"/>
          <p14:tracePt t="65395" x="2749550" y="6083300"/>
          <p14:tracePt t="65412" x="2774950" y="6083300"/>
          <p14:tracePt t="65429" x="2794000" y="6096000"/>
          <p14:tracePt t="65445" x="2825750" y="6096000"/>
          <p14:tracePt t="65445" x="2838450" y="6096000"/>
          <p14:tracePt t="65462" x="2889250" y="6108700"/>
          <p14:tracePt t="65478" x="2927350" y="6115050"/>
          <p14:tracePt t="65495" x="2940050" y="6115050"/>
          <p14:tracePt t="65495" x="2946400" y="6115050"/>
          <p14:tracePt t="65512" x="2959100" y="6115050"/>
          <p14:tracePt t="65528" x="2971800" y="6115050"/>
          <p14:tracePt t="65790" x="2965450" y="6115050"/>
          <p14:tracePt t="65804" x="2965450" y="6108700"/>
          <p14:tracePt t="65808" x="2965450" y="6102350"/>
          <p14:tracePt t="65812" x="2952750" y="6083300"/>
          <p14:tracePt t="65828" x="2952750" y="6057900"/>
          <p14:tracePt t="65845" x="2946400" y="6013450"/>
          <p14:tracePt t="65862" x="2946400" y="5981700"/>
          <p14:tracePt t="65878" x="2940050" y="5956300"/>
          <p14:tracePt t="65895" x="2940050" y="5943600"/>
          <p14:tracePt t="65911" x="2933700" y="5937250"/>
          <p14:tracePt t="65928" x="2921000" y="5924550"/>
          <p14:tracePt t="65945" x="2914650" y="5899150"/>
          <p14:tracePt t="65962" x="2914650" y="5867400"/>
          <p14:tracePt t="65978" x="2914650" y="5848350"/>
          <p14:tracePt t="65995" x="2914650" y="5829300"/>
          <p14:tracePt t="66011" x="2914650" y="5822950"/>
          <p14:tracePt t="66046" x="2914650" y="5816600"/>
          <p14:tracePt t="66132" x="2914650" y="5810250"/>
          <p14:tracePt t="66136" x="2908300" y="5810250"/>
          <p14:tracePt t="66142" x="2895600" y="5803900"/>
          <p14:tracePt t="66145" x="2832100" y="5784850"/>
          <p14:tracePt t="66162" x="2774950" y="5765800"/>
          <p14:tracePt t="66178" x="2679700" y="5740400"/>
          <p14:tracePt t="66195" x="2565400" y="5734050"/>
          <p14:tracePt t="66211" x="2438400" y="5708650"/>
          <p14:tracePt t="66228" x="2305050" y="5683250"/>
          <p14:tracePt t="66245" x="2159000" y="5664200"/>
          <p14:tracePt t="66245" x="2146300" y="5664200"/>
          <p14:tracePt t="66262" x="2012950" y="5657850"/>
          <p14:tracePt t="66278" x="1879600" y="5645150"/>
          <p14:tracePt t="66295" x="1765300" y="5638800"/>
          <p14:tracePt t="66312" x="1651000" y="5638800"/>
          <p14:tracePt t="66328" x="1549400" y="5632450"/>
          <p14:tracePt t="66345" x="1447800" y="5613400"/>
          <p14:tracePt t="66361" x="1320800" y="5588000"/>
          <p14:tracePt t="66378" x="1219200" y="5581650"/>
          <p14:tracePt t="66395" x="1149350" y="5562600"/>
          <p14:tracePt t="66411" x="1079500" y="5556250"/>
          <p14:tracePt t="66428" x="1022350" y="5549900"/>
          <p14:tracePt t="66445" x="990600" y="5549900"/>
          <p14:tracePt t="66461" x="958850" y="5549900"/>
          <p14:tracePt t="66478" x="952500" y="5549900"/>
          <p14:tracePt t="66495" x="946150" y="5549900"/>
          <p14:tracePt t="66720" x="952500" y="5549900"/>
          <p14:tracePt t="66726" x="958850" y="5549900"/>
          <p14:tracePt t="66732" x="971550" y="5549900"/>
          <p14:tracePt t="66737" x="990600" y="5543550"/>
          <p14:tracePt t="66745" x="1003300" y="5537200"/>
          <p14:tracePt t="66761" x="1035050" y="5537200"/>
          <p14:tracePt t="66778" x="1060450" y="5518150"/>
          <p14:tracePt t="66795" x="1098550" y="5511800"/>
          <p14:tracePt t="66812" x="1123950" y="5505450"/>
          <p14:tracePt t="66828" x="1149350" y="5499100"/>
          <p14:tracePt t="66845" x="1168400" y="5499100"/>
          <p14:tracePt t="66861" x="1193800" y="5480050"/>
          <p14:tracePt t="66878" x="1212850" y="5473700"/>
          <p14:tracePt t="66895" x="1231900" y="5473700"/>
          <p14:tracePt t="66912" x="1263650" y="5461000"/>
          <p14:tracePt t="66928" x="1282700" y="5454650"/>
          <p14:tracePt t="66945" x="1308100" y="5435600"/>
          <p14:tracePt t="66961" x="1327150" y="5422900"/>
          <p14:tracePt t="66978" x="1352550" y="5410200"/>
          <p14:tracePt t="66995" x="1384300" y="5378450"/>
          <p14:tracePt t="67012" x="1403350" y="5340350"/>
          <p14:tracePt t="67028" x="1441450" y="5276850"/>
          <p14:tracePt t="67045" x="1479550" y="5207000"/>
          <p14:tracePt t="67061" x="1517650" y="5149850"/>
          <p14:tracePt t="67078" x="1543050" y="5111750"/>
          <p14:tracePt t="67095" x="1555750" y="5105400"/>
          <p14:tracePt t="67112" x="1555750" y="5099050"/>
          <p14:tracePt t="67466" x="1562100" y="5099050"/>
          <p14:tracePt t="67466" x="1574800" y="5099050"/>
          <p14:tracePt t="67474" x="1581150" y="5099050"/>
          <p14:tracePt t="67476" x="1593850" y="5099050"/>
          <p14:tracePt t="67478" x="1644650" y="5099050"/>
          <p14:tracePt t="67496" x="1727200" y="5054600"/>
          <p14:tracePt t="67496" x="1739900" y="5054600"/>
          <p14:tracePt t="67512" x="1809750" y="5035550"/>
          <p14:tracePt t="67528" x="1866900" y="5016500"/>
          <p14:tracePt t="67545" x="1911350" y="5003800"/>
          <p14:tracePt t="67561" x="1943100" y="4991100"/>
          <p14:tracePt t="67578" x="1968500" y="4965700"/>
          <p14:tracePt t="67595" x="2012950" y="4940300"/>
          <p14:tracePt t="67595" x="2012950" y="4933950"/>
          <p14:tracePt t="67612" x="2038350" y="4889500"/>
          <p14:tracePt t="67628" x="2089150" y="4851400"/>
          <p14:tracePt t="67645" x="2114550" y="4813300"/>
          <p14:tracePt t="67661" x="2133600" y="4794250"/>
          <p14:tracePt t="67775" x="0" y="0"/>
        </p14:tracePtLst>
      </p14:laserTraceLst>
    </p:ext>
  </p:extLst>
</p:sld>
</file>

<file path=ppt/tags/tag1.xml><?xml version="1.0" encoding="utf-8"?>
<p:tagLst xmlns:a="http://schemas.openxmlformats.org/drawingml/2006/main" xmlns:r="http://schemas.openxmlformats.org/officeDocument/2006/relationships" xmlns:p="http://schemas.openxmlformats.org/presentationml/2006/main">
  <p:tag name="TIMING" val="|73"/>
</p:tagLst>
</file>

<file path=ppt/tags/tag10.xml><?xml version="1.0" encoding="utf-8"?>
<p:tagLst xmlns:a="http://schemas.openxmlformats.org/drawingml/2006/main" xmlns:r="http://schemas.openxmlformats.org/officeDocument/2006/relationships" xmlns:p="http://schemas.openxmlformats.org/presentationml/2006/main">
  <p:tag name="TIMING" val="|64.6"/>
</p:tagLst>
</file>

<file path=ppt/tags/tag11.xml><?xml version="1.0" encoding="utf-8"?>
<p:tagLst xmlns:a="http://schemas.openxmlformats.org/drawingml/2006/main" xmlns:r="http://schemas.openxmlformats.org/officeDocument/2006/relationships" xmlns:p="http://schemas.openxmlformats.org/presentationml/2006/main">
  <p:tag name="TIMING" val="|75.7"/>
</p:tagLst>
</file>

<file path=ppt/tags/tag12.xml><?xml version="1.0" encoding="utf-8"?>
<p:tagLst xmlns:a="http://schemas.openxmlformats.org/drawingml/2006/main" xmlns:r="http://schemas.openxmlformats.org/officeDocument/2006/relationships" xmlns:p="http://schemas.openxmlformats.org/presentationml/2006/main">
  <p:tag name="TIMING" val="|104"/>
</p:tagLst>
</file>

<file path=ppt/tags/tag13.xml><?xml version="1.0" encoding="utf-8"?>
<p:tagLst xmlns:a="http://schemas.openxmlformats.org/drawingml/2006/main" xmlns:r="http://schemas.openxmlformats.org/officeDocument/2006/relationships" xmlns:p="http://schemas.openxmlformats.org/presentationml/2006/main">
  <p:tag name="TIMING" val="|64.4"/>
</p:tagLst>
</file>

<file path=ppt/tags/tag14.xml><?xml version="1.0" encoding="utf-8"?>
<p:tagLst xmlns:a="http://schemas.openxmlformats.org/drawingml/2006/main" xmlns:r="http://schemas.openxmlformats.org/officeDocument/2006/relationships" xmlns:p="http://schemas.openxmlformats.org/presentationml/2006/main">
  <p:tag name="TIMING" val="|90.2"/>
</p:tagLst>
</file>

<file path=ppt/tags/tag15.xml><?xml version="1.0" encoding="utf-8"?>
<p:tagLst xmlns:a="http://schemas.openxmlformats.org/drawingml/2006/main" xmlns:r="http://schemas.openxmlformats.org/officeDocument/2006/relationships" xmlns:p="http://schemas.openxmlformats.org/presentationml/2006/main">
  <p:tag name="TIMING" val="|88.7"/>
</p:tagLst>
</file>

<file path=ppt/tags/tag16.xml><?xml version="1.0" encoding="utf-8"?>
<p:tagLst xmlns:a="http://schemas.openxmlformats.org/drawingml/2006/main" xmlns:r="http://schemas.openxmlformats.org/officeDocument/2006/relationships" xmlns:p="http://schemas.openxmlformats.org/presentationml/2006/main">
  <p:tag name="TIMING" val="|54.3"/>
</p:tagLst>
</file>

<file path=ppt/tags/tag2.xml><?xml version="1.0" encoding="utf-8"?>
<p:tagLst xmlns:a="http://schemas.openxmlformats.org/drawingml/2006/main" xmlns:r="http://schemas.openxmlformats.org/officeDocument/2006/relationships" xmlns:p="http://schemas.openxmlformats.org/presentationml/2006/main">
  <p:tag name="TIMING" val="|47.4"/>
</p:tagLst>
</file>

<file path=ppt/tags/tag3.xml><?xml version="1.0" encoding="utf-8"?>
<p:tagLst xmlns:a="http://schemas.openxmlformats.org/drawingml/2006/main" xmlns:r="http://schemas.openxmlformats.org/officeDocument/2006/relationships" xmlns:p="http://schemas.openxmlformats.org/presentationml/2006/main">
  <p:tag name="TIMING" val="|67.3"/>
</p:tagLst>
</file>

<file path=ppt/tags/tag4.xml><?xml version="1.0" encoding="utf-8"?>
<p:tagLst xmlns:a="http://schemas.openxmlformats.org/drawingml/2006/main" xmlns:r="http://schemas.openxmlformats.org/officeDocument/2006/relationships" xmlns:p="http://schemas.openxmlformats.org/presentationml/2006/main">
  <p:tag name="TIMING" val="|68"/>
</p:tagLst>
</file>

<file path=ppt/tags/tag5.xml><?xml version="1.0" encoding="utf-8"?>
<p:tagLst xmlns:a="http://schemas.openxmlformats.org/drawingml/2006/main" xmlns:r="http://schemas.openxmlformats.org/officeDocument/2006/relationships" xmlns:p="http://schemas.openxmlformats.org/presentationml/2006/main">
  <p:tag name="TIMING" val="|43.5"/>
</p:tagLst>
</file>

<file path=ppt/tags/tag6.xml><?xml version="1.0" encoding="utf-8"?>
<p:tagLst xmlns:a="http://schemas.openxmlformats.org/drawingml/2006/main" xmlns:r="http://schemas.openxmlformats.org/officeDocument/2006/relationships" xmlns:p="http://schemas.openxmlformats.org/presentationml/2006/main">
  <p:tag name="TIMING" val="|54.2"/>
</p:tagLst>
</file>

<file path=ppt/tags/tag7.xml><?xml version="1.0" encoding="utf-8"?>
<p:tagLst xmlns:a="http://schemas.openxmlformats.org/drawingml/2006/main" xmlns:r="http://schemas.openxmlformats.org/officeDocument/2006/relationships" xmlns:p="http://schemas.openxmlformats.org/presentationml/2006/main">
  <p:tag name="TIMING" val="|42.4"/>
</p:tagLst>
</file>

<file path=ppt/tags/tag8.xml><?xml version="1.0" encoding="utf-8"?>
<p:tagLst xmlns:a="http://schemas.openxmlformats.org/drawingml/2006/main" xmlns:r="http://schemas.openxmlformats.org/officeDocument/2006/relationships" xmlns:p="http://schemas.openxmlformats.org/presentationml/2006/main">
  <p:tag name="TIMING" val="|39.9"/>
</p:tagLst>
</file>

<file path=ppt/tags/tag9.xml><?xml version="1.0" encoding="utf-8"?>
<p:tagLst xmlns:a="http://schemas.openxmlformats.org/drawingml/2006/main" xmlns:r="http://schemas.openxmlformats.org/officeDocument/2006/relationships" xmlns:p="http://schemas.openxmlformats.org/presentationml/2006/main">
  <p:tag name="TIMING" val="|69.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ln w="12700">
          <a:solidFill>
            <a:srgbClr val="0000FF"/>
          </a:solidFill>
        </a:ln>
      </a:spPr>
      <a:bodyPr wrap="square" rtlCol="0">
        <a:spAutoFit/>
      </a:bodyPr>
      <a:lstStyle>
        <a:defPPr algn="ctr">
          <a:defRPr dirty="0" smtClean="0">
            <a:solidFill>
              <a:srgbClr val="0000FF"/>
            </a:solidFil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43824</TotalTime>
  <Words>2896</Words>
  <Application>Microsoft Office PowerPoint</Application>
  <PresentationFormat>Affichage à l'écran (4:3)</PresentationFormat>
  <Paragraphs>429</Paragraphs>
  <Slides>30</Slides>
  <Notes>0</Notes>
  <HiddenSlides>0</HiddenSlides>
  <MMClips>30</MMClips>
  <ScaleCrop>false</ScaleCrop>
  <HeadingPairs>
    <vt:vector size="4" baseType="variant">
      <vt:variant>
        <vt:lpstr>Thème</vt:lpstr>
      </vt:variant>
      <vt:variant>
        <vt:i4>1</vt:i4>
      </vt:variant>
      <vt:variant>
        <vt:lpstr>Titres des diapositives</vt:lpstr>
      </vt:variant>
      <vt:variant>
        <vt:i4>30</vt:i4>
      </vt:variant>
    </vt:vector>
  </HeadingPairs>
  <TitlesOfParts>
    <vt:vector size="31" baseType="lpstr">
      <vt:lpstr>Office Theme</vt:lpstr>
      <vt:lpstr>Mitigation of runaway electron heat loads by deuterium SPI injection and kink activity </vt:lpstr>
      <vt:lpstr>Outline</vt:lpstr>
      <vt:lpstr>Outline</vt:lpstr>
      <vt:lpstr>Runaway electron mitigation – general issues</vt:lpstr>
      <vt:lpstr>Baseline runaway scenarios – JET</vt:lpstr>
      <vt:lpstr>Baseline runaway scenarios – DIII-D</vt:lpstr>
      <vt:lpstr>Outline</vt:lpstr>
      <vt:lpstr>High-Z MMI – effect on RE beam - JET</vt:lpstr>
      <vt:lpstr>High-Z MMI – effect on the beam termination- JET</vt:lpstr>
      <vt:lpstr>High-Z MMI - effect on the RE beam – DIII-D</vt:lpstr>
      <vt:lpstr>High-Z MMI - effect on the RE beam – DIII-D</vt:lpstr>
      <vt:lpstr>MGI vs. SPI</vt:lpstr>
      <vt:lpstr>D2 SPI - JET</vt:lpstr>
      <vt:lpstr>D2 SPI - JET</vt:lpstr>
      <vt:lpstr>D2 SPI - JET</vt:lpstr>
      <vt:lpstr>D2 SPI – JET – boundary conditions</vt:lpstr>
      <vt:lpstr>D2 SPI – DIII-D</vt:lpstr>
      <vt:lpstr>D2 SPI – DIII-D – kink activity</vt:lpstr>
      <vt:lpstr>Outline</vt:lpstr>
      <vt:lpstr>Instability development: JET and DIII-D</vt:lpstr>
      <vt:lpstr>Instability characterization: similarities on timescales and mode numbers</vt:lpstr>
      <vt:lpstr>Instability characterization : amplitude - JET</vt:lpstr>
      <vt:lpstr>Final collapse: MHD simulations</vt:lpstr>
      <vt:lpstr>Outline</vt:lpstr>
      <vt:lpstr>Companion plasma: impurity transport during the D2 purge phase</vt:lpstr>
      <vt:lpstr>Companion plasma: role of impurity remnant in the final collapse</vt:lpstr>
      <vt:lpstr>Conversion from magnetic to kinetic energy: how to reaccelerate runaways during your final collapse</vt:lpstr>
      <vt:lpstr>Conversion from magnetic to kinetic energy: JET database</vt:lpstr>
      <vt:lpstr>Conclusions</vt:lpstr>
      <vt:lpstr>Acknowledgements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Cédric Reux</dc:creator>
  <cp:lastModifiedBy>REUX Cedric 218210</cp:lastModifiedBy>
  <cp:revision>1120</cp:revision>
  <cp:lastPrinted>2017-05-03T13:05:48Z</cp:lastPrinted>
  <dcterms:created xsi:type="dcterms:W3CDTF">2014-10-27T16:40:37Z</dcterms:created>
  <dcterms:modified xsi:type="dcterms:W3CDTF">2020-07-11T20:56:06Z</dcterms:modified>
</cp:coreProperties>
</file>