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4"/>
  </p:notesMasterIdLst>
  <p:sldIdLst>
    <p:sldId id="393" r:id="rId2"/>
    <p:sldId id="414" r:id="rId3"/>
    <p:sldId id="445" r:id="rId4"/>
    <p:sldId id="423" r:id="rId5"/>
    <p:sldId id="424" r:id="rId6"/>
    <p:sldId id="426" r:id="rId7"/>
    <p:sldId id="427" r:id="rId8"/>
    <p:sldId id="428" r:id="rId9"/>
    <p:sldId id="429" r:id="rId10"/>
    <p:sldId id="430" r:id="rId11"/>
    <p:sldId id="431" r:id="rId12"/>
    <p:sldId id="432" r:id="rId13"/>
    <p:sldId id="433" r:id="rId14"/>
    <p:sldId id="434" r:id="rId15"/>
    <p:sldId id="435" r:id="rId16"/>
    <p:sldId id="436" r:id="rId17"/>
    <p:sldId id="437" r:id="rId18"/>
    <p:sldId id="440" r:id="rId19"/>
    <p:sldId id="438" r:id="rId20"/>
    <p:sldId id="441" r:id="rId21"/>
    <p:sldId id="421" r:id="rId22"/>
    <p:sldId id="444" r:id="rId23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iortino, Francesco" initials="SF" lastIdx="7" clrIdx="0">
    <p:extLst>
      <p:ext uri="{19B8F6BF-5375-455C-9EA6-DF929625EA0E}">
        <p15:presenceInfo xmlns:p15="http://schemas.microsoft.com/office/powerpoint/2012/main" userId="S-1-5-21-1078081533-1580818891-1957994488-132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3833"/>
    <a:srgbClr val="FFFF66"/>
    <a:srgbClr val="7E0018"/>
    <a:srgbClr val="943C44"/>
    <a:srgbClr val="A5001E"/>
    <a:srgbClr val="D3685D"/>
    <a:srgbClr val="668FA4"/>
    <a:srgbClr val="0000FF"/>
    <a:srgbClr val="B00AB7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74" autoAdjust="0"/>
    <p:restoredTop sz="94758" autoAdjust="0"/>
  </p:normalViewPr>
  <p:slideViewPr>
    <p:cSldViewPr snapToGrid="0">
      <p:cViewPr varScale="1">
        <p:scale>
          <a:sx n="130" d="100"/>
          <a:sy n="130" d="100"/>
        </p:scale>
        <p:origin x="96" y="6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Training</a:t>
            </a:r>
            <a:r>
              <a:rPr lang="en-US" baseline="0" dirty="0"/>
              <a:t> Set Composition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Disruptive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Existing</c:v>
                </c:pt>
                <c:pt idx="1">
                  <c:v>New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1978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3-4F19-A61C-9116FE09D4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Non-Disruptive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Existing</c:v>
                </c:pt>
                <c:pt idx="1">
                  <c:v>New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5995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03-4F19-A61C-9116FE09D4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5513728"/>
        <c:axId val="465515040"/>
        <c:axId val="0"/>
      </c:bar3DChart>
      <c:catAx>
        <c:axId val="4655137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Machine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515040"/>
        <c:crosses val="autoZero"/>
        <c:auto val="1"/>
        <c:lblAlgn val="ctr"/>
        <c:lblOffset val="100"/>
        <c:noMultiLvlLbl val="0"/>
      </c:catAx>
      <c:valAx>
        <c:axId val="46551504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</a:t>
                </a:r>
                <a:r>
                  <a:rPr lang="en-US" baseline="0" dirty="0"/>
                  <a:t> of Shots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51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Training</a:t>
            </a:r>
            <a:r>
              <a:rPr lang="en-US" baseline="0" dirty="0"/>
              <a:t> Set Composition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Disruptive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Existing</c:v>
                </c:pt>
                <c:pt idx="1">
                  <c:v>New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2301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E9-452C-B016-8B3889E94C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Non-Disruptive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Existing</c:v>
                </c:pt>
                <c:pt idx="1">
                  <c:v>New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5995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E9-452C-B016-8B3889E94C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5513728"/>
        <c:axId val="465515040"/>
        <c:axId val="0"/>
      </c:bar3DChart>
      <c:catAx>
        <c:axId val="4655137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Machine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515040"/>
        <c:crosses val="autoZero"/>
        <c:auto val="1"/>
        <c:lblAlgn val="ctr"/>
        <c:lblOffset val="100"/>
        <c:noMultiLvlLbl val="0"/>
      </c:catAx>
      <c:valAx>
        <c:axId val="46551504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</a:t>
                </a:r>
                <a:r>
                  <a:rPr lang="en-US" baseline="0" dirty="0"/>
                  <a:t> of Shots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51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Training</a:t>
            </a:r>
            <a:r>
              <a:rPr lang="en-US" baseline="0" dirty="0"/>
              <a:t> Set Composition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Disruptive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Existing</c:v>
                </c:pt>
                <c:pt idx="1">
                  <c:v>New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2301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EB-4FDF-863F-7B59E6F489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Non-Disruptive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Existing</c:v>
                </c:pt>
                <c:pt idx="1">
                  <c:v>New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1998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EB-4FDF-863F-7B59E6F489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5513728"/>
        <c:axId val="465515040"/>
        <c:axId val="0"/>
      </c:bar3DChart>
      <c:catAx>
        <c:axId val="4655137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Machine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515040"/>
        <c:crosses val="autoZero"/>
        <c:auto val="1"/>
        <c:lblAlgn val="ctr"/>
        <c:lblOffset val="100"/>
        <c:noMultiLvlLbl val="0"/>
      </c:catAx>
      <c:valAx>
        <c:axId val="46551504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</a:t>
                </a:r>
                <a:r>
                  <a:rPr lang="en-US" baseline="0" dirty="0"/>
                  <a:t> of Shots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51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Training</a:t>
            </a:r>
            <a:r>
              <a:rPr lang="en-US" baseline="0" dirty="0"/>
              <a:t> Set Composition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Disruptive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Existing</c:v>
                </c:pt>
                <c:pt idx="1">
                  <c:v>New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1978</c:v>
                </c:pt>
                <c:pt idx="1">
                  <c:v>2301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C1-4146-848A-FCA7BF9DDE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Non-Disruptive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Existing</c:v>
                </c:pt>
                <c:pt idx="1">
                  <c:v>New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1998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C1-4146-848A-FCA7BF9DD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5513728"/>
        <c:axId val="465515040"/>
        <c:axId val="0"/>
      </c:bar3DChart>
      <c:catAx>
        <c:axId val="4655137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Machine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515040"/>
        <c:crosses val="autoZero"/>
        <c:auto val="1"/>
        <c:lblAlgn val="ctr"/>
        <c:lblOffset val="100"/>
        <c:noMultiLvlLbl val="0"/>
      </c:catAx>
      <c:valAx>
        <c:axId val="46551504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</a:t>
                </a:r>
                <a:r>
                  <a:rPr lang="en-US" baseline="0" dirty="0"/>
                  <a:t> of Shots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51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Training</a:t>
            </a:r>
            <a:r>
              <a:rPr lang="en-US" baseline="0" dirty="0"/>
              <a:t> Set Composition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Disruptive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Existing</c:v>
                </c:pt>
                <c:pt idx="1">
                  <c:v>New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2301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64-44D5-A0D1-CFB422C8E4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Non-Disruptive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Existing</c:v>
                </c:pt>
                <c:pt idx="1">
                  <c:v>New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1978</c:v>
                </c:pt>
                <c:pt idx="1">
                  <c:v>1998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64-44D5-A0D1-CFB422C8E4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5513728"/>
        <c:axId val="465515040"/>
        <c:axId val="0"/>
      </c:bar3DChart>
      <c:catAx>
        <c:axId val="4655137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Machine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515040"/>
        <c:crosses val="autoZero"/>
        <c:auto val="1"/>
        <c:lblAlgn val="ctr"/>
        <c:lblOffset val="100"/>
        <c:noMultiLvlLbl val="0"/>
      </c:catAx>
      <c:valAx>
        <c:axId val="46551504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</a:t>
                </a:r>
                <a:r>
                  <a:rPr lang="en-US" baseline="0" dirty="0"/>
                  <a:t> of Shots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51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Training</a:t>
            </a:r>
            <a:r>
              <a:rPr lang="en-US" baseline="0" dirty="0"/>
              <a:t> Set Composition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Disruptive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Existing</c:v>
                </c:pt>
                <c:pt idx="1">
                  <c:v>New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1978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04-4964-8C82-E189E577E65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Non-Disruptive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Existing</c:v>
                </c:pt>
                <c:pt idx="1">
                  <c:v>New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5995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04-4964-8C82-E189E577E6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5513728"/>
        <c:axId val="465515040"/>
        <c:axId val="0"/>
      </c:bar3DChart>
      <c:catAx>
        <c:axId val="4655137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Machine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515040"/>
        <c:crosses val="autoZero"/>
        <c:auto val="1"/>
        <c:lblAlgn val="ctr"/>
        <c:lblOffset val="100"/>
        <c:noMultiLvlLbl val="0"/>
      </c:catAx>
      <c:valAx>
        <c:axId val="46551504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</a:t>
                </a:r>
                <a:r>
                  <a:rPr lang="en-US" baseline="0" dirty="0"/>
                  <a:t> of Shots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51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Training</a:t>
            </a:r>
            <a:r>
              <a:rPr lang="en-US" baseline="0" dirty="0"/>
              <a:t> Set Composition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Disruptive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Existing</c:v>
                </c:pt>
                <c:pt idx="1">
                  <c:v>New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1978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D4-4C7D-85CE-3B5A3A16DC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Non-Disruptive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Existing</c:v>
                </c:pt>
                <c:pt idx="1">
                  <c:v>New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2997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D4-4C7D-85CE-3B5A3A16D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5513728"/>
        <c:axId val="465515040"/>
        <c:axId val="0"/>
      </c:bar3DChart>
      <c:catAx>
        <c:axId val="4655137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Machine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515040"/>
        <c:crosses val="autoZero"/>
        <c:auto val="1"/>
        <c:lblAlgn val="ctr"/>
        <c:lblOffset val="100"/>
        <c:noMultiLvlLbl val="0"/>
      </c:catAx>
      <c:valAx>
        <c:axId val="46551504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</a:t>
                </a:r>
                <a:r>
                  <a:rPr lang="en-US" baseline="0" dirty="0"/>
                  <a:t> of Shots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51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Training</a:t>
            </a:r>
            <a:r>
              <a:rPr lang="en-US" baseline="0" dirty="0"/>
              <a:t> Set Composition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Disruptive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Existing</c:v>
                </c:pt>
                <c:pt idx="1">
                  <c:v>New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97-44D4-9152-8485DBAEF3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Non-Disruptive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Existing</c:v>
                </c:pt>
                <c:pt idx="1">
                  <c:v>New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5995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97-44D4-9152-8485DBAEF3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5513728"/>
        <c:axId val="465515040"/>
        <c:axId val="0"/>
      </c:bar3DChart>
      <c:catAx>
        <c:axId val="4655137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Machine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515040"/>
        <c:crosses val="autoZero"/>
        <c:auto val="1"/>
        <c:lblAlgn val="ctr"/>
        <c:lblOffset val="100"/>
        <c:noMultiLvlLbl val="0"/>
      </c:catAx>
      <c:valAx>
        <c:axId val="46551504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</a:t>
                </a:r>
                <a:r>
                  <a:rPr lang="en-US" baseline="0" dirty="0"/>
                  <a:t> of Shots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51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Training</a:t>
            </a:r>
            <a:r>
              <a:rPr lang="en-US" baseline="0" dirty="0"/>
              <a:t> Set Composition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Disruptive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Existing</c:v>
                </c:pt>
                <c:pt idx="1">
                  <c:v>New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8C-4552-B507-F0ACCB85C3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Non-Disruptive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Existing</c:v>
                </c:pt>
                <c:pt idx="1">
                  <c:v>New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5995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8C-4552-B507-F0ACCB85C3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5513728"/>
        <c:axId val="465515040"/>
        <c:axId val="0"/>
      </c:bar3DChart>
      <c:catAx>
        <c:axId val="4655137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Machine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515040"/>
        <c:crosses val="autoZero"/>
        <c:auto val="1"/>
        <c:lblAlgn val="ctr"/>
        <c:lblOffset val="100"/>
        <c:noMultiLvlLbl val="0"/>
      </c:catAx>
      <c:valAx>
        <c:axId val="46551504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</a:t>
                </a:r>
                <a:r>
                  <a:rPr lang="en-US" baseline="0" dirty="0"/>
                  <a:t> of Shots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51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Training</a:t>
            </a:r>
            <a:r>
              <a:rPr lang="en-US" baseline="0" dirty="0"/>
              <a:t> Set Composition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Disruptive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Existing</c:v>
                </c:pt>
                <c:pt idx="1">
                  <c:v>New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1978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91-4161-8AE3-9A63BE8681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Non-Disruptive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Existing</c:v>
                </c:pt>
                <c:pt idx="1">
                  <c:v>New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5995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91-4161-8AE3-9A63BE868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5513728"/>
        <c:axId val="465515040"/>
        <c:axId val="0"/>
      </c:bar3DChart>
      <c:catAx>
        <c:axId val="4655137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Machine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515040"/>
        <c:crosses val="autoZero"/>
        <c:auto val="1"/>
        <c:lblAlgn val="ctr"/>
        <c:lblOffset val="100"/>
        <c:noMultiLvlLbl val="0"/>
      </c:catAx>
      <c:valAx>
        <c:axId val="46551504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</a:t>
                </a:r>
                <a:r>
                  <a:rPr lang="en-US" baseline="0" dirty="0"/>
                  <a:t> of Shots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51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Training</a:t>
            </a:r>
            <a:r>
              <a:rPr lang="en-US" baseline="0" dirty="0"/>
              <a:t> Set Composition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Disruptive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Existing</c:v>
                </c:pt>
                <c:pt idx="1">
                  <c:v>New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1978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AC-48A9-990F-86C587040E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Non-Disruptive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Existing</c:v>
                </c:pt>
                <c:pt idx="1">
                  <c:v>New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7205</c:v>
                </c:pt>
                <c:pt idx="1">
                  <c:v>5995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AC-48A9-990F-86C587040E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5513728"/>
        <c:axId val="465515040"/>
        <c:axId val="0"/>
      </c:bar3DChart>
      <c:catAx>
        <c:axId val="4655137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Machine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515040"/>
        <c:crosses val="autoZero"/>
        <c:auto val="1"/>
        <c:lblAlgn val="ctr"/>
        <c:lblOffset val="100"/>
        <c:noMultiLvlLbl val="0"/>
      </c:catAx>
      <c:valAx>
        <c:axId val="46551504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</a:t>
                </a:r>
                <a:r>
                  <a:rPr lang="en-US" baseline="0" dirty="0"/>
                  <a:t> of Shots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51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Training</a:t>
            </a:r>
            <a:r>
              <a:rPr lang="en-US" baseline="0" dirty="0"/>
              <a:t> Set Composition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Disruptive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Existing</c:v>
                </c:pt>
                <c:pt idx="1">
                  <c:v>New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1978</c:v>
                </c:pt>
                <c:pt idx="1">
                  <c:v>2301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9C-403E-AD22-3CE94AEE16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Non-Disruptive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Existing</c:v>
                </c:pt>
                <c:pt idx="1">
                  <c:v>New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5995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9C-403E-AD22-3CE94AEE16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5513728"/>
        <c:axId val="465515040"/>
        <c:axId val="0"/>
      </c:bar3DChart>
      <c:catAx>
        <c:axId val="4655137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Machine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515040"/>
        <c:crosses val="autoZero"/>
        <c:auto val="1"/>
        <c:lblAlgn val="ctr"/>
        <c:lblOffset val="100"/>
        <c:noMultiLvlLbl val="0"/>
      </c:catAx>
      <c:valAx>
        <c:axId val="46551504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</a:t>
                </a:r>
                <a:r>
                  <a:rPr lang="en-US" baseline="0" dirty="0"/>
                  <a:t> of Shots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51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Training</a:t>
            </a:r>
            <a:r>
              <a:rPr lang="en-US" baseline="0" dirty="0"/>
              <a:t> Set Composition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Disruptive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Existing</c:v>
                </c:pt>
                <c:pt idx="1">
                  <c:v>New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1978</c:v>
                </c:pt>
                <c:pt idx="1">
                  <c:v>2301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B7-4A87-AFC9-7D38EF59B0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Non-Disruptive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Existing</c:v>
                </c:pt>
                <c:pt idx="1">
                  <c:v>New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7205</c:v>
                </c:pt>
                <c:pt idx="1">
                  <c:v>5995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B7-4A87-AFC9-7D38EF59B0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5513728"/>
        <c:axId val="465515040"/>
        <c:axId val="0"/>
      </c:bar3DChart>
      <c:catAx>
        <c:axId val="4655137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Machine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515040"/>
        <c:crosses val="autoZero"/>
        <c:auto val="1"/>
        <c:lblAlgn val="ctr"/>
        <c:lblOffset val="100"/>
        <c:noMultiLvlLbl val="0"/>
      </c:catAx>
      <c:valAx>
        <c:axId val="46551504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</a:t>
                </a:r>
                <a:r>
                  <a:rPr lang="en-US" baseline="0" dirty="0"/>
                  <a:t> of Shots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51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2E9C6-C92C-4F7C-8710-1DB91A178E63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95EAD-5515-4DBA-B714-8BA7753D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3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C545-99A2-4B67-8FCB-4D6DE78C25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1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Omit</a:t>
            </a:r>
            <a:r>
              <a:rPr lang="en-US" baseline="0" dirty="0"/>
              <a:t> this due to time constraints (backup)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C545-99A2-4B67-8FCB-4D6DE78C25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59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Omit</a:t>
            </a:r>
            <a:r>
              <a:rPr lang="en-US" baseline="0" dirty="0"/>
              <a:t> this due to time constraints (backup)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C545-99A2-4B67-8FCB-4D6DE78C25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84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Omit</a:t>
            </a:r>
            <a:r>
              <a:rPr lang="en-US" baseline="0" dirty="0"/>
              <a:t> this due to time constraints (backup)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C545-99A2-4B67-8FCB-4D6DE78C25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88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Omit</a:t>
            </a:r>
            <a:r>
              <a:rPr lang="en-US" baseline="0" dirty="0"/>
              <a:t> this due to time constraints (backup)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C545-99A2-4B67-8FCB-4D6DE78C25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16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Omit</a:t>
            </a:r>
            <a:r>
              <a:rPr lang="en-US" baseline="0" dirty="0"/>
              <a:t> this due to time constraints (backup)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C545-99A2-4B67-8FCB-4D6DE78C25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01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Omit</a:t>
            </a:r>
            <a:r>
              <a:rPr lang="en-US" baseline="0" dirty="0"/>
              <a:t> this due to time constraints (backup)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C545-99A2-4B67-8FCB-4D6DE78C25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20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Omit</a:t>
            </a:r>
            <a:r>
              <a:rPr lang="en-US" baseline="0" dirty="0"/>
              <a:t> this due to time constraints (backup)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C545-99A2-4B67-8FCB-4D6DE78C25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587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Omit</a:t>
            </a:r>
            <a:r>
              <a:rPr lang="en-US" baseline="0" dirty="0"/>
              <a:t> this due to time constraints (backup)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C545-99A2-4B67-8FCB-4D6DE78C25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304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Omit</a:t>
            </a:r>
            <a:r>
              <a:rPr lang="en-US" baseline="0" dirty="0"/>
              <a:t> this due to time constraints (backup)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C545-99A2-4B67-8FCB-4D6DE78C25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857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Omit</a:t>
            </a:r>
            <a:r>
              <a:rPr lang="en-US" baseline="0" dirty="0"/>
              <a:t> this due to time constraints (backup)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C545-99A2-4B67-8FCB-4D6DE78C25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57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Omit</a:t>
            </a:r>
            <a:r>
              <a:rPr lang="en-US" baseline="0" dirty="0"/>
              <a:t> this due to time constraints (backup)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C545-99A2-4B67-8FCB-4D6DE78C25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91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Omit</a:t>
            </a:r>
            <a:r>
              <a:rPr lang="en-US" baseline="0" dirty="0"/>
              <a:t> this due to time constraints (backup)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C545-99A2-4B67-8FCB-4D6DE78C25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269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C545-99A2-4B67-8FCB-4D6DE78C257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036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C545-99A2-4B67-8FCB-4D6DE78C257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8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Omit</a:t>
            </a:r>
            <a:r>
              <a:rPr lang="en-US" baseline="0" dirty="0"/>
              <a:t> this due to time constraints (backup)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C545-99A2-4B67-8FCB-4D6DE78C25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38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Omit</a:t>
            </a:r>
            <a:r>
              <a:rPr lang="en-US" baseline="0" dirty="0"/>
              <a:t> this due to time constraints (backup)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C545-99A2-4B67-8FCB-4D6DE78C25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05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Omit</a:t>
            </a:r>
            <a:r>
              <a:rPr lang="en-US" baseline="0" dirty="0"/>
              <a:t> this due to time constraints (backup)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C545-99A2-4B67-8FCB-4D6DE78C25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1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Omit</a:t>
            </a:r>
            <a:r>
              <a:rPr lang="en-US" baseline="0" dirty="0"/>
              <a:t> this due to time constraints (backup)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C545-99A2-4B67-8FCB-4D6DE78C25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15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Omit</a:t>
            </a:r>
            <a:r>
              <a:rPr lang="en-US" baseline="0" dirty="0"/>
              <a:t> this due to time constraints (backup)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C545-99A2-4B67-8FCB-4D6DE78C25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13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Omit</a:t>
            </a:r>
            <a:r>
              <a:rPr lang="en-US" baseline="0" dirty="0"/>
              <a:t> this due to time constraints (backup)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C545-99A2-4B67-8FCB-4D6DE78C25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74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Omit</a:t>
            </a:r>
            <a:r>
              <a:rPr lang="en-US" baseline="0" dirty="0"/>
              <a:t> this due to time constraints (backup)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C545-99A2-4B67-8FCB-4D6DE78C25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3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B1F1-D24F-424B-9317-0FD124FF5356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APS-DPP 2018, Portland, Oregon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677-2C90-44A8-8336-95B956AE4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67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AD7E-BDD0-4176-9BB5-C0C6EA7523AB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APS-DPP 2018, Portland, Oregon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677-2C90-44A8-8336-95B956AE4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71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257B-67AE-4939-B811-CDCFC510515F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APS-DPP 2018, Portland, Oregon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677-2C90-44A8-8336-95B956AE4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06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F6CE-0E29-4AE9-B5FC-A3E2A84D3F23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APS-DPP 2018, Portland, Oregon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677-2C90-44A8-8336-95B956AE4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26A0-1172-4F81-B95A-16FE5B8B7F3A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APS-DPP 2018, Portland, Oregon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677-2C90-44A8-8336-95B956AE4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0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C7A7-6DF2-4FB3-B326-8AECBB2F3B33}" type="datetime1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APS-DPP 2018, Portland, Oregon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677-2C90-44A8-8336-95B956AE4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1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E45-7CAE-40DB-9858-93541F76708D}" type="datetime1">
              <a:rPr lang="en-US" smtClean="0"/>
              <a:t>7/11/2020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APS-DPP 2018, Portland, Oregon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677-2C90-44A8-8336-95B956AE4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46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D15A-38E6-41E0-A214-B110CFD62B3B}" type="datetime1">
              <a:rPr lang="en-US" smtClean="0"/>
              <a:t>7/11/2020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APS-DPP 2018, Portland, Oregon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677-2C90-44A8-8336-95B956AE4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57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867F-1F3F-4A88-80F6-29CF55A16FE5}" type="datetime1">
              <a:rPr lang="en-US" smtClean="0"/>
              <a:t>7/11/2020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APS-DPP 2018, Portland, Oregon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677-2C90-44A8-8336-95B956AE4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41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72EA-10FB-487D-9B87-ED020302E73B}" type="datetime1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APS-DPP 2018, Portland, Oregon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677-2C90-44A8-8336-95B956AE4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7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215C-67E6-4C58-BDE9-933A3EB04748}" type="datetime1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APS-DPP 2018, Portland, Oregon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677-2C90-44A8-8336-95B956AE4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9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AF344-8250-451B-AAE5-3069F48F88BE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APS-DPP 2018, Portland, Oregon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45677-2C90-44A8-8336-95B956AE4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2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chart" Target="../charts/chart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chart" Target="../charts/chart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chart" Target="../charts/char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chart" Target="../charts/char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chart" Target="../charts/chart9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chart" Target="../charts/chart10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chart" Target="../charts/chart11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chart" Target="../charts/chart12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chart" Target="../charts/chart13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hyperlink" Target="https://arxiv.org/abs/2007.0140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chart" Target="../charts/char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chart" Target="../charts/char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8B46BE-D6FE-4D47-8649-85C6FCE45A4B}"/>
              </a:ext>
            </a:extLst>
          </p:cNvPr>
          <p:cNvSpPr/>
          <p:nvPr/>
        </p:nvSpPr>
        <p:spPr>
          <a:xfrm>
            <a:off x="14982" y="479957"/>
            <a:ext cx="7355220" cy="2739105"/>
          </a:xfrm>
          <a:prstGeom prst="rect">
            <a:avLst/>
          </a:prstGeom>
          <a:solidFill>
            <a:srgbClr val="7E00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43758" y="522000"/>
            <a:ext cx="60976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Hybrid deep learning architecture for general disruption prediction across tokamaks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434" y="3426472"/>
            <a:ext cx="75755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J. Zhu</a:t>
            </a:r>
            <a:r>
              <a:rPr lang="en-US" sz="2400" baseline="30000" dirty="0"/>
              <a:t>1</a:t>
            </a:r>
            <a:endParaRPr lang="en-US" sz="2400" dirty="0"/>
          </a:p>
          <a:p>
            <a:r>
              <a:rPr lang="en-US" sz="2000" dirty="0"/>
              <a:t>with, C. Rea</a:t>
            </a:r>
            <a:r>
              <a:rPr lang="en-US" baseline="30000" dirty="0"/>
              <a:t>1</a:t>
            </a:r>
            <a:r>
              <a:rPr lang="en-US" sz="2000" dirty="0"/>
              <a:t>, K. J. Montes</a:t>
            </a:r>
            <a:r>
              <a:rPr lang="en-US" sz="2000" baseline="30000" dirty="0"/>
              <a:t>1</a:t>
            </a:r>
            <a:r>
              <a:rPr lang="en-US" sz="2000" dirty="0"/>
              <a:t>, </a:t>
            </a:r>
            <a:r>
              <a:rPr lang="en-US" sz="2000" dirty="0">
                <a:solidFill>
                  <a:prstClr val="black"/>
                </a:solidFill>
              </a:rPr>
              <a:t>R.S. Granetz</a:t>
            </a:r>
            <a:r>
              <a:rPr lang="en-US" baseline="30000" dirty="0">
                <a:solidFill>
                  <a:prstClr val="black"/>
                </a:solidFill>
              </a:rPr>
              <a:t>1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sz="2000" dirty="0"/>
              <a:t>R. Sweeney</a:t>
            </a:r>
            <a:r>
              <a:rPr lang="en-US" sz="2000" baseline="30000" dirty="0"/>
              <a:t>1</a:t>
            </a:r>
            <a:r>
              <a:rPr lang="en-US" sz="2000" dirty="0"/>
              <a:t>, </a:t>
            </a:r>
            <a:r>
              <a:rPr lang="en-US" sz="2000" dirty="0">
                <a:solidFill>
                  <a:prstClr val="black"/>
                </a:solidFill>
              </a:rPr>
              <a:t>R.A. Tinguely</a:t>
            </a:r>
            <a:r>
              <a:rPr lang="en-US" sz="2000" baseline="30000" dirty="0">
                <a:solidFill>
                  <a:prstClr val="black"/>
                </a:solidFill>
              </a:rPr>
              <a:t>1</a:t>
            </a:r>
            <a:r>
              <a:rPr lang="en-US" sz="2000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437" y="6073374"/>
            <a:ext cx="7368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IAEA TM on Plasma Disruptions &amp; Mitigation, July 20-23, 2020</a:t>
            </a:r>
          </a:p>
          <a:p>
            <a:r>
              <a:rPr lang="en-US" sz="1600" dirty="0"/>
              <a:t>Supported by </a:t>
            </a:r>
            <a:r>
              <a:rPr lang="nl-NL" sz="1600" dirty="0"/>
              <a:t>US DOE grant DE-SC0014264-MFE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335436" y="4236114"/>
            <a:ext cx="4953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i="1" dirty="0"/>
              <a:t>MIT Plasma Science and Fusion Center</a:t>
            </a:r>
          </a:p>
          <a:p>
            <a:r>
              <a:rPr lang="en-US" sz="1600" i="1" dirty="0"/>
              <a:t> Cambridge, MA, USA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989" y="5972710"/>
            <a:ext cx="3397503" cy="637313"/>
          </a:xfrm>
          <a:prstGeom prst="rect">
            <a:avLst/>
          </a:prstGeom>
        </p:spPr>
      </p:pic>
      <p:pic>
        <p:nvPicPr>
          <p:cNvPr id="13" name="Google Shape;10;p2" descr="Image">
            <a:extLst>
              <a:ext uri="{FF2B5EF4-FFF2-40B4-BE49-F238E27FC236}">
                <a16:creationId xmlns:a16="http://schemas.microsoft.com/office/drawing/2014/main" id="{9EC8A2D0-2CA8-4A0F-BC24-6C2A235122D5}"/>
              </a:ext>
            </a:extLst>
          </p:cNvPr>
          <p:cNvPicPr preferRelativeResize="0"/>
          <p:nvPr/>
        </p:nvPicPr>
        <p:blipFill rotWithShape="1">
          <a:blip r:embed="rId5">
            <a:alphaModFix amt="30455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5400000">
            <a:off x="7307136" y="1988607"/>
            <a:ext cx="6858000" cy="288078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364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10"/>
          <p:cNvCxnSpPr/>
          <p:nvPr/>
        </p:nvCxnSpPr>
        <p:spPr>
          <a:xfrm>
            <a:off x="0" y="504482"/>
            <a:ext cx="12192000" cy="0"/>
          </a:xfrm>
          <a:prstGeom prst="line">
            <a:avLst/>
          </a:prstGeom>
          <a:ln w="28575">
            <a:solidFill>
              <a:srgbClr val="7E00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2515" y="59606"/>
            <a:ext cx="10546538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Go back to the baseline case</a:t>
            </a:r>
            <a:endParaRPr lang="en-US" sz="2000" b="1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677-2C90-44A8-8336-95B956AE4997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5056" y="775209"/>
            <a:ext cx="11017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D6243BF-70B2-4083-9404-39517D64A1AF}"/>
              </a:ext>
            </a:extLst>
          </p:cNvPr>
          <p:cNvSpPr txBox="1"/>
          <p:nvPr/>
        </p:nvSpPr>
        <p:spPr>
          <a:xfrm>
            <a:off x="522514" y="942856"/>
            <a:ext cx="10831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Best prediction recipe on new device: </a:t>
            </a:r>
            <a:r>
              <a:rPr lang="en-US" dirty="0"/>
              <a:t>using </a:t>
            </a:r>
            <a:r>
              <a:rPr lang="en-US" b="1" dirty="0">
                <a:solidFill>
                  <a:srgbClr val="FF0000"/>
                </a:solidFill>
              </a:rPr>
              <a:t>a few</a:t>
            </a:r>
            <a:r>
              <a:rPr lang="en-US" dirty="0"/>
              <a:t> disruptive shots and many non-disruptive shots from the new device plus</a:t>
            </a:r>
            <a:r>
              <a:rPr lang="en-US" b="1" dirty="0">
                <a:solidFill>
                  <a:srgbClr val="FF0000"/>
                </a:solidFill>
              </a:rPr>
              <a:t> many disruptive data from existing devices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</p:txBody>
      </p:sp>
      <p:pic>
        <p:nvPicPr>
          <p:cNvPr id="22" name="图片 21" descr="图片包含 游戏机, 鸟&#10;&#10;描述已自动生成">
            <a:extLst>
              <a:ext uri="{FF2B5EF4-FFF2-40B4-BE49-F238E27FC236}">
                <a16:creationId xmlns:a16="http://schemas.microsoft.com/office/drawing/2014/main" id="{54DE2E2A-A3EF-4EB1-9507-0EC8F51EFD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7" r="29375"/>
          <a:stretch/>
        </p:blipFill>
        <p:spPr>
          <a:xfrm>
            <a:off x="635056" y="2720030"/>
            <a:ext cx="7541704" cy="3059469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BB43138-B923-4336-A5C6-EABF1E9A8C92}"/>
              </a:ext>
            </a:extLst>
          </p:cNvPr>
          <p:cNvSpPr txBox="1"/>
          <p:nvPr/>
        </p:nvSpPr>
        <p:spPr>
          <a:xfrm>
            <a:off x="2423250" y="3926598"/>
            <a:ext cx="1982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Baseline case with limited disruptive</a:t>
            </a:r>
          </a:p>
        </p:txBody>
      </p:sp>
      <p:graphicFrame>
        <p:nvGraphicFramePr>
          <p:cNvPr id="10" name="Chart 10">
            <a:extLst>
              <a:ext uri="{FF2B5EF4-FFF2-40B4-BE49-F238E27FC236}">
                <a16:creationId xmlns:a16="http://schemas.microsoft.com/office/drawing/2014/main" id="{6E56BE92-6911-4EC0-BFCD-B1C6151A22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9187982"/>
              </p:ext>
            </p:extLst>
          </p:nvPr>
        </p:nvGraphicFramePr>
        <p:xfrm>
          <a:off x="8299567" y="2973581"/>
          <a:ext cx="3002600" cy="2552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0709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10"/>
          <p:cNvCxnSpPr/>
          <p:nvPr/>
        </p:nvCxnSpPr>
        <p:spPr>
          <a:xfrm>
            <a:off x="0" y="504482"/>
            <a:ext cx="12192000" cy="0"/>
          </a:xfrm>
          <a:prstGeom prst="line">
            <a:avLst/>
          </a:prstGeom>
          <a:ln w="28575">
            <a:solidFill>
              <a:srgbClr val="7E00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2515" y="59606"/>
            <a:ext cx="10546538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altLang="zh-CN" sz="2000" dirty="0">
                <a:solidFill>
                  <a:prstClr val="black"/>
                </a:solidFill>
              </a:rPr>
              <a:t>Add disruptive data from </a:t>
            </a:r>
            <a:r>
              <a:rPr lang="en-US" altLang="zh-CN" sz="2000" b="1" i="1" dirty="0">
                <a:solidFill>
                  <a:prstClr val="black"/>
                </a:solidFill>
              </a:rPr>
              <a:t>existing machines</a:t>
            </a:r>
            <a:r>
              <a:rPr lang="en-US" altLang="zh-CN" sz="2000" dirty="0">
                <a:solidFill>
                  <a:prstClr val="black"/>
                </a:solidFill>
              </a:rPr>
              <a:t>, </a:t>
            </a:r>
            <a:r>
              <a:rPr lang="en-US" altLang="zh-CN" sz="2000" b="1" dirty="0">
                <a:solidFill>
                  <a:srgbClr val="FF0000"/>
                </a:solidFill>
              </a:rPr>
              <a:t>much better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677-2C90-44A8-8336-95B956AE4997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5056" y="775209"/>
            <a:ext cx="11017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D6243BF-70B2-4083-9404-39517D64A1AF}"/>
              </a:ext>
            </a:extLst>
          </p:cNvPr>
          <p:cNvSpPr txBox="1"/>
          <p:nvPr/>
        </p:nvSpPr>
        <p:spPr>
          <a:xfrm>
            <a:off x="522514" y="942856"/>
            <a:ext cx="10831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Best prediction recipe on new device: </a:t>
            </a:r>
            <a:r>
              <a:rPr lang="en-US" dirty="0"/>
              <a:t>using </a:t>
            </a:r>
            <a:r>
              <a:rPr lang="en-US" b="1" dirty="0">
                <a:solidFill>
                  <a:srgbClr val="FF0000"/>
                </a:solidFill>
              </a:rPr>
              <a:t>a few</a:t>
            </a:r>
            <a:r>
              <a:rPr lang="en-US" dirty="0"/>
              <a:t> disruptive shots and many non-disruptive shots from the new device plus</a:t>
            </a:r>
            <a:r>
              <a:rPr lang="en-US" b="1" dirty="0">
                <a:solidFill>
                  <a:srgbClr val="FF0000"/>
                </a:solidFill>
              </a:rPr>
              <a:t> many disruptive data from existing devices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</p:txBody>
      </p:sp>
      <p:pic>
        <p:nvPicPr>
          <p:cNvPr id="19" name="图片 18" descr="图片包含 游戏机&#10;&#10;描述已自动生成">
            <a:extLst>
              <a:ext uri="{FF2B5EF4-FFF2-40B4-BE49-F238E27FC236}">
                <a16:creationId xmlns:a16="http://schemas.microsoft.com/office/drawing/2014/main" id="{C95478CF-658A-451F-BEAD-93D7ABBE37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7" r="29375"/>
          <a:stretch/>
        </p:blipFill>
        <p:spPr>
          <a:xfrm>
            <a:off x="635056" y="2720033"/>
            <a:ext cx="7541703" cy="3059469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30FA405-428E-408A-B763-B8581D40B1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4945089"/>
              </p:ext>
            </p:extLst>
          </p:nvPr>
        </p:nvGraphicFramePr>
        <p:xfrm>
          <a:off x="8299567" y="2973581"/>
          <a:ext cx="3002600" cy="2552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2955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10"/>
          <p:cNvCxnSpPr/>
          <p:nvPr/>
        </p:nvCxnSpPr>
        <p:spPr>
          <a:xfrm>
            <a:off x="0" y="504482"/>
            <a:ext cx="12192000" cy="0"/>
          </a:xfrm>
          <a:prstGeom prst="line">
            <a:avLst/>
          </a:prstGeom>
          <a:ln w="28575">
            <a:solidFill>
              <a:srgbClr val="7E00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2515" y="59606"/>
            <a:ext cx="10546538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</a:rPr>
              <a:t>Continually add non-disruptive data from </a:t>
            </a:r>
            <a:r>
              <a:rPr lang="en-US" sz="2000" b="1" i="1" dirty="0">
                <a:solidFill>
                  <a:prstClr val="black"/>
                </a:solidFill>
              </a:rPr>
              <a:t>existing machines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b="1" dirty="0">
                <a:solidFill>
                  <a:srgbClr val="FF0000"/>
                </a:solidFill>
              </a:rPr>
              <a:t>drop back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677-2C90-44A8-8336-95B956AE4997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5056" y="775209"/>
            <a:ext cx="11017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D6243BF-70B2-4083-9404-39517D64A1AF}"/>
              </a:ext>
            </a:extLst>
          </p:cNvPr>
          <p:cNvSpPr txBox="1"/>
          <p:nvPr/>
        </p:nvSpPr>
        <p:spPr>
          <a:xfrm>
            <a:off x="522514" y="942856"/>
            <a:ext cx="10831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Best prediction recipe on new device: </a:t>
            </a:r>
            <a:r>
              <a:rPr lang="en-US" dirty="0"/>
              <a:t>using </a:t>
            </a:r>
            <a:r>
              <a:rPr lang="en-US" b="1" dirty="0">
                <a:solidFill>
                  <a:srgbClr val="FF0000"/>
                </a:solidFill>
              </a:rPr>
              <a:t>a few</a:t>
            </a:r>
            <a:r>
              <a:rPr lang="en-US" dirty="0"/>
              <a:t> disruptive shots and many non-disruptive shots from the new device plus</a:t>
            </a:r>
            <a:r>
              <a:rPr lang="en-US" b="1" dirty="0">
                <a:solidFill>
                  <a:srgbClr val="FF0000"/>
                </a:solidFill>
              </a:rPr>
              <a:t> many disruptive data from existing devices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Non-disruptive data from existing devices is </a:t>
            </a:r>
            <a:r>
              <a:rPr lang="en-US" b="1" dirty="0">
                <a:solidFill>
                  <a:srgbClr val="FF0000"/>
                </a:solidFill>
              </a:rPr>
              <a:t>harmful</a:t>
            </a:r>
            <a:r>
              <a:rPr lang="en-US" dirty="0"/>
              <a:t> while disruptive data is </a:t>
            </a:r>
            <a:r>
              <a:rPr lang="en-US" b="1" dirty="0">
                <a:solidFill>
                  <a:srgbClr val="FF0000"/>
                </a:solidFill>
              </a:rPr>
              <a:t>beneficial</a:t>
            </a:r>
            <a:r>
              <a:rPr lang="en-US" dirty="0"/>
              <a:t> to the predictive power, might from the </a:t>
            </a:r>
            <a:r>
              <a:rPr lang="en-US" b="1" dirty="0">
                <a:solidFill>
                  <a:srgbClr val="FF0000"/>
                </a:solidFill>
              </a:rPr>
              <a:t>label imbalance</a:t>
            </a:r>
            <a:r>
              <a:rPr lang="en-US" dirty="0"/>
              <a:t> of each training set.</a:t>
            </a:r>
          </a:p>
        </p:txBody>
      </p:sp>
      <p:pic>
        <p:nvPicPr>
          <p:cNvPr id="20" name="图片 19" descr="图片包含 游戏机, 地图&#10;&#10;描述已自动生成">
            <a:extLst>
              <a:ext uri="{FF2B5EF4-FFF2-40B4-BE49-F238E27FC236}">
                <a16:creationId xmlns:a16="http://schemas.microsoft.com/office/drawing/2014/main" id="{7FDB629A-1BC2-4F85-A6FF-BABEAD948A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3" r="29128"/>
          <a:stretch/>
        </p:blipFill>
        <p:spPr>
          <a:xfrm>
            <a:off x="635056" y="2720032"/>
            <a:ext cx="7541703" cy="3059469"/>
          </a:xfrm>
          <a:prstGeom prst="rect">
            <a:avLst/>
          </a:prstGeom>
        </p:spPr>
      </p:pic>
      <p:graphicFrame>
        <p:nvGraphicFramePr>
          <p:cNvPr id="10" name="Chart 10">
            <a:extLst>
              <a:ext uri="{FF2B5EF4-FFF2-40B4-BE49-F238E27FC236}">
                <a16:creationId xmlns:a16="http://schemas.microsoft.com/office/drawing/2014/main" id="{15153F3E-58F6-48F5-9E35-7CFA199CA9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3239418"/>
              </p:ext>
            </p:extLst>
          </p:nvPr>
        </p:nvGraphicFramePr>
        <p:xfrm>
          <a:off x="8299567" y="2973581"/>
          <a:ext cx="3002600" cy="2552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7839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10"/>
          <p:cNvCxnSpPr/>
          <p:nvPr/>
        </p:nvCxnSpPr>
        <p:spPr>
          <a:xfrm>
            <a:off x="0" y="504482"/>
            <a:ext cx="12192000" cy="0"/>
          </a:xfrm>
          <a:prstGeom prst="line">
            <a:avLst/>
          </a:prstGeom>
          <a:ln w="28575">
            <a:solidFill>
              <a:srgbClr val="7E00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2515" y="59606"/>
            <a:ext cx="10546538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Cross-machine experiments using </a:t>
            </a:r>
            <a:r>
              <a:rPr lang="en-US" sz="2000" b="1" dirty="0">
                <a:solidFill>
                  <a:srgbClr val="FF0000"/>
                </a:solidFill>
              </a:rPr>
              <a:t>all</a:t>
            </a:r>
            <a:r>
              <a:rPr lang="en-US" sz="2000" dirty="0"/>
              <a:t> disruptive training shots from the target </a:t>
            </a:r>
            <a:r>
              <a:rPr lang="en-US" sz="2000" b="1" i="1" dirty="0"/>
              <a:t>new device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677-2C90-44A8-8336-95B956AE4997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5056" y="775209"/>
            <a:ext cx="11017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D6243BF-70B2-4083-9404-39517D64A1AF}"/>
              </a:ext>
            </a:extLst>
          </p:cNvPr>
          <p:cNvSpPr txBox="1"/>
          <p:nvPr/>
        </p:nvSpPr>
        <p:spPr>
          <a:xfrm>
            <a:off x="522514" y="942856"/>
            <a:ext cx="10831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</p:txBody>
      </p:sp>
      <p:pic>
        <p:nvPicPr>
          <p:cNvPr id="16" name="图片 15" descr="图片包含 游戏机&#10;&#10;描述已自动生成">
            <a:extLst>
              <a:ext uri="{FF2B5EF4-FFF2-40B4-BE49-F238E27FC236}">
                <a16:creationId xmlns:a16="http://schemas.microsoft.com/office/drawing/2014/main" id="{E9DE1D5B-50E6-49BA-99AD-98790C3774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" r="27787"/>
          <a:stretch/>
        </p:blipFill>
        <p:spPr>
          <a:xfrm>
            <a:off x="635056" y="2565967"/>
            <a:ext cx="7805956" cy="336760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1A950332-D273-4803-BFBA-7B4E514ADAC2}"/>
              </a:ext>
            </a:extLst>
          </p:cNvPr>
          <p:cNvSpPr txBox="1"/>
          <p:nvPr/>
        </p:nvSpPr>
        <p:spPr>
          <a:xfrm>
            <a:off x="2562407" y="3881235"/>
            <a:ext cx="197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Best scenario with all disruptive 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D54A55D2-8AD1-4461-ACE7-84E5A6E95E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407" y="5842834"/>
            <a:ext cx="1447077" cy="181466"/>
          </a:xfrm>
          <a:prstGeom prst="rect">
            <a:avLst/>
          </a:prstGeom>
        </p:spPr>
      </p:pic>
      <p:graphicFrame>
        <p:nvGraphicFramePr>
          <p:cNvPr id="10" name="Chart 10">
            <a:extLst>
              <a:ext uri="{FF2B5EF4-FFF2-40B4-BE49-F238E27FC236}">
                <a16:creationId xmlns:a16="http://schemas.microsoft.com/office/drawing/2014/main" id="{0579BCF0-E47B-48DA-B18B-819D0AB990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192919"/>
              </p:ext>
            </p:extLst>
          </p:nvPr>
        </p:nvGraphicFramePr>
        <p:xfrm>
          <a:off x="8299567" y="2973581"/>
          <a:ext cx="3002600" cy="2552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7338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10"/>
          <p:cNvCxnSpPr/>
          <p:nvPr/>
        </p:nvCxnSpPr>
        <p:spPr>
          <a:xfrm>
            <a:off x="0" y="504482"/>
            <a:ext cx="12192000" cy="0"/>
          </a:xfrm>
          <a:prstGeom prst="line">
            <a:avLst/>
          </a:prstGeom>
          <a:ln w="28575">
            <a:solidFill>
              <a:srgbClr val="7E00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2515" y="59606"/>
            <a:ext cx="10546538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add non-disruptive data from </a:t>
            </a:r>
            <a:r>
              <a:rPr lang="en-US" sz="2000" b="1" i="1" dirty="0">
                <a:solidFill>
                  <a:prstClr val="black"/>
                </a:solidFill>
              </a:rPr>
              <a:t>existing machines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b="1" dirty="0">
                <a:solidFill>
                  <a:srgbClr val="FF0000"/>
                </a:solidFill>
              </a:rPr>
              <a:t>worse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677-2C90-44A8-8336-95B956AE4997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5056" y="775209"/>
            <a:ext cx="11017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D6243BF-70B2-4083-9404-39517D64A1AF}"/>
              </a:ext>
            </a:extLst>
          </p:cNvPr>
          <p:cNvSpPr txBox="1"/>
          <p:nvPr/>
        </p:nvSpPr>
        <p:spPr>
          <a:xfrm>
            <a:off x="522514" y="942856"/>
            <a:ext cx="10831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</p:txBody>
      </p:sp>
      <p:pic>
        <p:nvPicPr>
          <p:cNvPr id="24" name="图片 23" descr="图片包含 游戏机, 地图&#10;&#10;描述已自动生成">
            <a:extLst>
              <a:ext uri="{FF2B5EF4-FFF2-40B4-BE49-F238E27FC236}">
                <a16:creationId xmlns:a16="http://schemas.microsoft.com/office/drawing/2014/main" id="{CECE92D9-F98A-4196-912B-85092FA1A5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" r="25551"/>
          <a:stretch/>
        </p:blipFill>
        <p:spPr>
          <a:xfrm>
            <a:off x="522514" y="2565967"/>
            <a:ext cx="8078598" cy="336760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855F9BF-BD57-468D-A3BF-0310F4A5B2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520" y="5866717"/>
            <a:ext cx="1447077" cy="181466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0D8DB22-04DC-4A94-8B38-81F071628C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0596252"/>
              </p:ext>
            </p:extLst>
          </p:nvPr>
        </p:nvGraphicFramePr>
        <p:xfrm>
          <a:off x="8351199" y="2973580"/>
          <a:ext cx="3002600" cy="2552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6424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10"/>
          <p:cNvCxnSpPr/>
          <p:nvPr/>
        </p:nvCxnSpPr>
        <p:spPr>
          <a:xfrm>
            <a:off x="0" y="504482"/>
            <a:ext cx="12192000" cy="0"/>
          </a:xfrm>
          <a:prstGeom prst="line">
            <a:avLst/>
          </a:prstGeom>
          <a:ln w="28575">
            <a:solidFill>
              <a:srgbClr val="7E00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2515" y="59606"/>
            <a:ext cx="10546538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</a:rPr>
              <a:t>Trained only on </a:t>
            </a:r>
            <a:r>
              <a:rPr lang="en-US" sz="2000" b="1" i="1" dirty="0">
                <a:solidFill>
                  <a:prstClr val="black"/>
                </a:solidFill>
              </a:rPr>
              <a:t>new device</a:t>
            </a:r>
            <a:r>
              <a:rPr lang="en-US" sz="2000" dirty="0">
                <a:solidFill>
                  <a:prstClr val="black"/>
                </a:solidFill>
              </a:rPr>
              <a:t> data, baseline case, </a:t>
            </a:r>
            <a:r>
              <a:rPr lang="en-US" sz="2000" b="1" dirty="0">
                <a:solidFill>
                  <a:srgbClr val="FF0000"/>
                </a:solidFill>
              </a:rPr>
              <a:t>worse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677-2C90-44A8-8336-95B956AE4997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5056" y="775209"/>
            <a:ext cx="11017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D6243BF-70B2-4083-9404-39517D64A1AF}"/>
              </a:ext>
            </a:extLst>
          </p:cNvPr>
          <p:cNvSpPr txBox="1"/>
          <p:nvPr/>
        </p:nvSpPr>
        <p:spPr>
          <a:xfrm>
            <a:off x="522514" y="942856"/>
            <a:ext cx="10831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Disruptive data from existing machines is still </a:t>
            </a:r>
            <a:r>
              <a:rPr lang="en-US" b="1" dirty="0">
                <a:solidFill>
                  <a:srgbClr val="FF0000"/>
                </a:solidFill>
              </a:rPr>
              <a:t>beneficial</a:t>
            </a:r>
            <a:r>
              <a:rPr lang="en-US" dirty="0">
                <a:solidFill>
                  <a:prstClr val="black"/>
                </a:solidFill>
              </a:rPr>
              <a:t>, while non-disruptive data is still </a:t>
            </a:r>
            <a:r>
              <a:rPr lang="en-US" b="1" dirty="0">
                <a:solidFill>
                  <a:srgbClr val="FF0000"/>
                </a:solidFill>
              </a:rPr>
              <a:t>harmful </a:t>
            </a:r>
            <a:r>
              <a:rPr lang="en-US" dirty="0"/>
              <a:t>even with abundant new device disruptive data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</p:txBody>
      </p:sp>
      <p:pic>
        <p:nvPicPr>
          <p:cNvPr id="26" name="图片 25" descr="图片包含 游戏机&#10;&#10;描述已自动生成">
            <a:extLst>
              <a:ext uri="{FF2B5EF4-FFF2-40B4-BE49-F238E27FC236}">
                <a16:creationId xmlns:a16="http://schemas.microsoft.com/office/drawing/2014/main" id="{2528CE36-DAA1-4A3D-A1B3-25F298F5D4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6" r="25517"/>
          <a:stretch/>
        </p:blipFill>
        <p:spPr>
          <a:xfrm>
            <a:off x="522514" y="2565967"/>
            <a:ext cx="8082824" cy="33676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92E155DF-4A1F-402C-9CD3-3E4B80D704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153" y="5842834"/>
            <a:ext cx="1447077" cy="181466"/>
          </a:xfrm>
          <a:prstGeom prst="rect">
            <a:avLst/>
          </a:prstGeom>
        </p:spPr>
      </p:pic>
      <p:graphicFrame>
        <p:nvGraphicFramePr>
          <p:cNvPr id="10" name="Chart 10">
            <a:extLst>
              <a:ext uri="{FF2B5EF4-FFF2-40B4-BE49-F238E27FC236}">
                <a16:creationId xmlns:a16="http://schemas.microsoft.com/office/drawing/2014/main" id="{8320292D-4BAD-4C11-8E97-7FDC65D328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5715733"/>
              </p:ext>
            </p:extLst>
          </p:nvPr>
        </p:nvGraphicFramePr>
        <p:xfrm>
          <a:off x="8299567" y="2973581"/>
          <a:ext cx="3002600" cy="2552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4828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10"/>
          <p:cNvCxnSpPr/>
          <p:nvPr/>
        </p:nvCxnSpPr>
        <p:spPr>
          <a:xfrm>
            <a:off x="0" y="504482"/>
            <a:ext cx="12192000" cy="0"/>
          </a:xfrm>
          <a:prstGeom prst="line">
            <a:avLst/>
          </a:prstGeom>
          <a:ln w="28575">
            <a:solidFill>
              <a:srgbClr val="7E00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2515" y="59606"/>
            <a:ext cx="10546538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Remove 2/3 of EAST non-disruptive training shots, an </a:t>
            </a:r>
            <a:r>
              <a:rPr lang="en-US" sz="2000" b="1" dirty="0">
                <a:solidFill>
                  <a:srgbClr val="FF0000"/>
                </a:solidFill>
              </a:rPr>
              <a:t>inversely imbalanced</a:t>
            </a:r>
            <a:r>
              <a:rPr lang="en-US" sz="2000" dirty="0"/>
              <a:t> dataset</a:t>
            </a:r>
            <a:endParaRPr lang="en-US" sz="2000" b="1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677-2C90-44A8-8336-95B956AE4997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5056" y="775209"/>
            <a:ext cx="11017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D6243BF-70B2-4083-9404-39517D64A1AF}"/>
              </a:ext>
            </a:extLst>
          </p:cNvPr>
          <p:cNvSpPr txBox="1"/>
          <p:nvPr/>
        </p:nvSpPr>
        <p:spPr>
          <a:xfrm>
            <a:off x="522514" y="942856"/>
            <a:ext cx="10831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Disruptive data from existing machines is still </a:t>
            </a:r>
            <a:r>
              <a:rPr lang="en-US" b="1" dirty="0">
                <a:solidFill>
                  <a:srgbClr val="FF0000"/>
                </a:solidFill>
              </a:rPr>
              <a:t>beneficial</a:t>
            </a:r>
            <a:r>
              <a:rPr lang="en-US" dirty="0">
                <a:solidFill>
                  <a:prstClr val="black"/>
                </a:solidFill>
              </a:rPr>
              <a:t>, while non-disruptive data is still </a:t>
            </a:r>
            <a:r>
              <a:rPr lang="en-US" b="1" dirty="0">
                <a:solidFill>
                  <a:srgbClr val="FF0000"/>
                </a:solidFill>
              </a:rPr>
              <a:t>harmful </a:t>
            </a:r>
            <a:r>
              <a:rPr lang="en-US" dirty="0">
                <a:solidFill>
                  <a:prstClr val="black"/>
                </a:solidFill>
              </a:rPr>
              <a:t>even with abundant new device disruptive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</p:txBody>
      </p:sp>
      <p:pic>
        <p:nvPicPr>
          <p:cNvPr id="10" name="图片 9" descr="图片包含 游戏机, 鸟&#10;&#10;描述已自动生成">
            <a:extLst>
              <a:ext uri="{FF2B5EF4-FFF2-40B4-BE49-F238E27FC236}">
                <a16:creationId xmlns:a16="http://schemas.microsoft.com/office/drawing/2014/main" id="{5395B1EC-305B-4103-9DCE-D1D14DB7FF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r="23895"/>
          <a:stretch/>
        </p:blipFill>
        <p:spPr>
          <a:xfrm>
            <a:off x="635056" y="2482265"/>
            <a:ext cx="8280602" cy="33676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BB43138-B923-4336-A5C6-EABF1E9A8C92}"/>
              </a:ext>
            </a:extLst>
          </p:cNvPr>
          <p:cNvSpPr txBox="1"/>
          <p:nvPr/>
        </p:nvSpPr>
        <p:spPr>
          <a:xfrm>
            <a:off x="2362124" y="3926601"/>
            <a:ext cx="2413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Baseline case with reduced non-disruptive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A3C0C4C-D26D-40C1-9666-D4EF8ADEF1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11" y="5842834"/>
            <a:ext cx="1447077" cy="181466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ACEECBE-13C8-40AF-AC05-A071CF9232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5426971"/>
              </p:ext>
            </p:extLst>
          </p:nvPr>
        </p:nvGraphicFramePr>
        <p:xfrm>
          <a:off x="8703267" y="2889878"/>
          <a:ext cx="3002600" cy="2552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9651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10"/>
          <p:cNvCxnSpPr/>
          <p:nvPr/>
        </p:nvCxnSpPr>
        <p:spPr>
          <a:xfrm>
            <a:off x="0" y="504482"/>
            <a:ext cx="12192000" cy="0"/>
          </a:xfrm>
          <a:prstGeom prst="line">
            <a:avLst/>
          </a:prstGeom>
          <a:ln w="28575">
            <a:solidFill>
              <a:srgbClr val="7E00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2515" y="59606"/>
            <a:ext cx="10546538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</a:rPr>
              <a:t>add disruptive data from </a:t>
            </a:r>
            <a:r>
              <a:rPr lang="en-US" sz="2000" b="1" i="1" dirty="0">
                <a:solidFill>
                  <a:prstClr val="black"/>
                </a:solidFill>
              </a:rPr>
              <a:t>existing machines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b="1" dirty="0">
                <a:solidFill>
                  <a:srgbClr val="FF0000"/>
                </a:solidFill>
              </a:rPr>
              <a:t>better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677-2C90-44A8-8336-95B956AE4997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5056" y="775209"/>
            <a:ext cx="11017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D6243BF-70B2-4083-9404-39517D64A1AF}"/>
              </a:ext>
            </a:extLst>
          </p:cNvPr>
          <p:cNvSpPr txBox="1"/>
          <p:nvPr/>
        </p:nvSpPr>
        <p:spPr>
          <a:xfrm>
            <a:off x="522514" y="942856"/>
            <a:ext cx="10831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Disruptive data from existing machines is still </a:t>
            </a:r>
            <a:r>
              <a:rPr lang="en-US" b="1" dirty="0">
                <a:solidFill>
                  <a:srgbClr val="FF0000"/>
                </a:solidFill>
              </a:rPr>
              <a:t>beneficial</a:t>
            </a:r>
            <a:r>
              <a:rPr lang="en-US" dirty="0">
                <a:solidFill>
                  <a:prstClr val="black"/>
                </a:solidFill>
              </a:rPr>
              <a:t>, while non-disruptive data is still </a:t>
            </a:r>
            <a:r>
              <a:rPr lang="en-US" b="1" dirty="0">
                <a:solidFill>
                  <a:srgbClr val="FF0000"/>
                </a:solidFill>
              </a:rPr>
              <a:t>harmful </a:t>
            </a:r>
            <a:r>
              <a:rPr lang="en-US" dirty="0">
                <a:solidFill>
                  <a:prstClr val="black"/>
                </a:solidFill>
              </a:rPr>
              <a:t>even with abundant new device disruptive data.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</p:txBody>
      </p:sp>
      <p:pic>
        <p:nvPicPr>
          <p:cNvPr id="11" name="图片 10" descr="图片包含 游戏机, 体育, 鸟&#10;&#10;描述已自动生成">
            <a:extLst>
              <a:ext uri="{FF2B5EF4-FFF2-40B4-BE49-F238E27FC236}">
                <a16:creationId xmlns:a16="http://schemas.microsoft.com/office/drawing/2014/main" id="{AD09A9BE-6CA1-416E-BE19-8B944F51BE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7" r="23825"/>
          <a:stretch/>
        </p:blipFill>
        <p:spPr>
          <a:xfrm>
            <a:off x="522514" y="2482264"/>
            <a:ext cx="8280602" cy="33676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8CEB7AF-F8BC-45C2-A840-276ABB862C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345" y="5761423"/>
            <a:ext cx="1447077" cy="181466"/>
          </a:xfrm>
          <a:prstGeom prst="rect">
            <a:avLst/>
          </a:prstGeom>
        </p:spPr>
      </p:pic>
      <p:graphicFrame>
        <p:nvGraphicFramePr>
          <p:cNvPr id="14" name="Chart 10">
            <a:extLst>
              <a:ext uri="{FF2B5EF4-FFF2-40B4-BE49-F238E27FC236}">
                <a16:creationId xmlns:a16="http://schemas.microsoft.com/office/drawing/2014/main" id="{185A4C46-AB44-4C25-872D-CD2D6AAF63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1332296"/>
              </p:ext>
            </p:extLst>
          </p:nvPr>
        </p:nvGraphicFramePr>
        <p:xfrm>
          <a:off x="8703267" y="2889878"/>
          <a:ext cx="3002600" cy="2552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9010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10"/>
          <p:cNvCxnSpPr/>
          <p:nvPr/>
        </p:nvCxnSpPr>
        <p:spPr>
          <a:xfrm>
            <a:off x="0" y="504482"/>
            <a:ext cx="12192000" cy="0"/>
          </a:xfrm>
          <a:prstGeom prst="line">
            <a:avLst/>
          </a:prstGeom>
          <a:ln w="28575">
            <a:solidFill>
              <a:srgbClr val="7E00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2515" y="59606"/>
            <a:ext cx="10546538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</a:rPr>
              <a:t>add non-disruptive data from </a:t>
            </a:r>
            <a:r>
              <a:rPr lang="en-US" sz="2000" b="1" i="1" dirty="0">
                <a:solidFill>
                  <a:prstClr val="black"/>
                </a:solidFill>
              </a:rPr>
              <a:t>existing machines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b="1" dirty="0">
                <a:solidFill>
                  <a:srgbClr val="FF0000"/>
                </a:solidFill>
              </a:rPr>
              <a:t>worse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677-2C90-44A8-8336-95B956AE4997}" type="slidenum">
              <a:rPr lang="en-US" smtClean="0"/>
              <a:t>18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5056" y="775209"/>
            <a:ext cx="11017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D6243BF-70B2-4083-9404-39517D64A1AF}"/>
              </a:ext>
            </a:extLst>
          </p:cNvPr>
          <p:cNvSpPr txBox="1"/>
          <p:nvPr/>
        </p:nvSpPr>
        <p:spPr>
          <a:xfrm>
            <a:off x="522514" y="942856"/>
            <a:ext cx="108312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Disruptive data from existing machines is still </a:t>
            </a:r>
            <a:r>
              <a:rPr lang="en-US" b="1" dirty="0">
                <a:solidFill>
                  <a:srgbClr val="FF0000"/>
                </a:solidFill>
              </a:rPr>
              <a:t>beneficial</a:t>
            </a:r>
            <a:r>
              <a:rPr lang="en-US" dirty="0">
                <a:solidFill>
                  <a:prstClr val="black"/>
                </a:solidFill>
              </a:rPr>
              <a:t>, while non-disruptive data is still </a:t>
            </a:r>
            <a:r>
              <a:rPr lang="en-US" b="1" dirty="0">
                <a:solidFill>
                  <a:srgbClr val="FF0000"/>
                </a:solidFill>
              </a:rPr>
              <a:t>harmful </a:t>
            </a:r>
            <a:r>
              <a:rPr lang="en-US" dirty="0">
                <a:solidFill>
                  <a:prstClr val="black"/>
                </a:solidFill>
              </a:rPr>
              <a:t>even with abundant new device disruptive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effects of disruptive data (positive) and non-disruptive data (negative) </a:t>
            </a:r>
            <a:r>
              <a:rPr lang="en-US" b="1" dirty="0">
                <a:solidFill>
                  <a:srgbClr val="FF0000"/>
                </a:solidFill>
              </a:rPr>
              <a:t>do not </a:t>
            </a:r>
            <a:r>
              <a:rPr lang="en-US" dirty="0"/>
              <a:t>result from the class imbalance of the dataset. Non-disruptive data is </a:t>
            </a:r>
            <a:r>
              <a:rPr lang="en-US" b="1" dirty="0">
                <a:solidFill>
                  <a:srgbClr val="FF0000"/>
                </a:solidFill>
              </a:rPr>
              <a:t>machine-specific</a:t>
            </a:r>
            <a:r>
              <a:rPr lang="en-US" dirty="0"/>
              <a:t>, while disruptive data contains </a:t>
            </a:r>
            <a:r>
              <a:rPr lang="en-US" b="1" dirty="0">
                <a:solidFill>
                  <a:srgbClr val="FF0000"/>
                </a:solidFill>
              </a:rPr>
              <a:t>general knowledge</a:t>
            </a:r>
            <a:r>
              <a:rPr lang="en-US" dirty="0"/>
              <a:t> about disruptions.</a:t>
            </a:r>
          </a:p>
        </p:txBody>
      </p:sp>
      <p:pic>
        <p:nvPicPr>
          <p:cNvPr id="12" name="图片 11" descr="图片包含 游戏机, 鸟&#10;&#10;描述已自动生成">
            <a:extLst>
              <a:ext uri="{FF2B5EF4-FFF2-40B4-BE49-F238E27FC236}">
                <a16:creationId xmlns:a16="http://schemas.microsoft.com/office/drawing/2014/main" id="{1B69FFC5-F01F-49A4-9ECA-A4439ED41B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7" r="23824"/>
          <a:stretch/>
        </p:blipFill>
        <p:spPr>
          <a:xfrm>
            <a:off x="522514" y="2697182"/>
            <a:ext cx="8280603" cy="33676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2B56164-E7FD-4638-BB16-E5FC482D2C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76" y="5974049"/>
            <a:ext cx="1447077" cy="181466"/>
          </a:xfrm>
          <a:prstGeom prst="rect">
            <a:avLst/>
          </a:prstGeom>
        </p:spPr>
      </p:pic>
      <p:graphicFrame>
        <p:nvGraphicFramePr>
          <p:cNvPr id="10" name="Chart 10">
            <a:extLst>
              <a:ext uri="{FF2B5EF4-FFF2-40B4-BE49-F238E27FC236}">
                <a16:creationId xmlns:a16="http://schemas.microsoft.com/office/drawing/2014/main" id="{F402915B-FD08-4CCE-AC8A-FF42361D65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568593"/>
              </p:ext>
            </p:extLst>
          </p:nvPr>
        </p:nvGraphicFramePr>
        <p:xfrm>
          <a:off x="8703267" y="2889878"/>
          <a:ext cx="3002600" cy="2552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9002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10"/>
          <p:cNvCxnSpPr/>
          <p:nvPr/>
        </p:nvCxnSpPr>
        <p:spPr>
          <a:xfrm>
            <a:off x="0" y="504482"/>
            <a:ext cx="12192000" cy="0"/>
          </a:xfrm>
          <a:prstGeom prst="line">
            <a:avLst/>
          </a:prstGeom>
          <a:ln w="28575">
            <a:solidFill>
              <a:srgbClr val="7E00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2515" y="59606"/>
            <a:ext cx="10546538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Distributions of non-disruptive signals are clear </a:t>
            </a:r>
            <a:r>
              <a:rPr lang="en-US" sz="2000" b="1" dirty="0">
                <a:solidFill>
                  <a:srgbClr val="FF0000"/>
                </a:solidFill>
              </a:rPr>
              <a:t>different</a:t>
            </a:r>
            <a:r>
              <a:rPr lang="en-US" sz="2000" dirty="0"/>
              <a:t> across devices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677-2C90-44A8-8336-95B956AE4997}" type="slidenum">
              <a:rPr lang="en-US" smtClean="0"/>
              <a:t>19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5056" y="775209"/>
            <a:ext cx="11017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D6243BF-70B2-4083-9404-39517D64A1AF}"/>
              </a:ext>
            </a:extLst>
          </p:cNvPr>
          <p:cNvSpPr txBox="1"/>
          <p:nvPr/>
        </p:nvSpPr>
        <p:spPr>
          <a:xfrm>
            <a:off x="522514" y="942856"/>
            <a:ext cx="10831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Univariate distributions imply different devices tend to have disjoint operational regimes.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</p:txBody>
      </p:sp>
      <p:pic>
        <p:nvPicPr>
          <p:cNvPr id="4" name="图片 3" descr="图片包含 游戏机&#10;&#10;描述已自动生成">
            <a:extLst>
              <a:ext uri="{FF2B5EF4-FFF2-40B4-BE49-F238E27FC236}">
                <a16:creationId xmlns:a16="http://schemas.microsoft.com/office/drawing/2014/main" id="{78C13CDD-314B-4C04-B0C7-80BECCC9DC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" t="4961" r="53314" b="48325"/>
          <a:stretch/>
        </p:blipFill>
        <p:spPr>
          <a:xfrm>
            <a:off x="3608114" y="3289637"/>
            <a:ext cx="4660084" cy="21636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453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10"/>
          <p:cNvCxnSpPr/>
          <p:nvPr/>
        </p:nvCxnSpPr>
        <p:spPr>
          <a:xfrm>
            <a:off x="0" y="504482"/>
            <a:ext cx="12192000" cy="0"/>
          </a:xfrm>
          <a:prstGeom prst="line">
            <a:avLst/>
          </a:prstGeom>
          <a:ln w="28575">
            <a:solidFill>
              <a:srgbClr val="7E00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2515" y="59606"/>
            <a:ext cx="10546538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New disruption predictor shows progress toward ITER requirements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677-2C90-44A8-8336-95B956AE4997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5056" y="775209"/>
            <a:ext cx="1101752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Motivation: ITER cannot withstand many unmitigated disruption [1].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Any predictor for ITER must rely on few disruptive shots from test machine.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/>
              <a:t>Our predictor learns </a:t>
            </a:r>
            <a:r>
              <a:rPr lang="en-US" dirty="0"/>
              <a:t>device-independent knowledge from disruptive data, while non-disruptive data is machine-specific.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Few "unseen" device disruptive discharges still needed to reach best performances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5A97527-2DBB-4B27-B5B1-FDA20AF05790}"/>
              </a:ext>
            </a:extLst>
          </p:cNvPr>
          <p:cNvSpPr/>
          <p:nvPr/>
        </p:nvSpPr>
        <p:spPr>
          <a:xfrm>
            <a:off x="635056" y="6409646"/>
            <a:ext cx="3774559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fr-FR" sz="1200" dirty="0">
                <a:solidFill>
                  <a:prstClr val="black"/>
                </a:solidFill>
              </a:rPr>
              <a:t>[1] De Vries P. C. </a:t>
            </a:r>
            <a:r>
              <a:rPr lang="fr-FR" sz="1200" i="1" dirty="0">
                <a:solidFill>
                  <a:prstClr val="black"/>
                </a:solidFill>
              </a:rPr>
              <a:t>et al</a:t>
            </a:r>
            <a:r>
              <a:rPr lang="fr-FR" sz="1200" dirty="0">
                <a:solidFill>
                  <a:prstClr val="black"/>
                </a:solidFill>
              </a:rPr>
              <a:t>. 2016 </a:t>
            </a:r>
            <a:r>
              <a:rPr lang="fr-FR" sz="1200" i="1" dirty="0">
                <a:solidFill>
                  <a:prstClr val="black"/>
                </a:solidFill>
              </a:rPr>
              <a:t>Fus. Sci. Technol</a:t>
            </a:r>
            <a:r>
              <a:rPr lang="fr-FR" sz="1200" dirty="0">
                <a:solidFill>
                  <a:prstClr val="black"/>
                </a:solidFill>
              </a:rPr>
              <a:t>. </a:t>
            </a:r>
            <a:r>
              <a:rPr lang="fr-FR" sz="1200" b="1" dirty="0">
                <a:solidFill>
                  <a:prstClr val="black"/>
                </a:solidFill>
              </a:rPr>
              <a:t>69</a:t>
            </a:r>
            <a:r>
              <a:rPr lang="fr-FR" sz="1200" dirty="0">
                <a:solidFill>
                  <a:prstClr val="black"/>
                </a:solidFill>
              </a:rPr>
              <a:t>, 471–484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145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10"/>
          <p:cNvCxnSpPr/>
          <p:nvPr/>
        </p:nvCxnSpPr>
        <p:spPr>
          <a:xfrm>
            <a:off x="0" y="504482"/>
            <a:ext cx="12192000" cy="0"/>
          </a:xfrm>
          <a:prstGeom prst="line">
            <a:avLst/>
          </a:prstGeom>
          <a:ln w="28575">
            <a:solidFill>
              <a:srgbClr val="7E00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2515" y="59606"/>
            <a:ext cx="10546538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Different devices show </a:t>
            </a:r>
            <a:r>
              <a:rPr lang="en-US" sz="2000" b="1" dirty="0">
                <a:solidFill>
                  <a:srgbClr val="FF0000"/>
                </a:solidFill>
              </a:rPr>
              <a:t>similar</a:t>
            </a:r>
            <a:r>
              <a:rPr lang="en-US" sz="2000" dirty="0"/>
              <a:t> behaviors when a disruption is imminent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677-2C90-44A8-8336-95B956AE4997}" type="slidenum">
              <a:rPr lang="en-US" smtClean="0"/>
              <a:t>20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5056" y="775209"/>
            <a:ext cx="11017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D6243BF-70B2-4083-9404-39517D64A1AF}"/>
              </a:ext>
            </a:extLst>
          </p:cNvPr>
          <p:cNvSpPr txBox="1"/>
          <p:nvPr/>
        </p:nvSpPr>
        <p:spPr>
          <a:xfrm>
            <a:off x="522514" y="942856"/>
            <a:ext cx="10831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Univariate distributions imply different devices tend to have disjoint operational regimes.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Similar behaviors in disrupt data across machines are </a:t>
            </a:r>
            <a:r>
              <a:rPr lang="en-US" b="1" dirty="0">
                <a:solidFill>
                  <a:srgbClr val="FF0000"/>
                </a:solidFill>
              </a:rPr>
              <a:t>general knowledge </a:t>
            </a:r>
            <a:r>
              <a:rPr lang="en-US" dirty="0"/>
              <a:t>hidden beneath disruptive shots.</a:t>
            </a:r>
          </a:p>
        </p:txBody>
      </p:sp>
      <p:pic>
        <p:nvPicPr>
          <p:cNvPr id="4" name="图片 3" descr="图片包含 游戏机, 工具, 文具, 铅笔&#10;&#10;描述已自动生成">
            <a:extLst>
              <a:ext uri="{FF2B5EF4-FFF2-40B4-BE49-F238E27FC236}">
                <a16:creationId xmlns:a16="http://schemas.microsoft.com/office/drawing/2014/main" id="{6B91C8DA-4DF6-4AE8-9BC5-29039DD575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1" t="7186" r="8865" b="48956"/>
          <a:stretch/>
        </p:blipFill>
        <p:spPr>
          <a:xfrm>
            <a:off x="2133408" y="3171322"/>
            <a:ext cx="3530503" cy="15197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5EEC2FA-5F10-4868-B146-67DCE9DD53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9618" r="53807"/>
          <a:stretch/>
        </p:blipFill>
        <p:spPr>
          <a:xfrm>
            <a:off x="5795784" y="3171322"/>
            <a:ext cx="3269102" cy="151979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8601182-B16A-42FB-B827-CEE88D29E2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061" t="49618"/>
          <a:stretch/>
        </p:blipFill>
        <p:spPr>
          <a:xfrm>
            <a:off x="2133408" y="4733488"/>
            <a:ext cx="3392646" cy="15197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900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10"/>
          <p:cNvCxnSpPr/>
          <p:nvPr/>
        </p:nvCxnSpPr>
        <p:spPr>
          <a:xfrm>
            <a:off x="0" y="504482"/>
            <a:ext cx="12192000" cy="0"/>
          </a:xfrm>
          <a:prstGeom prst="line">
            <a:avLst/>
          </a:prstGeom>
          <a:ln w="28575">
            <a:solidFill>
              <a:srgbClr val="7E00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2515" y="59606"/>
            <a:ext cx="10546538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Summary and Conclusions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677-2C90-44A8-8336-95B956AE4997}" type="slidenum">
              <a:rPr lang="en-US" smtClean="0"/>
              <a:t>21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646" y="857089"/>
            <a:ext cx="1101752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HDL framework: a powerful general solutions for disruption prediction.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Relatively good prediction performances on target devices can be achieved using </a:t>
            </a:r>
            <a:r>
              <a:rPr lang="en-US" b="1" dirty="0"/>
              <a:t>a small set of disruptive shots </a:t>
            </a:r>
            <a:r>
              <a:rPr lang="en-US" dirty="0"/>
              <a:t>while </a:t>
            </a:r>
            <a:r>
              <a:rPr lang="en-US" b="1" dirty="0"/>
              <a:t>thousands of non-disruptive shots</a:t>
            </a:r>
            <a:r>
              <a:rPr lang="en-US" dirty="0"/>
              <a:t> from themselves, plus </a:t>
            </a:r>
            <a:r>
              <a:rPr lang="en-US" b="1" dirty="0"/>
              <a:t>hundreds of disruptive discharges</a:t>
            </a:r>
            <a:r>
              <a:rPr lang="en-US" dirty="0"/>
              <a:t> from other devices.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Non-disruptive data is </a:t>
            </a:r>
            <a:r>
              <a:rPr lang="en-US" b="1" dirty="0"/>
              <a:t>machine-specific,</a:t>
            </a:r>
            <a:r>
              <a:rPr lang="en-US" dirty="0"/>
              <a:t> and the disruptive data contains </a:t>
            </a:r>
            <a:r>
              <a:rPr lang="en-US" b="1" dirty="0"/>
              <a:t>general knowledge</a:t>
            </a:r>
            <a:r>
              <a:rPr lang="en-US" dirty="0"/>
              <a:t> about disruptions.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Future work: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Fine hyperparameter tuning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Incorporate device features to the HDL framework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Extend analysis to other tokamaks (JET, KSTAR… )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9" name="Google Shape;15;p3">
            <a:extLst>
              <a:ext uri="{FF2B5EF4-FFF2-40B4-BE49-F238E27FC236}">
                <a16:creationId xmlns:a16="http://schemas.microsoft.com/office/drawing/2014/main" id="{5A004848-8F23-4184-BF01-046A92CF4DF6}"/>
              </a:ext>
            </a:extLst>
          </p:cNvPr>
          <p:cNvSpPr/>
          <p:nvPr/>
        </p:nvSpPr>
        <p:spPr>
          <a:xfrm>
            <a:off x="0" y="7273"/>
            <a:ext cx="12190820" cy="623769"/>
          </a:xfrm>
          <a:prstGeom prst="rect">
            <a:avLst/>
          </a:prstGeom>
          <a:solidFill>
            <a:srgbClr val="943C44"/>
          </a:solidFill>
          <a:ln>
            <a:solidFill>
              <a:srgbClr val="943C44"/>
            </a:solidFill>
          </a:ln>
        </p:spPr>
        <p:txBody>
          <a:bodyPr spcFirstLastPara="1" wrap="square" lIns="42855" tIns="42855" rIns="42855" bIns="42855" anchor="ctr" anchorCtr="0">
            <a:noAutofit/>
          </a:bodyPr>
          <a:lstStyle/>
          <a:p>
            <a:pPr algn="ctr">
              <a:buClr>
                <a:srgbClr val="FFFFFF"/>
              </a:buClr>
              <a:buSzPts val="3600"/>
            </a:pPr>
            <a:endParaRPr sz="216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662" y="151876"/>
            <a:ext cx="11805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Summary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59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10"/>
          <p:cNvCxnSpPr/>
          <p:nvPr/>
        </p:nvCxnSpPr>
        <p:spPr>
          <a:xfrm>
            <a:off x="0" y="504482"/>
            <a:ext cx="12192000" cy="0"/>
          </a:xfrm>
          <a:prstGeom prst="line">
            <a:avLst/>
          </a:prstGeom>
          <a:ln w="28575">
            <a:solidFill>
              <a:srgbClr val="7E00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2515" y="59606"/>
            <a:ext cx="10546538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Summary and Conclusions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677-2C90-44A8-8336-95B956AE4997}" type="slidenum">
              <a:rPr lang="en-US" smtClean="0"/>
              <a:t>22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646" y="857089"/>
            <a:ext cx="1101752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r-FR" dirty="0"/>
              <a:t>See J.X. Zhu, C. Rea </a:t>
            </a:r>
            <a:r>
              <a:rPr lang="fr-FR" i="1" dirty="0"/>
              <a:t>et al. </a:t>
            </a:r>
            <a:r>
              <a:rPr lang="en-US" i="1" dirty="0"/>
              <a:t>Hybrid deep learning architecture for general disruption prediction across tokamaks</a:t>
            </a:r>
            <a:r>
              <a:rPr lang="en-US" dirty="0"/>
              <a:t>, submitted to </a:t>
            </a:r>
            <a:r>
              <a:rPr lang="en-US" i="1" dirty="0"/>
              <a:t>Phys. Rev. Lett.</a:t>
            </a:r>
            <a:r>
              <a:rPr lang="en-US" dirty="0"/>
              <a:t>, 2020 </a:t>
            </a:r>
            <a:r>
              <a:rPr lang="en-US" dirty="0">
                <a:hlinkClick r:id="rId4"/>
              </a:rPr>
              <a:t>https://arxiv.org/abs/2007.01401</a:t>
            </a:r>
            <a:endParaRPr lang="en-US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fr-FR" dirty="0"/>
          </a:p>
        </p:txBody>
      </p:sp>
      <p:sp>
        <p:nvSpPr>
          <p:cNvPr id="9" name="Google Shape;15;p3">
            <a:extLst>
              <a:ext uri="{FF2B5EF4-FFF2-40B4-BE49-F238E27FC236}">
                <a16:creationId xmlns:a16="http://schemas.microsoft.com/office/drawing/2014/main" id="{5A004848-8F23-4184-BF01-046A92CF4DF6}"/>
              </a:ext>
            </a:extLst>
          </p:cNvPr>
          <p:cNvSpPr/>
          <p:nvPr/>
        </p:nvSpPr>
        <p:spPr>
          <a:xfrm>
            <a:off x="0" y="7273"/>
            <a:ext cx="12190820" cy="623769"/>
          </a:xfrm>
          <a:prstGeom prst="rect">
            <a:avLst/>
          </a:prstGeom>
          <a:solidFill>
            <a:srgbClr val="943C44"/>
          </a:solidFill>
          <a:ln>
            <a:solidFill>
              <a:srgbClr val="943C44"/>
            </a:solidFill>
          </a:ln>
        </p:spPr>
        <p:txBody>
          <a:bodyPr spcFirstLastPara="1" wrap="square" lIns="42855" tIns="42855" rIns="42855" bIns="42855" anchor="ctr" anchorCtr="0">
            <a:noAutofit/>
          </a:bodyPr>
          <a:lstStyle/>
          <a:p>
            <a:pPr algn="ctr">
              <a:buClr>
                <a:srgbClr val="FFFFFF"/>
              </a:buClr>
              <a:buSzPts val="3600"/>
            </a:pPr>
            <a:endParaRPr sz="216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662" y="151876"/>
            <a:ext cx="11805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For more information…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778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:a16="http://schemas.microsoft.com/office/drawing/2014/main" id="{AC9636B2-AD16-48BD-AA12-E5C95A0DC94A}"/>
              </a:ext>
            </a:extLst>
          </p:cNvPr>
          <p:cNvSpPr/>
          <p:nvPr/>
        </p:nvSpPr>
        <p:spPr>
          <a:xfrm>
            <a:off x="4406202" y="1172899"/>
            <a:ext cx="1740040" cy="2564349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onnettore 1 10"/>
          <p:cNvCxnSpPr/>
          <p:nvPr/>
        </p:nvCxnSpPr>
        <p:spPr>
          <a:xfrm>
            <a:off x="0" y="504482"/>
            <a:ext cx="12192000" cy="0"/>
          </a:xfrm>
          <a:prstGeom prst="line">
            <a:avLst/>
          </a:prstGeom>
          <a:ln w="28575">
            <a:solidFill>
              <a:srgbClr val="7E00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2515" y="59606"/>
            <a:ext cx="10546538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Disruption warning databases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677-2C90-44A8-8336-95B956AE4997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267EB54-54FE-4556-BA53-A2EF4401E612}"/>
              </a:ext>
            </a:extLst>
          </p:cNvPr>
          <p:cNvSpPr txBox="1"/>
          <p:nvPr/>
        </p:nvSpPr>
        <p:spPr>
          <a:xfrm>
            <a:off x="2340745" y="832930"/>
            <a:ext cx="7510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Table 1: The dataset composition of the three disruption warning databases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D7ED0534-D8EC-4A14-AEAE-344B5A07FB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096016"/>
              </p:ext>
            </p:extLst>
          </p:nvPr>
        </p:nvGraphicFramePr>
        <p:xfrm>
          <a:off x="3515032" y="1292694"/>
          <a:ext cx="5161935" cy="2240873"/>
        </p:xfrm>
        <a:graphic>
          <a:graphicData uri="http://schemas.openxmlformats.org/drawingml/2006/table">
            <a:tbl>
              <a:tblPr firstRow="1" firstCol="1" bandRow="1"/>
              <a:tblGrid>
                <a:gridCol w="970355">
                  <a:extLst>
                    <a:ext uri="{9D8B030D-6E8A-4147-A177-3AD203B41FA5}">
                      <a16:colId xmlns:a16="http://schemas.microsoft.com/office/drawing/2014/main" val="4055210321"/>
                    </a:ext>
                  </a:extLst>
                </a:gridCol>
                <a:gridCol w="1571985">
                  <a:extLst>
                    <a:ext uri="{9D8B030D-6E8A-4147-A177-3AD203B41FA5}">
                      <a16:colId xmlns:a16="http://schemas.microsoft.com/office/drawing/2014/main" val="615371563"/>
                    </a:ext>
                  </a:extLst>
                </a:gridCol>
                <a:gridCol w="1103697">
                  <a:extLst>
                    <a:ext uri="{9D8B030D-6E8A-4147-A177-3AD203B41FA5}">
                      <a16:colId xmlns:a16="http://schemas.microsoft.com/office/drawing/2014/main" val="2767115212"/>
                    </a:ext>
                  </a:extLst>
                </a:gridCol>
                <a:gridCol w="1515898">
                  <a:extLst>
                    <a:ext uri="{9D8B030D-6E8A-4147-A177-3AD203B41FA5}">
                      <a16:colId xmlns:a16="http://schemas.microsoft.com/office/drawing/2014/main" val="245154451"/>
                    </a:ext>
                  </a:extLst>
                </a:gridCol>
              </a:tblGrid>
              <a:tr h="7102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Number of training shots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Number of test shots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Number of validation shots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013176"/>
                  </a:ext>
                </a:extLst>
              </a:tr>
              <a:tr h="4699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C-Mod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3343 </a:t>
                      </a:r>
                      <a:br>
                        <a:rPr lang="en-US" sz="1600" dirty="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(692 disruptive)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603597"/>
                  </a:ext>
                </a:extLst>
              </a:tr>
              <a:tr h="4699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DIII-D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5286 </a:t>
                      </a:r>
                      <a:br>
                        <a:rPr lang="en-US" sz="160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</a:b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(732 disruptive)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1085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8873582"/>
                  </a:ext>
                </a:extLst>
              </a:tr>
              <a:tr h="4699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EAST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8296 </a:t>
                      </a:r>
                      <a:br>
                        <a:rPr lang="en-US" sz="1600" dirty="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(2301 disruptive)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1674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1137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90117"/>
                  </a:ext>
                </a:extLst>
              </a:tr>
            </a:tbl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43135BA6-08A1-4D3E-BF48-C4D80F04EAB5}"/>
              </a:ext>
            </a:extLst>
          </p:cNvPr>
          <p:cNvSpPr txBox="1"/>
          <p:nvPr/>
        </p:nvSpPr>
        <p:spPr>
          <a:xfrm>
            <a:off x="4206073" y="3737248"/>
            <a:ext cx="2140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label imbalanced datasets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7D68F17-6E47-4277-9082-4CB7F4AAE58F}"/>
              </a:ext>
            </a:extLst>
          </p:cNvPr>
          <p:cNvSpPr txBox="1"/>
          <p:nvPr/>
        </p:nvSpPr>
        <p:spPr>
          <a:xfrm>
            <a:off x="2641426" y="4045025"/>
            <a:ext cx="700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Table 2: Signals considered in the development of the predictive models </a:t>
            </a:r>
          </a:p>
        </p:txBody>
      </p: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CA660BC7-4154-46AE-91F3-FB15A2384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533449"/>
              </p:ext>
            </p:extLst>
          </p:nvPr>
        </p:nvGraphicFramePr>
        <p:xfrm>
          <a:off x="2400635" y="4615249"/>
          <a:ext cx="7491213" cy="1159557"/>
        </p:xfrm>
        <a:graphic>
          <a:graphicData uri="http://schemas.openxmlformats.org/drawingml/2006/table">
            <a:tbl>
              <a:tblPr firstRow="1" firstCol="1" bandRow="1"/>
              <a:tblGrid>
                <a:gridCol w="2247965">
                  <a:extLst>
                    <a:ext uri="{9D8B030D-6E8A-4147-A177-3AD203B41FA5}">
                      <a16:colId xmlns:a16="http://schemas.microsoft.com/office/drawing/2014/main" val="591986242"/>
                    </a:ext>
                  </a:extLst>
                </a:gridCol>
                <a:gridCol w="2084677">
                  <a:extLst>
                    <a:ext uri="{9D8B030D-6E8A-4147-A177-3AD203B41FA5}">
                      <a16:colId xmlns:a16="http://schemas.microsoft.com/office/drawing/2014/main" val="67855492"/>
                    </a:ext>
                  </a:extLst>
                </a:gridCol>
                <a:gridCol w="1748083">
                  <a:extLst>
                    <a:ext uri="{9D8B030D-6E8A-4147-A177-3AD203B41FA5}">
                      <a16:colId xmlns:a16="http://schemas.microsoft.com/office/drawing/2014/main" val="2657634679"/>
                    </a:ext>
                  </a:extLst>
                </a:gridCol>
                <a:gridCol w="1410488">
                  <a:extLst>
                    <a:ext uri="{9D8B030D-6E8A-4147-A177-3AD203B41FA5}">
                      <a16:colId xmlns:a16="http://schemas.microsoft.com/office/drawing/2014/main" val="1878589833"/>
                    </a:ext>
                  </a:extLst>
                </a:gridCol>
              </a:tblGrid>
              <a:tr h="386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lock-mode-proxy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Greenwald-fraction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lower-gap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z-error-proxy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031456"/>
                  </a:ext>
                </a:extLst>
              </a:tr>
              <a:tr h="386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radiated-fraction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Rotating-mode-proxy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v-loop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q95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967910"/>
                  </a:ext>
                </a:extLst>
              </a:tr>
              <a:tr h="386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ip-error-fraction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betap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kappa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li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969145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1938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10"/>
          <p:cNvCxnSpPr/>
          <p:nvPr/>
        </p:nvCxnSpPr>
        <p:spPr>
          <a:xfrm>
            <a:off x="0" y="504482"/>
            <a:ext cx="12192000" cy="0"/>
          </a:xfrm>
          <a:prstGeom prst="line">
            <a:avLst/>
          </a:prstGeom>
          <a:ln w="28575">
            <a:solidFill>
              <a:srgbClr val="7E00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2515" y="59606"/>
            <a:ext cx="10546538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Hybrid Deep Learning (HDL) Predictor: a fast, powerful and general predictive model for disruption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677-2C90-44A8-8336-95B956AE4997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5056" y="775209"/>
            <a:ext cx="11017528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The prediction framework consists: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An advanced deep neural network converts an input plasma sequence to a predicted label.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 shot by shot testing scheme to simulate alarms triggered in the Plasma Control System (PCS).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HDL features: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Impressive performance on different machines with </a:t>
            </a:r>
            <a:r>
              <a:rPr lang="en-US" b="1" dirty="0">
                <a:solidFill>
                  <a:srgbClr val="FF0000"/>
                </a:solidFill>
              </a:rPr>
              <a:t>limited hyperparameter tuning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Suitable for cross-machine study and ITER disruption prediction research.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Short evaluation time (&lt;1ms using an 8-core CPU), real-time deployment potential.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600"/>
              </a:spcBef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745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10"/>
          <p:cNvCxnSpPr/>
          <p:nvPr/>
        </p:nvCxnSpPr>
        <p:spPr>
          <a:xfrm>
            <a:off x="0" y="504482"/>
            <a:ext cx="12192000" cy="0"/>
          </a:xfrm>
          <a:prstGeom prst="line">
            <a:avLst/>
          </a:prstGeom>
          <a:ln w="28575">
            <a:solidFill>
              <a:srgbClr val="7E00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2515" y="59606"/>
            <a:ext cx="10546538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Cross-machine study: explore data-efficient disruption prediction on new devices.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677-2C90-44A8-8336-95B956AE4997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5056" y="775209"/>
            <a:ext cx="110175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Setup: two machines as ‘</a:t>
            </a:r>
            <a:r>
              <a:rPr lang="en-US" b="1" i="1" dirty="0"/>
              <a:t>existing machines</a:t>
            </a:r>
            <a:r>
              <a:rPr lang="en-US" dirty="0"/>
              <a:t>’, with the third one chosen as a ‘</a:t>
            </a:r>
            <a:r>
              <a:rPr lang="en-US" b="1" i="1" dirty="0"/>
              <a:t>new device</a:t>
            </a:r>
            <a:r>
              <a:rPr lang="en-US" dirty="0"/>
              <a:t>’.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Performance metric: ROC curves and AUC values [2] at 50ms before the current quench.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All following qualitative conclusions are </a:t>
            </a:r>
            <a:r>
              <a:rPr lang="en-US" b="1" dirty="0"/>
              <a:t>machine-independent</a:t>
            </a:r>
            <a:r>
              <a:rPr lang="en-US" dirty="0"/>
              <a:t> (only show the EAST case).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D07F1A6-376B-4AE2-A9F9-FE5E1DD26574}"/>
              </a:ext>
            </a:extLst>
          </p:cNvPr>
          <p:cNvSpPr/>
          <p:nvPr/>
        </p:nvSpPr>
        <p:spPr>
          <a:xfrm>
            <a:off x="635056" y="6400412"/>
            <a:ext cx="38583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[2] Bradley A. P. 1997 </a:t>
            </a:r>
            <a:r>
              <a:rPr lang="en-US" sz="1200" i="1" dirty="0">
                <a:latin typeface="Calibri" panose="020F050202020403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Pattern Recognition</a:t>
            </a:r>
            <a:r>
              <a:rPr lang="en-US" sz="1200" dirty="0">
                <a:latin typeface="Calibri" panose="020F050202020403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200" b="1" dirty="0">
                <a:latin typeface="Calibri" panose="020F050202020403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30</a:t>
            </a:r>
            <a:r>
              <a:rPr lang="en-US" sz="1200" dirty="0">
                <a:latin typeface="Calibri" panose="020F050202020403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, 1145</a:t>
            </a:r>
            <a:r>
              <a:rPr lang="en-US" altLang="zh-CN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sz="1200" dirty="0">
                <a:latin typeface="Calibri" panose="020F050202020403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1159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345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10"/>
          <p:cNvCxnSpPr/>
          <p:nvPr/>
        </p:nvCxnSpPr>
        <p:spPr>
          <a:xfrm>
            <a:off x="0" y="504482"/>
            <a:ext cx="12192000" cy="0"/>
          </a:xfrm>
          <a:prstGeom prst="line">
            <a:avLst/>
          </a:prstGeom>
          <a:ln w="28575">
            <a:solidFill>
              <a:srgbClr val="7E00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2515" y="59606"/>
            <a:ext cx="10546538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Best prediction recipe</a:t>
            </a:r>
            <a:r>
              <a:rPr lang="en-US" sz="2000" dirty="0"/>
              <a:t> using </a:t>
            </a:r>
            <a:r>
              <a:rPr lang="en-US" sz="2000" b="1" dirty="0">
                <a:solidFill>
                  <a:srgbClr val="FF0000"/>
                </a:solidFill>
              </a:rPr>
              <a:t>20</a:t>
            </a:r>
            <a:r>
              <a:rPr lang="en-US" sz="2000" dirty="0"/>
              <a:t> disruptive training shots from the target </a:t>
            </a:r>
            <a:r>
              <a:rPr lang="en-US" sz="2000" b="1" i="1" dirty="0"/>
              <a:t>new device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677-2C90-44A8-8336-95B956AE4997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5056" y="775209"/>
            <a:ext cx="11017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D6243BF-70B2-4083-9404-39517D64A1AF}"/>
              </a:ext>
            </a:extLst>
          </p:cNvPr>
          <p:cNvSpPr txBox="1"/>
          <p:nvPr/>
        </p:nvSpPr>
        <p:spPr>
          <a:xfrm>
            <a:off x="522514" y="942856"/>
            <a:ext cx="10831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Best prediction recipe on new device: </a:t>
            </a:r>
            <a:r>
              <a:rPr lang="en-US" dirty="0">
                <a:solidFill>
                  <a:prstClr val="black"/>
                </a:solidFill>
              </a:rPr>
              <a:t>using </a:t>
            </a:r>
            <a:r>
              <a:rPr lang="en-US" b="1" dirty="0">
                <a:solidFill>
                  <a:srgbClr val="FF0000"/>
                </a:solidFill>
              </a:rPr>
              <a:t>a few</a:t>
            </a:r>
            <a:r>
              <a:rPr lang="en-US" dirty="0">
                <a:solidFill>
                  <a:prstClr val="black"/>
                </a:solidFill>
              </a:rPr>
              <a:t> disruptive shots and many non-disruptive shots from the new device plus</a:t>
            </a:r>
            <a:r>
              <a:rPr lang="en-US" b="1" dirty="0">
                <a:solidFill>
                  <a:srgbClr val="FF0000"/>
                </a:solidFill>
              </a:rPr>
              <a:t> many disruptive data from existing devices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  <a:p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</p:txBody>
      </p:sp>
      <p:pic>
        <p:nvPicPr>
          <p:cNvPr id="10" name="图片 9" descr="图片包含 游戏机, 鸟&#10;&#10;描述已自动生成">
            <a:extLst>
              <a:ext uri="{FF2B5EF4-FFF2-40B4-BE49-F238E27FC236}">
                <a16:creationId xmlns:a16="http://schemas.microsoft.com/office/drawing/2014/main" id="{6740CDDB-C881-4DC3-9F29-88332DD03F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3" r="29059"/>
          <a:stretch/>
        </p:blipFill>
        <p:spPr>
          <a:xfrm>
            <a:off x="635056" y="2720033"/>
            <a:ext cx="7541703" cy="305946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238A25A-879D-49A5-BFC6-B89A72BFBF3A}"/>
              </a:ext>
            </a:extLst>
          </p:cNvPr>
          <p:cNvSpPr txBox="1"/>
          <p:nvPr/>
        </p:nvSpPr>
        <p:spPr>
          <a:xfrm>
            <a:off x="2620430" y="3926601"/>
            <a:ext cx="193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Best scenario with limited disruptive 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41150D3-0778-490A-80D0-65121A382F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5488030"/>
              </p:ext>
            </p:extLst>
          </p:nvPr>
        </p:nvGraphicFramePr>
        <p:xfrm>
          <a:off x="8299567" y="2973581"/>
          <a:ext cx="3002600" cy="2552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0439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10"/>
          <p:cNvCxnSpPr/>
          <p:nvPr/>
        </p:nvCxnSpPr>
        <p:spPr>
          <a:xfrm>
            <a:off x="0" y="504482"/>
            <a:ext cx="12192000" cy="0"/>
          </a:xfrm>
          <a:prstGeom prst="line">
            <a:avLst/>
          </a:prstGeom>
          <a:ln w="28575">
            <a:solidFill>
              <a:srgbClr val="7E00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2515" y="59606"/>
            <a:ext cx="10546538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Remove all disruptive training shots from the </a:t>
            </a:r>
            <a:r>
              <a:rPr lang="en-US" sz="2000" b="1" i="1" dirty="0"/>
              <a:t>new device, </a:t>
            </a:r>
            <a:r>
              <a:rPr lang="en-US" sz="2000" b="1" dirty="0">
                <a:solidFill>
                  <a:srgbClr val="FF0000"/>
                </a:solidFill>
              </a:rPr>
              <a:t>worse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677-2C90-44A8-8336-95B956AE4997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5056" y="775209"/>
            <a:ext cx="11017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D6243BF-70B2-4083-9404-39517D64A1AF}"/>
              </a:ext>
            </a:extLst>
          </p:cNvPr>
          <p:cNvSpPr txBox="1"/>
          <p:nvPr/>
        </p:nvSpPr>
        <p:spPr>
          <a:xfrm>
            <a:off x="522514" y="942856"/>
            <a:ext cx="10831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Best prediction recipe on new device: </a:t>
            </a:r>
            <a:r>
              <a:rPr lang="en-US" dirty="0">
                <a:solidFill>
                  <a:prstClr val="black"/>
                </a:solidFill>
              </a:rPr>
              <a:t>using </a:t>
            </a:r>
            <a:r>
              <a:rPr lang="en-US" b="1" dirty="0">
                <a:solidFill>
                  <a:srgbClr val="FF0000"/>
                </a:solidFill>
              </a:rPr>
              <a:t>a few</a:t>
            </a:r>
            <a:r>
              <a:rPr lang="en-US" dirty="0">
                <a:solidFill>
                  <a:prstClr val="black"/>
                </a:solidFill>
              </a:rPr>
              <a:t> disruptive shots and many non-disruptive shots from the new device plus</a:t>
            </a:r>
            <a:r>
              <a:rPr lang="en-US" b="1" dirty="0">
                <a:solidFill>
                  <a:srgbClr val="FF0000"/>
                </a:solidFill>
              </a:rPr>
              <a:t> many disruptive data from existing devices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</p:txBody>
      </p:sp>
      <p:pic>
        <p:nvPicPr>
          <p:cNvPr id="14" name="图片 13" descr="图片包含 游戏机, 截图, 鸟&#10;&#10;描述已自动生成">
            <a:extLst>
              <a:ext uri="{FF2B5EF4-FFF2-40B4-BE49-F238E27FC236}">
                <a16:creationId xmlns:a16="http://schemas.microsoft.com/office/drawing/2014/main" id="{9E394D4B-1138-41B2-8CAB-EE09BFB4D1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3" r="29128"/>
          <a:stretch/>
        </p:blipFill>
        <p:spPr>
          <a:xfrm>
            <a:off x="635056" y="2720033"/>
            <a:ext cx="7541703" cy="3059469"/>
          </a:xfrm>
          <a:prstGeom prst="rect">
            <a:avLst/>
          </a:prstGeom>
        </p:spPr>
      </p:pic>
      <p:graphicFrame>
        <p:nvGraphicFramePr>
          <p:cNvPr id="10" name="Chart 10">
            <a:extLst>
              <a:ext uri="{FF2B5EF4-FFF2-40B4-BE49-F238E27FC236}">
                <a16:creationId xmlns:a16="http://schemas.microsoft.com/office/drawing/2014/main" id="{94DA2DE4-F180-4883-90CC-3F8742E650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2285091"/>
              </p:ext>
            </p:extLst>
          </p:nvPr>
        </p:nvGraphicFramePr>
        <p:xfrm>
          <a:off x="8299567" y="2973581"/>
          <a:ext cx="3002600" cy="2552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8665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10"/>
          <p:cNvCxnSpPr/>
          <p:nvPr/>
        </p:nvCxnSpPr>
        <p:spPr>
          <a:xfrm>
            <a:off x="0" y="504482"/>
            <a:ext cx="12192000" cy="0"/>
          </a:xfrm>
          <a:prstGeom prst="line">
            <a:avLst/>
          </a:prstGeom>
          <a:ln w="28575">
            <a:solidFill>
              <a:srgbClr val="7E00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2515" y="59606"/>
            <a:ext cx="10546538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Remove 50% of </a:t>
            </a:r>
            <a:r>
              <a:rPr lang="en-US" sz="2000" b="1" i="1" dirty="0"/>
              <a:t>new device </a:t>
            </a:r>
            <a:r>
              <a:rPr lang="en-US" sz="2000" dirty="0"/>
              <a:t>non-disruptive shots, </a:t>
            </a:r>
            <a:r>
              <a:rPr lang="en-US" sz="2000" b="1" dirty="0">
                <a:solidFill>
                  <a:srgbClr val="FF0000"/>
                </a:solidFill>
              </a:rPr>
              <a:t>worse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677-2C90-44A8-8336-95B956AE4997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5056" y="775209"/>
            <a:ext cx="11017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D6243BF-70B2-4083-9404-39517D64A1AF}"/>
              </a:ext>
            </a:extLst>
          </p:cNvPr>
          <p:cNvSpPr txBox="1"/>
          <p:nvPr/>
        </p:nvSpPr>
        <p:spPr>
          <a:xfrm>
            <a:off x="522514" y="942856"/>
            <a:ext cx="10831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Best prediction recipe on new device: </a:t>
            </a:r>
            <a:r>
              <a:rPr lang="en-US" dirty="0">
                <a:solidFill>
                  <a:prstClr val="black"/>
                </a:solidFill>
              </a:rPr>
              <a:t>using </a:t>
            </a:r>
            <a:r>
              <a:rPr lang="en-US" b="1" dirty="0">
                <a:solidFill>
                  <a:srgbClr val="FF0000"/>
                </a:solidFill>
              </a:rPr>
              <a:t>a few</a:t>
            </a:r>
            <a:r>
              <a:rPr lang="en-US" dirty="0">
                <a:solidFill>
                  <a:prstClr val="black"/>
                </a:solidFill>
              </a:rPr>
              <a:t> disruptive shots and many non-disruptive shots from the new device plus</a:t>
            </a:r>
            <a:r>
              <a:rPr lang="en-US" b="1" dirty="0">
                <a:solidFill>
                  <a:srgbClr val="FF0000"/>
                </a:solidFill>
              </a:rPr>
              <a:t> many disruptive data from existing devices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</p:txBody>
      </p:sp>
      <p:pic>
        <p:nvPicPr>
          <p:cNvPr id="15" name="图片 14" descr="图片包含 游戏机, 地图, 截图&#10;&#10;描述已自动生成">
            <a:extLst>
              <a:ext uri="{FF2B5EF4-FFF2-40B4-BE49-F238E27FC236}">
                <a16:creationId xmlns:a16="http://schemas.microsoft.com/office/drawing/2014/main" id="{60EBDE67-8A88-485F-AB67-EA857BF714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r="27993"/>
          <a:stretch/>
        </p:blipFill>
        <p:spPr>
          <a:xfrm>
            <a:off x="635056" y="2720033"/>
            <a:ext cx="7675927" cy="3059469"/>
          </a:xfrm>
          <a:prstGeom prst="rect">
            <a:avLst/>
          </a:prstGeom>
        </p:spPr>
      </p:pic>
      <p:graphicFrame>
        <p:nvGraphicFramePr>
          <p:cNvPr id="10" name="Chart 10">
            <a:extLst>
              <a:ext uri="{FF2B5EF4-FFF2-40B4-BE49-F238E27FC236}">
                <a16:creationId xmlns:a16="http://schemas.microsoft.com/office/drawing/2014/main" id="{A5FA6985-9178-4E67-9BBA-2F5B8BED6B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2772127"/>
              </p:ext>
            </p:extLst>
          </p:nvPr>
        </p:nvGraphicFramePr>
        <p:xfrm>
          <a:off x="8299567" y="2973581"/>
          <a:ext cx="3002600" cy="2552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388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10"/>
          <p:cNvCxnSpPr/>
          <p:nvPr/>
        </p:nvCxnSpPr>
        <p:spPr>
          <a:xfrm>
            <a:off x="0" y="504482"/>
            <a:ext cx="12192000" cy="0"/>
          </a:xfrm>
          <a:prstGeom prst="line">
            <a:avLst/>
          </a:prstGeom>
          <a:ln w="28575">
            <a:solidFill>
              <a:srgbClr val="7E00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2515" y="59606"/>
            <a:ext cx="10546538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Trained only on selected </a:t>
            </a:r>
            <a:r>
              <a:rPr lang="en-US" sz="2000" b="1" i="1" dirty="0"/>
              <a:t>new device</a:t>
            </a:r>
            <a:r>
              <a:rPr lang="en-US" sz="2000" dirty="0"/>
              <a:t> data, baseline case, </a:t>
            </a:r>
            <a:r>
              <a:rPr lang="en-US" sz="2000" b="1" dirty="0">
                <a:solidFill>
                  <a:srgbClr val="FF0000"/>
                </a:solidFill>
              </a:rPr>
              <a:t>much worse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677-2C90-44A8-8336-95B956AE4997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5056" y="775209"/>
            <a:ext cx="11017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D6243BF-70B2-4083-9404-39517D64A1AF}"/>
              </a:ext>
            </a:extLst>
          </p:cNvPr>
          <p:cNvSpPr txBox="1"/>
          <p:nvPr/>
        </p:nvSpPr>
        <p:spPr>
          <a:xfrm>
            <a:off x="522514" y="942856"/>
            <a:ext cx="10831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Best prediction recipe on new device: </a:t>
            </a:r>
            <a:r>
              <a:rPr lang="en-US" dirty="0">
                <a:solidFill>
                  <a:prstClr val="black"/>
                </a:solidFill>
              </a:rPr>
              <a:t>using </a:t>
            </a:r>
            <a:r>
              <a:rPr lang="en-US" b="1" dirty="0">
                <a:solidFill>
                  <a:srgbClr val="FF0000"/>
                </a:solidFill>
              </a:rPr>
              <a:t>a few</a:t>
            </a:r>
            <a:r>
              <a:rPr lang="en-US" dirty="0">
                <a:solidFill>
                  <a:prstClr val="black"/>
                </a:solidFill>
              </a:rPr>
              <a:t> disruptive shots and many non-disruptive shots from the new device plus</a:t>
            </a:r>
            <a:r>
              <a:rPr lang="en-US" b="1" dirty="0">
                <a:solidFill>
                  <a:srgbClr val="FF0000"/>
                </a:solidFill>
              </a:rPr>
              <a:t> many disruptive data from existing devices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</p:txBody>
      </p:sp>
      <p:pic>
        <p:nvPicPr>
          <p:cNvPr id="16" name="图片 15" descr="图片包含 游戏机, 地图&#10;&#10;描述已自动生成">
            <a:extLst>
              <a:ext uri="{FF2B5EF4-FFF2-40B4-BE49-F238E27FC236}">
                <a16:creationId xmlns:a16="http://schemas.microsoft.com/office/drawing/2014/main" id="{6A856D49-C08B-4532-99A4-11DFA9659F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3" r="29128"/>
          <a:stretch/>
        </p:blipFill>
        <p:spPr>
          <a:xfrm>
            <a:off x="635056" y="2720033"/>
            <a:ext cx="7541703" cy="3059469"/>
          </a:xfrm>
          <a:prstGeom prst="rect">
            <a:avLst/>
          </a:prstGeom>
        </p:spPr>
      </p:pic>
      <p:graphicFrame>
        <p:nvGraphicFramePr>
          <p:cNvPr id="10" name="Chart 10">
            <a:extLst>
              <a:ext uri="{FF2B5EF4-FFF2-40B4-BE49-F238E27FC236}">
                <a16:creationId xmlns:a16="http://schemas.microsoft.com/office/drawing/2014/main" id="{6F3C6791-188E-4165-9C61-36A194FBD6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7635199"/>
              </p:ext>
            </p:extLst>
          </p:nvPr>
        </p:nvGraphicFramePr>
        <p:xfrm>
          <a:off x="8299567" y="2973581"/>
          <a:ext cx="3002600" cy="2552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8853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62964</TotalTime>
  <Words>1424</Words>
  <Application>Microsoft Office PowerPoint</Application>
  <PresentationFormat>宽屏</PresentationFormat>
  <Paragraphs>241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Gill Sans</vt:lpstr>
      <vt:lpstr>Arial</vt:lpstr>
      <vt:lpstr>Calibri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MIT Plasma Science and Fusion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Sciortino, Francesco</dc:creator>
  <cp:lastModifiedBy>Jinxiang Zhu</cp:lastModifiedBy>
  <cp:revision>792</cp:revision>
  <dcterms:created xsi:type="dcterms:W3CDTF">2018-03-18T13:45:04Z</dcterms:created>
  <dcterms:modified xsi:type="dcterms:W3CDTF">2020-07-11T16:09:47Z</dcterms:modified>
</cp:coreProperties>
</file>