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9" r:id="rId1"/>
    <p:sldMasterId id="2147483670" r:id="rId2"/>
    <p:sldMasterId id="2147483660" r:id="rId3"/>
  </p:sldMasterIdLst>
  <p:notesMasterIdLst>
    <p:notesMasterId r:id="rId24"/>
  </p:notesMasterIdLst>
  <p:handoutMasterIdLst>
    <p:handoutMasterId r:id="rId25"/>
  </p:handoutMasterIdLst>
  <p:sldIdLst>
    <p:sldId id="260" r:id="rId4"/>
    <p:sldId id="282" r:id="rId5"/>
    <p:sldId id="263" r:id="rId6"/>
    <p:sldId id="262" r:id="rId7"/>
    <p:sldId id="261" r:id="rId8"/>
    <p:sldId id="264" r:id="rId9"/>
    <p:sldId id="265" r:id="rId10"/>
    <p:sldId id="267" r:id="rId11"/>
    <p:sldId id="271" r:id="rId12"/>
    <p:sldId id="268" r:id="rId13"/>
    <p:sldId id="269" r:id="rId14"/>
    <p:sldId id="274" r:id="rId15"/>
    <p:sldId id="278" r:id="rId16"/>
    <p:sldId id="280" r:id="rId17"/>
    <p:sldId id="275" r:id="rId18"/>
    <p:sldId id="281" r:id="rId19"/>
    <p:sldId id="277" r:id="rId20"/>
    <p:sldId id="284" r:id="rId21"/>
    <p:sldId id="285" r:id="rId22"/>
    <p:sldId id="283" r:id="rId23"/>
  </p:sldIdLst>
  <p:sldSz cx="12190413" cy="6858000"/>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WO9n/36tF/RXI+cxJvoxg==" hashData="X5uW2lHnftRFumsBkj4r5FwNKyhbhLy8aXoT5WlymzqToXdIObhEt9jRzdxnjr0o7PI2p+A0IsdYtyLoePWwfg=="/>
  <p:extLst>
    <p:ext uri="{521415D9-36F7-43E2-AB2F-B90AF26B5E84}">
      <p14:sectionLst xmlns:p14="http://schemas.microsoft.com/office/powerpoint/2010/main">
        <p14:section name="Title" id="{89BD942F-7D23-4643-8E98-C6ADC9AB4BA2}">
          <p14:sldIdLst>
            <p14:sldId id="260"/>
          </p14:sldIdLst>
        </p14:section>
        <p14:section name="Introduction" id="{4A53BC15-7A0A-4F73-A3B1-9F40CCC71278}">
          <p14:sldIdLst>
            <p14:sldId id="282"/>
            <p14:sldId id="263"/>
            <p14:sldId id="262"/>
          </p14:sldIdLst>
        </p14:section>
        <p14:section name="Model description" id="{0CECD86D-5A58-4BF4-8F1B-A23072BAB743}">
          <p14:sldIdLst>
            <p14:sldId id="261"/>
            <p14:sldId id="264"/>
            <p14:sldId id="265"/>
          </p14:sldIdLst>
        </p14:section>
        <p14:section name="Application to AUG #33108" id="{0D5A5006-1361-4175-9D54-EF267AD5378A}">
          <p14:sldIdLst>
            <p14:sldId id="267"/>
          </p14:sldIdLst>
        </p14:section>
        <p14:section name="Material transport" id="{89351148-F499-496E-96AC-FC05774C20F4}">
          <p14:sldIdLst>
            <p14:sldId id="271"/>
            <p14:sldId id="268"/>
            <p14:sldId id="269"/>
          </p14:sldIdLst>
        </p14:section>
        <p14:section name="Experimental agreement" id="{CE72D231-7C47-4CB9-99A7-7D8638C2636B}">
          <p14:sldIdLst>
            <p14:sldId id="274"/>
            <p14:sldId id="278"/>
            <p14:sldId id="280"/>
          </p14:sldIdLst>
        </p14:section>
        <p14:section name="RE generation &amp; model validation" id="{8B83BD79-7FA5-40CB-B110-6941BCC9299B}">
          <p14:sldIdLst>
            <p14:sldId id="275"/>
            <p14:sldId id="281"/>
            <p14:sldId id="277"/>
          </p14:sldIdLst>
        </p14:section>
        <p14:section name="Conclusion" id="{C444D070-D85C-4D2F-9B5A-F5643432A4E5}">
          <p14:sldIdLst>
            <p14:sldId id="284"/>
          </p14:sldIdLst>
        </p14:section>
        <p14:section name="Appendix" id="{59E036E3-8C8E-467A-8BEA-3CF9BF8FC749}">
          <p14:sldIdLst>
            <p14:sldId id="285"/>
          </p14:sldIdLst>
        </p14:section>
        <p14:section name="References" id="{C03637D2-DC0F-41AC-AB9C-4BB48C7DEFFF}">
          <p14:sldIdLst>
            <p14:sldId id="28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BEB"/>
    <a:srgbClr val="B6CBE3"/>
    <a:srgbClr val="B6CAE3"/>
    <a:srgbClr val="DFEAF4"/>
    <a:srgbClr val="ECF1F8"/>
    <a:srgbClr val="94B2D7"/>
    <a:srgbClr val="C5D2E6"/>
    <a:srgbClr val="B2C1DB"/>
    <a:srgbClr val="D8E3F0"/>
    <a:srgbClr val="B6C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11" autoAdjust="0"/>
    <p:restoredTop sz="77528" autoAdjust="0"/>
  </p:normalViewPr>
  <p:slideViewPr>
    <p:cSldViewPr>
      <p:cViewPr varScale="1">
        <p:scale>
          <a:sx n="129" d="100"/>
          <a:sy n="129" d="100"/>
        </p:scale>
        <p:origin x="132" y="2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3918" y="102"/>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5B319F-6F78-45E9-872A-5870491D2EB4}" type="doc">
      <dgm:prSet loTypeId="urn:microsoft.com/office/officeart/2005/8/layout/cycle8" loCatId="cycle" qsTypeId="urn:microsoft.com/office/officeart/2005/8/quickstyle/simple2" qsCatId="simple" csTypeId="urn:microsoft.com/office/officeart/2005/8/colors/accent1_2" csCatId="accent1" phldr="1"/>
      <dgm:spPr/>
    </dgm:pt>
    <dgm:pt modelId="{38805294-5FFA-4CF2-8F00-13B526F8871A}">
      <dgm:prSet phldrT="[Text]"/>
      <dgm:spPr/>
      <dgm:t>
        <a:bodyPr/>
        <a:lstStyle/>
        <a:p>
          <a:r>
            <a:rPr lang="en-US" b="1" dirty="0"/>
            <a:t>MMI</a:t>
          </a:r>
        </a:p>
      </dgm:t>
    </dgm:pt>
    <dgm:pt modelId="{27F64322-D6BD-436B-95D6-18557283D25B}" type="parTrans" cxnId="{655A1883-FDD5-4CCE-9B1D-254E10FBFE5F}">
      <dgm:prSet/>
      <dgm:spPr/>
      <dgm:t>
        <a:bodyPr/>
        <a:lstStyle/>
        <a:p>
          <a:endParaRPr lang="en-US"/>
        </a:p>
      </dgm:t>
    </dgm:pt>
    <dgm:pt modelId="{5AA022E4-27DA-4C99-A889-05768C28FC32}" type="sibTrans" cxnId="{655A1883-FDD5-4CCE-9B1D-254E10FBFE5F}">
      <dgm:prSet/>
      <dgm:spPr/>
      <dgm:t>
        <a:bodyPr/>
        <a:lstStyle/>
        <a:p>
          <a:endParaRPr lang="en-US"/>
        </a:p>
      </dgm:t>
    </dgm:pt>
    <dgm:pt modelId="{38D55B2C-3EFA-4D9E-BB07-7A8F2FFBEB07}">
      <dgm:prSet phldrT="[Text]"/>
      <dgm:spPr/>
      <dgm:t>
        <a:bodyPr/>
        <a:lstStyle/>
        <a:p>
          <a:r>
            <a:rPr lang="en-US" b="1" dirty="0"/>
            <a:t>Main plasma</a:t>
          </a:r>
        </a:p>
      </dgm:t>
    </dgm:pt>
    <dgm:pt modelId="{E1A7D07F-65F4-4989-84F7-AD44BCEAA3EF}" type="parTrans" cxnId="{DB1442BA-D5ED-46C4-99E9-B8ABDAF3BC43}">
      <dgm:prSet/>
      <dgm:spPr/>
      <dgm:t>
        <a:bodyPr/>
        <a:lstStyle/>
        <a:p>
          <a:endParaRPr lang="en-US"/>
        </a:p>
      </dgm:t>
    </dgm:pt>
    <dgm:pt modelId="{93F840B4-25AA-4B14-AAA3-F3E33D4ACACD}" type="sibTrans" cxnId="{DB1442BA-D5ED-46C4-99E9-B8ABDAF3BC43}">
      <dgm:prSet/>
      <dgm:spPr/>
      <dgm:t>
        <a:bodyPr/>
        <a:lstStyle/>
        <a:p>
          <a:endParaRPr lang="en-US"/>
        </a:p>
      </dgm:t>
    </dgm:pt>
    <dgm:pt modelId="{99ED3378-FFD2-4CA2-86FC-D15973138992}">
      <dgm:prSet phldrT="[Text]"/>
      <dgm:spPr/>
      <dgm:t>
        <a:bodyPr/>
        <a:lstStyle/>
        <a:p>
          <a:r>
            <a:rPr lang="en-US" b="1" dirty="0"/>
            <a:t>RE generation</a:t>
          </a:r>
        </a:p>
      </dgm:t>
    </dgm:pt>
    <dgm:pt modelId="{BF2F5DB9-EFBA-42D4-AF21-4FDC13804F89}" type="parTrans" cxnId="{6D721BAE-0A05-4E50-B4BD-A9DC25E6B83D}">
      <dgm:prSet/>
      <dgm:spPr/>
      <dgm:t>
        <a:bodyPr/>
        <a:lstStyle/>
        <a:p>
          <a:endParaRPr lang="en-US"/>
        </a:p>
      </dgm:t>
    </dgm:pt>
    <dgm:pt modelId="{8E395D61-B52B-4283-9AC9-44D5D3014617}" type="sibTrans" cxnId="{6D721BAE-0A05-4E50-B4BD-A9DC25E6B83D}">
      <dgm:prSet/>
      <dgm:spPr/>
      <dgm:t>
        <a:bodyPr/>
        <a:lstStyle/>
        <a:p>
          <a:endParaRPr lang="en-US"/>
        </a:p>
      </dgm:t>
    </dgm:pt>
    <dgm:pt modelId="{9E80F925-2305-4141-BC57-9728958E20A9}" type="pres">
      <dgm:prSet presAssocID="{065B319F-6F78-45E9-872A-5870491D2EB4}" presName="compositeShape" presStyleCnt="0">
        <dgm:presLayoutVars>
          <dgm:chMax val="7"/>
          <dgm:dir/>
          <dgm:resizeHandles val="exact"/>
        </dgm:presLayoutVars>
      </dgm:prSet>
      <dgm:spPr/>
    </dgm:pt>
    <dgm:pt modelId="{0F937742-49EB-422D-B8AC-D9CEC2AAAC2E}" type="pres">
      <dgm:prSet presAssocID="{065B319F-6F78-45E9-872A-5870491D2EB4}" presName="wedge1" presStyleLbl="node1" presStyleIdx="0" presStyleCnt="3"/>
      <dgm:spPr/>
    </dgm:pt>
    <dgm:pt modelId="{C0ED2927-C557-470C-98D2-1FDE72B85648}" type="pres">
      <dgm:prSet presAssocID="{065B319F-6F78-45E9-872A-5870491D2EB4}" presName="dummy1a" presStyleCnt="0"/>
      <dgm:spPr/>
    </dgm:pt>
    <dgm:pt modelId="{F8468731-3985-40B7-BCA1-5DDC6232D63C}" type="pres">
      <dgm:prSet presAssocID="{065B319F-6F78-45E9-872A-5870491D2EB4}" presName="dummy1b" presStyleCnt="0"/>
      <dgm:spPr/>
    </dgm:pt>
    <dgm:pt modelId="{59D1314B-3940-4C30-8399-D206E311BCE6}" type="pres">
      <dgm:prSet presAssocID="{065B319F-6F78-45E9-872A-5870491D2EB4}" presName="wedge1Tx" presStyleLbl="node1" presStyleIdx="0" presStyleCnt="3">
        <dgm:presLayoutVars>
          <dgm:chMax val="0"/>
          <dgm:chPref val="0"/>
          <dgm:bulletEnabled val="1"/>
        </dgm:presLayoutVars>
      </dgm:prSet>
      <dgm:spPr/>
    </dgm:pt>
    <dgm:pt modelId="{1D14C60D-F285-4FBA-A3FA-6708C75C2542}" type="pres">
      <dgm:prSet presAssocID="{065B319F-6F78-45E9-872A-5870491D2EB4}" presName="wedge2" presStyleLbl="node1" presStyleIdx="1" presStyleCnt="3"/>
      <dgm:spPr/>
    </dgm:pt>
    <dgm:pt modelId="{C2130679-5543-4861-B934-7CFD4EADC9D7}" type="pres">
      <dgm:prSet presAssocID="{065B319F-6F78-45E9-872A-5870491D2EB4}" presName="dummy2a" presStyleCnt="0"/>
      <dgm:spPr/>
    </dgm:pt>
    <dgm:pt modelId="{276EEB81-01D3-457F-8034-A48BFADCA58B}" type="pres">
      <dgm:prSet presAssocID="{065B319F-6F78-45E9-872A-5870491D2EB4}" presName="dummy2b" presStyleCnt="0"/>
      <dgm:spPr/>
    </dgm:pt>
    <dgm:pt modelId="{0543E8D8-E84A-4EEC-90D4-ADD529FD7239}" type="pres">
      <dgm:prSet presAssocID="{065B319F-6F78-45E9-872A-5870491D2EB4}" presName="wedge2Tx" presStyleLbl="node1" presStyleIdx="1" presStyleCnt="3">
        <dgm:presLayoutVars>
          <dgm:chMax val="0"/>
          <dgm:chPref val="0"/>
          <dgm:bulletEnabled val="1"/>
        </dgm:presLayoutVars>
      </dgm:prSet>
      <dgm:spPr/>
    </dgm:pt>
    <dgm:pt modelId="{F760262E-2C92-48D1-B486-2CB4B82E2ED8}" type="pres">
      <dgm:prSet presAssocID="{065B319F-6F78-45E9-872A-5870491D2EB4}" presName="wedge3" presStyleLbl="node1" presStyleIdx="2" presStyleCnt="3"/>
      <dgm:spPr/>
    </dgm:pt>
    <dgm:pt modelId="{A63F1609-D764-4A54-BA0A-AECE7D4F6D57}" type="pres">
      <dgm:prSet presAssocID="{065B319F-6F78-45E9-872A-5870491D2EB4}" presName="dummy3a" presStyleCnt="0"/>
      <dgm:spPr/>
    </dgm:pt>
    <dgm:pt modelId="{550E4837-E4A5-42C5-8122-024BBA260905}" type="pres">
      <dgm:prSet presAssocID="{065B319F-6F78-45E9-872A-5870491D2EB4}" presName="dummy3b" presStyleCnt="0"/>
      <dgm:spPr/>
    </dgm:pt>
    <dgm:pt modelId="{1DC320F7-AEF0-4C63-9709-EE7E0C96777E}" type="pres">
      <dgm:prSet presAssocID="{065B319F-6F78-45E9-872A-5870491D2EB4}" presName="wedge3Tx" presStyleLbl="node1" presStyleIdx="2" presStyleCnt="3">
        <dgm:presLayoutVars>
          <dgm:chMax val="0"/>
          <dgm:chPref val="0"/>
          <dgm:bulletEnabled val="1"/>
        </dgm:presLayoutVars>
      </dgm:prSet>
      <dgm:spPr/>
    </dgm:pt>
    <dgm:pt modelId="{2612368F-DFD5-4DD5-BA8D-9F2C2870FF39}" type="pres">
      <dgm:prSet presAssocID="{5AA022E4-27DA-4C99-A889-05768C28FC32}" presName="arrowWedge1" presStyleLbl="fgSibTrans2D1" presStyleIdx="0" presStyleCnt="3"/>
      <dgm:spPr/>
    </dgm:pt>
    <dgm:pt modelId="{5A83F810-612E-4336-B3CF-06B15DACD891}" type="pres">
      <dgm:prSet presAssocID="{93F840B4-25AA-4B14-AAA3-F3E33D4ACACD}" presName="arrowWedge2" presStyleLbl="fgSibTrans2D1" presStyleIdx="1" presStyleCnt="3"/>
      <dgm:spPr/>
    </dgm:pt>
    <dgm:pt modelId="{D0E180BC-F081-44D5-8749-D04B8D0F4C38}" type="pres">
      <dgm:prSet presAssocID="{8E395D61-B52B-4283-9AC9-44D5D3014617}" presName="arrowWedge3" presStyleLbl="fgSibTrans2D1" presStyleIdx="2" presStyleCnt="3"/>
      <dgm:spPr/>
    </dgm:pt>
  </dgm:ptLst>
  <dgm:cxnLst>
    <dgm:cxn modelId="{3FADFF0C-2400-4072-9A9F-8684FDD6D114}" type="presOf" srcId="{38805294-5FFA-4CF2-8F00-13B526F8871A}" destId="{59D1314B-3940-4C30-8399-D206E311BCE6}" srcOrd="1" destOrd="0" presId="urn:microsoft.com/office/officeart/2005/8/layout/cycle8"/>
    <dgm:cxn modelId="{96881517-BE50-4A25-AA42-A7AF6700FBBD}" type="presOf" srcId="{99ED3378-FFD2-4CA2-86FC-D15973138992}" destId="{F760262E-2C92-48D1-B486-2CB4B82E2ED8}" srcOrd="0" destOrd="0" presId="urn:microsoft.com/office/officeart/2005/8/layout/cycle8"/>
    <dgm:cxn modelId="{AEF42F1A-95FC-4235-82EA-475EF526FD6C}" type="presOf" srcId="{99ED3378-FFD2-4CA2-86FC-D15973138992}" destId="{1DC320F7-AEF0-4C63-9709-EE7E0C96777E}" srcOrd="1" destOrd="0" presId="urn:microsoft.com/office/officeart/2005/8/layout/cycle8"/>
    <dgm:cxn modelId="{05B15F2B-E385-49BA-9F30-01BDB9E4EB4E}" type="presOf" srcId="{065B319F-6F78-45E9-872A-5870491D2EB4}" destId="{9E80F925-2305-4141-BC57-9728958E20A9}" srcOrd="0" destOrd="0" presId="urn:microsoft.com/office/officeart/2005/8/layout/cycle8"/>
    <dgm:cxn modelId="{655A1883-FDD5-4CCE-9B1D-254E10FBFE5F}" srcId="{065B319F-6F78-45E9-872A-5870491D2EB4}" destId="{38805294-5FFA-4CF2-8F00-13B526F8871A}" srcOrd="0" destOrd="0" parTransId="{27F64322-D6BD-436B-95D6-18557283D25B}" sibTransId="{5AA022E4-27DA-4C99-A889-05768C28FC32}"/>
    <dgm:cxn modelId="{6D721BAE-0A05-4E50-B4BD-A9DC25E6B83D}" srcId="{065B319F-6F78-45E9-872A-5870491D2EB4}" destId="{99ED3378-FFD2-4CA2-86FC-D15973138992}" srcOrd="2" destOrd="0" parTransId="{BF2F5DB9-EFBA-42D4-AF21-4FDC13804F89}" sibTransId="{8E395D61-B52B-4283-9AC9-44D5D3014617}"/>
    <dgm:cxn modelId="{F627B9B6-1C87-4A3A-9BA5-C98A5AFC95CA}" type="presOf" srcId="{38D55B2C-3EFA-4D9E-BB07-7A8F2FFBEB07}" destId="{1D14C60D-F285-4FBA-A3FA-6708C75C2542}" srcOrd="0" destOrd="0" presId="urn:microsoft.com/office/officeart/2005/8/layout/cycle8"/>
    <dgm:cxn modelId="{DB1442BA-D5ED-46C4-99E9-B8ABDAF3BC43}" srcId="{065B319F-6F78-45E9-872A-5870491D2EB4}" destId="{38D55B2C-3EFA-4D9E-BB07-7A8F2FFBEB07}" srcOrd="1" destOrd="0" parTransId="{E1A7D07F-65F4-4989-84F7-AD44BCEAA3EF}" sibTransId="{93F840B4-25AA-4B14-AAA3-F3E33D4ACACD}"/>
    <dgm:cxn modelId="{684F9FEE-494F-417E-B979-DEE2B14ACCBB}" type="presOf" srcId="{38805294-5FFA-4CF2-8F00-13B526F8871A}" destId="{0F937742-49EB-422D-B8AC-D9CEC2AAAC2E}" srcOrd="0" destOrd="0" presId="urn:microsoft.com/office/officeart/2005/8/layout/cycle8"/>
    <dgm:cxn modelId="{B36F76FB-C68E-41D8-A9C4-2542EA3116F7}" type="presOf" srcId="{38D55B2C-3EFA-4D9E-BB07-7A8F2FFBEB07}" destId="{0543E8D8-E84A-4EEC-90D4-ADD529FD7239}" srcOrd="1" destOrd="0" presId="urn:microsoft.com/office/officeart/2005/8/layout/cycle8"/>
    <dgm:cxn modelId="{578A66A9-DF8D-44F5-9BD3-7B5F97B3DB94}" type="presParOf" srcId="{9E80F925-2305-4141-BC57-9728958E20A9}" destId="{0F937742-49EB-422D-B8AC-D9CEC2AAAC2E}" srcOrd="0" destOrd="0" presId="urn:microsoft.com/office/officeart/2005/8/layout/cycle8"/>
    <dgm:cxn modelId="{5E1F323C-4196-4845-846E-63F8E57212B3}" type="presParOf" srcId="{9E80F925-2305-4141-BC57-9728958E20A9}" destId="{C0ED2927-C557-470C-98D2-1FDE72B85648}" srcOrd="1" destOrd="0" presId="urn:microsoft.com/office/officeart/2005/8/layout/cycle8"/>
    <dgm:cxn modelId="{60265AF6-C881-483E-8EFC-682262772DD2}" type="presParOf" srcId="{9E80F925-2305-4141-BC57-9728958E20A9}" destId="{F8468731-3985-40B7-BCA1-5DDC6232D63C}" srcOrd="2" destOrd="0" presId="urn:microsoft.com/office/officeart/2005/8/layout/cycle8"/>
    <dgm:cxn modelId="{537E470C-D0D7-4AB5-876C-2A6DF114D19F}" type="presParOf" srcId="{9E80F925-2305-4141-BC57-9728958E20A9}" destId="{59D1314B-3940-4C30-8399-D206E311BCE6}" srcOrd="3" destOrd="0" presId="urn:microsoft.com/office/officeart/2005/8/layout/cycle8"/>
    <dgm:cxn modelId="{C7DACE6F-02E2-4667-9780-C7DF9451FB19}" type="presParOf" srcId="{9E80F925-2305-4141-BC57-9728958E20A9}" destId="{1D14C60D-F285-4FBA-A3FA-6708C75C2542}" srcOrd="4" destOrd="0" presId="urn:microsoft.com/office/officeart/2005/8/layout/cycle8"/>
    <dgm:cxn modelId="{6CACC12A-02FB-48DC-BE56-226C8F5B334E}" type="presParOf" srcId="{9E80F925-2305-4141-BC57-9728958E20A9}" destId="{C2130679-5543-4861-B934-7CFD4EADC9D7}" srcOrd="5" destOrd="0" presId="urn:microsoft.com/office/officeart/2005/8/layout/cycle8"/>
    <dgm:cxn modelId="{4F42A4CB-32A6-4DF0-AE16-524609240314}" type="presParOf" srcId="{9E80F925-2305-4141-BC57-9728958E20A9}" destId="{276EEB81-01D3-457F-8034-A48BFADCA58B}" srcOrd="6" destOrd="0" presId="urn:microsoft.com/office/officeart/2005/8/layout/cycle8"/>
    <dgm:cxn modelId="{2A0BA7F7-B4FF-4CC8-840A-21960366FDB2}" type="presParOf" srcId="{9E80F925-2305-4141-BC57-9728958E20A9}" destId="{0543E8D8-E84A-4EEC-90D4-ADD529FD7239}" srcOrd="7" destOrd="0" presId="urn:microsoft.com/office/officeart/2005/8/layout/cycle8"/>
    <dgm:cxn modelId="{8A0B2DFE-C331-4DE1-B350-1EB02ADCE312}" type="presParOf" srcId="{9E80F925-2305-4141-BC57-9728958E20A9}" destId="{F760262E-2C92-48D1-B486-2CB4B82E2ED8}" srcOrd="8" destOrd="0" presId="urn:microsoft.com/office/officeart/2005/8/layout/cycle8"/>
    <dgm:cxn modelId="{59744491-4B7E-4B54-AAA1-D4AFFEACE4A0}" type="presParOf" srcId="{9E80F925-2305-4141-BC57-9728958E20A9}" destId="{A63F1609-D764-4A54-BA0A-AECE7D4F6D57}" srcOrd="9" destOrd="0" presId="urn:microsoft.com/office/officeart/2005/8/layout/cycle8"/>
    <dgm:cxn modelId="{71E40358-F2A2-458C-86BC-D4E44A9A3A0C}" type="presParOf" srcId="{9E80F925-2305-4141-BC57-9728958E20A9}" destId="{550E4837-E4A5-42C5-8122-024BBA260905}" srcOrd="10" destOrd="0" presId="urn:microsoft.com/office/officeart/2005/8/layout/cycle8"/>
    <dgm:cxn modelId="{9C00FF72-ADA8-4691-9C3C-9E2F4EEE0C26}" type="presParOf" srcId="{9E80F925-2305-4141-BC57-9728958E20A9}" destId="{1DC320F7-AEF0-4C63-9709-EE7E0C96777E}" srcOrd="11" destOrd="0" presId="urn:microsoft.com/office/officeart/2005/8/layout/cycle8"/>
    <dgm:cxn modelId="{2499C36A-FBEA-4A80-9657-00B8B66B08F8}" type="presParOf" srcId="{9E80F925-2305-4141-BC57-9728958E20A9}" destId="{2612368F-DFD5-4DD5-BA8D-9F2C2870FF39}" srcOrd="12" destOrd="0" presId="urn:microsoft.com/office/officeart/2005/8/layout/cycle8"/>
    <dgm:cxn modelId="{2BCA7775-B802-47E5-9621-883FC02F304D}" type="presParOf" srcId="{9E80F925-2305-4141-BC57-9728958E20A9}" destId="{5A83F810-612E-4336-B3CF-06B15DACD891}" srcOrd="13" destOrd="0" presId="urn:microsoft.com/office/officeart/2005/8/layout/cycle8"/>
    <dgm:cxn modelId="{07036297-65E8-43A2-9618-50D89C9533FA}" type="presParOf" srcId="{9E80F925-2305-4141-BC57-9728958E20A9}" destId="{D0E180BC-F081-44D5-8749-D04B8D0F4C38}"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65B319F-6F78-45E9-872A-5870491D2EB4}" type="doc">
      <dgm:prSet loTypeId="urn:microsoft.com/office/officeart/2005/8/layout/cycle8" loCatId="cycle" qsTypeId="urn:microsoft.com/office/officeart/2005/8/quickstyle/simple2" qsCatId="simple" csTypeId="urn:microsoft.com/office/officeart/2005/8/colors/accent1_2" csCatId="accent1" phldr="1"/>
      <dgm:spPr/>
    </dgm:pt>
    <dgm:pt modelId="{38805294-5FFA-4CF2-8F00-13B526F8871A}">
      <dgm:prSet phldrT="[Text]"/>
      <dgm:spPr/>
      <dgm:t>
        <a:bodyPr/>
        <a:lstStyle/>
        <a:p>
          <a:r>
            <a:rPr lang="en-US" b="1" dirty="0"/>
            <a:t>MMI</a:t>
          </a:r>
        </a:p>
      </dgm:t>
    </dgm:pt>
    <dgm:pt modelId="{27F64322-D6BD-436B-95D6-18557283D25B}" type="parTrans" cxnId="{655A1883-FDD5-4CCE-9B1D-254E10FBFE5F}">
      <dgm:prSet/>
      <dgm:spPr/>
      <dgm:t>
        <a:bodyPr/>
        <a:lstStyle/>
        <a:p>
          <a:endParaRPr lang="en-US"/>
        </a:p>
      </dgm:t>
    </dgm:pt>
    <dgm:pt modelId="{5AA022E4-27DA-4C99-A889-05768C28FC32}" type="sibTrans" cxnId="{655A1883-FDD5-4CCE-9B1D-254E10FBFE5F}">
      <dgm:prSet/>
      <dgm:spPr/>
      <dgm:t>
        <a:bodyPr/>
        <a:lstStyle/>
        <a:p>
          <a:endParaRPr lang="en-US"/>
        </a:p>
      </dgm:t>
    </dgm:pt>
    <dgm:pt modelId="{38D55B2C-3EFA-4D9E-BB07-7A8F2FFBEB07}">
      <dgm:prSet phldrT="[Text]"/>
      <dgm:spPr/>
      <dgm:t>
        <a:bodyPr/>
        <a:lstStyle/>
        <a:p>
          <a:r>
            <a:rPr lang="en-US" b="1" dirty="0"/>
            <a:t>Main plasma</a:t>
          </a:r>
        </a:p>
      </dgm:t>
    </dgm:pt>
    <dgm:pt modelId="{E1A7D07F-65F4-4989-84F7-AD44BCEAA3EF}" type="parTrans" cxnId="{DB1442BA-D5ED-46C4-99E9-B8ABDAF3BC43}">
      <dgm:prSet/>
      <dgm:spPr/>
      <dgm:t>
        <a:bodyPr/>
        <a:lstStyle/>
        <a:p>
          <a:endParaRPr lang="en-US"/>
        </a:p>
      </dgm:t>
    </dgm:pt>
    <dgm:pt modelId="{93F840B4-25AA-4B14-AAA3-F3E33D4ACACD}" type="sibTrans" cxnId="{DB1442BA-D5ED-46C4-99E9-B8ABDAF3BC43}">
      <dgm:prSet/>
      <dgm:spPr/>
      <dgm:t>
        <a:bodyPr/>
        <a:lstStyle/>
        <a:p>
          <a:endParaRPr lang="en-US"/>
        </a:p>
      </dgm:t>
    </dgm:pt>
    <dgm:pt modelId="{99ED3378-FFD2-4CA2-86FC-D15973138992}">
      <dgm:prSet phldrT="[Text]"/>
      <dgm:spPr/>
      <dgm:t>
        <a:bodyPr/>
        <a:lstStyle/>
        <a:p>
          <a:r>
            <a:rPr lang="en-US" b="1" dirty="0"/>
            <a:t>RE generation</a:t>
          </a:r>
        </a:p>
      </dgm:t>
    </dgm:pt>
    <dgm:pt modelId="{BF2F5DB9-EFBA-42D4-AF21-4FDC13804F89}" type="parTrans" cxnId="{6D721BAE-0A05-4E50-B4BD-A9DC25E6B83D}">
      <dgm:prSet/>
      <dgm:spPr/>
      <dgm:t>
        <a:bodyPr/>
        <a:lstStyle/>
        <a:p>
          <a:endParaRPr lang="en-US"/>
        </a:p>
      </dgm:t>
    </dgm:pt>
    <dgm:pt modelId="{8E395D61-B52B-4283-9AC9-44D5D3014617}" type="sibTrans" cxnId="{6D721BAE-0A05-4E50-B4BD-A9DC25E6B83D}">
      <dgm:prSet/>
      <dgm:spPr/>
      <dgm:t>
        <a:bodyPr/>
        <a:lstStyle/>
        <a:p>
          <a:endParaRPr lang="en-US"/>
        </a:p>
      </dgm:t>
    </dgm:pt>
    <dgm:pt modelId="{9E80F925-2305-4141-BC57-9728958E20A9}" type="pres">
      <dgm:prSet presAssocID="{065B319F-6F78-45E9-872A-5870491D2EB4}" presName="compositeShape" presStyleCnt="0">
        <dgm:presLayoutVars>
          <dgm:chMax val="7"/>
          <dgm:dir/>
          <dgm:resizeHandles val="exact"/>
        </dgm:presLayoutVars>
      </dgm:prSet>
      <dgm:spPr/>
    </dgm:pt>
    <dgm:pt modelId="{0F937742-49EB-422D-B8AC-D9CEC2AAAC2E}" type="pres">
      <dgm:prSet presAssocID="{065B319F-6F78-45E9-872A-5870491D2EB4}" presName="wedge1" presStyleLbl="node1" presStyleIdx="0" presStyleCnt="3"/>
      <dgm:spPr/>
    </dgm:pt>
    <dgm:pt modelId="{C0ED2927-C557-470C-98D2-1FDE72B85648}" type="pres">
      <dgm:prSet presAssocID="{065B319F-6F78-45E9-872A-5870491D2EB4}" presName="dummy1a" presStyleCnt="0"/>
      <dgm:spPr/>
    </dgm:pt>
    <dgm:pt modelId="{F8468731-3985-40B7-BCA1-5DDC6232D63C}" type="pres">
      <dgm:prSet presAssocID="{065B319F-6F78-45E9-872A-5870491D2EB4}" presName="dummy1b" presStyleCnt="0"/>
      <dgm:spPr/>
    </dgm:pt>
    <dgm:pt modelId="{59D1314B-3940-4C30-8399-D206E311BCE6}" type="pres">
      <dgm:prSet presAssocID="{065B319F-6F78-45E9-872A-5870491D2EB4}" presName="wedge1Tx" presStyleLbl="node1" presStyleIdx="0" presStyleCnt="3">
        <dgm:presLayoutVars>
          <dgm:chMax val="0"/>
          <dgm:chPref val="0"/>
          <dgm:bulletEnabled val="1"/>
        </dgm:presLayoutVars>
      </dgm:prSet>
      <dgm:spPr/>
    </dgm:pt>
    <dgm:pt modelId="{1D14C60D-F285-4FBA-A3FA-6708C75C2542}" type="pres">
      <dgm:prSet presAssocID="{065B319F-6F78-45E9-872A-5870491D2EB4}" presName="wedge2" presStyleLbl="node1" presStyleIdx="1" presStyleCnt="3"/>
      <dgm:spPr/>
    </dgm:pt>
    <dgm:pt modelId="{C2130679-5543-4861-B934-7CFD4EADC9D7}" type="pres">
      <dgm:prSet presAssocID="{065B319F-6F78-45E9-872A-5870491D2EB4}" presName="dummy2a" presStyleCnt="0"/>
      <dgm:spPr/>
    </dgm:pt>
    <dgm:pt modelId="{276EEB81-01D3-457F-8034-A48BFADCA58B}" type="pres">
      <dgm:prSet presAssocID="{065B319F-6F78-45E9-872A-5870491D2EB4}" presName="dummy2b" presStyleCnt="0"/>
      <dgm:spPr/>
    </dgm:pt>
    <dgm:pt modelId="{0543E8D8-E84A-4EEC-90D4-ADD529FD7239}" type="pres">
      <dgm:prSet presAssocID="{065B319F-6F78-45E9-872A-5870491D2EB4}" presName="wedge2Tx" presStyleLbl="node1" presStyleIdx="1" presStyleCnt="3">
        <dgm:presLayoutVars>
          <dgm:chMax val="0"/>
          <dgm:chPref val="0"/>
          <dgm:bulletEnabled val="1"/>
        </dgm:presLayoutVars>
      </dgm:prSet>
      <dgm:spPr/>
    </dgm:pt>
    <dgm:pt modelId="{F760262E-2C92-48D1-B486-2CB4B82E2ED8}" type="pres">
      <dgm:prSet presAssocID="{065B319F-6F78-45E9-872A-5870491D2EB4}" presName="wedge3" presStyleLbl="node1" presStyleIdx="2" presStyleCnt="3"/>
      <dgm:spPr/>
    </dgm:pt>
    <dgm:pt modelId="{A63F1609-D764-4A54-BA0A-AECE7D4F6D57}" type="pres">
      <dgm:prSet presAssocID="{065B319F-6F78-45E9-872A-5870491D2EB4}" presName="dummy3a" presStyleCnt="0"/>
      <dgm:spPr/>
    </dgm:pt>
    <dgm:pt modelId="{550E4837-E4A5-42C5-8122-024BBA260905}" type="pres">
      <dgm:prSet presAssocID="{065B319F-6F78-45E9-872A-5870491D2EB4}" presName="dummy3b" presStyleCnt="0"/>
      <dgm:spPr/>
    </dgm:pt>
    <dgm:pt modelId="{1DC320F7-AEF0-4C63-9709-EE7E0C96777E}" type="pres">
      <dgm:prSet presAssocID="{065B319F-6F78-45E9-872A-5870491D2EB4}" presName="wedge3Tx" presStyleLbl="node1" presStyleIdx="2" presStyleCnt="3">
        <dgm:presLayoutVars>
          <dgm:chMax val="0"/>
          <dgm:chPref val="0"/>
          <dgm:bulletEnabled val="1"/>
        </dgm:presLayoutVars>
      </dgm:prSet>
      <dgm:spPr/>
    </dgm:pt>
    <dgm:pt modelId="{2612368F-DFD5-4DD5-BA8D-9F2C2870FF39}" type="pres">
      <dgm:prSet presAssocID="{5AA022E4-27DA-4C99-A889-05768C28FC32}" presName="arrowWedge1" presStyleLbl="fgSibTrans2D1" presStyleIdx="0" presStyleCnt="3"/>
      <dgm:spPr/>
    </dgm:pt>
    <dgm:pt modelId="{5A83F810-612E-4336-B3CF-06B15DACD891}" type="pres">
      <dgm:prSet presAssocID="{93F840B4-25AA-4B14-AAA3-F3E33D4ACACD}" presName="arrowWedge2" presStyleLbl="fgSibTrans2D1" presStyleIdx="1" presStyleCnt="3"/>
      <dgm:spPr/>
    </dgm:pt>
    <dgm:pt modelId="{D0E180BC-F081-44D5-8749-D04B8D0F4C38}" type="pres">
      <dgm:prSet presAssocID="{8E395D61-B52B-4283-9AC9-44D5D3014617}" presName="arrowWedge3" presStyleLbl="fgSibTrans2D1" presStyleIdx="2" presStyleCnt="3"/>
      <dgm:spPr/>
    </dgm:pt>
  </dgm:ptLst>
  <dgm:cxnLst>
    <dgm:cxn modelId="{610B5633-AB8B-4F17-B98E-A24BCD3CDDDF}" type="presOf" srcId="{99ED3378-FFD2-4CA2-86FC-D15973138992}" destId="{F760262E-2C92-48D1-B486-2CB4B82E2ED8}" srcOrd="0" destOrd="0" presId="urn:microsoft.com/office/officeart/2005/8/layout/cycle8"/>
    <dgm:cxn modelId="{A651E477-0D34-42DE-A283-1DE0D3E46D1D}" type="presOf" srcId="{38D55B2C-3EFA-4D9E-BB07-7A8F2FFBEB07}" destId="{1D14C60D-F285-4FBA-A3FA-6708C75C2542}" srcOrd="0" destOrd="0" presId="urn:microsoft.com/office/officeart/2005/8/layout/cycle8"/>
    <dgm:cxn modelId="{ADD7B97F-0F11-48EB-A458-01EF9A644F47}" type="presOf" srcId="{38805294-5FFA-4CF2-8F00-13B526F8871A}" destId="{59D1314B-3940-4C30-8399-D206E311BCE6}" srcOrd="1" destOrd="0" presId="urn:microsoft.com/office/officeart/2005/8/layout/cycle8"/>
    <dgm:cxn modelId="{655A1883-FDD5-4CCE-9B1D-254E10FBFE5F}" srcId="{065B319F-6F78-45E9-872A-5870491D2EB4}" destId="{38805294-5FFA-4CF2-8F00-13B526F8871A}" srcOrd="0" destOrd="0" parTransId="{27F64322-D6BD-436B-95D6-18557283D25B}" sibTransId="{5AA022E4-27DA-4C99-A889-05768C28FC32}"/>
    <dgm:cxn modelId="{595AF998-0541-45FC-930B-0C3B33E00053}" type="presOf" srcId="{99ED3378-FFD2-4CA2-86FC-D15973138992}" destId="{1DC320F7-AEF0-4C63-9709-EE7E0C96777E}" srcOrd="1" destOrd="0" presId="urn:microsoft.com/office/officeart/2005/8/layout/cycle8"/>
    <dgm:cxn modelId="{6D721BAE-0A05-4E50-B4BD-A9DC25E6B83D}" srcId="{065B319F-6F78-45E9-872A-5870491D2EB4}" destId="{99ED3378-FFD2-4CA2-86FC-D15973138992}" srcOrd="2" destOrd="0" parTransId="{BF2F5DB9-EFBA-42D4-AF21-4FDC13804F89}" sibTransId="{8E395D61-B52B-4283-9AC9-44D5D3014617}"/>
    <dgm:cxn modelId="{B92D1BB1-E6A3-4DEB-A5B1-7BFEE1EF9ACB}" type="presOf" srcId="{38D55B2C-3EFA-4D9E-BB07-7A8F2FFBEB07}" destId="{0543E8D8-E84A-4EEC-90D4-ADD529FD7239}" srcOrd="1" destOrd="0" presId="urn:microsoft.com/office/officeart/2005/8/layout/cycle8"/>
    <dgm:cxn modelId="{DB1442BA-D5ED-46C4-99E9-B8ABDAF3BC43}" srcId="{065B319F-6F78-45E9-872A-5870491D2EB4}" destId="{38D55B2C-3EFA-4D9E-BB07-7A8F2FFBEB07}" srcOrd="1" destOrd="0" parTransId="{E1A7D07F-65F4-4989-84F7-AD44BCEAA3EF}" sibTransId="{93F840B4-25AA-4B14-AAA3-F3E33D4ACACD}"/>
    <dgm:cxn modelId="{E08B82BE-C801-4776-82AD-FD59F4AA4A72}" type="presOf" srcId="{38805294-5FFA-4CF2-8F00-13B526F8871A}" destId="{0F937742-49EB-422D-B8AC-D9CEC2AAAC2E}" srcOrd="0" destOrd="0" presId="urn:microsoft.com/office/officeart/2005/8/layout/cycle8"/>
    <dgm:cxn modelId="{978BAEF2-71DF-4514-8868-E444A1A7336B}" type="presOf" srcId="{065B319F-6F78-45E9-872A-5870491D2EB4}" destId="{9E80F925-2305-4141-BC57-9728958E20A9}" srcOrd="0" destOrd="0" presId="urn:microsoft.com/office/officeart/2005/8/layout/cycle8"/>
    <dgm:cxn modelId="{7F5B4578-ADCE-4F0B-8CA1-AE2169F2968F}" type="presParOf" srcId="{9E80F925-2305-4141-BC57-9728958E20A9}" destId="{0F937742-49EB-422D-B8AC-D9CEC2AAAC2E}" srcOrd="0" destOrd="0" presId="urn:microsoft.com/office/officeart/2005/8/layout/cycle8"/>
    <dgm:cxn modelId="{FCB0A37A-A47A-402C-8485-388D17433DDF}" type="presParOf" srcId="{9E80F925-2305-4141-BC57-9728958E20A9}" destId="{C0ED2927-C557-470C-98D2-1FDE72B85648}" srcOrd="1" destOrd="0" presId="urn:microsoft.com/office/officeart/2005/8/layout/cycle8"/>
    <dgm:cxn modelId="{17CBA793-2204-460C-9665-C2BB54AABC3E}" type="presParOf" srcId="{9E80F925-2305-4141-BC57-9728958E20A9}" destId="{F8468731-3985-40B7-BCA1-5DDC6232D63C}" srcOrd="2" destOrd="0" presId="urn:microsoft.com/office/officeart/2005/8/layout/cycle8"/>
    <dgm:cxn modelId="{0AC0D840-BCA6-41B3-A2A8-706127BDB2C6}" type="presParOf" srcId="{9E80F925-2305-4141-BC57-9728958E20A9}" destId="{59D1314B-3940-4C30-8399-D206E311BCE6}" srcOrd="3" destOrd="0" presId="urn:microsoft.com/office/officeart/2005/8/layout/cycle8"/>
    <dgm:cxn modelId="{FBA8AED9-6C43-42E3-80C3-C50F3EA38F51}" type="presParOf" srcId="{9E80F925-2305-4141-BC57-9728958E20A9}" destId="{1D14C60D-F285-4FBA-A3FA-6708C75C2542}" srcOrd="4" destOrd="0" presId="urn:microsoft.com/office/officeart/2005/8/layout/cycle8"/>
    <dgm:cxn modelId="{C4968781-BB47-4028-B86A-8882BF1C0781}" type="presParOf" srcId="{9E80F925-2305-4141-BC57-9728958E20A9}" destId="{C2130679-5543-4861-B934-7CFD4EADC9D7}" srcOrd="5" destOrd="0" presId="urn:microsoft.com/office/officeart/2005/8/layout/cycle8"/>
    <dgm:cxn modelId="{E091CCC3-FAF2-4AB1-BFE0-52E779E07801}" type="presParOf" srcId="{9E80F925-2305-4141-BC57-9728958E20A9}" destId="{276EEB81-01D3-457F-8034-A48BFADCA58B}" srcOrd="6" destOrd="0" presId="urn:microsoft.com/office/officeart/2005/8/layout/cycle8"/>
    <dgm:cxn modelId="{8BE83F0A-F8F4-4F98-99EF-0E58FCCEB332}" type="presParOf" srcId="{9E80F925-2305-4141-BC57-9728958E20A9}" destId="{0543E8D8-E84A-4EEC-90D4-ADD529FD7239}" srcOrd="7" destOrd="0" presId="urn:microsoft.com/office/officeart/2005/8/layout/cycle8"/>
    <dgm:cxn modelId="{7EC86A51-97C2-442C-9910-0E4CED157B96}" type="presParOf" srcId="{9E80F925-2305-4141-BC57-9728958E20A9}" destId="{F760262E-2C92-48D1-B486-2CB4B82E2ED8}" srcOrd="8" destOrd="0" presId="urn:microsoft.com/office/officeart/2005/8/layout/cycle8"/>
    <dgm:cxn modelId="{6E11973C-BF0C-4BB6-9677-5ACFDD9060D3}" type="presParOf" srcId="{9E80F925-2305-4141-BC57-9728958E20A9}" destId="{A63F1609-D764-4A54-BA0A-AECE7D4F6D57}" srcOrd="9" destOrd="0" presId="urn:microsoft.com/office/officeart/2005/8/layout/cycle8"/>
    <dgm:cxn modelId="{B2276C4D-048D-4068-B563-8775A262B570}" type="presParOf" srcId="{9E80F925-2305-4141-BC57-9728958E20A9}" destId="{550E4837-E4A5-42C5-8122-024BBA260905}" srcOrd="10" destOrd="0" presId="urn:microsoft.com/office/officeart/2005/8/layout/cycle8"/>
    <dgm:cxn modelId="{B6C1A62C-B727-46D2-9EB9-D6F4F375B3EA}" type="presParOf" srcId="{9E80F925-2305-4141-BC57-9728958E20A9}" destId="{1DC320F7-AEF0-4C63-9709-EE7E0C96777E}" srcOrd="11" destOrd="0" presId="urn:microsoft.com/office/officeart/2005/8/layout/cycle8"/>
    <dgm:cxn modelId="{4BCFBC8A-CA17-4D64-97E8-2B43F9CD7C1F}" type="presParOf" srcId="{9E80F925-2305-4141-BC57-9728958E20A9}" destId="{2612368F-DFD5-4DD5-BA8D-9F2C2870FF39}" srcOrd="12" destOrd="0" presId="urn:microsoft.com/office/officeart/2005/8/layout/cycle8"/>
    <dgm:cxn modelId="{5B5ED46C-0410-4D01-9EB8-F83E6D5880E2}" type="presParOf" srcId="{9E80F925-2305-4141-BC57-9728958E20A9}" destId="{5A83F810-612E-4336-B3CF-06B15DACD891}" srcOrd="13" destOrd="0" presId="urn:microsoft.com/office/officeart/2005/8/layout/cycle8"/>
    <dgm:cxn modelId="{1FD90286-17CA-4A5E-8E01-99DB175DA01F}" type="presParOf" srcId="{9E80F925-2305-4141-BC57-9728958E20A9}" destId="{D0E180BC-F081-44D5-8749-D04B8D0F4C3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65B319F-6F78-45E9-872A-5870491D2EB4}" type="doc">
      <dgm:prSet loTypeId="urn:microsoft.com/office/officeart/2005/8/layout/cycle8" loCatId="cycle" qsTypeId="urn:microsoft.com/office/officeart/2005/8/quickstyle/simple2" qsCatId="simple" csTypeId="urn:microsoft.com/office/officeart/2005/8/colors/accent1_2" csCatId="accent1" phldr="1"/>
      <dgm:spPr/>
    </dgm:pt>
    <dgm:pt modelId="{38805294-5FFA-4CF2-8F00-13B526F8871A}">
      <dgm:prSet phldrT="[Text]"/>
      <dgm:spPr/>
      <dgm:t>
        <a:bodyPr/>
        <a:lstStyle/>
        <a:p>
          <a:r>
            <a:rPr lang="en-US" b="1" dirty="0"/>
            <a:t>MMI</a:t>
          </a:r>
        </a:p>
      </dgm:t>
    </dgm:pt>
    <dgm:pt modelId="{27F64322-D6BD-436B-95D6-18557283D25B}" type="parTrans" cxnId="{655A1883-FDD5-4CCE-9B1D-254E10FBFE5F}">
      <dgm:prSet/>
      <dgm:spPr/>
      <dgm:t>
        <a:bodyPr/>
        <a:lstStyle/>
        <a:p>
          <a:endParaRPr lang="en-US"/>
        </a:p>
      </dgm:t>
    </dgm:pt>
    <dgm:pt modelId="{5AA022E4-27DA-4C99-A889-05768C28FC32}" type="sibTrans" cxnId="{655A1883-FDD5-4CCE-9B1D-254E10FBFE5F}">
      <dgm:prSet/>
      <dgm:spPr/>
      <dgm:t>
        <a:bodyPr/>
        <a:lstStyle/>
        <a:p>
          <a:endParaRPr lang="en-US"/>
        </a:p>
      </dgm:t>
    </dgm:pt>
    <dgm:pt modelId="{38D55B2C-3EFA-4D9E-BB07-7A8F2FFBEB07}">
      <dgm:prSet phldrT="[Text]"/>
      <dgm:spPr/>
      <dgm:t>
        <a:bodyPr/>
        <a:lstStyle/>
        <a:p>
          <a:r>
            <a:rPr lang="en-US" b="1" dirty="0"/>
            <a:t>Main plasma</a:t>
          </a:r>
        </a:p>
      </dgm:t>
    </dgm:pt>
    <dgm:pt modelId="{E1A7D07F-65F4-4989-84F7-AD44BCEAA3EF}" type="parTrans" cxnId="{DB1442BA-D5ED-46C4-99E9-B8ABDAF3BC43}">
      <dgm:prSet/>
      <dgm:spPr/>
      <dgm:t>
        <a:bodyPr/>
        <a:lstStyle/>
        <a:p>
          <a:endParaRPr lang="en-US"/>
        </a:p>
      </dgm:t>
    </dgm:pt>
    <dgm:pt modelId="{93F840B4-25AA-4B14-AAA3-F3E33D4ACACD}" type="sibTrans" cxnId="{DB1442BA-D5ED-46C4-99E9-B8ABDAF3BC43}">
      <dgm:prSet/>
      <dgm:spPr/>
      <dgm:t>
        <a:bodyPr/>
        <a:lstStyle/>
        <a:p>
          <a:endParaRPr lang="en-US"/>
        </a:p>
      </dgm:t>
    </dgm:pt>
    <dgm:pt modelId="{99ED3378-FFD2-4CA2-86FC-D15973138992}">
      <dgm:prSet phldrT="[Text]"/>
      <dgm:spPr/>
      <dgm:t>
        <a:bodyPr/>
        <a:lstStyle/>
        <a:p>
          <a:r>
            <a:rPr lang="en-US" b="1" dirty="0"/>
            <a:t>RE generation</a:t>
          </a:r>
        </a:p>
      </dgm:t>
    </dgm:pt>
    <dgm:pt modelId="{BF2F5DB9-EFBA-42D4-AF21-4FDC13804F89}" type="parTrans" cxnId="{6D721BAE-0A05-4E50-B4BD-A9DC25E6B83D}">
      <dgm:prSet/>
      <dgm:spPr/>
      <dgm:t>
        <a:bodyPr/>
        <a:lstStyle/>
        <a:p>
          <a:endParaRPr lang="en-US"/>
        </a:p>
      </dgm:t>
    </dgm:pt>
    <dgm:pt modelId="{8E395D61-B52B-4283-9AC9-44D5D3014617}" type="sibTrans" cxnId="{6D721BAE-0A05-4E50-B4BD-A9DC25E6B83D}">
      <dgm:prSet/>
      <dgm:spPr/>
      <dgm:t>
        <a:bodyPr/>
        <a:lstStyle/>
        <a:p>
          <a:endParaRPr lang="en-US"/>
        </a:p>
      </dgm:t>
    </dgm:pt>
    <dgm:pt modelId="{9E80F925-2305-4141-BC57-9728958E20A9}" type="pres">
      <dgm:prSet presAssocID="{065B319F-6F78-45E9-872A-5870491D2EB4}" presName="compositeShape" presStyleCnt="0">
        <dgm:presLayoutVars>
          <dgm:chMax val="7"/>
          <dgm:dir/>
          <dgm:resizeHandles val="exact"/>
        </dgm:presLayoutVars>
      </dgm:prSet>
      <dgm:spPr/>
    </dgm:pt>
    <dgm:pt modelId="{0F937742-49EB-422D-B8AC-D9CEC2AAAC2E}" type="pres">
      <dgm:prSet presAssocID="{065B319F-6F78-45E9-872A-5870491D2EB4}" presName="wedge1" presStyleLbl="node1" presStyleIdx="0" presStyleCnt="3"/>
      <dgm:spPr/>
    </dgm:pt>
    <dgm:pt modelId="{C0ED2927-C557-470C-98D2-1FDE72B85648}" type="pres">
      <dgm:prSet presAssocID="{065B319F-6F78-45E9-872A-5870491D2EB4}" presName="dummy1a" presStyleCnt="0"/>
      <dgm:spPr/>
    </dgm:pt>
    <dgm:pt modelId="{F8468731-3985-40B7-BCA1-5DDC6232D63C}" type="pres">
      <dgm:prSet presAssocID="{065B319F-6F78-45E9-872A-5870491D2EB4}" presName="dummy1b" presStyleCnt="0"/>
      <dgm:spPr/>
    </dgm:pt>
    <dgm:pt modelId="{59D1314B-3940-4C30-8399-D206E311BCE6}" type="pres">
      <dgm:prSet presAssocID="{065B319F-6F78-45E9-872A-5870491D2EB4}" presName="wedge1Tx" presStyleLbl="node1" presStyleIdx="0" presStyleCnt="3">
        <dgm:presLayoutVars>
          <dgm:chMax val="0"/>
          <dgm:chPref val="0"/>
          <dgm:bulletEnabled val="1"/>
        </dgm:presLayoutVars>
      </dgm:prSet>
      <dgm:spPr/>
    </dgm:pt>
    <dgm:pt modelId="{1D14C60D-F285-4FBA-A3FA-6708C75C2542}" type="pres">
      <dgm:prSet presAssocID="{065B319F-6F78-45E9-872A-5870491D2EB4}" presName="wedge2" presStyleLbl="node1" presStyleIdx="1" presStyleCnt="3"/>
      <dgm:spPr/>
    </dgm:pt>
    <dgm:pt modelId="{C2130679-5543-4861-B934-7CFD4EADC9D7}" type="pres">
      <dgm:prSet presAssocID="{065B319F-6F78-45E9-872A-5870491D2EB4}" presName="dummy2a" presStyleCnt="0"/>
      <dgm:spPr/>
    </dgm:pt>
    <dgm:pt modelId="{276EEB81-01D3-457F-8034-A48BFADCA58B}" type="pres">
      <dgm:prSet presAssocID="{065B319F-6F78-45E9-872A-5870491D2EB4}" presName="dummy2b" presStyleCnt="0"/>
      <dgm:spPr/>
    </dgm:pt>
    <dgm:pt modelId="{0543E8D8-E84A-4EEC-90D4-ADD529FD7239}" type="pres">
      <dgm:prSet presAssocID="{065B319F-6F78-45E9-872A-5870491D2EB4}" presName="wedge2Tx" presStyleLbl="node1" presStyleIdx="1" presStyleCnt="3">
        <dgm:presLayoutVars>
          <dgm:chMax val="0"/>
          <dgm:chPref val="0"/>
          <dgm:bulletEnabled val="1"/>
        </dgm:presLayoutVars>
      </dgm:prSet>
      <dgm:spPr/>
    </dgm:pt>
    <dgm:pt modelId="{F760262E-2C92-48D1-B486-2CB4B82E2ED8}" type="pres">
      <dgm:prSet presAssocID="{065B319F-6F78-45E9-872A-5870491D2EB4}" presName="wedge3" presStyleLbl="node1" presStyleIdx="2" presStyleCnt="3"/>
      <dgm:spPr/>
    </dgm:pt>
    <dgm:pt modelId="{A63F1609-D764-4A54-BA0A-AECE7D4F6D57}" type="pres">
      <dgm:prSet presAssocID="{065B319F-6F78-45E9-872A-5870491D2EB4}" presName="dummy3a" presStyleCnt="0"/>
      <dgm:spPr/>
    </dgm:pt>
    <dgm:pt modelId="{550E4837-E4A5-42C5-8122-024BBA260905}" type="pres">
      <dgm:prSet presAssocID="{065B319F-6F78-45E9-872A-5870491D2EB4}" presName="dummy3b" presStyleCnt="0"/>
      <dgm:spPr/>
    </dgm:pt>
    <dgm:pt modelId="{1DC320F7-AEF0-4C63-9709-EE7E0C96777E}" type="pres">
      <dgm:prSet presAssocID="{065B319F-6F78-45E9-872A-5870491D2EB4}" presName="wedge3Tx" presStyleLbl="node1" presStyleIdx="2" presStyleCnt="3">
        <dgm:presLayoutVars>
          <dgm:chMax val="0"/>
          <dgm:chPref val="0"/>
          <dgm:bulletEnabled val="1"/>
        </dgm:presLayoutVars>
      </dgm:prSet>
      <dgm:spPr/>
    </dgm:pt>
    <dgm:pt modelId="{2612368F-DFD5-4DD5-BA8D-9F2C2870FF39}" type="pres">
      <dgm:prSet presAssocID="{5AA022E4-27DA-4C99-A889-05768C28FC32}" presName="arrowWedge1" presStyleLbl="fgSibTrans2D1" presStyleIdx="0" presStyleCnt="3"/>
      <dgm:spPr/>
    </dgm:pt>
    <dgm:pt modelId="{5A83F810-612E-4336-B3CF-06B15DACD891}" type="pres">
      <dgm:prSet presAssocID="{93F840B4-25AA-4B14-AAA3-F3E33D4ACACD}" presName="arrowWedge2" presStyleLbl="fgSibTrans2D1" presStyleIdx="1" presStyleCnt="3"/>
      <dgm:spPr/>
    </dgm:pt>
    <dgm:pt modelId="{D0E180BC-F081-44D5-8749-D04B8D0F4C38}" type="pres">
      <dgm:prSet presAssocID="{8E395D61-B52B-4283-9AC9-44D5D3014617}" presName="arrowWedge3" presStyleLbl="fgSibTrans2D1" presStyleIdx="2" presStyleCnt="3"/>
      <dgm:spPr/>
    </dgm:pt>
  </dgm:ptLst>
  <dgm:cxnLst>
    <dgm:cxn modelId="{6551A961-FF5A-4F54-8B00-44A399BA6E22}" type="presOf" srcId="{38D55B2C-3EFA-4D9E-BB07-7A8F2FFBEB07}" destId="{1D14C60D-F285-4FBA-A3FA-6708C75C2542}" srcOrd="0" destOrd="0" presId="urn:microsoft.com/office/officeart/2005/8/layout/cycle8"/>
    <dgm:cxn modelId="{23B49B74-02A0-40E0-B686-0B03C0AA99AB}" type="presOf" srcId="{38805294-5FFA-4CF2-8F00-13B526F8871A}" destId="{59D1314B-3940-4C30-8399-D206E311BCE6}" srcOrd="1" destOrd="0" presId="urn:microsoft.com/office/officeart/2005/8/layout/cycle8"/>
    <dgm:cxn modelId="{655A1883-FDD5-4CCE-9B1D-254E10FBFE5F}" srcId="{065B319F-6F78-45E9-872A-5870491D2EB4}" destId="{38805294-5FFA-4CF2-8F00-13B526F8871A}" srcOrd="0" destOrd="0" parTransId="{27F64322-D6BD-436B-95D6-18557283D25B}" sibTransId="{5AA022E4-27DA-4C99-A889-05768C28FC32}"/>
    <dgm:cxn modelId="{50953194-5277-44DA-A936-9E19B5B9291F}" type="presOf" srcId="{38D55B2C-3EFA-4D9E-BB07-7A8F2FFBEB07}" destId="{0543E8D8-E84A-4EEC-90D4-ADD529FD7239}" srcOrd="1" destOrd="0" presId="urn:microsoft.com/office/officeart/2005/8/layout/cycle8"/>
    <dgm:cxn modelId="{6D721BAE-0A05-4E50-B4BD-A9DC25E6B83D}" srcId="{065B319F-6F78-45E9-872A-5870491D2EB4}" destId="{99ED3378-FFD2-4CA2-86FC-D15973138992}" srcOrd="2" destOrd="0" parTransId="{BF2F5DB9-EFBA-42D4-AF21-4FDC13804F89}" sibTransId="{8E395D61-B52B-4283-9AC9-44D5D3014617}"/>
    <dgm:cxn modelId="{CBCCA3AF-0340-41A5-86BB-E569EAFE7D5C}" type="presOf" srcId="{065B319F-6F78-45E9-872A-5870491D2EB4}" destId="{9E80F925-2305-4141-BC57-9728958E20A9}" srcOrd="0" destOrd="0" presId="urn:microsoft.com/office/officeart/2005/8/layout/cycle8"/>
    <dgm:cxn modelId="{DB1442BA-D5ED-46C4-99E9-B8ABDAF3BC43}" srcId="{065B319F-6F78-45E9-872A-5870491D2EB4}" destId="{38D55B2C-3EFA-4D9E-BB07-7A8F2FFBEB07}" srcOrd="1" destOrd="0" parTransId="{E1A7D07F-65F4-4989-84F7-AD44BCEAA3EF}" sibTransId="{93F840B4-25AA-4B14-AAA3-F3E33D4ACACD}"/>
    <dgm:cxn modelId="{09B5F5CE-23FC-41E9-B306-D38B60A8E398}" type="presOf" srcId="{38805294-5FFA-4CF2-8F00-13B526F8871A}" destId="{0F937742-49EB-422D-B8AC-D9CEC2AAAC2E}" srcOrd="0" destOrd="0" presId="urn:microsoft.com/office/officeart/2005/8/layout/cycle8"/>
    <dgm:cxn modelId="{10B36DD9-8B16-4913-B9BE-8AC54BD280AF}" type="presOf" srcId="{99ED3378-FFD2-4CA2-86FC-D15973138992}" destId="{F760262E-2C92-48D1-B486-2CB4B82E2ED8}" srcOrd="0" destOrd="0" presId="urn:microsoft.com/office/officeart/2005/8/layout/cycle8"/>
    <dgm:cxn modelId="{D02159E6-9236-4E9F-B616-E340DAF215CD}" type="presOf" srcId="{99ED3378-FFD2-4CA2-86FC-D15973138992}" destId="{1DC320F7-AEF0-4C63-9709-EE7E0C96777E}" srcOrd="1" destOrd="0" presId="urn:microsoft.com/office/officeart/2005/8/layout/cycle8"/>
    <dgm:cxn modelId="{A49598B5-3BB1-4090-BC58-6FA4296129C1}" type="presParOf" srcId="{9E80F925-2305-4141-BC57-9728958E20A9}" destId="{0F937742-49EB-422D-B8AC-D9CEC2AAAC2E}" srcOrd="0" destOrd="0" presId="urn:microsoft.com/office/officeart/2005/8/layout/cycle8"/>
    <dgm:cxn modelId="{218F34C9-68DD-43B6-A34F-F2BA8FD38C33}" type="presParOf" srcId="{9E80F925-2305-4141-BC57-9728958E20A9}" destId="{C0ED2927-C557-470C-98D2-1FDE72B85648}" srcOrd="1" destOrd="0" presId="urn:microsoft.com/office/officeart/2005/8/layout/cycle8"/>
    <dgm:cxn modelId="{F9FE87E7-1EAE-4A2F-9FD6-7C9B6C2C3DF3}" type="presParOf" srcId="{9E80F925-2305-4141-BC57-9728958E20A9}" destId="{F8468731-3985-40B7-BCA1-5DDC6232D63C}" srcOrd="2" destOrd="0" presId="urn:microsoft.com/office/officeart/2005/8/layout/cycle8"/>
    <dgm:cxn modelId="{240827A5-42DD-4304-A8A3-25DFE02959FC}" type="presParOf" srcId="{9E80F925-2305-4141-BC57-9728958E20A9}" destId="{59D1314B-3940-4C30-8399-D206E311BCE6}" srcOrd="3" destOrd="0" presId="urn:microsoft.com/office/officeart/2005/8/layout/cycle8"/>
    <dgm:cxn modelId="{028321C8-EACA-443C-921D-04FDCC4C8FD2}" type="presParOf" srcId="{9E80F925-2305-4141-BC57-9728958E20A9}" destId="{1D14C60D-F285-4FBA-A3FA-6708C75C2542}" srcOrd="4" destOrd="0" presId="urn:microsoft.com/office/officeart/2005/8/layout/cycle8"/>
    <dgm:cxn modelId="{AE80E77E-F243-4515-95EE-BE60D9FF7B57}" type="presParOf" srcId="{9E80F925-2305-4141-BC57-9728958E20A9}" destId="{C2130679-5543-4861-B934-7CFD4EADC9D7}" srcOrd="5" destOrd="0" presId="urn:microsoft.com/office/officeart/2005/8/layout/cycle8"/>
    <dgm:cxn modelId="{8820ECC8-9EBA-4C71-B93B-C732F97DCDE5}" type="presParOf" srcId="{9E80F925-2305-4141-BC57-9728958E20A9}" destId="{276EEB81-01D3-457F-8034-A48BFADCA58B}" srcOrd="6" destOrd="0" presId="urn:microsoft.com/office/officeart/2005/8/layout/cycle8"/>
    <dgm:cxn modelId="{2E090A3A-33C7-4601-A41E-96027E72B32C}" type="presParOf" srcId="{9E80F925-2305-4141-BC57-9728958E20A9}" destId="{0543E8D8-E84A-4EEC-90D4-ADD529FD7239}" srcOrd="7" destOrd="0" presId="urn:microsoft.com/office/officeart/2005/8/layout/cycle8"/>
    <dgm:cxn modelId="{51421D66-5D3F-4DAD-93C8-33893ABE112F}" type="presParOf" srcId="{9E80F925-2305-4141-BC57-9728958E20A9}" destId="{F760262E-2C92-48D1-B486-2CB4B82E2ED8}" srcOrd="8" destOrd="0" presId="urn:microsoft.com/office/officeart/2005/8/layout/cycle8"/>
    <dgm:cxn modelId="{08D6EC97-3E50-4C1F-9A6F-B01298B28C5D}" type="presParOf" srcId="{9E80F925-2305-4141-BC57-9728958E20A9}" destId="{A63F1609-D764-4A54-BA0A-AECE7D4F6D57}" srcOrd="9" destOrd="0" presId="urn:microsoft.com/office/officeart/2005/8/layout/cycle8"/>
    <dgm:cxn modelId="{075FF129-0FE0-4E2B-B24B-2653CC8BBB03}" type="presParOf" srcId="{9E80F925-2305-4141-BC57-9728958E20A9}" destId="{550E4837-E4A5-42C5-8122-024BBA260905}" srcOrd="10" destOrd="0" presId="urn:microsoft.com/office/officeart/2005/8/layout/cycle8"/>
    <dgm:cxn modelId="{943AD7CA-4B85-4131-9260-186C3E351A7F}" type="presParOf" srcId="{9E80F925-2305-4141-BC57-9728958E20A9}" destId="{1DC320F7-AEF0-4C63-9709-EE7E0C96777E}" srcOrd="11" destOrd="0" presId="urn:microsoft.com/office/officeart/2005/8/layout/cycle8"/>
    <dgm:cxn modelId="{DA9C9BE9-C130-4303-89BD-82AF4E3610F9}" type="presParOf" srcId="{9E80F925-2305-4141-BC57-9728958E20A9}" destId="{2612368F-DFD5-4DD5-BA8D-9F2C2870FF39}" srcOrd="12" destOrd="0" presId="urn:microsoft.com/office/officeart/2005/8/layout/cycle8"/>
    <dgm:cxn modelId="{9F1D0CD1-B28F-455C-BE4F-21E073488865}" type="presParOf" srcId="{9E80F925-2305-4141-BC57-9728958E20A9}" destId="{5A83F810-612E-4336-B3CF-06B15DACD891}" srcOrd="13" destOrd="0" presId="urn:microsoft.com/office/officeart/2005/8/layout/cycle8"/>
    <dgm:cxn modelId="{D13A4882-8F4B-4EC2-9BEC-3F58509AE0E1}" type="presParOf" srcId="{9E80F925-2305-4141-BC57-9728958E20A9}" destId="{D0E180BC-F081-44D5-8749-D04B8D0F4C3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65B319F-6F78-45E9-872A-5870491D2EB4}" type="doc">
      <dgm:prSet loTypeId="urn:microsoft.com/office/officeart/2005/8/layout/cycle8" loCatId="cycle" qsTypeId="urn:microsoft.com/office/officeart/2005/8/quickstyle/simple2" qsCatId="simple" csTypeId="urn:microsoft.com/office/officeart/2005/8/colors/accent1_2" csCatId="accent1" phldr="1"/>
      <dgm:spPr/>
    </dgm:pt>
    <dgm:pt modelId="{38805294-5FFA-4CF2-8F00-13B526F8871A}">
      <dgm:prSet phldrT="[Text]"/>
      <dgm:spPr/>
      <dgm:t>
        <a:bodyPr/>
        <a:lstStyle/>
        <a:p>
          <a:r>
            <a:rPr lang="en-US" b="1" dirty="0"/>
            <a:t>MMI</a:t>
          </a:r>
        </a:p>
      </dgm:t>
    </dgm:pt>
    <dgm:pt modelId="{27F64322-D6BD-436B-95D6-18557283D25B}" type="parTrans" cxnId="{655A1883-FDD5-4CCE-9B1D-254E10FBFE5F}">
      <dgm:prSet/>
      <dgm:spPr/>
      <dgm:t>
        <a:bodyPr/>
        <a:lstStyle/>
        <a:p>
          <a:endParaRPr lang="en-US"/>
        </a:p>
      </dgm:t>
    </dgm:pt>
    <dgm:pt modelId="{5AA022E4-27DA-4C99-A889-05768C28FC32}" type="sibTrans" cxnId="{655A1883-FDD5-4CCE-9B1D-254E10FBFE5F}">
      <dgm:prSet/>
      <dgm:spPr/>
      <dgm:t>
        <a:bodyPr/>
        <a:lstStyle/>
        <a:p>
          <a:endParaRPr lang="en-US"/>
        </a:p>
      </dgm:t>
    </dgm:pt>
    <dgm:pt modelId="{38D55B2C-3EFA-4D9E-BB07-7A8F2FFBEB07}">
      <dgm:prSet phldrT="[Text]"/>
      <dgm:spPr/>
      <dgm:t>
        <a:bodyPr/>
        <a:lstStyle/>
        <a:p>
          <a:r>
            <a:rPr lang="en-US" b="1" dirty="0"/>
            <a:t>Main plasma</a:t>
          </a:r>
        </a:p>
      </dgm:t>
    </dgm:pt>
    <dgm:pt modelId="{E1A7D07F-65F4-4989-84F7-AD44BCEAA3EF}" type="parTrans" cxnId="{DB1442BA-D5ED-46C4-99E9-B8ABDAF3BC43}">
      <dgm:prSet/>
      <dgm:spPr/>
      <dgm:t>
        <a:bodyPr/>
        <a:lstStyle/>
        <a:p>
          <a:endParaRPr lang="en-US"/>
        </a:p>
      </dgm:t>
    </dgm:pt>
    <dgm:pt modelId="{93F840B4-25AA-4B14-AAA3-F3E33D4ACACD}" type="sibTrans" cxnId="{DB1442BA-D5ED-46C4-99E9-B8ABDAF3BC43}">
      <dgm:prSet/>
      <dgm:spPr/>
      <dgm:t>
        <a:bodyPr/>
        <a:lstStyle/>
        <a:p>
          <a:endParaRPr lang="en-US"/>
        </a:p>
      </dgm:t>
    </dgm:pt>
    <dgm:pt modelId="{99ED3378-FFD2-4CA2-86FC-D15973138992}">
      <dgm:prSet phldrT="[Text]"/>
      <dgm:spPr/>
      <dgm:t>
        <a:bodyPr/>
        <a:lstStyle/>
        <a:p>
          <a:r>
            <a:rPr lang="en-US" b="1" dirty="0"/>
            <a:t>RE generation</a:t>
          </a:r>
        </a:p>
      </dgm:t>
    </dgm:pt>
    <dgm:pt modelId="{BF2F5DB9-EFBA-42D4-AF21-4FDC13804F89}" type="parTrans" cxnId="{6D721BAE-0A05-4E50-B4BD-A9DC25E6B83D}">
      <dgm:prSet/>
      <dgm:spPr/>
      <dgm:t>
        <a:bodyPr/>
        <a:lstStyle/>
        <a:p>
          <a:endParaRPr lang="en-US"/>
        </a:p>
      </dgm:t>
    </dgm:pt>
    <dgm:pt modelId="{8E395D61-B52B-4283-9AC9-44D5D3014617}" type="sibTrans" cxnId="{6D721BAE-0A05-4E50-B4BD-A9DC25E6B83D}">
      <dgm:prSet/>
      <dgm:spPr/>
      <dgm:t>
        <a:bodyPr/>
        <a:lstStyle/>
        <a:p>
          <a:endParaRPr lang="en-US"/>
        </a:p>
      </dgm:t>
    </dgm:pt>
    <dgm:pt modelId="{9E80F925-2305-4141-BC57-9728958E20A9}" type="pres">
      <dgm:prSet presAssocID="{065B319F-6F78-45E9-872A-5870491D2EB4}" presName="compositeShape" presStyleCnt="0">
        <dgm:presLayoutVars>
          <dgm:chMax val="7"/>
          <dgm:dir/>
          <dgm:resizeHandles val="exact"/>
        </dgm:presLayoutVars>
      </dgm:prSet>
      <dgm:spPr/>
    </dgm:pt>
    <dgm:pt modelId="{0F937742-49EB-422D-B8AC-D9CEC2AAAC2E}" type="pres">
      <dgm:prSet presAssocID="{065B319F-6F78-45E9-872A-5870491D2EB4}" presName="wedge1" presStyleLbl="node1" presStyleIdx="0" presStyleCnt="3"/>
      <dgm:spPr/>
    </dgm:pt>
    <dgm:pt modelId="{C0ED2927-C557-470C-98D2-1FDE72B85648}" type="pres">
      <dgm:prSet presAssocID="{065B319F-6F78-45E9-872A-5870491D2EB4}" presName="dummy1a" presStyleCnt="0"/>
      <dgm:spPr/>
    </dgm:pt>
    <dgm:pt modelId="{F8468731-3985-40B7-BCA1-5DDC6232D63C}" type="pres">
      <dgm:prSet presAssocID="{065B319F-6F78-45E9-872A-5870491D2EB4}" presName="dummy1b" presStyleCnt="0"/>
      <dgm:spPr/>
    </dgm:pt>
    <dgm:pt modelId="{59D1314B-3940-4C30-8399-D206E311BCE6}" type="pres">
      <dgm:prSet presAssocID="{065B319F-6F78-45E9-872A-5870491D2EB4}" presName="wedge1Tx" presStyleLbl="node1" presStyleIdx="0" presStyleCnt="3">
        <dgm:presLayoutVars>
          <dgm:chMax val="0"/>
          <dgm:chPref val="0"/>
          <dgm:bulletEnabled val="1"/>
        </dgm:presLayoutVars>
      </dgm:prSet>
      <dgm:spPr/>
    </dgm:pt>
    <dgm:pt modelId="{1D14C60D-F285-4FBA-A3FA-6708C75C2542}" type="pres">
      <dgm:prSet presAssocID="{065B319F-6F78-45E9-872A-5870491D2EB4}" presName="wedge2" presStyleLbl="node1" presStyleIdx="1" presStyleCnt="3"/>
      <dgm:spPr/>
    </dgm:pt>
    <dgm:pt modelId="{C2130679-5543-4861-B934-7CFD4EADC9D7}" type="pres">
      <dgm:prSet presAssocID="{065B319F-6F78-45E9-872A-5870491D2EB4}" presName="dummy2a" presStyleCnt="0"/>
      <dgm:spPr/>
    </dgm:pt>
    <dgm:pt modelId="{276EEB81-01D3-457F-8034-A48BFADCA58B}" type="pres">
      <dgm:prSet presAssocID="{065B319F-6F78-45E9-872A-5870491D2EB4}" presName="dummy2b" presStyleCnt="0"/>
      <dgm:spPr/>
    </dgm:pt>
    <dgm:pt modelId="{0543E8D8-E84A-4EEC-90D4-ADD529FD7239}" type="pres">
      <dgm:prSet presAssocID="{065B319F-6F78-45E9-872A-5870491D2EB4}" presName="wedge2Tx" presStyleLbl="node1" presStyleIdx="1" presStyleCnt="3">
        <dgm:presLayoutVars>
          <dgm:chMax val="0"/>
          <dgm:chPref val="0"/>
          <dgm:bulletEnabled val="1"/>
        </dgm:presLayoutVars>
      </dgm:prSet>
      <dgm:spPr/>
    </dgm:pt>
    <dgm:pt modelId="{F760262E-2C92-48D1-B486-2CB4B82E2ED8}" type="pres">
      <dgm:prSet presAssocID="{065B319F-6F78-45E9-872A-5870491D2EB4}" presName="wedge3" presStyleLbl="node1" presStyleIdx="2" presStyleCnt="3"/>
      <dgm:spPr/>
    </dgm:pt>
    <dgm:pt modelId="{A63F1609-D764-4A54-BA0A-AECE7D4F6D57}" type="pres">
      <dgm:prSet presAssocID="{065B319F-6F78-45E9-872A-5870491D2EB4}" presName="dummy3a" presStyleCnt="0"/>
      <dgm:spPr/>
    </dgm:pt>
    <dgm:pt modelId="{550E4837-E4A5-42C5-8122-024BBA260905}" type="pres">
      <dgm:prSet presAssocID="{065B319F-6F78-45E9-872A-5870491D2EB4}" presName="dummy3b" presStyleCnt="0"/>
      <dgm:spPr/>
    </dgm:pt>
    <dgm:pt modelId="{1DC320F7-AEF0-4C63-9709-EE7E0C96777E}" type="pres">
      <dgm:prSet presAssocID="{065B319F-6F78-45E9-872A-5870491D2EB4}" presName="wedge3Tx" presStyleLbl="node1" presStyleIdx="2" presStyleCnt="3">
        <dgm:presLayoutVars>
          <dgm:chMax val="0"/>
          <dgm:chPref val="0"/>
          <dgm:bulletEnabled val="1"/>
        </dgm:presLayoutVars>
      </dgm:prSet>
      <dgm:spPr/>
    </dgm:pt>
    <dgm:pt modelId="{2612368F-DFD5-4DD5-BA8D-9F2C2870FF39}" type="pres">
      <dgm:prSet presAssocID="{5AA022E4-27DA-4C99-A889-05768C28FC32}" presName="arrowWedge1" presStyleLbl="fgSibTrans2D1" presStyleIdx="0" presStyleCnt="3"/>
      <dgm:spPr/>
    </dgm:pt>
    <dgm:pt modelId="{5A83F810-612E-4336-B3CF-06B15DACD891}" type="pres">
      <dgm:prSet presAssocID="{93F840B4-25AA-4B14-AAA3-F3E33D4ACACD}" presName="arrowWedge2" presStyleLbl="fgSibTrans2D1" presStyleIdx="1" presStyleCnt="3"/>
      <dgm:spPr/>
    </dgm:pt>
    <dgm:pt modelId="{D0E180BC-F081-44D5-8749-D04B8D0F4C38}" type="pres">
      <dgm:prSet presAssocID="{8E395D61-B52B-4283-9AC9-44D5D3014617}" presName="arrowWedge3" presStyleLbl="fgSibTrans2D1" presStyleIdx="2" presStyleCnt="3"/>
      <dgm:spPr/>
    </dgm:pt>
  </dgm:ptLst>
  <dgm:cxnLst>
    <dgm:cxn modelId="{6551A961-FF5A-4F54-8B00-44A399BA6E22}" type="presOf" srcId="{38D55B2C-3EFA-4D9E-BB07-7A8F2FFBEB07}" destId="{1D14C60D-F285-4FBA-A3FA-6708C75C2542}" srcOrd="0" destOrd="0" presId="urn:microsoft.com/office/officeart/2005/8/layout/cycle8"/>
    <dgm:cxn modelId="{23B49B74-02A0-40E0-B686-0B03C0AA99AB}" type="presOf" srcId="{38805294-5FFA-4CF2-8F00-13B526F8871A}" destId="{59D1314B-3940-4C30-8399-D206E311BCE6}" srcOrd="1" destOrd="0" presId="urn:microsoft.com/office/officeart/2005/8/layout/cycle8"/>
    <dgm:cxn modelId="{655A1883-FDD5-4CCE-9B1D-254E10FBFE5F}" srcId="{065B319F-6F78-45E9-872A-5870491D2EB4}" destId="{38805294-5FFA-4CF2-8F00-13B526F8871A}" srcOrd="0" destOrd="0" parTransId="{27F64322-D6BD-436B-95D6-18557283D25B}" sibTransId="{5AA022E4-27DA-4C99-A889-05768C28FC32}"/>
    <dgm:cxn modelId="{50953194-5277-44DA-A936-9E19B5B9291F}" type="presOf" srcId="{38D55B2C-3EFA-4D9E-BB07-7A8F2FFBEB07}" destId="{0543E8D8-E84A-4EEC-90D4-ADD529FD7239}" srcOrd="1" destOrd="0" presId="urn:microsoft.com/office/officeart/2005/8/layout/cycle8"/>
    <dgm:cxn modelId="{6D721BAE-0A05-4E50-B4BD-A9DC25E6B83D}" srcId="{065B319F-6F78-45E9-872A-5870491D2EB4}" destId="{99ED3378-FFD2-4CA2-86FC-D15973138992}" srcOrd="2" destOrd="0" parTransId="{BF2F5DB9-EFBA-42D4-AF21-4FDC13804F89}" sibTransId="{8E395D61-B52B-4283-9AC9-44D5D3014617}"/>
    <dgm:cxn modelId="{CBCCA3AF-0340-41A5-86BB-E569EAFE7D5C}" type="presOf" srcId="{065B319F-6F78-45E9-872A-5870491D2EB4}" destId="{9E80F925-2305-4141-BC57-9728958E20A9}" srcOrd="0" destOrd="0" presId="urn:microsoft.com/office/officeart/2005/8/layout/cycle8"/>
    <dgm:cxn modelId="{DB1442BA-D5ED-46C4-99E9-B8ABDAF3BC43}" srcId="{065B319F-6F78-45E9-872A-5870491D2EB4}" destId="{38D55B2C-3EFA-4D9E-BB07-7A8F2FFBEB07}" srcOrd="1" destOrd="0" parTransId="{E1A7D07F-65F4-4989-84F7-AD44BCEAA3EF}" sibTransId="{93F840B4-25AA-4B14-AAA3-F3E33D4ACACD}"/>
    <dgm:cxn modelId="{09B5F5CE-23FC-41E9-B306-D38B60A8E398}" type="presOf" srcId="{38805294-5FFA-4CF2-8F00-13B526F8871A}" destId="{0F937742-49EB-422D-B8AC-D9CEC2AAAC2E}" srcOrd="0" destOrd="0" presId="urn:microsoft.com/office/officeart/2005/8/layout/cycle8"/>
    <dgm:cxn modelId="{10B36DD9-8B16-4913-B9BE-8AC54BD280AF}" type="presOf" srcId="{99ED3378-FFD2-4CA2-86FC-D15973138992}" destId="{F760262E-2C92-48D1-B486-2CB4B82E2ED8}" srcOrd="0" destOrd="0" presId="urn:microsoft.com/office/officeart/2005/8/layout/cycle8"/>
    <dgm:cxn modelId="{D02159E6-9236-4E9F-B616-E340DAF215CD}" type="presOf" srcId="{99ED3378-FFD2-4CA2-86FC-D15973138992}" destId="{1DC320F7-AEF0-4C63-9709-EE7E0C96777E}" srcOrd="1" destOrd="0" presId="urn:microsoft.com/office/officeart/2005/8/layout/cycle8"/>
    <dgm:cxn modelId="{A49598B5-3BB1-4090-BC58-6FA4296129C1}" type="presParOf" srcId="{9E80F925-2305-4141-BC57-9728958E20A9}" destId="{0F937742-49EB-422D-B8AC-D9CEC2AAAC2E}" srcOrd="0" destOrd="0" presId="urn:microsoft.com/office/officeart/2005/8/layout/cycle8"/>
    <dgm:cxn modelId="{218F34C9-68DD-43B6-A34F-F2BA8FD38C33}" type="presParOf" srcId="{9E80F925-2305-4141-BC57-9728958E20A9}" destId="{C0ED2927-C557-470C-98D2-1FDE72B85648}" srcOrd="1" destOrd="0" presId="urn:microsoft.com/office/officeart/2005/8/layout/cycle8"/>
    <dgm:cxn modelId="{F9FE87E7-1EAE-4A2F-9FD6-7C9B6C2C3DF3}" type="presParOf" srcId="{9E80F925-2305-4141-BC57-9728958E20A9}" destId="{F8468731-3985-40B7-BCA1-5DDC6232D63C}" srcOrd="2" destOrd="0" presId="urn:microsoft.com/office/officeart/2005/8/layout/cycle8"/>
    <dgm:cxn modelId="{240827A5-42DD-4304-A8A3-25DFE02959FC}" type="presParOf" srcId="{9E80F925-2305-4141-BC57-9728958E20A9}" destId="{59D1314B-3940-4C30-8399-D206E311BCE6}" srcOrd="3" destOrd="0" presId="urn:microsoft.com/office/officeart/2005/8/layout/cycle8"/>
    <dgm:cxn modelId="{028321C8-EACA-443C-921D-04FDCC4C8FD2}" type="presParOf" srcId="{9E80F925-2305-4141-BC57-9728958E20A9}" destId="{1D14C60D-F285-4FBA-A3FA-6708C75C2542}" srcOrd="4" destOrd="0" presId="urn:microsoft.com/office/officeart/2005/8/layout/cycle8"/>
    <dgm:cxn modelId="{AE80E77E-F243-4515-95EE-BE60D9FF7B57}" type="presParOf" srcId="{9E80F925-2305-4141-BC57-9728958E20A9}" destId="{C2130679-5543-4861-B934-7CFD4EADC9D7}" srcOrd="5" destOrd="0" presId="urn:microsoft.com/office/officeart/2005/8/layout/cycle8"/>
    <dgm:cxn modelId="{8820ECC8-9EBA-4C71-B93B-C732F97DCDE5}" type="presParOf" srcId="{9E80F925-2305-4141-BC57-9728958E20A9}" destId="{276EEB81-01D3-457F-8034-A48BFADCA58B}" srcOrd="6" destOrd="0" presId="urn:microsoft.com/office/officeart/2005/8/layout/cycle8"/>
    <dgm:cxn modelId="{2E090A3A-33C7-4601-A41E-96027E72B32C}" type="presParOf" srcId="{9E80F925-2305-4141-BC57-9728958E20A9}" destId="{0543E8D8-E84A-4EEC-90D4-ADD529FD7239}" srcOrd="7" destOrd="0" presId="urn:microsoft.com/office/officeart/2005/8/layout/cycle8"/>
    <dgm:cxn modelId="{51421D66-5D3F-4DAD-93C8-33893ABE112F}" type="presParOf" srcId="{9E80F925-2305-4141-BC57-9728958E20A9}" destId="{F760262E-2C92-48D1-B486-2CB4B82E2ED8}" srcOrd="8" destOrd="0" presId="urn:microsoft.com/office/officeart/2005/8/layout/cycle8"/>
    <dgm:cxn modelId="{08D6EC97-3E50-4C1F-9A6F-B01298B28C5D}" type="presParOf" srcId="{9E80F925-2305-4141-BC57-9728958E20A9}" destId="{A63F1609-D764-4A54-BA0A-AECE7D4F6D57}" srcOrd="9" destOrd="0" presId="urn:microsoft.com/office/officeart/2005/8/layout/cycle8"/>
    <dgm:cxn modelId="{075FF129-0FE0-4E2B-B24B-2653CC8BBB03}" type="presParOf" srcId="{9E80F925-2305-4141-BC57-9728958E20A9}" destId="{550E4837-E4A5-42C5-8122-024BBA260905}" srcOrd="10" destOrd="0" presId="urn:microsoft.com/office/officeart/2005/8/layout/cycle8"/>
    <dgm:cxn modelId="{943AD7CA-4B85-4131-9260-186C3E351A7F}" type="presParOf" srcId="{9E80F925-2305-4141-BC57-9728958E20A9}" destId="{1DC320F7-AEF0-4C63-9709-EE7E0C96777E}" srcOrd="11" destOrd="0" presId="urn:microsoft.com/office/officeart/2005/8/layout/cycle8"/>
    <dgm:cxn modelId="{DA9C9BE9-C130-4303-89BD-82AF4E3610F9}" type="presParOf" srcId="{9E80F925-2305-4141-BC57-9728958E20A9}" destId="{2612368F-DFD5-4DD5-BA8D-9F2C2870FF39}" srcOrd="12" destOrd="0" presId="urn:microsoft.com/office/officeart/2005/8/layout/cycle8"/>
    <dgm:cxn modelId="{9F1D0CD1-B28F-455C-BE4F-21E073488865}" type="presParOf" srcId="{9E80F925-2305-4141-BC57-9728958E20A9}" destId="{5A83F810-612E-4336-B3CF-06B15DACD891}" srcOrd="13" destOrd="0" presId="urn:microsoft.com/office/officeart/2005/8/layout/cycle8"/>
    <dgm:cxn modelId="{D13A4882-8F4B-4EC2-9BEC-3F58509AE0E1}" type="presParOf" srcId="{9E80F925-2305-4141-BC57-9728958E20A9}" destId="{D0E180BC-F081-44D5-8749-D04B8D0F4C3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5B319F-6F78-45E9-872A-5870491D2EB4}" type="doc">
      <dgm:prSet loTypeId="urn:microsoft.com/office/officeart/2005/8/layout/cycle8" loCatId="cycle" qsTypeId="urn:microsoft.com/office/officeart/2005/8/quickstyle/simple2" qsCatId="simple" csTypeId="urn:microsoft.com/office/officeart/2005/8/colors/accent1_2" csCatId="accent1" phldr="1"/>
      <dgm:spPr/>
    </dgm:pt>
    <dgm:pt modelId="{38805294-5FFA-4CF2-8F00-13B526F8871A}">
      <dgm:prSet phldrT="[Text]"/>
      <dgm:spPr/>
      <dgm:t>
        <a:bodyPr/>
        <a:lstStyle/>
        <a:p>
          <a:r>
            <a:rPr lang="en-US" b="1" dirty="0"/>
            <a:t>MMI</a:t>
          </a:r>
        </a:p>
      </dgm:t>
    </dgm:pt>
    <dgm:pt modelId="{27F64322-D6BD-436B-95D6-18557283D25B}" type="parTrans" cxnId="{655A1883-FDD5-4CCE-9B1D-254E10FBFE5F}">
      <dgm:prSet/>
      <dgm:spPr/>
      <dgm:t>
        <a:bodyPr/>
        <a:lstStyle/>
        <a:p>
          <a:endParaRPr lang="en-US"/>
        </a:p>
      </dgm:t>
    </dgm:pt>
    <dgm:pt modelId="{5AA022E4-27DA-4C99-A889-05768C28FC32}" type="sibTrans" cxnId="{655A1883-FDD5-4CCE-9B1D-254E10FBFE5F}">
      <dgm:prSet/>
      <dgm:spPr/>
      <dgm:t>
        <a:bodyPr/>
        <a:lstStyle/>
        <a:p>
          <a:endParaRPr lang="en-US"/>
        </a:p>
      </dgm:t>
    </dgm:pt>
    <dgm:pt modelId="{38D55B2C-3EFA-4D9E-BB07-7A8F2FFBEB07}">
      <dgm:prSet phldrT="[Text]"/>
      <dgm:spPr/>
      <dgm:t>
        <a:bodyPr/>
        <a:lstStyle/>
        <a:p>
          <a:r>
            <a:rPr lang="en-US" b="1" dirty="0"/>
            <a:t>Main plasma</a:t>
          </a:r>
        </a:p>
      </dgm:t>
    </dgm:pt>
    <dgm:pt modelId="{E1A7D07F-65F4-4989-84F7-AD44BCEAA3EF}" type="parTrans" cxnId="{DB1442BA-D5ED-46C4-99E9-B8ABDAF3BC43}">
      <dgm:prSet/>
      <dgm:spPr/>
      <dgm:t>
        <a:bodyPr/>
        <a:lstStyle/>
        <a:p>
          <a:endParaRPr lang="en-US"/>
        </a:p>
      </dgm:t>
    </dgm:pt>
    <dgm:pt modelId="{93F840B4-25AA-4B14-AAA3-F3E33D4ACACD}" type="sibTrans" cxnId="{DB1442BA-D5ED-46C4-99E9-B8ABDAF3BC43}">
      <dgm:prSet/>
      <dgm:spPr/>
      <dgm:t>
        <a:bodyPr/>
        <a:lstStyle/>
        <a:p>
          <a:endParaRPr lang="en-US"/>
        </a:p>
      </dgm:t>
    </dgm:pt>
    <dgm:pt modelId="{99ED3378-FFD2-4CA2-86FC-D15973138992}">
      <dgm:prSet phldrT="[Text]"/>
      <dgm:spPr/>
      <dgm:t>
        <a:bodyPr/>
        <a:lstStyle/>
        <a:p>
          <a:r>
            <a:rPr lang="en-US" b="1" dirty="0"/>
            <a:t>RE generation</a:t>
          </a:r>
        </a:p>
      </dgm:t>
    </dgm:pt>
    <dgm:pt modelId="{BF2F5DB9-EFBA-42D4-AF21-4FDC13804F89}" type="parTrans" cxnId="{6D721BAE-0A05-4E50-B4BD-A9DC25E6B83D}">
      <dgm:prSet/>
      <dgm:spPr/>
      <dgm:t>
        <a:bodyPr/>
        <a:lstStyle/>
        <a:p>
          <a:endParaRPr lang="en-US"/>
        </a:p>
      </dgm:t>
    </dgm:pt>
    <dgm:pt modelId="{8E395D61-B52B-4283-9AC9-44D5D3014617}" type="sibTrans" cxnId="{6D721BAE-0A05-4E50-B4BD-A9DC25E6B83D}">
      <dgm:prSet/>
      <dgm:spPr/>
      <dgm:t>
        <a:bodyPr/>
        <a:lstStyle/>
        <a:p>
          <a:endParaRPr lang="en-US"/>
        </a:p>
      </dgm:t>
    </dgm:pt>
    <dgm:pt modelId="{9E80F925-2305-4141-BC57-9728958E20A9}" type="pres">
      <dgm:prSet presAssocID="{065B319F-6F78-45E9-872A-5870491D2EB4}" presName="compositeShape" presStyleCnt="0">
        <dgm:presLayoutVars>
          <dgm:chMax val="7"/>
          <dgm:dir/>
          <dgm:resizeHandles val="exact"/>
        </dgm:presLayoutVars>
      </dgm:prSet>
      <dgm:spPr/>
    </dgm:pt>
    <dgm:pt modelId="{0F937742-49EB-422D-B8AC-D9CEC2AAAC2E}" type="pres">
      <dgm:prSet presAssocID="{065B319F-6F78-45E9-872A-5870491D2EB4}" presName="wedge1" presStyleLbl="node1" presStyleIdx="0" presStyleCnt="3"/>
      <dgm:spPr/>
    </dgm:pt>
    <dgm:pt modelId="{C0ED2927-C557-470C-98D2-1FDE72B85648}" type="pres">
      <dgm:prSet presAssocID="{065B319F-6F78-45E9-872A-5870491D2EB4}" presName="dummy1a" presStyleCnt="0"/>
      <dgm:spPr/>
    </dgm:pt>
    <dgm:pt modelId="{F8468731-3985-40B7-BCA1-5DDC6232D63C}" type="pres">
      <dgm:prSet presAssocID="{065B319F-6F78-45E9-872A-5870491D2EB4}" presName="dummy1b" presStyleCnt="0"/>
      <dgm:spPr/>
    </dgm:pt>
    <dgm:pt modelId="{59D1314B-3940-4C30-8399-D206E311BCE6}" type="pres">
      <dgm:prSet presAssocID="{065B319F-6F78-45E9-872A-5870491D2EB4}" presName="wedge1Tx" presStyleLbl="node1" presStyleIdx="0" presStyleCnt="3">
        <dgm:presLayoutVars>
          <dgm:chMax val="0"/>
          <dgm:chPref val="0"/>
          <dgm:bulletEnabled val="1"/>
        </dgm:presLayoutVars>
      </dgm:prSet>
      <dgm:spPr/>
    </dgm:pt>
    <dgm:pt modelId="{1D14C60D-F285-4FBA-A3FA-6708C75C2542}" type="pres">
      <dgm:prSet presAssocID="{065B319F-6F78-45E9-872A-5870491D2EB4}" presName="wedge2" presStyleLbl="node1" presStyleIdx="1" presStyleCnt="3"/>
      <dgm:spPr/>
    </dgm:pt>
    <dgm:pt modelId="{C2130679-5543-4861-B934-7CFD4EADC9D7}" type="pres">
      <dgm:prSet presAssocID="{065B319F-6F78-45E9-872A-5870491D2EB4}" presName="dummy2a" presStyleCnt="0"/>
      <dgm:spPr/>
    </dgm:pt>
    <dgm:pt modelId="{276EEB81-01D3-457F-8034-A48BFADCA58B}" type="pres">
      <dgm:prSet presAssocID="{065B319F-6F78-45E9-872A-5870491D2EB4}" presName="dummy2b" presStyleCnt="0"/>
      <dgm:spPr/>
    </dgm:pt>
    <dgm:pt modelId="{0543E8D8-E84A-4EEC-90D4-ADD529FD7239}" type="pres">
      <dgm:prSet presAssocID="{065B319F-6F78-45E9-872A-5870491D2EB4}" presName="wedge2Tx" presStyleLbl="node1" presStyleIdx="1" presStyleCnt="3">
        <dgm:presLayoutVars>
          <dgm:chMax val="0"/>
          <dgm:chPref val="0"/>
          <dgm:bulletEnabled val="1"/>
        </dgm:presLayoutVars>
      </dgm:prSet>
      <dgm:spPr/>
    </dgm:pt>
    <dgm:pt modelId="{F760262E-2C92-48D1-B486-2CB4B82E2ED8}" type="pres">
      <dgm:prSet presAssocID="{065B319F-6F78-45E9-872A-5870491D2EB4}" presName="wedge3" presStyleLbl="node1" presStyleIdx="2" presStyleCnt="3"/>
      <dgm:spPr/>
    </dgm:pt>
    <dgm:pt modelId="{A63F1609-D764-4A54-BA0A-AECE7D4F6D57}" type="pres">
      <dgm:prSet presAssocID="{065B319F-6F78-45E9-872A-5870491D2EB4}" presName="dummy3a" presStyleCnt="0"/>
      <dgm:spPr/>
    </dgm:pt>
    <dgm:pt modelId="{550E4837-E4A5-42C5-8122-024BBA260905}" type="pres">
      <dgm:prSet presAssocID="{065B319F-6F78-45E9-872A-5870491D2EB4}" presName="dummy3b" presStyleCnt="0"/>
      <dgm:spPr/>
    </dgm:pt>
    <dgm:pt modelId="{1DC320F7-AEF0-4C63-9709-EE7E0C96777E}" type="pres">
      <dgm:prSet presAssocID="{065B319F-6F78-45E9-872A-5870491D2EB4}" presName="wedge3Tx" presStyleLbl="node1" presStyleIdx="2" presStyleCnt="3">
        <dgm:presLayoutVars>
          <dgm:chMax val="0"/>
          <dgm:chPref val="0"/>
          <dgm:bulletEnabled val="1"/>
        </dgm:presLayoutVars>
      </dgm:prSet>
      <dgm:spPr/>
    </dgm:pt>
    <dgm:pt modelId="{2612368F-DFD5-4DD5-BA8D-9F2C2870FF39}" type="pres">
      <dgm:prSet presAssocID="{5AA022E4-27DA-4C99-A889-05768C28FC32}" presName="arrowWedge1" presStyleLbl="fgSibTrans2D1" presStyleIdx="0" presStyleCnt="3"/>
      <dgm:spPr/>
    </dgm:pt>
    <dgm:pt modelId="{5A83F810-612E-4336-B3CF-06B15DACD891}" type="pres">
      <dgm:prSet presAssocID="{93F840B4-25AA-4B14-AAA3-F3E33D4ACACD}" presName="arrowWedge2" presStyleLbl="fgSibTrans2D1" presStyleIdx="1" presStyleCnt="3"/>
      <dgm:spPr/>
    </dgm:pt>
    <dgm:pt modelId="{D0E180BC-F081-44D5-8749-D04B8D0F4C38}" type="pres">
      <dgm:prSet presAssocID="{8E395D61-B52B-4283-9AC9-44D5D3014617}" presName="arrowWedge3" presStyleLbl="fgSibTrans2D1" presStyleIdx="2" presStyleCnt="3"/>
      <dgm:spPr/>
    </dgm:pt>
  </dgm:ptLst>
  <dgm:cxnLst>
    <dgm:cxn modelId="{C9310506-FDD2-41DA-8959-FF71897ECDF8}" type="presOf" srcId="{065B319F-6F78-45E9-872A-5870491D2EB4}" destId="{9E80F925-2305-4141-BC57-9728958E20A9}" srcOrd="0" destOrd="0" presId="urn:microsoft.com/office/officeart/2005/8/layout/cycle8"/>
    <dgm:cxn modelId="{B90DAF1D-75BE-4C45-8EA5-DCD1F2F686C2}" type="presOf" srcId="{38805294-5FFA-4CF2-8F00-13B526F8871A}" destId="{0F937742-49EB-422D-B8AC-D9CEC2AAAC2E}" srcOrd="0" destOrd="0" presId="urn:microsoft.com/office/officeart/2005/8/layout/cycle8"/>
    <dgm:cxn modelId="{AEAD4465-57C7-4FF4-AF09-9A3A5A783EA5}" type="presOf" srcId="{38D55B2C-3EFA-4D9E-BB07-7A8F2FFBEB07}" destId="{1D14C60D-F285-4FBA-A3FA-6708C75C2542}" srcOrd="0" destOrd="0" presId="urn:microsoft.com/office/officeart/2005/8/layout/cycle8"/>
    <dgm:cxn modelId="{E153F973-C05F-4B4D-9428-9B61A2BB22A8}" type="presOf" srcId="{99ED3378-FFD2-4CA2-86FC-D15973138992}" destId="{F760262E-2C92-48D1-B486-2CB4B82E2ED8}" srcOrd="0" destOrd="0" presId="urn:microsoft.com/office/officeart/2005/8/layout/cycle8"/>
    <dgm:cxn modelId="{655A1883-FDD5-4CCE-9B1D-254E10FBFE5F}" srcId="{065B319F-6F78-45E9-872A-5870491D2EB4}" destId="{38805294-5FFA-4CF2-8F00-13B526F8871A}" srcOrd="0" destOrd="0" parTransId="{27F64322-D6BD-436B-95D6-18557283D25B}" sibTransId="{5AA022E4-27DA-4C99-A889-05768C28FC32}"/>
    <dgm:cxn modelId="{FEF1F587-EABD-4C81-9446-0DA3A90BC3CF}" type="presOf" srcId="{38D55B2C-3EFA-4D9E-BB07-7A8F2FFBEB07}" destId="{0543E8D8-E84A-4EEC-90D4-ADD529FD7239}" srcOrd="1" destOrd="0" presId="urn:microsoft.com/office/officeart/2005/8/layout/cycle8"/>
    <dgm:cxn modelId="{ECDB389F-3356-4137-9532-2C4F9BCF1C23}" type="presOf" srcId="{38805294-5FFA-4CF2-8F00-13B526F8871A}" destId="{59D1314B-3940-4C30-8399-D206E311BCE6}" srcOrd="1" destOrd="0" presId="urn:microsoft.com/office/officeart/2005/8/layout/cycle8"/>
    <dgm:cxn modelId="{6D721BAE-0A05-4E50-B4BD-A9DC25E6B83D}" srcId="{065B319F-6F78-45E9-872A-5870491D2EB4}" destId="{99ED3378-FFD2-4CA2-86FC-D15973138992}" srcOrd="2" destOrd="0" parTransId="{BF2F5DB9-EFBA-42D4-AF21-4FDC13804F89}" sibTransId="{8E395D61-B52B-4283-9AC9-44D5D3014617}"/>
    <dgm:cxn modelId="{DB1442BA-D5ED-46C4-99E9-B8ABDAF3BC43}" srcId="{065B319F-6F78-45E9-872A-5870491D2EB4}" destId="{38D55B2C-3EFA-4D9E-BB07-7A8F2FFBEB07}" srcOrd="1" destOrd="0" parTransId="{E1A7D07F-65F4-4989-84F7-AD44BCEAA3EF}" sibTransId="{93F840B4-25AA-4B14-AAA3-F3E33D4ACACD}"/>
    <dgm:cxn modelId="{7E5835E9-DDD7-4927-84C1-8B093100CFBC}" type="presOf" srcId="{99ED3378-FFD2-4CA2-86FC-D15973138992}" destId="{1DC320F7-AEF0-4C63-9709-EE7E0C96777E}" srcOrd="1" destOrd="0" presId="urn:microsoft.com/office/officeart/2005/8/layout/cycle8"/>
    <dgm:cxn modelId="{20FD497A-E22A-4D3A-BC6F-E2AD21D6A95B}" type="presParOf" srcId="{9E80F925-2305-4141-BC57-9728958E20A9}" destId="{0F937742-49EB-422D-B8AC-D9CEC2AAAC2E}" srcOrd="0" destOrd="0" presId="urn:microsoft.com/office/officeart/2005/8/layout/cycle8"/>
    <dgm:cxn modelId="{7885792F-1D1E-4ACB-A5F2-68409AF20BC8}" type="presParOf" srcId="{9E80F925-2305-4141-BC57-9728958E20A9}" destId="{C0ED2927-C557-470C-98D2-1FDE72B85648}" srcOrd="1" destOrd="0" presId="urn:microsoft.com/office/officeart/2005/8/layout/cycle8"/>
    <dgm:cxn modelId="{8D16C86F-BB6C-4FC5-8988-FB41A94D6E04}" type="presParOf" srcId="{9E80F925-2305-4141-BC57-9728958E20A9}" destId="{F8468731-3985-40B7-BCA1-5DDC6232D63C}" srcOrd="2" destOrd="0" presId="urn:microsoft.com/office/officeart/2005/8/layout/cycle8"/>
    <dgm:cxn modelId="{1F01E945-08D9-40B3-B528-2A2C515E948B}" type="presParOf" srcId="{9E80F925-2305-4141-BC57-9728958E20A9}" destId="{59D1314B-3940-4C30-8399-D206E311BCE6}" srcOrd="3" destOrd="0" presId="urn:microsoft.com/office/officeart/2005/8/layout/cycle8"/>
    <dgm:cxn modelId="{9A8AE0F0-19D2-448F-BD64-6EC4E4FC403C}" type="presParOf" srcId="{9E80F925-2305-4141-BC57-9728958E20A9}" destId="{1D14C60D-F285-4FBA-A3FA-6708C75C2542}" srcOrd="4" destOrd="0" presId="urn:microsoft.com/office/officeart/2005/8/layout/cycle8"/>
    <dgm:cxn modelId="{F3A236EC-CB91-4D27-9841-CF6B34DE2F5D}" type="presParOf" srcId="{9E80F925-2305-4141-BC57-9728958E20A9}" destId="{C2130679-5543-4861-B934-7CFD4EADC9D7}" srcOrd="5" destOrd="0" presId="urn:microsoft.com/office/officeart/2005/8/layout/cycle8"/>
    <dgm:cxn modelId="{C61734F3-D47E-4EC2-8923-98E598738953}" type="presParOf" srcId="{9E80F925-2305-4141-BC57-9728958E20A9}" destId="{276EEB81-01D3-457F-8034-A48BFADCA58B}" srcOrd="6" destOrd="0" presId="urn:microsoft.com/office/officeart/2005/8/layout/cycle8"/>
    <dgm:cxn modelId="{D60BA64E-D7BD-481E-ABB8-4D14D4A14DCF}" type="presParOf" srcId="{9E80F925-2305-4141-BC57-9728958E20A9}" destId="{0543E8D8-E84A-4EEC-90D4-ADD529FD7239}" srcOrd="7" destOrd="0" presId="urn:microsoft.com/office/officeart/2005/8/layout/cycle8"/>
    <dgm:cxn modelId="{DBB695FE-DB97-4EC7-B6FA-C22A61682AFC}" type="presParOf" srcId="{9E80F925-2305-4141-BC57-9728958E20A9}" destId="{F760262E-2C92-48D1-B486-2CB4B82E2ED8}" srcOrd="8" destOrd="0" presId="urn:microsoft.com/office/officeart/2005/8/layout/cycle8"/>
    <dgm:cxn modelId="{AF1B52F2-366A-4733-A97D-C13B79904C3B}" type="presParOf" srcId="{9E80F925-2305-4141-BC57-9728958E20A9}" destId="{A63F1609-D764-4A54-BA0A-AECE7D4F6D57}" srcOrd="9" destOrd="0" presId="urn:microsoft.com/office/officeart/2005/8/layout/cycle8"/>
    <dgm:cxn modelId="{9E47F04A-806B-4963-B6A6-32D4B8CA21D5}" type="presParOf" srcId="{9E80F925-2305-4141-BC57-9728958E20A9}" destId="{550E4837-E4A5-42C5-8122-024BBA260905}" srcOrd="10" destOrd="0" presId="urn:microsoft.com/office/officeart/2005/8/layout/cycle8"/>
    <dgm:cxn modelId="{D6674087-724C-48B7-B1D8-A5CBEB2A6089}" type="presParOf" srcId="{9E80F925-2305-4141-BC57-9728958E20A9}" destId="{1DC320F7-AEF0-4C63-9709-EE7E0C96777E}" srcOrd="11" destOrd="0" presId="urn:microsoft.com/office/officeart/2005/8/layout/cycle8"/>
    <dgm:cxn modelId="{65F80D91-60E1-4698-B391-42D5449C2B3C}" type="presParOf" srcId="{9E80F925-2305-4141-BC57-9728958E20A9}" destId="{2612368F-DFD5-4DD5-BA8D-9F2C2870FF39}" srcOrd="12" destOrd="0" presId="urn:microsoft.com/office/officeart/2005/8/layout/cycle8"/>
    <dgm:cxn modelId="{38DF11DA-2A96-40A0-8E76-69FEEEBE080F}" type="presParOf" srcId="{9E80F925-2305-4141-BC57-9728958E20A9}" destId="{5A83F810-612E-4336-B3CF-06B15DACD891}" srcOrd="13" destOrd="0" presId="urn:microsoft.com/office/officeart/2005/8/layout/cycle8"/>
    <dgm:cxn modelId="{068B37DA-604A-4290-AAE4-03591C8EA2CA}" type="presParOf" srcId="{9E80F925-2305-4141-BC57-9728958E20A9}" destId="{D0E180BC-F081-44D5-8749-D04B8D0F4C38}"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5B319F-6F78-45E9-872A-5870491D2EB4}" type="doc">
      <dgm:prSet loTypeId="urn:microsoft.com/office/officeart/2005/8/layout/cycle8" loCatId="cycle" qsTypeId="urn:microsoft.com/office/officeart/2005/8/quickstyle/simple2" qsCatId="simple" csTypeId="urn:microsoft.com/office/officeart/2005/8/colors/accent1_2" csCatId="accent1" phldr="1"/>
      <dgm:spPr/>
    </dgm:pt>
    <dgm:pt modelId="{38805294-5FFA-4CF2-8F00-13B526F8871A}">
      <dgm:prSet phldrT="[Text]"/>
      <dgm:spPr/>
      <dgm:t>
        <a:bodyPr/>
        <a:lstStyle/>
        <a:p>
          <a:r>
            <a:rPr lang="en-US" b="1" dirty="0"/>
            <a:t>MMI</a:t>
          </a:r>
        </a:p>
      </dgm:t>
    </dgm:pt>
    <dgm:pt modelId="{27F64322-D6BD-436B-95D6-18557283D25B}" type="parTrans" cxnId="{655A1883-FDD5-4CCE-9B1D-254E10FBFE5F}">
      <dgm:prSet/>
      <dgm:spPr/>
      <dgm:t>
        <a:bodyPr/>
        <a:lstStyle/>
        <a:p>
          <a:endParaRPr lang="en-US"/>
        </a:p>
      </dgm:t>
    </dgm:pt>
    <dgm:pt modelId="{5AA022E4-27DA-4C99-A889-05768C28FC32}" type="sibTrans" cxnId="{655A1883-FDD5-4CCE-9B1D-254E10FBFE5F}">
      <dgm:prSet/>
      <dgm:spPr/>
      <dgm:t>
        <a:bodyPr/>
        <a:lstStyle/>
        <a:p>
          <a:endParaRPr lang="en-US"/>
        </a:p>
      </dgm:t>
    </dgm:pt>
    <dgm:pt modelId="{38D55B2C-3EFA-4D9E-BB07-7A8F2FFBEB07}">
      <dgm:prSet phldrT="[Text]"/>
      <dgm:spPr/>
      <dgm:t>
        <a:bodyPr/>
        <a:lstStyle/>
        <a:p>
          <a:r>
            <a:rPr lang="en-US" b="1" dirty="0"/>
            <a:t>Main plasma</a:t>
          </a:r>
        </a:p>
      </dgm:t>
    </dgm:pt>
    <dgm:pt modelId="{E1A7D07F-65F4-4989-84F7-AD44BCEAA3EF}" type="parTrans" cxnId="{DB1442BA-D5ED-46C4-99E9-B8ABDAF3BC43}">
      <dgm:prSet/>
      <dgm:spPr/>
      <dgm:t>
        <a:bodyPr/>
        <a:lstStyle/>
        <a:p>
          <a:endParaRPr lang="en-US"/>
        </a:p>
      </dgm:t>
    </dgm:pt>
    <dgm:pt modelId="{93F840B4-25AA-4B14-AAA3-F3E33D4ACACD}" type="sibTrans" cxnId="{DB1442BA-D5ED-46C4-99E9-B8ABDAF3BC43}">
      <dgm:prSet/>
      <dgm:spPr/>
      <dgm:t>
        <a:bodyPr/>
        <a:lstStyle/>
        <a:p>
          <a:endParaRPr lang="en-US"/>
        </a:p>
      </dgm:t>
    </dgm:pt>
    <dgm:pt modelId="{99ED3378-FFD2-4CA2-86FC-D15973138992}">
      <dgm:prSet phldrT="[Text]"/>
      <dgm:spPr/>
      <dgm:t>
        <a:bodyPr/>
        <a:lstStyle/>
        <a:p>
          <a:r>
            <a:rPr lang="en-US" b="1" dirty="0"/>
            <a:t>RE generation</a:t>
          </a:r>
        </a:p>
      </dgm:t>
    </dgm:pt>
    <dgm:pt modelId="{BF2F5DB9-EFBA-42D4-AF21-4FDC13804F89}" type="parTrans" cxnId="{6D721BAE-0A05-4E50-B4BD-A9DC25E6B83D}">
      <dgm:prSet/>
      <dgm:spPr/>
      <dgm:t>
        <a:bodyPr/>
        <a:lstStyle/>
        <a:p>
          <a:endParaRPr lang="en-US"/>
        </a:p>
      </dgm:t>
    </dgm:pt>
    <dgm:pt modelId="{8E395D61-B52B-4283-9AC9-44D5D3014617}" type="sibTrans" cxnId="{6D721BAE-0A05-4E50-B4BD-A9DC25E6B83D}">
      <dgm:prSet/>
      <dgm:spPr/>
      <dgm:t>
        <a:bodyPr/>
        <a:lstStyle/>
        <a:p>
          <a:endParaRPr lang="en-US"/>
        </a:p>
      </dgm:t>
    </dgm:pt>
    <dgm:pt modelId="{9E80F925-2305-4141-BC57-9728958E20A9}" type="pres">
      <dgm:prSet presAssocID="{065B319F-6F78-45E9-872A-5870491D2EB4}" presName="compositeShape" presStyleCnt="0">
        <dgm:presLayoutVars>
          <dgm:chMax val="7"/>
          <dgm:dir/>
          <dgm:resizeHandles val="exact"/>
        </dgm:presLayoutVars>
      </dgm:prSet>
      <dgm:spPr/>
    </dgm:pt>
    <dgm:pt modelId="{0F937742-49EB-422D-B8AC-D9CEC2AAAC2E}" type="pres">
      <dgm:prSet presAssocID="{065B319F-6F78-45E9-872A-5870491D2EB4}" presName="wedge1" presStyleLbl="node1" presStyleIdx="0" presStyleCnt="3"/>
      <dgm:spPr/>
    </dgm:pt>
    <dgm:pt modelId="{C0ED2927-C557-470C-98D2-1FDE72B85648}" type="pres">
      <dgm:prSet presAssocID="{065B319F-6F78-45E9-872A-5870491D2EB4}" presName="dummy1a" presStyleCnt="0"/>
      <dgm:spPr/>
    </dgm:pt>
    <dgm:pt modelId="{F8468731-3985-40B7-BCA1-5DDC6232D63C}" type="pres">
      <dgm:prSet presAssocID="{065B319F-6F78-45E9-872A-5870491D2EB4}" presName="dummy1b" presStyleCnt="0"/>
      <dgm:spPr/>
    </dgm:pt>
    <dgm:pt modelId="{59D1314B-3940-4C30-8399-D206E311BCE6}" type="pres">
      <dgm:prSet presAssocID="{065B319F-6F78-45E9-872A-5870491D2EB4}" presName="wedge1Tx" presStyleLbl="node1" presStyleIdx="0" presStyleCnt="3">
        <dgm:presLayoutVars>
          <dgm:chMax val="0"/>
          <dgm:chPref val="0"/>
          <dgm:bulletEnabled val="1"/>
        </dgm:presLayoutVars>
      </dgm:prSet>
      <dgm:spPr/>
    </dgm:pt>
    <dgm:pt modelId="{1D14C60D-F285-4FBA-A3FA-6708C75C2542}" type="pres">
      <dgm:prSet presAssocID="{065B319F-6F78-45E9-872A-5870491D2EB4}" presName="wedge2" presStyleLbl="node1" presStyleIdx="1" presStyleCnt="3"/>
      <dgm:spPr/>
    </dgm:pt>
    <dgm:pt modelId="{C2130679-5543-4861-B934-7CFD4EADC9D7}" type="pres">
      <dgm:prSet presAssocID="{065B319F-6F78-45E9-872A-5870491D2EB4}" presName="dummy2a" presStyleCnt="0"/>
      <dgm:spPr/>
    </dgm:pt>
    <dgm:pt modelId="{276EEB81-01D3-457F-8034-A48BFADCA58B}" type="pres">
      <dgm:prSet presAssocID="{065B319F-6F78-45E9-872A-5870491D2EB4}" presName="dummy2b" presStyleCnt="0"/>
      <dgm:spPr/>
    </dgm:pt>
    <dgm:pt modelId="{0543E8D8-E84A-4EEC-90D4-ADD529FD7239}" type="pres">
      <dgm:prSet presAssocID="{065B319F-6F78-45E9-872A-5870491D2EB4}" presName="wedge2Tx" presStyleLbl="node1" presStyleIdx="1" presStyleCnt="3">
        <dgm:presLayoutVars>
          <dgm:chMax val="0"/>
          <dgm:chPref val="0"/>
          <dgm:bulletEnabled val="1"/>
        </dgm:presLayoutVars>
      </dgm:prSet>
      <dgm:spPr/>
    </dgm:pt>
    <dgm:pt modelId="{F760262E-2C92-48D1-B486-2CB4B82E2ED8}" type="pres">
      <dgm:prSet presAssocID="{065B319F-6F78-45E9-872A-5870491D2EB4}" presName="wedge3" presStyleLbl="node1" presStyleIdx="2" presStyleCnt="3"/>
      <dgm:spPr/>
    </dgm:pt>
    <dgm:pt modelId="{A63F1609-D764-4A54-BA0A-AECE7D4F6D57}" type="pres">
      <dgm:prSet presAssocID="{065B319F-6F78-45E9-872A-5870491D2EB4}" presName="dummy3a" presStyleCnt="0"/>
      <dgm:spPr/>
    </dgm:pt>
    <dgm:pt modelId="{550E4837-E4A5-42C5-8122-024BBA260905}" type="pres">
      <dgm:prSet presAssocID="{065B319F-6F78-45E9-872A-5870491D2EB4}" presName="dummy3b" presStyleCnt="0"/>
      <dgm:spPr/>
    </dgm:pt>
    <dgm:pt modelId="{1DC320F7-AEF0-4C63-9709-EE7E0C96777E}" type="pres">
      <dgm:prSet presAssocID="{065B319F-6F78-45E9-872A-5870491D2EB4}" presName="wedge3Tx" presStyleLbl="node1" presStyleIdx="2" presStyleCnt="3">
        <dgm:presLayoutVars>
          <dgm:chMax val="0"/>
          <dgm:chPref val="0"/>
          <dgm:bulletEnabled val="1"/>
        </dgm:presLayoutVars>
      </dgm:prSet>
      <dgm:spPr/>
    </dgm:pt>
    <dgm:pt modelId="{2612368F-DFD5-4DD5-BA8D-9F2C2870FF39}" type="pres">
      <dgm:prSet presAssocID="{5AA022E4-27DA-4C99-A889-05768C28FC32}" presName="arrowWedge1" presStyleLbl="fgSibTrans2D1" presStyleIdx="0" presStyleCnt="3"/>
      <dgm:spPr/>
    </dgm:pt>
    <dgm:pt modelId="{5A83F810-612E-4336-B3CF-06B15DACD891}" type="pres">
      <dgm:prSet presAssocID="{93F840B4-25AA-4B14-AAA3-F3E33D4ACACD}" presName="arrowWedge2" presStyleLbl="fgSibTrans2D1" presStyleIdx="1" presStyleCnt="3"/>
      <dgm:spPr/>
    </dgm:pt>
    <dgm:pt modelId="{D0E180BC-F081-44D5-8749-D04B8D0F4C38}" type="pres">
      <dgm:prSet presAssocID="{8E395D61-B52B-4283-9AC9-44D5D3014617}" presName="arrowWedge3" presStyleLbl="fgSibTrans2D1" presStyleIdx="2" presStyleCnt="3"/>
      <dgm:spPr/>
    </dgm:pt>
  </dgm:ptLst>
  <dgm:cxnLst>
    <dgm:cxn modelId="{E50AB84F-47F7-4B69-86AC-F0E3B3EAD135}" type="presOf" srcId="{38805294-5FFA-4CF2-8F00-13B526F8871A}" destId="{0F937742-49EB-422D-B8AC-D9CEC2AAAC2E}" srcOrd="0" destOrd="0" presId="urn:microsoft.com/office/officeart/2005/8/layout/cycle8"/>
    <dgm:cxn modelId="{B82D3C50-BD7F-44AE-AEB5-4FA7B352D5EA}" type="presOf" srcId="{065B319F-6F78-45E9-872A-5870491D2EB4}" destId="{9E80F925-2305-4141-BC57-9728958E20A9}" srcOrd="0" destOrd="0" presId="urn:microsoft.com/office/officeart/2005/8/layout/cycle8"/>
    <dgm:cxn modelId="{4C443A76-CB60-4CAB-A9BB-AC03355221D3}" type="presOf" srcId="{38D55B2C-3EFA-4D9E-BB07-7A8F2FFBEB07}" destId="{0543E8D8-E84A-4EEC-90D4-ADD529FD7239}" srcOrd="1" destOrd="0" presId="urn:microsoft.com/office/officeart/2005/8/layout/cycle8"/>
    <dgm:cxn modelId="{655A1883-FDD5-4CCE-9B1D-254E10FBFE5F}" srcId="{065B319F-6F78-45E9-872A-5870491D2EB4}" destId="{38805294-5FFA-4CF2-8F00-13B526F8871A}" srcOrd="0" destOrd="0" parTransId="{27F64322-D6BD-436B-95D6-18557283D25B}" sibTransId="{5AA022E4-27DA-4C99-A889-05768C28FC32}"/>
    <dgm:cxn modelId="{3E35F294-AE98-4F06-B1C4-44294A7977A2}" type="presOf" srcId="{38D55B2C-3EFA-4D9E-BB07-7A8F2FFBEB07}" destId="{1D14C60D-F285-4FBA-A3FA-6708C75C2542}" srcOrd="0" destOrd="0" presId="urn:microsoft.com/office/officeart/2005/8/layout/cycle8"/>
    <dgm:cxn modelId="{6D721BAE-0A05-4E50-B4BD-A9DC25E6B83D}" srcId="{065B319F-6F78-45E9-872A-5870491D2EB4}" destId="{99ED3378-FFD2-4CA2-86FC-D15973138992}" srcOrd="2" destOrd="0" parTransId="{BF2F5DB9-EFBA-42D4-AF21-4FDC13804F89}" sibTransId="{8E395D61-B52B-4283-9AC9-44D5D3014617}"/>
    <dgm:cxn modelId="{DB1442BA-D5ED-46C4-99E9-B8ABDAF3BC43}" srcId="{065B319F-6F78-45E9-872A-5870491D2EB4}" destId="{38D55B2C-3EFA-4D9E-BB07-7A8F2FFBEB07}" srcOrd="1" destOrd="0" parTransId="{E1A7D07F-65F4-4989-84F7-AD44BCEAA3EF}" sibTransId="{93F840B4-25AA-4B14-AAA3-F3E33D4ACACD}"/>
    <dgm:cxn modelId="{397445D1-9663-45A0-8A34-0D118802D3A0}" type="presOf" srcId="{38805294-5FFA-4CF2-8F00-13B526F8871A}" destId="{59D1314B-3940-4C30-8399-D206E311BCE6}" srcOrd="1" destOrd="0" presId="urn:microsoft.com/office/officeart/2005/8/layout/cycle8"/>
    <dgm:cxn modelId="{CBD9C0DB-CC6A-46E8-A74D-471AC4BCF30E}" type="presOf" srcId="{99ED3378-FFD2-4CA2-86FC-D15973138992}" destId="{F760262E-2C92-48D1-B486-2CB4B82E2ED8}" srcOrd="0" destOrd="0" presId="urn:microsoft.com/office/officeart/2005/8/layout/cycle8"/>
    <dgm:cxn modelId="{431A4DF0-3C4C-4063-9D30-D182E272F249}" type="presOf" srcId="{99ED3378-FFD2-4CA2-86FC-D15973138992}" destId="{1DC320F7-AEF0-4C63-9709-EE7E0C96777E}" srcOrd="1" destOrd="0" presId="urn:microsoft.com/office/officeart/2005/8/layout/cycle8"/>
    <dgm:cxn modelId="{16510A14-DE84-4846-B912-FFF1A1D5425E}" type="presParOf" srcId="{9E80F925-2305-4141-BC57-9728958E20A9}" destId="{0F937742-49EB-422D-B8AC-D9CEC2AAAC2E}" srcOrd="0" destOrd="0" presId="urn:microsoft.com/office/officeart/2005/8/layout/cycle8"/>
    <dgm:cxn modelId="{8F6ACB9D-1F03-47A7-9B84-3165AA85A400}" type="presParOf" srcId="{9E80F925-2305-4141-BC57-9728958E20A9}" destId="{C0ED2927-C557-470C-98D2-1FDE72B85648}" srcOrd="1" destOrd="0" presId="urn:microsoft.com/office/officeart/2005/8/layout/cycle8"/>
    <dgm:cxn modelId="{686D2735-2231-495D-BBCB-7A24534E9861}" type="presParOf" srcId="{9E80F925-2305-4141-BC57-9728958E20A9}" destId="{F8468731-3985-40B7-BCA1-5DDC6232D63C}" srcOrd="2" destOrd="0" presId="urn:microsoft.com/office/officeart/2005/8/layout/cycle8"/>
    <dgm:cxn modelId="{4BA79623-9B19-4422-B402-3C6E7AA44B77}" type="presParOf" srcId="{9E80F925-2305-4141-BC57-9728958E20A9}" destId="{59D1314B-3940-4C30-8399-D206E311BCE6}" srcOrd="3" destOrd="0" presId="urn:microsoft.com/office/officeart/2005/8/layout/cycle8"/>
    <dgm:cxn modelId="{8C181DE1-63FE-444F-9550-6313E0437569}" type="presParOf" srcId="{9E80F925-2305-4141-BC57-9728958E20A9}" destId="{1D14C60D-F285-4FBA-A3FA-6708C75C2542}" srcOrd="4" destOrd="0" presId="urn:microsoft.com/office/officeart/2005/8/layout/cycle8"/>
    <dgm:cxn modelId="{F5DA0F21-2CA6-450E-872F-5BF366064FB0}" type="presParOf" srcId="{9E80F925-2305-4141-BC57-9728958E20A9}" destId="{C2130679-5543-4861-B934-7CFD4EADC9D7}" srcOrd="5" destOrd="0" presId="urn:microsoft.com/office/officeart/2005/8/layout/cycle8"/>
    <dgm:cxn modelId="{6403FF06-C6AF-4B19-A77A-96C5DA36E290}" type="presParOf" srcId="{9E80F925-2305-4141-BC57-9728958E20A9}" destId="{276EEB81-01D3-457F-8034-A48BFADCA58B}" srcOrd="6" destOrd="0" presId="urn:microsoft.com/office/officeart/2005/8/layout/cycle8"/>
    <dgm:cxn modelId="{273AC15B-B76B-4C3C-B6CA-370122CAE792}" type="presParOf" srcId="{9E80F925-2305-4141-BC57-9728958E20A9}" destId="{0543E8D8-E84A-4EEC-90D4-ADD529FD7239}" srcOrd="7" destOrd="0" presId="urn:microsoft.com/office/officeart/2005/8/layout/cycle8"/>
    <dgm:cxn modelId="{1793D6A0-35D0-4927-A2A9-5FE41ED02986}" type="presParOf" srcId="{9E80F925-2305-4141-BC57-9728958E20A9}" destId="{F760262E-2C92-48D1-B486-2CB4B82E2ED8}" srcOrd="8" destOrd="0" presId="urn:microsoft.com/office/officeart/2005/8/layout/cycle8"/>
    <dgm:cxn modelId="{F14A0542-6CE9-4B6F-9737-3F9BAC6566A8}" type="presParOf" srcId="{9E80F925-2305-4141-BC57-9728958E20A9}" destId="{A63F1609-D764-4A54-BA0A-AECE7D4F6D57}" srcOrd="9" destOrd="0" presId="urn:microsoft.com/office/officeart/2005/8/layout/cycle8"/>
    <dgm:cxn modelId="{EB53E0F9-ECF0-44CE-8C31-7E4B5E28912F}" type="presParOf" srcId="{9E80F925-2305-4141-BC57-9728958E20A9}" destId="{550E4837-E4A5-42C5-8122-024BBA260905}" srcOrd="10" destOrd="0" presId="urn:microsoft.com/office/officeart/2005/8/layout/cycle8"/>
    <dgm:cxn modelId="{7B8AC4DB-8369-451A-8FC1-5615679E8CD6}" type="presParOf" srcId="{9E80F925-2305-4141-BC57-9728958E20A9}" destId="{1DC320F7-AEF0-4C63-9709-EE7E0C96777E}" srcOrd="11" destOrd="0" presId="urn:microsoft.com/office/officeart/2005/8/layout/cycle8"/>
    <dgm:cxn modelId="{CE0CB2EC-5664-47B7-9295-FFAD130A3172}" type="presParOf" srcId="{9E80F925-2305-4141-BC57-9728958E20A9}" destId="{2612368F-DFD5-4DD5-BA8D-9F2C2870FF39}" srcOrd="12" destOrd="0" presId="urn:microsoft.com/office/officeart/2005/8/layout/cycle8"/>
    <dgm:cxn modelId="{DFCAFEAB-1154-4FA8-9DDD-9C2EB22811D5}" type="presParOf" srcId="{9E80F925-2305-4141-BC57-9728958E20A9}" destId="{5A83F810-612E-4336-B3CF-06B15DACD891}" srcOrd="13" destOrd="0" presId="urn:microsoft.com/office/officeart/2005/8/layout/cycle8"/>
    <dgm:cxn modelId="{F6950680-0F97-4368-A50D-8B2E6A8B3D8B}" type="presParOf" srcId="{9E80F925-2305-4141-BC57-9728958E20A9}" destId="{D0E180BC-F081-44D5-8749-D04B8D0F4C38}"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5B319F-6F78-45E9-872A-5870491D2EB4}" type="doc">
      <dgm:prSet loTypeId="urn:microsoft.com/office/officeart/2005/8/layout/cycle8" loCatId="cycle" qsTypeId="urn:microsoft.com/office/officeart/2005/8/quickstyle/simple2" qsCatId="simple" csTypeId="urn:microsoft.com/office/officeart/2005/8/colors/accent1_2" csCatId="accent1" phldr="1"/>
      <dgm:spPr/>
    </dgm:pt>
    <dgm:pt modelId="{38805294-5FFA-4CF2-8F00-13B526F8871A}">
      <dgm:prSet phldrT="[Text]"/>
      <dgm:spPr/>
      <dgm:t>
        <a:bodyPr/>
        <a:lstStyle/>
        <a:p>
          <a:r>
            <a:rPr lang="en-US" b="1" dirty="0"/>
            <a:t>MMI</a:t>
          </a:r>
        </a:p>
      </dgm:t>
    </dgm:pt>
    <dgm:pt modelId="{27F64322-D6BD-436B-95D6-18557283D25B}" type="parTrans" cxnId="{655A1883-FDD5-4CCE-9B1D-254E10FBFE5F}">
      <dgm:prSet/>
      <dgm:spPr/>
      <dgm:t>
        <a:bodyPr/>
        <a:lstStyle/>
        <a:p>
          <a:endParaRPr lang="en-US"/>
        </a:p>
      </dgm:t>
    </dgm:pt>
    <dgm:pt modelId="{5AA022E4-27DA-4C99-A889-05768C28FC32}" type="sibTrans" cxnId="{655A1883-FDD5-4CCE-9B1D-254E10FBFE5F}">
      <dgm:prSet/>
      <dgm:spPr/>
      <dgm:t>
        <a:bodyPr/>
        <a:lstStyle/>
        <a:p>
          <a:endParaRPr lang="en-US"/>
        </a:p>
      </dgm:t>
    </dgm:pt>
    <dgm:pt modelId="{38D55B2C-3EFA-4D9E-BB07-7A8F2FFBEB07}">
      <dgm:prSet phldrT="[Text]"/>
      <dgm:spPr/>
      <dgm:t>
        <a:bodyPr/>
        <a:lstStyle/>
        <a:p>
          <a:r>
            <a:rPr lang="en-US" b="1" dirty="0"/>
            <a:t>Main plasma</a:t>
          </a:r>
        </a:p>
      </dgm:t>
    </dgm:pt>
    <dgm:pt modelId="{E1A7D07F-65F4-4989-84F7-AD44BCEAA3EF}" type="parTrans" cxnId="{DB1442BA-D5ED-46C4-99E9-B8ABDAF3BC43}">
      <dgm:prSet/>
      <dgm:spPr/>
      <dgm:t>
        <a:bodyPr/>
        <a:lstStyle/>
        <a:p>
          <a:endParaRPr lang="en-US"/>
        </a:p>
      </dgm:t>
    </dgm:pt>
    <dgm:pt modelId="{93F840B4-25AA-4B14-AAA3-F3E33D4ACACD}" type="sibTrans" cxnId="{DB1442BA-D5ED-46C4-99E9-B8ABDAF3BC43}">
      <dgm:prSet/>
      <dgm:spPr/>
      <dgm:t>
        <a:bodyPr/>
        <a:lstStyle/>
        <a:p>
          <a:endParaRPr lang="en-US"/>
        </a:p>
      </dgm:t>
    </dgm:pt>
    <dgm:pt modelId="{99ED3378-FFD2-4CA2-86FC-D15973138992}">
      <dgm:prSet phldrT="[Text]"/>
      <dgm:spPr/>
      <dgm:t>
        <a:bodyPr/>
        <a:lstStyle/>
        <a:p>
          <a:r>
            <a:rPr lang="en-US" b="1" dirty="0"/>
            <a:t>RE generation</a:t>
          </a:r>
        </a:p>
      </dgm:t>
    </dgm:pt>
    <dgm:pt modelId="{BF2F5DB9-EFBA-42D4-AF21-4FDC13804F89}" type="parTrans" cxnId="{6D721BAE-0A05-4E50-B4BD-A9DC25E6B83D}">
      <dgm:prSet/>
      <dgm:spPr/>
      <dgm:t>
        <a:bodyPr/>
        <a:lstStyle/>
        <a:p>
          <a:endParaRPr lang="en-US"/>
        </a:p>
      </dgm:t>
    </dgm:pt>
    <dgm:pt modelId="{8E395D61-B52B-4283-9AC9-44D5D3014617}" type="sibTrans" cxnId="{6D721BAE-0A05-4E50-B4BD-A9DC25E6B83D}">
      <dgm:prSet/>
      <dgm:spPr/>
      <dgm:t>
        <a:bodyPr/>
        <a:lstStyle/>
        <a:p>
          <a:endParaRPr lang="en-US"/>
        </a:p>
      </dgm:t>
    </dgm:pt>
    <dgm:pt modelId="{9E80F925-2305-4141-BC57-9728958E20A9}" type="pres">
      <dgm:prSet presAssocID="{065B319F-6F78-45E9-872A-5870491D2EB4}" presName="compositeShape" presStyleCnt="0">
        <dgm:presLayoutVars>
          <dgm:chMax val="7"/>
          <dgm:dir/>
          <dgm:resizeHandles val="exact"/>
        </dgm:presLayoutVars>
      </dgm:prSet>
      <dgm:spPr/>
    </dgm:pt>
    <dgm:pt modelId="{0F937742-49EB-422D-B8AC-D9CEC2AAAC2E}" type="pres">
      <dgm:prSet presAssocID="{065B319F-6F78-45E9-872A-5870491D2EB4}" presName="wedge1" presStyleLbl="node1" presStyleIdx="0" presStyleCnt="3"/>
      <dgm:spPr/>
    </dgm:pt>
    <dgm:pt modelId="{C0ED2927-C557-470C-98D2-1FDE72B85648}" type="pres">
      <dgm:prSet presAssocID="{065B319F-6F78-45E9-872A-5870491D2EB4}" presName="dummy1a" presStyleCnt="0"/>
      <dgm:spPr/>
    </dgm:pt>
    <dgm:pt modelId="{F8468731-3985-40B7-BCA1-5DDC6232D63C}" type="pres">
      <dgm:prSet presAssocID="{065B319F-6F78-45E9-872A-5870491D2EB4}" presName="dummy1b" presStyleCnt="0"/>
      <dgm:spPr/>
    </dgm:pt>
    <dgm:pt modelId="{59D1314B-3940-4C30-8399-D206E311BCE6}" type="pres">
      <dgm:prSet presAssocID="{065B319F-6F78-45E9-872A-5870491D2EB4}" presName="wedge1Tx" presStyleLbl="node1" presStyleIdx="0" presStyleCnt="3">
        <dgm:presLayoutVars>
          <dgm:chMax val="0"/>
          <dgm:chPref val="0"/>
          <dgm:bulletEnabled val="1"/>
        </dgm:presLayoutVars>
      </dgm:prSet>
      <dgm:spPr/>
    </dgm:pt>
    <dgm:pt modelId="{1D14C60D-F285-4FBA-A3FA-6708C75C2542}" type="pres">
      <dgm:prSet presAssocID="{065B319F-6F78-45E9-872A-5870491D2EB4}" presName="wedge2" presStyleLbl="node1" presStyleIdx="1" presStyleCnt="3"/>
      <dgm:spPr/>
    </dgm:pt>
    <dgm:pt modelId="{C2130679-5543-4861-B934-7CFD4EADC9D7}" type="pres">
      <dgm:prSet presAssocID="{065B319F-6F78-45E9-872A-5870491D2EB4}" presName="dummy2a" presStyleCnt="0"/>
      <dgm:spPr/>
    </dgm:pt>
    <dgm:pt modelId="{276EEB81-01D3-457F-8034-A48BFADCA58B}" type="pres">
      <dgm:prSet presAssocID="{065B319F-6F78-45E9-872A-5870491D2EB4}" presName="dummy2b" presStyleCnt="0"/>
      <dgm:spPr/>
    </dgm:pt>
    <dgm:pt modelId="{0543E8D8-E84A-4EEC-90D4-ADD529FD7239}" type="pres">
      <dgm:prSet presAssocID="{065B319F-6F78-45E9-872A-5870491D2EB4}" presName="wedge2Tx" presStyleLbl="node1" presStyleIdx="1" presStyleCnt="3">
        <dgm:presLayoutVars>
          <dgm:chMax val="0"/>
          <dgm:chPref val="0"/>
          <dgm:bulletEnabled val="1"/>
        </dgm:presLayoutVars>
      </dgm:prSet>
      <dgm:spPr/>
    </dgm:pt>
    <dgm:pt modelId="{F760262E-2C92-48D1-B486-2CB4B82E2ED8}" type="pres">
      <dgm:prSet presAssocID="{065B319F-6F78-45E9-872A-5870491D2EB4}" presName="wedge3" presStyleLbl="node1" presStyleIdx="2" presStyleCnt="3"/>
      <dgm:spPr/>
    </dgm:pt>
    <dgm:pt modelId="{A63F1609-D764-4A54-BA0A-AECE7D4F6D57}" type="pres">
      <dgm:prSet presAssocID="{065B319F-6F78-45E9-872A-5870491D2EB4}" presName="dummy3a" presStyleCnt="0"/>
      <dgm:spPr/>
    </dgm:pt>
    <dgm:pt modelId="{550E4837-E4A5-42C5-8122-024BBA260905}" type="pres">
      <dgm:prSet presAssocID="{065B319F-6F78-45E9-872A-5870491D2EB4}" presName="dummy3b" presStyleCnt="0"/>
      <dgm:spPr/>
    </dgm:pt>
    <dgm:pt modelId="{1DC320F7-AEF0-4C63-9709-EE7E0C96777E}" type="pres">
      <dgm:prSet presAssocID="{065B319F-6F78-45E9-872A-5870491D2EB4}" presName="wedge3Tx" presStyleLbl="node1" presStyleIdx="2" presStyleCnt="3">
        <dgm:presLayoutVars>
          <dgm:chMax val="0"/>
          <dgm:chPref val="0"/>
          <dgm:bulletEnabled val="1"/>
        </dgm:presLayoutVars>
      </dgm:prSet>
      <dgm:spPr/>
    </dgm:pt>
    <dgm:pt modelId="{2612368F-DFD5-4DD5-BA8D-9F2C2870FF39}" type="pres">
      <dgm:prSet presAssocID="{5AA022E4-27DA-4C99-A889-05768C28FC32}" presName="arrowWedge1" presStyleLbl="fgSibTrans2D1" presStyleIdx="0" presStyleCnt="3"/>
      <dgm:spPr/>
    </dgm:pt>
    <dgm:pt modelId="{5A83F810-612E-4336-B3CF-06B15DACD891}" type="pres">
      <dgm:prSet presAssocID="{93F840B4-25AA-4B14-AAA3-F3E33D4ACACD}" presName="arrowWedge2" presStyleLbl="fgSibTrans2D1" presStyleIdx="1" presStyleCnt="3"/>
      <dgm:spPr/>
    </dgm:pt>
    <dgm:pt modelId="{D0E180BC-F081-44D5-8749-D04B8D0F4C38}" type="pres">
      <dgm:prSet presAssocID="{8E395D61-B52B-4283-9AC9-44D5D3014617}" presName="arrowWedge3" presStyleLbl="fgSibTrans2D1" presStyleIdx="2" presStyleCnt="3"/>
      <dgm:spPr/>
    </dgm:pt>
  </dgm:ptLst>
  <dgm:cxnLst>
    <dgm:cxn modelId="{CB87870E-A45C-497A-BEF8-A632CA6632B3}" type="presOf" srcId="{38805294-5FFA-4CF2-8F00-13B526F8871A}" destId="{59D1314B-3940-4C30-8399-D206E311BCE6}" srcOrd="1" destOrd="0" presId="urn:microsoft.com/office/officeart/2005/8/layout/cycle8"/>
    <dgm:cxn modelId="{D50C9F13-E962-46B9-A745-AD648B5D71A9}" type="presOf" srcId="{065B319F-6F78-45E9-872A-5870491D2EB4}" destId="{9E80F925-2305-4141-BC57-9728958E20A9}" srcOrd="0" destOrd="0" presId="urn:microsoft.com/office/officeart/2005/8/layout/cycle8"/>
    <dgm:cxn modelId="{0D1EB61C-5AAC-4C5D-8DC4-E8BC86008BE2}" type="presOf" srcId="{99ED3378-FFD2-4CA2-86FC-D15973138992}" destId="{F760262E-2C92-48D1-B486-2CB4B82E2ED8}" srcOrd="0" destOrd="0" presId="urn:microsoft.com/office/officeart/2005/8/layout/cycle8"/>
    <dgm:cxn modelId="{D2623835-BF5F-476E-A7A2-9E75F508FA55}" type="presOf" srcId="{38D55B2C-3EFA-4D9E-BB07-7A8F2FFBEB07}" destId="{1D14C60D-F285-4FBA-A3FA-6708C75C2542}" srcOrd="0" destOrd="0" presId="urn:microsoft.com/office/officeart/2005/8/layout/cycle8"/>
    <dgm:cxn modelId="{8FC71948-234B-4383-842C-CBFDCE77B9D5}" type="presOf" srcId="{99ED3378-FFD2-4CA2-86FC-D15973138992}" destId="{1DC320F7-AEF0-4C63-9709-EE7E0C96777E}" srcOrd="1" destOrd="0" presId="urn:microsoft.com/office/officeart/2005/8/layout/cycle8"/>
    <dgm:cxn modelId="{655A1883-FDD5-4CCE-9B1D-254E10FBFE5F}" srcId="{065B319F-6F78-45E9-872A-5870491D2EB4}" destId="{38805294-5FFA-4CF2-8F00-13B526F8871A}" srcOrd="0" destOrd="0" parTransId="{27F64322-D6BD-436B-95D6-18557283D25B}" sibTransId="{5AA022E4-27DA-4C99-A889-05768C28FC32}"/>
    <dgm:cxn modelId="{6D721BAE-0A05-4E50-B4BD-A9DC25E6B83D}" srcId="{065B319F-6F78-45E9-872A-5870491D2EB4}" destId="{99ED3378-FFD2-4CA2-86FC-D15973138992}" srcOrd="2" destOrd="0" parTransId="{BF2F5DB9-EFBA-42D4-AF21-4FDC13804F89}" sibTransId="{8E395D61-B52B-4283-9AC9-44D5D3014617}"/>
    <dgm:cxn modelId="{DB1442BA-D5ED-46C4-99E9-B8ABDAF3BC43}" srcId="{065B319F-6F78-45E9-872A-5870491D2EB4}" destId="{38D55B2C-3EFA-4D9E-BB07-7A8F2FFBEB07}" srcOrd="1" destOrd="0" parTransId="{E1A7D07F-65F4-4989-84F7-AD44BCEAA3EF}" sibTransId="{93F840B4-25AA-4B14-AAA3-F3E33D4ACACD}"/>
    <dgm:cxn modelId="{933302D2-5282-41C4-8ED2-47DA0C903CA2}" type="presOf" srcId="{38D55B2C-3EFA-4D9E-BB07-7A8F2FFBEB07}" destId="{0543E8D8-E84A-4EEC-90D4-ADD529FD7239}" srcOrd="1" destOrd="0" presId="urn:microsoft.com/office/officeart/2005/8/layout/cycle8"/>
    <dgm:cxn modelId="{AE5706FD-56BB-482E-9005-B8D4C5F35D32}" type="presOf" srcId="{38805294-5FFA-4CF2-8F00-13B526F8871A}" destId="{0F937742-49EB-422D-B8AC-D9CEC2AAAC2E}" srcOrd="0" destOrd="0" presId="urn:microsoft.com/office/officeart/2005/8/layout/cycle8"/>
    <dgm:cxn modelId="{066B785C-E944-4F53-98D0-E9D54D6CA777}" type="presParOf" srcId="{9E80F925-2305-4141-BC57-9728958E20A9}" destId="{0F937742-49EB-422D-B8AC-D9CEC2AAAC2E}" srcOrd="0" destOrd="0" presId="urn:microsoft.com/office/officeart/2005/8/layout/cycle8"/>
    <dgm:cxn modelId="{FE9C66E6-71A4-4147-A87D-945BDD2F09CD}" type="presParOf" srcId="{9E80F925-2305-4141-BC57-9728958E20A9}" destId="{C0ED2927-C557-470C-98D2-1FDE72B85648}" srcOrd="1" destOrd="0" presId="urn:microsoft.com/office/officeart/2005/8/layout/cycle8"/>
    <dgm:cxn modelId="{1EE2FCD3-CD37-4DD2-9BEA-D1D8A8DB6574}" type="presParOf" srcId="{9E80F925-2305-4141-BC57-9728958E20A9}" destId="{F8468731-3985-40B7-BCA1-5DDC6232D63C}" srcOrd="2" destOrd="0" presId="urn:microsoft.com/office/officeart/2005/8/layout/cycle8"/>
    <dgm:cxn modelId="{030FA14F-9B78-4956-AF85-E9089344AAF7}" type="presParOf" srcId="{9E80F925-2305-4141-BC57-9728958E20A9}" destId="{59D1314B-3940-4C30-8399-D206E311BCE6}" srcOrd="3" destOrd="0" presId="urn:microsoft.com/office/officeart/2005/8/layout/cycle8"/>
    <dgm:cxn modelId="{78FD09BB-EB25-4B78-B64B-F36F56BB3CF2}" type="presParOf" srcId="{9E80F925-2305-4141-BC57-9728958E20A9}" destId="{1D14C60D-F285-4FBA-A3FA-6708C75C2542}" srcOrd="4" destOrd="0" presId="urn:microsoft.com/office/officeart/2005/8/layout/cycle8"/>
    <dgm:cxn modelId="{97BA0ED6-33C5-45C0-A5DE-E5AAEEAE6165}" type="presParOf" srcId="{9E80F925-2305-4141-BC57-9728958E20A9}" destId="{C2130679-5543-4861-B934-7CFD4EADC9D7}" srcOrd="5" destOrd="0" presId="urn:microsoft.com/office/officeart/2005/8/layout/cycle8"/>
    <dgm:cxn modelId="{646F537E-9F28-4537-84C0-2F5E21A3A067}" type="presParOf" srcId="{9E80F925-2305-4141-BC57-9728958E20A9}" destId="{276EEB81-01D3-457F-8034-A48BFADCA58B}" srcOrd="6" destOrd="0" presId="urn:microsoft.com/office/officeart/2005/8/layout/cycle8"/>
    <dgm:cxn modelId="{08790DAE-4627-484B-B7C7-0F3ED44E19F3}" type="presParOf" srcId="{9E80F925-2305-4141-BC57-9728958E20A9}" destId="{0543E8D8-E84A-4EEC-90D4-ADD529FD7239}" srcOrd="7" destOrd="0" presId="urn:microsoft.com/office/officeart/2005/8/layout/cycle8"/>
    <dgm:cxn modelId="{967BA80A-FDC2-41E1-B7F5-5A121DCE118C}" type="presParOf" srcId="{9E80F925-2305-4141-BC57-9728958E20A9}" destId="{F760262E-2C92-48D1-B486-2CB4B82E2ED8}" srcOrd="8" destOrd="0" presId="urn:microsoft.com/office/officeart/2005/8/layout/cycle8"/>
    <dgm:cxn modelId="{09CF959E-B412-43DE-AA98-3C6FFACE0FE3}" type="presParOf" srcId="{9E80F925-2305-4141-BC57-9728958E20A9}" destId="{A63F1609-D764-4A54-BA0A-AECE7D4F6D57}" srcOrd="9" destOrd="0" presId="urn:microsoft.com/office/officeart/2005/8/layout/cycle8"/>
    <dgm:cxn modelId="{3E52DA58-E707-48DF-8B29-55D126C24421}" type="presParOf" srcId="{9E80F925-2305-4141-BC57-9728958E20A9}" destId="{550E4837-E4A5-42C5-8122-024BBA260905}" srcOrd="10" destOrd="0" presId="urn:microsoft.com/office/officeart/2005/8/layout/cycle8"/>
    <dgm:cxn modelId="{2C1C43DE-949C-4097-92D1-2D734281226A}" type="presParOf" srcId="{9E80F925-2305-4141-BC57-9728958E20A9}" destId="{1DC320F7-AEF0-4C63-9709-EE7E0C96777E}" srcOrd="11" destOrd="0" presId="urn:microsoft.com/office/officeart/2005/8/layout/cycle8"/>
    <dgm:cxn modelId="{F4DFF047-B962-49F4-A68E-9B7D67DE8B96}" type="presParOf" srcId="{9E80F925-2305-4141-BC57-9728958E20A9}" destId="{2612368F-DFD5-4DD5-BA8D-9F2C2870FF39}" srcOrd="12" destOrd="0" presId="urn:microsoft.com/office/officeart/2005/8/layout/cycle8"/>
    <dgm:cxn modelId="{1F0BF657-FF71-4B2E-8D5E-A6E5ED679A53}" type="presParOf" srcId="{9E80F925-2305-4141-BC57-9728958E20A9}" destId="{5A83F810-612E-4336-B3CF-06B15DACD891}" srcOrd="13" destOrd="0" presId="urn:microsoft.com/office/officeart/2005/8/layout/cycle8"/>
    <dgm:cxn modelId="{AB70A4F6-7820-46E9-B5D1-06FD08DDC4D9}" type="presParOf" srcId="{9E80F925-2305-4141-BC57-9728958E20A9}" destId="{D0E180BC-F081-44D5-8749-D04B8D0F4C3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5B319F-6F78-45E9-872A-5870491D2EB4}" type="doc">
      <dgm:prSet loTypeId="urn:microsoft.com/office/officeart/2005/8/layout/cycle8" loCatId="cycle" qsTypeId="urn:microsoft.com/office/officeart/2005/8/quickstyle/simple2" qsCatId="simple" csTypeId="urn:microsoft.com/office/officeart/2005/8/colors/accent1_2" csCatId="accent1" phldr="1"/>
      <dgm:spPr/>
    </dgm:pt>
    <dgm:pt modelId="{38805294-5FFA-4CF2-8F00-13B526F8871A}">
      <dgm:prSet phldrT="[Text]"/>
      <dgm:spPr/>
      <dgm:t>
        <a:bodyPr/>
        <a:lstStyle/>
        <a:p>
          <a:r>
            <a:rPr lang="en-US" b="1" dirty="0"/>
            <a:t>MMI</a:t>
          </a:r>
        </a:p>
      </dgm:t>
    </dgm:pt>
    <dgm:pt modelId="{27F64322-D6BD-436B-95D6-18557283D25B}" type="parTrans" cxnId="{655A1883-FDD5-4CCE-9B1D-254E10FBFE5F}">
      <dgm:prSet/>
      <dgm:spPr/>
      <dgm:t>
        <a:bodyPr/>
        <a:lstStyle/>
        <a:p>
          <a:endParaRPr lang="en-US"/>
        </a:p>
      </dgm:t>
    </dgm:pt>
    <dgm:pt modelId="{5AA022E4-27DA-4C99-A889-05768C28FC32}" type="sibTrans" cxnId="{655A1883-FDD5-4CCE-9B1D-254E10FBFE5F}">
      <dgm:prSet/>
      <dgm:spPr/>
      <dgm:t>
        <a:bodyPr/>
        <a:lstStyle/>
        <a:p>
          <a:endParaRPr lang="en-US"/>
        </a:p>
      </dgm:t>
    </dgm:pt>
    <dgm:pt modelId="{38D55B2C-3EFA-4D9E-BB07-7A8F2FFBEB07}">
      <dgm:prSet phldrT="[Text]"/>
      <dgm:spPr/>
      <dgm:t>
        <a:bodyPr/>
        <a:lstStyle/>
        <a:p>
          <a:r>
            <a:rPr lang="en-US" b="1" dirty="0"/>
            <a:t>Main plasma</a:t>
          </a:r>
        </a:p>
      </dgm:t>
    </dgm:pt>
    <dgm:pt modelId="{E1A7D07F-65F4-4989-84F7-AD44BCEAA3EF}" type="parTrans" cxnId="{DB1442BA-D5ED-46C4-99E9-B8ABDAF3BC43}">
      <dgm:prSet/>
      <dgm:spPr/>
      <dgm:t>
        <a:bodyPr/>
        <a:lstStyle/>
        <a:p>
          <a:endParaRPr lang="en-US"/>
        </a:p>
      </dgm:t>
    </dgm:pt>
    <dgm:pt modelId="{93F840B4-25AA-4B14-AAA3-F3E33D4ACACD}" type="sibTrans" cxnId="{DB1442BA-D5ED-46C4-99E9-B8ABDAF3BC43}">
      <dgm:prSet/>
      <dgm:spPr/>
      <dgm:t>
        <a:bodyPr/>
        <a:lstStyle/>
        <a:p>
          <a:endParaRPr lang="en-US"/>
        </a:p>
      </dgm:t>
    </dgm:pt>
    <dgm:pt modelId="{99ED3378-FFD2-4CA2-86FC-D15973138992}">
      <dgm:prSet phldrT="[Text]"/>
      <dgm:spPr/>
      <dgm:t>
        <a:bodyPr/>
        <a:lstStyle/>
        <a:p>
          <a:r>
            <a:rPr lang="en-US" b="1" dirty="0"/>
            <a:t>RE generation</a:t>
          </a:r>
        </a:p>
      </dgm:t>
    </dgm:pt>
    <dgm:pt modelId="{BF2F5DB9-EFBA-42D4-AF21-4FDC13804F89}" type="parTrans" cxnId="{6D721BAE-0A05-4E50-B4BD-A9DC25E6B83D}">
      <dgm:prSet/>
      <dgm:spPr/>
      <dgm:t>
        <a:bodyPr/>
        <a:lstStyle/>
        <a:p>
          <a:endParaRPr lang="en-US"/>
        </a:p>
      </dgm:t>
    </dgm:pt>
    <dgm:pt modelId="{8E395D61-B52B-4283-9AC9-44D5D3014617}" type="sibTrans" cxnId="{6D721BAE-0A05-4E50-B4BD-A9DC25E6B83D}">
      <dgm:prSet/>
      <dgm:spPr/>
      <dgm:t>
        <a:bodyPr/>
        <a:lstStyle/>
        <a:p>
          <a:endParaRPr lang="en-US"/>
        </a:p>
      </dgm:t>
    </dgm:pt>
    <dgm:pt modelId="{9E80F925-2305-4141-BC57-9728958E20A9}" type="pres">
      <dgm:prSet presAssocID="{065B319F-6F78-45E9-872A-5870491D2EB4}" presName="compositeShape" presStyleCnt="0">
        <dgm:presLayoutVars>
          <dgm:chMax val="7"/>
          <dgm:dir/>
          <dgm:resizeHandles val="exact"/>
        </dgm:presLayoutVars>
      </dgm:prSet>
      <dgm:spPr/>
    </dgm:pt>
    <dgm:pt modelId="{0F937742-49EB-422D-B8AC-D9CEC2AAAC2E}" type="pres">
      <dgm:prSet presAssocID="{065B319F-6F78-45E9-872A-5870491D2EB4}" presName="wedge1" presStyleLbl="node1" presStyleIdx="0" presStyleCnt="3"/>
      <dgm:spPr/>
    </dgm:pt>
    <dgm:pt modelId="{C0ED2927-C557-470C-98D2-1FDE72B85648}" type="pres">
      <dgm:prSet presAssocID="{065B319F-6F78-45E9-872A-5870491D2EB4}" presName="dummy1a" presStyleCnt="0"/>
      <dgm:spPr/>
    </dgm:pt>
    <dgm:pt modelId="{F8468731-3985-40B7-BCA1-5DDC6232D63C}" type="pres">
      <dgm:prSet presAssocID="{065B319F-6F78-45E9-872A-5870491D2EB4}" presName="dummy1b" presStyleCnt="0"/>
      <dgm:spPr/>
    </dgm:pt>
    <dgm:pt modelId="{59D1314B-3940-4C30-8399-D206E311BCE6}" type="pres">
      <dgm:prSet presAssocID="{065B319F-6F78-45E9-872A-5870491D2EB4}" presName="wedge1Tx" presStyleLbl="node1" presStyleIdx="0" presStyleCnt="3">
        <dgm:presLayoutVars>
          <dgm:chMax val="0"/>
          <dgm:chPref val="0"/>
          <dgm:bulletEnabled val="1"/>
        </dgm:presLayoutVars>
      </dgm:prSet>
      <dgm:spPr/>
    </dgm:pt>
    <dgm:pt modelId="{1D14C60D-F285-4FBA-A3FA-6708C75C2542}" type="pres">
      <dgm:prSet presAssocID="{065B319F-6F78-45E9-872A-5870491D2EB4}" presName="wedge2" presStyleLbl="node1" presStyleIdx="1" presStyleCnt="3"/>
      <dgm:spPr/>
    </dgm:pt>
    <dgm:pt modelId="{C2130679-5543-4861-B934-7CFD4EADC9D7}" type="pres">
      <dgm:prSet presAssocID="{065B319F-6F78-45E9-872A-5870491D2EB4}" presName="dummy2a" presStyleCnt="0"/>
      <dgm:spPr/>
    </dgm:pt>
    <dgm:pt modelId="{276EEB81-01D3-457F-8034-A48BFADCA58B}" type="pres">
      <dgm:prSet presAssocID="{065B319F-6F78-45E9-872A-5870491D2EB4}" presName="dummy2b" presStyleCnt="0"/>
      <dgm:spPr/>
    </dgm:pt>
    <dgm:pt modelId="{0543E8D8-E84A-4EEC-90D4-ADD529FD7239}" type="pres">
      <dgm:prSet presAssocID="{065B319F-6F78-45E9-872A-5870491D2EB4}" presName="wedge2Tx" presStyleLbl="node1" presStyleIdx="1" presStyleCnt="3">
        <dgm:presLayoutVars>
          <dgm:chMax val="0"/>
          <dgm:chPref val="0"/>
          <dgm:bulletEnabled val="1"/>
        </dgm:presLayoutVars>
      </dgm:prSet>
      <dgm:spPr/>
    </dgm:pt>
    <dgm:pt modelId="{F760262E-2C92-48D1-B486-2CB4B82E2ED8}" type="pres">
      <dgm:prSet presAssocID="{065B319F-6F78-45E9-872A-5870491D2EB4}" presName="wedge3" presStyleLbl="node1" presStyleIdx="2" presStyleCnt="3"/>
      <dgm:spPr/>
    </dgm:pt>
    <dgm:pt modelId="{A63F1609-D764-4A54-BA0A-AECE7D4F6D57}" type="pres">
      <dgm:prSet presAssocID="{065B319F-6F78-45E9-872A-5870491D2EB4}" presName="dummy3a" presStyleCnt="0"/>
      <dgm:spPr/>
    </dgm:pt>
    <dgm:pt modelId="{550E4837-E4A5-42C5-8122-024BBA260905}" type="pres">
      <dgm:prSet presAssocID="{065B319F-6F78-45E9-872A-5870491D2EB4}" presName="dummy3b" presStyleCnt="0"/>
      <dgm:spPr/>
    </dgm:pt>
    <dgm:pt modelId="{1DC320F7-AEF0-4C63-9709-EE7E0C96777E}" type="pres">
      <dgm:prSet presAssocID="{065B319F-6F78-45E9-872A-5870491D2EB4}" presName="wedge3Tx" presStyleLbl="node1" presStyleIdx="2" presStyleCnt="3">
        <dgm:presLayoutVars>
          <dgm:chMax val="0"/>
          <dgm:chPref val="0"/>
          <dgm:bulletEnabled val="1"/>
        </dgm:presLayoutVars>
      </dgm:prSet>
      <dgm:spPr/>
    </dgm:pt>
    <dgm:pt modelId="{2612368F-DFD5-4DD5-BA8D-9F2C2870FF39}" type="pres">
      <dgm:prSet presAssocID="{5AA022E4-27DA-4C99-A889-05768C28FC32}" presName="arrowWedge1" presStyleLbl="fgSibTrans2D1" presStyleIdx="0" presStyleCnt="3"/>
      <dgm:spPr/>
    </dgm:pt>
    <dgm:pt modelId="{5A83F810-612E-4336-B3CF-06B15DACD891}" type="pres">
      <dgm:prSet presAssocID="{93F840B4-25AA-4B14-AAA3-F3E33D4ACACD}" presName="arrowWedge2" presStyleLbl="fgSibTrans2D1" presStyleIdx="1" presStyleCnt="3"/>
      <dgm:spPr/>
    </dgm:pt>
    <dgm:pt modelId="{D0E180BC-F081-44D5-8749-D04B8D0F4C38}" type="pres">
      <dgm:prSet presAssocID="{8E395D61-B52B-4283-9AC9-44D5D3014617}" presName="arrowWedge3" presStyleLbl="fgSibTrans2D1" presStyleIdx="2" presStyleCnt="3"/>
      <dgm:spPr/>
    </dgm:pt>
  </dgm:ptLst>
  <dgm:cxnLst>
    <dgm:cxn modelId="{5264571C-824C-4BBD-82B9-F7FED658C1AF}" type="presOf" srcId="{38D55B2C-3EFA-4D9E-BB07-7A8F2FFBEB07}" destId="{0543E8D8-E84A-4EEC-90D4-ADD529FD7239}" srcOrd="1" destOrd="0" presId="urn:microsoft.com/office/officeart/2005/8/layout/cycle8"/>
    <dgm:cxn modelId="{A9FD895D-C2EF-4625-894E-DDC4923B1B6E}" type="presOf" srcId="{38805294-5FFA-4CF2-8F00-13B526F8871A}" destId="{0F937742-49EB-422D-B8AC-D9CEC2AAAC2E}" srcOrd="0" destOrd="0" presId="urn:microsoft.com/office/officeart/2005/8/layout/cycle8"/>
    <dgm:cxn modelId="{B2782066-4A98-4F36-84B8-DB262E34FDA2}" type="presOf" srcId="{38805294-5FFA-4CF2-8F00-13B526F8871A}" destId="{59D1314B-3940-4C30-8399-D206E311BCE6}" srcOrd="1" destOrd="0" presId="urn:microsoft.com/office/officeart/2005/8/layout/cycle8"/>
    <dgm:cxn modelId="{2D420051-23EB-4357-A931-4666EB77BF2A}" type="presOf" srcId="{065B319F-6F78-45E9-872A-5870491D2EB4}" destId="{9E80F925-2305-4141-BC57-9728958E20A9}" srcOrd="0" destOrd="0" presId="urn:microsoft.com/office/officeart/2005/8/layout/cycle8"/>
    <dgm:cxn modelId="{655A1883-FDD5-4CCE-9B1D-254E10FBFE5F}" srcId="{065B319F-6F78-45E9-872A-5870491D2EB4}" destId="{38805294-5FFA-4CF2-8F00-13B526F8871A}" srcOrd="0" destOrd="0" parTransId="{27F64322-D6BD-436B-95D6-18557283D25B}" sibTransId="{5AA022E4-27DA-4C99-A889-05768C28FC32}"/>
    <dgm:cxn modelId="{484D118D-C8A9-4380-9217-C3BF8BE92C54}" type="presOf" srcId="{38D55B2C-3EFA-4D9E-BB07-7A8F2FFBEB07}" destId="{1D14C60D-F285-4FBA-A3FA-6708C75C2542}" srcOrd="0" destOrd="0" presId="urn:microsoft.com/office/officeart/2005/8/layout/cycle8"/>
    <dgm:cxn modelId="{34B766A0-6FE1-4CC3-A764-59392A32160C}" type="presOf" srcId="{99ED3378-FFD2-4CA2-86FC-D15973138992}" destId="{F760262E-2C92-48D1-B486-2CB4B82E2ED8}" srcOrd="0" destOrd="0" presId="urn:microsoft.com/office/officeart/2005/8/layout/cycle8"/>
    <dgm:cxn modelId="{6D721BAE-0A05-4E50-B4BD-A9DC25E6B83D}" srcId="{065B319F-6F78-45E9-872A-5870491D2EB4}" destId="{99ED3378-FFD2-4CA2-86FC-D15973138992}" srcOrd="2" destOrd="0" parTransId="{BF2F5DB9-EFBA-42D4-AF21-4FDC13804F89}" sibTransId="{8E395D61-B52B-4283-9AC9-44D5D3014617}"/>
    <dgm:cxn modelId="{688AA3AF-E44D-4151-B719-1E39CA358513}" type="presOf" srcId="{99ED3378-FFD2-4CA2-86FC-D15973138992}" destId="{1DC320F7-AEF0-4C63-9709-EE7E0C96777E}" srcOrd="1" destOrd="0" presId="urn:microsoft.com/office/officeart/2005/8/layout/cycle8"/>
    <dgm:cxn modelId="{DB1442BA-D5ED-46C4-99E9-B8ABDAF3BC43}" srcId="{065B319F-6F78-45E9-872A-5870491D2EB4}" destId="{38D55B2C-3EFA-4D9E-BB07-7A8F2FFBEB07}" srcOrd="1" destOrd="0" parTransId="{E1A7D07F-65F4-4989-84F7-AD44BCEAA3EF}" sibTransId="{93F840B4-25AA-4B14-AAA3-F3E33D4ACACD}"/>
    <dgm:cxn modelId="{1DAFA05E-F120-4E48-89E7-D540A763BAAC}" type="presParOf" srcId="{9E80F925-2305-4141-BC57-9728958E20A9}" destId="{0F937742-49EB-422D-B8AC-D9CEC2AAAC2E}" srcOrd="0" destOrd="0" presId="urn:microsoft.com/office/officeart/2005/8/layout/cycle8"/>
    <dgm:cxn modelId="{0CC8F89A-3792-4495-9ED6-D59AFF880FD3}" type="presParOf" srcId="{9E80F925-2305-4141-BC57-9728958E20A9}" destId="{C0ED2927-C557-470C-98D2-1FDE72B85648}" srcOrd="1" destOrd="0" presId="urn:microsoft.com/office/officeart/2005/8/layout/cycle8"/>
    <dgm:cxn modelId="{9EF4A1BB-81D6-4541-8718-0141B1470511}" type="presParOf" srcId="{9E80F925-2305-4141-BC57-9728958E20A9}" destId="{F8468731-3985-40B7-BCA1-5DDC6232D63C}" srcOrd="2" destOrd="0" presId="urn:microsoft.com/office/officeart/2005/8/layout/cycle8"/>
    <dgm:cxn modelId="{314AE630-888D-4C35-AF6F-69A7D9C22D34}" type="presParOf" srcId="{9E80F925-2305-4141-BC57-9728958E20A9}" destId="{59D1314B-3940-4C30-8399-D206E311BCE6}" srcOrd="3" destOrd="0" presId="urn:microsoft.com/office/officeart/2005/8/layout/cycle8"/>
    <dgm:cxn modelId="{094782E7-8FF9-4331-BC6F-5EC1FBF6B8D3}" type="presParOf" srcId="{9E80F925-2305-4141-BC57-9728958E20A9}" destId="{1D14C60D-F285-4FBA-A3FA-6708C75C2542}" srcOrd="4" destOrd="0" presId="urn:microsoft.com/office/officeart/2005/8/layout/cycle8"/>
    <dgm:cxn modelId="{0F387B85-9504-40D0-8280-7FE26A4DDB4A}" type="presParOf" srcId="{9E80F925-2305-4141-BC57-9728958E20A9}" destId="{C2130679-5543-4861-B934-7CFD4EADC9D7}" srcOrd="5" destOrd="0" presId="urn:microsoft.com/office/officeart/2005/8/layout/cycle8"/>
    <dgm:cxn modelId="{05B4BC3C-67CD-4212-A7CD-B377F47C3729}" type="presParOf" srcId="{9E80F925-2305-4141-BC57-9728958E20A9}" destId="{276EEB81-01D3-457F-8034-A48BFADCA58B}" srcOrd="6" destOrd="0" presId="urn:microsoft.com/office/officeart/2005/8/layout/cycle8"/>
    <dgm:cxn modelId="{CD7DD3CF-9B42-42D5-883E-9FAF785725AC}" type="presParOf" srcId="{9E80F925-2305-4141-BC57-9728958E20A9}" destId="{0543E8D8-E84A-4EEC-90D4-ADD529FD7239}" srcOrd="7" destOrd="0" presId="urn:microsoft.com/office/officeart/2005/8/layout/cycle8"/>
    <dgm:cxn modelId="{667ADE29-C30A-4DBD-8BE6-1CFE7927A39D}" type="presParOf" srcId="{9E80F925-2305-4141-BC57-9728958E20A9}" destId="{F760262E-2C92-48D1-B486-2CB4B82E2ED8}" srcOrd="8" destOrd="0" presId="urn:microsoft.com/office/officeart/2005/8/layout/cycle8"/>
    <dgm:cxn modelId="{7949F86D-7781-4263-9345-FC44E75F82E7}" type="presParOf" srcId="{9E80F925-2305-4141-BC57-9728958E20A9}" destId="{A63F1609-D764-4A54-BA0A-AECE7D4F6D57}" srcOrd="9" destOrd="0" presId="urn:microsoft.com/office/officeart/2005/8/layout/cycle8"/>
    <dgm:cxn modelId="{D1E6CEDB-0F5B-44DE-AE15-46AFAB63C3B9}" type="presParOf" srcId="{9E80F925-2305-4141-BC57-9728958E20A9}" destId="{550E4837-E4A5-42C5-8122-024BBA260905}" srcOrd="10" destOrd="0" presId="urn:microsoft.com/office/officeart/2005/8/layout/cycle8"/>
    <dgm:cxn modelId="{60D32F8F-6291-4E5A-92F9-FED1D35FA730}" type="presParOf" srcId="{9E80F925-2305-4141-BC57-9728958E20A9}" destId="{1DC320F7-AEF0-4C63-9709-EE7E0C96777E}" srcOrd="11" destOrd="0" presId="urn:microsoft.com/office/officeart/2005/8/layout/cycle8"/>
    <dgm:cxn modelId="{90375C86-406F-410E-8213-A3AB043A8B4B}" type="presParOf" srcId="{9E80F925-2305-4141-BC57-9728958E20A9}" destId="{2612368F-DFD5-4DD5-BA8D-9F2C2870FF39}" srcOrd="12" destOrd="0" presId="urn:microsoft.com/office/officeart/2005/8/layout/cycle8"/>
    <dgm:cxn modelId="{5A2964D0-833D-4189-815A-121561136325}" type="presParOf" srcId="{9E80F925-2305-4141-BC57-9728958E20A9}" destId="{5A83F810-612E-4336-B3CF-06B15DACD891}" srcOrd="13" destOrd="0" presId="urn:microsoft.com/office/officeart/2005/8/layout/cycle8"/>
    <dgm:cxn modelId="{4610DA5D-9A9A-499C-AC24-0D4DF01F03B9}" type="presParOf" srcId="{9E80F925-2305-4141-BC57-9728958E20A9}" destId="{D0E180BC-F081-44D5-8749-D04B8D0F4C3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5B319F-6F78-45E9-872A-5870491D2EB4}" type="doc">
      <dgm:prSet loTypeId="urn:microsoft.com/office/officeart/2005/8/layout/cycle8" loCatId="cycle" qsTypeId="urn:microsoft.com/office/officeart/2005/8/quickstyle/simple2" qsCatId="simple" csTypeId="urn:microsoft.com/office/officeart/2005/8/colors/accent1_2" csCatId="accent1" phldr="1"/>
      <dgm:spPr/>
    </dgm:pt>
    <dgm:pt modelId="{38805294-5FFA-4CF2-8F00-13B526F8871A}">
      <dgm:prSet phldrT="[Text]"/>
      <dgm:spPr/>
      <dgm:t>
        <a:bodyPr/>
        <a:lstStyle/>
        <a:p>
          <a:r>
            <a:rPr lang="en-US" b="1" dirty="0"/>
            <a:t>MMI</a:t>
          </a:r>
        </a:p>
      </dgm:t>
    </dgm:pt>
    <dgm:pt modelId="{27F64322-D6BD-436B-95D6-18557283D25B}" type="parTrans" cxnId="{655A1883-FDD5-4CCE-9B1D-254E10FBFE5F}">
      <dgm:prSet/>
      <dgm:spPr/>
      <dgm:t>
        <a:bodyPr/>
        <a:lstStyle/>
        <a:p>
          <a:endParaRPr lang="en-US"/>
        </a:p>
      </dgm:t>
    </dgm:pt>
    <dgm:pt modelId="{5AA022E4-27DA-4C99-A889-05768C28FC32}" type="sibTrans" cxnId="{655A1883-FDD5-4CCE-9B1D-254E10FBFE5F}">
      <dgm:prSet/>
      <dgm:spPr/>
      <dgm:t>
        <a:bodyPr/>
        <a:lstStyle/>
        <a:p>
          <a:endParaRPr lang="en-US"/>
        </a:p>
      </dgm:t>
    </dgm:pt>
    <dgm:pt modelId="{38D55B2C-3EFA-4D9E-BB07-7A8F2FFBEB07}">
      <dgm:prSet phldrT="[Text]"/>
      <dgm:spPr/>
      <dgm:t>
        <a:bodyPr/>
        <a:lstStyle/>
        <a:p>
          <a:r>
            <a:rPr lang="en-US" b="1" dirty="0"/>
            <a:t>Main plasma</a:t>
          </a:r>
        </a:p>
      </dgm:t>
    </dgm:pt>
    <dgm:pt modelId="{E1A7D07F-65F4-4989-84F7-AD44BCEAA3EF}" type="parTrans" cxnId="{DB1442BA-D5ED-46C4-99E9-B8ABDAF3BC43}">
      <dgm:prSet/>
      <dgm:spPr/>
      <dgm:t>
        <a:bodyPr/>
        <a:lstStyle/>
        <a:p>
          <a:endParaRPr lang="en-US"/>
        </a:p>
      </dgm:t>
    </dgm:pt>
    <dgm:pt modelId="{93F840B4-25AA-4B14-AAA3-F3E33D4ACACD}" type="sibTrans" cxnId="{DB1442BA-D5ED-46C4-99E9-B8ABDAF3BC43}">
      <dgm:prSet/>
      <dgm:spPr/>
      <dgm:t>
        <a:bodyPr/>
        <a:lstStyle/>
        <a:p>
          <a:endParaRPr lang="en-US"/>
        </a:p>
      </dgm:t>
    </dgm:pt>
    <dgm:pt modelId="{99ED3378-FFD2-4CA2-86FC-D15973138992}">
      <dgm:prSet phldrT="[Text]"/>
      <dgm:spPr/>
      <dgm:t>
        <a:bodyPr/>
        <a:lstStyle/>
        <a:p>
          <a:r>
            <a:rPr lang="en-US" b="1" dirty="0"/>
            <a:t>RE generation</a:t>
          </a:r>
        </a:p>
      </dgm:t>
    </dgm:pt>
    <dgm:pt modelId="{BF2F5DB9-EFBA-42D4-AF21-4FDC13804F89}" type="parTrans" cxnId="{6D721BAE-0A05-4E50-B4BD-A9DC25E6B83D}">
      <dgm:prSet/>
      <dgm:spPr/>
      <dgm:t>
        <a:bodyPr/>
        <a:lstStyle/>
        <a:p>
          <a:endParaRPr lang="en-US"/>
        </a:p>
      </dgm:t>
    </dgm:pt>
    <dgm:pt modelId="{8E395D61-B52B-4283-9AC9-44D5D3014617}" type="sibTrans" cxnId="{6D721BAE-0A05-4E50-B4BD-A9DC25E6B83D}">
      <dgm:prSet/>
      <dgm:spPr/>
      <dgm:t>
        <a:bodyPr/>
        <a:lstStyle/>
        <a:p>
          <a:endParaRPr lang="en-US"/>
        </a:p>
      </dgm:t>
    </dgm:pt>
    <dgm:pt modelId="{9E80F925-2305-4141-BC57-9728958E20A9}" type="pres">
      <dgm:prSet presAssocID="{065B319F-6F78-45E9-872A-5870491D2EB4}" presName="compositeShape" presStyleCnt="0">
        <dgm:presLayoutVars>
          <dgm:chMax val="7"/>
          <dgm:dir/>
          <dgm:resizeHandles val="exact"/>
        </dgm:presLayoutVars>
      </dgm:prSet>
      <dgm:spPr/>
    </dgm:pt>
    <dgm:pt modelId="{0F937742-49EB-422D-B8AC-D9CEC2AAAC2E}" type="pres">
      <dgm:prSet presAssocID="{065B319F-6F78-45E9-872A-5870491D2EB4}" presName="wedge1" presStyleLbl="node1" presStyleIdx="0" presStyleCnt="3"/>
      <dgm:spPr/>
    </dgm:pt>
    <dgm:pt modelId="{C0ED2927-C557-470C-98D2-1FDE72B85648}" type="pres">
      <dgm:prSet presAssocID="{065B319F-6F78-45E9-872A-5870491D2EB4}" presName="dummy1a" presStyleCnt="0"/>
      <dgm:spPr/>
    </dgm:pt>
    <dgm:pt modelId="{F8468731-3985-40B7-BCA1-5DDC6232D63C}" type="pres">
      <dgm:prSet presAssocID="{065B319F-6F78-45E9-872A-5870491D2EB4}" presName="dummy1b" presStyleCnt="0"/>
      <dgm:spPr/>
    </dgm:pt>
    <dgm:pt modelId="{59D1314B-3940-4C30-8399-D206E311BCE6}" type="pres">
      <dgm:prSet presAssocID="{065B319F-6F78-45E9-872A-5870491D2EB4}" presName="wedge1Tx" presStyleLbl="node1" presStyleIdx="0" presStyleCnt="3">
        <dgm:presLayoutVars>
          <dgm:chMax val="0"/>
          <dgm:chPref val="0"/>
          <dgm:bulletEnabled val="1"/>
        </dgm:presLayoutVars>
      </dgm:prSet>
      <dgm:spPr/>
    </dgm:pt>
    <dgm:pt modelId="{1D14C60D-F285-4FBA-A3FA-6708C75C2542}" type="pres">
      <dgm:prSet presAssocID="{065B319F-6F78-45E9-872A-5870491D2EB4}" presName="wedge2" presStyleLbl="node1" presStyleIdx="1" presStyleCnt="3"/>
      <dgm:spPr/>
    </dgm:pt>
    <dgm:pt modelId="{C2130679-5543-4861-B934-7CFD4EADC9D7}" type="pres">
      <dgm:prSet presAssocID="{065B319F-6F78-45E9-872A-5870491D2EB4}" presName="dummy2a" presStyleCnt="0"/>
      <dgm:spPr/>
    </dgm:pt>
    <dgm:pt modelId="{276EEB81-01D3-457F-8034-A48BFADCA58B}" type="pres">
      <dgm:prSet presAssocID="{065B319F-6F78-45E9-872A-5870491D2EB4}" presName="dummy2b" presStyleCnt="0"/>
      <dgm:spPr/>
    </dgm:pt>
    <dgm:pt modelId="{0543E8D8-E84A-4EEC-90D4-ADD529FD7239}" type="pres">
      <dgm:prSet presAssocID="{065B319F-6F78-45E9-872A-5870491D2EB4}" presName="wedge2Tx" presStyleLbl="node1" presStyleIdx="1" presStyleCnt="3">
        <dgm:presLayoutVars>
          <dgm:chMax val="0"/>
          <dgm:chPref val="0"/>
          <dgm:bulletEnabled val="1"/>
        </dgm:presLayoutVars>
      </dgm:prSet>
      <dgm:spPr/>
    </dgm:pt>
    <dgm:pt modelId="{F760262E-2C92-48D1-B486-2CB4B82E2ED8}" type="pres">
      <dgm:prSet presAssocID="{065B319F-6F78-45E9-872A-5870491D2EB4}" presName="wedge3" presStyleLbl="node1" presStyleIdx="2" presStyleCnt="3"/>
      <dgm:spPr/>
    </dgm:pt>
    <dgm:pt modelId="{A63F1609-D764-4A54-BA0A-AECE7D4F6D57}" type="pres">
      <dgm:prSet presAssocID="{065B319F-6F78-45E9-872A-5870491D2EB4}" presName="dummy3a" presStyleCnt="0"/>
      <dgm:spPr/>
    </dgm:pt>
    <dgm:pt modelId="{550E4837-E4A5-42C5-8122-024BBA260905}" type="pres">
      <dgm:prSet presAssocID="{065B319F-6F78-45E9-872A-5870491D2EB4}" presName="dummy3b" presStyleCnt="0"/>
      <dgm:spPr/>
    </dgm:pt>
    <dgm:pt modelId="{1DC320F7-AEF0-4C63-9709-EE7E0C96777E}" type="pres">
      <dgm:prSet presAssocID="{065B319F-6F78-45E9-872A-5870491D2EB4}" presName="wedge3Tx" presStyleLbl="node1" presStyleIdx="2" presStyleCnt="3">
        <dgm:presLayoutVars>
          <dgm:chMax val="0"/>
          <dgm:chPref val="0"/>
          <dgm:bulletEnabled val="1"/>
        </dgm:presLayoutVars>
      </dgm:prSet>
      <dgm:spPr/>
    </dgm:pt>
    <dgm:pt modelId="{2612368F-DFD5-4DD5-BA8D-9F2C2870FF39}" type="pres">
      <dgm:prSet presAssocID="{5AA022E4-27DA-4C99-A889-05768C28FC32}" presName="arrowWedge1" presStyleLbl="fgSibTrans2D1" presStyleIdx="0" presStyleCnt="3"/>
      <dgm:spPr/>
    </dgm:pt>
    <dgm:pt modelId="{5A83F810-612E-4336-B3CF-06B15DACD891}" type="pres">
      <dgm:prSet presAssocID="{93F840B4-25AA-4B14-AAA3-F3E33D4ACACD}" presName="arrowWedge2" presStyleLbl="fgSibTrans2D1" presStyleIdx="1" presStyleCnt="3"/>
      <dgm:spPr/>
    </dgm:pt>
    <dgm:pt modelId="{D0E180BC-F081-44D5-8749-D04B8D0F4C38}" type="pres">
      <dgm:prSet presAssocID="{8E395D61-B52B-4283-9AC9-44D5D3014617}" presName="arrowWedge3" presStyleLbl="fgSibTrans2D1" presStyleIdx="2" presStyleCnt="3"/>
      <dgm:spPr/>
    </dgm:pt>
  </dgm:ptLst>
  <dgm:cxnLst>
    <dgm:cxn modelId="{1EEF242D-385A-4B97-9147-3F189D71C8E2}" type="presOf" srcId="{38D55B2C-3EFA-4D9E-BB07-7A8F2FFBEB07}" destId="{0543E8D8-E84A-4EEC-90D4-ADD529FD7239}" srcOrd="1" destOrd="0" presId="urn:microsoft.com/office/officeart/2005/8/layout/cycle8"/>
    <dgm:cxn modelId="{7751015E-C308-4108-A3E0-33F3A61682EB}" type="presOf" srcId="{99ED3378-FFD2-4CA2-86FC-D15973138992}" destId="{F760262E-2C92-48D1-B486-2CB4B82E2ED8}" srcOrd="0" destOrd="0" presId="urn:microsoft.com/office/officeart/2005/8/layout/cycle8"/>
    <dgm:cxn modelId="{2A0C7564-5F85-4C1B-BBCD-AA0762B20C6F}" type="presOf" srcId="{38805294-5FFA-4CF2-8F00-13B526F8871A}" destId="{0F937742-49EB-422D-B8AC-D9CEC2AAAC2E}" srcOrd="0" destOrd="0" presId="urn:microsoft.com/office/officeart/2005/8/layout/cycle8"/>
    <dgm:cxn modelId="{E3788E72-3435-4DBE-B199-BC1E53AA8465}" type="presOf" srcId="{38D55B2C-3EFA-4D9E-BB07-7A8F2FFBEB07}" destId="{1D14C60D-F285-4FBA-A3FA-6708C75C2542}" srcOrd="0" destOrd="0" presId="urn:microsoft.com/office/officeart/2005/8/layout/cycle8"/>
    <dgm:cxn modelId="{27ECAA58-306D-43C2-BC67-FBCF249AAF3D}" type="presOf" srcId="{065B319F-6F78-45E9-872A-5870491D2EB4}" destId="{9E80F925-2305-4141-BC57-9728958E20A9}" srcOrd="0" destOrd="0" presId="urn:microsoft.com/office/officeart/2005/8/layout/cycle8"/>
    <dgm:cxn modelId="{655A1883-FDD5-4CCE-9B1D-254E10FBFE5F}" srcId="{065B319F-6F78-45E9-872A-5870491D2EB4}" destId="{38805294-5FFA-4CF2-8F00-13B526F8871A}" srcOrd="0" destOrd="0" parTransId="{27F64322-D6BD-436B-95D6-18557283D25B}" sibTransId="{5AA022E4-27DA-4C99-A889-05768C28FC32}"/>
    <dgm:cxn modelId="{432B7C83-C321-4633-ADB4-AFE73DDA17F6}" type="presOf" srcId="{38805294-5FFA-4CF2-8F00-13B526F8871A}" destId="{59D1314B-3940-4C30-8399-D206E311BCE6}" srcOrd="1" destOrd="0" presId="urn:microsoft.com/office/officeart/2005/8/layout/cycle8"/>
    <dgm:cxn modelId="{F3C12EA1-D1FD-412F-8CFC-2177449B7468}" type="presOf" srcId="{99ED3378-FFD2-4CA2-86FC-D15973138992}" destId="{1DC320F7-AEF0-4C63-9709-EE7E0C96777E}" srcOrd="1" destOrd="0" presId="urn:microsoft.com/office/officeart/2005/8/layout/cycle8"/>
    <dgm:cxn modelId="{6D721BAE-0A05-4E50-B4BD-A9DC25E6B83D}" srcId="{065B319F-6F78-45E9-872A-5870491D2EB4}" destId="{99ED3378-FFD2-4CA2-86FC-D15973138992}" srcOrd="2" destOrd="0" parTransId="{BF2F5DB9-EFBA-42D4-AF21-4FDC13804F89}" sibTransId="{8E395D61-B52B-4283-9AC9-44D5D3014617}"/>
    <dgm:cxn modelId="{DB1442BA-D5ED-46C4-99E9-B8ABDAF3BC43}" srcId="{065B319F-6F78-45E9-872A-5870491D2EB4}" destId="{38D55B2C-3EFA-4D9E-BB07-7A8F2FFBEB07}" srcOrd="1" destOrd="0" parTransId="{E1A7D07F-65F4-4989-84F7-AD44BCEAA3EF}" sibTransId="{93F840B4-25AA-4B14-AAA3-F3E33D4ACACD}"/>
    <dgm:cxn modelId="{A20DBC8E-AC98-479E-AE44-CD5DD0F3B7CB}" type="presParOf" srcId="{9E80F925-2305-4141-BC57-9728958E20A9}" destId="{0F937742-49EB-422D-B8AC-D9CEC2AAAC2E}" srcOrd="0" destOrd="0" presId="urn:microsoft.com/office/officeart/2005/8/layout/cycle8"/>
    <dgm:cxn modelId="{A7409E70-2A5E-40BE-AC68-20B0AB00532E}" type="presParOf" srcId="{9E80F925-2305-4141-BC57-9728958E20A9}" destId="{C0ED2927-C557-470C-98D2-1FDE72B85648}" srcOrd="1" destOrd="0" presId="urn:microsoft.com/office/officeart/2005/8/layout/cycle8"/>
    <dgm:cxn modelId="{9FDFA96C-BB93-4E37-9C1F-A557DEF442E7}" type="presParOf" srcId="{9E80F925-2305-4141-BC57-9728958E20A9}" destId="{F8468731-3985-40B7-BCA1-5DDC6232D63C}" srcOrd="2" destOrd="0" presId="urn:microsoft.com/office/officeart/2005/8/layout/cycle8"/>
    <dgm:cxn modelId="{3F4C9CC6-1C92-419F-8D5F-60CB08B69016}" type="presParOf" srcId="{9E80F925-2305-4141-BC57-9728958E20A9}" destId="{59D1314B-3940-4C30-8399-D206E311BCE6}" srcOrd="3" destOrd="0" presId="urn:microsoft.com/office/officeart/2005/8/layout/cycle8"/>
    <dgm:cxn modelId="{B8E20CAC-A590-4C44-BC48-374BC319BDC9}" type="presParOf" srcId="{9E80F925-2305-4141-BC57-9728958E20A9}" destId="{1D14C60D-F285-4FBA-A3FA-6708C75C2542}" srcOrd="4" destOrd="0" presId="urn:microsoft.com/office/officeart/2005/8/layout/cycle8"/>
    <dgm:cxn modelId="{CEF21A32-B247-4E3A-97D5-C845EF98D3A1}" type="presParOf" srcId="{9E80F925-2305-4141-BC57-9728958E20A9}" destId="{C2130679-5543-4861-B934-7CFD4EADC9D7}" srcOrd="5" destOrd="0" presId="urn:microsoft.com/office/officeart/2005/8/layout/cycle8"/>
    <dgm:cxn modelId="{AA01B690-CAD9-48E2-811F-27763C8E53E4}" type="presParOf" srcId="{9E80F925-2305-4141-BC57-9728958E20A9}" destId="{276EEB81-01D3-457F-8034-A48BFADCA58B}" srcOrd="6" destOrd="0" presId="urn:microsoft.com/office/officeart/2005/8/layout/cycle8"/>
    <dgm:cxn modelId="{78A5D6C9-C745-40ED-8548-15F63C4F9BDE}" type="presParOf" srcId="{9E80F925-2305-4141-BC57-9728958E20A9}" destId="{0543E8D8-E84A-4EEC-90D4-ADD529FD7239}" srcOrd="7" destOrd="0" presId="urn:microsoft.com/office/officeart/2005/8/layout/cycle8"/>
    <dgm:cxn modelId="{2AC55E15-BEB2-4301-8D0F-F7C097C73DC7}" type="presParOf" srcId="{9E80F925-2305-4141-BC57-9728958E20A9}" destId="{F760262E-2C92-48D1-B486-2CB4B82E2ED8}" srcOrd="8" destOrd="0" presId="urn:microsoft.com/office/officeart/2005/8/layout/cycle8"/>
    <dgm:cxn modelId="{87FDCA4A-AE49-4EE9-B8B7-6DC3620D8F50}" type="presParOf" srcId="{9E80F925-2305-4141-BC57-9728958E20A9}" destId="{A63F1609-D764-4A54-BA0A-AECE7D4F6D57}" srcOrd="9" destOrd="0" presId="urn:microsoft.com/office/officeart/2005/8/layout/cycle8"/>
    <dgm:cxn modelId="{87FF9896-7F60-43B2-9DA9-AEFAD1BFB103}" type="presParOf" srcId="{9E80F925-2305-4141-BC57-9728958E20A9}" destId="{550E4837-E4A5-42C5-8122-024BBA260905}" srcOrd="10" destOrd="0" presId="urn:microsoft.com/office/officeart/2005/8/layout/cycle8"/>
    <dgm:cxn modelId="{DEF9A7D2-B08C-4F96-96C9-BD21BCFCF1B4}" type="presParOf" srcId="{9E80F925-2305-4141-BC57-9728958E20A9}" destId="{1DC320F7-AEF0-4C63-9709-EE7E0C96777E}" srcOrd="11" destOrd="0" presId="urn:microsoft.com/office/officeart/2005/8/layout/cycle8"/>
    <dgm:cxn modelId="{1281BE2F-C990-4E4A-915A-F838FFC39D35}" type="presParOf" srcId="{9E80F925-2305-4141-BC57-9728958E20A9}" destId="{2612368F-DFD5-4DD5-BA8D-9F2C2870FF39}" srcOrd="12" destOrd="0" presId="urn:microsoft.com/office/officeart/2005/8/layout/cycle8"/>
    <dgm:cxn modelId="{51FCE922-CF3C-48C3-93EF-C6CA5029FC20}" type="presParOf" srcId="{9E80F925-2305-4141-BC57-9728958E20A9}" destId="{5A83F810-612E-4336-B3CF-06B15DACD891}" srcOrd="13" destOrd="0" presId="urn:microsoft.com/office/officeart/2005/8/layout/cycle8"/>
    <dgm:cxn modelId="{FECA6B9A-EDD9-4CCA-84C3-627487A9D760}" type="presParOf" srcId="{9E80F925-2305-4141-BC57-9728958E20A9}" destId="{D0E180BC-F081-44D5-8749-D04B8D0F4C3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5B319F-6F78-45E9-872A-5870491D2EB4}" type="doc">
      <dgm:prSet loTypeId="urn:microsoft.com/office/officeart/2005/8/layout/cycle8" loCatId="cycle" qsTypeId="urn:microsoft.com/office/officeart/2005/8/quickstyle/simple2" qsCatId="simple" csTypeId="urn:microsoft.com/office/officeart/2005/8/colors/accent1_2" csCatId="accent1" phldr="1"/>
      <dgm:spPr/>
    </dgm:pt>
    <dgm:pt modelId="{38805294-5FFA-4CF2-8F00-13B526F8871A}">
      <dgm:prSet phldrT="[Text]"/>
      <dgm:spPr/>
      <dgm:t>
        <a:bodyPr/>
        <a:lstStyle/>
        <a:p>
          <a:r>
            <a:rPr lang="en-US" b="1" dirty="0"/>
            <a:t>MMI</a:t>
          </a:r>
        </a:p>
      </dgm:t>
    </dgm:pt>
    <dgm:pt modelId="{27F64322-D6BD-436B-95D6-18557283D25B}" type="parTrans" cxnId="{655A1883-FDD5-4CCE-9B1D-254E10FBFE5F}">
      <dgm:prSet/>
      <dgm:spPr/>
      <dgm:t>
        <a:bodyPr/>
        <a:lstStyle/>
        <a:p>
          <a:endParaRPr lang="en-US"/>
        </a:p>
      </dgm:t>
    </dgm:pt>
    <dgm:pt modelId="{5AA022E4-27DA-4C99-A889-05768C28FC32}" type="sibTrans" cxnId="{655A1883-FDD5-4CCE-9B1D-254E10FBFE5F}">
      <dgm:prSet/>
      <dgm:spPr/>
      <dgm:t>
        <a:bodyPr/>
        <a:lstStyle/>
        <a:p>
          <a:endParaRPr lang="en-US"/>
        </a:p>
      </dgm:t>
    </dgm:pt>
    <dgm:pt modelId="{38D55B2C-3EFA-4D9E-BB07-7A8F2FFBEB07}">
      <dgm:prSet phldrT="[Text]"/>
      <dgm:spPr/>
      <dgm:t>
        <a:bodyPr/>
        <a:lstStyle/>
        <a:p>
          <a:r>
            <a:rPr lang="en-US" b="1" dirty="0"/>
            <a:t>Main plasma</a:t>
          </a:r>
        </a:p>
      </dgm:t>
    </dgm:pt>
    <dgm:pt modelId="{E1A7D07F-65F4-4989-84F7-AD44BCEAA3EF}" type="parTrans" cxnId="{DB1442BA-D5ED-46C4-99E9-B8ABDAF3BC43}">
      <dgm:prSet/>
      <dgm:spPr/>
      <dgm:t>
        <a:bodyPr/>
        <a:lstStyle/>
        <a:p>
          <a:endParaRPr lang="en-US"/>
        </a:p>
      </dgm:t>
    </dgm:pt>
    <dgm:pt modelId="{93F840B4-25AA-4B14-AAA3-F3E33D4ACACD}" type="sibTrans" cxnId="{DB1442BA-D5ED-46C4-99E9-B8ABDAF3BC43}">
      <dgm:prSet/>
      <dgm:spPr/>
      <dgm:t>
        <a:bodyPr/>
        <a:lstStyle/>
        <a:p>
          <a:endParaRPr lang="en-US"/>
        </a:p>
      </dgm:t>
    </dgm:pt>
    <dgm:pt modelId="{99ED3378-FFD2-4CA2-86FC-D15973138992}">
      <dgm:prSet phldrT="[Text]"/>
      <dgm:spPr/>
      <dgm:t>
        <a:bodyPr/>
        <a:lstStyle/>
        <a:p>
          <a:r>
            <a:rPr lang="en-US" b="1" dirty="0"/>
            <a:t>RE generation</a:t>
          </a:r>
        </a:p>
      </dgm:t>
    </dgm:pt>
    <dgm:pt modelId="{BF2F5DB9-EFBA-42D4-AF21-4FDC13804F89}" type="parTrans" cxnId="{6D721BAE-0A05-4E50-B4BD-A9DC25E6B83D}">
      <dgm:prSet/>
      <dgm:spPr/>
      <dgm:t>
        <a:bodyPr/>
        <a:lstStyle/>
        <a:p>
          <a:endParaRPr lang="en-US"/>
        </a:p>
      </dgm:t>
    </dgm:pt>
    <dgm:pt modelId="{8E395D61-B52B-4283-9AC9-44D5D3014617}" type="sibTrans" cxnId="{6D721BAE-0A05-4E50-B4BD-A9DC25E6B83D}">
      <dgm:prSet/>
      <dgm:spPr/>
      <dgm:t>
        <a:bodyPr/>
        <a:lstStyle/>
        <a:p>
          <a:endParaRPr lang="en-US"/>
        </a:p>
      </dgm:t>
    </dgm:pt>
    <dgm:pt modelId="{9E80F925-2305-4141-BC57-9728958E20A9}" type="pres">
      <dgm:prSet presAssocID="{065B319F-6F78-45E9-872A-5870491D2EB4}" presName="compositeShape" presStyleCnt="0">
        <dgm:presLayoutVars>
          <dgm:chMax val="7"/>
          <dgm:dir/>
          <dgm:resizeHandles val="exact"/>
        </dgm:presLayoutVars>
      </dgm:prSet>
      <dgm:spPr/>
    </dgm:pt>
    <dgm:pt modelId="{0F937742-49EB-422D-B8AC-D9CEC2AAAC2E}" type="pres">
      <dgm:prSet presAssocID="{065B319F-6F78-45E9-872A-5870491D2EB4}" presName="wedge1" presStyleLbl="node1" presStyleIdx="0" presStyleCnt="3"/>
      <dgm:spPr/>
    </dgm:pt>
    <dgm:pt modelId="{C0ED2927-C557-470C-98D2-1FDE72B85648}" type="pres">
      <dgm:prSet presAssocID="{065B319F-6F78-45E9-872A-5870491D2EB4}" presName="dummy1a" presStyleCnt="0"/>
      <dgm:spPr/>
    </dgm:pt>
    <dgm:pt modelId="{F8468731-3985-40B7-BCA1-5DDC6232D63C}" type="pres">
      <dgm:prSet presAssocID="{065B319F-6F78-45E9-872A-5870491D2EB4}" presName="dummy1b" presStyleCnt="0"/>
      <dgm:spPr/>
    </dgm:pt>
    <dgm:pt modelId="{59D1314B-3940-4C30-8399-D206E311BCE6}" type="pres">
      <dgm:prSet presAssocID="{065B319F-6F78-45E9-872A-5870491D2EB4}" presName="wedge1Tx" presStyleLbl="node1" presStyleIdx="0" presStyleCnt="3">
        <dgm:presLayoutVars>
          <dgm:chMax val="0"/>
          <dgm:chPref val="0"/>
          <dgm:bulletEnabled val="1"/>
        </dgm:presLayoutVars>
      </dgm:prSet>
      <dgm:spPr/>
    </dgm:pt>
    <dgm:pt modelId="{1D14C60D-F285-4FBA-A3FA-6708C75C2542}" type="pres">
      <dgm:prSet presAssocID="{065B319F-6F78-45E9-872A-5870491D2EB4}" presName="wedge2" presStyleLbl="node1" presStyleIdx="1" presStyleCnt="3"/>
      <dgm:spPr/>
    </dgm:pt>
    <dgm:pt modelId="{C2130679-5543-4861-B934-7CFD4EADC9D7}" type="pres">
      <dgm:prSet presAssocID="{065B319F-6F78-45E9-872A-5870491D2EB4}" presName="dummy2a" presStyleCnt="0"/>
      <dgm:spPr/>
    </dgm:pt>
    <dgm:pt modelId="{276EEB81-01D3-457F-8034-A48BFADCA58B}" type="pres">
      <dgm:prSet presAssocID="{065B319F-6F78-45E9-872A-5870491D2EB4}" presName="dummy2b" presStyleCnt="0"/>
      <dgm:spPr/>
    </dgm:pt>
    <dgm:pt modelId="{0543E8D8-E84A-4EEC-90D4-ADD529FD7239}" type="pres">
      <dgm:prSet presAssocID="{065B319F-6F78-45E9-872A-5870491D2EB4}" presName="wedge2Tx" presStyleLbl="node1" presStyleIdx="1" presStyleCnt="3">
        <dgm:presLayoutVars>
          <dgm:chMax val="0"/>
          <dgm:chPref val="0"/>
          <dgm:bulletEnabled val="1"/>
        </dgm:presLayoutVars>
      </dgm:prSet>
      <dgm:spPr/>
    </dgm:pt>
    <dgm:pt modelId="{F760262E-2C92-48D1-B486-2CB4B82E2ED8}" type="pres">
      <dgm:prSet presAssocID="{065B319F-6F78-45E9-872A-5870491D2EB4}" presName="wedge3" presStyleLbl="node1" presStyleIdx="2" presStyleCnt="3"/>
      <dgm:spPr/>
    </dgm:pt>
    <dgm:pt modelId="{A63F1609-D764-4A54-BA0A-AECE7D4F6D57}" type="pres">
      <dgm:prSet presAssocID="{065B319F-6F78-45E9-872A-5870491D2EB4}" presName="dummy3a" presStyleCnt="0"/>
      <dgm:spPr/>
    </dgm:pt>
    <dgm:pt modelId="{550E4837-E4A5-42C5-8122-024BBA260905}" type="pres">
      <dgm:prSet presAssocID="{065B319F-6F78-45E9-872A-5870491D2EB4}" presName="dummy3b" presStyleCnt="0"/>
      <dgm:spPr/>
    </dgm:pt>
    <dgm:pt modelId="{1DC320F7-AEF0-4C63-9709-EE7E0C96777E}" type="pres">
      <dgm:prSet presAssocID="{065B319F-6F78-45E9-872A-5870491D2EB4}" presName="wedge3Tx" presStyleLbl="node1" presStyleIdx="2" presStyleCnt="3">
        <dgm:presLayoutVars>
          <dgm:chMax val="0"/>
          <dgm:chPref val="0"/>
          <dgm:bulletEnabled val="1"/>
        </dgm:presLayoutVars>
      </dgm:prSet>
      <dgm:spPr/>
    </dgm:pt>
    <dgm:pt modelId="{2612368F-DFD5-4DD5-BA8D-9F2C2870FF39}" type="pres">
      <dgm:prSet presAssocID="{5AA022E4-27DA-4C99-A889-05768C28FC32}" presName="arrowWedge1" presStyleLbl="fgSibTrans2D1" presStyleIdx="0" presStyleCnt="3"/>
      <dgm:spPr/>
    </dgm:pt>
    <dgm:pt modelId="{5A83F810-612E-4336-B3CF-06B15DACD891}" type="pres">
      <dgm:prSet presAssocID="{93F840B4-25AA-4B14-AAA3-F3E33D4ACACD}" presName="arrowWedge2" presStyleLbl="fgSibTrans2D1" presStyleIdx="1" presStyleCnt="3"/>
      <dgm:spPr/>
    </dgm:pt>
    <dgm:pt modelId="{D0E180BC-F081-44D5-8749-D04B8D0F4C38}" type="pres">
      <dgm:prSet presAssocID="{8E395D61-B52B-4283-9AC9-44D5D3014617}" presName="arrowWedge3" presStyleLbl="fgSibTrans2D1" presStyleIdx="2" presStyleCnt="3"/>
      <dgm:spPr/>
    </dgm:pt>
  </dgm:ptLst>
  <dgm:cxnLst>
    <dgm:cxn modelId="{B00B8B64-79C4-4C42-BD98-18F138EE7A5F}" type="presOf" srcId="{38D55B2C-3EFA-4D9E-BB07-7A8F2FFBEB07}" destId="{0543E8D8-E84A-4EEC-90D4-ADD529FD7239}" srcOrd="1" destOrd="0" presId="urn:microsoft.com/office/officeart/2005/8/layout/cycle8"/>
    <dgm:cxn modelId="{BFC6376C-4C8A-4B47-AB29-720264703B6F}" type="presOf" srcId="{38D55B2C-3EFA-4D9E-BB07-7A8F2FFBEB07}" destId="{1D14C60D-F285-4FBA-A3FA-6708C75C2542}" srcOrd="0" destOrd="0" presId="urn:microsoft.com/office/officeart/2005/8/layout/cycle8"/>
    <dgm:cxn modelId="{D1C62573-E9B4-4504-AE51-153D10CAE5FE}" type="presOf" srcId="{38805294-5FFA-4CF2-8F00-13B526F8871A}" destId="{0F937742-49EB-422D-B8AC-D9CEC2AAAC2E}" srcOrd="0" destOrd="0" presId="urn:microsoft.com/office/officeart/2005/8/layout/cycle8"/>
    <dgm:cxn modelId="{9488067F-164B-4DFC-B31E-98B8DA325A16}" type="presOf" srcId="{065B319F-6F78-45E9-872A-5870491D2EB4}" destId="{9E80F925-2305-4141-BC57-9728958E20A9}" srcOrd="0" destOrd="0" presId="urn:microsoft.com/office/officeart/2005/8/layout/cycle8"/>
    <dgm:cxn modelId="{655A1883-FDD5-4CCE-9B1D-254E10FBFE5F}" srcId="{065B319F-6F78-45E9-872A-5870491D2EB4}" destId="{38805294-5FFA-4CF2-8F00-13B526F8871A}" srcOrd="0" destOrd="0" parTransId="{27F64322-D6BD-436B-95D6-18557283D25B}" sibTransId="{5AA022E4-27DA-4C99-A889-05768C28FC32}"/>
    <dgm:cxn modelId="{05502BA1-46E6-4517-84CA-3C7ACD3F66D1}" type="presOf" srcId="{38805294-5FFA-4CF2-8F00-13B526F8871A}" destId="{59D1314B-3940-4C30-8399-D206E311BCE6}" srcOrd="1" destOrd="0" presId="urn:microsoft.com/office/officeart/2005/8/layout/cycle8"/>
    <dgm:cxn modelId="{427AC6A1-CD40-4BD0-A899-7B6CD6B4D6EF}" type="presOf" srcId="{99ED3378-FFD2-4CA2-86FC-D15973138992}" destId="{1DC320F7-AEF0-4C63-9709-EE7E0C96777E}" srcOrd="1" destOrd="0" presId="urn:microsoft.com/office/officeart/2005/8/layout/cycle8"/>
    <dgm:cxn modelId="{6D721BAE-0A05-4E50-B4BD-A9DC25E6B83D}" srcId="{065B319F-6F78-45E9-872A-5870491D2EB4}" destId="{99ED3378-FFD2-4CA2-86FC-D15973138992}" srcOrd="2" destOrd="0" parTransId="{BF2F5DB9-EFBA-42D4-AF21-4FDC13804F89}" sibTransId="{8E395D61-B52B-4283-9AC9-44D5D3014617}"/>
    <dgm:cxn modelId="{DB1442BA-D5ED-46C4-99E9-B8ABDAF3BC43}" srcId="{065B319F-6F78-45E9-872A-5870491D2EB4}" destId="{38D55B2C-3EFA-4D9E-BB07-7A8F2FFBEB07}" srcOrd="1" destOrd="0" parTransId="{E1A7D07F-65F4-4989-84F7-AD44BCEAA3EF}" sibTransId="{93F840B4-25AA-4B14-AAA3-F3E33D4ACACD}"/>
    <dgm:cxn modelId="{B82FDDD8-E12F-44D4-99F6-58203BD5FB0F}" type="presOf" srcId="{99ED3378-FFD2-4CA2-86FC-D15973138992}" destId="{F760262E-2C92-48D1-B486-2CB4B82E2ED8}" srcOrd="0" destOrd="0" presId="urn:microsoft.com/office/officeart/2005/8/layout/cycle8"/>
    <dgm:cxn modelId="{C7686881-4874-481B-8E86-5286C62A3701}" type="presParOf" srcId="{9E80F925-2305-4141-BC57-9728958E20A9}" destId="{0F937742-49EB-422D-B8AC-D9CEC2AAAC2E}" srcOrd="0" destOrd="0" presId="urn:microsoft.com/office/officeart/2005/8/layout/cycle8"/>
    <dgm:cxn modelId="{893F6F0B-2D3D-45CA-B262-A6345FA046CA}" type="presParOf" srcId="{9E80F925-2305-4141-BC57-9728958E20A9}" destId="{C0ED2927-C557-470C-98D2-1FDE72B85648}" srcOrd="1" destOrd="0" presId="urn:microsoft.com/office/officeart/2005/8/layout/cycle8"/>
    <dgm:cxn modelId="{717E976C-64B7-4159-8FEA-0ECB1736FA7B}" type="presParOf" srcId="{9E80F925-2305-4141-BC57-9728958E20A9}" destId="{F8468731-3985-40B7-BCA1-5DDC6232D63C}" srcOrd="2" destOrd="0" presId="urn:microsoft.com/office/officeart/2005/8/layout/cycle8"/>
    <dgm:cxn modelId="{FEB0E8B1-501D-44E4-A6F8-3864F93B9D67}" type="presParOf" srcId="{9E80F925-2305-4141-BC57-9728958E20A9}" destId="{59D1314B-3940-4C30-8399-D206E311BCE6}" srcOrd="3" destOrd="0" presId="urn:microsoft.com/office/officeart/2005/8/layout/cycle8"/>
    <dgm:cxn modelId="{81E98A34-C842-4493-AF4B-435B0D824971}" type="presParOf" srcId="{9E80F925-2305-4141-BC57-9728958E20A9}" destId="{1D14C60D-F285-4FBA-A3FA-6708C75C2542}" srcOrd="4" destOrd="0" presId="urn:microsoft.com/office/officeart/2005/8/layout/cycle8"/>
    <dgm:cxn modelId="{A14FF8FB-0FCF-4D98-8F88-5B1B599DB713}" type="presParOf" srcId="{9E80F925-2305-4141-BC57-9728958E20A9}" destId="{C2130679-5543-4861-B934-7CFD4EADC9D7}" srcOrd="5" destOrd="0" presId="urn:microsoft.com/office/officeart/2005/8/layout/cycle8"/>
    <dgm:cxn modelId="{BEFF8398-C28F-497E-9927-EE6ABDB1A000}" type="presParOf" srcId="{9E80F925-2305-4141-BC57-9728958E20A9}" destId="{276EEB81-01D3-457F-8034-A48BFADCA58B}" srcOrd="6" destOrd="0" presId="urn:microsoft.com/office/officeart/2005/8/layout/cycle8"/>
    <dgm:cxn modelId="{F0B5F79B-4B0B-4963-8153-F9B4DFC4823C}" type="presParOf" srcId="{9E80F925-2305-4141-BC57-9728958E20A9}" destId="{0543E8D8-E84A-4EEC-90D4-ADD529FD7239}" srcOrd="7" destOrd="0" presId="urn:microsoft.com/office/officeart/2005/8/layout/cycle8"/>
    <dgm:cxn modelId="{F3D2E3CD-D101-48DB-820A-D77657DE6D1B}" type="presParOf" srcId="{9E80F925-2305-4141-BC57-9728958E20A9}" destId="{F760262E-2C92-48D1-B486-2CB4B82E2ED8}" srcOrd="8" destOrd="0" presId="urn:microsoft.com/office/officeart/2005/8/layout/cycle8"/>
    <dgm:cxn modelId="{D4623596-D906-473D-BAA2-94E9BF730D23}" type="presParOf" srcId="{9E80F925-2305-4141-BC57-9728958E20A9}" destId="{A63F1609-D764-4A54-BA0A-AECE7D4F6D57}" srcOrd="9" destOrd="0" presId="urn:microsoft.com/office/officeart/2005/8/layout/cycle8"/>
    <dgm:cxn modelId="{9A2A13D7-B05B-4304-8CAE-15C1C50BC73D}" type="presParOf" srcId="{9E80F925-2305-4141-BC57-9728958E20A9}" destId="{550E4837-E4A5-42C5-8122-024BBA260905}" srcOrd="10" destOrd="0" presId="urn:microsoft.com/office/officeart/2005/8/layout/cycle8"/>
    <dgm:cxn modelId="{C2E04817-11A5-47E3-A205-B6F2AD4C2490}" type="presParOf" srcId="{9E80F925-2305-4141-BC57-9728958E20A9}" destId="{1DC320F7-AEF0-4C63-9709-EE7E0C96777E}" srcOrd="11" destOrd="0" presId="urn:microsoft.com/office/officeart/2005/8/layout/cycle8"/>
    <dgm:cxn modelId="{5F77CBD5-3D51-4BA9-9BC9-7F8D14B75DD6}" type="presParOf" srcId="{9E80F925-2305-4141-BC57-9728958E20A9}" destId="{2612368F-DFD5-4DD5-BA8D-9F2C2870FF39}" srcOrd="12" destOrd="0" presId="urn:microsoft.com/office/officeart/2005/8/layout/cycle8"/>
    <dgm:cxn modelId="{B5E1C6A0-A9DF-4C98-BAB4-4E3783C5EE0B}" type="presParOf" srcId="{9E80F925-2305-4141-BC57-9728958E20A9}" destId="{5A83F810-612E-4336-B3CF-06B15DACD891}" srcOrd="13" destOrd="0" presId="urn:microsoft.com/office/officeart/2005/8/layout/cycle8"/>
    <dgm:cxn modelId="{6B855B2E-C8D5-41B3-B1EC-2D597445C0E2}" type="presParOf" srcId="{9E80F925-2305-4141-BC57-9728958E20A9}" destId="{D0E180BC-F081-44D5-8749-D04B8D0F4C3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5B319F-6F78-45E9-872A-5870491D2EB4}" type="doc">
      <dgm:prSet loTypeId="urn:microsoft.com/office/officeart/2005/8/layout/cycle8" loCatId="cycle" qsTypeId="urn:microsoft.com/office/officeart/2005/8/quickstyle/simple2" qsCatId="simple" csTypeId="urn:microsoft.com/office/officeart/2005/8/colors/accent1_2" csCatId="accent1" phldr="1"/>
      <dgm:spPr/>
    </dgm:pt>
    <dgm:pt modelId="{38805294-5FFA-4CF2-8F00-13B526F8871A}">
      <dgm:prSet phldrT="[Text]"/>
      <dgm:spPr/>
      <dgm:t>
        <a:bodyPr/>
        <a:lstStyle/>
        <a:p>
          <a:r>
            <a:rPr lang="en-US" b="1" dirty="0"/>
            <a:t>MMI</a:t>
          </a:r>
        </a:p>
      </dgm:t>
    </dgm:pt>
    <dgm:pt modelId="{27F64322-D6BD-436B-95D6-18557283D25B}" type="parTrans" cxnId="{655A1883-FDD5-4CCE-9B1D-254E10FBFE5F}">
      <dgm:prSet/>
      <dgm:spPr/>
      <dgm:t>
        <a:bodyPr/>
        <a:lstStyle/>
        <a:p>
          <a:endParaRPr lang="en-US"/>
        </a:p>
      </dgm:t>
    </dgm:pt>
    <dgm:pt modelId="{5AA022E4-27DA-4C99-A889-05768C28FC32}" type="sibTrans" cxnId="{655A1883-FDD5-4CCE-9B1D-254E10FBFE5F}">
      <dgm:prSet/>
      <dgm:spPr/>
      <dgm:t>
        <a:bodyPr/>
        <a:lstStyle/>
        <a:p>
          <a:endParaRPr lang="en-US"/>
        </a:p>
      </dgm:t>
    </dgm:pt>
    <dgm:pt modelId="{38D55B2C-3EFA-4D9E-BB07-7A8F2FFBEB07}">
      <dgm:prSet phldrT="[Text]"/>
      <dgm:spPr/>
      <dgm:t>
        <a:bodyPr/>
        <a:lstStyle/>
        <a:p>
          <a:r>
            <a:rPr lang="en-US" b="1" dirty="0"/>
            <a:t>Main plasma</a:t>
          </a:r>
        </a:p>
      </dgm:t>
    </dgm:pt>
    <dgm:pt modelId="{E1A7D07F-65F4-4989-84F7-AD44BCEAA3EF}" type="parTrans" cxnId="{DB1442BA-D5ED-46C4-99E9-B8ABDAF3BC43}">
      <dgm:prSet/>
      <dgm:spPr/>
      <dgm:t>
        <a:bodyPr/>
        <a:lstStyle/>
        <a:p>
          <a:endParaRPr lang="en-US"/>
        </a:p>
      </dgm:t>
    </dgm:pt>
    <dgm:pt modelId="{93F840B4-25AA-4B14-AAA3-F3E33D4ACACD}" type="sibTrans" cxnId="{DB1442BA-D5ED-46C4-99E9-B8ABDAF3BC43}">
      <dgm:prSet/>
      <dgm:spPr/>
      <dgm:t>
        <a:bodyPr/>
        <a:lstStyle/>
        <a:p>
          <a:endParaRPr lang="en-US"/>
        </a:p>
      </dgm:t>
    </dgm:pt>
    <dgm:pt modelId="{99ED3378-FFD2-4CA2-86FC-D15973138992}">
      <dgm:prSet phldrT="[Text]"/>
      <dgm:spPr/>
      <dgm:t>
        <a:bodyPr/>
        <a:lstStyle/>
        <a:p>
          <a:r>
            <a:rPr lang="en-US" b="1" dirty="0"/>
            <a:t>RE generation</a:t>
          </a:r>
        </a:p>
      </dgm:t>
    </dgm:pt>
    <dgm:pt modelId="{BF2F5DB9-EFBA-42D4-AF21-4FDC13804F89}" type="parTrans" cxnId="{6D721BAE-0A05-4E50-B4BD-A9DC25E6B83D}">
      <dgm:prSet/>
      <dgm:spPr/>
      <dgm:t>
        <a:bodyPr/>
        <a:lstStyle/>
        <a:p>
          <a:endParaRPr lang="en-US"/>
        </a:p>
      </dgm:t>
    </dgm:pt>
    <dgm:pt modelId="{8E395D61-B52B-4283-9AC9-44D5D3014617}" type="sibTrans" cxnId="{6D721BAE-0A05-4E50-B4BD-A9DC25E6B83D}">
      <dgm:prSet/>
      <dgm:spPr/>
      <dgm:t>
        <a:bodyPr/>
        <a:lstStyle/>
        <a:p>
          <a:endParaRPr lang="en-US"/>
        </a:p>
      </dgm:t>
    </dgm:pt>
    <dgm:pt modelId="{9E80F925-2305-4141-BC57-9728958E20A9}" type="pres">
      <dgm:prSet presAssocID="{065B319F-6F78-45E9-872A-5870491D2EB4}" presName="compositeShape" presStyleCnt="0">
        <dgm:presLayoutVars>
          <dgm:chMax val="7"/>
          <dgm:dir/>
          <dgm:resizeHandles val="exact"/>
        </dgm:presLayoutVars>
      </dgm:prSet>
      <dgm:spPr/>
    </dgm:pt>
    <dgm:pt modelId="{0F937742-49EB-422D-B8AC-D9CEC2AAAC2E}" type="pres">
      <dgm:prSet presAssocID="{065B319F-6F78-45E9-872A-5870491D2EB4}" presName="wedge1" presStyleLbl="node1" presStyleIdx="0" presStyleCnt="3"/>
      <dgm:spPr/>
    </dgm:pt>
    <dgm:pt modelId="{C0ED2927-C557-470C-98D2-1FDE72B85648}" type="pres">
      <dgm:prSet presAssocID="{065B319F-6F78-45E9-872A-5870491D2EB4}" presName="dummy1a" presStyleCnt="0"/>
      <dgm:spPr/>
    </dgm:pt>
    <dgm:pt modelId="{F8468731-3985-40B7-BCA1-5DDC6232D63C}" type="pres">
      <dgm:prSet presAssocID="{065B319F-6F78-45E9-872A-5870491D2EB4}" presName="dummy1b" presStyleCnt="0"/>
      <dgm:spPr/>
    </dgm:pt>
    <dgm:pt modelId="{59D1314B-3940-4C30-8399-D206E311BCE6}" type="pres">
      <dgm:prSet presAssocID="{065B319F-6F78-45E9-872A-5870491D2EB4}" presName="wedge1Tx" presStyleLbl="node1" presStyleIdx="0" presStyleCnt="3">
        <dgm:presLayoutVars>
          <dgm:chMax val="0"/>
          <dgm:chPref val="0"/>
          <dgm:bulletEnabled val="1"/>
        </dgm:presLayoutVars>
      </dgm:prSet>
      <dgm:spPr/>
    </dgm:pt>
    <dgm:pt modelId="{1D14C60D-F285-4FBA-A3FA-6708C75C2542}" type="pres">
      <dgm:prSet presAssocID="{065B319F-6F78-45E9-872A-5870491D2EB4}" presName="wedge2" presStyleLbl="node1" presStyleIdx="1" presStyleCnt="3"/>
      <dgm:spPr/>
    </dgm:pt>
    <dgm:pt modelId="{C2130679-5543-4861-B934-7CFD4EADC9D7}" type="pres">
      <dgm:prSet presAssocID="{065B319F-6F78-45E9-872A-5870491D2EB4}" presName="dummy2a" presStyleCnt="0"/>
      <dgm:spPr/>
    </dgm:pt>
    <dgm:pt modelId="{276EEB81-01D3-457F-8034-A48BFADCA58B}" type="pres">
      <dgm:prSet presAssocID="{065B319F-6F78-45E9-872A-5870491D2EB4}" presName="dummy2b" presStyleCnt="0"/>
      <dgm:spPr/>
    </dgm:pt>
    <dgm:pt modelId="{0543E8D8-E84A-4EEC-90D4-ADD529FD7239}" type="pres">
      <dgm:prSet presAssocID="{065B319F-6F78-45E9-872A-5870491D2EB4}" presName="wedge2Tx" presStyleLbl="node1" presStyleIdx="1" presStyleCnt="3">
        <dgm:presLayoutVars>
          <dgm:chMax val="0"/>
          <dgm:chPref val="0"/>
          <dgm:bulletEnabled val="1"/>
        </dgm:presLayoutVars>
      </dgm:prSet>
      <dgm:spPr/>
    </dgm:pt>
    <dgm:pt modelId="{F760262E-2C92-48D1-B486-2CB4B82E2ED8}" type="pres">
      <dgm:prSet presAssocID="{065B319F-6F78-45E9-872A-5870491D2EB4}" presName="wedge3" presStyleLbl="node1" presStyleIdx="2" presStyleCnt="3"/>
      <dgm:spPr/>
    </dgm:pt>
    <dgm:pt modelId="{A63F1609-D764-4A54-BA0A-AECE7D4F6D57}" type="pres">
      <dgm:prSet presAssocID="{065B319F-6F78-45E9-872A-5870491D2EB4}" presName="dummy3a" presStyleCnt="0"/>
      <dgm:spPr/>
    </dgm:pt>
    <dgm:pt modelId="{550E4837-E4A5-42C5-8122-024BBA260905}" type="pres">
      <dgm:prSet presAssocID="{065B319F-6F78-45E9-872A-5870491D2EB4}" presName="dummy3b" presStyleCnt="0"/>
      <dgm:spPr/>
    </dgm:pt>
    <dgm:pt modelId="{1DC320F7-AEF0-4C63-9709-EE7E0C96777E}" type="pres">
      <dgm:prSet presAssocID="{065B319F-6F78-45E9-872A-5870491D2EB4}" presName="wedge3Tx" presStyleLbl="node1" presStyleIdx="2" presStyleCnt="3">
        <dgm:presLayoutVars>
          <dgm:chMax val="0"/>
          <dgm:chPref val="0"/>
          <dgm:bulletEnabled val="1"/>
        </dgm:presLayoutVars>
      </dgm:prSet>
      <dgm:spPr/>
    </dgm:pt>
    <dgm:pt modelId="{2612368F-DFD5-4DD5-BA8D-9F2C2870FF39}" type="pres">
      <dgm:prSet presAssocID="{5AA022E4-27DA-4C99-A889-05768C28FC32}" presName="arrowWedge1" presStyleLbl="fgSibTrans2D1" presStyleIdx="0" presStyleCnt="3"/>
      <dgm:spPr/>
    </dgm:pt>
    <dgm:pt modelId="{5A83F810-612E-4336-B3CF-06B15DACD891}" type="pres">
      <dgm:prSet presAssocID="{93F840B4-25AA-4B14-AAA3-F3E33D4ACACD}" presName="arrowWedge2" presStyleLbl="fgSibTrans2D1" presStyleIdx="1" presStyleCnt="3"/>
      <dgm:spPr/>
    </dgm:pt>
    <dgm:pt modelId="{D0E180BC-F081-44D5-8749-D04B8D0F4C38}" type="pres">
      <dgm:prSet presAssocID="{8E395D61-B52B-4283-9AC9-44D5D3014617}" presName="arrowWedge3" presStyleLbl="fgSibTrans2D1" presStyleIdx="2" presStyleCnt="3"/>
      <dgm:spPr/>
    </dgm:pt>
  </dgm:ptLst>
  <dgm:cxnLst>
    <dgm:cxn modelId="{04E9B662-E086-4F24-AA13-9D582748CB13}" type="presOf" srcId="{065B319F-6F78-45E9-872A-5870491D2EB4}" destId="{9E80F925-2305-4141-BC57-9728958E20A9}" srcOrd="0" destOrd="0" presId="urn:microsoft.com/office/officeart/2005/8/layout/cycle8"/>
    <dgm:cxn modelId="{E47E7180-4E9E-43E2-BBD8-006AADF0BDB7}" type="presOf" srcId="{99ED3378-FFD2-4CA2-86FC-D15973138992}" destId="{1DC320F7-AEF0-4C63-9709-EE7E0C96777E}" srcOrd="1" destOrd="0" presId="urn:microsoft.com/office/officeart/2005/8/layout/cycle8"/>
    <dgm:cxn modelId="{655A1883-FDD5-4CCE-9B1D-254E10FBFE5F}" srcId="{065B319F-6F78-45E9-872A-5870491D2EB4}" destId="{38805294-5FFA-4CF2-8F00-13B526F8871A}" srcOrd="0" destOrd="0" parTransId="{27F64322-D6BD-436B-95D6-18557283D25B}" sibTransId="{5AA022E4-27DA-4C99-A889-05768C28FC32}"/>
    <dgm:cxn modelId="{6D721BAE-0A05-4E50-B4BD-A9DC25E6B83D}" srcId="{065B319F-6F78-45E9-872A-5870491D2EB4}" destId="{99ED3378-FFD2-4CA2-86FC-D15973138992}" srcOrd="2" destOrd="0" parTransId="{BF2F5DB9-EFBA-42D4-AF21-4FDC13804F89}" sibTransId="{8E395D61-B52B-4283-9AC9-44D5D3014617}"/>
    <dgm:cxn modelId="{DB1442BA-D5ED-46C4-99E9-B8ABDAF3BC43}" srcId="{065B319F-6F78-45E9-872A-5870491D2EB4}" destId="{38D55B2C-3EFA-4D9E-BB07-7A8F2FFBEB07}" srcOrd="1" destOrd="0" parTransId="{E1A7D07F-65F4-4989-84F7-AD44BCEAA3EF}" sibTransId="{93F840B4-25AA-4B14-AAA3-F3E33D4ACACD}"/>
    <dgm:cxn modelId="{BFBDBCD0-5BDD-4120-8460-755FF160DDDA}" type="presOf" srcId="{99ED3378-FFD2-4CA2-86FC-D15973138992}" destId="{F760262E-2C92-48D1-B486-2CB4B82E2ED8}" srcOrd="0" destOrd="0" presId="urn:microsoft.com/office/officeart/2005/8/layout/cycle8"/>
    <dgm:cxn modelId="{C9D422DF-918B-44EC-B373-C16811E89F86}" type="presOf" srcId="{38D55B2C-3EFA-4D9E-BB07-7A8F2FFBEB07}" destId="{1D14C60D-F285-4FBA-A3FA-6708C75C2542}" srcOrd="0" destOrd="0" presId="urn:microsoft.com/office/officeart/2005/8/layout/cycle8"/>
    <dgm:cxn modelId="{AB300AEC-BCD8-4719-8342-8E6AE3473C65}" type="presOf" srcId="{38805294-5FFA-4CF2-8F00-13B526F8871A}" destId="{0F937742-49EB-422D-B8AC-D9CEC2AAAC2E}" srcOrd="0" destOrd="0" presId="urn:microsoft.com/office/officeart/2005/8/layout/cycle8"/>
    <dgm:cxn modelId="{76870CF1-3F4F-4507-8635-61C89A9793DB}" type="presOf" srcId="{38D55B2C-3EFA-4D9E-BB07-7A8F2FFBEB07}" destId="{0543E8D8-E84A-4EEC-90D4-ADD529FD7239}" srcOrd="1" destOrd="0" presId="urn:microsoft.com/office/officeart/2005/8/layout/cycle8"/>
    <dgm:cxn modelId="{35726CFD-EA65-4524-AFD2-7A23572F4542}" type="presOf" srcId="{38805294-5FFA-4CF2-8F00-13B526F8871A}" destId="{59D1314B-3940-4C30-8399-D206E311BCE6}" srcOrd="1" destOrd="0" presId="urn:microsoft.com/office/officeart/2005/8/layout/cycle8"/>
    <dgm:cxn modelId="{8D72CB4F-05C2-4182-A4EB-902644505D8B}" type="presParOf" srcId="{9E80F925-2305-4141-BC57-9728958E20A9}" destId="{0F937742-49EB-422D-B8AC-D9CEC2AAAC2E}" srcOrd="0" destOrd="0" presId="urn:microsoft.com/office/officeart/2005/8/layout/cycle8"/>
    <dgm:cxn modelId="{B8878969-B06E-45A1-9332-D8C0035EBA60}" type="presParOf" srcId="{9E80F925-2305-4141-BC57-9728958E20A9}" destId="{C0ED2927-C557-470C-98D2-1FDE72B85648}" srcOrd="1" destOrd="0" presId="urn:microsoft.com/office/officeart/2005/8/layout/cycle8"/>
    <dgm:cxn modelId="{F241C6FE-AFAB-4DA0-AA81-8C5C3B25420F}" type="presParOf" srcId="{9E80F925-2305-4141-BC57-9728958E20A9}" destId="{F8468731-3985-40B7-BCA1-5DDC6232D63C}" srcOrd="2" destOrd="0" presId="urn:microsoft.com/office/officeart/2005/8/layout/cycle8"/>
    <dgm:cxn modelId="{F4D89D3A-F929-4827-A4E9-0458A980B5E6}" type="presParOf" srcId="{9E80F925-2305-4141-BC57-9728958E20A9}" destId="{59D1314B-3940-4C30-8399-D206E311BCE6}" srcOrd="3" destOrd="0" presId="urn:microsoft.com/office/officeart/2005/8/layout/cycle8"/>
    <dgm:cxn modelId="{18B5C3CB-615B-4F5B-8A54-09DDD2CCCDFA}" type="presParOf" srcId="{9E80F925-2305-4141-BC57-9728958E20A9}" destId="{1D14C60D-F285-4FBA-A3FA-6708C75C2542}" srcOrd="4" destOrd="0" presId="urn:microsoft.com/office/officeart/2005/8/layout/cycle8"/>
    <dgm:cxn modelId="{5C442D90-F40C-461A-8EA0-3D093BB62391}" type="presParOf" srcId="{9E80F925-2305-4141-BC57-9728958E20A9}" destId="{C2130679-5543-4861-B934-7CFD4EADC9D7}" srcOrd="5" destOrd="0" presId="urn:microsoft.com/office/officeart/2005/8/layout/cycle8"/>
    <dgm:cxn modelId="{DA9C950D-9E5D-4754-BE92-5EE27E7BE244}" type="presParOf" srcId="{9E80F925-2305-4141-BC57-9728958E20A9}" destId="{276EEB81-01D3-457F-8034-A48BFADCA58B}" srcOrd="6" destOrd="0" presId="urn:microsoft.com/office/officeart/2005/8/layout/cycle8"/>
    <dgm:cxn modelId="{36F8376E-694D-42C4-A1BA-B4E49953476F}" type="presParOf" srcId="{9E80F925-2305-4141-BC57-9728958E20A9}" destId="{0543E8D8-E84A-4EEC-90D4-ADD529FD7239}" srcOrd="7" destOrd="0" presId="urn:microsoft.com/office/officeart/2005/8/layout/cycle8"/>
    <dgm:cxn modelId="{140A00DD-39F4-4B1E-8512-85468E98ACF0}" type="presParOf" srcId="{9E80F925-2305-4141-BC57-9728958E20A9}" destId="{F760262E-2C92-48D1-B486-2CB4B82E2ED8}" srcOrd="8" destOrd="0" presId="urn:microsoft.com/office/officeart/2005/8/layout/cycle8"/>
    <dgm:cxn modelId="{AD6AC6BB-CA67-4FBD-B833-E6ABAC06A432}" type="presParOf" srcId="{9E80F925-2305-4141-BC57-9728958E20A9}" destId="{A63F1609-D764-4A54-BA0A-AECE7D4F6D57}" srcOrd="9" destOrd="0" presId="urn:microsoft.com/office/officeart/2005/8/layout/cycle8"/>
    <dgm:cxn modelId="{557D4079-5D80-4F34-8F4F-EEBBD1611429}" type="presParOf" srcId="{9E80F925-2305-4141-BC57-9728958E20A9}" destId="{550E4837-E4A5-42C5-8122-024BBA260905}" srcOrd="10" destOrd="0" presId="urn:microsoft.com/office/officeart/2005/8/layout/cycle8"/>
    <dgm:cxn modelId="{D72254F1-53A2-4D24-8634-538310C540DB}" type="presParOf" srcId="{9E80F925-2305-4141-BC57-9728958E20A9}" destId="{1DC320F7-AEF0-4C63-9709-EE7E0C96777E}" srcOrd="11" destOrd="0" presId="urn:microsoft.com/office/officeart/2005/8/layout/cycle8"/>
    <dgm:cxn modelId="{2791617D-C905-4A58-8AE9-5E025281E41C}" type="presParOf" srcId="{9E80F925-2305-4141-BC57-9728958E20A9}" destId="{2612368F-DFD5-4DD5-BA8D-9F2C2870FF39}" srcOrd="12" destOrd="0" presId="urn:microsoft.com/office/officeart/2005/8/layout/cycle8"/>
    <dgm:cxn modelId="{4EF6106D-0FAE-496D-B561-77AE8EFEF26D}" type="presParOf" srcId="{9E80F925-2305-4141-BC57-9728958E20A9}" destId="{5A83F810-612E-4336-B3CF-06B15DACD891}" srcOrd="13" destOrd="0" presId="urn:microsoft.com/office/officeart/2005/8/layout/cycle8"/>
    <dgm:cxn modelId="{C6134265-DF80-4B6E-98AE-AC9D5C914F7B}" type="presParOf" srcId="{9E80F925-2305-4141-BC57-9728958E20A9}" destId="{D0E180BC-F081-44D5-8749-D04B8D0F4C3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5B319F-6F78-45E9-872A-5870491D2EB4}" type="doc">
      <dgm:prSet loTypeId="urn:microsoft.com/office/officeart/2005/8/layout/cycle8" loCatId="cycle" qsTypeId="urn:microsoft.com/office/officeart/2005/8/quickstyle/simple2" qsCatId="simple" csTypeId="urn:microsoft.com/office/officeart/2005/8/colors/accent1_2" csCatId="accent1" phldr="1"/>
      <dgm:spPr/>
    </dgm:pt>
    <dgm:pt modelId="{38805294-5FFA-4CF2-8F00-13B526F8871A}">
      <dgm:prSet phldrT="[Text]"/>
      <dgm:spPr/>
      <dgm:t>
        <a:bodyPr/>
        <a:lstStyle/>
        <a:p>
          <a:r>
            <a:rPr lang="en-US" b="1" dirty="0"/>
            <a:t>MMI</a:t>
          </a:r>
        </a:p>
      </dgm:t>
    </dgm:pt>
    <dgm:pt modelId="{27F64322-D6BD-436B-95D6-18557283D25B}" type="parTrans" cxnId="{655A1883-FDD5-4CCE-9B1D-254E10FBFE5F}">
      <dgm:prSet/>
      <dgm:spPr/>
      <dgm:t>
        <a:bodyPr/>
        <a:lstStyle/>
        <a:p>
          <a:endParaRPr lang="en-US"/>
        </a:p>
      </dgm:t>
    </dgm:pt>
    <dgm:pt modelId="{5AA022E4-27DA-4C99-A889-05768C28FC32}" type="sibTrans" cxnId="{655A1883-FDD5-4CCE-9B1D-254E10FBFE5F}">
      <dgm:prSet/>
      <dgm:spPr/>
      <dgm:t>
        <a:bodyPr/>
        <a:lstStyle/>
        <a:p>
          <a:endParaRPr lang="en-US"/>
        </a:p>
      </dgm:t>
    </dgm:pt>
    <dgm:pt modelId="{38D55B2C-3EFA-4D9E-BB07-7A8F2FFBEB07}">
      <dgm:prSet phldrT="[Text]"/>
      <dgm:spPr/>
      <dgm:t>
        <a:bodyPr/>
        <a:lstStyle/>
        <a:p>
          <a:r>
            <a:rPr lang="en-US" b="1" dirty="0"/>
            <a:t>Main plasma</a:t>
          </a:r>
        </a:p>
      </dgm:t>
    </dgm:pt>
    <dgm:pt modelId="{E1A7D07F-65F4-4989-84F7-AD44BCEAA3EF}" type="parTrans" cxnId="{DB1442BA-D5ED-46C4-99E9-B8ABDAF3BC43}">
      <dgm:prSet/>
      <dgm:spPr/>
      <dgm:t>
        <a:bodyPr/>
        <a:lstStyle/>
        <a:p>
          <a:endParaRPr lang="en-US"/>
        </a:p>
      </dgm:t>
    </dgm:pt>
    <dgm:pt modelId="{93F840B4-25AA-4B14-AAA3-F3E33D4ACACD}" type="sibTrans" cxnId="{DB1442BA-D5ED-46C4-99E9-B8ABDAF3BC43}">
      <dgm:prSet/>
      <dgm:spPr/>
      <dgm:t>
        <a:bodyPr/>
        <a:lstStyle/>
        <a:p>
          <a:endParaRPr lang="en-US"/>
        </a:p>
      </dgm:t>
    </dgm:pt>
    <dgm:pt modelId="{99ED3378-FFD2-4CA2-86FC-D15973138992}">
      <dgm:prSet phldrT="[Text]"/>
      <dgm:spPr/>
      <dgm:t>
        <a:bodyPr/>
        <a:lstStyle/>
        <a:p>
          <a:r>
            <a:rPr lang="en-US" b="1" dirty="0"/>
            <a:t>RE generation</a:t>
          </a:r>
        </a:p>
      </dgm:t>
    </dgm:pt>
    <dgm:pt modelId="{BF2F5DB9-EFBA-42D4-AF21-4FDC13804F89}" type="parTrans" cxnId="{6D721BAE-0A05-4E50-B4BD-A9DC25E6B83D}">
      <dgm:prSet/>
      <dgm:spPr/>
      <dgm:t>
        <a:bodyPr/>
        <a:lstStyle/>
        <a:p>
          <a:endParaRPr lang="en-US"/>
        </a:p>
      </dgm:t>
    </dgm:pt>
    <dgm:pt modelId="{8E395D61-B52B-4283-9AC9-44D5D3014617}" type="sibTrans" cxnId="{6D721BAE-0A05-4E50-B4BD-A9DC25E6B83D}">
      <dgm:prSet/>
      <dgm:spPr/>
      <dgm:t>
        <a:bodyPr/>
        <a:lstStyle/>
        <a:p>
          <a:endParaRPr lang="en-US"/>
        </a:p>
      </dgm:t>
    </dgm:pt>
    <dgm:pt modelId="{9E80F925-2305-4141-BC57-9728958E20A9}" type="pres">
      <dgm:prSet presAssocID="{065B319F-6F78-45E9-872A-5870491D2EB4}" presName="compositeShape" presStyleCnt="0">
        <dgm:presLayoutVars>
          <dgm:chMax val="7"/>
          <dgm:dir/>
          <dgm:resizeHandles val="exact"/>
        </dgm:presLayoutVars>
      </dgm:prSet>
      <dgm:spPr/>
    </dgm:pt>
    <dgm:pt modelId="{0F937742-49EB-422D-B8AC-D9CEC2AAAC2E}" type="pres">
      <dgm:prSet presAssocID="{065B319F-6F78-45E9-872A-5870491D2EB4}" presName="wedge1" presStyleLbl="node1" presStyleIdx="0" presStyleCnt="3"/>
      <dgm:spPr/>
    </dgm:pt>
    <dgm:pt modelId="{C0ED2927-C557-470C-98D2-1FDE72B85648}" type="pres">
      <dgm:prSet presAssocID="{065B319F-6F78-45E9-872A-5870491D2EB4}" presName="dummy1a" presStyleCnt="0"/>
      <dgm:spPr/>
    </dgm:pt>
    <dgm:pt modelId="{F8468731-3985-40B7-BCA1-5DDC6232D63C}" type="pres">
      <dgm:prSet presAssocID="{065B319F-6F78-45E9-872A-5870491D2EB4}" presName="dummy1b" presStyleCnt="0"/>
      <dgm:spPr/>
    </dgm:pt>
    <dgm:pt modelId="{59D1314B-3940-4C30-8399-D206E311BCE6}" type="pres">
      <dgm:prSet presAssocID="{065B319F-6F78-45E9-872A-5870491D2EB4}" presName="wedge1Tx" presStyleLbl="node1" presStyleIdx="0" presStyleCnt="3">
        <dgm:presLayoutVars>
          <dgm:chMax val="0"/>
          <dgm:chPref val="0"/>
          <dgm:bulletEnabled val="1"/>
        </dgm:presLayoutVars>
      </dgm:prSet>
      <dgm:spPr/>
    </dgm:pt>
    <dgm:pt modelId="{1D14C60D-F285-4FBA-A3FA-6708C75C2542}" type="pres">
      <dgm:prSet presAssocID="{065B319F-6F78-45E9-872A-5870491D2EB4}" presName="wedge2" presStyleLbl="node1" presStyleIdx="1" presStyleCnt="3"/>
      <dgm:spPr/>
    </dgm:pt>
    <dgm:pt modelId="{C2130679-5543-4861-B934-7CFD4EADC9D7}" type="pres">
      <dgm:prSet presAssocID="{065B319F-6F78-45E9-872A-5870491D2EB4}" presName="dummy2a" presStyleCnt="0"/>
      <dgm:spPr/>
    </dgm:pt>
    <dgm:pt modelId="{276EEB81-01D3-457F-8034-A48BFADCA58B}" type="pres">
      <dgm:prSet presAssocID="{065B319F-6F78-45E9-872A-5870491D2EB4}" presName="dummy2b" presStyleCnt="0"/>
      <dgm:spPr/>
    </dgm:pt>
    <dgm:pt modelId="{0543E8D8-E84A-4EEC-90D4-ADD529FD7239}" type="pres">
      <dgm:prSet presAssocID="{065B319F-6F78-45E9-872A-5870491D2EB4}" presName="wedge2Tx" presStyleLbl="node1" presStyleIdx="1" presStyleCnt="3">
        <dgm:presLayoutVars>
          <dgm:chMax val="0"/>
          <dgm:chPref val="0"/>
          <dgm:bulletEnabled val="1"/>
        </dgm:presLayoutVars>
      </dgm:prSet>
      <dgm:spPr/>
    </dgm:pt>
    <dgm:pt modelId="{F760262E-2C92-48D1-B486-2CB4B82E2ED8}" type="pres">
      <dgm:prSet presAssocID="{065B319F-6F78-45E9-872A-5870491D2EB4}" presName="wedge3" presStyleLbl="node1" presStyleIdx="2" presStyleCnt="3"/>
      <dgm:spPr/>
    </dgm:pt>
    <dgm:pt modelId="{A63F1609-D764-4A54-BA0A-AECE7D4F6D57}" type="pres">
      <dgm:prSet presAssocID="{065B319F-6F78-45E9-872A-5870491D2EB4}" presName="dummy3a" presStyleCnt="0"/>
      <dgm:spPr/>
    </dgm:pt>
    <dgm:pt modelId="{550E4837-E4A5-42C5-8122-024BBA260905}" type="pres">
      <dgm:prSet presAssocID="{065B319F-6F78-45E9-872A-5870491D2EB4}" presName="dummy3b" presStyleCnt="0"/>
      <dgm:spPr/>
    </dgm:pt>
    <dgm:pt modelId="{1DC320F7-AEF0-4C63-9709-EE7E0C96777E}" type="pres">
      <dgm:prSet presAssocID="{065B319F-6F78-45E9-872A-5870491D2EB4}" presName="wedge3Tx" presStyleLbl="node1" presStyleIdx="2" presStyleCnt="3">
        <dgm:presLayoutVars>
          <dgm:chMax val="0"/>
          <dgm:chPref val="0"/>
          <dgm:bulletEnabled val="1"/>
        </dgm:presLayoutVars>
      </dgm:prSet>
      <dgm:spPr/>
    </dgm:pt>
    <dgm:pt modelId="{2612368F-DFD5-4DD5-BA8D-9F2C2870FF39}" type="pres">
      <dgm:prSet presAssocID="{5AA022E4-27DA-4C99-A889-05768C28FC32}" presName="arrowWedge1" presStyleLbl="fgSibTrans2D1" presStyleIdx="0" presStyleCnt="3"/>
      <dgm:spPr/>
    </dgm:pt>
    <dgm:pt modelId="{5A83F810-612E-4336-B3CF-06B15DACD891}" type="pres">
      <dgm:prSet presAssocID="{93F840B4-25AA-4B14-AAA3-F3E33D4ACACD}" presName="arrowWedge2" presStyleLbl="fgSibTrans2D1" presStyleIdx="1" presStyleCnt="3"/>
      <dgm:spPr/>
    </dgm:pt>
    <dgm:pt modelId="{D0E180BC-F081-44D5-8749-D04B8D0F4C38}" type="pres">
      <dgm:prSet presAssocID="{8E395D61-B52B-4283-9AC9-44D5D3014617}" presName="arrowWedge3" presStyleLbl="fgSibTrans2D1" presStyleIdx="2" presStyleCnt="3"/>
      <dgm:spPr/>
    </dgm:pt>
  </dgm:ptLst>
  <dgm:cxnLst>
    <dgm:cxn modelId="{5F470A25-A48E-4505-9FB5-46C2F4E0D268}" type="presOf" srcId="{99ED3378-FFD2-4CA2-86FC-D15973138992}" destId="{1DC320F7-AEF0-4C63-9709-EE7E0C96777E}" srcOrd="1" destOrd="0" presId="urn:microsoft.com/office/officeart/2005/8/layout/cycle8"/>
    <dgm:cxn modelId="{7652934B-4B85-4A24-8B1B-A09C6DF7E4FD}" type="presOf" srcId="{065B319F-6F78-45E9-872A-5870491D2EB4}" destId="{9E80F925-2305-4141-BC57-9728958E20A9}" srcOrd="0" destOrd="0" presId="urn:microsoft.com/office/officeart/2005/8/layout/cycle8"/>
    <dgm:cxn modelId="{655A1883-FDD5-4CCE-9B1D-254E10FBFE5F}" srcId="{065B319F-6F78-45E9-872A-5870491D2EB4}" destId="{38805294-5FFA-4CF2-8F00-13B526F8871A}" srcOrd="0" destOrd="0" parTransId="{27F64322-D6BD-436B-95D6-18557283D25B}" sibTransId="{5AA022E4-27DA-4C99-A889-05768C28FC32}"/>
    <dgm:cxn modelId="{EEEF8692-D28B-465D-8F79-0986849341E6}" type="presOf" srcId="{38805294-5FFA-4CF2-8F00-13B526F8871A}" destId="{0F937742-49EB-422D-B8AC-D9CEC2AAAC2E}" srcOrd="0" destOrd="0" presId="urn:microsoft.com/office/officeart/2005/8/layout/cycle8"/>
    <dgm:cxn modelId="{D5484F98-23BF-4B1B-81AD-3CF7E43D2CD4}" type="presOf" srcId="{38805294-5FFA-4CF2-8F00-13B526F8871A}" destId="{59D1314B-3940-4C30-8399-D206E311BCE6}" srcOrd="1" destOrd="0" presId="urn:microsoft.com/office/officeart/2005/8/layout/cycle8"/>
    <dgm:cxn modelId="{C580D2A6-95C1-4BFD-9377-829A486B5A7A}" type="presOf" srcId="{38D55B2C-3EFA-4D9E-BB07-7A8F2FFBEB07}" destId="{1D14C60D-F285-4FBA-A3FA-6708C75C2542}" srcOrd="0" destOrd="0" presId="urn:microsoft.com/office/officeart/2005/8/layout/cycle8"/>
    <dgm:cxn modelId="{6D721BAE-0A05-4E50-B4BD-A9DC25E6B83D}" srcId="{065B319F-6F78-45E9-872A-5870491D2EB4}" destId="{99ED3378-FFD2-4CA2-86FC-D15973138992}" srcOrd="2" destOrd="0" parTransId="{BF2F5DB9-EFBA-42D4-AF21-4FDC13804F89}" sibTransId="{8E395D61-B52B-4283-9AC9-44D5D3014617}"/>
    <dgm:cxn modelId="{DB1442BA-D5ED-46C4-99E9-B8ABDAF3BC43}" srcId="{065B319F-6F78-45E9-872A-5870491D2EB4}" destId="{38D55B2C-3EFA-4D9E-BB07-7A8F2FFBEB07}" srcOrd="1" destOrd="0" parTransId="{E1A7D07F-65F4-4989-84F7-AD44BCEAA3EF}" sibTransId="{93F840B4-25AA-4B14-AAA3-F3E33D4ACACD}"/>
    <dgm:cxn modelId="{9E7CEDC2-B6BB-46F9-B8F2-1F164B20890B}" type="presOf" srcId="{99ED3378-FFD2-4CA2-86FC-D15973138992}" destId="{F760262E-2C92-48D1-B486-2CB4B82E2ED8}" srcOrd="0" destOrd="0" presId="urn:microsoft.com/office/officeart/2005/8/layout/cycle8"/>
    <dgm:cxn modelId="{316BA8CB-F644-4FC8-8171-04EFD6C9C690}" type="presOf" srcId="{38D55B2C-3EFA-4D9E-BB07-7A8F2FFBEB07}" destId="{0543E8D8-E84A-4EEC-90D4-ADD529FD7239}" srcOrd="1" destOrd="0" presId="urn:microsoft.com/office/officeart/2005/8/layout/cycle8"/>
    <dgm:cxn modelId="{894A9B7F-1AB3-4E8C-8DC0-716944A329CE}" type="presParOf" srcId="{9E80F925-2305-4141-BC57-9728958E20A9}" destId="{0F937742-49EB-422D-B8AC-D9CEC2AAAC2E}" srcOrd="0" destOrd="0" presId="urn:microsoft.com/office/officeart/2005/8/layout/cycle8"/>
    <dgm:cxn modelId="{C891A26D-2120-4824-BF43-A0CEF9C88C38}" type="presParOf" srcId="{9E80F925-2305-4141-BC57-9728958E20A9}" destId="{C0ED2927-C557-470C-98D2-1FDE72B85648}" srcOrd="1" destOrd="0" presId="urn:microsoft.com/office/officeart/2005/8/layout/cycle8"/>
    <dgm:cxn modelId="{D48BC5FD-C496-4F89-B364-0CDF815CCA3D}" type="presParOf" srcId="{9E80F925-2305-4141-BC57-9728958E20A9}" destId="{F8468731-3985-40B7-BCA1-5DDC6232D63C}" srcOrd="2" destOrd="0" presId="urn:microsoft.com/office/officeart/2005/8/layout/cycle8"/>
    <dgm:cxn modelId="{FE6C0FEC-486B-492F-AD0F-95E4D769F809}" type="presParOf" srcId="{9E80F925-2305-4141-BC57-9728958E20A9}" destId="{59D1314B-3940-4C30-8399-D206E311BCE6}" srcOrd="3" destOrd="0" presId="urn:microsoft.com/office/officeart/2005/8/layout/cycle8"/>
    <dgm:cxn modelId="{32F99628-991C-404E-87A5-67A423E45F9C}" type="presParOf" srcId="{9E80F925-2305-4141-BC57-9728958E20A9}" destId="{1D14C60D-F285-4FBA-A3FA-6708C75C2542}" srcOrd="4" destOrd="0" presId="urn:microsoft.com/office/officeart/2005/8/layout/cycle8"/>
    <dgm:cxn modelId="{CAAE726E-725C-4B74-8F43-20AF122DDCB4}" type="presParOf" srcId="{9E80F925-2305-4141-BC57-9728958E20A9}" destId="{C2130679-5543-4861-B934-7CFD4EADC9D7}" srcOrd="5" destOrd="0" presId="urn:microsoft.com/office/officeart/2005/8/layout/cycle8"/>
    <dgm:cxn modelId="{9DBECF99-4808-4181-9033-F7D886DB0EBC}" type="presParOf" srcId="{9E80F925-2305-4141-BC57-9728958E20A9}" destId="{276EEB81-01D3-457F-8034-A48BFADCA58B}" srcOrd="6" destOrd="0" presId="urn:microsoft.com/office/officeart/2005/8/layout/cycle8"/>
    <dgm:cxn modelId="{102F8E4C-4FCB-4B64-8A4A-0E50034DD3B1}" type="presParOf" srcId="{9E80F925-2305-4141-BC57-9728958E20A9}" destId="{0543E8D8-E84A-4EEC-90D4-ADD529FD7239}" srcOrd="7" destOrd="0" presId="urn:microsoft.com/office/officeart/2005/8/layout/cycle8"/>
    <dgm:cxn modelId="{9029D169-8B64-41B4-A43B-B0FB44025188}" type="presParOf" srcId="{9E80F925-2305-4141-BC57-9728958E20A9}" destId="{F760262E-2C92-48D1-B486-2CB4B82E2ED8}" srcOrd="8" destOrd="0" presId="urn:microsoft.com/office/officeart/2005/8/layout/cycle8"/>
    <dgm:cxn modelId="{3BDEF79A-E6F2-4BA4-A465-28CF6BEA6AF0}" type="presParOf" srcId="{9E80F925-2305-4141-BC57-9728958E20A9}" destId="{A63F1609-D764-4A54-BA0A-AECE7D4F6D57}" srcOrd="9" destOrd="0" presId="urn:microsoft.com/office/officeart/2005/8/layout/cycle8"/>
    <dgm:cxn modelId="{0C7FB687-5E95-4AF7-B0E5-5DD05A633AFA}" type="presParOf" srcId="{9E80F925-2305-4141-BC57-9728958E20A9}" destId="{550E4837-E4A5-42C5-8122-024BBA260905}" srcOrd="10" destOrd="0" presId="urn:microsoft.com/office/officeart/2005/8/layout/cycle8"/>
    <dgm:cxn modelId="{4621FFB7-B8C0-4703-A3D9-46C34659A6B9}" type="presParOf" srcId="{9E80F925-2305-4141-BC57-9728958E20A9}" destId="{1DC320F7-AEF0-4C63-9709-EE7E0C96777E}" srcOrd="11" destOrd="0" presId="urn:microsoft.com/office/officeart/2005/8/layout/cycle8"/>
    <dgm:cxn modelId="{C7771B14-0897-44C4-BC1A-B4475F15F279}" type="presParOf" srcId="{9E80F925-2305-4141-BC57-9728958E20A9}" destId="{2612368F-DFD5-4DD5-BA8D-9F2C2870FF39}" srcOrd="12" destOrd="0" presId="urn:microsoft.com/office/officeart/2005/8/layout/cycle8"/>
    <dgm:cxn modelId="{13C344FF-411E-41B9-A808-13B7DBAF8B4D}" type="presParOf" srcId="{9E80F925-2305-4141-BC57-9728958E20A9}" destId="{5A83F810-612E-4336-B3CF-06B15DACD891}" srcOrd="13" destOrd="0" presId="urn:microsoft.com/office/officeart/2005/8/layout/cycle8"/>
    <dgm:cxn modelId="{5FC84748-449D-41E3-82EE-C68845A76646}" type="presParOf" srcId="{9E80F925-2305-4141-BC57-9728958E20A9}" destId="{D0E180BC-F081-44D5-8749-D04B8D0F4C3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37742-49EB-422D-B8AC-D9CEC2AAAC2E}">
      <dsp:nvSpPr>
        <dsp:cNvPr id="0" name=""/>
        <dsp:cNvSpPr/>
      </dsp:nvSpPr>
      <dsp:spPr>
        <a:xfrm>
          <a:off x="1750857" y="318722"/>
          <a:ext cx="4118877" cy="4118877"/>
        </a:xfrm>
        <a:prstGeom prst="pie">
          <a:avLst>
            <a:gd name="adj1" fmla="val 16200000"/>
            <a:gd name="adj2" fmla="val 1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MMI</a:t>
          </a:r>
        </a:p>
      </dsp:txBody>
      <dsp:txXfrm>
        <a:off x="3921604" y="1191532"/>
        <a:ext cx="1471027" cy="1225856"/>
      </dsp:txXfrm>
    </dsp:sp>
    <dsp:sp modelId="{1D14C60D-F285-4FBA-A3FA-6708C75C2542}">
      <dsp:nvSpPr>
        <dsp:cNvPr id="0" name=""/>
        <dsp:cNvSpPr/>
      </dsp:nvSpPr>
      <dsp:spPr>
        <a:xfrm>
          <a:off x="1666028" y="465825"/>
          <a:ext cx="4118877" cy="4118877"/>
        </a:xfrm>
        <a:prstGeom prst="pie">
          <a:avLst>
            <a:gd name="adj1" fmla="val 1800000"/>
            <a:gd name="adj2" fmla="val 90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Main plasma</a:t>
          </a:r>
        </a:p>
      </dsp:txBody>
      <dsp:txXfrm>
        <a:off x="2646713" y="3138192"/>
        <a:ext cx="2206541" cy="1078753"/>
      </dsp:txXfrm>
    </dsp:sp>
    <dsp:sp modelId="{F760262E-2C92-48D1-B486-2CB4B82E2ED8}">
      <dsp:nvSpPr>
        <dsp:cNvPr id="0" name=""/>
        <dsp:cNvSpPr/>
      </dsp:nvSpPr>
      <dsp:spPr>
        <a:xfrm>
          <a:off x="1581198" y="318722"/>
          <a:ext cx="4118877" cy="4118877"/>
        </a:xfrm>
        <a:prstGeom prst="pie">
          <a:avLst>
            <a:gd name="adj1" fmla="val 90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RE generation</a:t>
          </a:r>
        </a:p>
      </dsp:txBody>
      <dsp:txXfrm>
        <a:off x="2058302" y="1191532"/>
        <a:ext cx="1471027" cy="1225856"/>
      </dsp:txXfrm>
    </dsp:sp>
    <dsp:sp modelId="{2612368F-DFD5-4DD5-BA8D-9F2C2870FF39}">
      <dsp:nvSpPr>
        <dsp:cNvPr id="0" name=""/>
        <dsp:cNvSpPr/>
      </dsp:nvSpPr>
      <dsp:spPr>
        <a:xfrm>
          <a:off x="1496219" y="63744"/>
          <a:ext cx="4628834" cy="462883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A83F810-612E-4336-B3CF-06B15DACD891}">
      <dsp:nvSpPr>
        <dsp:cNvPr id="0" name=""/>
        <dsp:cNvSpPr/>
      </dsp:nvSpPr>
      <dsp:spPr>
        <a:xfrm>
          <a:off x="1411049" y="210586"/>
          <a:ext cx="4628834" cy="462883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0E180BC-F081-44D5-8749-D04B8D0F4C38}">
      <dsp:nvSpPr>
        <dsp:cNvPr id="0" name=""/>
        <dsp:cNvSpPr/>
      </dsp:nvSpPr>
      <dsp:spPr>
        <a:xfrm>
          <a:off x="1325880" y="63744"/>
          <a:ext cx="4628834" cy="462883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37742-49EB-422D-B8AC-D9CEC2AAAC2E}">
      <dsp:nvSpPr>
        <dsp:cNvPr id="0" name=""/>
        <dsp:cNvSpPr/>
      </dsp:nvSpPr>
      <dsp:spPr>
        <a:xfrm>
          <a:off x="1750857" y="318722"/>
          <a:ext cx="4118877" cy="4118877"/>
        </a:xfrm>
        <a:prstGeom prst="pie">
          <a:avLst>
            <a:gd name="adj1" fmla="val 16200000"/>
            <a:gd name="adj2" fmla="val 1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MMI</a:t>
          </a:r>
        </a:p>
      </dsp:txBody>
      <dsp:txXfrm>
        <a:off x="3921604" y="1191532"/>
        <a:ext cx="1471027" cy="1225856"/>
      </dsp:txXfrm>
    </dsp:sp>
    <dsp:sp modelId="{1D14C60D-F285-4FBA-A3FA-6708C75C2542}">
      <dsp:nvSpPr>
        <dsp:cNvPr id="0" name=""/>
        <dsp:cNvSpPr/>
      </dsp:nvSpPr>
      <dsp:spPr>
        <a:xfrm>
          <a:off x="1666028" y="465825"/>
          <a:ext cx="4118877" cy="4118877"/>
        </a:xfrm>
        <a:prstGeom prst="pie">
          <a:avLst>
            <a:gd name="adj1" fmla="val 1800000"/>
            <a:gd name="adj2" fmla="val 90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Main plasma</a:t>
          </a:r>
        </a:p>
      </dsp:txBody>
      <dsp:txXfrm>
        <a:off x="2646713" y="3138192"/>
        <a:ext cx="2206541" cy="1078753"/>
      </dsp:txXfrm>
    </dsp:sp>
    <dsp:sp modelId="{F760262E-2C92-48D1-B486-2CB4B82E2ED8}">
      <dsp:nvSpPr>
        <dsp:cNvPr id="0" name=""/>
        <dsp:cNvSpPr/>
      </dsp:nvSpPr>
      <dsp:spPr>
        <a:xfrm>
          <a:off x="1581198" y="318722"/>
          <a:ext cx="4118877" cy="4118877"/>
        </a:xfrm>
        <a:prstGeom prst="pie">
          <a:avLst>
            <a:gd name="adj1" fmla="val 90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RE generation</a:t>
          </a:r>
        </a:p>
      </dsp:txBody>
      <dsp:txXfrm>
        <a:off x="2058302" y="1191532"/>
        <a:ext cx="1471027" cy="1225856"/>
      </dsp:txXfrm>
    </dsp:sp>
    <dsp:sp modelId="{2612368F-DFD5-4DD5-BA8D-9F2C2870FF39}">
      <dsp:nvSpPr>
        <dsp:cNvPr id="0" name=""/>
        <dsp:cNvSpPr/>
      </dsp:nvSpPr>
      <dsp:spPr>
        <a:xfrm>
          <a:off x="1496219" y="63744"/>
          <a:ext cx="4628834" cy="462883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A83F810-612E-4336-B3CF-06B15DACD891}">
      <dsp:nvSpPr>
        <dsp:cNvPr id="0" name=""/>
        <dsp:cNvSpPr/>
      </dsp:nvSpPr>
      <dsp:spPr>
        <a:xfrm>
          <a:off x="1411049" y="210586"/>
          <a:ext cx="4628834" cy="462883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0E180BC-F081-44D5-8749-D04B8D0F4C38}">
      <dsp:nvSpPr>
        <dsp:cNvPr id="0" name=""/>
        <dsp:cNvSpPr/>
      </dsp:nvSpPr>
      <dsp:spPr>
        <a:xfrm>
          <a:off x="1325880" y="63744"/>
          <a:ext cx="4628834" cy="462883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37742-49EB-422D-B8AC-D9CEC2AAAC2E}">
      <dsp:nvSpPr>
        <dsp:cNvPr id="0" name=""/>
        <dsp:cNvSpPr/>
      </dsp:nvSpPr>
      <dsp:spPr>
        <a:xfrm>
          <a:off x="1750857" y="318722"/>
          <a:ext cx="4118877" cy="4118877"/>
        </a:xfrm>
        <a:prstGeom prst="pie">
          <a:avLst>
            <a:gd name="adj1" fmla="val 16200000"/>
            <a:gd name="adj2" fmla="val 1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MMI</a:t>
          </a:r>
        </a:p>
      </dsp:txBody>
      <dsp:txXfrm>
        <a:off x="3921604" y="1191532"/>
        <a:ext cx="1471027" cy="1225856"/>
      </dsp:txXfrm>
    </dsp:sp>
    <dsp:sp modelId="{1D14C60D-F285-4FBA-A3FA-6708C75C2542}">
      <dsp:nvSpPr>
        <dsp:cNvPr id="0" name=""/>
        <dsp:cNvSpPr/>
      </dsp:nvSpPr>
      <dsp:spPr>
        <a:xfrm>
          <a:off x="1666028" y="465825"/>
          <a:ext cx="4118877" cy="4118877"/>
        </a:xfrm>
        <a:prstGeom prst="pie">
          <a:avLst>
            <a:gd name="adj1" fmla="val 1800000"/>
            <a:gd name="adj2" fmla="val 90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Main plasma</a:t>
          </a:r>
        </a:p>
      </dsp:txBody>
      <dsp:txXfrm>
        <a:off x="2646713" y="3138192"/>
        <a:ext cx="2206541" cy="1078753"/>
      </dsp:txXfrm>
    </dsp:sp>
    <dsp:sp modelId="{F760262E-2C92-48D1-B486-2CB4B82E2ED8}">
      <dsp:nvSpPr>
        <dsp:cNvPr id="0" name=""/>
        <dsp:cNvSpPr/>
      </dsp:nvSpPr>
      <dsp:spPr>
        <a:xfrm>
          <a:off x="1581198" y="318722"/>
          <a:ext cx="4118877" cy="4118877"/>
        </a:xfrm>
        <a:prstGeom prst="pie">
          <a:avLst>
            <a:gd name="adj1" fmla="val 90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RE generation</a:t>
          </a:r>
        </a:p>
      </dsp:txBody>
      <dsp:txXfrm>
        <a:off x="2058302" y="1191532"/>
        <a:ext cx="1471027" cy="1225856"/>
      </dsp:txXfrm>
    </dsp:sp>
    <dsp:sp modelId="{2612368F-DFD5-4DD5-BA8D-9F2C2870FF39}">
      <dsp:nvSpPr>
        <dsp:cNvPr id="0" name=""/>
        <dsp:cNvSpPr/>
      </dsp:nvSpPr>
      <dsp:spPr>
        <a:xfrm>
          <a:off x="1496219" y="63744"/>
          <a:ext cx="4628834" cy="462883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A83F810-612E-4336-B3CF-06B15DACD891}">
      <dsp:nvSpPr>
        <dsp:cNvPr id="0" name=""/>
        <dsp:cNvSpPr/>
      </dsp:nvSpPr>
      <dsp:spPr>
        <a:xfrm>
          <a:off x="1411049" y="210586"/>
          <a:ext cx="4628834" cy="462883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0E180BC-F081-44D5-8749-D04B8D0F4C38}">
      <dsp:nvSpPr>
        <dsp:cNvPr id="0" name=""/>
        <dsp:cNvSpPr/>
      </dsp:nvSpPr>
      <dsp:spPr>
        <a:xfrm>
          <a:off x="1325880" y="63744"/>
          <a:ext cx="4628834" cy="462883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37742-49EB-422D-B8AC-D9CEC2AAAC2E}">
      <dsp:nvSpPr>
        <dsp:cNvPr id="0" name=""/>
        <dsp:cNvSpPr/>
      </dsp:nvSpPr>
      <dsp:spPr>
        <a:xfrm>
          <a:off x="1750857" y="318722"/>
          <a:ext cx="4118877" cy="4118877"/>
        </a:xfrm>
        <a:prstGeom prst="pie">
          <a:avLst>
            <a:gd name="adj1" fmla="val 16200000"/>
            <a:gd name="adj2" fmla="val 1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MMI</a:t>
          </a:r>
        </a:p>
      </dsp:txBody>
      <dsp:txXfrm>
        <a:off x="3921604" y="1191532"/>
        <a:ext cx="1471027" cy="1225856"/>
      </dsp:txXfrm>
    </dsp:sp>
    <dsp:sp modelId="{1D14C60D-F285-4FBA-A3FA-6708C75C2542}">
      <dsp:nvSpPr>
        <dsp:cNvPr id="0" name=""/>
        <dsp:cNvSpPr/>
      </dsp:nvSpPr>
      <dsp:spPr>
        <a:xfrm>
          <a:off x="1666028" y="465825"/>
          <a:ext cx="4118877" cy="4118877"/>
        </a:xfrm>
        <a:prstGeom prst="pie">
          <a:avLst>
            <a:gd name="adj1" fmla="val 1800000"/>
            <a:gd name="adj2" fmla="val 90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Main plasma</a:t>
          </a:r>
        </a:p>
      </dsp:txBody>
      <dsp:txXfrm>
        <a:off x="2646713" y="3138192"/>
        <a:ext cx="2206541" cy="1078753"/>
      </dsp:txXfrm>
    </dsp:sp>
    <dsp:sp modelId="{F760262E-2C92-48D1-B486-2CB4B82E2ED8}">
      <dsp:nvSpPr>
        <dsp:cNvPr id="0" name=""/>
        <dsp:cNvSpPr/>
      </dsp:nvSpPr>
      <dsp:spPr>
        <a:xfrm>
          <a:off x="1581198" y="318722"/>
          <a:ext cx="4118877" cy="4118877"/>
        </a:xfrm>
        <a:prstGeom prst="pie">
          <a:avLst>
            <a:gd name="adj1" fmla="val 90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RE generation</a:t>
          </a:r>
        </a:p>
      </dsp:txBody>
      <dsp:txXfrm>
        <a:off x="2058302" y="1191532"/>
        <a:ext cx="1471027" cy="1225856"/>
      </dsp:txXfrm>
    </dsp:sp>
    <dsp:sp modelId="{2612368F-DFD5-4DD5-BA8D-9F2C2870FF39}">
      <dsp:nvSpPr>
        <dsp:cNvPr id="0" name=""/>
        <dsp:cNvSpPr/>
      </dsp:nvSpPr>
      <dsp:spPr>
        <a:xfrm>
          <a:off x="1496219" y="63744"/>
          <a:ext cx="4628834" cy="462883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A83F810-612E-4336-B3CF-06B15DACD891}">
      <dsp:nvSpPr>
        <dsp:cNvPr id="0" name=""/>
        <dsp:cNvSpPr/>
      </dsp:nvSpPr>
      <dsp:spPr>
        <a:xfrm>
          <a:off x="1411049" y="210586"/>
          <a:ext cx="4628834" cy="462883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0E180BC-F081-44D5-8749-D04B8D0F4C38}">
      <dsp:nvSpPr>
        <dsp:cNvPr id="0" name=""/>
        <dsp:cNvSpPr/>
      </dsp:nvSpPr>
      <dsp:spPr>
        <a:xfrm>
          <a:off x="1325880" y="63744"/>
          <a:ext cx="4628834" cy="462883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37742-49EB-422D-B8AC-D9CEC2AAAC2E}">
      <dsp:nvSpPr>
        <dsp:cNvPr id="0" name=""/>
        <dsp:cNvSpPr/>
      </dsp:nvSpPr>
      <dsp:spPr>
        <a:xfrm>
          <a:off x="1750857" y="318722"/>
          <a:ext cx="4118877" cy="4118877"/>
        </a:xfrm>
        <a:prstGeom prst="pie">
          <a:avLst>
            <a:gd name="adj1" fmla="val 16200000"/>
            <a:gd name="adj2" fmla="val 1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MMI</a:t>
          </a:r>
        </a:p>
      </dsp:txBody>
      <dsp:txXfrm>
        <a:off x="3921604" y="1191532"/>
        <a:ext cx="1471027" cy="1225856"/>
      </dsp:txXfrm>
    </dsp:sp>
    <dsp:sp modelId="{1D14C60D-F285-4FBA-A3FA-6708C75C2542}">
      <dsp:nvSpPr>
        <dsp:cNvPr id="0" name=""/>
        <dsp:cNvSpPr/>
      </dsp:nvSpPr>
      <dsp:spPr>
        <a:xfrm>
          <a:off x="1666028" y="465825"/>
          <a:ext cx="4118877" cy="4118877"/>
        </a:xfrm>
        <a:prstGeom prst="pie">
          <a:avLst>
            <a:gd name="adj1" fmla="val 1800000"/>
            <a:gd name="adj2" fmla="val 90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Main plasma</a:t>
          </a:r>
        </a:p>
      </dsp:txBody>
      <dsp:txXfrm>
        <a:off x="2646713" y="3138192"/>
        <a:ext cx="2206541" cy="1078753"/>
      </dsp:txXfrm>
    </dsp:sp>
    <dsp:sp modelId="{F760262E-2C92-48D1-B486-2CB4B82E2ED8}">
      <dsp:nvSpPr>
        <dsp:cNvPr id="0" name=""/>
        <dsp:cNvSpPr/>
      </dsp:nvSpPr>
      <dsp:spPr>
        <a:xfrm>
          <a:off x="1581198" y="318722"/>
          <a:ext cx="4118877" cy="4118877"/>
        </a:xfrm>
        <a:prstGeom prst="pie">
          <a:avLst>
            <a:gd name="adj1" fmla="val 90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RE generation</a:t>
          </a:r>
        </a:p>
      </dsp:txBody>
      <dsp:txXfrm>
        <a:off x="2058302" y="1191532"/>
        <a:ext cx="1471027" cy="1225856"/>
      </dsp:txXfrm>
    </dsp:sp>
    <dsp:sp modelId="{2612368F-DFD5-4DD5-BA8D-9F2C2870FF39}">
      <dsp:nvSpPr>
        <dsp:cNvPr id="0" name=""/>
        <dsp:cNvSpPr/>
      </dsp:nvSpPr>
      <dsp:spPr>
        <a:xfrm>
          <a:off x="1496219" y="63744"/>
          <a:ext cx="4628834" cy="462883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A83F810-612E-4336-B3CF-06B15DACD891}">
      <dsp:nvSpPr>
        <dsp:cNvPr id="0" name=""/>
        <dsp:cNvSpPr/>
      </dsp:nvSpPr>
      <dsp:spPr>
        <a:xfrm>
          <a:off x="1411049" y="210586"/>
          <a:ext cx="4628834" cy="462883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0E180BC-F081-44D5-8749-D04B8D0F4C38}">
      <dsp:nvSpPr>
        <dsp:cNvPr id="0" name=""/>
        <dsp:cNvSpPr/>
      </dsp:nvSpPr>
      <dsp:spPr>
        <a:xfrm>
          <a:off x="1325880" y="63744"/>
          <a:ext cx="4628834" cy="462883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37742-49EB-422D-B8AC-D9CEC2AAAC2E}">
      <dsp:nvSpPr>
        <dsp:cNvPr id="0" name=""/>
        <dsp:cNvSpPr/>
      </dsp:nvSpPr>
      <dsp:spPr>
        <a:xfrm>
          <a:off x="1750857" y="318722"/>
          <a:ext cx="4118877" cy="4118877"/>
        </a:xfrm>
        <a:prstGeom prst="pie">
          <a:avLst>
            <a:gd name="adj1" fmla="val 16200000"/>
            <a:gd name="adj2" fmla="val 1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MMI</a:t>
          </a:r>
        </a:p>
      </dsp:txBody>
      <dsp:txXfrm>
        <a:off x="3921604" y="1191532"/>
        <a:ext cx="1471027" cy="1225856"/>
      </dsp:txXfrm>
    </dsp:sp>
    <dsp:sp modelId="{1D14C60D-F285-4FBA-A3FA-6708C75C2542}">
      <dsp:nvSpPr>
        <dsp:cNvPr id="0" name=""/>
        <dsp:cNvSpPr/>
      </dsp:nvSpPr>
      <dsp:spPr>
        <a:xfrm>
          <a:off x="1666028" y="465825"/>
          <a:ext cx="4118877" cy="4118877"/>
        </a:xfrm>
        <a:prstGeom prst="pie">
          <a:avLst>
            <a:gd name="adj1" fmla="val 1800000"/>
            <a:gd name="adj2" fmla="val 90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Main plasma</a:t>
          </a:r>
        </a:p>
      </dsp:txBody>
      <dsp:txXfrm>
        <a:off x="2646713" y="3138192"/>
        <a:ext cx="2206541" cy="1078753"/>
      </dsp:txXfrm>
    </dsp:sp>
    <dsp:sp modelId="{F760262E-2C92-48D1-B486-2CB4B82E2ED8}">
      <dsp:nvSpPr>
        <dsp:cNvPr id="0" name=""/>
        <dsp:cNvSpPr/>
      </dsp:nvSpPr>
      <dsp:spPr>
        <a:xfrm>
          <a:off x="1581198" y="318722"/>
          <a:ext cx="4118877" cy="4118877"/>
        </a:xfrm>
        <a:prstGeom prst="pie">
          <a:avLst>
            <a:gd name="adj1" fmla="val 90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RE generation</a:t>
          </a:r>
        </a:p>
      </dsp:txBody>
      <dsp:txXfrm>
        <a:off x="2058302" y="1191532"/>
        <a:ext cx="1471027" cy="1225856"/>
      </dsp:txXfrm>
    </dsp:sp>
    <dsp:sp modelId="{2612368F-DFD5-4DD5-BA8D-9F2C2870FF39}">
      <dsp:nvSpPr>
        <dsp:cNvPr id="0" name=""/>
        <dsp:cNvSpPr/>
      </dsp:nvSpPr>
      <dsp:spPr>
        <a:xfrm>
          <a:off x="1496219" y="63744"/>
          <a:ext cx="4628834" cy="462883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A83F810-612E-4336-B3CF-06B15DACD891}">
      <dsp:nvSpPr>
        <dsp:cNvPr id="0" name=""/>
        <dsp:cNvSpPr/>
      </dsp:nvSpPr>
      <dsp:spPr>
        <a:xfrm>
          <a:off x="1411049" y="210586"/>
          <a:ext cx="4628834" cy="462883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0E180BC-F081-44D5-8749-D04B8D0F4C38}">
      <dsp:nvSpPr>
        <dsp:cNvPr id="0" name=""/>
        <dsp:cNvSpPr/>
      </dsp:nvSpPr>
      <dsp:spPr>
        <a:xfrm>
          <a:off x="1325880" y="63744"/>
          <a:ext cx="4628834" cy="462883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37742-49EB-422D-B8AC-D9CEC2AAAC2E}">
      <dsp:nvSpPr>
        <dsp:cNvPr id="0" name=""/>
        <dsp:cNvSpPr/>
      </dsp:nvSpPr>
      <dsp:spPr>
        <a:xfrm>
          <a:off x="1750857" y="318722"/>
          <a:ext cx="4118877" cy="4118877"/>
        </a:xfrm>
        <a:prstGeom prst="pie">
          <a:avLst>
            <a:gd name="adj1" fmla="val 16200000"/>
            <a:gd name="adj2" fmla="val 1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MMI</a:t>
          </a:r>
        </a:p>
      </dsp:txBody>
      <dsp:txXfrm>
        <a:off x="3921604" y="1191532"/>
        <a:ext cx="1471027" cy="1225856"/>
      </dsp:txXfrm>
    </dsp:sp>
    <dsp:sp modelId="{1D14C60D-F285-4FBA-A3FA-6708C75C2542}">
      <dsp:nvSpPr>
        <dsp:cNvPr id="0" name=""/>
        <dsp:cNvSpPr/>
      </dsp:nvSpPr>
      <dsp:spPr>
        <a:xfrm>
          <a:off x="1666028" y="465825"/>
          <a:ext cx="4118877" cy="4118877"/>
        </a:xfrm>
        <a:prstGeom prst="pie">
          <a:avLst>
            <a:gd name="adj1" fmla="val 1800000"/>
            <a:gd name="adj2" fmla="val 90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Main plasma</a:t>
          </a:r>
        </a:p>
      </dsp:txBody>
      <dsp:txXfrm>
        <a:off x="2646713" y="3138192"/>
        <a:ext cx="2206541" cy="1078753"/>
      </dsp:txXfrm>
    </dsp:sp>
    <dsp:sp modelId="{F760262E-2C92-48D1-B486-2CB4B82E2ED8}">
      <dsp:nvSpPr>
        <dsp:cNvPr id="0" name=""/>
        <dsp:cNvSpPr/>
      </dsp:nvSpPr>
      <dsp:spPr>
        <a:xfrm>
          <a:off x="1581198" y="318722"/>
          <a:ext cx="4118877" cy="4118877"/>
        </a:xfrm>
        <a:prstGeom prst="pie">
          <a:avLst>
            <a:gd name="adj1" fmla="val 90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RE generation</a:t>
          </a:r>
        </a:p>
      </dsp:txBody>
      <dsp:txXfrm>
        <a:off x="2058302" y="1191532"/>
        <a:ext cx="1471027" cy="1225856"/>
      </dsp:txXfrm>
    </dsp:sp>
    <dsp:sp modelId="{2612368F-DFD5-4DD5-BA8D-9F2C2870FF39}">
      <dsp:nvSpPr>
        <dsp:cNvPr id="0" name=""/>
        <dsp:cNvSpPr/>
      </dsp:nvSpPr>
      <dsp:spPr>
        <a:xfrm>
          <a:off x="1496219" y="63744"/>
          <a:ext cx="4628834" cy="462883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A83F810-612E-4336-B3CF-06B15DACD891}">
      <dsp:nvSpPr>
        <dsp:cNvPr id="0" name=""/>
        <dsp:cNvSpPr/>
      </dsp:nvSpPr>
      <dsp:spPr>
        <a:xfrm>
          <a:off x="1411049" y="210586"/>
          <a:ext cx="4628834" cy="462883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0E180BC-F081-44D5-8749-D04B8D0F4C38}">
      <dsp:nvSpPr>
        <dsp:cNvPr id="0" name=""/>
        <dsp:cNvSpPr/>
      </dsp:nvSpPr>
      <dsp:spPr>
        <a:xfrm>
          <a:off x="1325880" y="63744"/>
          <a:ext cx="4628834" cy="462883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37742-49EB-422D-B8AC-D9CEC2AAAC2E}">
      <dsp:nvSpPr>
        <dsp:cNvPr id="0" name=""/>
        <dsp:cNvSpPr/>
      </dsp:nvSpPr>
      <dsp:spPr>
        <a:xfrm>
          <a:off x="1750857" y="318722"/>
          <a:ext cx="4118877" cy="4118877"/>
        </a:xfrm>
        <a:prstGeom prst="pie">
          <a:avLst>
            <a:gd name="adj1" fmla="val 16200000"/>
            <a:gd name="adj2" fmla="val 1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MMI</a:t>
          </a:r>
        </a:p>
      </dsp:txBody>
      <dsp:txXfrm>
        <a:off x="3921604" y="1191532"/>
        <a:ext cx="1471027" cy="1225856"/>
      </dsp:txXfrm>
    </dsp:sp>
    <dsp:sp modelId="{1D14C60D-F285-4FBA-A3FA-6708C75C2542}">
      <dsp:nvSpPr>
        <dsp:cNvPr id="0" name=""/>
        <dsp:cNvSpPr/>
      </dsp:nvSpPr>
      <dsp:spPr>
        <a:xfrm>
          <a:off x="1666028" y="465825"/>
          <a:ext cx="4118877" cy="4118877"/>
        </a:xfrm>
        <a:prstGeom prst="pie">
          <a:avLst>
            <a:gd name="adj1" fmla="val 1800000"/>
            <a:gd name="adj2" fmla="val 90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Main plasma</a:t>
          </a:r>
        </a:p>
      </dsp:txBody>
      <dsp:txXfrm>
        <a:off x="2646713" y="3138192"/>
        <a:ext cx="2206541" cy="1078753"/>
      </dsp:txXfrm>
    </dsp:sp>
    <dsp:sp modelId="{F760262E-2C92-48D1-B486-2CB4B82E2ED8}">
      <dsp:nvSpPr>
        <dsp:cNvPr id="0" name=""/>
        <dsp:cNvSpPr/>
      </dsp:nvSpPr>
      <dsp:spPr>
        <a:xfrm>
          <a:off x="1581198" y="318722"/>
          <a:ext cx="4118877" cy="4118877"/>
        </a:xfrm>
        <a:prstGeom prst="pie">
          <a:avLst>
            <a:gd name="adj1" fmla="val 90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RE generation</a:t>
          </a:r>
        </a:p>
      </dsp:txBody>
      <dsp:txXfrm>
        <a:off x="2058302" y="1191532"/>
        <a:ext cx="1471027" cy="1225856"/>
      </dsp:txXfrm>
    </dsp:sp>
    <dsp:sp modelId="{2612368F-DFD5-4DD5-BA8D-9F2C2870FF39}">
      <dsp:nvSpPr>
        <dsp:cNvPr id="0" name=""/>
        <dsp:cNvSpPr/>
      </dsp:nvSpPr>
      <dsp:spPr>
        <a:xfrm>
          <a:off x="1496219" y="63744"/>
          <a:ext cx="4628834" cy="462883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A83F810-612E-4336-B3CF-06B15DACD891}">
      <dsp:nvSpPr>
        <dsp:cNvPr id="0" name=""/>
        <dsp:cNvSpPr/>
      </dsp:nvSpPr>
      <dsp:spPr>
        <a:xfrm>
          <a:off x="1411049" y="210586"/>
          <a:ext cx="4628834" cy="462883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0E180BC-F081-44D5-8749-D04B8D0F4C38}">
      <dsp:nvSpPr>
        <dsp:cNvPr id="0" name=""/>
        <dsp:cNvSpPr/>
      </dsp:nvSpPr>
      <dsp:spPr>
        <a:xfrm>
          <a:off x="1325880" y="63744"/>
          <a:ext cx="4628834" cy="462883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37742-49EB-422D-B8AC-D9CEC2AAAC2E}">
      <dsp:nvSpPr>
        <dsp:cNvPr id="0" name=""/>
        <dsp:cNvSpPr/>
      </dsp:nvSpPr>
      <dsp:spPr>
        <a:xfrm>
          <a:off x="1750857" y="318722"/>
          <a:ext cx="4118877" cy="4118877"/>
        </a:xfrm>
        <a:prstGeom prst="pie">
          <a:avLst>
            <a:gd name="adj1" fmla="val 16200000"/>
            <a:gd name="adj2" fmla="val 1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MMI</a:t>
          </a:r>
        </a:p>
      </dsp:txBody>
      <dsp:txXfrm>
        <a:off x="3921604" y="1191532"/>
        <a:ext cx="1471027" cy="1225856"/>
      </dsp:txXfrm>
    </dsp:sp>
    <dsp:sp modelId="{1D14C60D-F285-4FBA-A3FA-6708C75C2542}">
      <dsp:nvSpPr>
        <dsp:cNvPr id="0" name=""/>
        <dsp:cNvSpPr/>
      </dsp:nvSpPr>
      <dsp:spPr>
        <a:xfrm>
          <a:off x="1666028" y="465825"/>
          <a:ext cx="4118877" cy="4118877"/>
        </a:xfrm>
        <a:prstGeom prst="pie">
          <a:avLst>
            <a:gd name="adj1" fmla="val 1800000"/>
            <a:gd name="adj2" fmla="val 90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Main plasma</a:t>
          </a:r>
        </a:p>
      </dsp:txBody>
      <dsp:txXfrm>
        <a:off x="2646713" y="3138192"/>
        <a:ext cx="2206541" cy="1078753"/>
      </dsp:txXfrm>
    </dsp:sp>
    <dsp:sp modelId="{F760262E-2C92-48D1-B486-2CB4B82E2ED8}">
      <dsp:nvSpPr>
        <dsp:cNvPr id="0" name=""/>
        <dsp:cNvSpPr/>
      </dsp:nvSpPr>
      <dsp:spPr>
        <a:xfrm>
          <a:off x="1581198" y="318722"/>
          <a:ext cx="4118877" cy="4118877"/>
        </a:xfrm>
        <a:prstGeom prst="pie">
          <a:avLst>
            <a:gd name="adj1" fmla="val 90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RE generation</a:t>
          </a:r>
        </a:p>
      </dsp:txBody>
      <dsp:txXfrm>
        <a:off x="2058302" y="1191532"/>
        <a:ext cx="1471027" cy="1225856"/>
      </dsp:txXfrm>
    </dsp:sp>
    <dsp:sp modelId="{2612368F-DFD5-4DD5-BA8D-9F2C2870FF39}">
      <dsp:nvSpPr>
        <dsp:cNvPr id="0" name=""/>
        <dsp:cNvSpPr/>
      </dsp:nvSpPr>
      <dsp:spPr>
        <a:xfrm>
          <a:off x="1496219" y="63744"/>
          <a:ext cx="4628834" cy="462883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A83F810-612E-4336-B3CF-06B15DACD891}">
      <dsp:nvSpPr>
        <dsp:cNvPr id="0" name=""/>
        <dsp:cNvSpPr/>
      </dsp:nvSpPr>
      <dsp:spPr>
        <a:xfrm>
          <a:off x="1411049" y="210586"/>
          <a:ext cx="4628834" cy="462883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0E180BC-F081-44D5-8749-D04B8D0F4C38}">
      <dsp:nvSpPr>
        <dsp:cNvPr id="0" name=""/>
        <dsp:cNvSpPr/>
      </dsp:nvSpPr>
      <dsp:spPr>
        <a:xfrm>
          <a:off x="1325880" y="63744"/>
          <a:ext cx="4628834" cy="462883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37742-49EB-422D-B8AC-D9CEC2AAAC2E}">
      <dsp:nvSpPr>
        <dsp:cNvPr id="0" name=""/>
        <dsp:cNvSpPr/>
      </dsp:nvSpPr>
      <dsp:spPr>
        <a:xfrm>
          <a:off x="1750857" y="318722"/>
          <a:ext cx="4118877" cy="4118877"/>
        </a:xfrm>
        <a:prstGeom prst="pie">
          <a:avLst>
            <a:gd name="adj1" fmla="val 16200000"/>
            <a:gd name="adj2" fmla="val 1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MMI</a:t>
          </a:r>
        </a:p>
      </dsp:txBody>
      <dsp:txXfrm>
        <a:off x="3921604" y="1191532"/>
        <a:ext cx="1471027" cy="1225856"/>
      </dsp:txXfrm>
    </dsp:sp>
    <dsp:sp modelId="{1D14C60D-F285-4FBA-A3FA-6708C75C2542}">
      <dsp:nvSpPr>
        <dsp:cNvPr id="0" name=""/>
        <dsp:cNvSpPr/>
      </dsp:nvSpPr>
      <dsp:spPr>
        <a:xfrm>
          <a:off x="1666028" y="465825"/>
          <a:ext cx="4118877" cy="4118877"/>
        </a:xfrm>
        <a:prstGeom prst="pie">
          <a:avLst>
            <a:gd name="adj1" fmla="val 1800000"/>
            <a:gd name="adj2" fmla="val 90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Main plasma</a:t>
          </a:r>
        </a:p>
      </dsp:txBody>
      <dsp:txXfrm>
        <a:off x="2646713" y="3138192"/>
        <a:ext cx="2206541" cy="1078753"/>
      </dsp:txXfrm>
    </dsp:sp>
    <dsp:sp modelId="{F760262E-2C92-48D1-B486-2CB4B82E2ED8}">
      <dsp:nvSpPr>
        <dsp:cNvPr id="0" name=""/>
        <dsp:cNvSpPr/>
      </dsp:nvSpPr>
      <dsp:spPr>
        <a:xfrm>
          <a:off x="1581198" y="318722"/>
          <a:ext cx="4118877" cy="4118877"/>
        </a:xfrm>
        <a:prstGeom prst="pie">
          <a:avLst>
            <a:gd name="adj1" fmla="val 90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RE generation</a:t>
          </a:r>
        </a:p>
      </dsp:txBody>
      <dsp:txXfrm>
        <a:off x="2058302" y="1191532"/>
        <a:ext cx="1471027" cy="1225856"/>
      </dsp:txXfrm>
    </dsp:sp>
    <dsp:sp modelId="{2612368F-DFD5-4DD5-BA8D-9F2C2870FF39}">
      <dsp:nvSpPr>
        <dsp:cNvPr id="0" name=""/>
        <dsp:cNvSpPr/>
      </dsp:nvSpPr>
      <dsp:spPr>
        <a:xfrm>
          <a:off x="1496219" y="63744"/>
          <a:ext cx="4628834" cy="462883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A83F810-612E-4336-B3CF-06B15DACD891}">
      <dsp:nvSpPr>
        <dsp:cNvPr id="0" name=""/>
        <dsp:cNvSpPr/>
      </dsp:nvSpPr>
      <dsp:spPr>
        <a:xfrm>
          <a:off x="1411049" y="210586"/>
          <a:ext cx="4628834" cy="462883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0E180BC-F081-44D5-8749-D04B8D0F4C38}">
      <dsp:nvSpPr>
        <dsp:cNvPr id="0" name=""/>
        <dsp:cNvSpPr/>
      </dsp:nvSpPr>
      <dsp:spPr>
        <a:xfrm>
          <a:off x="1325880" y="63744"/>
          <a:ext cx="4628834" cy="462883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37742-49EB-422D-B8AC-D9CEC2AAAC2E}">
      <dsp:nvSpPr>
        <dsp:cNvPr id="0" name=""/>
        <dsp:cNvSpPr/>
      </dsp:nvSpPr>
      <dsp:spPr>
        <a:xfrm>
          <a:off x="1750857" y="318722"/>
          <a:ext cx="4118877" cy="4118877"/>
        </a:xfrm>
        <a:prstGeom prst="pie">
          <a:avLst>
            <a:gd name="adj1" fmla="val 16200000"/>
            <a:gd name="adj2" fmla="val 1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MMI</a:t>
          </a:r>
        </a:p>
      </dsp:txBody>
      <dsp:txXfrm>
        <a:off x="3921604" y="1191532"/>
        <a:ext cx="1471027" cy="1225856"/>
      </dsp:txXfrm>
    </dsp:sp>
    <dsp:sp modelId="{1D14C60D-F285-4FBA-A3FA-6708C75C2542}">
      <dsp:nvSpPr>
        <dsp:cNvPr id="0" name=""/>
        <dsp:cNvSpPr/>
      </dsp:nvSpPr>
      <dsp:spPr>
        <a:xfrm>
          <a:off x="1666028" y="465825"/>
          <a:ext cx="4118877" cy="4118877"/>
        </a:xfrm>
        <a:prstGeom prst="pie">
          <a:avLst>
            <a:gd name="adj1" fmla="val 1800000"/>
            <a:gd name="adj2" fmla="val 90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Main plasma</a:t>
          </a:r>
        </a:p>
      </dsp:txBody>
      <dsp:txXfrm>
        <a:off x="2646713" y="3138192"/>
        <a:ext cx="2206541" cy="1078753"/>
      </dsp:txXfrm>
    </dsp:sp>
    <dsp:sp modelId="{F760262E-2C92-48D1-B486-2CB4B82E2ED8}">
      <dsp:nvSpPr>
        <dsp:cNvPr id="0" name=""/>
        <dsp:cNvSpPr/>
      </dsp:nvSpPr>
      <dsp:spPr>
        <a:xfrm>
          <a:off x="1581198" y="318722"/>
          <a:ext cx="4118877" cy="4118877"/>
        </a:xfrm>
        <a:prstGeom prst="pie">
          <a:avLst>
            <a:gd name="adj1" fmla="val 90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RE generation</a:t>
          </a:r>
        </a:p>
      </dsp:txBody>
      <dsp:txXfrm>
        <a:off x="2058302" y="1191532"/>
        <a:ext cx="1471027" cy="1225856"/>
      </dsp:txXfrm>
    </dsp:sp>
    <dsp:sp modelId="{2612368F-DFD5-4DD5-BA8D-9F2C2870FF39}">
      <dsp:nvSpPr>
        <dsp:cNvPr id="0" name=""/>
        <dsp:cNvSpPr/>
      </dsp:nvSpPr>
      <dsp:spPr>
        <a:xfrm>
          <a:off x="1496219" y="63744"/>
          <a:ext cx="4628834" cy="462883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A83F810-612E-4336-B3CF-06B15DACD891}">
      <dsp:nvSpPr>
        <dsp:cNvPr id="0" name=""/>
        <dsp:cNvSpPr/>
      </dsp:nvSpPr>
      <dsp:spPr>
        <a:xfrm>
          <a:off x="1411049" y="210586"/>
          <a:ext cx="4628834" cy="462883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0E180BC-F081-44D5-8749-D04B8D0F4C38}">
      <dsp:nvSpPr>
        <dsp:cNvPr id="0" name=""/>
        <dsp:cNvSpPr/>
      </dsp:nvSpPr>
      <dsp:spPr>
        <a:xfrm>
          <a:off x="1325880" y="63744"/>
          <a:ext cx="4628834" cy="462883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37742-49EB-422D-B8AC-D9CEC2AAAC2E}">
      <dsp:nvSpPr>
        <dsp:cNvPr id="0" name=""/>
        <dsp:cNvSpPr/>
      </dsp:nvSpPr>
      <dsp:spPr>
        <a:xfrm>
          <a:off x="1750857" y="318722"/>
          <a:ext cx="4118877" cy="4118877"/>
        </a:xfrm>
        <a:prstGeom prst="pie">
          <a:avLst>
            <a:gd name="adj1" fmla="val 16200000"/>
            <a:gd name="adj2" fmla="val 1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MMI</a:t>
          </a:r>
        </a:p>
      </dsp:txBody>
      <dsp:txXfrm>
        <a:off x="3921604" y="1191532"/>
        <a:ext cx="1471027" cy="1225856"/>
      </dsp:txXfrm>
    </dsp:sp>
    <dsp:sp modelId="{1D14C60D-F285-4FBA-A3FA-6708C75C2542}">
      <dsp:nvSpPr>
        <dsp:cNvPr id="0" name=""/>
        <dsp:cNvSpPr/>
      </dsp:nvSpPr>
      <dsp:spPr>
        <a:xfrm>
          <a:off x="1666028" y="465825"/>
          <a:ext cx="4118877" cy="4118877"/>
        </a:xfrm>
        <a:prstGeom prst="pie">
          <a:avLst>
            <a:gd name="adj1" fmla="val 1800000"/>
            <a:gd name="adj2" fmla="val 90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Main plasma</a:t>
          </a:r>
        </a:p>
      </dsp:txBody>
      <dsp:txXfrm>
        <a:off x="2646713" y="3138192"/>
        <a:ext cx="2206541" cy="1078753"/>
      </dsp:txXfrm>
    </dsp:sp>
    <dsp:sp modelId="{F760262E-2C92-48D1-B486-2CB4B82E2ED8}">
      <dsp:nvSpPr>
        <dsp:cNvPr id="0" name=""/>
        <dsp:cNvSpPr/>
      </dsp:nvSpPr>
      <dsp:spPr>
        <a:xfrm>
          <a:off x="1581198" y="318722"/>
          <a:ext cx="4118877" cy="4118877"/>
        </a:xfrm>
        <a:prstGeom prst="pie">
          <a:avLst>
            <a:gd name="adj1" fmla="val 90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RE generation</a:t>
          </a:r>
        </a:p>
      </dsp:txBody>
      <dsp:txXfrm>
        <a:off x="2058302" y="1191532"/>
        <a:ext cx="1471027" cy="1225856"/>
      </dsp:txXfrm>
    </dsp:sp>
    <dsp:sp modelId="{2612368F-DFD5-4DD5-BA8D-9F2C2870FF39}">
      <dsp:nvSpPr>
        <dsp:cNvPr id="0" name=""/>
        <dsp:cNvSpPr/>
      </dsp:nvSpPr>
      <dsp:spPr>
        <a:xfrm>
          <a:off x="1496219" y="63744"/>
          <a:ext cx="4628834" cy="462883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A83F810-612E-4336-B3CF-06B15DACD891}">
      <dsp:nvSpPr>
        <dsp:cNvPr id="0" name=""/>
        <dsp:cNvSpPr/>
      </dsp:nvSpPr>
      <dsp:spPr>
        <a:xfrm>
          <a:off x="1411049" y="210586"/>
          <a:ext cx="4628834" cy="462883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0E180BC-F081-44D5-8749-D04B8D0F4C38}">
      <dsp:nvSpPr>
        <dsp:cNvPr id="0" name=""/>
        <dsp:cNvSpPr/>
      </dsp:nvSpPr>
      <dsp:spPr>
        <a:xfrm>
          <a:off x="1325880" y="63744"/>
          <a:ext cx="4628834" cy="462883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511652"/>
          </a:xfrm>
          <a:prstGeom prst="rect">
            <a:avLst/>
          </a:prstGeom>
        </p:spPr>
        <p:txBody>
          <a:bodyPr vert="horz" lIns="99066" tIns="49533" rIns="99066" bIns="49533" rtlCol="0"/>
          <a:lstStyle>
            <a:lvl1pPr algn="l">
              <a:defRPr sz="1300"/>
            </a:lvl1pPr>
          </a:lstStyle>
          <a:p>
            <a:endParaRPr lang="en-US"/>
          </a:p>
        </p:txBody>
      </p:sp>
      <p:sp>
        <p:nvSpPr>
          <p:cNvPr id="4" name="Footer Placeholder 3"/>
          <p:cNvSpPr>
            <a:spLocks noGrp="1"/>
          </p:cNvSpPr>
          <p:nvPr>
            <p:ph type="ftr" sz="quarter" idx="2"/>
          </p:nvPr>
        </p:nvSpPr>
        <p:spPr>
          <a:xfrm>
            <a:off x="1" y="9719598"/>
            <a:ext cx="3077739" cy="511652"/>
          </a:xfrm>
          <a:prstGeom prst="rect">
            <a:avLst/>
          </a:prstGeom>
        </p:spPr>
        <p:txBody>
          <a:bodyPr vert="horz" lIns="99066" tIns="49533" rIns="99066" bIns="49533" rtlCol="0" anchor="b"/>
          <a:lstStyle>
            <a:lvl1pPr algn="l">
              <a:defRPr sz="1300"/>
            </a:lvl1pPr>
          </a:lstStyle>
          <a:p>
            <a:endParaRPr lang="en-US"/>
          </a:p>
        </p:txBody>
      </p:sp>
      <p:sp>
        <p:nvSpPr>
          <p:cNvPr id="5" name="Slide Number Placeholder 4"/>
          <p:cNvSpPr>
            <a:spLocks noGrp="1"/>
          </p:cNvSpPr>
          <p:nvPr>
            <p:ph type="sldNum" sz="quarter" idx="3"/>
          </p:nvPr>
        </p:nvSpPr>
        <p:spPr>
          <a:xfrm>
            <a:off x="4023093" y="9719598"/>
            <a:ext cx="3077739" cy="511652"/>
          </a:xfrm>
          <a:prstGeom prst="rect">
            <a:avLst/>
          </a:prstGeom>
        </p:spPr>
        <p:txBody>
          <a:bodyPr vert="horz" lIns="99066" tIns="49533" rIns="99066" bIns="49533" rtlCol="0" anchor="b"/>
          <a:lstStyle>
            <a:lvl1pPr algn="r">
              <a:defRPr sz="1300"/>
            </a:lvl1pPr>
          </a:lstStyle>
          <a:p>
            <a:fld id="{BB9C5604-3A77-4189-BB14-9AFE46AA9F05}" type="slidenum">
              <a:rPr lang="en-US" smtClean="0"/>
              <a:t>‹Nr.›</a:t>
            </a:fld>
            <a:endParaRPr lang="en-US"/>
          </a:p>
        </p:txBody>
      </p:sp>
      <p:sp>
        <p:nvSpPr>
          <p:cNvPr id="6" name="Date Placeholder 5"/>
          <p:cNvSpPr>
            <a:spLocks noGrp="1"/>
          </p:cNvSpPr>
          <p:nvPr>
            <p:ph type="dt" sz="quarter" idx="1"/>
          </p:nvPr>
        </p:nvSpPr>
        <p:spPr>
          <a:xfrm>
            <a:off x="4023093" y="0"/>
            <a:ext cx="3077739" cy="511652"/>
          </a:xfrm>
          <a:prstGeom prst="rect">
            <a:avLst/>
          </a:prstGeom>
        </p:spPr>
        <p:txBody>
          <a:bodyPr vert="horz" lIns="99066" tIns="49533" rIns="99066" bIns="49533" rtlCol="0"/>
          <a:lstStyle>
            <a:lvl1pPr algn="r">
              <a:defRPr sz="1300"/>
            </a:lvl1pPr>
          </a:lstStyle>
          <a:p>
            <a:fld id="{B2288548-CAEA-46AE-8E20-8125FE31E9A0}" type="datetimeFigureOut">
              <a:rPr lang="en-US" smtClean="0"/>
              <a:t>7/10/2020</a:t>
            </a:fld>
            <a:endParaRPr lang="en-US"/>
          </a:p>
        </p:txBody>
      </p:sp>
    </p:spTree>
    <p:extLst>
      <p:ext uri="{BB962C8B-B14F-4D97-AF65-F5344CB8AC3E}">
        <p14:creationId xmlns:p14="http://schemas.microsoft.com/office/powerpoint/2010/main" val="3581226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511652"/>
          </a:xfrm>
          <a:prstGeom prst="rect">
            <a:avLst/>
          </a:prstGeom>
        </p:spPr>
        <p:txBody>
          <a:bodyPr vert="horz" lIns="99066" tIns="49533" rIns="99066" bIns="49533" rtlCol="0"/>
          <a:lstStyle>
            <a:lvl1pPr algn="l">
              <a:defRPr sz="1300"/>
            </a:lvl1pPr>
          </a:lstStyle>
          <a:p>
            <a:endParaRPr lang="en-US"/>
          </a:p>
        </p:txBody>
      </p:sp>
      <p:sp>
        <p:nvSpPr>
          <p:cNvPr id="3" name="Date Placeholder 2"/>
          <p:cNvSpPr>
            <a:spLocks noGrp="1"/>
          </p:cNvSpPr>
          <p:nvPr>
            <p:ph type="dt" idx="1"/>
          </p:nvPr>
        </p:nvSpPr>
        <p:spPr>
          <a:xfrm>
            <a:off x="4023093" y="0"/>
            <a:ext cx="3077739" cy="511652"/>
          </a:xfrm>
          <a:prstGeom prst="rect">
            <a:avLst/>
          </a:prstGeom>
        </p:spPr>
        <p:txBody>
          <a:bodyPr vert="horz" lIns="99066" tIns="49533" rIns="99066" bIns="49533" rtlCol="0"/>
          <a:lstStyle>
            <a:lvl1pPr algn="r">
              <a:defRPr sz="1300"/>
            </a:lvl1pPr>
          </a:lstStyle>
          <a:p>
            <a:fld id="{69EB9672-8091-4163-9353-2A735016547A}" type="datetimeFigureOut">
              <a:rPr lang="en-US" smtClean="0"/>
              <a:t>7/10/2020</a:t>
            </a:fld>
            <a:endParaRPr lang="en-US"/>
          </a:p>
        </p:txBody>
      </p:sp>
      <p:sp>
        <p:nvSpPr>
          <p:cNvPr id="4" name="Slide Image Placeholder 3"/>
          <p:cNvSpPr>
            <a:spLocks noGrp="1" noRot="1" noChangeAspect="1"/>
          </p:cNvSpPr>
          <p:nvPr>
            <p:ph type="sldImg" idx="2"/>
          </p:nvPr>
        </p:nvSpPr>
        <p:spPr>
          <a:xfrm>
            <a:off x="141288" y="768350"/>
            <a:ext cx="6819900" cy="3836988"/>
          </a:xfrm>
          <a:prstGeom prst="rect">
            <a:avLst/>
          </a:prstGeom>
          <a:noFill/>
          <a:ln w="12700">
            <a:solidFill>
              <a:prstClr val="black"/>
            </a:solidFill>
          </a:ln>
        </p:spPr>
        <p:txBody>
          <a:bodyPr vert="horz" lIns="99066" tIns="49533" rIns="99066" bIns="49533" rtlCol="0" anchor="ctr"/>
          <a:lstStyle/>
          <a:p>
            <a:endParaRPr lang="en-US"/>
          </a:p>
        </p:txBody>
      </p:sp>
      <p:sp>
        <p:nvSpPr>
          <p:cNvPr id="5" name="Notes Placeholder 4"/>
          <p:cNvSpPr>
            <a:spLocks noGrp="1"/>
          </p:cNvSpPr>
          <p:nvPr>
            <p:ph type="body" sz="quarter" idx="3"/>
          </p:nvPr>
        </p:nvSpPr>
        <p:spPr>
          <a:xfrm>
            <a:off x="710248" y="4860687"/>
            <a:ext cx="5681980" cy="4604861"/>
          </a:xfrm>
          <a:prstGeom prst="rect">
            <a:avLst/>
          </a:prstGeom>
        </p:spPr>
        <p:txBody>
          <a:bodyPr vert="horz" lIns="99066" tIns="49533" rIns="99066" bIns="4953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9719598"/>
            <a:ext cx="3077739" cy="511652"/>
          </a:xfrm>
          <a:prstGeom prst="rect">
            <a:avLst/>
          </a:prstGeom>
        </p:spPr>
        <p:txBody>
          <a:bodyPr vert="horz" lIns="99066" tIns="49533" rIns="99066" bIns="49533" rtlCol="0" anchor="b"/>
          <a:lstStyle>
            <a:lvl1pPr algn="l">
              <a:defRPr sz="1300"/>
            </a:lvl1pPr>
          </a:lstStyle>
          <a:p>
            <a:endParaRPr lang="en-US"/>
          </a:p>
        </p:txBody>
      </p:sp>
      <p:sp>
        <p:nvSpPr>
          <p:cNvPr id="7" name="Slide Number Placeholder 6"/>
          <p:cNvSpPr>
            <a:spLocks noGrp="1"/>
          </p:cNvSpPr>
          <p:nvPr>
            <p:ph type="sldNum" sz="quarter" idx="5"/>
          </p:nvPr>
        </p:nvSpPr>
        <p:spPr>
          <a:xfrm>
            <a:off x="4023093" y="9719598"/>
            <a:ext cx="3077739" cy="511652"/>
          </a:xfrm>
          <a:prstGeom prst="rect">
            <a:avLst/>
          </a:prstGeom>
        </p:spPr>
        <p:txBody>
          <a:bodyPr vert="horz" lIns="99066" tIns="49533" rIns="99066" bIns="49533" rtlCol="0" anchor="b"/>
          <a:lstStyle>
            <a:lvl1pPr algn="r">
              <a:defRPr sz="1300"/>
            </a:lvl1pPr>
          </a:lstStyle>
          <a:p>
            <a:fld id="{0DD0FCBF-E79A-4C52-8562-4897A858B628}" type="slidenum">
              <a:rPr lang="en-US" smtClean="0"/>
              <a:t>‹Nr.›</a:t>
            </a:fld>
            <a:endParaRPr lang="en-US"/>
          </a:p>
        </p:txBody>
      </p:sp>
    </p:spTree>
    <p:extLst>
      <p:ext uri="{BB962C8B-B14F-4D97-AF65-F5344CB8AC3E}">
        <p14:creationId xmlns:p14="http://schemas.microsoft.com/office/powerpoint/2010/main" val="134624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Narrow" panose="020B0606020202030204" pitchFamily="34" charset="0"/>
        <a:ea typeface="+mn-ea"/>
        <a:cs typeface="+mn-cs"/>
      </a:defRPr>
    </a:lvl1pPr>
    <a:lvl2pPr marL="457200" algn="l" defTabSz="914400" rtl="0" eaLnBrk="1" latinLnBrk="0" hangingPunct="1">
      <a:defRPr sz="1200" kern="1200">
        <a:solidFill>
          <a:schemeClr val="tx1"/>
        </a:solidFill>
        <a:latin typeface="Arial Narrow" panose="020B0606020202030204" pitchFamily="34" charset="0"/>
        <a:ea typeface="+mn-ea"/>
        <a:cs typeface="+mn-cs"/>
      </a:defRPr>
    </a:lvl2pPr>
    <a:lvl3pPr marL="914400" algn="l" defTabSz="914400" rtl="0" eaLnBrk="1" latinLnBrk="0" hangingPunct="1">
      <a:defRPr sz="1200" kern="1200">
        <a:solidFill>
          <a:schemeClr val="tx1"/>
        </a:solidFill>
        <a:latin typeface="Arial Narrow" panose="020B0606020202030204" pitchFamily="34" charset="0"/>
        <a:ea typeface="+mn-ea"/>
        <a:cs typeface="+mn-cs"/>
      </a:defRPr>
    </a:lvl3pPr>
    <a:lvl4pPr marL="1371600" algn="l" defTabSz="914400" rtl="0" eaLnBrk="1" latinLnBrk="0" hangingPunct="1">
      <a:defRPr sz="1200" kern="1200">
        <a:solidFill>
          <a:schemeClr val="tx1"/>
        </a:solidFill>
        <a:latin typeface="Arial Narrow" panose="020B0606020202030204" pitchFamily="34" charset="0"/>
        <a:ea typeface="+mn-ea"/>
        <a:cs typeface="+mn-cs"/>
      </a:defRPr>
    </a:lvl4pPr>
    <a:lvl5pPr marL="1828800" algn="l" defTabSz="914400" rtl="0" eaLnBrk="1" latinLnBrk="0" hangingPunct="1">
      <a:defRPr sz="12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In this talk</a:t>
            </a:r>
            <a:r>
              <a:rPr lang="en-US" baseline="0" dirty="0"/>
              <a:t> on the validation of state-of-the-art runaway electron generation models, we will explore how reduced models can be used in 1.5D transport simulations to calculate the runaway current during artificially induced disruptions. </a:t>
            </a:r>
            <a:endParaRPr lang="en-US" dirty="0"/>
          </a:p>
        </p:txBody>
      </p:sp>
      <p:sp>
        <p:nvSpPr>
          <p:cNvPr id="4" name="Slide Number Placeholder 3"/>
          <p:cNvSpPr>
            <a:spLocks noGrp="1"/>
          </p:cNvSpPr>
          <p:nvPr>
            <p:ph type="sldNum" sz="quarter" idx="10"/>
          </p:nvPr>
        </p:nvSpPr>
        <p:spPr/>
        <p:txBody>
          <a:bodyPr/>
          <a:lstStyle/>
          <a:p>
            <a:fld id="{0DD0FCBF-E79A-4C52-8562-4897A858B628}" type="slidenum">
              <a:rPr lang="en-US" smtClean="0"/>
              <a:t>1</a:t>
            </a:fld>
            <a:endParaRPr lang="en-US"/>
          </a:p>
        </p:txBody>
      </p:sp>
    </p:spTree>
    <p:extLst>
      <p:ext uri="{BB962C8B-B14F-4D97-AF65-F5344CB8AC3E}">
        <p14:creationId xmlns:p14="http://schemas.microsoft.com/office/powerpoint/2010/main" val="1501863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In this model,</a:t>
            </a:r>
            <a:r>
              <a:rPr lang="en-US" baseline="0" dirty="0"/>
              <a:t> the material deposited originates from a gas valve. The outflow from the valve can be described by a continuity equation under consideration of experimental constraints and observations. For the scenario to be modeled, around 1.8 x 10</a:t>
            </a:r>
            <a:r>
              <a:rPr lang="en-US" baseline="30000" dirty="0"/>
              <a:t>21</a:t>
            </a:r>
            <a:r>
              <a:rPr lang="en-US" baseline="0" dirty="0"/>
              <a:t> </a:t>
            </a:r>
            <a:r>
              <a:rPr lang="en-US" baseline="0" dirty="0" err="1"/>
              <a:t>Ar</a:t>
            </a:r>
            <a:r>
              <a:rPr lang="en-US" baseline="0" dirty="0"/>
              <a:t> atoms are located in the reservoir. The material is assumed to propagate with thermal velocity of around 250 m/s into the plasma. To simplify the simulation, the material is assumed to originate from just outside the LCFS; requiring a delay in the gas flow rate, which can be determined experimentally.</a:t>
            </a:r>
            <a:endParaRPr lang="en-US" dirty="0"/>
          </a:p>
        </p:txBody>
      </p:sp>
      <p:sp>
        <p:nvSpPr>
          <p:cNvPr id="4" name="Slide Number Placeholder 3"/>
          <p:cNvSpPr>
            <a:spLocks noGrp="1"/>
          </p:cNvSpPr>
          <p:nvPr>
            <p:ph type="sldNum" sz="quarter" idx="10"/>
          </p:nvPr>
        </p:nvSpPr>
        <p:spPr/>
        <p:txBody>
          <a:bodyPr/>
          <a:lstStyle/>
          <a:p>
            <a:fld id="{0DD0FCBF-E79A-4C52-8562-4897A858B628}" type="slidenum">
              <a:rPr lang="en-US" smtClean="0"/>
              <a:t>10</a:t>
            </a:fld>
            <a:endParaRPr lang="en-US"/>
          </a:p>
        </p:txBody>
      </p:sp>
    </p:spTree>
    <p:extLst>
      <p:ext uri="{BB962C8B-B14F-4D97-AF65-F5344CB8AC3E}">
        <p14:creationId xmlns:p14="http://schemas.microsoft.com/office/powerpoint/2010/main" val="2502235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In this framework,</a:t>
            </a:r>
            <a:r>
              <a:rPr lang="en-US" baseline="0" dirty="0"/>
              <a:t> phenomena due to MHD effects cannot be modeled self-consistently. Experimental observations imply the presence of such effects, one such example being the current spike measured at around 3 </a:t>
            </a:r>
            <a:r>
              <a:rPr lang="en-US" baseline="0" dirty="0" err="1"/>
              <a:t>ms.</a:t>
            </a:r>
            <a:r>
              <a:rPr lang="en-US" baseline="0" dirty="0"/>
              <a:t> Under the assumption that the cold gas front triggers (2,1) modes and higher harmonics upon reaching the q=2 surface through a contracting current density, an ad-hoc model can be applied to mimic the impact of rapid redistribution on the material injected. Transport coefficients radially constant inside the q=2 surface and decreasing exponentially in time are found suitable for this task. Here, the additional transport is assumed to decay on time scales of 1 </a:t>
            </a:r>
            <a:r>
              <a:rPr lang="en-US" baseline="0" dirty="0" err="1"/>
              <a:t>ms.</a:t>
            </a:r>
            <a:endParaRPr lang="en-US" dirty="0"/>
          </a:p>
        </p:txBody>
      </p:sp>
      <p:sp>
        <p:nvSpPr>
          <p:cNvPr id="4" name="Slide Number Placeholder 3"/>
          <p:cNvSpPr>
            <a:spLocks noGrp="1"/>
          </p:cNvSpPr>
          <p:nvPr>
            <p:ph type="sldNum" sz="quarter" idx="10"/>
          </p:nvPr>
        </p:nvSpPr>
        <p:spPr/>
        <p:txBody>
          <a:bodyPr/>
          <a:lstStyle/>
          <a:p>
            <a:fld id="{0DD0FCBF-E79A-4C52-8562-4897A858B628}" type="slidenum">
              <a:rPr lang="en-US" smtClean="0"/>
              <a:t>11</a:t>
            </a:fld>
            <a:endParaRPr lang="en-US"/>
          </a:p>
        </p:txBody>
      </p:sp>
    </p:spTree>
    <p:extLst>
      <p:ext uri="{BB962C8B-B14F-4D97-AF65-F5344CB8AC3E}">
        <p14:creationId xmlns:p14="http://schemas.microsoft.com/office/powerpoint/2010/main" val="4123526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Having understood </a:t>
            </a:r>
            <a:r>
              <a:rPr lang="en-US" baseline="0" dirty="0"/>
              <a:t>the necessary ingredients, transport simulations of ASDEX Upgrade discharge #33108 can be performed and compared to experimental measurements.</a:t>
            </a:r>
            <a:endParaRPr lang="en-US" dirty="0"/>
          </a:p>
        </p:txBody>
      </p:sp>
      <p:sp>
        <p:nvSpPr>
          <p:cNvPr id="4" name="Slide Number Placeholder 3"/>
          <p:cNvSpPr>
            <a:spLocks noGrp="1"/>
          </p:cNvSpPr>
          <p:nvPr>
            <p:ph type="sldNum" sz="quarter" idx="10"/>
          </p:nvPr>
        </p:nvSpPr>
        <p:spPr/>
        <p:txBody>
          <a:bodyPr/>
          <a:lstStyle/>
          <a:p>
            <a:fld id="{0DD0FCBF-E79A-4C52-8562-4897A858B628}" type="slidenum">
              <a:rPr lang="en-US" smtClean="0"/>
              <a:t>12</a:t>
            </a:fld>
            <a:endParaRPr lang="en-US"/>
          </a:p>
        </p:txBody>
      </p:sp>
    </p:spTree>
    <p:extLst>
      <p:ext uri="{BB962C8B-B14F-4D97-AF65-F5344CB8AC3E}">
        <p14:creationId xmlns:p14="http://schemas.microsoft.com/office/powerpoint/2010/main" val="1085430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Modeling</a:t>
            </a:r>
            <a:r>
              <a:rPr lang="en-US" baseline="0" dirty="0"/>
              <a:t> ASDEX Upgrade discharge #33108, key parameters of the experimental evolution are reproduced successfully. As illustrated in the upper subfigure, the calculated plasma current in orange decreases at a similar rate as observed experimentally, yielding a similar runaway current at the end of the current quench. In the middle subfigure, the steep increase of the electron density at around 3 </a:t>
            </a:r>
            <a:r>
              <a:rPr lang="en-US" baseline="0" dirty="0" err="1"/>
              <a:t>ms</a:t>
            </a:r>
            <a:r>
              <a:rPr lang="en-US" baseline="0" dirty="0"/>
              <a:t> as well as the occurrence of the thermal quench as inferred from soft X-ray radiation shown in the bottom subfigure are captured with this approach. Consequently, the distinct phases of pre-thermal quench, thermal quench and current quench are covered by this model.</a:t>
            </a:r>
          </a:p>
          <a:p>
            <a:pPr algn="just"/>
            <a:endParaRPr lang="en-US" baseline="0" dirty="0"/>
          </a:p>
          <a:p>
            <a:pPr algn="just"/>
            <a:r>
              <a:rPr lang="en-US" baseline="0" dirty="0"/>
              <a:t>Agreement between simulation and experiment can be obtained only under application of the additional transport coefficients. In their absence, the material propagates into the core plasma too slowly, resulting in a long delay of the onset of the thermal quench. Simultaneously, the </a:t>
            </a:r>
            <a:r>
              <a:rPr lang="en-US" baseline="0" dirty="0" err="1"/>
              <a:t>Ohmic</a:t>
            </a:r>
            <a:r>
              <a:rPr lang="en-US" baseline="0" dirty="0"/>
              <a:t> current density decays slower than observed. Only when the increase of the free electron density and thus of the effective plasma charge are calculated correctly, the current evolution obtained can agree with measurements.</a:t>
            </a:r>
          </a:p>
          <a:p>
            <a:pPr algn="just"/>
            <a:endParaRPr lang="en-US" baseline="0" dirty="0"/>
          </a:p>
          <a:p>
            <a:pPr algn="just"/>
            <a:r>
              <a:rPr lang="en-US" dirty="0"/>
              <a:t>Applying the</a:t>
            </a:r>
            <a:r>
              <a:rPr lang="en-US" baseline="0" dirty="0"/>
              <a:t> toolkit </a:t>
            </a:r>
            <a:r>
              <a:rPr lang="en-US" baseline="0" dirty="0">
                <a:latin typeface="Arial Nova Cond Light" panose="020B0306020202020204" pitchFamily="34" charset="0"/>
              </a:rPr>
              <a:t>ASTRA-STRAHL</a:t>
            </a:r>
            <a:r>
              <a:rPr lang="en-US" baseline="0" dirty="0"/>
              <a:t> to the simulation of argon MGI in ASDEX Upgrade discharge #33108, we observe that this 1D approach is suitable for modeling MGI scenarios.</a:t>
            </a:r>
            <a:endParaRPr lang="en-US" dirty="0"/>
          </a:p>
        </p:txBody>
      </p:sp>
      <p:sp>
        <p:nvSpPr>
          <p:cNvPr id="4" name="Slide Number Placeholder 3"/>
          <p:cNvSpPr>
            <a:spLocks noGrp="1"/>
          </p:cNvSpPr>
          <p:nvPr>
            <p:ph type="sldNum" sz="quarter" idx="10"/>
          </p:nvPr>
        </p:nvSpPr>
        <p:spPr/>
        <p:txBody>
          <a:bodyPr/>
          <a:lstStyle/>
          <a:p>
            <a:fld id="{0DD0FCBF-E79A-4C52-8562-4897A858B628}" type="slidenum">
              <a:rPr lang="en-US" smtClean="0"/>
              <a:t>13</a:t>
            </a:fld>
            <a:endParaRPr lang="en-US"/>
          </a:p>
        </p:txBody>
      </p:sp>
    </p:spTree>
    <p:extLst>
      <p:ext uri="{BB962C8B-B14F-4D97-AF65-F5344CB8AC3E}">
        <p14:creationId xmlns:p14="http://schemas.microsoft.com/office/powerpoint/2010/main" val="241801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altLang="zh-CN" dirty="0"/>
              <a:t>The slow propagation of the cold gas front into the central plasma in the absence of additional transport coefficients stems from opposing neoclassical fluxes. The steep density gradient in front of the ionized material results in inward transport due to diffusive processes. Simultaneously, a strong neoclassical pinch transports particles outward, effectively </a:t>
            </a:r>
            <a:r>
              <a:rPr lang="en-US" altLang="zh-CN" dirty="0"/>
              <a:t>canceling</a:t>
            </a:r>
            <a:r>
              <a:rPr lang="en-GB" altLang="zh-CN" dirty="0"/>
              <a:t> the inward diffusive flux, as shown in the upper part of the right figure. As a result, the propagation of the cold gas front is predominantly driven by the incoming neutrals under these</a:t>
            </a:r>
            <a:r>
              <a:rPr lang="zh-CN" altLang="en-US" dirty="0"/>
              <a:t> </a:t>
            </a:r>
            <a:r>
              <a:rPr lang="en-US" altLang="zh-CN" dirty="0"/>
              <a:t>conditions.</a:t>
            </a:r>
            <a:endParaRPr lang="zh-CN" altLang="en-US" dirty="0"/>
          </a:p>
          <a:p>
            <a:pPr algn="just"/>
            <a:endParaRPr lang="zh-CN" altLang="en-US" dirty="0"/>
          </a:p>
          <a:p>
            <a:pPr algn="just"/>
            <a:r>
              <a:rPr lang="en-GB" altLang="zh-CN" dirty="0"/>
              <a:t>In the presence of additional transport coefficients, neoclassical convection effectively vanishes, causing net inward transport of ionized impurities due to neoclassical diffusion. This process cannot be neglected in the simulations performed. As shown in the figure on the left side, ionized material reaches the central plasma significantly later when not utilizing </a:t>
            </a:r>
            <a:r>
              <a:rPr lang="en-GB" altLang="zh-CN" dirty="0">
                <a:latin typeface="Arial Nova Cond Light" panose="020B0306020202020204" pitchFamily="34" charset="0"/>
              </a:rPr>
              <a:t>NEOART</a:t>
            </a:r>
            <a:r>
              <a:rPr lang="en-GB" altLang="zh-CN" dirty="0">
                <a:latin typeface="+mj-lt"/>
              </a:rPr>
              <a:t> </a:t>
            </a:r>
            <a:r>
              <a:rPr lang="en-GB" altLang="zh-CN" dirty="0"/>
              <a:t>in the simulations. The experimentally observed decay of the residual Ohmic current cannot be reproduced under these conditions. Consequently, neoclassical processes are important for describing the transport of ionized impurities during disruptions.</a:t>
            </a:r>
            <a:endParaRPr lang="en-US" dirty="0"/>
          </a:p>
        </p:txBody>
      </p:sp>
      <p:sp>
        <p:nvSpPr>
          <p:cNvPr id="4" name="Slide Number Placeholder 3"/>
          <p:cNvSpPr>
            <a:spLocks noGrp="1"/>
          </p:cNvSpPr>
          <p:nvPr>
            <p:ph type="sldNum" sz="quarter" idx="10"/>
          </p:nvPr>
        </p:nvSpPr>
        <p:spPr/>
        <p:txBody>
          <a:bodyPr/>
          <a:lstStyle/>
          <a:p>
            <a:fld id="{0DD0FCBF-E79A-4C52-8562-4897A858B628}" type="slidenum">
              <a:rPr lang="en-US" smtClean="0"/>
              <a:t>14</a:t>
            </a:fld>
            <a:endParaRPr lang="en-US"/>
          </a:p>
        </p:txBody>
      </p:sp>
    </p:spTree>
    <p:extLst>
      <p:ext uri="{BB962C8B-B14F-4D97-AF65-F5344CB8AC3E}">
        <p14:creationId xmlns:p14="http://schemas.microsoft.com/office/powerpoint/2010/main" val="1430610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altLang="zh-CN" dirty="0"/>
              <a:t>Since we have now shown that the evolution of the background plasma can be adequately described by our model, we can investigate the generation of runaway electrons in this setting.</a:t>
            </a:r>
            <a:endParaRPr lang="en-US" dirty="0"/>
          </a:p>
        </p:txBody>
      </p:sp>
      <p:sp>
        <p:nvSpPr>
          <p:cNvPr id="4" name="Slide Number Placeholder 3"/>
          <p:cNvSpPr>
            <a:spLocks noGrp="1"/>
          </p:cNvSpPr>
          <p:nvPr>
            <p:ph type="sldNum" sz="quarter" idx="10"/>
          </p:nvPr>
        </p:nvSpPr>
        <p:spPr/>
        <p:txBody>
          <a:bodyPr/>
          <a:lstStyle/>
          <a:p>
            <a:fld id="{0DD0FCBF-E79A-4C52-8562-4897A858B628}" type="slidenum">
              <a:rPr lang="en-US" smtClean="0"/>
              <a:t>15</a:t>
            </a:fld>
            <a:endParaRPr lang="en-US"/>
          </a:p>
        </p:txBody>
      </p:sp>
    </p:spTree>
    <p:extLst>
      <p:ext uri="{BB962C8B-B14F-4D97-AF65-F5344CB8AC3E}">
        <p14:creationId xmlns:p14="http://schemas.microsoft.com/office/powerpoint/2010/main" val="3771239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altLang="zh-CN" dirty="0"/>
              <a:t>As illustrated in the top right figure, the Ohmic current contracts into the central plasma where the plasma temperature has not collapsed yet. As a result, the parallel electric field increases locally up to a few percent of the </a:t>
            </a:r>
            <a:r>
              <a:rPr lang="en-GB" altLang="zh-CN" dirty="0" err="1"/>
              <a:t>Dreicer</a:t>
            </a:r>
            <a:r>
              <a:rPr lang="en-GB" altLang="zh-CN" dirty="0"/>
              <a:t> electric field for a short duration. This magnitude is sufficient to cause electron runaway. However, given the transient nature of the increased electric field, </a:t>
            </a:r>
            <a:r>
              <a:rPr lang="en-GB" altLang="zh-CN" dirty="0" err="1"/>
              <a:t>Dreicer</a:t>
            </a:r>
            <a:r>
              <a:rPr lang="en-GB" altLang="zh-CN" dirty="0"/>
              <a:t> generation only produces a small seed population of runaways of around 1% of the final runaway population.</a:t>
            </a:r>
            <a:endParaRPr lang="zh-CN" altLang="en-US" dirty="0"/>
          </a:p>
          <a:p>
            <a:pPr algn="just"/>
            <a:endParaRPr lang="zh-CN" altLang="en-US" dirty="0"/>
          </a:p>
          <a:p>
            <a:pPr algn="just"/>
            <a:r>
              <a:rPr lang="en-GB" altLang="zh-CN" dirty="0"/>
              <a:t>The seed runaways are then multiplied by the avalanche mechanism. As the parallel electric field exceeds the critical electric field throughout the entire plasma radius for several </a:t>
            </a:r>
            <a:r>
              <a:rPr lang="en-GB" altLang="zh-CN" dirty="0" err="1"/>
              <a:t>ms</a:t>
            </a:r>
            <a:r>
              <a:rPr lang="en-GB" altLang="zh-CN" dirty="0"/>
              <a:t>, a significant runaway population is generated, being in total around 210 kA. This estimate is well in line with experimental observations as seen on the previous slides.</a:t>
            </a:r>
            <a:endParaRPr lang="en-US" dirty="0"/>
          </a:p>
        </p:txBody>
      </p:sp>
      <p:sp>
        <p:nvSpPr>
          <p:cNvPr id="4" name="Slide Number Placeholder 3"/>
          <p:cNvSpPr>
            <a:spLocks noGrp="1"/>
          </p:cNvSpPr>
          <p:nvPr>
            <p:ph type="sldNum" sz="quarter" idx="10"/>
          </p:nvPr>
        </p:nvSpPr>
        <p:spPr/>
        <p:txBody>
          <a:bodyPr/>
          <a:lstStyle/>
          <a:p>
            <a:fld id="{0DD0FCBF-E79A-4C52-8562-4897A858B628}" type="slidenum">
              <a:rPr lang="en-US" smtClean="0"/>
              <a:t>16</a:t>
            </a:fld>
            <a:endParaRPr lang="en-US"/>
          </a:p>
        </p:txBody>
      </p:sp>
    </p:spTree>
    <p:extLst>
      <p:ext uri="{BB962C8B-B14F-4D97-AF65-F5344CB8AC3E}">
        <p14:creationId xmlns:p14="http://schemas.microsoft.com/office/powerpoint/2010/main" val="2288448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altLang="zh-CN" dirty="0"/>
              <a:t>The simulations presented were carried out applying the models for runaway generation under consideration of the impact of partially ionized impurities as developed by </a:t>
            </a:r>
            <a:r>
              <a:rPr lang="en-GB" altLang="zh-CN" dirty="0" err="1"/>
              <a:t>Hesslow</a:t>
            </a:r>
            <a:r>
              <a:rPr lang="en-GB" altLang="zh-CN" dirty="0"/>
              <a:t> </a:t>
            </a:r>
            <a:r>
              <a:rPr lang="en-GB" altLang="zh-CN" i="1" dirty="0"/>
              <a:t>et al</a:t>
            </a:r>
            <a:r>
              <a:rPr lang="en-GB" altLang="zh-CN" dirty="0"/>
              <a:t>. To assess the importance of these effects, the runaway generation models used can be replaced by the classical formulae by Connor &amp; Hastie for </a:t>
            </a:r>
            <a:r>
              <a:rPr lang="en-GB" altLang="zh-CN" dirty="0" err="1"/>
              <a:t>Dreicer</a:t>
            </a:r>
            <a:r>
              <a:rPr lang="en-GB" altLang="zh-CN" dirty="0"/>
              <a:t> generation and by </a:t>
            </a:r>
            <a:r>
              <a:rPr lang="en-GB" altLang="zh-CN" dirty="0" err="1"/>
              <a:t>Rosenbluth</a:t>
            </a:r>
            <a:r>
              <a:rPr lang="en-GB" altLang="zh-CN" dirty="0"/>
              <a:t> &amp; </a:t>
            </a:r>
            <a:r>
              <a:rPr lang="en-GB" altLang="zh-CN" dirty="0" err="1"/>
              <a:t>Putvinski</a:t>
            </a:r>
            <a:r>
              <a:rPr lang="en-GB" altLang="zh-CN" dirty="0"/>
              <a:t> for avalanche generation.</a:t>
            </a:r>
            <a:endParaRPr lang="zh-CN" altLang="en-US" dirty="0"/>
          </a:p>
          <a:p>
            <a:pPr algn="just"/>
            <a:endParaRPr lang="zh-CN" altLang="en-US" dirty="0"/>
          </a:p>
          <a:p>
            <a:pPr algn="just"/>
            <a:r>
              <a:rPr lang="en-GB" altLang="zh-CN" dirty="0"/>
              <a:t>Neglecting the impact of partially ionized impurities on electron runaway, which is shown in blue in the figure on the right, the </a:t>
            </a:r>
            <a:r>
              <a:rPr lang="en-GB" altLang="zh-CN" dirty="0" err="1"/>
              <a:t>Dreicer</a:t>
            </a:r>
            <a:r>
              <a:rPr lang="en-GB" altLang="zh-CN" dirty="0"/>
              <a:t> mechanism produces a noticeably increased runaway population of around 100 kA earlier in the disruption. The strength of avalanche multiplication is however reduced. In both cases, the amounts of avalanche generated</a:t>
            </a:r>
            <a:r>
              <a:rPr lang="zh-CN" altLang="en-US" dirty="0"/>
              <a:t> </a:t>
            </a:r>
            <a:r>
              <a:rPr lang="en-GB" altLang="zh-CN" dirty="0"/>
              <a:t>runaways are of comparable magnitude despite the larger </a:t>
            </a:r>
            <a:r>
              <a:rPr lang="en-GB" altLang="zh-CN" dirty="0" err="1"/>
              <a:t>Dreicer</a:t>
            </a:r>
            <a:r>
              <a:rPr lang="en-GB" altLang="zh-CN" dirty="0"/>
              <a:t> population when employing the formula by Connor &amp; Hastie. The final runaway current calculated does therefore not agree with experimental measurements, although being in the right order of magnitude. It should be noted, that even though our model employs free parameters, agreement with all experimental measurements</a:t>
            </a:r>
            <a:r>
              <a:rPr lang="zh-CN" altLang="en-US" dirty="0"/>
              <a:t> </a:t>
            </a:r>
            <a:r>
              <a:rPr lang="en-GB" altLang="zh-CN" dirty="0"/>
              <a:t>cannot be re-obtained adjusting their values when applying the classical formulae.</a:t>
            </a:r>
            <a:endParaRPr lang="zh-CN" altLang="en-US" dirty="0"/>
          </a:p>
          <a:p>
            <a:pPr algn="just"/>
            <a:endParaRPr lang="zh-CN" altLang="en-US" dirty="0"/>
          </a:p>
          <a:p>
            <a:pPr algn="just"/>
            <a:r>
              <a:rPr lang="en-GB" altLang="zh-CN" dirty="0"/>
              <a:t>From this we conclude, that the impact of partially ionized impurities on runaway electron generation cannot be neglected in self-consistent simulations of tokamak disruptions.</a:t>
            </a:r>
            <a:endParaRPr lang="en-US" dirty="0"/>
          </a:p>
        </p:txBody>
      </p:sp>
      <p:sp>
        <p:nvSpPr>
          <p:cNvPr id="4" name="Slide Number Placeholder 3"/>
          <p:cNvSpPr>
            <a:spLocks noGrp="1"/>
          </p:cNvSpPr>
          <p:nvPr>
            <p:ph type="sldNum" sz="quarter" idx="10"/>
          </p:nvPr>
        </p:nvSpPr>
        <p:spPr/>
        <p:txBody>
          <a:bodyPr/>
          <a:lstStyle/>
          <a:p>
            <a:fld id="{0DD0FCBF-E79A-4C52-8562-4897A858B628}" type="slidenum">
              <a:rPr lang="en-US" smtClean="0"/>
              <a:t>17</a:t>
            </a:fld>
            <a:endParaRPr lang="en-US"/>
          </a:p>
        </p:txBody>
      </p:sp>
    </p:spTree>
    <p:extLst>
      <p:ext uri="{BB962C8B-B14F-4D97-AF65-F5344CB8AC3E}">
        <p14:creationId xmlns:p14="http://schemas.microsoft.com/office/powerpoint/2010/main" val="2851016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altLang="zh-CN" dirty="0"/>
              <a:t>This brings us the end of this talk. We have seen that the transport toolkit ASTRA-STRAHL can be used successfully for the simulation of argon MGI and runaway electron generation, correctly calculating the evolution of key plasma parameters in agreement with experimental observations. Here, a 1D approach for material deposition and propagation is found suitable, despite the complexity and 3D nature of MGI. Even though neoclassical processes are important for the transport of ionized impurities, additional effects due to MHD also play a significant role in re-distribution of material. In this setting, the impact of partially ionized impurities cannot be neglected for the calculation of electron runaway.</a:t>
            </a:r>
            <a:endParaRPr lang="en-US" dirty="0"/>
          </a:p>
        </p:txBody>
      </p:sp>
      <p:sp>
        <p:nvSpPr>
          <p:cNvPr id="4" name="Slide Number Placeholder 3"/>
          <p:cNvSpPr>
            <a:spLocks noGrp="1"/>
          </p:cNvSpPr>
          <p:nvPr>
            <p:ph type="sldNum" sz="quarter" idx="10"/>
          </p:nvPr>
        </p:nvSpPr>
        <p:spPr/>
        <p:txBody>
          <a:bodyPr/>
          <a:lstStyle/>
          <a:p>
            <a:fld id="{0DD0FCBF-E79A-4C52-8562-4897A858B628}" type="slidenum">
              <a:rPr lang="en-US" smtClean="0"/>
              <a:t>18</a:t>
            </a:fld>
            <a:endParaRPr lang="en-US"/>
          </a:p>
        </p:txBody>
      </p:sp>
    </p:spTree>
    <p:extLst>
      <p:ext uri="{BB962C8B-B14F-4D97-AF65-F5344CB8AC3E}">
        <p14:creationId xmlns:p14="http://schemas.microsoft.com/office/powerpoint/2010/main" val="3463344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effectLst/>
              <a:latin typeface="+mn-lt"/>
            </a:endParaRPr>
          </a:p>
        </p:txBody>
      </p:sp>
      <p:sp>
        <p:nvSpPr>
          <p:cNvPr id="4" name="Slide Number Placeholder 3"/>
          <p:cNvSpPr>
            <a:spLocks noGrp="1"/>
          </p:cNvSpPr>
          <p:nvPr>
            <p:ph type="sldNum" sz="quarter" idx="10"/>
          </p:nvPr>
        </p:nvSpPr>
        <p:spPr/>
        <p:txBody>
          <a:bodyPr/>
          <a:lstStyle/>
          <a:p>
            <a:fld id="{0DD0FCBF-E79A-4C52-8562-4897A858B628}" type="slidenum">
              <a:rPr lang="en-US" smtClean="0"/>
              <a:t>19</a:t>
            </a:fld>
            <a:endParaRPr lang="en-US"/>
          </a:p>
        </p:txBody>
      </p:sp>
    </p:spTree>
    <p:extLst>
      <p:ext uri="{BB962C8B-B14F-4D97-AF65-F5344CB8AC3E}">
        <p14:creationId xmlns:p14="http://schemas.microsoft.com/office/powerpoint/2010/main" val="3437287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rPr>
              <a:t>A brief remark: This talk can only provide a brief overview on the work carried out on this topic. For further details and analyses, please refer to the article mentioned below, which has been recently accepted for publication in the journal Nuclear Fusion. With this mentioned, let’s dive into modeling runaway electron generation in transport simulations.</a:t>
            </a:r>
            <a:endParaRPr lang="de-DE" sz="1200" dirty="0">
              <a:effectLst/>
              <a:latin typeface="+mn-lt"/>
            </a:endParaRPr>
          </a:p>
        </p:txBody>
      </p:sp>
      <p:sp>
        <p:nvSpPr>
          <p:cNvPr id="4" name="Slide Number Placeholder 3"/>
          <p:cNvSpPr>
            <a:spLocks noGrp="1"/>
          </p:cNvSpPr>
          <p:nvPr>
            <p:ph type="sldNum" sz="quarter" idx="10"/>
          </p:nvPr>
        </p:nvSpPr>
        <p:spPr/>
        <p:txBody>
          <a:bodyPr/>
          <a:lstStyle/>
          <a:p>
            <a:fld id="{0DD0FCBF-E79A-4C52-8562-4897A858B628}" type="slidenum">
              <a:rPr lang="en-US" smtClean="0"/>
              <a:t>2</a:t>
            </a:fld>
            <a:endParaRPr lang="en-US"/>
          </a:p>
        </p:txBody>
      </p:sp>
    </p:spTree>
    <p:extLst>
      <p:ext uri="{BB962C8B-B14F-4D97-AF65-F5344CB8AC3E}">
        <p14:creationId xmlns:p14="http://schemas.microsoft.com/office/powerpoint/2010/main" val="3437287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0FCBF-E79A-4C52-8562-4897A858B628}" type="slidenum">
              <a:rPr lang="en-US" smtClean="0"/>
              <a:t>20</a:t>
            </a:fld>
            <a:endParaRPr lang="en-US"/>
          </a:p>
        </p:txBody>
      </p:sp>
    </p:spTree>
    <p:extLst>
      <p:ext uri="{BB962C8B-B14F-4D97-AF65-F5344CB8AC3E}">
        <p14:creationId xmlns:p14="http://schemas.microsoft.com/office/powerpoint/2010/main" val="273761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As identified</a:t>
            </a:r>
            <a:r>
              <a:rPr lang="en-US" baseline="0" dirty="0"/>
              <a:t> by the ITER Organization, the conversion of a substantial fraction of the </a:t>
            </a:r>
            <a:r>
              <a:rPr lang="en-US" baseline="0" dirty="0" err="1"/>
              <a:t>Ohmic</a:t>
            </a:r>
            <a:r>
              <a:rPr lang="en-US" baseline="0" dirty="0"/>
              <a:t> current to relativistic runaway electrons during a disruption must be avoided to prevent potential severe damage to ITER. Designing an effective disruption mitigation system (DMS) is therefore of prime importance to ensure the successful operation of the ITER tokamak. This task in turn demands a solid understanding of the processes governing runaway electron generation and dissipation in a rapidly changing plasma environment; that is in the presence of high-Z material, stochastic magnetic field lines and a cold background plasma. These interactions are being studied experimentally across various machines, aided by theoretical investigation. A method to bridge both approaches and to complement the ongoing effort is through computational investigation. </a:t>
            </a:r>
          </a:p>
          <a:p>
            <a:pPr algn="just"/>
            <a:endParaRPr lang="en-US" baseline="0" dirty="0"/>
          </a:p>
          <a:p>
            <a:pPr algn="just"/>
            <a:r>
              <a:rPr lang="en-US" baseline="0" dirty="0"/>
              <a:t>In this talk, we will focus on this 3</a:t>
            </a:r>
            <a:r>
              <a:rPr lang="en-US" baseline="30000" dirty="0"/>
              <a:t>rd</a:t>
            </a:r>
            <a:r>
              <a:rPr lang="en-US" baseline="0" dirty="0"/>
              <a:t> pillar of tackling the runaway electron problem.</a:t>
            </a:r>
          </a:p>
        </p:txBody>
      </p:sp>
      <p:sp>
        <p:nvSpPr>
          <p:cNvPr id="4" name="Slide Number Placeholder 3"/>
          <p:cNvSpPr>
            <a:spLocks noGrp="1"/>
          </p:cNvSpPr>
          <p:nvPr>
            <p:ph type="sldNum" sz="quarter" idx="10"/>
          </p:nvPr>
        </p:nvSpPr>
        <p:spPr/>
        <p:txBody>
          <a:bodyPr/>
          <a:lstStyle/>
          <a:p>
            <a:fld id="{0DD0FCBF-E79A-4C52-8562-4897A858B628}" type="slidenum">
              <a:rPr lang="en-US" smtClean="0"/>
              <a:t>3</a:t>
            </a:fld>
            <a:endParaRPr lang="en-US"/>
          </a:p>
        </p:txBody>
      </p:sp>
    </p:spTree>
    <p:extLst>
      <p:ext uri="{BB962C8B-B14F-4D97-AF65-F5344CB8AC3E}">
        <p14:creationId xmlns:p14="http://schemas.microsoft.com/office/powerpoint/2010/main" val="2022807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As we will see in the following, integrated modeling tools can be used</a:t>
            </a:r>
            <a:r>
              <a:rPr lang="en-US" baseline="0" dirty="0"/>
              <a:t> successfully to self-consistently model the interactions between background hydrogen plasma, impurity species introduced through massive material injection (MMI) and runaway electrons. For this task, the 1.5D transport code toolkit </a:t>
            </a:r>
            <a:r>
              <a:rPr lang="en-US" baseline="0" dirty="0">
                <a:latin typeface="Arial Nova Cond Light" panose="020B0306020202020204" pitchFamily="34" charset="0"/>
              </a:rPr>
              <a:t>ASTRA-STRAHL</a:t>
            </a:r>
            <a:r>
              <a:rPr lang="en-US" baseline="0" dirty="0"/>
              <a:t> is chosen. On the following slides, we will first familiarize ourselves with the toolkit </a:t>
            </a:r>
            <a:r>
              <a:rPr lang="en-US" baseline="0" dirty="0">
                <a:latin typeface="Arial Nova Cond Light" panose="020B0306020202020204" pitchFamily="34" charset="0"/>
                <a:ea typeface="Arial MT Condensed" panose="020B0706020202020204" pitchFamily="34" charset="0"/>
                <a:cs typeface="Arial MT Condensed" panose="020B0706020202020204" pitchFamily="34" charset="0"/>
              </a:rPr>
              <a:t>ASTRA-STRAHL</a:t>
            </a:r>
            <a:r>
              <a:rPr lang="en-US" baseline="0" dirty="0"/>
              <a:t> and then apply it to model an ASDEX Upgrade discharge.</a:t>
            </a:r>
          </a:p>
          <a:p>
            <a:pPr algn="just"/>
            <a:endParaRPr lang="en-US" baseline="0" dirty="0"/>
          </a:p>
          <a:p>
            <a:pPr algn="just"/>
            <a:r>
              <a:rPr lang="en-US" baseline="0" dirty="0"/>
              <a:t>Here, we will explore three aspects of the modeling process, being </a:t>
            </a:r>
          </a:p>
          <a:p>
            <a:pPr algn="just"/>
            <a:r>
              <a:rPr lang="en-US" baseline="0" dirty="0"/>
              <a:t>	a) the description of the material transport, </a:t>
            </a:r>
          </a:p>
          <a:p>
            <a:pPr algn="just"/>
            <a:r>
              <a:rPr lang="en-US" baseline="0" dirty="0"/>
              <a:t>	b) agreement between simulation and experiment and </a:t>
            </a:r>
          </a:p>
          <a:p>
            <a:pPr algn="just"/>
            <a:r>
              <a:rPr lang="en-US" baseline="0" dirty="0"/>
              <a:t>	c) the validation of reduced models for runaway electron generation.</a:t>
            </a:r>
          </a:p>
        </p:txBody>
      </p:sp>
      <p:sp>
        <p:nvSpPr>
          <p:cNvPr id="4" name="Slide Number Placeholder 3"/>
          <p:cNvSpPr>
            <a:spLocks noGrp="1"/>
          </p:cNvSpPr>
          <p:nvPr>
            <p:ph type="sldNum" sz="quarter" idx="10"/>
          </p:nvPr>
        </p:nvSpPr>
        <p:spPr/>
        <p:txBody>
          <a:bodyPr/>
          <a:lstStyle/>
          <a:p>
            <a:fld id="{0DD0FCBF-E79A-4C52-8562-4897A858B628}" type="slidenum">
              <a:rPr lang="en-US" smtClean="0"/>
              <a:t>4</a:t>
            </a:fld>
            <a:endParaRPr lang="en-US"/>
          </a:p>
        </p:txBody>
      </p:sp>
    </p:spTree>
    <p:extLst>
      <p:ext uri="{BB962C8B-B14F-4D97-AF65-F5344CB8AC3E}">
        <p14:creationId xmlns:p14="http://schemas.microsoft.com/office/powerpoint/2010/main" val="189467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just"/>
                <a:r>
                  <a:rPr lang="en-US" dirty="0"/>
                  <a:t>Each of the two coupled codes </a:t>
                </a:r>
                <a:r>
                  <a:rPr lang="en-US" dirty="0">
                    <a:latin typeface="Arial Nova Cond Light" panose="020B0306020202020204" pitchFamily="34" charset="0"/>
                    <a:ea typeface="Arial MT Condensed" panose="020B0706020202020204" pitchFamily="34" charset="0"/>
                    <a:cs typeface="Arial MT Condensed" panose="020B0706020202020204" pitchFamily="34" charset="0"/>
                  </a:rPr>
                  <a:t>ASTRA</a:t>
                </a:r>
                <a:r>
                  <a:rPr lang="en-US" dirty="0"/>
                  <a:t> and </a:t>
                </a:r>
                <a:r>
                  <a:rPr lang="en-US" dirty="0">
                    <a:latin typeface="Arial Nova Cond Light" panose="020B0306020202020204" pitchFamily="34" charset="0"/>
                    <a:ea typeface="Arial MT Condensed" panose="020B0706020202020204" pitchFamily="34" charset="0"/>
                    <a:cs typeface="Arial MT Condensed" panose="020B0706020202020204" pitchFamily="34" charset="0"/>
                  </a:rPr>
                  <a:t>STRAHL</a:t>
                </a:r>
                <a:r>
                  <a:rPr lang="en-US" dirty="0"/>
                  <a:t> evaluates the macroscopic transport equation for certain</a:t>
                </a:r>
                <a:r>
                  <a:rPr lang="en-US" baseline="0" dirty="0"/>
                  <a:t> fluid quantities </a:t>
                </a:r>
                <a14:m>
                  <m:oMath xmlns:m="http://schemas.openxmlformats.org/officeDocument/2006/math">
                    <m:r>
                      <a:rPr lang="en-US" i="1" baseline="0" dirty="0" smtClean="0">
                        <a:latin typeface="Cambria Math"/>
                      </a:rPr>
                      <m:t>𝑌</m:t>
                    </m:r>
                  </m:oMath>
                </a14:m>
                <a:r>
                  <a:rPr lang="en-US" baseline="0" dirty="0"/>
                  <a:t> as a function of the normalized radial coordinate </a:t>
                </a:r>
                <a14:m>
                  <m:oMath xmlns:m="http://schemas.openxmlformats.org/officeDocument/2006/math">
                    <m:r>
                      <a:rPr lang="en-US" b="0" i="1" baseline="0" smtClean="0">
                        <a:latin typeface="Cambria Math"/>
                      </a:rPr>
                      <m:t>𝜌</m:t>
                    </m:r>
                  </m:oMath>
                </a14:m>
                <a:r>
                  <a:rPr lang="en-US" baseline="0" dirty="0"/>
                  <a:t> and time </a:t>
                </a:r>
                <a14:m>
                  <m:oMath xmlns:m="http://schemas.openxmlformats.org/officeDocument/2006/math">
                    <m:r>
                      <a:rPr lang="en-US" b="0" i="1" baseline="0" smtClean="0">
                        <a:latin typeface="Cambria Math"/>
                      </a:rPr>
                      <m:t>𝑡</m:t>
                    </m:r>
                  </m:oMath>
                </a14:m>
                <a:r>
                  <a:rPr lang="en-US" baseline="0" dirty="0"/>
                  <a:t> in the presence of diffusion </a:t>
                </a:r>
                <a14:m>
                  <m:oMath xmlns:m="http://schemas.openxmlformats.org/officeDocument/2006/math">
                    <m:r>
                      <a:rPr lang="en-US" b="0" i="1" baseline="0" smtClean="0">
                        <a:latin typeface="Cambria Math"/>
                      </a:rPr>
                      <m:t>𝐷</m:t>
                    </m:r>
                  </m:oMath>
                </a14:m>
                <a:r>
                  <a:rPr lang="en-US" baseline="0" dirty="0"/>
                  <a:t>, convection </a:t>
                </a:r>
                <a14:m>
                  <m:oMath xmlns:m="http://schemas.openxmlformats.org/officeDocument/2006/math">
                    <m:r>
                      <a:rPr lang="en-US" b="0" i="1" baseline="0" smtClean="0">
                        <a:latin typeface="Cambria Math"/>
                      </a:rPr>
                      <m:t>𝑣</m:t>
                    </m:r>
                  </m:oMath>
                </a14:m>
                <a:r>
                  <a:rPr lang="en-US" baseline="0" dirty="0"/>
                  <a:t> and sources </a:t>
                </a:r>
                <a14:m>
                  <m:oMath xmlns:m="http://schemas.openxmlformats.org/officeDocument/2006/math">
                    <m:r>
                      <a:rPr lang="en-US" b="0" i="1" baseline="0" smtClean="0">
                        <a:latin typeface="Cambria Math"/>
                      </a:rPr>
                      <m:t>𝑆</m:t>
                    </m:r>
                  </m:oMath>
                </a14:m>
                <a:r>
                  <a:rPr lang="en-US" baseline="0" dirty="0"/>
                  <a:t>. The calculations are thus performed in one radial dimension for flux-surface averages assuming toroidal symmetry. </a:t>
                </a:r>
              </a:p>
              <a:p>
                <a:pPr algn="just"/>
                <a:endParaRPr lang="en-US" baseline="0" dirty="0"/>
              </a:p>
              <a:p>
                <a:pPr algn="just"/>
                <a:r>
                  <a:rPr lang="en-US" baseline="0" dirty="0"/>
                  <a:t>In the case of </a:t>
                </a:r>
                <a:r>
                  <a:rPr lang="en-US" baseline="0" dirty="0">
                    <a:latin typeface="Arial Nova Cond Light" panose="020B0306020202020204" pitchFamily="34" charset="0"/>
                    <a:ea typeface="Arial MT Condensed" panose="020B0706020202020204" pitchFamily="34" charset="0"/>
                    <a:cs typeface="Arial MT Condensed" panose="020B0706020202020204" pitchFamily="34" charset="0"/>
                  </a:rPr>
                  <a:t>ASTRA</a:t>
                </a:r>
                <a:r>
                  <a:rPr lang="en-US" baseline="0" dirty="0"/>
                  <a:t>, evolution is performed for the main plasma parameters, which here are the poloidal magnetic flux, both the electron and ion temperatures, and the runaway electron current density. The magnetic geometry can be obtained either from a 3-moment solver under the assumption of circular flux surfaces or from the code </a:t>
                </a:r>
                <a:r>
                  <a:rPr lang="en-US" baseline="0" dirty="0">
                    <a:latin typeface="Arial Nova Cond Light" panose="020B0306020202020204" pitchFamily="34" charset="0"/>
                  </a:rPr>
                  <a:t>SPIDER</a:t>
                </a:r>
                <a:r>
                  <a:rPr lang="en-US" baseline="0" dirty="0"/>
                  <a:t> for shaped plasmas. For the simulation of ASDEX Upgrade disruptions, application of the 3-moment solver is sufficient. </a:t>
                </a:r>
              </a:p>
              <a:p>
                <a:pPr algn="just"/>
                <a:endParaRPr lang="en-US" baseline="0" dirty="0"/>
              </a:p>
              <a:p>
                <a:pPr algn="just"/>
                <a:r>
                  <a:rPr lang="en-US" baseline="0" dirty="0"/>
                  <a:t>Evolution of individual impurity charge states including the neutral populations is performed by </a:t>
                </a:r>
                <a:r>
                  <a:rPr lang="en-US" baseline="0" dirty="0">
                    <a:latin typeface="Arial Nova Cond Light" panose="020B0306020202020204" pitchFamily="34" charset="0"/>
                  </a:rPr>
                  <a:t>STRAHL</a:t>
                </a:r>
                <a:r>
                  <a:rPr lang="en-US" baseline="0" dirty="0"/>
                  <a:t>. The electron density evolution is obtained by demanding </a:t>
                </a:r>
                <a:r>
                  <a:rPr lang="en-US" baseline="0" dirty="0" err="1"/>
                  <a:t>quasineutrality</a:t>
                </a:r>
                <a:r>
                  <a:rPr lang="en-US" baseline="0" dirty="0"/>
                  <a:t>. For the transport of impurities, neoclassical transport coefficients can be provided by the built-in code </a:t>
                </a:r>
                <a:r>
                  <a:rPr lang="en-US" baseline="0" dirty="0">
                    <a:latin typeface="Arial Nova Cond Light" panose="020B0306020202020204" pitchFamily="34" charset="0"/>
                  </a:rPr>
                  <a:t>NEOART</a:t>
                </a:r>
                <a:r>
                  <a:rPr lang="en-US" baseline="0" dirty="0"/>
                  <a:t>. Further coefficients can be provided if necessary. Electron impact atomic processes such as ionization and recombination are taken into account by prescribing tabulated rate coefficients obtained from </a:t>
                </a:r>
                <a:r>
                  <a:rPr lang="en-US" baseline="0" dirty="0">
                    <a:latin typeface="Arial Nova Cond Light" panose="020B0306020202020204" pitchFamily="34" charset="0"/>
                  </a:rPr>
                  <a:t>ADAS</a:t>
                </a:r>
                <a:r>
                  <a:rPr lang="en-US" baseline="0" dirty="0"/>
                  <a:t> as sources. Additionally, impurity radiation can be calculated with </a:t>
                </a:r>
                <a:r>
                  <a:rPr lang="en-US" baseline="0" dirty="0">
                    <a:latin typeface="Arial Nova Cond Light" panose="020B0306020202020204" pitchFamily="34" charset="0"/>
                  </a:rPr>
                  <a:t>ADAS</a:t>
                </a:r>
                <a:r>
                  <a:rPr lang="en-US" baseline="0" dirty="0"/>
                  <a:t> and used as a sink term during the evaluation of the electron temperature evolution.</a:t>
                </a:r>
                <a:endParaRPr lang="en-US" dirty="0"/>
              </a:p>
            </p:txBody>
          </p:sp>
        </mc:Choice>
        <mc:Fallback xmlns="">
          <p:sp>
            <p:nvSpPr>
              <p:cNvPr id="3" name="Notes Placeholder 2"/>
              <p:cNvSpPr>
                <a:spLocks noGrp="1"/>
              </p:cNvSpPr>
              <p:nvPr>
                <p:ph type="body" idx="1"/>
              </p:nvPr>
            </p:nvSpPr>
            <p:spPr/>
            <p:txBody>
              <a:bodyPr/>
              <a:lstStyle/>
              <a:p>
                <a:pPr algn="just"/>
                <a:r>
                  <a:rPr lang="en-US" dirty="0"/>
                  <a:t>Each of the two coupled codes </a:t>
                </a:r>
                <a:r>
                  <a:rPr lang="en-US" dirty="0">
                    <a:latin typeface="Arial Nova Cond Light" panose="020B0306020202020204" pitchFamily="34" charset="0"/>
                    <a:ea typeface="Arial MT Condensed" panose="020B0706020202020204" pitchFamily="34" charset="0"/>
                    <a:cs typeface="Arial MT Condensed" panose="020B0706020202020204" pitchFamily="34" charset="0"/>
                  </a:rPr>
                  <a:t>ASTRA</a:t>
                </a:r>
                <a:r>
                  <a:rPr lang="en-US" dirty="0"/>
                  <a:t> and </a:t>
                </a:r>
                <a:r>
                  <a:rPr lang="en-US" dirty="0">
                    <a:latin typeface="Arial Nova Cond Light" panose="020B0306020202020204" pitchFamily="34" charset="0"/>
                    <a:ea typeface="Arial MT Condensed" panose="020B0706020202020204" pitchFamily="34" charset="0"/>
                    <a:cs typeface="Arial MT Condensed" panose="020B0706020202020204" pitchFamily="34" charset="0"/>
                  </a:rPr>
                  <a:t>STRAHL</a:t>
                </a:r>
                <a:r>
                  <a:rPr lang="en-US" dirty="0"/>
                  <a:t> evaluates the macroscopic transport equation for certain</a:t>
                </a:r>
                <a:r>
                  <a:rPr lang="en-US" baseline="0" dirty="0"/>
                  <a:t> fluid quantities </a:t>
                </a:r>
                <a:r>
                  <a:rPr lang="en-US" i="0" baseline="0" dirty="0">
                    <a:latin typeface="Cambria Math"/>
                  </a:rPr>
                  <a:t>𝑌</a:t>
                </a:r>
                <a:r>
                  <a:rPr lang="en-US" baseline="0" dirty="0"/>
                  <a:t> as a function of the normalized radial coordinate </a:t>
                </a:r>
                <a:r>
                  <a:rPr lang="en-US" b="0" i="0" baseline="0">
                    <a:latin typeface="Cambria Math"/>
                  </a:rPr>
                  <a:t>𝜌</a:t>
                </a:r>
                <a:r>
                  <a:rPr lang="en-US" baseline="0" dirty="0"/>
                  <a:t> and time </a:t>
                </a:r>
                <a:r>
                  <a:rPr lang="en-US" b="0" i="0" baseline="0">
                    <a:latin typeface="Cambria Math"/>
                  </a:rPr>
                  <a:t>𝑡</a:t>
                </a:r>
                <a:r>
                  <a:rPr lang="en-US" baseline="0" dirty="0"/>
                  <a:t> in the presence of diffusion </a:t>
                </a:r>
                <a:r>
                  <a:rPr lang="en-US" b="0" i="0" baseline="0">
                    <a:latin typeface="Cambria Math"/>
                  </a:rPr>
                  <a:t>𝐷</a:t>
                </a:r>
                <a:r>
                  <a:rPr lang="en-US" baseline="0" dirty="0"/>
                  <a:t>, convection </a:t>
                </a:r>
                <a:r>
                  <a:rPr lang="en-US" b="0" i="0" baseline="0">
                    <a:latin typeface="Cambria Math"/>
                  </a:rPr>
                  <a:t>𝑣</a:t>
                </a:r>
                <a:r>
                  <a:rPr lang="en-US" baseline="0" dirty="0"/>
                  <a:t> and sources </a:t>
                </a:r>
                <a:r>
                  <a:rPr lang="en-US" b="0" i="0" baseline="0">
                    <a:latin typeface="Cambria Math"/>
                  </a:rPr>
                  <a:t>𝑆</a:t>
                </a:r>
                <a:r>
                  <a:rPr lang="en-US" baseline="0" dirty="0"/>
                  <a:t>. The calculations are thus performed in one radial dimension for flux-surface averages assuming toroidal symmetry. </a:t>
                </a:r>
              </a:p>
              <a:p>
                <a:pPr algn="just"/>
                <a:endParaRPr lang="en-US" baseline="0" dirty="0"/>
              </a:p>
              <a:p>
                <a:pPr algn="just"/>
                <a:r>
                  <a:rPr lang="en-US" baseline="0" dirty="0"/>
                  <a:t>In the case of </a:t>
                </a:r>
                <a:r>
                  <a:rPr lang="en-US" baseline="0" dirty="0">
                    <a:latin typeface="Arial Nova Cond Light" panose="020B0306020202020204" pitchFamily="34" charset="0"/>
                    <a:ea typeface="Arial MT Condensed" panose="020B0706020202020204" pitchFamily="34" charset="0"/>
                    <a:cs typeface="Arial MT Condensed" panose="020B0706020202020204" pitchFamily="34" charset="0"/>
                  </a:rPr>
                  <a:t>ASTRA</a:t>
                </a:r>
                <a:r>
                  <a:rPr lang="en-US" baseline="0" dirty="0"/>
                  <a:t>, evolution is performed for the main plasma parameters, which here are the poloidal magnetic flux, both the electron and ion temperatures, and the runaway electron current density. The magnetic geometry can be obtained either from a 3-moment solver under the assumption of circular flux surfaces or from the code </a:t>
                </a:r>
                <a:r>
                  <a:rPr lang="en-US" baseline="0" dirty="0">
                    <a:latin typeface="Arial Nova Cond Light" panose="020B0306020202020204" pitchFamily="34" charset="0"/>
                  </a:rPr>
                  <a:t>SPIDER</a:t>
                </a:r>
                <a:r>
                  <a:rPr lang="en-US" baseline="0" dirty="0"/>
                  <a:t> for shaped plasmas. For the simulation of ASDEX Upgrade disruptions, application of the 3-moment solver is sufficient. </a:t>
                </a:r>
              </a:p>
              <a:p>
                <a:pPr algn="just"/>
                <a:endParaRPr lang="en-US" baseline="0" dirty="0"/>
              </a:p>
              <a:p>
                <a:pPr algn="just"/>
                <a:r>
                  <a:rPr lang="en-US" baseline="0" dirty="0"/>
                  <a:t>Evolution of individual impurity charge states including the neutral populations is performed by </a:t>
                </a:r>
                <a:r>
                  <a:rPr lang="en-US" baseline="0" dirty="0">
                    <a:latin typeface="Arial Nova Cond Light" panose="020B0306020202020204" pitchFamily="34" charset="0"/>
                  </a:rPr>
                  <a:t>STRAHL</a:t>
                </a:r>
                <a:r>
                  <a:rPr lang="en-US" baseline="0" dirty="0"/>
                  <a:t>. The electron density evolution is obtained by demanding </a:t>
                </a:r>
                <a:r>
                  <a:rPr lang="en-US" baseline="0" dirty="0" err="1"/>
                  <a:t>quasineutrality</a:t>
                </a:r>
                <a:r>
                  <a:rPr lang="en-US" baseline="0" dirty="0"/>
                  <a:t>. For the transport of impurities, neoclassical transport coefficients can be provided by the built-in code </a:t>
                </a:r>
                <a:r>
                  <a:rPr lang="en-US" baseline="0" dirty="0">
                    <a:latin typeface="Arial Nova Cond Light" panose="020B0306020202020204" pitchFamily="34" charset="0"/>
                  </a:rPr>
                  <a:t>NEOART</a:t>
                </a:r>
                <a:r>
                  <a:rPr lang="en-US" baseline="0" dirty="0"/>
                  <a:t>. Further coefficients can be provided if necessary. Electron impact atomic processes such as ionization and recombination are taken into account by prescribing tabulated rate coefficients obtained from </a:t>
                </a:r>
                <a:r>
                  <a:rPr lang="en-US" baseline="0" dirty="0">
                    <a:latin typeface="Arial Nova Cond Light" panose="020B0306020202020204" pitchFamily="34" charset="0"/>
                  </a:rPr>
                  <a:t>ADAS</a:t>
                </a:r>
                <a:r>
                  <a:rPr lang="en-US" baseline="0" dirty="0"/>
                  <a:t> as sources. Additionally, impurity radiation can be calculated with </a:t>
                </a:r>
                <a:r>
                  <a:rPr lang="en-US" baseline="0" dirty="0">
                    <a:latin typeface="Arial Nova Cond Light" panose="020B0306020202020204" pitchFamily="34" charset="0"/>
                  </a:rPr>
                  <a:t>ADAS</a:t>
                </a:r>
                <a:r>
                  <a:rPr lang="en-US" baseline="0" dirty="0"/>
                  <a:t> and used as a sink term during the evaluation of the electron temperature evolution.</a:t>
                </a:r>
                <a:endParaRPr lang="en-US" dirty="0"/>
              </a:p>
            </p:txBody>
          </p:sp>
        </mc:Fallback>
      </mc:AlternateContent>
      <p:sp>
        <p:nvSpPr>
          <p:cNvPr id="4" name="Slide Number Placeholder 3"/>
          <p:cNvSpPr>
            <a:spLocks noGrp="1"/>
          </p:cNvSpPr>
          <p:nvPr>
            <p:ph type="sldNum" sz="quarter" idx="10"/>
          </p:nvPr>
        </p:nvSpPr>
        <p:spPr/>
        <p:txBody>
          <a:bodyPr/>
          <a:lstStyle/>
          <a:p>
            <a:fld id="{0DD0FCBF-E79A-4C52-8562-4897A858B628}" type="slidenum">
              <a:rPr lang="en-US" smtClean="0"/>
              <a:t>5</a:t>
            </a:fld>
            <a:endParaRPr lang="en-US"/>
          </a:p>
        </p:txBody>
      </p:sp>
    </p:spTree>
    <p:extLst>
      <p:ext uri="{BB962C8B-B14F-4D97-AF65-F5344CB8AC3E}">
        <p14:creationId xmlns:p14="http://schemas.microsoft.com/office/powerpoint/2010/main" val="1774451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just"/>
                <a:r>
                  <a:rPr lang="en-US" dirty="0"/>
                  <a:t>The generation of runaway electrons in this framework</a:t>
                </a:r>
                <a:r>
                  <a:rPr lang="en-US" baseline="0" dirty="0"/>
                  <a:t> is described through reduced fluid-models for both primary and secondary generation. </a:t>
                </a:r>
              </a:p>
              <a:p>
                <a:pPr algn="just"/>
                <a:endParaRPr lang="en-US" baseline="0" dirty="0"/>
              </a:p>
              <a:p>
                <a:pPr algn="just"/>
                <a:r>
                  <a:rPr lang="en-US" baseline="0" dirty="0"/>
                  <a:t>In the former case, two models for </a:t>
                </a:r>
                <a:r>
                  <a:rPr lang="en-US" baseline="0" dirty="0" err="1"/>
                  <a:t>Dreicer</a:t>
                </a:r>
                <a:r>
                  <a:rPr lang="en-US" baseline="0" dirty="0"/>
                  <a:t> generation are included. The first one is the classical formula by Connor &amp; Hastie, which is valid only for fully ionized plasma species. To correct for the effect of partially ionized impurities in simulations of mid to high </a:t>
                </a:r>
                <a14:m>
                  <m:oMath xmlns:m="http://schemas.openxmlformats.org/officeDocument/2006/math">
                    <m:r>
                      <a:rPr lang="en-US" i="1" baseline="0" dirty="0" smtClean="0">
                        <a:latin typeface="Cambria Math"/>
                      </a:rPr>
                      <m:t>𝑍</m:t>
                    </m:r>
                  </m:oMath>
                </a14:m>
                <a:r>
                  <a:rPr lang="en-US" baseline="0" dirty="0"/>
                  <a:t> material injection, a neural network version of the kinetic solver </a:t>
                </a:r>
                <a:r>
                  <a:rPr lang="en-US" baseline="0" dirty="0">
                    <a:latin typeface="Arial Nova Cond Light" panose="020B0306020202020204" pitchFamily="34" charset="0"/>
                  </a:rPr>
                  <a:t>CODE</a:t>
                </a:r>
                <a:r>
                  <a:rPr lang="en-US" baseline="0" dirty="0"/>
                  <a:t> is additionally included in this framework. Further primary generation mechanisms are at the moment not considered. However, a model to describe hot-tail generation is currently being implemented. Sources due to nuclear processes can be neglected for simulations of ASDEX Upgrade discharges.</a:t>
                </a:r>
              </a:p>
              <a:p>
                <a:pPr algn="just"/>
                <a:endParaRPr lang="en-US" baseline="0" dirty="0"/>
              </a:p>
              <a:p>
                <a:pPr algn="just"/>
                <a:r>
                  <a:rPr lang="en-US" baseline="0" dirty="0"/>
                  <a:t>In the case of secondary runaway generation, the classical formula by </a:t>
                </a:r>
                <a:r>
                  <a:rPr lang="en-US" baseline="0" dirty="0" err="1"/>
                  <a:t>Rosenbluth</a:t>
                </a:r>
                <a:r>
                  <a:rPr lang="en-US" baseline="0" dirty="0"/>
                  <a:t> &amp; </a:t>
                </a:r>
                <a:r>
                  <a:rPr lang="en-US" baseline="0" dirty="0" err="1"/>
                  <a:t>Putvinski</a:t>
                </a:r>
                <a:r>
                  <a:rPr lang="en-US" baseline="0" dirty="0"/>
                  <a:t> is included. However as this model is also valid only for fully ionized species, a model by </a:t>
                </a:r>
                <a:r>
                  <a:rPr lang="en-US" baseline="0" dirty="0" err="1"/>
                  <a:t>Hesslow</a:t>
                </a:r>
                <a:r>
                  <a:rPr lang="en-US" baseline="0" dirty="0"/>
                  <a:t> </a:t>
                </a:r>
                <a:r>
                  <a:rPr lang="en-US" i="1" baseline="0" dirty="0"/>
                  <a:t>et al</a:t>
                </a:r>
                <a:r>
                  <a:rPr lang="en-US" baseline="0" dirty="0"/>
                  <a:t> is additionally included to capture the impact of partially ionized impurities on avalanching.</a:t>
                </a:r>
                <a:endParaRPr lang="en-US" dirty="0"/>
              </a:p>
            </p:txBody>
          </p:sp>
        </mc:Choice>
        <mc:Fallback xmlns="">
          <p:sp>
            <p:nvSpPr>
              <p:cNvPr id="3" name="Notes Placeholder 2"/>
              <p:cNvSpPr>
                <a:spLocks noGrp="1"/>
              </p:cNvSpPr>
              <p:nvPr>
                <p:ph type="body" idx="1"/>
              </p:nvPr>
            </p:nvSpPr>
            <p:spPr/>
            <p:txBody>
              <a:bodyPr/>
              <a:lstStyle/>
              <a:p>
                <a:pPr algn="just"/>
                <a:r>
                  <a:rPr lang="en-US" dirty="0"/>
                  <a:t>The generation of runaway electrons in this framework</a:t>
                </a:r>
                <a:r>
                  <a:rPr lang="en-US" baseline="0" dirty="0"/>
                  <a:t> is described through reduced fluid-models for both primary and secondary generation. In the former case, two models for </a:t>
                </a:r>
                <a:r>
                  <a:rPr lang="en-US" baseline="0" dirty="0" err="1"/>
                  <a:t>Dreicer</a:t>
                </a:r>
                <a:r>
                  <a:rPr lang="en-US" baseline="0" dirty="0"/>
                  <a:t> generation are included. The first one is the classical formula by Connor &amp; Hastie, which is valid only for fully ionized plasma species. To correct for the effect of partially ionized impurities in simulations of mid to high </a:t>
                </a:r>
                <a:r>
                  <a:rPr lang="en-US" i="0" baseline="0" dirty="0">
                    <a:latin typeface="Cambria Math"/>
                  </a:rPr>
                  <a:t>𝑍</a:t>
                </a:r>
                <a:r>
                  <a:rPr lang="en-US" baseline="0" dirty="0"/>
                  <a:t> material injection, a neural network version of the kinetic solver </a:t>
                </a:r>
                <a:r>
                  <a:rPr lang="en-US" baseline="0" dirty="0">
                    <a:latin typeface="Arial Nova Cond Light" panose="020B0306020202020204" pitchFamily="34" charset="0"/>
                  </a:rPr>
                  <a:t>CODE</a:t>
                </a:r>
                <a:r>
                  <a:rPr lang="en-US" baseline="0" dirty="0"/>
                  <a:t> is additionally included in this framework. Further primary generation mechanisms are at the moment not considered. However, a model to describe hot-tail generation is currently being implemented. Sources due to nuclear processes can be neglected for simulations of ASDEX Upgrade discharges.</a:t>
                </a:r>
              </a:p>
              <a:p>
                <a:pPr algn="just"/>
                <a:endParaRPr lang="en-US" baseline="0" dirty="0"/>
              </a:p>
              <a:p>
                <a:pPr algn="just"/>
                <a:r>
                  <a:rPr lang="en-US" baseline="0" dirty="0"/>
                  <a:t>In the case of secondary runaway generation, the classical formula by </a:t>
                </a:r>
                <a:r>
                  <a:rPr lang="en-US" baseline="0" dirty="0" err="1"/>
                  <a:t>Rosenbluth</a:t>
                </a:r>
                <a:r>
                  <a:rPr lang="en-US" baseline="0" dirty="0"/>
                  <a:t> &amp; </a:t>
                </a:r>
                <a:r>
                  <a:rPr lang="en-US" baseline="0" dirty="0" err="1"/>
                  <a:t>Putvinski</a:t>
                </a:r>
                <a:r>
                  <a:rPr lang="en-US" baseline="0" dirty="0"/>
                  <a:t> is included. However as this model is also valid only for fully ionized species, a model by </a:t>
                </a:r>
                <a:r>
                  <a:rPr lang="en-US" baseline="0" dirty="0" err="1"/>
                  <a:t>Hesslow</a:t>
                </a:r>
                <a:r>
                  <a:rPr lang="en-US" baseline="0" dirty="0"/>
                  <a:t> et al is additionally included to capture the impact of partially ionized impurities on avalanching.</a:t>
                </a:r>
                <a:endParaRPr lang="en-US" dirty="0"/>
              </a:p>
            </p:txBody>
          </p:sp>
        </mc:Fallback>
      </mc:AlternateContent>
      <p:sp>
        <p:nvSpPr>
          <p:cNvPr id="4" name="Slide Number Placeholder 3"/>
          <p:cNvSpPr>
            <a:spLocks noGrp="1"/>
          </p:cNvSpPr>
          <p:nvPr>
            <p:ph type="sldNum" sz="quarter" idx="10"/>
          </p:nvPr>
        </p:nvSpPr>
        <p:spPr/>
        <p:txBody>
          <a:bodyPr/>
          <a:lstStyle/>
          <a:p>
            <a:fld id="{0DD0FCBF-E79A-4C52-8562-4897A858B628}" type="slidenum">
              <a:rPr lang="en-US" smtClean="0"/>
              <a:t>6</a:t>
            </a:fld>
            <a:endParaRPr lang="en-US"/>
          </a:p>
        </p:txBody>
      </p:sp>
    </p:spTree>
    <p:extLst>
      <p:ext uri="{BB962C8B-B14F-4D97-AF65-F5344CB8AC3E}">
        <p14:creationId xmlns:p14="http://schemas.microsoft.com/office/powerpoint/2010/main" val="3664525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two models for each </a:t>
            </a:r>
            <a:r>
              <a:rPr lang="en-US" dirty="0" err="1"/>
              <a:t>Dreicer</a:t>
            </a:r>
            <a:r>
              <a:rPr lang="en-US" dirty="0"/>
              <a:t> and avalanche</a:t>
            </a:r>
            <a:r>
              <a:rPr lang="en-US" baseline="0" dirty="0"/>
              <a:t> generation are implemented in a standalone </a:t>
            </a:r>
            <a:r>
              <a:rPr lang="en-US" baseline="0" dirty="0" err="1">
                <a:latin typeface="Arial Nova Cond Light" panose="020B0306020202020204" pitchFamily="34" charset="0"/>
              </a:rPr>
              <a:t>fortran</a:t>
            </a:r>
            <a:r>
              <a:rPr lang="en-US" baseline="0" dirty="0"/>
              <a:t> module, which is now available on github.com. Along with the corresponding growth rates for each generation mechanism, auxiliary quantities such as for example characteristic electric fields and collision frequencies are calculated. In combination with a wrapper routine, this module is used in </a:t>
            </a:r>
            <a:r>
              <a:rPr lang="en-US" baseline="0" dirty="0">
                <a:latin typeface="Arial Nova Cond Light" panose="020B0306020202020204" pitchFamily="34" charset="0"/>
              </a:rPr>
              <a:t>ASTRA</a:t>
            </a:r>
            <a:r>
              <a:rPr lang="en-US" baseline="0" dirty="0"/>
              <a:t> for the calculation of runaway sources. </a:t>
            </a:r>
          </a:p>
          <a:p>
            <a:pPr algn="just"/>
            <a:endParaRPr lang="en-US" baseline="0" dirty="0"/>
          </a:p>
          <a:p>
            <a:pPr algn="just"/>
            <a:r>
              <a:rPr lang="en-US" baseline="0" dirty="0"/>
              <a:t>Throughout this work, the models by </a:t>
            </a:r>
            <a:r>
              <a:rPr lang="en-US" baseline="0" dirty="0" err="1"/>
              <a:t>Hesslow</a:t>
            </a:r>
            <a:r>
              <a:rPr lang="en-US" baseline="0" dirty="0"/>
              <a:t> </a:t>
            </a:r>
            <a:r>
              <a:rPr lang="en-US" i="1" baseline="0" dirty="0"/>
              <a:t>et al</a:t>
            </a:r>
            <a:r>
              <a:rPr lang="en-US" baseline="0" dirty="0"/>
              <a:t> are applied, thus taking the effect of partially ionized impurities on electron runaway into account. To assess the impact of these effects, simulations may also be performed with the classical formulae by Connor &amp; Hastie and by </a:t>
            </a:r>
            <a:r>
              <a:rPr lang="en-US" baseline="0" dirty="0" err="1"/>
              <a:t>Rosenbluth</a:t>
            </a:r>
            <a:r>
              <a:rPr lang="en-US" baseline="0" dirty="0"/>
              <a:t> &amp; </a:t>
            </a:r>
            <a:r>
              <a:rPr lang="en-US" baseline="0" dirty="0" err="1"/>
              <a:t>Putvinski</a:t>
            </a:r>
            <a:r>
              <a:rPr lang="en-US" baseline="0" dirty="0"/>
              <a:t>. The implementation of each of the four models has been verified either against </a:t>
            </a:r>
            <a:r>
              <a:rPr lang="en-US" baseline="0" dirty="0">
                <a:latin typeface="Arial Nova Cond Light" panose="020B0306020202020204" pitchFamily="34" charset="0"/>
              </a:rPr>
              <a:t>MATLAB</a:t>
            </a:r>
            <a:r>
              <a:rPr lang="en-US" baseline="0" dirty="0"/>
              <a:t> implementations of the respective models or against calculations by the disruption code </a:t>
            </a:r>
            <a:r>
              <a:rPr lang="en-US" baseline="0" dirty="0">
                <a:latin typeface="Arial Nova Cond Light" panose="020B0306020202020204" pitchFamily="34" charset="0"/>
              </a:rPr>
              <a:t>GO</a:t>
            </a:r>
            <a:r>
              <a:rPr lang="en-US" baseline="0" dirty="0"/>
              <a:t>.</a:t>
            </a:r>
            <a:endParaRPr lang="en-US" dirty="0"/>
          </a:p>
        </p:txBody>
      </p:sp>
      <p:sp>
        <p:nvSpPr>
          <p:cNvPr id="4" name="Slide Number Placeholder 3"/>
          <p:cNvSpPr>
            <a:spLocks noGrp="1"/>
          </p:cNvSpPr>
          <p:nvPr>
            <p:ph type="sldNum" sz="quarter" idx="10"/>
          </p:nvPr>
        </p:nvSpPr>
        <p:spPr/>
        <p:txBody>
          <a:bodyPr/>
          <a:lstStyle/>
          <a:p>
            <a:fld id="{0DD0FCBF-E79A-4C52-8562-4897A858B628}" type="slidenum">
              <a:rPr lang="en-US" smtClean="0"/>
              <a:t>7</a:t>
            </a:fld>
            <a:endParaRPr lang="en-US" dirty="0"/>
          </a:p>
        </p:txBody>
      </p:sp>
    </p:spTree>
    <p:extLst>
      <p:ext uri="{BB962C8B-B14F-4D97-AF65-F5344CB8AC3E}">
        <p14:creationId xmlns:p14="http://schemas.microsoft.com/office/powerpoint/2010/main" val="1925161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capabilities of the</a:t>
            </a:r>
            <a:r>
              <a:rPr lang="en-US" baseline="0" dirty="0"/>
              <a:t> toolset discussed can be illustrated by applying the model for the simulation of ASDEX Upgrade discharge #33108. The scenario chosen is a circular L-mode limiter plasma with low density and high temperature. Argon is injected 1 s after the beginning of the discharge. As a result, the free electron density measured increases abruptly after 3 </a:t>
            </a:r>
            <a:r>
              <a:rPr lang="en-US" baseline="0" dirty="0" err="1"/>
              <a:t>ms</a:t>
            </a:r>
            <a:r>
              <a:rPr lang="en-US" baseline="0" dirty="0"/>
              <a:t> as the material is ionized and induces a thermal quench. During the following 4 </a:t>
            </a:r>
            <a:r>
              <a:rPr lang="en-US" baseline="0" dirty="0" err="1"/>
              <a:t>ms</a:t>
            </a:r>
            <a:r>
              <a:rPr lang="en-US" baseline="0" dirty="0"/>
              <a:t>, the plasma current decreases from 760 kA to around 220 kA, being carried by relativistic electrons in the cold post-disruption plasma as indicated by the hard X-ray signal.</a:t>
            </a:r>
            <a:endParaRPr lang="en-US" dirty="0"/>
          </a:p>
        </p:txBody>
      </p:sp>
      <p:sp>
        <p:nvSpPr>
          <p:cNvPr id="4" name="Slide Number Placeholder 3"/>
          <p:cNvSpPr>
            <a:spLocks noGrp="1"/>
          </p:cNvSpPr>
          <p:nvPr>
            <p:ph type="sldNum" sz="quarter" idx="10"/>
          </p:nvPr>
        </p:nvSpPr>
        <p:spPr/>
        <p:txBody>
          <a:bodyPr/>
          <a:lstStyle/>
          <a:p>
            <a:fld id="{0DD0FCBF-E79A-4C52-8562-4897A858B628}" type="slidenum">
              <a:rPr lang="en-US" smtClean="0"/>
              <a:t>8</a:t>
            </a:fld>
            <a:endParaRPr lang="en-US"/>
          </a:p>
        </p:txBody>
      </p:sp>
    </p:spTree>
    <p:extLst>
      <p:ext uri="{BB962C8B-B14F-4D97-AF65-F5344CB8AC3E}">
        <p14:creationId xmlns:p14="http://schemas.microsoft.com/office/powerpoint/2010/main" val="452822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Now that we have familiarized ourselves</a:t>
            </a:r>
            <a:r>
              <a:rPr lang="en-US" baseline="0" dirty="0"/>
              <a:t> with the toolkit </a:t>
            </a:r>
            <a:r>
              <a:rPr lang="en-US" baseline="0" dirty="0">
                <a:latin typeface="Arial Nova Cond Light" panose="020B0306020202020204" pitchFamily="34" charset="0"/>
              </a:rPr>
              <a:t>ASTRA-STRAHL</a:t>
            </a:r>
            <a:r>
              <a:rPr lang="en-US" baseline="0" dirty="0"/>
              <a:t> and the scenario to be simulated, a few aspects regarding material transport need to be addressed.</a:t>
            </a:r>
            <a:endParaRPr lang="en-US" dirty="0"/>
          </a:p>
        </p:txBody>
      </p:sp>
      <p:sp>
        <p:nvSpPr>
          <p:cNvPr id="4" name="Slide Number Placeholder 3"/>
          <p:cNvSpPr>
            <a:spLocks noGrp="1"/>
          </p:cNvSpPr>
          <p:nvPr>
            <p:ph type="sldNum" sz="quarter" idx="10"/>
          </p:nvPr>
        </p:nvSpPr>
        <p:spPr/>
        <p:txBody>
          <a:bodyPr/>
          <a:lstStyle/>
          <a:p>
            <a:fld id="{0DD0FCBF-E79A-4C52-8562-4897A858B628}" type="slidenum">
              <a:rPr lang="en-US" smtClean="0"/>
              <a:t>9</a:t>
            </a:fld>
            <a:endParaRPr lang="en-US"/>
          </a:p>
        </p:txBody>
      </p:sp>
    </p:spTree>
    <p:extLst>
      <p:ext uri="{BB962C8B-B14F-4D97-AF65-F5344CB8AC3E}">
        <p14:creationId xmlns:p14="http://schemas.microsoft.com/office/powerpoint/2010/main" val="54208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13" name="Titel 12"/>
          <p:cNvSpPr>
            <a:spLocks noGrp="1"/>
          </p:cNvSpPr>
          <p:nvPr>
            <p:ph type="title" hasCustomPrompt="1"/>
          </p:nvPr>
        </p:nvSpPr>
        <p:spPr>
          <a:xfrm>
            <a:off x="360000" y="324000"/>
            <a:ext cx="10868400" cy="504000"/>
          </a:xfrm>
          <a:prstGeom prst="rect">
            <a:avLst/>
          </a:prstGeom>
        </p:spPr>
        <p:txBody>
          <a:bodyPr lIns="0" tIns="36000" rIns="90000" bIns="25200" anchor="b">
            <a:noAutofit/>
          </a:bodyPr>
          <a:lstStyle>
            <a:lvl1pPr algn="l">
              <a:defRPr sz="2800" b="1">
                <a:solidFill>
                  <a:srgbClr val="326CB3"/>
                </a:solidFill>
                <a:latin typeface="+mj-lt"/>
                <a:ea typeface="Arial MT Condensed" panose="020B0706020202020204" pitchFamily="34" charset="0"/>
                <a:cs typeface="Arial MT Condensed" panose="020B0706020202020204" pitchFamily="34" charset="0"/>
              </a:defRPr>
            </a:lvl1pPr>
          </a:lstStyle>
          <a:p>
            <a:r>
              <a:rPr lang="en-US" noProof="0" dirty="0"/>
              <a:t>Edit title format</a:t>
            </a:r>
          </a:p>
        </p:txBody>
      </p:sp>
      <p:sp>
        <p:nvSpPr>
          <p:cNvPr id="9" name="Textplatzhalter 22"/>
          <p:cNvSpPr>
            <a:spLocks noGrp="1"/>
          </p:cNvSpPr>
          <p:nvPr>
            <p:ph type="body" sz="quarter" idx="13" hasCustomPrompt="1"/>
          </p:nvPr>
        </p:nvSpPr>
        <p:spPr>
          <a:xfrm>
            <a:off x="360000" y="972000"/>
            <a:ext cx="11469600" cy="5364000"/>
          </a:xfrm>
          <a:prstGeom prst="rect">
            <a:avLst/>
          </a:prstGeom>
        </p:spPr>
        <p:txBody>
          <a:bodyPr lIns="0" tIns="36000" rIns="0" bIns="36000"/>
          <a:lstStyle>
            <a:lvl1pPr marL="0" indent="0">
              <a:buNone/>
              <a:defRPr lang="de-DE" sz="2000" b="0" kern="1200" baseline="0" dirty="0" smtClean="0">
                <a:solidFill>
                  <a:schemeClr val="tx1"/>
                </a:solidFill>
                <a:latin typeface="+mj-lt"/>
                <a:ea typeface="Arial MT Condensed" panose="020B0706020202020204" pitchFamily="34" charset="0"/>
                <a:cs typeface="Arial" panose="020B0604020202020204" pitchFamily="34" charset="0"/>
              </a:defRPr>
            </a:lvl1pPr>
            <a:lvl2pPr marL="800100" indent="-342900">
              <a:buFont typeface="Wingdings" panose="05000000000000000000" pitchFamily="2" charset="2"/>
              <a:buChar char="§"/>
              <a:defRPr sz="2000" b="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noProof="0" dirty="0"/>
              <a:t>Edit text format</a:t>
            </a:r>
          </a:p>
        </p:txBody>
      </p:sp>
      <p:sp>
        <p:nvSpPr>
          <p:cNvPr id="14" name="Fußzeilenplatzhalter 3"/>
          <p:cNvSpPr>
            <a:spLocks noGrp="1"/>
          </p:cNvSpPr>
          <p:nvPr>
            <p:ph type="ftr" sz="quarter" idx="3"/>
          </p:nvPr>
        </p:nvSpPr>
        <p:spPr>
          <a:xfrm>
            <a:off x="1360800" y="6408000"/>
            <a:ext cx="9468000" cy="360000"/>
          </a:xfrm>
          <a:prstGeom prst="rect">
            <a:avLst/>
          </a:prstGeom>
        </p:spPr>
        <p:txBody>
          <a:bodyPr lIns="0" tIns="36000" rIns="0" bIns="36000"/>
          <a:lstStyle>
            <a:lvl1pPr>
              <a:defRPr lang="de-DE" sz="1000" b="0" kern="1200" dirty="0">
                <a:solidFill>
                  <a:schemeClr val="tx1">
                    <a:lumMod val="65000"/>
                    <a:lumOff val="35000"/>
                  </a:schemeClr>
                </a:solidFill>
                <a:latin typeface="Arial Narrow" panose="020B0606020202030204" pitchFamily="34" charset="0"/>
                <a:ea typeface="+mn-ea"/>
                <a:cs typeface="+mn-cs"/>
              </a:defRPr>
            </a:lvl1pPr>
          </a:lstStyle>
          <a:p>
            <a:endParaRPr lang="en-US" noProof="0" dirty="0"/>
          </a:p>
        </p:txBody>
      </p:sp>
      <p:sp>
        <p:nvSpPr>
          <p:cNvPr id="15" name="Datumsplatzhalter 2"/>
          <p:cNvSpPr>
            <a:spLocks noGrp="1"/>
          </p:cNvSpPr>
          <p:nvPr>
            <p:ph type="dt" sz="half" idx="2"/>
          </p:nvPr>
        </p:nvSpPr>
        <p:spPr>
          <a:xfrm>
            <a:off x="360000" y="6408000"/>
            <a:ext cx="810000" cy="360000"/>
          </a:xfrm>
          <a:prstGeom prst="rect">
            <a:avLst/>
          </a:prstGeom>
        </p:spPr>
        <p:txBody>
          <a:bodyPr lIns="0" tIns="36000" rIns="0" bIns="36000"/>
          <a:lstStyle>
            <a:lvl1pPr>
              <a:defRPr lang="de-DE" sz="1000" b="0" kern="1200" smtClean="0">
                <a:solidFill>
                  <a:schemeClr val="tx1">
                    <a:lumMod val="65000"/>
                    <a:lumOff val="35000"/>
                  </a:schemeClr>
                </a:solidFill>
                <a:latin typeface="Arial Narrow" panose="020B0606020202030204" pitchFamily="34" charset="0"/>
                <a:ea typeface="+mn-ea"/>
                <a:cs typeface="+mn-cs"/>
              </a:defRPr>
            </a:lvl1pPr>
          </a:lstStyle>
          <a:p>
            <a:fld id="{E53C17EB-91D9-4371-B629-D778EECE4802}" type="datetime1">
              <a:rPr lang="en-US" noProof="0" smtClean="0"/>
              <a:t>7/10/2020</a:t>
            </a:fld>
            <a:endParaRPr lang="en-US" noProof="0" dirty="0"/>
          </a:p>
        </p:txBody>
      </p:sp>
    </p:spTree>
    <p:extLst>
      <p:ext uri="{BB962C8B-B14F-4D97-AF65-F5344CB8AC3E}">
        <p14:creationId xmlns:p14="http://schemas.microsoft.com/office/powerpoint/2010/main" val="3718794376"/>
      </p:ext>
    </p:extLst>
  </p:cSld>
  <p:clrMapOvr>
    <a:masterClrMapping/>
  </p:clrMapOvr>
  <p:transition>
    <p:push/>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25" name="Untertitel 2"/>
          <p:cNvSpPr>
            <a:spLocks noGrp="1"/>
          </p:cNvSpPr>
          <p:nvPr userDrawn="1">
            <p:ph type="subTitle" idx="1" hasCustomPrompt="1"/>
          </p:nvPr>
        </p:nvSpPr>
        <p:spPr>
          <a:xfrm>
            <a:off x="360000" y="3429005"/>
            <a:ext cx="11469600" cy="1194707"/>
          </a:xfrm>
          <a:prstGeom prst="rect">
            <a:avLst/>
          </a:prstGeom>
        </p:spPr>
        <p:txBody>
          <a:bodyPr>
            <a:normAutofit/>
          </a:bodyPr>
          <a:lstStyle>
            <a:lvl1pPr marL="0" indent="0" algn="ctr" rtl="0" eaLnBrk="0" fontAlgn="base" hangingPunct="0">
              <a:spcBef>
                <a:spcPct val="20000"/>
              </a:spcBef>
              <a:spcAft>
                <a:spcPct val="0"/>
              </a:spcAft>
              <a:buNone/>
              <a:defRPr lang="de-DE" sz="2400" b="0" kern="1200" baseline="0" dirty="0">
                <a:solidFill>
                  <a:schemeClr val="tx1"/>
                </a:solidFill>
                <a:latin typeface="+mj-lt"/>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Edit subtitle format</a:t>
            </a:r>
          </a:p>
        </p:txBody>
      </p:sp>
      <p:sp>
        <p:nvSpPr>
          <p:cNvPr id="26" name="Titel 7"/>
          <p:cNvSpPr>
            <a:spLocks noGrp="1"/>
          </p:cNvSpPr>
          <p:nvPr>
            <p:ph type="title" hasCustomPrompt="1"/>
          </p:nvPr>
        </p:nvSpPr>
        <p:spPr>
          <a:xfrm>
            <a:off x="360000" y="1268417"/>
            <a:ext cx="11469600" cy="2027628"/>
          </a:xfrm>
          <a:prstGeom prst="rect">
            <a:avLst/>
          </a:prstGeom>
        </p:spPr>
        <p:txBody>
          <a:bodyPr anchor="b">
            <a:normAutofit/>
          </a:bodyPr>
          <a:lstStyle>
            <a:lvl1pPr algn="ctr" rtl="0" eaLnBrk="0" fontAlgn="base" hangingPunct="0">
              <a:spcBef>
                <a:spcPct val="0"/>
              </a:spcBef>
              <a:spcAft>
                <a:spcPct val="0"/>
              </a:spcAft>
              <a:defRPr lang="de-DE" sz="4400" b="1" kern="1200" dirty="0">
                <a:solidFill>
                  <a:schemeClr val="tx1"/>
                </a:solidFill>
                <a:latin typeface="+mj-lt"/>
                <a:ea typeface="Arial MT Condensed" panose="020B0706020202020204" pitchFamily="34" charset="0"/>
                <a:cs typeface="Arial MT Condensed" panose="020B0706020202020204" pitchFamily="34" charset="0"/>
              </a:defRPr>
            </a:lvl1pPr>
          </a:lstStyle>
          <a:p>
            <a:r>
              <a:rPr lang="en-US" noProof="0" dirty="0"/>
              <a:t>Edit title format</a:t>
            </a:r>
          </a:p>
        </p:txBody>
      </p:sp>
      <p:sp>
        <p:nvSpPr>
          <p:cNvPr id="14" name="Datumsplatzhalter 2"/>
          <p:cNvSpPr>
            <a:spLocks noGrp="1"/>
          </p:cNvSpPr>
          <p:nvPr>
            <p:ph type="dt" sz="half" idx="2"/>
          </p:nvPr>
        </p:nvSpPr>
        <p:spPr>
          <a:xfrm>
            <a:off x="360000" y="6408000"/>
            <a:ext cx="810000" cy="360000"/>
          </a:xfrm>
          <a:prstGeom prst="rect">
            <a:avLst/>
          </a:prstGeom>
        </p:spPr>
        <p:txBody>
          <a:bodyPr lIns="0" tIns="36000" rIns="0" bIns="36000"/>
          <a:lstStyle>
            <a:lvl1pPr>
              <a:defRPr lang="de-DE" sz="1000" b="0" kern="1200" smtClean="0">
                <a:solidFill>
                  <a:schemeClr val="tx1">
                    <a:lumMod val="65000"/>
                    <a:lumOff val="35000"/>
                  </a:schemeClr>
                </a:solidFill>
                <a:latin typeface="Arial Narrow" panose="020B0606020202030204" pitchFamily="34" charset="0"/>
                <a:ea typeface="+mn-ea"/>
                <a:cs typeface="+mn-cs"/>
              </a:defRPr>
            </a:lvl1pPr>
          </a:lstStyle>
          <a:p>
            <a:fld id="{E53C17EB-91D9-4371-B629-D778EECE4802}" type="datetime1">
              <a:rPr lang="en-US" noProof="0" smtClean="0"/>
              <a:t>7/10/2020</a:t>
            </a:fld>
            <a:endParaRPr lang="en-US" noProof="0" dirty="0"/>
          </a:p>
        </p:txBody>
      </p:sp>
      <p:sp>
        <p:nvSpPr>
          <p:cNvPr id="16" name="Fußzeilenplatzhalter 3"/>
          <p:cNvSpPr>
            <a:spLocks noGrp="1"/>
          </p:cNvSpPr>
          <p:nvPr>
            <p:ph type="ftr" sz="quarter" idx="3"/>
          </p:nvPr>
        </p:nvSpPr>
        <p:spPr>
          <a:xfrm>
            <a:off x="1360800" y="6408000"/>
            <a:ext cx="9468000" cy="360000"/>
          </a:xfrm>
          <a:prstGeom prst="rect">
            <a:avLst/>
          </a:prstGeom>
        </p:spPr>
        <p:txBody>
          <a:bodyPr lIns="0" tIns="36000" rIns="0" bIns="36000"/>
          <a:lstStyle>
            <a:lvl1pPr>
              <a:defRPr lang="de-DE" sz="1000" b="0" kern="1200" dirty="0">
                <a:solidFill>
                  <a:schemeClr val="tx1">
                    <a:lumMod val="65000"/>
                    <a:lumOff val="35000"/>
                  </a:schemeClr>
                </a:solidFill>
                <a:latin typeface="Arial Narrow" panose="020B0606020202030204" pitchFamily="34" charset="0"/>
                <a:ea typeface="+mn-ea"/>
                <a:cs typeface="+mn-cs"/>
              </a:defRPr>
            </a:lvl1pPr>
          </a:lstStyle>
          <a:p>
            <a:endParaRPr lang="en-US" noProof="0" dirty="0"/>
          </a:p>
        </p:txBody>
      </p:sp>
      <p:grpSp>
        <p:nvGrpSpPr>
          <p:cNvPr id="17" name="Group 16"/>
          <p:cNvGrpSpPr/>
          <p:nvPr userDrawn="1"/>
        </p:nvGrpSpPr>
        <p:grpSpPr>
          <a:xfrm>
            <a:off x="360001" y="5976000"/>
            <a:ext cx="11468595" cy="349200"/>
            <a:chOff x="418307" y="6319323"/>
            <a:chExt cx="11468595" cy="349200"/>
          </a:xfrm>
        </p:grpSpPr>
        <p:sp>
          <p:nvSpPr>
            <p:cNvPr id="18" name="Subtitle 2"/>
            <p:cNvSpPr txBox="1">
              <a:spLocks/>
            </p:cNvSpPr>
            <p:nvPr userDrawn="1"/>
          </p:nvSpPr>
          <p:spPr>
            <a:xfrm>
              <a:off x="953702" y="6319323"/>
              <a:ext cx="10933200" cy="349200"/>
            </a:xfrm>
            <a:prstGeom prst="rect">
              <a:avLst/>
            </a:prstGeom>
          </p:spPr>
          <p:txBody>
            <a:bodyPr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900" dirty="0">
                  <a:latin typeface="Arial Narrow" panose="020B0606020202030204" pitchFamily="34" charset="0"/>
                </a:rPr>
                <a:t>This work has been carried out within the framework of the </a:t>
              </a:r>
              <a:r>
                <a:rPr lang="en-US" sz="900" dirty="0" err="1">
                  <a:latin typeface="Arial Narrow" panose="020B0606020202030204" pitchFamily="34" charset="0"/>
                </a:rPr>
                <a:t>EUROfusion</a:t>
              </a:r>
              <a:r>
                <a:rPr lang="en-US" sz="900" dirty="0">
                  <a:latin typeface="Arial Narrow" panose="020B0606020202030204" pitchFamily="34" charset="0"/>
                </a:rPr>
                <a:t> Consortium and has received funding from the </a:t>
              </a:r>
              <a:r>
                <a:rPr lang="en-US" sz="900" dirty="0" err="1">
                  <a:latin typeface="Arial Narrow" panose="020B0606020202030204" pitchFamily="34" charset="0"/>
                </a:rPr>
                <a:t>Euratom</a:t>
              </a:r>
              <a:r>
                <a:rPr lang="en-US" sz="900" dirty="0">
                  <a:latin typeface="Arial Narrow" panose="020B0606020202030204" pitchFamily="34" charset="0"/>
                </a:rPr>
                <a:t> research and training </a:t>
              </a:r>
              <a:r>
                <a:rPr lang="en-US" sz="900" dirty="0" err="1">
                  <a:latin typeface="Arial Narrow" panose="020B0606020202030204" pitchFamily="34" charset="0"/>
                </a:rPr>
                <a:t>programme</a:t>
              </a:r>
              <a:r>
                <a:rPr lang="en-US" sz="900" dirty="0">
                  <a:latin typeface="Arial Narrow" panose="020B0606020202030204" pitchFamily="34" charset="0"/>
                </a:rPr>
                <a:t> 2014-2018</a:t>
              </a:r>
              <a:r>
                <a:rPr lang="en-US" sz="900" baseline="0" dirty="0">
                  <a:latin typeface="Arial Narrow" panose="020B0606020202030204" pitchFamily="34" charset="0"/>
                </a:rPr>
                <a:t> and 2019-2020 </a:t>
              </a:r>
              <a:r>
                <a:rPr lang="en-US" sz="900" dirty="0">
                  <a:latin typeface="Arial Narrow" panose="020B0606020202030204" pitchFamily="34" charset="0"/>
                </a:rPr>
                <a:t>under grant agreement No 633053. The views and opinions expressed herein do not necessarily reflect those of the European Commission.</a:t>
              </a:r>
            </a:p>
          </p:txBody>
        </p:sp>
        <p:pic>
          <p:nvPicPr>
            <p:cNvPr id="19" name="Grafik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8307" y="6319323"/>
              <a:ext cx="536103" cy="349200"/>
            </a:xfrm>
            <a:prstGeom prst="rect">
              <a:avLst/>
            </a:prstGeom>
          </p:spPr>
        </p:pic>
      </p:grpSp>
    </p:spTree>
    <p:extLst>
      <p:ext uri="{BB962C8B-B14F-4D97-AF65-F5344CB8AC3E}">
        <p14:creationId xmlns:p14="http://schemas.microsoft.com/office/powerpoint/2010/main" val="217958820"/>
      </p:ext>
    </p:extLst>
  </p:cSld>
  <p:clrMapOvr>
    <a:masterClrMapping/>
  </p:clrMapOvr>
  <p:transition>
    <p:push/>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TASC">
    <p:spTree>
      <p:nvGrpSpPr>
        <p:cNvPr id="1" name=""/>
        <p:cNvGrpSpPr/>
        <p:nvPr/>
      </p:nvGrpSpPr>
      <p:grpSpPr>
        <a:xfrm>
          <a:off x="0" y="0"/>
          <a:ext cx="0" cy="0"/>
          <a:chOff x="0" y="0"/>
          <a:chExt cx="0" cy="0"/>
        </a:xfrm>
      </p:grpSpPr>
      <p:sp>
        <p:nvSpPr>
          <p:cNvPr id="11" name="Datumsplatzhalter 2"/>
          <p:cNvSpPr>
            <a:spLocks noGrp="1"/>
          </p:cNvSpPr>
          <p:nvPr>
            <p:ph type="dt" sz="half" idx="2"/>
          </p:nvPr>
        </p:nvSpPr>
        <p:spPr>
          <a:xfrm>
            <a:off x="360000" y="6408000"/>
            <a:ext cx="810000" cy="360000"/>
          </a:xfrm>
          <a:prstGeom prst="rect">
            <a:avLst/>
          </a:prstGeom>
        </p:spPr>
        <p:txBody>
          <a:bodyPr lIns="0" tIns="36000" rIns="0" bIns="36000"/>
          <a:lstStyle>
            <a:lvl1pPr>
              <a:defRPr lang="de-DE" sz="1000" b="0" kern="1200" smtClean="0">
                <a:solidFill>
                  <a:schemeClr val="tx1">
                    <a:lumMod val="65000"/>
                    <a:lumOff val="35000"/>
                  </a:schemeClr>
                </a:solidFill>
                <a:latin typeface="Arial Narrow" panose="020B0606020202030204" pitchFamily="34" charset="0"/>
                <a:ea typeface="+mn-ea"/>
                <a:cs typeface="+mn-cs"/>
              </a:defRPr>
            </a:lvl1pPr>
          </a:lstStyle>
          <a:p>
            <a:fld id="{E53C17EB-91D9-4371-B629-D778EECE4802}" type="datetime1">
              <a:rPr lang="en-US" noProof="0" smtClean="0"/>
              <a:t>7/10/2020</a:t>
            </a:fld>
            <a:endParaRPr lang="en-US" noProof="0" dirty="0"/>
          </a:p>
        </p:txBody>
      </p:sp>
      <p:sp>
        <p:nvSpPr>
          <p:cNvPr id="12" name="Fußzeilenplatzhalter 3"/>
          <p:cNvSpPr>
            <a:spLocks noGrp="1"/>
          </p:cNvSpPr>
          <p:nvPr>
            <p:ph type="ftr" sz="quarter" idx="3"/>
          </p:nvPr>
        </p:nvSpPr>
        <p:spPr>
          <a:xfrm>
            <a:off x="1360800" y="6408000"/>
            <a:ext cx="9468000" cy="360000"/>
          </a:xfrm>
          <a:prstGeom prst="rect">
            <a:avLst/>
          </a:prstGeom>
        </p:spPr>
        <p:txBody>
          <a:bodyPr lIns="0" tIns="36000" rIns="0" bIns="36000"/>
          <a:lstStyle>
            <a:lvl1pPr>
              <a:defRPr lang="de-DE" sz="1000" b="0" kern="1200" dirty="0">
                <a:solidFill>
                  <a:schemeClr val="tx1">
                    <a:lumMod val="65000"/>
                    <a:lumOff val="35000"/>
                  </a:schemeClr>
                </a:solidFill>
                <a:latin typeface="Arial Narrow" panose="020B0606020202030204" pitchFamily="34" charset="0"/>
                <a:ea typeface="+mn-ea"/>
                <a:cs typeface="+mn-cs"/>
              </a:defRPr>
            </a:lvl1pPr>
          </a:lstStyle>
          <a:p>
            <a:endParaRPr lang="en-US" noProof="0" dirty="0"/>
          </a:p>
        </p:txBody>
      </p:sp>
      <p:sp>
        <p:nvSpPr>
          <p:cNvPr id="16" name="Untertitel 2"/>
          <p:cNvSpPr>
            <a:spLocks noGrp="1"/>
          </p:cNvSpPr>
          <p:nvPr>
            <p:ph type="subTitle" idx="1" hasCustomPrompt="1"/>
          </p:nvPr>
        </p:nvSpPr>
        <p:spPr>
          <a:xfrm>
            <a:off x="360000" y="3429005"/>
            <a:ext cx="11469600" cy="1194707"/>
          </a:xfrm>
          <a:prstGeom prst="rect">
            <a:avLst/>
          </a:prstGeom>
        </p:spPr>
        <p:txBody>
          <a:bodyPr>
            <a:normAutofit/>
          </a:bodyPr>
          <a:lstStyle>
            <a:lvl1pPr marL="0" indent="0" algn="ctr" rtl="0" eaLnBrk="0" fontAlgn="base" hangingPunct="0">
              <a:spcBef>
                <a:spcPct val="20000"/>
              </a:spcBef>
              <a:spcAft>
                <a:spcPct val="0"/>
              </a:spcAft>
              <a:buNone/>
              <a:defRPr lang="de-DE" sz="2400" b="0" kern="1200" baseline="0" dirty="0">
                <a:solidFill>
                  <a:schemeClr val="tx1"/>
                </a:solidFill>
                <a:latin typeface="+mj-lt"/>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Edit subtitle format</a:t>
            </a:r>
          </a:p>
        </p:txBody>
      </p:sp>
      <p:sp>
        <p:nvSpPr>
          <p:cNvPr id="18" name="Titel 7"/>
          <p:cNvSpPr>
            <a:spLocks noGrp="1"/>
          </p:cNvSpPr>
          <p:nvPr>
            <p:ph type="title" hasCustomPrompt="1"/>
          </p:nvPr>
        </p:nvSpPr>
        <p:spPr>
          <a:xfrm>
            <a:off x="360000" y="1268417"/>
            <a:ext cx="11469600" cy="2027628"/>
          </a:xfrm>
          <a:prstGeom prst="rect">
            <a:avLst/>
          </a:prstGeom>
        </p:spPr>
        <p:txBody>
          <a:bodyPr anchor="b">
            <a:normAutofit/>
          </a:bodyPr>
          <a:lstStyle>
            <a:lvl1pPr algn="ctr" rtl="0" eaLnBrk="0" fontAlgn="base" hangingPunct="0">
              <a:spcBef>
                <a:spcPct val="0"/>
              </a:spcBef>
              <a:spcAft>
                <a:spcPct val="0"/>
              </a:spcAft>
              <a:defRPr lang="de-DE" sz="4400" b="1" kern="1200" dirty="0">
                <a:solidFill>
                  <a:schemeClr val="tx1"/>
                </a:solidFill>
                <a:latin typeface="+mj-lt"/>
                <a:ea typeface="Arial MT Condensed" panose="020B0706020202020204" pitchFamily="34" charset="0"/>
                <a:cs typeface="Arial MT Condensed" panose="020B0706020202020204" pitchFamily="34" charset="0"/>
              </a:defRPr>
            </a:lvl1pPr>
          </a:lstStyle>
          <a:p>
            <a:r>
              <a:rPr lang="en-US" noProof="0" dirty="0"/>
              <a:t>Edit title format</a:t>
            </a:r>
          </a:p>
        </p:txBody>
      </p:sp>
      <p:grpSp>
        <p:nvGrpSpPr>
          <p:cNvPr id="23" name="Group 22"/>
          <p:cNvGrpSpPr/>
          <p:nvPr userDrawn="1"/>
        </p:nvGrpSpPr>
        <p:grpSpPr>
          <a:xfrm>
            <a:off x="360001" y="5976000"/>
            <a:ext cx="11468595" cy="349200"/>
            <a:chOff x="418307" y="6319323"/>
            <a:chExt cx="11468595" cy="349200"/>
          </a:xfrm>
        </p:grpSpPr>
        <p:sp>
          <p:nvSpPr>
            <p:cNvPr id="24" name="Subtitle 2"/>
            <p:cNvSpPr txBox="1">
              <a:spLocks/>
            </p:cNvSpPr>
            <p:nvPr userDrawn="1"/>
          </p:nvSpPr>
          <p:spPr>
            <a:xfrm>
              <a:off x="953702" y="6319323"/>
              <a:ext cx="10933200" cy="349200"/>
            </a:xfrm>
            <a:prstGeom prst="rect">
              <a:avLst/>
            </a:prstGeom>
          </p:spPr>
          <p:txBody>
            <a:bodyPr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900" dirty="0"/>
                <a:t>This work was supported by the </a:t>
              </a:r>
              <a:r>
                <a:rPr lang="en-GB" sz="900" dirty="0" err="1"/>
                <a:t>EUROfusion</a:t>
              </a:r>
              <a:r>
                <a:rPr lang="en-GB" sz="900" dirty="0"/>
                <a:t> - Theory and Advanced Simulation Coordination (E-TASC). This work has been carried out within the framework of the </a:t>
              </a:r>
              <a:r>
                <a:rPr lang="en-GB" sz="900" dirty="0" err="1"/>
                <a:t>EUROfusion</a:t>
              </a:r>
              <a:r>
                <a:rPr lang="en-GB" sz="900" dirty="0"/>
                <a:t> Consortium and has received funding from the </a:t>
              </a:r>
              <a:r>
                <a:rPr lang="en-GB" sz="900" dirty="0" err="1"/>
                <a:t>Euratom</a:t>
              </a:r>
              <a:r>
                <a:rPr lang="en-GB" sz="900" dirty="0"/>
                <a:t> research and training programme 2014-2018 and 2019-2020 under grant agreement No 633053. The views and opinions expressed herein do not necessarily reflect those of the European Commission.</a:t>
              </a:r>
              <a:endParaRPr lang="en-US" sz="900" dirty="0"/>
            </a:p>
          </p:txBody>
        </p:sp>
        <p:pic>
          <p:nvPicPr>
            <p:cNvPr id="27" name="Grafik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8307" y="6319323"/>
              <a:ext cx="536103" cy="349200"/>
            </a:xfrm>
            <a:prstGeom prst="rect">
              <a:avLst/>
            </a:prstGeom>
          </p:spPr>
        </p:pic>
      </p:grpSp>
    </p:spTree>
    <p:extLst>
      <p:ext uri="{BB962C8B-B14F-4D97-AF65-F5344CB8AC3E}">
        <p14:creationId xmlns:p14="http://schemas.microsoft.com/office/powerpoint/2010/main" val="970158265"/>
      </p:ext>
    </p:extLst>
  </p:cSld>
  <p:clrMapOvr>
    <a:masterClrMapping/>
  </p:clrMapOvr>
  <p:transition>
    <p:push/>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7" name="Untertitel 2"/>
          <p:cNvSpPr>
            <a:spLocks noGrp="1"/>
          </p:cNvSpPr>
          <p:nvPr>
            <p:ph type="subTitle" idx="1" hasCustomPrompt="1"/>
          </p:nvPr>
        </p:nvSpPr>
        <p:spPr>
          <a:xfrm>
            <a:off x="360000" y="3429005"/>
            <a:ext cx="11469600" cy="1194707"/>
          </a:xfrm>
          <a:prstGeom prst="rect">
            <a:avLst/>
          </a:prstGeom>
        </p:spPr>
        <p:txBody>
          <a:bodyPr>
            <a:normAutofit/>
          </a:bodyPr>
          <a:lstStyle>
            <a:lvl1pPr marL="0" indent="0" algn="ctr" rtl="0" eaLnBrk="0" fontAlgn="base" hangingPunct="0">
              <a:spcBef>
                <a:spcPct val="20000"/>
              </a:spcBef>
              <a:spcAft>
                <a:spcPct val="0"/>
              </a:spcAft>
              <a:buNone/>
              <a:defRPr lang="de-DE" sz="2400" b="0" kern="1200" baseline="0" dirty="0">
                <a:solidFill>
                  <a:schemeClr val="tx1"/>
                </a:solidFill>
                <a:latin typeface="+mj-lt"/>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Edit subtitle format</a:t>
            </a:r>
          </a:p>
        </p:txBody>
      </p:sp>
      <p:sp>
        <p:nvSpPr>
          <p:cNvPr id="8" name="Titel 7"/>
          <p:cNvSpPr>
            <a:spLocks noGrp="1"/>
          </p:cNvSpPr>
          <p:nvPr>
            <p:ph type="title" hasCustomPrompt="1"/>
          </p:nvPr>
        </p:nvSpPr>
        <p:spPr>
          <a:xfrm>
            <a:off x="360000" y="1268417"/>
            <a:ext cx="11469600" cy="2027628"/>
          </a:xfrm>
          <a:prstGeom prst="rect">
            <a:avLst/>
          </a:prstGeom>
        </p:spPr>
        <p:txBody>
          <a:bodyPr anchor="b">
            <a:normAutofit/>
          </a:bodyPr>
          <a:lstStyle>
            <a:lvl1pPr algn="ctr" rtl="0" eaLnBrk="0" fontAlgn="base" hangingPunct="0">
              <a:spcBef>
                <a:spcPct val="0"/>
              </a:spcBef>
              <a:spcAft>
                <a:spcPct val="0"/>
              </a:spcAft>
              <a:defRPr lang="de-DE" sz="4400" b="1" kern="1200" dirty="0">
                <a:solidFill>
                  <a:schemeClr val="tx1"/>
                </a:solidFill>
                <a:latin typeface="+mj-lt"/>
                <a:ea typeface="Arial MT Condensed" panose="020B0706020202020204" pitchFamily="34" charset="0"/>
                <a:cs typeface="Arial MT Condensed" panose="020B0706020202020204" pitchFamily="34" charset="0"/>
              </a:defRPr>
            </a:lvl1pPr>
          </a:lstStyle>
          <a:p>
            <a:r>
              <a:rPr lang="en-US" noProof="0" dirty="0"/>
              <a:t>Edit title format</a:t>
            </a:r>
          </a:p>
        </p:txBody>
      </p:sp>
      <p:grpSp>
        <p:nvGrpSpPr>
          <p:cNvPr id="9" name="Group 8"/>
          <p:cNvGrpSpPr/>
          <p:nvPr userDrawn="1"/>
        </p:nvGrpSpPr>
        <p:grpSpPr>
          <a:xfrm>
            <a:off x="360001" y="6408000"/>
            <a:ext cx="11468595" cy="349200"/>
            <a:chOff x="418307" y="6319323"/>
            <a:chExt cx="11468595" cy="349200"/>
          </a:xfrm>
        </p:grpSpPr>
        <p:sp>
          <p:nvSpPr>
            <p:cNvPr id="13" name="Subtitle 2"/>
            <p:cNvSpPr txBox="1">
              <a:spLocks/>
            </p:cNvSpPr>
            <p:nvPr userDrawn="1"/>
          </p:nvSpPr>
          <p:spPr>
            <a:xfrm>
              <a:off x="953702" y="6319323"/>
              <a:ext cx="10933200" cy="349200"/>
            </a:xfrm>
            <a:prstGeom prst="rect">
              <a:avLst/>
            </a:prstGeom>
          </p:spPr>
          <p:txBody>
            <a:bodyPr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900" dirty="0">
                  <a:latin typeface="Arial Narrow" panose="020B0606020202030204" pitchFamily="34" charset="0"/>
                </a:rPr>
                <a:t>This work has been carried out within the framework of the </a:t>
              </a:r>
              <a:r>
                <a:rPr lang="en-US" sz="900" dirty="0" err="1">
                  <a:latin typeface="Arial Narrow" panose="020B0606020202030204" pitchFamily="34" charset="0"/>
                </a:rPr>
                <a:t>EUROfusion</a:t>
              </a:r>
              <a:r>
                <a:rPr lang="en-US" sz="900" dirty="0">
                  <a:latin typeface="Arial Narrow" panose="020B0606020202030204" pitchFamily="34" charset="0"/>
                </a:rPr>
                <a:t> Consortium and has received funding from the </a:t>
              </a:r>
              <a:r>
                <a:rPr lang="en-US" sz="900" dirty="0" err="1">
                  <a:latin typeface="Arial Narrow" panose="020B0606020202030204" pitchFamily="34" charset="0"/>
                </a:rPr>
                <a:t>Euratom</a:t>
              </a:r>
              <a:r>
                <a:rPr lang="en-US" sz="900" dirty="0">
                  <a:latin typeface="Arial Narrow" panose="020B0606020202030204" pitchFamily="34" charset="0"/>
                </a:rPr>
                <a:t> research and training </a:t>
              </a:r>
              <a:r>
                <a:rPr lang="en-US" sz="900" dirty="0" err="1">
                  <a:latin typeface="Arial Narrow" panose="020B0606020202030204" pitchFamily="34" charset="0"/>
                </a:rPr>
                <a:t>programme</a:t>
              </a:r>
              <a:r>
                <a:rPr lang="en-US" sz="900" dirty="0">
                  <a:latin typeface="Arial Narrow" panose="020B0606020202030204" pitchFamily="34" charset="0"/>
                </a:rPr>
                <a:t> 2014-2018</a:t>
              </a:r>
              <a:r>
                <a:rPr lang="en-US" sz="900" baseline="0" dirty="0">
                  <a:latin typeface="Arial Narrow" panose="020B0606020202030204" pitchFamily="34" charset="0"/>
                </a:rPr>
                <a:t> and 2019-2020 </a:t>
              </a:r>
              <a:r>
                <a:rPr lang="en-US" sz="900" dirty="0">
                  <a:latin typeface="Arial Narrow" panose="020B0606020202030204" pitchFamily="34" charset="0"/>
                </a:rPr>
                <a:t>under grant agreement No 633053. The views and opinions expressed herein do not necessarily reflect those of the European Commission.</a:t>
              </a:r>
            </a:p>
          </p:txBody>
        </p:sp>
        <p:pic>
          <p:nvPicPr>
            <p:cNvPr id="14" name="Grafik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8307" y="6319323"/>
              <a:ext cx="536103" cy="349200"/>
            </a:xfrm>
            <a:prstGeom prst="rect">
              <a:avLst/>
            </a:prstGeom>
          </p:spPr>
        </p:pic>
      </p:grpSp>
    </p:spTree>
    <p:extLst>
      <p:ext uri="{BB962C8B-B14F-4D97-AF65-F5344CB8AC3E}">
        <p14:creationId xmlns:p14="http://schemas.microsoft.com/office/powerpoint/2010/main" val="3950730463"/>
      </p:ext>
    </p:extLst>
  </p:cSld>
  <p:clrMapOvr>
    <a:masterClrMapping/>
  </p:clrMapOvr>
  <p:transition>
    <p:push/>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TASC">
    <p:spTree>
      <p:nvGrpSpPr>
        <p:cNvPr id="1" name=""/>
        <p:cNvGrpSpPr/>
        <p:nvPr/>
      </p:nvGrpSpPr>
      <p:grpSpPr>
        <a:xfrm>
          <a:off x="0" y="0"/>
          <a:ext cx="0" cy="0"/>
          <a:chOff x="0" y="0"/>
          <a:chExt cx="0" cy="0"/>
        </a:xfrm>
      </p:grpSpPr>
      <p:sp>
        <p:nvSpPr>
          <p:cNvPr id="10" name="Untertitel 2"/>
          <p:cNvSpPr>
            <a:spLocks noGrp="1"/>
          </p:cNvSpPr>
          <p:nvPr>
            <p:ph type="subTitle" idx="1" hasCustomPrompt="1"/>
          </p:nvPr>
        </p:nvSpPr>
        <p:spPr>
          <a:xfrm>
            <a:off x="360000" y="3429005"/>
            <a:ext cx="11469600" cy="1194707"/>
          </a:xfrm>
          <a:prstGeom prst="rect">
            <a:avLst/>
          </a:prstGeom>
        </p:spPr>
        <p:txBody>
          <a:bodyPr>
            <a:normAutofit/>
          </a:bodyPr>
          <a:lstStyle>
            <a:lvl1pPr marL="0" indent="0" algn="ctr" rtl="0" eaLnBrk="0" fontAlgn="base" hangingPunct="0">
              <a:spcBef>
                <a:spcPct val="20000"/>
              </a:spcBef>
              <a:spcAft>
                <a:spcPct val="0"/>
              </a:spcAft>
              <a:buNone/>
              <a:defRPr lang="de-DE" sz="2400" b="0" kern="1200" baseline="0" dirty="0">
                <a:solidFill>
                  <a:schemeClr val="tx1"/>
                </a:solidFill>
                <a:latin typeface="+mj-lt"/>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Edit subtitle format</a:t>
            </a:r>
          </a:p>
        </p:txBody>
      </p:sp>
      <p:sp>
        <p:nvSpPr>
          <p:cNvPr id="11" name="Titel 7"/>
          <p:cNvSpPr>
            <a:spLocks noGrp="1"/>
          </p:cNvSpPr>
          <p:nvPr>
            <p:ph type="title" hasCustomPrompt="1"/>
          </p:nvPr>
        </p:nvSpPr>
        <p:spPr>
          <a:xfrm>
            <a:off x="360000" y="1268417"/>
            <a:ext cx="11469600" cy="2027628"/>
          </a:xfrm>
          <a:prstGeom prst="rect">
            <a:avLst/>
          </a:prstGeom>
        </p:spPr>
        <p:txBody>
          <a:bodyPr anchor="b">
            <a:normAutofit/>
          </a:bodyPr>
          <a:lstStyle>
            <a:lvl1pPr algn="ctr" rtl="0" eaLnBrk="0" fontAlgn="base" hangingPunct="0">
              <a:spcBef>
                <a:spcPct val="0"/>
              </a:spcBef>
              <a:spcAft>
                <a:spcPct val="0"/>
              </a:spcAft>
              <a:defRPr lang="de-DE" sz="4400" b="1" kern="1200" dirty="0">
                <a:solidFill>
                  <a:schemeClr val="tx1"/>
                </a:solidFill>
                <a:latin typeface="+mj-lt"/>
                <a:ea typeface="Arial MT Condensed" panose="020B0706020202020204" pitchFamily="34" charset="0"/>
                <a:cs typeface="Arial MT Condensed" panose="020B0706020202020204" pitchFamily="34" charset="0"/>
              </a:defRPr>
            </a:lvl1pPr>
          </a:lstStyle>
          <a:p>
            <a:r>
              <a:rPr lang="en-US" noProof="0" dirty="0"/>
              <a:t>Edit title format</a:t>
            </a:r>
          </a:p>
        </p:txBody>
      </p:sp>
      <p:grpSp>
        <p:nvGrpSpPr>
          <p:cNvPr id="12" name="Group 11"/>
          <p:cNvGrpSpPr/>
          <p:nvPr userDrawn="1"/>
        </p:nvGrpSpPr>
        <p:grpSpPr>
          <a:xfrm>
            <a:off x="360001" y="6408000"/>
            <a:ext cx="11468595" cy="349200"/>
            <a:chOff x="418307" y="6319323"/>
            <a:chExt cx="11468595" cy="349200"/>
          </a:xfrm>
        </p:grpSpPr>
        <p:sp>
          <p:nvSpPr>
            <p:cNvPr id="13" name="Subtitle 2"/>
            <p:cNvSpPr txBox="1">
              <a:spLocks/>
            </p:cNvSpPr>
            <p:nvPr userDrawn="1"/>
          </p:nvSpPr>
          <p:spPr>
            <a:xfrm>
              <a:off x="953702" y="6319323"/>
              <a:ext cx="10933200" cy="349200"/>
            </a:xfrm>
            <a:prstGeom prst="rect">
              <a:avLst/>
            </a:prstGeom>
          </p:spPr>
          <p:txBody>
            <a:bodyPr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900" dirty="0"/>
                <a:t>This work was supported by the </a:t>
              </a:r>
              <a:r>
                <a:rPr lang="en-GB" sz="900" dirty="0" err="1"/>
                <a:t>EUROfusion</a:t>
              </a:r>
              <a:r>
                <a:rPr lang="en-GB" sz="900" dirty="0"/>
                <a:t> - Theory and Advanced Simulation Coordination (E-TASC). This work has been carried out within the framework of the </a:t>
              </a:r>
              <a:r>
                <a:rPr lang="en-GB" sz="900" dirty="0" err="1"/>
                <a:t>EUROfusion</a:t>
              </a:r>
              <a:r>
                <a:rPr lang="en-GB" sz="900" dirty="0"/>
                <a:t> Consortium and has received funding from the </a:t>
              </a:r>
              <a:r>
                <a:rPr lang="en-GB" sz="900" dirty="0" err="1"/>
                <a:t>Euratom</a:t>
              </a:r>
              <a:r>
                <a:rPr lang="en-GB" sz="900" dirty="0"/>
                <a:t> research and training programme 2014-2018 and 2019-2020 under grant agreement No 633053. The views and opinions expressed herein do not necessarily reflect those of the European Commission.</a:t>
              </a:r>
              <a:endParaRPr lang="en-US" sz="900" dirty="0"/>
            </a:p>
          </p:txBody>
        </p:sp>
        <p:pic>
          <p:nvPicPr>
            <p:cNvPr id="14" name="Grafik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8307" y="6319323"/>
              <a:ext cx="536103" cy="349200"/>
            </a:xfrm>
            <a:prstGeom prst="rect">
              <a:avLst/>
            </a:prstGeom>
          </p:spPr>
        </p:pic>
      </p:grpSp>
    </p:spTree>
    <p:extLst>
      <p:ext uri="{BB962C8B-B14F-4D97-AF65-F5344CB8AC3E}">
        <p14:creationId xmlns:p14="http://schemas.microsoft.com/office/powerpoint/2010/main" val="3017126184"/>
      </p:ext>
    </p:extLst>
  </p:cSld>
  <p:clrMapOvr>
    <a:masterClrMapping/>
  </p:clrMapOvr>
  <p:transition>
    <p:push/>
  </p:transition>
  <p:hf sldNum="0" hdr="0" dt="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theme" Target="../theme/theme2.xml"/><Relationship Id="rId7" Type="http://schemas.openxmlformats.org/officeDocument/2006/relationships/image" Target="../media/image5.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6.wmf"/><Relationship Id="rId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Gerader Verbinder 10"/>
          <p:cNvCxnSpPr/>
          <p:nvPr userDrawn="1"/>
        </p:nvCxnSpPr>
        <p:spPr bwMode="auto">
          <a:xfrm>
            <a:off x="360000" y="900000"/>
            <a:ext cx="11469600"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14" name="TextBox 13"/>
          <p:cNvSpPr txBox="1"/>
          <p:nvPr userDrawn="1"/>
        </p:nvSpPr>
        <p:spPr>
          <a:xfrm>
            <a:off x="10749600" y="6408002"/>
            <a:ext cx="1079859" cy="226591"/>
          </a:xfrm>
          <a:prstGeom prst="rect">
            <a:avLst/>
          </a:prstGeom>
        </p:spPr>
        <p:txBody>
          <a:bodyPr wrap="square" lIns="0" tIns="36000" rIns="0" bIns="36000" rtlCol="0">
            <a:spAutoFit/>
          </a:bodyPr>
          <a:lstStyle/>
          <a:p>
            <a:pPr marL="0" marR="0" indent="0" algn="r" defTabSz="914400" rtl="0" eaLnBrk="0" fontAlgn="base" latinLnBrk="0" hangingPunct="0">
              <a:lnSpc>
                <a:spcPct val="100000"/>
              </a:lnSpc>
              <a:spcBef>
                <a:spcPct val="20000"/>
              </a:spcBef>
              <a:spcAft>
                <a:spcPct val="0"/>
              </a:spcAft>
              <a:buClrTx/>
              <a:buSzTx/>
              <a:buFontTx/>
              <a:buNone/>
              <a:tabLst/>
            </a:pPr>
            <a:fld id="{1923DC6C-56FF-4020-8CF4-C498AD92BBB9}" type="slidenum">
              <a:rPr lang="en-US" sz="1000" smtClean="0">
                <a:latin typeface="+mn-lt"/>
                <a:ea typeface="Arial MT Condensed" panose="020B0706020202020204" pitchFamily="34" charset="0"/>
                <a:cs typeface="Arial MT Condensed" panose="020B0706020202020204" pitchFamily="34" charset="0"/>
              </a:rPr>
              <a:pPr marL="0" marR="0" indent="0" algn="r" defTabSz="914400" rtl="0" eaLnBrk="0" fontAlgn="base" latinLnBrk="0" hangingPunct="0">
                <a:lnSpc>
                  <a:spcPct val="100000"/>
                </a:lnSpc>
                <a:spcBef>
                  <a:spcPct val="20000"/>
                </a:spcBef>
                <a:spcAft>
                  <a:spcPct val="0"/>
                </a:spcAft>
                <a:buClrTx/>
                <a:buSzTx/>
                <a:buFontTx/>
                <a:buNone/>
                <a:tabLst/>
              </a:pPr>
              <a:t>‹Nr.›</a:t>
            </a:fld>
            <a:r>
              <a:rPr lang="en-US" sz="1000" dirty="0">
                <a:latin typeface="+mn-lt"/>
                <a:ea typeface="Arial MT Condensed" panose="020B0706020202020204" pitchFamily="34" charset="0"/>
                <a:cs typeface="Arial MT Condensed" panose="020B0706020202020204" pitchFamily="34" charset="0"/>
              </a:rPr>
              <a:t> / 18</a:t>
            </a:r>
          </a:p>
        </p:txBody>
      </p:sp>
      <p:pic>
        <p:nvPicPr>
          <p:cNvPr id="6" name="Grafik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228400" y="188643"/>
            <a:ext cx="602373" cy="538451"/>
          </a:xfrm>
          <a:prstGeom prst="rect">
            <a:avLst/>
          </a:prstGeom>
        </p:spPr>
      </p:pic>
    </p:spTree>
    <p:extLst>
      <p:ext uri="{BB962C8B-B14F-4D97-AF65-F5344CB8AC3E}">
        <p14:creationId xmlns:p14="http://schemas.microsoft.com/office/powerpoint/2010/main" val="522007920"/>
      </p:ext>
    </p:extLst>
  </p:cSld>
  <p:clrMap bg1="lt1" tx1="dk1" bg2="lt2" tx2="dk2" accent1="accent1" accent2="accent2" accent3="accent3" accent4="accent4" accent5="accent5" accent6="accent6" hlink="hlink" folHlink="folHlink"/>
  <p:sldLayoutIdLst>
    <p:sldLayoutId id="2147483668" r:id="rId1"/>
  </p:sldLayoutIdLst>
  <p:transition>
    <p:pu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uppieren 20"/>
          <p:cNvGrpSpPr/>
          <p:nvPr userDrawn="1"/>
        </p:nvGrpSpPr>
        <p:grpSpPr>
          <a:xfrm>
            <a:off x="1835809" y="4884613"/>
            <a:ext cx="8525640" cy="716032"/>
            <a:chOff x="1835809" y="5250427"/>
            <a:chExt cx="8525640" cy="716032"/>
          </a:xfrm>
        </p:grpSpPr>
        <p:pic>
          <p:nvPicPr>
            <p:cNvPr id="10" name="Grafik 2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35809" y="5607844"/>
              <a:ext cx="1583509" cy="297679"/>
            </a:xfrm>
            <a:prstGeom prst="rect">
              <a:avLst/>
            </a:prstGeom>
          </p:spPr>
        </p:pic>
        <p:pic>
          <p:nvPicPr>
            <p:cNvPr id="11" name="Grafik 22"/>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734425" y="5495213"/>
              <a:ext cx="1627024" cy="386686"/>
            </a:xfrm>
            <a:prstGeom prst="rect">
              <a:avLst/>
            </a:prstGeom>
          </p:spPr>
        </p:pic>
        <p:pic>
          <p:nvPicPr>
            <p:cNvPr id="12" name="Grafik 23"/>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785943" y="5250427"/>
              <a:ext cx="2382977" cy="716032"/>
            </a:xfrm>
            <a:prstGeom prst="rect">
              <a:avLst/>
            </a:prstGeom>
          </p:spPr>
        </p:pic>
      </p:grpSp>
      <p:grpSp>
        <p:nvGrpSpPr>
          <p:cNvPr id="13" name="Group 12"/>
          <p:cNvGrpSpPr/>
          <p:nvPr userDrawn="1"/>
        </p:nvGrpSpPr>
        <p:grpSpPr>
          <a:xfrm>
            <a:off x="8521200" y="187200"/>
            <a:ext cx="3307782" cy="540000"/>
            <a:chOff x="5475600" y="187200"/>
            <a:chExt cx="3307782" cy="540000"/>
          </a:xfrm>
        </p:grpSpPr>
        <p:pic>
          <p:nvPicPr>
            <p:cNvPr id="15" name="Grafik 23"/>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264000" y="187200"/>
              <a:ext cx="2519382" cy="540000"/>
            </a:xfrm>
            <a:prstGeom prst="rect">
              <a:avLst/>
            </a:prstGeom>
          </p:spPr>
        </p:pic>
        <p:pic>
          <p:nvPicPr>
            <p:cNvPr id="16" name="Grafik 22"/>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475600" y="187200"/>
              <a:ext cx="607440" cy="540000"/>
            </a:xfrm>
            <a:prstGeom prst="rect">
              <a:avLst/>
            </a:prstGeom>
          </p:spPr>
        </p:pic>
      </p:grpSp>
    </p:spTree>
    <p:extLst>
      <p:ext uri="{BB962C8B-B14F-4D97-AF65-F5344CB8AC3E}">
        <p14:creationId xmlns:p14="http://schemas.microsoft.com/office/powerpoint/2010/main" val="581994609"/>
      </p:ext>
    </p:extLst>
  </p:cSld>
  <p:clrMap bg1="lt1" tx1="dk1" bg2="lt2" tx2="dk2" accent1="accent1" accent2="accent2" accent3="accent3" accent4="accent4" accent5="accent5" accent6="accent6" hlink="hlink" folHlink="folHlink"/>
  <p:sldLayoutIdLst>
    <p:sldLayoutId id="2147483674" r:id="rId1"/>
    <p:sldLayoutId id="2147483672" r:id="rId2"/>
  </p:sldLayoutIdLst>
  <p:transition>
    <p:pu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p:cNvGrpSpPr/>
          <p:nvPr userDrawn="1"/>
        </p:nvGrpSpPr>
        <p:grpSpPr>
          <a:xfrm>
            <a:off x="8521200" y="187200"/>
            <a:ext cx="3307782" cy="540000"/>
            <a:chOff x="5475600" y="187200"/>
            <a:chExt cx="3307782" cy="540000"/>
          </a:xfrm>
        </p:grpSpPr>
        <p:pic>
          <p:nvPicPr>
            <p:cNvPr id="6" name="Grafik 2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264000" y="187200"/>
              <a:ext cx="2519382" cy="540000"/>
            </a:xfrm>
            <a:prstGeom prst="rect">
              <a:avLst/>
            </a:prstGeom>
          </p:spPr>
        </p:pic>
        <p:pic>
          <p:nvPicPr>
            <p:cNvPr id="7" name="Grafik 22"/>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475600" y="187200"/>
              <a:ext cx="607440" cy="540000"/>
            </a:xfrm>
            <a:prstGeom prst="rect">
              <a:avLst/>
            </a:prstGeom>
          </p:spPr>
        </p:pic>
      </p:grpSp>
    </p:spTree>
    <p:extLst>
      <p:ext uri="{BB962C8B-B14F-4D97-AF65-F5344CB8AC3E}">
        <p14:creationId xmlns:p14="http://schemas.microsoft.com/office/powerpoint/2010/main" val="1368956768"/>
      </p:ext>
    </p:extLst>
  </p:cSld>
  <p:clrMap bg1="lt1" tx1="dk1" bg2="lt2" tx2="dk2" accent1="accent1" accent2="accent2" accent3="accent3" accent4="accent4" accent5="accent5" accent6="accent6" hlink="hlink" folHlink="folHlink"/>
  <p:sldLayoutIdLst>
    <p:sldLayoutId id="2147483664" r:id="rId1"/>
    <p:sldLayoutId id="2147483665" r:id="rId2"/>
  </p:sldLayoutIdLst>
  <p:transition>
    <p:pu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88/1741-4326/ab18b8"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doi.org/10.1088/1741-4326/ab2211" TargetMode="External"/></Relationships>
</file>

<file path=ppt/slides/_rels/slide10.xml.rels><?xml version="1.0" encoding="UTF-8" standalone="yes"?>
<Relationships xmlns="http://schemas.openxmlformats.org/package/2006/relationships"><Relationship Id="rId13" Type="http://schemas.openxmlformats.org/officeDocument/2006/relationships/image" Target="../media/image15.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hyperlink" Target="http://dx.doi.org/10.1088/0029-5515/47/8/023"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6.xml"/><Relationship Id="rId11" Type="http://schemas.openxmlformats.org/officeDocument/2006/relationships/slide" Target="slide20.xml"/><Relationship Id="rId5" Type="http://schemas.openxmlformats.org/officeDocument/2006/relationships/diagramQuickStyle" Target="../diagrams/quickStyle6.xml"/><Relationship Id="rId10" Type="http://schemas.openxmlformats.org/officeDocument/2006/relationships/image" Target="../media/image16.png"/><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13" Type="http://schemas.openxmlformats.org/officeDocument/2006/relationships/image" Target="../media/image17.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hyperlink" Target="http://dx.doi.org/10.1088/0029-5515/56/2/026012"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slide" Target="slide20.xml"/><Relationship Id="rId5" Type="http://schemas.openxmlformats.org/officeDocument/2006/relationships/diagramQuickStyle" Target="../diagrams/quickStyle7.xml"/><Relationship Id="rId10" Type="http://schemas.openxmlformats.org/officeDocument/2006/relationships/image" Target="../media/image18.png"/><Relationship Id="rId4" Type="http://schemas.openxmlformats.org/officeDocument/2006/relationships/diagramLayout" Target="../diagrams/layout7.xml"/><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9.xml"/><Relationship Id="rId11" Type="http://schemas.openxmlformats.org/officeDocument/2006/relationships/image" Target="../media/image22.png"/><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image" Target="../media/image26.png"/><Relationship Id="rId17" Type="http://schemas.openxmlformats.org/officeDocument/2006/relationships/image" Target="../media/image32.png"/><Relationship Id="rId2" Type="http://schemas.openxmlformats.org/officeDocument/2006/relationships/notesSlide" Target="../notesSlides/notesSlide16.xml"/><Relationship Id="rId16"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diagramColors" Target="../diagrams/colors11.xml"/><Relationship Id="rId11" Type="http://schemas.openxmlformats.org/officeDocument/2006/relationships/image" Target="../media/image24.png"/><Relationship Id="rId5" Type="http://schemas.openxmlformats.org/officeDocument/2006/relationships/diagramQuickStyle" Target="../diagrams/quickStyle11.xml"/><Relationship Id="rId15" Type="http://schemas.openxmlformats.org/officeDocument/2006/relationships/image" Target="../media/image27.png"/><Relationship Id="rId10" Type="http://schemas.openxmlformats.org/officeDocument/2006/relationships/image" Target="../media/image25.png"/><Relationship Id="rId4" Type="http://schemas.openxmlformats.org/officeDocument/2006/relationships/diagramLayout" Target="../diagrams/layout11.xml"/><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2.xml"/><Relationship Id="rId11" Type="http://schemas.openxmlformats.org/officeDocument/2006/relationships/image" Target="../media/image30.png"/><Relationship Id="rId5" Type="http://schemas.openxmlformats.org/officeDocument/2006/relationships/diagramQuickStyle" Target="../diagrams/quickStyle12.xml"/><Relationship Id="rId10" Type="http://schemas.openxmlformats.org/officeDocument/2006/relationships/image" Target="../media/image34.png"/><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hyperlink" Target="mailto:Oliver.Linder@ipp.mpg.de" TargetMode="External"/><Relationship Id="rId3" Type="http://schemas.openxmlformats.org/officeDocument/2006/relationships/hyperlink" Target="https://doi.org/10.1088/1741-4326/ab9dcf" TargetMode="External"/><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orcid.org/0000-0002-5637-2861" TargetMode="External"/><Relationship Id="rId11" Type="http://schemas.openxmlformats.org/officeDocument/2006/relationships/image" Target="../media/image39.png"/><Relationship Id="rId5" Type="http://schemas.openxmlformats.org/officeDocument/2006/relationships/hyperlink" Target="https://iopscience.iop.org/article/10.1088/1741-4326/ab9dcf/pdf" TargetMode="External"/><Relationship Id="rId10" Type="http://schemas.openxmlformats.org/officeDocument/2006/relationships/image" Target="../media/image38.svg"/><Relationship Id="rId4" Type="http://schemas.openxmlformats.org/officeDocument/2006/relationships/image" Target="../media/image8.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088/1741-4326/ab9dc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orcid.org/0000-0002-5637-2861" TargetMode="External"/><Relationship Id="rId5" Type="http://schemas.openxmlformats.org/officeDocument/2006/relationships/hyperlink" Target="https://iopscience.iop.org/article/10.1088/1741-4326/ab9dcf/pdf" TargetMode="Externa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hyperlink" Target="http://dx.doi.org/10.1088/0029-5515/15/3/007" TargetMode="External"/><Relationship Id="rId13" Type="http://schemas.openxmlformats.org/officeDocument/2006/relationships/hyperlink" Target="http://dx.doi.org/10.1088/1741-4326/ab26c2" TargetMode="External"/><Relationship Id="rId3" Type="http://schemas.openxmlformats.org/officeDocument/2006/relationships/hyperlink" Target="http://dx.doi.org/10.1088/0741-3335/55/7/074007" TargetMode="External"/><Relationship Id="rId7" Type="http://schemas.openxmlformats.org/officeDocument/2006/relationships/hyperlink" Target="http://www.adas.ac.uk/" TargetMode="External"/><Relationship Id="rId12" Type="http://schemas.openxmlformats.org/officeDocument/2006/relationships/hyperlink" Target="http://dx.doi.org/10.1088/0029-5515/37/10/I03" TargetMode="External"/><Relationship Id="rId17" Type="http://schemas.openxmlformats.org/officeDocument/2006/relationships/image" Target="../media/image43.png"/><Relationship Id="rId2" Type="http://schemas.openxmlformats.org/officeDocument/2006/relationships/notesSlide" Target="../notesSlides/notesSlide20.xml"/><Relationship Id="rId16" Type="http://schemas.openxmlformats.org/officeDocument/2006/relationships/hyperlink" Target="http://dx.doi.org/10.1088/0029-5515/56/2/026012" TargetMode="External"/><Relationship Id="rId1" Type="http://schemas.openxmlformats.org/officeDocument/2006/relationships/slideLayout" Target="../slideLayouts/slideLayout1.xml"/><Relationship Id="rId6" Type="http://schemas.openxmlformats.org/officeDocument/2006/relationships/hyperlink" Target="http://dx.doi.org/10.1063/1.873812" TargetMode="External"/><Relationship Id="rId11" Type="http://schemas.openxmlformats.org/officeDocument/2006/relationships/hyperlink" Target="http://dx.doi.org/10.1063/1.2949692" TargetMode="External"/><Relationship Id="rId5" Type="http://schemas.openxmlformats.org/officeDocument/2006/relationships/hyperlink" Target="http://dx.doi.org/10.1088/0029-5515/39/11/302" TargetMode="External"/><Relationship Id="rId15" Type="http://schemas.openxmlformats.org/officeDocument/2006/relationships/hyperlink" Target="http://dx.doi.org/10.1088/0029-5515/47/8/023" TargetMode="External"/><Relationship Id="rId10" Type="http://schemas.openxmlformats.org/officeDocument/2006/relationships/hyperlink" Target="http://dx.doi.org/10.1017/S0022377819000874" TargetMode="External"/><Relationship Id="rId4" Type="http://schemas.openxmlformats.org/officeDocument/2006/relationships/hyperlink" Target="http://epsppd.epfl.ch/Tarragona/pdf/P5_063.pdf" TargetMode="External"/><Relationship Id="rId9" Type="http://schemas.openxmlformats.org/officeDocument/2006/relationships/hyperlink" Target="http://dx.doi.org/10.1088/0029-5515/56/11/112009" TargetMode="External"/><Relationship Id="rId14" Type="http://schemas.openxmlformats.org/officeDocument/2006/relationships/hyperlink" Target="http://dx.doi.org/10.1088/0029-5515/53/12/123017"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slide" Target="slide20.xml"/><Relationship Id="rId18" Type="http://schemas.openxmlformats.org/officeDocument/2006/relationships/hyperlink" Target="http://dx.doi.org/10.1063/1.873812" TargetMode="External"/><Relationship Id="rId3" Type="http://schemas.openxmlformats.org/officeDocument/2006/relationships/notesSlide" Target="../notesSlides/notesSlide5.xml"/><Relationship Id="rId7" Type="http://schemas.openxmlformats.org/officeDocument/2006/relationships/diagramColors" Target="../diagrams/colors1.xml"/><Relationship Id="rId12" Type="http://schemas.openxmlformats.org/officeDocument/2006/relationships/image" Target="../media/image10.png"/><Relationship Id="rId17" Type="http://schemas.openxmlformats.org/officeDocument/2006/relationships/hyperlink" Target="http://dx.doi.org/10.1088/0029-5515/39/11/302" TargetMode="External"/><Relationship Id="rId2" Type="http://schemas.openxmlformats.org/officeDocument/2006/relationships/slideLayout" Target="../slideLayouts/slideLayout1.xml"/><Relationship Id="rId16" Type="http://schemas.openxmlformats.org/officeDocument/2006/relationships/image" Target="../media/image11.png"/><Relationship Id="rId1" Type="http://schemas.openxmlformats.org/officeDocument/2006/relationships/tags" Target="../tags/tag3.xml"/><Relationship Id="rId6" Type="http://schemas.openxmlformats.org/officeDocument/2006/relationships/diagramQuickStyle" Target="../diagrams/quickStyle1.xml"/><Relationship Id="rId11" Type="http://schemas.openxmlformats.org/officeDocument/2006/relationships/image" Target="../media/image90.png"/><Relationship Id="rId5" Type="http://schemas.openxmlformats.org/officeDocument/2006/relationships/diagramLayout" Target="../diagrams/layout1.xml"/><Relationship Id="rId15" Type="http://schemas.openxmlformats.org/officeDocument/2006/relationships/hyperlink" Target="http://epsppd.epfl.ch/Tarragona/pdf/P5_063.pdf" TargetMode="External"/><Relationship Id="rId19" Type="http://schemas.openxmlformats.org/officeDocument/2006/relationships/hyperlink" Target="http://www.adas.ac.uk/" TargetMode="External"/><Relationship Id="rId4" Type="http://schemas.openxmlformats.org/officeDocument/2006/relationships/diagramData" Target="../diagrams/data1.xml"/><Relationship Id="rId14" Type="http://schemas.openxmlformats.org/officeDocument/2006/relationships/hyperlink" Target="http://dx.doi.org/10.1088/0741-3335/55/7/074007"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hyperlink" Target="http://dx.doi.org/10.1063/1.2949692" TargetMode="External"/><Relationship Id="rId18" Type="http://schemas.openxmlformats.org/officeDocument/2006/relationships/hyperlink" Target="http://dx.doi.org/10.1088/1741-4326/ab26c2" TargetMode="External"/><Relationship Id="rId3" Type="http://schemas.openxmlformats.org/officeDocument/2006/relationships/notesSlide" Target="../notesSlides/notesSlide6.xml"/><Relationship Id="rId7" Type="http://schemas.openxmlformats.org/officeDocument/2006/relationships/diagramColors" Target="../diagrams/colors2.xml"/><Relationship Id="rId12" Type="http://schemas.openxmlformats.org/officeDocument/2006/relationships/hyperlink" Target="http://dx.doi.org/10.1017/S0022377819000874" TargetMode="External"/><Relationship Id="rId17" Type="http://schemas.openxmlformats.org/officeDocument/2006/relationships/hyperlink" Target="http://dx.doi.org/10.1088/0029-5515/37/10/I03" TargetMode="External"/><Relationship Id="rId2" Type="http://schemas.openxmlformats.org/officeDocument/2006/relationships/slideLayout" Target="../slideLayouts/slideLayout1.xml"/><Relationship Id="rId16" Type="http://schemas.openxmlformats.org/officeDocument/2006/relationships/image" Target="../media/image12.png"/><Relationship Id="rId1" Type="http://schemas.openxmlformats.org/officeDocument/2006/relationships/tags" Target="../tags/tag4.xml"/><Relationship Id="rId6" Type="http://schemas.openxmlformats.org/officeDocument/2006/relationships/diagramQuickStyle" Target="../diagrams/quickStyle2.xml"/><Relationship Id="rId11" Type="http://schemas.openxmlformats.org/officeDocument/2006/relationships/hyperlink" Target="http://dx.doi.org/10.1088/0029-5515/56/11/112009" TargetMode="External"/><Relationship Id="rId5" Type="http://schemas.openxmlformats.org/officeDocument/2006/relationships/diagramLayout" Target="../diagrams/layout2.xml"/><Relationship Id="rId10" Type="http://schemas.openxmlformats.org/officeDocument/2006/relationships/hyperlink" Target="http://dx.doi.org/10.1088/0029-5515/15/3/007" TargetMode="External"/><Relationship Id="rId4" Type="http://schemas.openxmlformats.org/officeDocument/2006/relationships/diagramData" Target="../diagrams/data2.xml"/><Relationship Id="rId9" Type="http://schemas.openxmlformats.org/officeDocument/2006/relationships/slide" Target="slide20.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hyperlink" Target="http://dx.doi.org/10.1088/0029-5515/53/12/123017" TargetMode="External"/><Relationship Id="rId3" Type="http://schemas.openxmlformats.org/officeDocument/2006/relationships/notesSlide" Target="../notesSlides/notesSlide7.xml"/><Relationship Id="rId7" Type="http://schemas.openxmlformats.org/officeDocument/2006/relationships/diagramColors" Target="../diagrams/colors3.xml"/><Relationship Id="rId12" Type="http://schemas.openxmlformats.org/officeDocument/2006/relationships/slide" Target="slide20.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diagramQuickStyle" Target="../diagrams/quickStyle3.xml"/><Relationship Id="rId11" Type="http://schemas.openxmlformats.org/officeDocument/2006/relationships/image" Target="../media/image120.png"/><Relationship Id="rId5" Type="http://schemas.openxmlformats.org/officeDocument/2006/relationships/diagramLayout" Target="../diagrams/layout3.xml"/><Relationship Id="rId15" Type="http://schemas.openxmlformats.org/officeDocument/2006/relationships/hyperlink" Target="https://github.com/o-linder/runawayelectrongeneration" TargetMode="External"/><Relationship Id="rId4" Type="http://schemas.openxmlformats.org/officeDocument/2006/relationships/diagramData" Target="../diagrams/data3.xml"/><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image" Target="../media/image9.png"/><Relationship Id="rId5" Type="http://schemas.openxmlformats.org/officeDocument/2006/relationships/diagramQuickStyle" Target="../diagrams/quickStyle4.xml"/><Relationship Id="rId10" Type="http://schemas.openxmlformats.org/officeDocument/2006/relationships/image" Target="../media/image14.png"/><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60000" y="4149080"/>
            <a:ext cx="11469600" cy="1368152"/>
          </a:xfrm>
        </p:spPr>
        <p:txBody>
          <a:bodyPr anchor="ctr" anchorCtr="0">
            <a:normAutofit/>
          </a:bodyPr>
          <a:lstStyle/>
          <a:p>
            <a:endParaRPr lang="en-US" u="sng" dirty="0"/>
          </a:p>
          <a:p>
            <a:r>
              <a:rPr lang="en-US" u="sng" dirty="0"/>
              <a:t>O. Linder</a:t>
            </a:r>
            <a:r>
              <a:rPr lang="en-US" baseline="30000" dirty="0"/>
              <a:t>1</a:t>
            </a:r>
            <a:r>
              <a:rPr lang="en-US" dirty="0"/>
              <a:t>, E. Fable</a:t>
            </a:r>
            <a:r>
              <a:rPr lang="en-US" baseline="30000" dirty="0"/>
              <a:t>1</a:t>
            </a:r>
            <a:r>
              <a:rPr lang="en-US" dirty="0"/>
              <a:t>, F. Jenko</a:t>
            </a:r>
            <a:r>
              <a:rPr lang="en-US" baseline="30000" dirty="0"/>
              <a:t>1</a:t>
            </a:r>
            <a:r>
              <a:rPr lang="en-US" dirty="0"/>
              <a:t>, G. Papp</a:t>
            </a:r>
            <a:r>
              <a:rPr lang="en-US" baseline="30000" dirty="0"/>
              <a:t>1</a:t>
            </a:r>
            <a:r>
              <a:rPr lang="en-US" dirty="0"/>
              <a:t>, G. Pautasso</a:t>
            </a:r>
            <a:r>
              <a:rPr lang="en-US" baseline="30000" dirty="0"/>
              <a:t>1</a:t>
            </a:r>
            <a:r>
              <a:rPr lang="en-US" dirty="0"/>
              <a:t>,</a:t>
            </a:r>
          </a:p>
          <a:p>
            <a:r>
              <a:rPr lang="en-US" dirty="0"/>
              <a:t>the ASDEX Upgrade Team</a:t>
            </a:r>
            <a:r>
              <a:rPr lang="en-US" baseline="30000" dirty="0"/>
              <a:t>†</a:t>
            </a:r>
            <a:r>
              <a:rPr lang="en-US" dirty="0"/>
              <a:t> and the </a:t>
            </a:r>
            <a:r>
              <a:rPr lang="en-US" dirty="0" err="1"/>
              <a:t>EUROfusion</a:t>
            </a:r>
            <a:r>
              <a:rPr lang="en-US" dirty="0"/>
              <a:t> MST1 Team</a:t>
            </a:r>
            <a:r>
              <a:rPr lang="en-US" baseline="30000" dirty="0"/>
              <a:t>‡</a:t>
            </a:r>
            <a:endParaRPr lang="en-US" dirty="0"/>
          </a:p>
          <a:p>
            <a:endParaRPr lang="en-US" dirty="0"/>
          </a:p>
        </p:txBody>
      </p:sp>
      <p:sp>
        <p:nvSpPr>
          <p:cNvPr id="3" name="Title 2"/>
          <p:cNvSpPr>
            <a:spLocks noGrp="1"/>
          </p:cNvSpPr>
          <p:nvPr>
            <p:ph type="title"/>
          </p:nvPr>
        </p:nvSpPr>
        <p:spPr>
          <a:xfrm>
            <a:off x="360000" y="980728"/>
            <a:ext cx="11469600" cy="2880320"/>
          </a:xfrm>
        </p:spPr>
        <p:txBody>
          <a:bodyPr anchor="b" anchorCtr="0"/>
          <a:lstStyle/>
          <a:p>
            <a:r>
              <a:rPr lang="en-US" dirty="0"/>
              <a:t>Validation of state-of-the-art runaway electron generation models in simulations of ASDEX Upgrade disruptions</a:t>
            </a:r>
          </a:p>
        </p:txBody>
      </p:sp>
      <p:sp>
        <p:nvSpPr>
          <p:cNvPr id="4" name="TextBox 3"/>
          <p:cNvSpPr txBox="1"/>
          <p:nvPr/>
        </p:nvSpPr>
        <p:spPr>
          <a:xfrm>
            <a:off x="360000" y="187200"/>
            <a:ext cx="11063798" cy="688256"/>
          </a:xfrm>
          <a:prstGeom prst="rect">
            <a:avLst/>
          </a:prstGeom>
        </p:spPr>
        <p:txBody>
          <a:bodyPr wrap="square" lIns="0" tIns="36000" rIns="0" bIns="36000" rtlCol="0">
            <a:spAutoFit/>
          </a:bodyPr>
          <a:lstStyle/>
          <a:p>
            <a:pPr marL="0" marR="0" indent="0" defTabSz="914400" rtl="0" eaLnBrk="0" fontAlgn="base" latinLnBrk="0" hangingPunct="0">
              <a:lnSpc>
                <a:spcPct val="100000"/>
              </a:lnSpc>
              <a:spcBef>
                <a:spcPct val="20000"/>
              </a:spcBef>
              <a:spcAft>
                <a:spcPct val="0"/>
              </a:spcAft>
              <a:buClrTx/>
              <a:buSzTx/>
              <a:buFontTx/>
              <a:buNone/>
              <a:tabLst/>
            </a:pPr>
            <a:r>
              <a:rPr lang="en-US" sz="2000" b="1" dirty="0">
                <a:latin typeface="+mj-lt"/>
                <a:ea typeface="Arial MT Condensed" panose="020B0706020202020204" pitchFamily="34" charset="0"/>
                <a:cs typeface="Arial MT Condensed" panose="020B0706020202020204" pitchFamily="34" charset="0"/>
              </a:rPr>
              <a:t>IAEA Technical Meeting on Plasma Disruptions and their Mitigation</a:t>
            </a:r>
            <a:br>
              <a:rPr lang="en-US" sz="2000" b="1" dirty="0">
                <a:latin typeface="+mj-lt"/>
                <a:ea typeface="Arial MT Condensed" panose="020B0706020202020204" pitchFamily="34" charset="0"/>
                <a:cs typeface="Arial MT Condensed" panose="020B0706020202020204" pitchFamily="34" charset="0"/>
              </a:rPr>
            </a:br>
            <a:r>
              <a:rPr lang="en-US" sz="2000" b="1" dirty="0">
                <a:latin typeface="+mj-lt"/>
                <a:ea typeface="Arial MT Condensed" panose="020B0706020202020204" pitchFamily="34" charset="0"/>
                <a:cs typeface="Arial MT Condensed" panose="020B0706020202020204" pitchFamily="34" charset="0"/>
              </a:rPr>
              <a:t>20</a:t>
            </a:r>
            <a:r>
              <a:rPr lang="en-US" sz="2000" b="1" baseline="30000" dirty="0">
                <a:latin typeface="+mj-lt"/>
                <a:ea typeface="Arial MT Condensed" panose="020B0706020202020204" pitchFamily="34" charset="0"/>
                <a:cs typeface="Arial MT Condensed" panose="020B0706020202020204" pitchFamily="34" charset="0"/>
              </a:rPr>
              <a:t>th</a:t>
            </a:r>
            <a:r>
              <a:rPr lang="en-US" sz="2000" b="1" dirty="0">
                <a:latin typeface="+mj-lt"/>
                <a:ea typeface="Arial MT Condensed" panose="020B0706020202020204" pitchFamily="34" charset="0"/>
                <a:cs typeface="Arial MT Condensed" panose="020B0706020202020204" pitchFamily="34" charset="0"/>
              </a:rPr>
              <a:t> - 23</a:t>
            </a:r>
            <a:r>
              <a:rPr lang="en-US" sz="2000" b="1" baseline="30000" dirty="0">
                <a:latin typeface="+mj-lt"/>
                <a:ea typeface="Arial MT Condensed" panose="020B0706020202020204" pitchFamily="34" charset="0"/>
                <a:cs typeface="Arial MT Condensed" panose="020B0706020202020204" pitchFamily="34" charset="0"/>
              </a:rPr>
              <a:t>rd</a:t>
            </a:r>
            <a:r>
              <a:rPr lang="en-US" sz="2000" b="1" dirty="0">
                <a:latin typeface="+mj-lt"/>
                <a:ea typeface="Arial MT Condensed" panose="020B0706020202020204" pitchFamily="34" charset="0"/>
                <a:cs typeface="Arial MT Condensed" panose="020B0706020202020204" pitchFamily="34" charset="0"/>
              </a:rPr>
              <a:t> July 2020 </a:t>
            </a:r>
          </a:p>
        </p:txBody>
      </p:sp>
      <p:sp>
        <p:nvSpPr>
          <p:cNvPr id="6" name="TextBox 5"/>
          <p:cNvSpPr txBox="1"/>
          <p:nvPr/>
        </p:nvSpPr>
        <p:spPr>
          <a:xfrm>
            <a:off x="360000" y="5770854"/>
            <a:ext cx="11469600" cy="565146"/>
          </a:xfrm>
          <a:prstGeom prst="rect">
            <a:avLst/>
          </a:prstGeom>
        </p:spPr>
        <p:txBody>
          <a:bodyPr wrap="square" lIns="0" tIns="36000" rIns="0" bIns="36000" rtlCol="0" anchor="b" anchorCtr="0">
            <a:spAutoFit/>
          </a:bodyPr>
          <a:lstStyle/>
          <a:p>
            <a:pPr algn="ctr"/>
            <a:r>
              <a:rPr lang="en-US" sz="1600" baseline="30000" dirty="0"/>
              <a:t>1</a:t>
            </a:r>
            <a:r>
              <a:rPr lang="en-US" sz="1600" dirty="0"/>
              <a:t>Max-Planck-Institut </a:t>
            </a:r>
            <a:r>
              <a:rPr lang="en-US" sz="1600" dirty="0" err="1"/>
              <a:t>für</a:t>
            </a:r>
            <a:r>
              <a:rPr lang="en-US" sz="1600" dirty="0"/>
              <a:t> </a:t>
            </a:r>
            <a:r>
              <a:rPr lang="en-US" sz="1600" dirty="0" err="1"/>
              <a:t>Plasmaphysik</a:t>
            </a:r>
            <a:r>
              <a:rPr lang="en-US" sz="1600" dirty="0"/>
              <a:t>, </a:t>
            </a:r>
            <a:r>
              <a:rPr lang="en-US" sz="1600" dirty="0" err="1"/>
              <a:t>Boltzmannstr</a:t>
            </a:r>
            <a:r>
              <a:rPr lang="en-US" sz="1600" dirty="0"/>
              <a:t>. 2, 85748 </a:t>
            </a:r>
            <a:r>
              <a:rPr lang="en-US" sz="1600" dirty="0" err="1"/>
              <a:t>Garching</a:t>
            </a:r>
            <a:r>
              <a:rPr lang="en-US" sz="1600" dirty="0"/>
              <a:t>, Germany </a:t>
            </a:r>
          </a:p>
          <a:p>
            <a:pPr algn="ctr"/>
            <a:r>
              <a:rPr lang="en-GB" sz="1600" baseline="30000" dirty="0"/>
              <a:t>†</a:t>
            </a:r>
            <a:r>
              <a:rPr lang="en-GB" sz="1600" dirty="0"/>
              <a:t>See author list of H. Meyer at al. 2019 </a:t>
            </a:r>
            <a:r>
              <a:rPr lang="en-GB" sz="1600" i="1" dirty="0" err="1"/>
              <a:t>Nucl</a:t>
            </a:r>
            <a:r>
              <a:rPr lang="en-GB" sz="1600" i="1" dirty="0"/>
              <a:t>. Fusion</a:t>
            </a:r>
            <a:r>
              <a:rPr lang="en-GB" sz="1600" dirty="0"/>
              <a:t> </a:t>
            </a:r>
            <a:r>
              <a:rPr lang="en-GB" sz="1600" b="1" dirty="0"/>
              <a:t>59</a:t>
            </a:r>
            <a:r>
              <a:rPr lang="en-GB" sz="1600" dirty="0"/>
              <a:t> </a:t>
            </a:r>
            <a:r>
              <a:rPr lang="en-US" sz="1600" dirty="0">
                <a:hlinkClick r:id="rId3"/>
              </a:rPr>
              <a:t>112014</a:t>
            </a:r>
            <a:r>
              <a:rPr lang="en-US" sz="1600" dirty="0"/>
              <a:t> </a:t>
            </a:r>
            <a:r>
              <a:rPr lang="en-GB" sz="1600" baseline="30000" dirty="0"/>
              <a:t>‡ </a:t>
            </a:r>
            <a:r>
              <a:rPr lang="en-GB" sz="1600" dirty="0"/>
              <a:t>See author list of B. </a:t>
            </a:r>
            <a:r>
              <a:rPr lang="en-GB" sz="1600" dirty="0" err="1"/>
              <a:t>Labit</a:t>
            </a:r>
            <a:r>
              <a:rPr lang="en-GB" sz="1600" dirty="0"/>
              <a:t> et al. 2019 </a:t>
            </a:r>
            <a:r>
              <a:rPr lang="en-GB" sz="1600" i="1" dirty="0" err="1"/>
              <a:t>Nucl</a:t>
            </a:r>
            <a:r>
              <a:rPr lang="en-GB" sz="1600" i="1" dirty="0"/>
              <a:t>. Fusion</a:t>
            </a:r>
            <a:r>
              <a:rPr lang="en-GB" sz="1600" dirty="0"/>
              <a:t> </a:t>
            </a:r>
            <a:r>
              <a:rPr lang="en-GB" sz="1600" b="1" dirty="0"/>
              <a:t>59</a:t>
            </a:r>
            <a:r>
              <a:rPr lang="en-GB" sz="1600" dirty="0"/>
              <a:t> </a:t>
            </a:r>
            <a:r>
              <a:rPr lang="en-US" sz="1600" dirty="0">
                <a:hlinkClick r:id="rId4"/>
              </a:rPr>
              <a:t>086020</a:t>
            </a:r>
            <a:r>
              <a:rPr lang="en-GB" sz="1600" dirty="0"/>
              <a:t> </a:t>
            </a:r>
          </a:p>
        </p:txBody>
      </p:sp>
    </p:spTree>
    <p:extLst>
      <p:ext uri="{BB962C8B-B14F-4D97-AF65-F5344CB8AC3E}">
        <p14:creationId xmlns:p14="http://schemas.microsoft.com/office/powerpoint/2010/main" val="4092263281"/>
      </p:ext>
    </p:extLst>
  </p:cSld>
  <p:clrMapOvr>
    <a:masterClrMapping/>
  </p:clrMapOvr>
  <p:transition>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2371132" y="908720"/>
            <a:ext cx="7450934" cy="5949280"/>
            <a:chOff x="2371132" y="908720"/>
            <a:chExt cx="7450934" cy="5949280"/>
          </a:xfrm>
        </p:grpSpPr>
        <p:grpSp>
          <p:nvGrpSpPr>
            <p:cNvPr id="39" name="Group 38"/>
            <p:cNvGrpSpPr/>
            <p:nvPr/>
          </p:nvGrpSpPr>
          <p:grpSpPr>
            <a:xfrm>
              <a:off x="2371132" y="908720"/>
              <a:ext cx="7450934" cy="5616624"/>
              <a:chOff x="2371132" y="908720"/>
              <a:chExt cx="7450934" cy="5616624"/>
            </a:xfrm>
          </p:grpSpPr>
          <p:grpSp>
            <p:nvGrpSpPr>
              <p:cNvPr id="47" name="Group 46"/>
              <p:cNvGrpSpPr/>
              <p:nvPr/>
            </p:nvGrpSpPr>
            <p:grpSpPr>
              <a:xfrm>
                <a:off x="3567964" y="1205773"/>
                <a:ext cx="5051054" cy="5050796"/>
                <a:chOff x="4727054" y="2420888"/>
                <a:chExt cx="3600400" cy="3600000"/>
              </a:xfrm>
            </p:grpSpPr>
            <p:sp>
              <p:nvSpPr>
                <p:cNvPr id="51" name="Oval 50"/>
                <p:cNvSpPr>
                  <a:spLocks noChangeAspect="1"/>
                </p:cNvSpPr>
                <p:nvPr/>
              </p:nvSpPr>
              <p:spPr>
                <a:xfrm>
                  <a:off x="4727054" y="2420888"/>
                  <a:ext cx="3600400" cy="3600000"/>
                </a:xfrm>
                <a:prstGeom prst="ellipse">
                  <a:avLst/>
                </a:prstGeom>
                <a:solidFill>
                  <a:schemeClr val="bg1"/>
                </a:solidFill>
                <a:ln w="12700">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2" name="Oval 51"/>
                <p:cNvSpPr>
                  <a:spLocks noChangeAspect="1"/>
                </p:cNvSpPr>
                <p:nvPr/>
              </p:nvSpPr>
              <p:spPr>
                <a:xfrm>
                  <a:off x="4799254" y="2492888"/>
                  <a:ext cx="3456000" cy="3456000"/>
                </a:xfrm>
                <a:prstGeom prst="ellipse">
                  <a:avLst/>
                </a:prstGeom>
                <a:solidFill>
                  <a:srgbClr val="D8E3F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aphicFrame>
            <p:nvGraphicFramePr>
              <p:cNvPr id="48" name="Diagram 47"/>
              <p:cNvGraphicFramePr/>
              <p:nvPr>
                <p:extLst>
                  <p:ext uri="{D42A27DB-BD31-4B8C-83A1-F6EECF244321}">
                    <p14:modId xmlns:p14="http://schemas.microsoft.com/office/powerpoint/2010/main" val="3063926979"/>
                  </p:ext>
                </p:extLst>
              </p:nvPr>
            </p:nvGraphicFramePr>
            <p:xfrm>
              <a:off x="2371132" y="1308945"/>
              <a:ext cx="7450934" cy="4903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 name="TextBox 48"/>
              <p:cNvSpPr txBox="1"/>
              <p:nvPr/>
            </p:nvSpPr>
            <p:spPr>
              <a:xfrm>
                <a:off x="3357102" y="1050036"/>
                <a:ext cx="5476208" cy="5406000"/>
              </a:xfrm>
              <a:prstGeom prst="rect">
                <a:avLst/>
              </a:prstGeom>
              <a:noFill/>
            </p:spPr>
            <p:txBody>
              <a:bodyPr wrap="square" rtlCol="0">
                <a:prstTxWarp prst="textArchUp">
                  <a:avLst>
                    <a:gd name="adj" fmla="val 8631254"/>
                  </a:avLst>
                </a:prstTxWarp>
                <a:spAutoFit/>
              </a:bodyPr>
              <a:lstStyle/>
              <a:p>
                <a:r>
                  <a:rPr lang="en-US" sz="2800" b="1" dirty="0"/>
                  <a:t>                          Model validation                                         Material transport</a:t>
                </a:r>
              </a:p>
            </p:txBody>
          </p:sp>
          <p:sp>
            <p:nvSpPr>
              <p:cNvPr id="50" name="TextBox 49"/>
              <p:cNvSpPr txBox="1"/>
              <p:nvPr/>
            </p:nvSpPr>
            <p:spPr>
              <a:xfrm>
                <a:off x="3214886" y="908720"/>
                <a:ext cx="5616624" cy="5616624"/>
              </a:xfrm>
              <a:prstGeom prst="rect">
                <a:avLst/>
              </a:prstGeom>
              <a:noFill/>
            </p:spPr>
            <p:txBody>
              <a:bodyPr wrap="square" rtlCol="0">
                <a:prstTxWarp prst="textArchDown">
                  <a:avLst>
                    <a:gd name="adj" fmla="val 21509898"/>
                  </a:avLst>
                </a:prstTxWarp>
                <a:spAutoFit/>
              </a:bodyPr>
              <a:lstStyle/>
              <a:p>
                <a:r>
                  <a:rPr lang="en-US" sz="2800" b="1" dirty="0"/>
                  <a:t>                                     Experimental agreement</a:t>
                </a:r>
              </a:p>
            </p:txBody>
          </p:sp>
        </p:grpSp>
        <p:sp>
          <p:nvSpPr>
            <p:cNvPr id="40" name="Rectangle 39"/>
            <p:cNvSpPr/>
            <p:nvPr/>
          </p:nvSpPr>
          <p:spPr>
            <a:xfrm>
              <a:off x="2566814" y="980728"/>
              <a:ext cx="6912768"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3358800" y="1051200"/>
              <a:ext cx="5476208" cy="5406000"/>
              <a:chOff x="3358800" y="1051200"/>
              <a:chExt cx="5476208" cy="5406000"/>
            </a:xfrm>
          </p:grpSpPr>
          <p:sp>
            <p:nvSpPr>
              <p:cNvPr id="43" name="TextBox 42"/>
              <p:cNvSpPr txBox="1"/>
              <p:nvPr/>
            </p:nvSpPr>
            <p:spPr>
              <a:xfrm>
                <a:off x="3358800" y="1051200"/>
                <a:ext cx="5476208" cy="5406000"/>
              </a:xfrm>
              <a:prstGeom prst="rect">
                <a:avLst/>
              </a:prstGeom>
              <a:noFill/>
            </p:spPr>
            <p:txBody>
              <a:bodyPr wrap="square" rtlCol="0">
                <a:prstTxWarp prst="textArchUp">
                  <a:avLst>
                    <a:gd name="adj" fmla="val 8631254"/>
                  </a:avLst>
                </a:prstTxWarp>
                <a:spAutoFit/>
              </a:bodyPr>
              <a:lstStyle/>
              <a:p>
                <a:r>
                  <a:rPr lang="en-US" sz="2800" b="1" dirty="0"/>
                  <a:t>                                                                                               Material transport</a:t>
                </a:r>
              </a:p>
            </p:txBody>
          </p:sp>
          <p:grpSp>
            <p:nvGrpSpPr>
              <p:cNvPr id="44" name="Group 43"/>
              <p:cNvGrpSpPr/>
              <p:nvPr/>
            </p:nvGrpSpPr>
            <p:grpSpPr>
              <a:xfrm>
                <a:off x="3867351" y="1372689"/>
                <a:ext cx="4628834" cy="4628834"/>
                <a:chOff x="3867351" y="1372689"/>
                <a:chExt cx="4628834" cy="4628834"/>
              </a:xfrm>
            </p:grpSpPr>
            <p:sp>
              <p:nvSpPr>
                <p:cNvPr id="45" name="Freeform 44"/>
                <p:cNvSpPr/>
                <p:nvPr/>
              </p:nvSpPr>
              <p:spPr>
                <a:xfrm>
                  <a:off x="4121989" y="1627667"/>
                  <a:ext cx="4118877" cy="4118877"/>
                </a:xfrm>
                <a:custGeom>
                  <a:avLst/>
                  <a:gdLst>
                    <a:gd name="connsiteX0" fmla="*/ 2059438 w 4118877"/>
                    <a:gd name="connsiteY0" fmla="*/ 0 h 4118877"/>
                    <a:gd name="connsiteX1" fmla="*/ 3842964 w 4118877"/>
                    <a:gd name="connsiteY1" fmla="*/ 1029719 h 4118877"/>
                    <a:gd name="connsiteX2" fmla="*/ 3842964 w 4118877"/>
                    <a:gd name="connsiteY2" fmla="*/ 3089158 h 4118877"/>
                    <a:gd name="connsiteX3" fmla="*/ 2059439 w 4118877"/>
                    <a:gd name="connsiteY3" fmla="*/ 2059439 h 4118877"/>
                    <a:gd name="connsiteX4" fmla="*/ 2059438 w 4118877"/>
                    <a:gd name="connsiteY4" fmla="*/ 0 h 411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877" h="4118877">
                      <a:moveTo>
                        <a:pt x="2059438" y="0"/>
                      </a:moveTo>
                      <a:cubicBezTo>
                        <a:pt x="2795205" y="0"/>
                        <a:pt x="3475081" y="392527"/>
                        <a:pt x="3842964" y="1029719"/>
                      </a:cubicBezTo>
                      <a:cubicBezTo>
                        <a:pt x="4210847" y="1666912"/>
                        <a:pt x="4210847" y="2451965"/>
                        <a:pt x="3842964" y="3089158"/>
                      </a:cubicBezTo>
                      <a:lnTo>
                        <a:pt x="2059439" y="2059439"/>
                      </a:lnTo>
                      <a:cubicBezTo>
                        <a:pt x="2059439" y="1372959"/>
                        <a:pt x="2059438" y="686480"/>
                        <a:pt x="2059438" y="0"/>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203767" tIns="905830" rIns="510123" bIns="2053231" numCol="1" spcCol="1270" anchor="ctr" anchorCtr="0">
                  <a:noAutofit/>
                </a:bodyPr>
                <a:lstStyle/>
                <a:p>
                  <a:pPr lvl="0" algn="ctr" defTabSz="1155700">
                    <a:lnSpc>
                      <a:spcPct val="90000"/>
                    </a:lnSpc>
                    <a:spcBef>
                      <a:spcPct val="0"/>
                    </a:spcBef>
                    <a:spcAft>
                      <a:spcPct val="35000"/>
                    </a:spcAft>
                  </a:pPr>
                  <a:r>
                    <a:rPr lang="en-US" sz="2600" b="1" kern="1200" dirty="0"/>
                    <a:t>MMI</a:t>
                  </a:r>
                </a:p>
              </p:txBody>
            </p:sp>
            <p:sp>
              <p:nvSpPr>
                <p:cNvPr id="46" name="Circular Arrow 45"/>
                <p:cNvSpPr/>
                <p:nvPr/>
              </p:nvSpPr>
              <p:spPr>
                <a:xfrm>
                  <a:off x="3867351" y="1372689"/>
                  <a:ext cx="4628834" cy="4628834"/>
                </a:xfrm>
                <a:prstGeom prst="circularArrow">
                  <a:avLst>
                    <a:gd name="adj1" fmla="val 5085"/>
                    <a:gd name="adj2" fmla="val 327528"/>
                    <a:gd name="adj3" fmla="val 1472472"/>
                    <a:gd name="adj4" fmla="val 1619943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grpSp>
        </p:grpSp>
        <p:sp>
          <p:nvSpPr>
            <p:cNvPr id="42" name="5% transparent square"/>
            <p:cNvSpPr/>
            <p:nvPr/>
          </p:nvSpPr>
          <p:spPr>
            <a:xfrm>
              <a:off x="2719214" y="1133128"/>
              <a:ext cx="6912768" cy="572487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t>Material transport: deposition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a:xfrm>
                <a:off x="360000" y="972000"/>
                <a:ext cx="5554800" cy="5364000"/>
              </a:xfrm>
            </p:spPr>
            <p:txBody>
              <a:bodyPr/>
              <a:lstStyle/>
              <a:p>
                <a:pPr/>
                <a:r>
                  <a:rPr lang="en-US" dirty="0"/>
                  <a:t>Outflow from gas valve described by continuity equation</a:t>
                </a:r>
                <a:r>
                  <a:rPr lang="en-US" baseline="30000" dirty="0"/>
                  <a:t>1</a:t>
                </a:r>
                <a:br>
                  <a:rPr lang="en-US" dirty="0"/>
                </a:b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m:rPr>
                              <m:sty m:val="p"/>
                            </m:rPr>
                            <a:rPr lang="en-US" b="0" i="0" smtClean="0">
                              <a:latin typeface="Cambria Math"/>
                            </a:rPr>
                            <m:t>d</m:t>
                          </m:r>
                          <m:sSub>
                            <m:sSubPr>
                              <m:ctrlPr>
                                <a:rPr lang="en-US" b="0" i="1" smtClean="0">
                                  <a:latin typeface="Cambria Math" panose="02040503050406030204" pitchFamily="18" charset="0"/>
                                </a:rPr>
                              </m:ctrlPr>
                            </m:sSubPr>
                            <m:e>
                              <m:r>
                                <a:rPr lang="en-US" b="0" i="1" smtClean="0">
                                  <a:latin typeface="Cambria Math"/>
                                </a:rPr>
                                <m:t>𝑁</m:t>
                              </m:r>
                            </m:e>
                            <m:sub>
                              <m:r>
                                <m:rPr>
                                  <m:sty m:val="p"/>
                                </m:rPr>
                                <a:rPr lang="en-US" b="0" i="0" smtClean="0">
                                  <a:latin typeface="Cambria Math"/>
                                </a:rPr>
                                <m:t>Ar</m:t>
                              </m:r>
                            </m:sub>
                          </m:sSub>
                        </m:num>
                        <m:den>
                          <m:r>
                            <m:rPr>
                              <m:sty m:val="p"/>
                            </m:rPr>
                            <a:rPr lang="en-US">
                              <a:latin typeface="Cambria Math"/>
                            </a:rPr>
                            <m:t>d</m:t>
                          </m:r>
                          <m:r>
                            <a:rPr lang="en-US" i="1">
                              <a:latin typeface="Cambria Math"/>
                            </a:rPr>
                            <m:t>𝑡</m:t>
                          </m:r>
                        </m:den>
                      </m:f>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m:rPr>
                              <m:sty m:val="p"/>
                            </m:rPr>
                            <a:rPr lang="en-US" b="0" i="0" smtClean="0">
                              <a:latin typeface="Cambria Math"/>
                            </a:rPr>
                            <m:t>Ar</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𝑁</m:t>
                          </m:r>
                        </m:e>
                        <m:sub>
                          <m:r>
                            <m:rPr>
                              <m:sty m:val="p"/>
                            </m:rPr>
                            <a:rPr lang="en-US" b="0" i="0" smtClean="0">
                              <a:latin typeface="Cambria Math"/>
                            </a:rPr>
                            <m:t>Ar</m:t>
                          </m:r>
                        </m:sub>
                      </m:sSub>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𝐴</m:t>
                              </m:r>
                            </m:e>
                            <m:sub>
                              <m:r>
                                <m:rPr>
                                  <m:sty m:val="p"/>
                                </m:rPr>
                                <a:rPr lang="en-US" b="0" i="0" smtClean="0">
                                  <a:latin typeface="Cambria Math"/>
                                </a:rPr>
                                <m:t>v</m:t>
                              </m:r>
                            </m:sub>
                          </m:sSub>
                          <m:r>
                            <a:rPr lang="en-US" b="0" i="1" smtClean="0">
                              <a:latin typeface="Cambria Math"/>
                            </a:rPr>
                            <m:t>(</m:t>
                          </m:r>
                          <m:r>
                            <a:rPr lang="en-US" b="0" i="1" smtClean="0">
                              <a:latin typeface="Cambria Math"/>
                            </a:rPr>
                            <m:t>𝑡</m:t>
                          </m:r>
                          <m:r>
                            <a:rPr lang="en-US" b="0" i="1" smtClean="0">
                              <a:latin typeface="Cambria Math"/>
                            </a:rPr>
                            <m:t>)</m:t>
                          </m:r>
                        </m:num>
                        <m:den>
                          <m:sSub>
                            <m:sSubPr>
                              <m:ctrlPr>
                                <a:rPr lang="en-US" b="0" i="1" smtClean="0">
                                  <a:latin typeface="Cambria Math" panose="02040503050406030204" pitchFamily="18" charset="0"/>
                                </a:rPr>
                              </m:ctrlPr>
                            </m:sSubPr>
                            <m:e>
                              <m:r>
                                <a:rPr lang="en-US" b="0" i="1" smtClean="0">
                                  <a:latin typeface="Cambria Math"/>
                                </a:rPr>
                                <m:t>𝑉</m:t>
                              </m:r>
                            </m:e>
                            <m:sub>
                              <m:r>
                                <m:rPr>
                                  <m:sty m:val="p"/>
                                </m:rPr>
                                <a:rPr lang="en-US" b="0" i="0" smtClean="0">
                                  <a:latin typeface="Cambria Math"/>
                                </a:rPr>
                                <m:t>v</m:t>
                              </m:r>
                            </m:sub>
                          </m:sSub>
                          <m:r>
                            <a:rPr lang="en-US" b="0" i="1" smtClean="0">
                              <a:latin typeface="Cambria Math"/>
                            </a:rPr>
                            <m:t>(</m:t>
                          </m:r>
                          <m:r>
                            <a:rPr lang="en-US" b="0" i="1" smtClean="0">
                              <a:latin typeface="Cambria Math"/>
                            </a:rPr>
                            <m:t>𝑡</m:t>
                          </m:r>
                          <m:r>
                            <a:rPr lang="en-US" b="0" i="1" smtClean="0">
                              <a:latin typeface="Cambria Math"/>
                            </a:rPr>
                            <m:t>)</m:t>
                          </m:r>
                        </m:den>
                      </m:f>
                    </m:oMath>
                  </m:oMathPara>
                </a14:m>
                <a:endParaRPr lang="en-US" dirty="0"/>
              </a:p>
              <a:p>
                <a:endParaRPr lang="en-US" dirty="0"/>
              </a:p>
              <a:p>
                <a:r>
                  <a:rPr lang="en-US" b="1" dirty="0"/>
                  <a:t>Experimental constraints</a:t>
                </a:r>
              </a:p>
              <a:p>
                <a:pPr marL="342900" indent="-342900">
                  <a:buFont typeface="Wingdings" panose="05000000000000000000" pitchFamily="2" charset="2"/>
                  <a:buChar char="§"/>
                </a:pPr>
                <a14:m>
                  <m:oMath xmlns:m="http://schemas.openxmlformats.org/officeDocument/2006/math">
                    <m:r>
                      <a:rPr lang="en-US" i="1" dirty="0" smtClean="0">
                        <a:latin typeface="Cambria Math" panose="02040503050406030204" pitchFamily="18" charset="0"/>
                      </a:rPr>
                      <m:t>𝑁</m:t>
                    </m:r>
                    <m:r>
                      <m:rPr>
                        <m:sty m:val="p"/>
                      </m:rPr>
                      <a:rPr lang="en-US" i="0" baseline="-25000" dirty="0" err="1">
                        <a:latin typeface="Cambria Math" panose="02040503050406030204" pitchFamily="18" charset="0"/>
                      </a:rPr>
                      <m:t>Ar</m:t>
                    </m:r>
                    <m:d>
                      <m:dPr>
                        <m:ctrlPr>
                          <a:rPr lang="en-US" i="1" dirty="0">
                            <a:latin typeface="Cambria Math" panose="02040503050406030204" pitchFamily="18" charset="0"/>
                          </a:rPr>
                        </m:ctrlPr>
                      </m:dPr>
                      <m:e>
                        <m:r>
                          <a:rPr lang="en-US" i="1" dirty="0">
                            <a:latin typeface="Cambria Math" panose="02040503050406030204" pitchFamily="18" charset="0"/>
                          </a:rPr>
                          <m:t>𝑡</m:t>
                        </m:r>
                        <m:r>
                          <a:rPr lang="en-US" i="1" dirty="0">
                            <a:latin typeface="Cambria Math" panose="02040503050406030204" pitchFamily="18" charset="0"/>
                          </a:rPr>
                          <m:t>=0</m:t>
                        </m:r>
                      </m:e>
                    </m:d>
                    <m:r>
                      <a:rPr lang="en-US" b="0" i="1" dirty="0" smtClean="0">
                        <a:latin typeface="Cambria Math" panose="02040503050406030204" pitchFamily="18" charset="0"/>
                      </a:rPr>
                      <m:t>=1.75×</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10</m:t>
                        </m:r>
                      </m:e>
                      <m:sup>
                        <m:r>
                          <a:rPr lang="en-US" b="0" i="1" dirty="0" smtClean="0">
                            <a:latin typeface="Cambria Math" panose="02040503050406030204" pitchFamily="18" charset="0"/>
                          </a:rPr>
                          <m:t>21</m:t>
                        </m:r>
                      </m:sup>
                    </m:sSup>
                  </m:oMath>
                </a14:m>
                <a:r>
                  <a:rPr lang="en-US" dirty="0"/>
                  <a:t> </a:t>
                </a:r>
                <a:r>
                  <a:rPr lang="en-US" dirty="0" err="1"/>
                  <a:t>Ar</a:t>
                </a:r>
                <a:r>
                  <a:rPr lang="en-US" dirty="0"/>
                  <a:t> atoms</a:t>
                </a:r>
              </a:p>
              <a:p>
                <a:pPr marL="342900" indent="-342900">
                  <a:buFont typeface="Wingdings" panose="05000000000000000000" pitchFamily="2" charset="2"/>
                  <a:buChar char="§"/>
                </a:pPr>
                <a14:m>
                  <m:oMath xmlns:m="http://schemas.openxmlformats.org/officeDocument/2006/math">
                    <m:r>
                      <a:rPr lang="en-US" i="1" dirty="0" smtClean="0">
                        <a:latin typeface="Cambria Math" panose="02040503050406030204" pitchFamily="18" charset="0"/>
                      </a:rPr>
                      <m:t>𝑣</m:t>
                    </m:r>
                    <m:r>
                      <m:rPr>
                        <m:sty m:val="p"/>
                      </m:rPr>
                      <a:rPr lang="en-US" i="0" baseline="-25000" dirty="0" err="1">
                        <a:latin typeface="Cambria Math" panose="02040503050406030204" pitchFamily="18" charset="0"/>
                      </a:rPr>
                      <m:t>Ar</m:t>
                    </m:r>
                  </m:oMath>
                </a14:m>
                <a:r>
                  <a:rPr lang="en-US" dirty="0"/>
                  <a:t>: inward propagation with thermal velocity</a:t>
                </a:r>
                <a:br>
                  <a:rPr lang="en-US" dirty="0"/>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m:rPr>
                            <m:sty m:val="p"/>
                          </m:rPr>
                          <a:rPr lang="en-US" b="0" i="0" smtClean="0">
                            <a:latin typeface="Cambria Math"/>
                          </a:rPr>
                          <m:t>th</m:t>
                        </m:r>
                      </m:sub>
                    </m:sSub>
                    <m:r>
                      <a:rPr lang="en-US" b="0" i="1" smtClean="0">
                        <a:latin typeface="Cambria Math"/>
                      </a:rPr>
                      <m:t>=</m:t>
                    </m:r>
                    <m:rad>
                      <m:radPr>
                        <m:degHide m:val="on"/>
                        <m:ctrlPr>
                          <a:rPr lang="en-US" b="0" i="1" smtClean="0">
                            <a:latin typeface="Cambria Math" panose="02040503050406030204" pitchFamily="18" charset="0"/>
                          </a:rPr>
                        </m:ctrlPr>
                      </m:radPr>
                      <m:deg/>
                      <m:e>
                        <m:r>
                          <a:rPr lang="en-US" b="0" i="1" smtClean="0">
                            <a:latin typeface="Cambria Math"/>
                          </a:rPr>
                          <m:t>𝑇</m:t>
                        </m:r>
                        <m:r>
                          <a:rPr lang="en-US" b="0" i="1" smtClean="0">
                            <a:latin typeface="Cambria Math"/>
                          </a:rPr>
                          <m:t>/</m:t>
                        </m:r>
                        <m:r>
                          <a:rPr lang="en-US" b="0" i="1" smtClean="0">
                            <a:latin typeface="Cambria Math"/>
                          </a:rPr>
                          <m:t>𝑚</m:t>
                        </m:r>
                      </m:e>
                    </m:rad>
                    <m:r>
                      <a:rPr lang="en-US" b="0" i="1" smtClean="0">
                        <a:latin typeface="Cambria Math"/>
                      </a:rPr>
                      <m:t> =246 </m:t>
                    </m:r>
                    <m:r>
                      <m:rPr>
                        <m:sty m:val="p"/>
                      </m:rPr>
                      <a:rPr lang="en-US" b="0" i="0" smtClean="0">
                        <a:latin typeface="Cambria Math"/>
                      </a:rPr>
                      <m:t>m</m:t>
                    </m:r>
                    <m:r>
                      <a:rPr lang="en-US" b="0" i="0" smtClean="0">
                        <a:latin typeface="Cambria Math"/>
                      </a:rPr>
                      <m:t>/</m:t>
                    </m:r>
                    <m:r>
                      <m:rPr>
                        <m:sty m:val="p"/>
                      </m:rPr>
                      <a:rPr lang="en-US" b="0" i="0" smtClean="0">
                        <a:latin typeface="Cambria Math"/>
                      </a:rPr>
                      <m:t>s</m:t>
                    </m:r>
                  </m:oMath>
                </a14:m>
                <a:endParaRPr lang="en-US" b="0" dirty="0"/>
              </a:p>
              <a:p>
                <a:pPr marL="342900" indent="-342900">
                  <a:buFont typeface="Wingdings" panose="05000000000000000000" pitchFamily="2" charset="2"/>
                  <a:buChar char="§"/>
                </a:pPr>
                <a14:m>
                  <m:oMath xmlns:m="http://schemas.openxmlformats.org/officeDocument/2006/math">
                    <m:r>
                      <a:rPr lang="en-US" i="1" dirty="0" smtClean="0">
                        <a:latin typeface="Cambria Math" panose="02040503050406030204" pitchFamily="18" charset="0"/>
                      </a:rPr>
                      <m:t>𝐴</m:t>
                    </m:r>
                    <m:r>
                      <m:rPr>
                        <m:sty m:val="p"/>
                      </m:rPr>
                      <a:rPr lang="en-US" i="0" baseline="-25000" dirty="0">
                        <a:latin typeface="Cambria Math" panose="02040503050406030204" pitchFamily="18" charset="0"/>
                      </a:rPr>
                      <m:t>v</m:t>
                    </m:r>
                  </m:oMath>
                </a14:m>
                <a:r>
                  <a:rPr lang="en-US" dirty="0"/>
                  <a:t>: valve opens within 1 </a:t>
                </a:r>
                <a:r>
                  <a:rPr lang="en-US" dirty="0" err="1"/>
                  <a:t>ms</a:t>
                </a:r>
                <a:endParaRPr lang="en-US" dirty="0"/>
              </a:p>
              <a:p>
                <a:pPr marL="342900" indent="-342900">
                  <a:buFont typeface="Wingdings" panose="05000000000000000000" pitchFamily="2" charset="2"/>
                  <a:buChar char="§"/>
                </a:pPr>
                <a:r>
                  <a:rPr lang="en-US" dirty="0"/>
                  <a:t>In simulation located 1 cm outside LCFS </a:t>
                </a:r>
                <a:r>
                  <a:rPr lang="en-US" dirty="0">
                    <a:cs typeface="Arial"/>
                  </a:rPr>
                  <a:t>→</a:t>
                </a:r>
                <a:r>
                  <a:rPr lang="en-US" dirty="0"/>
                  <a:t> 1 </a:t>
                </a:r>
                <a:r>
                  <a:rPr lang="en-US" dirty="0" err="1"/>
                  <a:t>ms</a:t>
                </a:r>
                <a:r>
                  <a:rPr lang="en-US" dirty="0"/>
                  <a:t> delay</a:t>
                </a:r>
                <a:br>
                  <a:rPr lang="en-US" dirty="0"/>
                </a:br>
                <a:r>
                  <a:rPr lang="en-US" sz="1600" dirty="0"/>
                  <a:t>(no need to model propagation from valve to LCFS)</a:t>
                </a:r>
                <a:endParaRPr lang="it-IT" dirty="0"/>
              </a:p>
              <a:p>
                <a:pPr marL="342900" indent="-342900">
                  <a:buFont typeface="Wingdings" panose="05000000000000000000" pitchFamily="2" charset="2"/>
                  <a:buChar char="§"/>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xfrm>
                <a:off x="360000" y="972000"/>
                <a:ext cx="5554800" cy="5364000"/>
              </a:xfrm>
              <a:blipFill>
                <a:blip r:embed="rId10"/>
                <a:stretch>
                  <a:fillRect l="-2744" t="-795" r="-768"/>
                </a:stretch>
              </a:blipFill>
            </p:spPr>
            <p:txBody>
              <a:bodyPr/>
              <a:lstStyle/>
              <a:p>
                <a:r>
                  <a:rPr lang="en-US">
                    <a:noFill/>
                  </a:rPr>
                  <a:t> </a:t>
                </a:r>
              </a:p>
            </p:txBody>
          </p:sp>
        </mc:Fallback>
      </mc:AlternateContent>
      <p:sp>
        <p:nvSpPr>
          <p:cNvPr id="4" name="TextBox 3"/>
          <p:cNvSpPr txBox="1"/>
          <p:nvPr/>
        </p:nvSpPr>
        <p:spPr>
          <a:xfrm>
            <a:off x="360000" y="6480000"/>
            <a:ext cx="5554800" cy="288147"/>
          </a:xfrm>
          <a:prstGeom prst="rect">
            <a:avLst/>
          </a:prstGeom>
          <a:noFill/>
        </p:spPr>
        <p:txBody>
          <a:bodyPr wrap="square" lIns="0" tIns="36000" rIns="0" bIns="36000" rtlCol="0" anchor="b" anchorCtr="0">
            <a:spAutoFit/>
          </a:bodyPr>
          <a:lstStyle/>
          <a:p>
            <a:r>
              <a:rPr lang="en-US" sz="1400" baseline="30000" dirty="0">
                <a:hlinkClick r:id="rId11" action="ppaction://hlinksldjump"/>
              </a:rPr>
              <a:t>1</a:t>
            </a:r>
            <a:r>
              <a:rPr lang="en-US" sz="1400" dirty="0"/>
              <a:t>G </a:t>
            </a:r>
            <a:r>
              <a:rPr lang="en-US" sz="1400" dirty="0" err="1"/>
              <a:t>Pautasso</a:t>
            </a:r>
            <a:r>
              <a:rPr lang="en-US" sz="1400" dirty="0"/>
              <a:t> </a:t>
            </a:r>
            <a:r>
              <a:rPr lang="en-US" sz="1400" i="1" dirty="0"/>
              <a:t>et al</a:t>
            </a:r>
            <a:r>
              <a:rPr lang="en-US" sz="1400" dirty="0"/>
              <a:t>. </a:t>
            </a:r>
            <a:r>
              <a:rPr lang="en-US" sz="1400" i="1" dirty="0" err="1"/>
              <a:t>Nucl</a:t>
            </a:r>
            <a:r>
              <a:rPr lang="en-US" sz="1400" i="1" dirty="0"/>
              <a:t>. Fusion</a:t>
            </a:r>
            <a:r>
              <a:rPr lang="en-US" sz="1400" dirty="0"/>
              <a:t> </a:t>
            </a:r>
            <a:r>
              <a:rPr lang="en-US" sz="1400" b="1" dirty="0"/>
              <a:t>47</a:t>
            </a:r>
            <a:r>
              <a:rPr lang="en-US" sz="1400" dirty="0"/>
              <a:t>, </a:t>
            </a:r>
            <a:r>
              <a:rPr lang="en-US" sz="1400" dirty="0">
                <a:hlinkClick r:id="rId12"/>
              </a:rPr>
              <a:t>900</a:t>
            </a:r>
            <a:r>
              <a:rPr lang="en-US" sz="1400" dirty="0"/>
              <a:t> (2007) </a:t>
            </a:r>
          </a:p>
        </p:txBody>
      </p:sp>
      <p:pic>
        <p:nvPicPr>
          <p:cNvPr id="5" name="Picture 4"/>
          <p:cNvPicPr>
            <a:picLocks/>
          </p:cNvPicPr>
          <p:nvPr/>
        </p:nvPicPr>
        <p:blipFill>
          <a:blip r:embed="rId13" cstate="print">
            <a:extLst>
              <a:ext uri="{28A0092B-C50C-407E-A947-70E740481C1C}">
                <a14:useLocalDpi xmlns:a14="http://schemas.microsoft.com/office/drawing/2010/main"/>
              </a:ext>
            </a:extLst>
          </a:blip>
          <a:srcRect/>
          <a:stretch/>
        </p:blipFill>
        <p:spPr>
          <a:xfrm>
            <a:off x="6274800" y="972000"/>
            <a:ext cx="5554522" cy="3124799"/>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91503134"/>
      </p:ext>
    </p:extLst>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371132" y="908720"/>
            <a:ext cx="7450934" cy="5949280"/>
            <a:chOff x="2371132" y="908720"/>
            <a:chExt cx="7450934" cy="5949280"/>
          </a:xfrm>
        </p:grpSpPr>
        <p:grpSp>
          <p:nvGrpSpPr>
            <p:cNvPr id="11" name="Group 10"/>
            <p:cNvGrpSpPr/>
            <p:nvPr/>
          </p:nvGrpSpPr>
          <p:grpSpPr>
            <a:xfrm>
              <a:off x="2371132" y="908720"/>
              <a:ext cx="7450934" cy="5616624"/>
              <a:chOff x="2371132" y="908720"/>
              <a:chExt cx="7450934" cy="5616624"/>
            </a:xfrm>
          </p:grpSpPr>
          <p:grpSp>
            <p:nvGrpSpPr>
              <p:cNvPr id="19" name="Group 18"/>
              <p:cNvGrpSpPr/>
              <p:nvPr/>
            </p:nvGrpSpPr>
            <p:grpSpPr>
              <a:xfrm>
                <a:off x="3567964" y="1205773"/>
                <a:ext cx="5051054" cy="5050796"/>
                <a:chOff x="4727054" y="2420888"/>
                <a:chExt cx="3600400" cy="3600000"/>
              </a:xfrm>
            </p:grpSpPr>
            <p:sp>
              <p:nvSpPr>
                <p:cNvPr id="23" name="Oval 22"/>
                <p:cNvSpPr>
                  <a:spLocks noChangeAspect="1"/>
                </p:cNvSpPr>
                <p:nvPr/>
              </p:nvSpPr>
              <p:spPr>
                <a:xfrm>
                  <a:off x="4727054" y="2420888"/>
                  <a:ext cx="3600400" cy="3600000"/>
                </a:xfrm>
                <a:prstGeom prst="ellipse">
                  <a:avLst/>
                </a:prstGeom>
                <a:solidFill>
                  <a:schemeClr val="bg1"/>
                </a:solidFill>
                <a:ln w="12700">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Oval 23"/>
                <p:cNvSpPr>
                  <a:spLocks noChangeAspect="1"/>
                </p:cNvSpPr>
                <p:nvPr/>
              </p:nvSpPr>
              <p:spPr>
                <a:xfrm>
                  <a:off x="4799254" y="2492888"/>
                  <a:ext cx="3456000" cy="3456000"/>
                </a:xfrm>
                <a:prstGeom prst="ellipse">
                  <a:avLst/>
                </a:prstGeom>
                <a:solidFill>
                  <a:srgbClr val="D8E3F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aphicFrame>
            <p:nvGraphicFramePr>
              <p:cNvPr id="20" name="Diagram 19"/>
              <p:cNvGraphicFramePr/>
              <p:nvPr>
                <p:extLst>
                  <p:ext uri="{D42A27DB-BD31-4B8C-83A1-F6EECF244321}">
                    <p14:modId xmlns:p14="http://schemas.microsoft.com/office/powerpoint/2010/main" val="3063926979"/>
                  </p:ext>
                </p:extLst>
              </p:nvPr>
            </p:nvGraphicFramePr>
            <p:xfrm>
              <a:off x="2371132" y="1308945"/>
              <a:ext cx="7450934" cy="4903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p:cNvSpPr txBox="1"/>
              <p:nvPr/>
            </p:nvSpPr>
            <p:spPr>
              <a:xfrm>
                <a:off x="3357102" y="1050036"/>
                <a:ext cx="5476208" cy="5406000"/>
              </a:xfrm>
              <a:prstGeom prst="rect">
                <a:avLst/>
              </a:prstGeom>
              <a:noFill/>
            </p:spPr>
            <p:txBody>
              <a:bodyPr wrap="square" rtlCol="0">
                <a:prstTxWarp prst="textArchUp">
                  <a:avLst>
                    <a:gd name="adj" fmla="val 8631254"/>
                  </a:avLst>
                </a:prstTxWarp>
                <a:spAutoFit/>
              </a:bodyPr>
              <a:lstStyle/>
              <a:p>
                <a:r>
                  <a:rPr lang="en-US" sz="2800" b="1" dirty="0"/>
                  <a:t>                          Model validation                                         Material transport</a:t>
                </a:r>
              </a:p>
            </p:txBody>
          </p:sp>
          <p:sp>
            <p:nvSpPr>
              <p:cNvPr id="22" name="TextBox 21"/>
              <p:cNvSpPr txBox="1"/>
              <p:nvPr/>
            </p:nvSpPr>
            <p:spPr>
              <a:xfrm>
                <a:off x="3214886" y="908720"/>
                <a:ext cx="5616624" cy="5616624"/>
              </a:xfrm>
              <a:prstGeom prst="rect">
                <a:avLst/>
              </a:prstGeom>
              <a:noFill/>
            </p:spPr>
            <p:txBody>
              <a:bodyPr wrap="square" rtlCol="0">
                <a:prstTxWarp prst="textArchDown">
                  <a:avLst>
                    <a:gd name="adj" fmla="val 21509898"/>
                  </a:avLst>
                </a:prstTxWarp>
                <a:spAutoFit/>
              </a:bodyPr>
              <a:lstStyle/>
              <a:p>
                <a:r>
                  <a:rPr lang="en-US" sz="2800" b="1" dirty="0"/>
                  <a:t>                                     Experimental agreement</a:t>
                </a:r>
              </a:p>
            </p:txBody>
          </p:sp>
        </p:grpSp>
        <p:sp>
          <p:nvSpPr>
            <p:cNvPr id="12" name="Rectangle 11"/>
            <p:cNvSpPr/>
            <p:nvPr/>
          </p:nvSpPr>
          <p:spPr>
            <a:xfrm>
              <a:off x="2566814" y="980728"/>
              <a:ext cx="6912768"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3358800" y="1051200"/>
              <a:ext cx="5476208" cy="5406000"/>
              <a:chOff x="3358800" y="1051200"/>
              <a:chExt cx="5476208" cy="5406000"/>
            </a:xfrm>
          </p:grpSpPr>
          <p:sp>
            <p:nvSpPr>
              <p:cNvPr id="15" name="TextBox 14"/>
              <p:cNvSpPr txBox="1"/>
              <p:nvPr/>
            </p:nvSpPr>
            <p:spPr>
              <a:xfrm>
                <a:off x="3358800" y="1051200"/>
                <a:ext cx="5476208" cy="5406000"/>
              </a:xfrm>
              <a:prstGeom prst="rect">
                <a:avLst/>
              </a:prstGeom>
              <a:noFill/>
            </p:spPr>
            <p:txBody>
              <a:bodyPr wrap="square" rtlCol="0">
                <a:prstTxWarp prst="textArchUp">
                  <a:avLst>
                    <a:gd name="adj" fmla="val 8631254"/>
                  </a:avLst>
                </a:prstTxWarp>
                <a:spAutoFit/>
              </a:bodyPr>
              <a:lstStyle/>
              <a:p>
                <a:r>
                  <a:rPr lang="en-US" sz="2800" b="1" dirty="0"/>
                  <a:t>                                                                                               Material transport</a:t>
                </a:r>
              </a:p>
            </p:txBody>
          </p:sp>
          <p:grpSp>
            <p:nvGrpSpPr>
              <p:cNvPr id="16" name="Group 15"/>
              <p:cNvGrpSpPr/>
              <p:nvPr/>
            </p:nvGrpSpPr>
            <p:grpSpPr>
              <a:xfrm>
                <a:off x="3867351" y="1372689"/>
                <a:ext cx="4628834" cy="4628834"/>
                <a:chOff x="3867351" y="1372689"/>
                <a:chExt cx="4628834" cy="4628834"/>
              </a:xfrm>
            </p:grpSpPr>
            <p:sp>
              <p:nvSpPr>
                <p:cNvPr id="17" name="Freeform 16"/>
                <p:cNvSpPr/>
                <p:nvPr/>
              </p:nvSpPr>
              <p:spPr>
                <a:xfrm>
                  <a:off x="4121989" y="1627667"/>
                  <a:ext cx="4118877" cy="4118877"/>
                </a:xfrm>
                <a:custGeom>
                  <a:avLst/>
                  <a:gdLst>
                    <a:gd name="connsiteX0" fmla="*/ 2059438 w 4118877"/>
                    <a:gd name="connsiteY0" fmla="*/ 0 h 4118877"/>
                    <a:gd name="connsiteX1" fmla="*/ 3842964 w 4118877"/>
                    <a:gd name="connsiteY1" fmla="*/ 1029719 h 4118877"/>
                    <a:gd name="connsiteX2" fmla="*/ 3842964 w 4118877"/>
                    <a:gd name="connsiteY2" fmla="*/ 3089158 h 4118877"/>
                    <a:gd name="connsiteX3" fmla="*/ 2059439 w 4118877"/>
                    <a:gd name="connsiteY3" fmla="*/ 2059439 h 4118877"/>
                    <a:gd name="connsiteX4" fmla="*/ 2059438 w 4118877"/>
                    <a:gd name="connsiteY4" fmla="*/ 0 h 411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877" h="4118877">
                      <a:moveTo>
                        <a:pt x="2059438" y="0"/>
                      </a:moveTo>
                      <a:cubicBezTo>
                        <a:pt x="2795205" y="0"/>
                        <a:pt x="3475081" y="392527"/>
                        <a:pt x="3842964" y="1029719"/>
                      </a:cubicBezTo>
                      <a:cubicBezTo>
                        <a:pt x="4210847" y="1666912"/>
                        <a:pt x="4210847" y="2451965"/>
                        <a:pt x="3842964" y="3089158"/>
                      </a:cubicBezTo>
                      <a:lnTo>
                        <a:pt x="2059439" y="2059439"/>
                      </a:lnTo>
                      <a:cubicBezTo>
                        <a:pt x="2059439" y="1372959"/>
                        <a:pt x="2059438" y="686480"/>
                        <a:pt x="2059438" y="0"/>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203767" tIns="905830" rIns="510123" bIns="2053231" numCol="1" spcCol="1270" anchor="ctr" anchorCtr="0">
                  <a:noAutofit/>
                </a:bodyPr>
                <a:lstStyle/>
                <a:p>
                  <a:pPr lvl="0" algn="ctr" defTabSz="1155700">
                    <a:lnSpc>
                      <a:spcPct val="90000"/>
                    </a:lnSpc>
                    <a:spcBef>
                      <a:spcPct val="0"/>
                    </a:spcBef>
                    <a:spcAft>
                      <a:spcPct val="35000"/>
                    </a:spcAft>
                  </a:pPr>
                  <a:r>
                    <a:rPr lang="en-US" sz="2600" b="1" kern="1200" dirty="0"/>
                    <a:t>MMI</a:t>
                  </a:r>
                </a:p>
              </p:txBody>
            </p:sp>
            <p:sp>
              <p:nvSpPr>
                <p:cNvPr id="18" name="Circular Arrow 17"/>
                <p:cNvSpPr/>
                <p:nvPr/>
              </p:nvSpPr>
              <p:spPr>
                <a:xfrm>
                  <a:off x="3867351" y="1372689"/>
                  <a:ext cx="4628834" cy="4628834"/>
                </a:xfrm>
                <a:prstGeom prst="circularArrow">
                  <a:avLst>
                    <a:gd name="adj1" fmla="val 5085"/>
                    <a:gd name="adj2" fmla="val 327528"/>
                    <a:gd name="adj3" fmla="val 1472472"/>
                    <a:gd name="adj4" fmla="val 1619943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grpSp>
        </p:grpSp>
        <p:sp>
          <p:nvSpPr>
            <p:cNvPr id="14" name="5% transparent square"/>
            <p:cNvSpPr/>
            <p:nvPr/>
          </p:nvSpPr>
          <p:spPr>
            <a:xfrm>
              <a:off x="2719214" y="1133128"/>
              <a:ext cx="6912768" cy="572487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t>Material transport: rapid redistribution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a:xfrm>
                <a:off x="360000" y="972000"/>
                <a:ext cx="5554800" cy="5364000"/>
              </a:xfrm>
            </p:spPr>
            <p:txBody>
              <a:bodyPr/>
              <a:lstStyle/>
              <a:p>
                <a:r>
                  <a:rPr lang="en-US" b="1" dirty="0"/>
                  <a:t>MHD effects</a:t>
                </a:r>
              </a:p>
              <a:p>
                <a:pPr marL="342900" indent="-342900">
                  <a:buFont typeface="Wingdings" panose="05000000000000000000" pitchFamily="2" charset="2"/>
                  <a:buChar char="§"/>
                </a:pPr>
                <a:r>
                  <a:rPr lang="en-US" dirty="0"/>
                  <a:t>Currently missing</a:t>
                </a:r>
              </a:p>
              <a:p>
                <a:pPr marL="342900" indent="-342900">
                  <a:buFont typeface="Wingdings" panose="05000000000000000000" pitchFamily="2" charset="2"/>
                  <a:buChar char="§"/>
                </a:pPr>
                <a:r>
                  <a:rPr lang="en-US" dirty="0"/>
                  <a:t>Evidence: current spike</a:t>
                </a:r>
              </a:p>
              <a:p>
                <a:pPr marL="342900" indent="-342900">
                  <a:buFont typeface="Wingdings" panose="05000000000000000000" pitchFamily="2" charset="2"/>
                  <a:buChar char="§"/>
                </a:pPr>
                <a:r>
                  <a:rPr lang="en-US" dirty="0"/>
                  <a:t>Hypothesis: gas triggers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a:rPr>
                          <m:t>𝑚</m:t>
                        </m:r>
                        <m:r>
                          <a:rPr lang="en-US" b="0" i="1" smtClean="0">
                            <a:latin typeface="Cambria Math"/>
                          </a:rPr>
                          <m:t>,</m:t>
                        </m:r>
                        <m:r>
                          <a:rPr lang="en-US" b="0" i="1" smtClean="0">
                            <a:latin typeface="Cambria Math"/>
                          </a:rPr>
                          <m:t>𝑛</m:t>
                        </m:r>
                      </m:e>
                    </m:d>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2,1</m:t>
                        </m:r>
                      </m:e>
                    </m:d>
                  </m:oMath>
                </a14:m>
                <a:r>
                  <a:rPr lang="en-US" dirty="0"/>
                  <a:t> mode upon reaching </a:t>
                </a:r>
                <a14:m>
                  <m:oMath xmlns:m="http://schemas.openxmlformats.org/officeDocument/2006/math">
                    <m:r>
                      <a:rPr lang="en-US" b="0" i="1" smtClean="0">
                        <a:latin typeface="Cambria Math"/>
                      </a:rPr>
                      <m:t>𝑞</m:t>
                    </m:r>
                    <m:r>
                      <a:rPr lang="en-US" b="0" i="1" smtClean="0">
                        <a:latin typeface="Cambria Math"/>
                      </a:rPr>
                      <m:t>=2</m:t>
                    </m:r>
                  </m:oMath>
                </a14:m>
                <a:r>
                  <a:rPr lang="en-US" dirty="0"/>
                  <a:t> surface</a:t>
                </a:r>
                <a:r>
                  <a:rPr lang="en-US" baseline="30000" dirty="0"/>
                  <a:t>1</a:t>
                </a:r>
              </a:p>
              <a:p>
                <a:pPr marL="342900" indent="-342900">
                  <a:buFont typeface="Wingdings" panose="05000000000000000000" pitchFamily="2" charset="2"/>
                  <a:buChar char="§"/>
                </a:pPr>
                <a:r>
                  <a:rPr lang="en-US" dirty="0"/>
                  <a:t>Mimic rapid redistribution through exponential decay at </a:t>
                </a:r>
                <a14:m>
                  <m:oMath xmlns:m="http://schemas.openxmlformats.org/officeDocument/2006/math">
                    <m:r>
                      <a:rPr lang="en-US" b="0" i="1" smtClean="0">
                        <a:latin typeface="Cambria Math"/>
                      </a:rPr>
                      <m:t>𝜌</m:t>
                    </m:r>
                    <m:r>
                      <a:rPr lang="en-US" b="0" i="1" smtClean="0">
                        <a:latin typeface="Cambria Math"/>
                      </a:rPr>
                      <m:t>≤</m:t>
                    </m:r>
                    <m:r>
                      <a:rPr lang="en-US" b="0" i="1" smtClean="0">
                        <a:latin typeface="Cambria Math"/>
                      </a:rPr>
                      <m:t>𝜌</m:t>
                    </m:r>
                    <m:r>
                      <a:rPr lang="en-US" b="0" i="1" smtClean="0">
                        <a:latin typeface="Cambria Math"/>
                      </a:rPr>
                      <m:t>(</m:t>
                    </m:r>
                    <m:r>
                      <a:rPr lang="en-US" b="0" i="1" smtClean="0">
                        <a:latin typeface="Cambria Math"/>
                      </a:rPr>
                      <m:t>𝑞</m:t>
                    </m:r>
                    <m:r>
                      <a:rPr lang="en-US" b="0" i="1" smtClean="0">
                        <a:latin typeface="Cambria Math"/>
                      </a:rPr>
                      <m:t>=2)</m:t>
                    </m:r>
                  </m:oMath>
                </a14:m>
                <a:r>
                  <a:rPr lang="en-US" dirty="0"/>
                  <a:t>:</a:t>
                </a:r>
                <a:br>
                  <a:rPr lang="en-US" dirty="0"/>
                </a:br>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𝐷</m:t>
                          </m:r>
                        </m:e>
                        <m:sub>
                          <m:r>
                            <m:rPr>
                              <m:sty m:val="p"/>
                            </m:rPr>
                            <a:rPr lang="en-US" b="0" i="0" smtClean="0">
                              <a:latin typeface="Cambria Math"/>
                            </a:rPr>
                            <m:t>add</m:t>
                          </m:r>
                        </m:sub>
                      </m:sSub>
                      <m:d>
                        <m:dPr>
                          <m:ctrlPr>
                            <a:rPr lang="en-US" b="0" i="1" smtClean="0">
                              <a:latin typeface="Cambria Math" panose="02040503050406030204" pitchFamily="18" charset="0"/>
                            </a:rPr>
                          </m:ctrlPr>
                        </m:dPr>
                        <m:e>
                          <m:r>
                            <a:rPr lang="en-US" b="0" i="1" smtClean="0">
                              <a:latin typeface="Cambria Math"/>
                            </a:rPr>
                            <m:t>𝑡</m:t>
                          </m:r>
                        </m:e>
                      </m:d>
                      <m:r>
                        <a:rPr lang="en-US" b="0" i="1" smtClean="0">
                          <a:latin typeface="Cambria Math"/>
                        </a:rPr>
                        <m:t>=</m:t>
                      </m:r>
                      <m:sSubSup>
                        <m:sSubSupPr>
                          <m:ctrlPr>
                            <a:rPr lang="en-US" i="1" smtClean="0">
                              <a:solidFill>
                                <a:schemeClr val="accent1"/>
                              </a:solidFill>
                              <a:latin typeface="Cambria Math" panose="02040503050406030204" pitchFamily="18" charset="0"/>
                              <a:cs typeface="Arial MT Condensed" panose="020B0706020202020204" pitchFamily="34" charset="0"/>
                              <a:sym typeface="Wingdings" panose="05000000000000000000" pitchFamily="2" charset="2"/>
                            </a:rPr>
                          </m:ctrlPr>
                        </m:sSubSupPr>
                        <m:e>
                          <m:r>
                            <a:rPr lang="en-US" i="1">
                              <a:solidFill>
                                <a:schemeClr val="accent1"/>
                              </a:solidFill>
                              <a:latin typeface="Cambria Math"/>
                              <a:cs typeface="Arial MT Condensed" panose="020B0706020202020204" pitchFamily="34" charset="0"/>
                              <a:sym typeface="Wingdings" panose="05000000000000000000" pitchFamily="2" charset="2"/>
                            </a:rPr>
                            <m:t>𝐷</m:t>
                          </m:r>
                        </m:e>
                        <m:sub>
                          <m:r>
                            <m:rPr>
                              <m:sty m:val="p"/>
                            </m:rPr>
                            <a:rPr lang="en-US">
                              <a:solidFill>
                                <a:schemeClr val="accent1"/>
                              </a:solidFill>
                              <a:latin typeface="Cambria Math"/>
                              <a:cs typeface="Arial MT Condensed" panose="020B0706020202020204" pitchFamily="34" charset="0"/>
                              <a:sym typeface="Wingdings" panose="05000000000000000000" pitchFamily="2" charset="2"/>
                            </a:rPr>
                            <m:t>add</m:t>
                          </m:r>
                        </m:sub>
                        <m:sup>
                          <m:r>
                            <m:rPr>
                              <m:sty m:val="p"/>
                            </m:rPr>
                            <a:rPr lang="en-US">
                              <a:solidFill>
                                <a:schemeClr val="accent1"/>
                              </a:solidFill>
                              <a:latin typeface="Cambria Math"/>
                              <a:cs typeface="Arial MT Condensed" panose="020B0706020202020204" pitchFamily="34" charset="0"/>
                              <a:sym typeface="Wingdings" panose="05000000000000000000" pitchFamily="2" charset="2"/>
                            </a:rPr>
                            <m:t>max</m:t>
                          </m:r>
                        </m:sup>
                      </m:sSubSup>
                      <m:func>
                        <m:funcPr>
                          <m:ctrlPr>
                            <a:rPr lang="en-US" i="1">
                              <a:latin typeface="Cambria Math" panose="02040503050406030204" pitchFamily="18" charset="0"/>
                              <a:cs typeface="Arial MT Condensed" panose="020B0706020202020204" pitchFamily="34" charset="0"/>
                              <a:sym typeface="Wingdings" panose="05000000000000000000" pitchFamily="2" charset="2"/>
                            </a:rPr>
                          </m:ctrlPr>
                        </m:funcPr>
                        <m:fName>
                          <m:r>
                            <m:rPr>
                              <m:sty m:val="p"/>
                            </m:rPr>
                            <a:rPr lang="en-US">
                              <a:latin typeface="Cambria Math"/>
                              <a:cs typeface="Arial MT Condensed" panose="020B0706020202020204" pitchFamily="34" charset="0"/>
                              <a:sym typeface="Wingdings" panose="05000000000000000000" pitchFamily="2" charset="2"/>
                            </a:rPr>
                            <m:t>exp</m:t>
                          </m:r>
                        </m:fName>
                        <m:e>
                          <m:d>
                            <m:dPr>
                              <m:ctrlPr>
                                <a:rPr lang="en-US" i="1">
                                  <a:latin typeface="Cambria Math" panose="02040503050406030204" pitchFamily="18" charset="0"/>
                                  <a:cs typeface="Arial MT Condensed" panose="020B0706020202020204" pitchFamily="34" charset="0"/>
                                  <a:sym typeface="Wingdings" panose="05000000000000000000" pitchFamily="2" charset="2"/>
                                </a:rPr>
                              </m:ctrlPr>
                            </m:dPr>
                            <m:e>
                              <m:r>
                                <a:rPr lang="en-US" i="1">
                                  <a:latin typeface="Cambria Math"/>
                                  <a:cs typeface="Arial MT Condensed" panose="020B0706020202020204" pitchFamily="34" charset="0"/>
                                  <a:sym typeface="Wingdings" panose="05000000000000000000" pitchFamily="2" charset="2"/>
                                </a:rPr>
                                <m:t>−</m:t>
                              </m:r>
                              <m:f>
                                <m:fPr>
                                  <m:ctrlPr>
                                    <a:rPr lang="en-US" i="1">
                                      <a:latin typeface="Cambria Math" panose="02040503050406030204" pitchFamily="18" charset="0"/>
                                      <a:cs typeface="Arial MT Condensed" panose="020B0706020202020204" pitchFamily="34" charset="0"/>
                                      <a:sym typeface="Wingdings" panose="05000000000000000000" pitchFamily="2" charset="2"/>
                                    </a:rPr>
                                  </m:ctrlPr>
                                </m:fPr>
                                <m:num>
                                  <m:r>
                                    <a:rPr lang="en-US" i="1">
                                      <a:latin typeface="Cambria Math"/>
                                      <a:cs typeface="Arial MT Condensed" panose="020B0706020202020204" pitchFamily="34" charset="0"/>
                                      <a:sym typeface="Wingdings" panose="05000000000000000000" pitchFamily="2" charset="2"/>
                                    </a:rPr>
                                    <m:t>𝑡</m:t>
                                  </m:r>
                                  <m:r>
                                    <a:rPr lang="en-US" i="1">
                                      <a:latin typeface="Cambria Math"/>
                                      <a:cs typeface="Arial MT Condensed" panose="020B0706020202020204" pitchFamily="34" charset="0"/>
                                      <a:sym typeface="Wingdings" panose="05000000000000000000" pitchFamily="2" charset="2"/>
                                    </a:rPr>
                                    <m:t>−</m:t>
                                  </m:r>
                                  <m:sSub>
                                    <m:sSubPr>
                                      <m:ctrlPr>
                                        <a:rPr lang="en-US" i="1">
                                          <a:latin typeface="Cambria Math" panose="02040503050406030204" pitchFamily="18" charset="0"/>
                                          <a:cs typeface="Arial MT Condensed" panose="020B0706020202020204" pitchFamily="34" charset="0"/>
                                          <a:sym typeface="Wingdings" panose="05000000000000000000" pitchFamily="2" charset="2"/>
                                        </a:rPr>
                                      </m:ctrlPr>
                                    </m:sSubPr>
                                    <m:e>
                                      <m:r>
                                        <a:rPr lang="en-US" i="1">
                                          <a:latin typeface="Cambria Math"/>
                                          <a:cs typeface="Arial MT Condensed" panose="020B0706020202020204" pitchFamily="34" charset="0"/>
                                          <a:sym typeface="Wingdings" panose="05000000000000000000" pitchFamily="2" charset="2"/>
                                        </a:rPr>
                                        <m:t>𝑡</m:t>
                                      </m:r>
                                    </m:e>
                                    <m:sub>
                                      <m:r>
                                        <a:rPr lang="en-US" i="1">
                                          <a:latin typeface="Cambria Math"/>
                                          <a:cs typeface="Arial MT Condensed" panose="020B0706020202020204" pitchFamily="34" charset="0"/>
                                          <a:sym typeface="Wingdings" panose="05000000000000000000" pitchFamily="2" charset="2"/>
                                        </a:rPr>
                                        <m:t>𝑞</m:t>
                                      </m:r>
                                      <m:r>
                                        <a:rPr lang="en-US" i="1">
                                          <a:latin typeface="Cambria Math"/>
                                          <a:cs typeface="Arial MT Condensed" panose="020B0706020202020204" pitchFamily="34" charset="0"/>
                                          <a:sym typeface="Wingdings" panose="05000000000000000000" pitchFamily="2" charset="2"/>
                                        </a:rPr>
                                        <m:t>=2</m:t>
                                      </m:r>
                                    </m:sub>
                                  </m:sSub>
                                </m:num>
                                <m:den>
                                  <m:sSub>
                                    <m:sSubPr>
                                      <m:ctrlPr>
                                        <a:rPr lang="en-US" i="1" smtClean="0">
                                          <a:solidFill>
                                            <a:schemeClr val="accent1"/>
                                          </a:solidFill>
                                          <a:latin typeface="Cambria Math" panose="02040503050406030204" pitchFamily="18" charset="0"/>
                                          <a:cs typeface="Arial MT Condensed" panose="020B0706020202020204" pitchFamily="34" charset="0"/>
                                          <a:sym typeface="Wingdings" panose="05000000000000000000" pitchFamily="2" charset="2"/>
                                        </a:rPr>
                                      </m:ctrlPr>
                                    </m:sSubPr>
                                    <m:e>
                                      <m:r>
                                        <a:rPr lang="en-US" i="1">
                                          <a:solidFill>
                                            <a:schemeClr val="accent1"/>
                                          </a:solidFill>
                                          <a:latin typeface="Cambria Math"/>
                                          <a:cs typeface="Arial MT Condensed" panose="020B0706020202020204" pitchFamily="34" charset="0"/>
                                          <a:sym typeface="Wingdings" panose="05000000000000000000" pitchFamily="2" charset="2"/>
                                        </a:rPr>
                                        <m:t>𝜏</m:t>
                                      </m:r>
                                    </m:e>
                                    <m:sub>
                                      <m:r>
                                        <m:rPr>
                                          <m:sty m:val="p"/>
                                        </m:rPr>
                                        <a:rPr lang="en-US">
                                          <a:solidFill>
                                            <a:schemeClr val="accent1"/>
                                          </a:solidFill>
                                          <a:latin typeface="Cambria Math"/>
                                          <a:cs typeface="Arial MT Condensed" panose="020B0706020202020204" pitchFamily="34" charset="0"/>
                                          <a:sym typeface="Wingdings" panose="05000000000000000000" pitchFamily="2" charset="2"/>
                                        </a:rPr>
                                        <m:t>add</m:t>
                                      </m:r>
                                    </m:sub>
                                  </m:sSub>
                                </m:den>
                              </m:f>
                            </m:e>
                          </m:d>
                          <m:r>
                            <a:rPr lang="en-US" i="1">
                              <a:latin typeface="Cambria Math"/>
                              <a:cs typeface="Arial MT Condensed" panose="020B0706020202020204" pitchFamily="34" charset="0"/>
                              <a:sym typeface="Wingdings" panose="05000000000000000000" pitchFamily="2" charset="2"/>
                            </a:rPr>
                            <m:t>⋅</m:t>
                          </m:r>
                          <m:r>
                            <m:rPr>
                              <m:sty m:val="p"/>
                            </m:rPr>
                            <a:rPr lang="en-US">
                              <a:latin typeface="Cambria Math"/>
                              <a:cs typeface="Arial MT Condensed" panose="020B0706020202020204" pitchFamily="34" charset="0"/>
                              <a:sym typeface="Wingdings" panose="05000000000000000000" pitchFamily="2" charset="2"/>
                            </a:rPr>
                            <m:t>Θ</m:t>
                          </m:r>
                          <m:d>
                            <m:dPr>
                              <m:ctrlPr>
                                <a:rPr lang="en-US" i="1">
                                  <a:latin typeface="Cambria Math" panose="02040503050406030204" pitchFamily="18" charset="0"/>
                                  <a:cs typeface="Arial MT Condensed" panose="020B0706020202020204" pitchFamily="34" charset="0"/>
                                  <a:sym typeface="Wingdings" panose="05000000000000000000" pitchFamily="2" charset="2"/>
                                </a:rPr>
                              </m:ctrlPr>
                            </m:dPr>
                            <m:e>
                              <m:r>
                                <a:rPr lang="en-US" i="1">
                                  <a:latin typeface="Cambria Math"/>
                                  <a:cs typeface="Arial MT Condensed" panose="020B0706020202020204" pitchFamily="34" charset="0"/>
                                  <a:sym typeface="Wingdings" panose="05000000000000000000" pitchFamily="2" charset="2"/>
                                </a:rPr>
                                <m:t>𝑡</m:t>
                              </m:r>
                              <m:r>
                                <a:rPr lang="en-US" i="1">
                                  <a:latin typeface="Cambria Math"/>
                                  <a:cs typeface="Arial MT Condensed" panose="020B0706020202020204" pitchFamily="34" charset="0"/>
                                  <a:sym typeface="Wingdings" panose="05000000000000000000" pitchFamily="2" charset="2"/>
                                </a:rPr>
                                <m:t>−</m:t>
                              </m:r>
                              <m:sSub>
                                <m:sSubPr>
                                  <m:ctrlPr>
                                    <a:rPr lang="en-US" i="1">
                                      <a:latin typeface="Cambria Math" panose="02040503050406030204" pitchFamily="18" charset="0"/>
                                      <a:cs typeface="Arial MT Condensed" panose="020B0706020202020204" pitchFamily="34" charset="0"/>
                                      <a:sym typeface="Wingdings" panose="05000000000000000000" pitchFamily="2" charset="2"/>
                                    </a:rPr>
                                  </m:ctrlPr>
                                </m:sSubPr>
                                <m:e>
                                  <m:r>
                                    <a:rPr lang="en-US" i="1">
                                      <a:latin typeface="Cambria Math"/>
                                      <a:cs typeface="Arial MT Condensed" panose="020B0706020202020204" pitchFamily="34" charset="0"/>
                                      <a:sym typeface="Wingdings" panose="05000000000000000000" pitchFamily="2" charset="2"/>
                                    </a:rPr>
                                    <m:t>𝑡</m:t>
                                  </m:r>
                                </m:e>
                                <m:sub>
                                  <m:r>
                                    <a:rPr lang="en-US" i="1">
                                      <a:latin typeface="Cambria Math"/>
                                      <a:cs typeface="Arial MT Condensed" panose="020B0706020202020204" pitchFamily="34" charset="0"/>
                                      <a:sym typeface="Wingdings" panose="05000000000000000000" pitchFamily="2" charset="2"/>
                                    </a:rPr>
                                    <m:t>𝑞</m:t>
                                  </m:r>
                                  <m:r>
                                    <a:rPr lang="en-US" i="1">
                                      <a:latin typeface="Cambria Math"/>
                                      <a:cs typeface="Arial MT Condensed" panose="020B0706020202020204" pitchFamily="34" charset="0"/>
                                      <a:sym typeface="Wingdings" panose="05000000000000000000" pitchFamily="2" charset="2"/>
                                    </a:rPr>
                                    <m:t>=2</m:t>
                                  </m:r>
                                </m:sub>
                              </m:sSub>
                            </m:e>
                          </m:d>
                        </m:e>
                      </m:func>
                    </m:oMath>
                  </m:oMathPara>
                </a14:m>
                <a:endParaRPr lang="en-US" dirty="0">
                  <a:cs typeface="Arial MT Condensed" panose="020B0706020202020204" pitchFamily="34" charset="0"/>
                  <a:sym typeface="Wingdings" panose="05000000000000000000" pitchFamily="2" charset="2"/>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Arial MT Condensed" panose="020B0706020202020204" pitchFamily="34" charset="0"/>
                              <a:sym typeface="Wingdings" panose="05000000000000000000" pitchFamily="2" charset="2"/>
                            </a:rPr>
                          </m:ctrlPr>
                        </m:sSubPr>
                        <m:e>
                          <m:r>
                            <a:rPr lang="en-US" i="1">
                              <a:latin typeface="Cambria Math"/>
                              <a:cs typeface="Arial MT Condensed" panose="020B0706020202020204" pitchFamily="34" charset="0"/>
                              <a:sym typeface="Wingdings" panose="05000000000000000000" pitchFamily="2" charset="2"/>
                            </a:rPr>
                            <m:t>𝑣</m:t>
                          </m:r>
                        </m:e>
                        <m:sub>
                          <m:r>
                            <m:rPr>
                              <m:sty m:val="p"/>
                            </m:rPr>
                            <a:rPr lang="en-US">
                              <a:latin typeface="Cambria Math"/>
                              <a:cs typeface="Arial MT Condensed" panose="020B0706020202020204" pitchFamily="34" charset="0"/>
                              <a:sym typeface="Wingdings" panose="05000000000000000000" pitchFamily="2" charset="2"/>
                            </a:rPr>
                            <m:t>add</m:t>
                          </m:r>
                        </m:sub>
                      </m:sSub>
                      <m:d>
                        <m:dPr>
                          <m:ctrlPr>
                            <a:rPr lang="en-US" i="1">
                              <a:latin typeface="Cambria Math" panose="02040503050406030204" pitchFamily="18" charset="0"/>
                              <a:cs typeface="Arial MT Condensed" panose="020B0706020202020204" pitchFamily="34" charset="0"/>
                              <a:sym typeface="Wingdings" panose="05000000000000000000" pitchFamily="2" charset="2"/>
                            </a:rPr>
                          </m:ctrlPr>
                        </m:dPr>
                        <m:e>
                          <m:r>
                            <a:rPr lang="en-US" i="1">
                              <a:latin typeface="Cambria Math"/>
                              <a:cs typeface="Arial MT Condensed" panose="020B0706020202020204" pitchFamily="34" charset="0"/>
                              <a:sym typeface="Wingdings" panose="05000000000000000000" pitchFamily="2" charset="2"/>
                            </a:rPr>
                            <m:t>𝑡</m:t>
                          </m:r>
                        </m:e>
                      </m:d>
                      <m:r>
                        <a:rPr lang="en-US" i="1">
                          <a:latin typeface="Cambria Math"/>
                          <a:cs typeface="Arial MT Condensed" panose="020B0706020202020204" pitchFamily="34" charset="0"/>
                          <a:sym typeface="Wingdings" panose="05000000000000000000" pitchFamily="2" charset="2"/>
                        </a:rPr>
                        <m:t>=</m:t>
                      </m:r>
                      <m:sSubSup>
                        <m:sSubSupPr>
                          <m:ctrlPr>
                            <a:rPr lang="en-US" i="1" smtClean="0">
                              <a:solidFill>
                                <a:schemeClr val="accent1"/>
                              </a:solidFill>
                              <a:latin typeface="Cambria Math" panose="02040503050406030204" pitchFamily="18" charset="0"/>
                              <a:cs typeface="Arial MT Condensed" panose="020B0706020202020204" pitchFamily="34" charset="0"/>
                              <a:sym typeface="Wingdings" panose="05000000000000000000" pitchFamily="2" charset="2"/>
                            </a:rPr>
                          </m:ctrlPr>
                        </m:sSubSupPr>
                        <m:e>
                          <m:r>
                            <a:rPr lang="en-US" i="1">
                              <a:solidFill>
                                <a:schemeClr val="accent1"/>
                              </a:solidFill>
                              <a:latin typeface="Cambria Math"/>
                              <a:cs typeface="Arial MT Condensed" panose="020B0706020202020204" pitchFamily="34" charset="0"/>
                              <a:sym typeface="Wingdings" panose="05000000000000000000" pitchFamily="2" charset="2"/>
                            </a:rPr>
                            <m:t>𝑣</m:t>
                          </m:r>
                        </m:e>
                        <m:sub>
                          <m:r>
                            <m:rPr>
                              <m:sty m:val="p"/>
                            </m:rPr>
                            <a:rPr lang="en-US">
                              <a:solidFill>
                                <a:schemeClr val="accent1"/>
                              </a:solidFill>
                              <a:latin typeface="Cambria Math"/>
                              <a:cs typeface="Arial MT Condensed" panose="020B0706020202020204" pitchFamily="34" charset="0"/>
                              <a:sym typeface="Wingdings" panose="05000000000000000000" pitchFamily="2" charset="2"/>
                            </a:rPr>
                            <m:t>add</m:t>
                          </m:r>
                        </m:sub>
                        <m:sup>
                          <m:r>
                            <m:rPr>
                              <m:sty m:val="p"/>
                            </m:rPr>
                            <a:rPr lang="en-US">
                              <a:solidFill>
                                <a:schemeClr val="accent1"/>
                              </a:solidFill>
                              <a:latin typeface="Cambria Math"/>
                              <a:cs typeface="Arial MT Condensed" panose="020B0706020202020204" pitchFamily="34" charset="0"/>
                              <a:sym typeface="Wingdings" panose="05000000000000000000" pitchFamily="2" charset="2"/>
                            </a:rPr>
                            <m:t>max</m:t>
                          </m:r>
                        </m:sup>
                      </m:sSubSup>
                      <m:func>
                        <m:funcPr>
                          <m:ctrlPr>
                            <a:rPr lang="en-US" i="1">
                              <a:latin typeface="Cambria Math" panose="02040503050406030204" pitchFamily="18" charset="0"/>
                              <a:cs typeface="Arial MT Condensed" panose="020B0706020202020204" pitchFamily="34" charset="0"/>
                              <a:sym typeface="Wingdings" panose="05000000000000000000" pitchFamily="2" charset="2"/>
                            </a:rPr>
                          </m:ctrlPr>
                        </m:funcPr>
                        <m:fName>
                          <m:r>
                            <m:rPr>
                              <m:sty m:val="p"/>
                            </m:rPr>
                            <a:rPr lang="en-US">
                              <a:latin typeface="Cambria Math"/>
                              <a:cs typeface="Arial MT Condensed" panose="020B0706020202020204" pitchFamily="34" charset="0"/>
                              <a:sym typeface="Wingdings" panose="05000000000000000000" pitchFamily="2" charset="2"/>
                            </a:rPr>
                            <m:t>exp</m:t>
                          </m:r>
                        </m:fName>
                        <m:e>
                          <m:d>
                            <m:dPr>
                              <m:ctrlPr>
                                <a:rPr lang="en-US" i="1">
                                  <a:latin typeface="Cambria Math" panose="02040503050406030204" pitchFamily="18" charset="0"/>
                                  <a:cs typeface="Arial MT Condensed" panose="020B0706020202020204" pitchFamily="34" charset="0"/>
                                  <a:sym typeface="Wingdings" panose="05000000000000000000" pitchFamily="2" charset="2"/>
                                </a:rPr>
                              </m:ctrlPr>
                            </m:dPr>
                            <m:e>
                              <m:r>
                                <a:rPr lang="en-US" i="1">
                                  <a:latin typeface="Cambria Math"/>
                                  <a:cs typeface="Arial MT Condensed" panose="020B0706020202020204" pitchFamily="34" charset="0"/>
                                  <a:sym typeface="Wingdings" panose="05000000000000000000" pitchFamily="2" charset="2"/>
                                </a:rPr>
                                <m:t>−</m:t>
                              </m:r>
                              <m:f>
                                <m:fPr>
                                  <m:ctrlPr>
                                    <a:rPr lang="en-US" i="1">
                                      <a:latin typeface="Cambria Math" panose="02040503050406030204" pitchFamily="18" charset="0"/>
                                      <a:cs typeface="Arial MT Condensed" panose="020B0706020202020204" pitchFamily="34" charset="0"/>
                                      <a:sym typeface="Wingdings" panose="05000000000000000000" pitchFamily="2" charset="2"/>
                                    </a:rPr>
                                  </m:ctrlPr>
                                </m:fPr>
                                <m:num>
                                  <m:r>
                                    <a:rPr lang="en-US" i="1">
                                      <a:latin typeface="Cambria Math"/>
                                      <a:cs typeface="Arial MT Condensed" panose="020B0706020202020204" pitchFamily="34" charset="0"/>
                                      <a:sym typeface="Wingdings" panose="05000000000000000000" pitchFamily="2" charset="2"/>
                                    </a:rPr>
                                    <m:t>𝑡</m:t>
                                  </m:r>
                                  <m:r>
                                    <a:rPr lang="en-US" i="1">
                                      <a:latin typeface="Cambria Math"/>
                                      <a:cs typeface="Arial MT Condensed" panose="020B0706020202020204" pitchFamily="34" charset="0"/>
                                      <a:sym typeface="Wingdings" panose="05000000000000000000" pitchFamily="2" charset="2"/>
                                    </a:rPr>
                                    <m:t>−</m:t>
                                  </m:r>
                                  <m:sSub>
                                    <m:sSubPr>
                                      <m:ctrlPr>
                                        <a:rPr lang="en-US" i="1">
                                          <a:latin typeface="Cambria Math" panose="02040503050406030204" pitchFamily="18" charset="0"/>
                                          <a:cs typeface="Arial MT Condensed" panose="020B0706020202020204" pitchFamily="34" charset="0"/>
                                          <a:sym typeface="Wingdings" panose="05000000000000000000" pitchFamily="2" charset="2"/>
                                        </a:rPr>
                                      </m:ctrlPr>
                                    </m:sSubPr>
                                    <m:e>
                                      <m:r>
                                        <a:rPr lang="en-US" i="1">
                                          <a:latin typeface="Cambria Math"/>
                                          <a:cs typeface="Arial MT Condensed" panose="020B0706020202020204" pitchFamily="34" charset="0"/>
                                          <a:sym typeface="Wingdings" panose="05000000000000000000" pitchFamily="2" charset="2"/>
                                        </a:rPr>
                                        <m:t>𝑡</m:t>
                                      </m:r>
                                    </m:e>
                                    <m:sub>
                                      <m:r>
                                        <a:rPr lang="en-US" i="1">
                                          <a:latin typeface="Cambria Math"/>
                                          <a:cs typeface="Arial MT Condensed" panose="020B0706020202020204" pitchFamily="34" charset="0"/>
                                          <a:sym typeface="Wingdings" panose="05000000000000000000" pitchFamily="2" charset="2"/>
                                        </a:rPr>
                                        <m:t>𝑞</m:t>
                                      </m:r>
                                      <m:r>
                                        <a:rPr lang="en-US" i="1">
                                          <a:latin typeface="Cambria Math"/>
                                          <a:cs typeface="Arial MT Condensed" panose="020B0706020202020204" pitchFamily="34" charset="0"/>
                                          <a:sym typeface="Wingdings" panose="05000000000000000000" pitchFamily="2" charset="2"/>
                                        </a:rPr>
                                        <m:t>=2</m:t>
                                      </m:r>
                                    </m:sub>
                                  </m:sSub>
                                </m:num>
                                <m:den>
                                  <m:sSub>
                                    <m:sSubPr>
                                      <m:ctrlPr>
                                        <a:rPr lang="en-US" i="1" smtClean="0">
                                          <a:solidFill>
                                            <a:schemeClr val="accent1"/>
                                          </a:solidFill>
                                          <a:latin typeface="Cambria Math" panose="02040503050406030204" pitchFamily="18" charset="0"/>
                                          <a:cs typeface="Arial MT Condensed" panose="020B0706020202020204" pitchFamily="34" charset="0"/>
                                          <a:sym typeface="Wingdings" panose="05000000000000000000" pitchFamily="2" charset="2"/>
                                        </a:rPr>
                                      </m:ctrlPr>
                                    </m:sSubPr>
                                    <m:e>
                                      <m:r>
                                        <a:rPr lang="en-US" i="1">
                                          <a:solidFill>
                                            <a:schemeClr val="accent1"/>
                                          </a:solidFill>
                                          <a:latin typeface="Cambria Math"/>
                                          <a:cs typeface="Arial MT Condensed" panose="020B0706020202020204" pitchFamily="34" charset="0"/>
                                          <a:sym typeface="Wingdings" panose="05000000000000000000" pitchFamily="2" charset="2"/>
                                        </a:rPr>
                                        <m:t>𝜏</m:t>
                                      </m:r>
                                    </m:e>
                                    <m:sub>
                                      <m:r>
                                        <m:rPr>
                                          <m:sty m:val="p"/>
                                        </m:rPr>
                                        <a:rPr lang="en-US">
                                          <a:solidFill>
                                            <a:schemeClr val="accent1"/>
                                          </a:solidFill>
                                          <a:latin typeface="Cambria Math"/>
                                          <a:cs typeface="Arial MT Condensed" panose="020B0706020202020204" pitchFamily="34" charset="0"/>
                                          <a:sym typeface="Wingdings" panose="05000000000000000000" pitchFamily="2" charset="2"/>
                                        </a:rPr>
                                        <m:t>add</m:t>
                                      </m:r>
                                    </m:sub>
                                  </m:sSub>
                                </m:den>
                              </m:f>
                            </m:e>
                          </m:d>
                          <m:r>
                            <a:rPr lang="en-US" i="1">
                              <a:latin typeface="Cambria Math"/>
                              <a:cs typeface="Arial MT Condensed" panose="020B0706020202020204" pitchFamily="34" charset="0"/>
                              <a:sym typeface="Wingdings" panose="05000000000000000000" pitchFamily="2" charset="2"/>
                            </a:rPr>
                            <m:t>⋅</m:t>
                          </m:r>
                          <m:r>
                            <m:rPr>
                              <m:sty m:val="p"/>
                            </m:rPr>
                            <a:rPr lang="en-US">
                              <a:latin typeface="Cambria Math"/>
                              <a:cs typeface="Arial MT Condensed" panose="020B0706020202020204" pitchFamily="34" charset="0"/>
                              <a:sym typeface="Wingdings" panose="05000000000000000000" pitchFamily="2" charset="2"/>
                            </a:rPr>
                            <m:t>Θ</m:t>
                          </m:r>
                          <m:d>
                            <m:dPr>
                              <m:ctrlPr>
                                <a:rPr lang="en-US" i="1">
                                  <a:latin typeface="Cambria Math" panose="02040503050406030204" pitchFamily="18" charset="0"/>
                                  <a:cs typeface="Arial MT Condensed" panose="020B0706020202020204" pitchFamily="34" charset="0"/>
                                  <a:sym typeface="Wingdings" panose="05000000000000000000" pitchFamily="2" charset="2"/>
                                </a:rPr>
                              </m:ctrlPr>
                            </m:dPr>
                            <m:e>
                              <m:r>
                                <a:rPr lang="en-US" i="1">
                                  <a:latin typeface="Cambria Math"/>
                                  <a:cs typeface="Arial MT Condensed" panose="020B0706020202020204" pitchFamily="34" charset="0"/>
                                  <a:sym typeface="Wingdings" panose="05000000000000000000" pitchFamily="2" charset="2"/>
                                </a:rPr>
                                <m:t>𝑡</m:t>
                              </m:r>
                              <m:r>
                                <a:rPr lang="en-US" i="1">
                                  <a:latin typeface="Cambria Math"/>
                                  <a:cs typeface="Arial MT Condensed" panose="020B0706020202020204" pitchFamily="34" charset="0"/>
                                  <a:sym typeface="Wingdings" panose="05000000000000000000" pitchFamily="2" charset="2"/>
                                </a:rPr>
                                <m:t>−</m:t>
                              </m:r>
                              <m:sSub>
                                <m:sSubPr>
                                  <m:ctrlPr>
                                    <a:rPr lang="en-US" i="1">
                                      <a:latin typeface="Cambria Math" panose="02040503050406030204" pitchFamily="18" charset="0"/>
                                      <a:cs typeface="Arial MT Condensed" panose="020B0706020202020204" pitchFamily="34" charset="0"/>
                                      <a:sym typeface="Wingdings" panose="05000000000000000000" pitchFamily="2" charset="2"/>
                                    </a:rPr>
                                  </m:ctrlPr>
                                </m:sSubPr>
                                <m:e>
                                  <m:r>
                                    <a:rPr lang="en-US" i="1">
                                      <a:latin typeface="Cambria Math"/>
                                      <a:cs typeface="Arial MT Condensed" panose="020B0706020202020204" pitchFamily="34" charset="0"/>
                                      <a:sym typeface="Wingdings" panose="05000000000000000000" pitchFamily="2" charset="2"/>
                                    </a:rPr>
                                    <m:t>𝑡</m:t>
                                  </m:r>
                                </m:e>
                                <m:sub>
                                  <m:r>
                                    <a:rPr lang="en-US" i="1">
                                      <a:latin typeface="Cambria Math"/>
                                      <a:cs typeface="Arial MT Condensed" panose="020B0706020202020204" pitchFamily="34" charset="0"/>
                                      <a:sym typeface="Wingdings" panose="05000000000000000000" pitchFamily="2" charset="2"/>
                                    </a:rPr>
                                    <m:t>𝑞</m:t>
                                  </m:r>
                                  <m:r>
                                    <a:rPr lang="en-US" i="1">
                                      <a:latin typeface="Cambria Math"/>
                                      <a:cs typeface="Arial MT Condensed" panose="020B0706020202020204" pitchFamily="34" charset="0"/>
                                      <a:sym typeface="Wingdings" panose="05000000000000000000" pitchFamily="2" charset="2"/>
                                    </a:rPr>
                                    <m:t>=2</m:t>
                                  </m:r>
                                </m:sub>
                              </m:sSub>
                            </m:e>
                          </m:d>
                        </m:e>
                      </m:func>
                    </m:oMath>
                  </m:oMathPara>
                </a14:m>
                <a:endParaRPr lang="en-US" dirty="0"/>
              </a:p>
              <a:p>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xfrm>
                <a:off x="360000" y="972000"/>
                <a:ext cx="5554800" cy="5364000"/>
              </a:xfrm>
              <a:blipFill rotWithShape="1">
                <a:blip r:embed="rId10"/>
                <a:stretch>
                  <a:fillRect l="-2744" t="-682" r="-878"/>
                </a:stretch>
              </a:blipFill>
            </p:spPr>
            <p:txBody>
              <a:bodyPr/>
              <a:lstStyle/>
              <a:p>
                <a:r>
                  <a:rPr lang="en-US">
                    <a:noFill/>
                  </a:rPr>
                  <a:t> </a:t>
                </a:r>
              </a:p>
            </p:txBody>
          </p:sp>
        </mc:Fallback>
      </mc:AlternateContent>
      <p:sp>
        <p:nvSpPr>
          <p:cNvPr id="5" name="TextBox 4"/>
          <p:cNvSpPr txBox="1"/>
          <p:nvPr/>
        </p:nvSpPr>
        <p:spPr>
          <a:xfrm>
            <a:off x="360000" y="6480000"/>
            <a:ext cx="5554800" cy="288147"/>
          </a:xfrm>
          <a:prstGeom prst="rect">
            <a:avLst/>
          </a:prstGeom>
          <a:noFill/>
        </p:spPr>
        <p:txBody>
          <a:bodyPr wrap="square" lIns="0" tIns="36000" rIns="0" bIns="36000" rtlCol="0" anchor="b" anchorCtr="0">
            <a:spAutoFit/>
          </a:bodyPr>
          <a:lstStyle/>
          <a:p>
            <a:r>
              <a:rPr lang="en-US" sz="1400" baseline="30000" dirty="0">
                <a:hlinkClick r:id="rId11" action="ppaction://hlinksldjump"/>
              </a:rPr>
              <a:t>1</a:t>
            </a:r>
            <a:r>
              <a:rPr lang="en-US" sz="1400" dirty="0"/>
              <a:t>E Fable </a:t>
            </a:r>
            <a:r>
              <a:rPr lang="en-US" sz="1400" i="1" dirty="0"/>
              <a:t>et al</a:t>
            </a:r>
            <a:r>
              <a:rPr lang="en-US" sz="1400" dirty="0"/>
              <a:t>. </a:t>
            </a:r>
            <a:r>
              <a:rPr lang="en-US" sz="1400" i="1" dirty="0" err="1"/>
              <a:t>Nucl</a:t>
            </a:r>
            <a:r>
              <a:rPr lang="en-US" sz="1400" i="1" dirty="0"/>
              <a:t>. Fusion</a:t>
            </a:r>
            <a:r>
              <a:rPr lang="en-US" sz="1400" dirty="0"/>
              <a:t> </a:t>
            </a:r>
            <a:r>
              <a:rPr lang="en-US" sz="1400" b="1" dirty="0"/>
              <a:t>56</a:t>
            </a:r>
            <a:r>
              <a:rPr lang="en-US" sz="1400" dirty="0"/>
              <a:t>, </a:t>
            </a:r>
            <a:r>
              <a:rPr lang="en-US" sz="1400" dirty="0">
                <a:hlinkClick r:id="rId12"/>
              </a:rPr>
              <a:t>026012</a:t>
            </a:r>
            <a:r>
              <a:rPr lang="en-US" sz="1400" dirty="0"/>
              <a:t> (2016) </a:t>
            </a:r>
          </a:p>
        </p:txBody>
      </p:sp>
      <p:pic>
        <p:nvPicPr>
          <p:cNvPr id="6" name="Picture 5"/>
          <p:cNvPicPr>
            <a:picLocks/>
          </p:cNvPicPr>
          <p:nvPr/>
        </p:nvPicPr>
        <p:blipFill>
          <a:blip r:embed="rId13" cstate="print">
            <a:extLst>
              <a:ext uri="{28A0092B-C50C-407E-A947-70E740481C1C}">
                <a14:useLocalDpi xmlns:a14="http://schemas.microsoft.com/office/drawing/2010/main"/>
              </a:ext>
            </a:extLst>
          </a:blip>
          <a:stretch>
            <a:fillRect/>
          </a:stretch>
        </p:blipFill>
        <p:spPr>
          <a:xfrm>
            <a:off x="6274800" y="972000"/>
            <a:ext cx="5554522" cy="3124799"/>
          </a:xfrm>
          <a:prstGeom prst="rect">
            <a:avLst/>
          </a:prstGeom>
          <a:ln>
            <a:solidFill>
              <a:schemeClr val="bg1">
                <a:lumMod val="95000"/>
              </a:schemeClr>
            </a:solidFill>
          </a:ln>
          <a:effectLst>
            <a:outerShdw blurRad="50800" dist="38100" dir="2700000" algn="tl" rotWithShape="0">
              <a:prstClr val="black">
                <a:alpha val="40000"/>
              </a:prstClr>
            </a:outerShdw>
          </a:effectLst>
        </p:spPr>
      </p:pic>
      <p:sp>
        <p:nvSpPr>
          <p:cNvPr id="7" name="Rectangle 6"/>
          <p:cNvSpPr/>
          <p:nvPr/>
        </p:nvSpPr>
        <p:spPr>
          <a:xfrm>
            <a:off x="6274800" y="4276800"/>
            <a:ext cx="5554800" cy="1296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274800" y="5151600"/>
            <a:ext cx="5293014" cy="400110"/>
          </a:xfrm>
          <a:prstGeom prst="rect">
            <a:avLst/>
          </a:prstGeom>
          <a:noFill/>
        </p:spPr>
        <p:txBody>
          <a:bodyPr wrap="square" lIns="144000" rtlCol="0" anchor="t" anchorCtr="0">
            <a:spAutoFit/>
          </a:bodyPr>
          <a:lstStyle/>
          <a:p>
            <a:r>
              <a:rPr lang="en-US" sz="2000" dirty="0"/>
              <a:t>Applied parameters</a:t>
            </a:r>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3995438719"/>
                  </p:ext>
                </p:extLst>
              </p:nvPr>
            </p:nvGraphicFramePr>
            <p:xfrm>
              <a:off x="6383238" y="4366800"/>
              <a:ext cx="5328594" cy="801434"/>
            </p:xfrm>
            <a:graphic>
              <a:graphicData uri="http://schemas.openxmlformats.org/drawingml/2006/table">
                <a:tbl>
                  <a:tblPr firstRow="1" bandRow="1">
                    <a:tableStyleId>{5C22544A-7EE6-4342-B048-85BDC9FD1C3A}</a:tableStyleId>
                  </a:tblPr>
                  <a:tblGrid>
                    <a:gridCol w="1776198">
                      <a:extLst>
                        <a:ext uri="{9D8B030D-6E8A-4147-A177-3AD203B41FA5}">
                          <a16:colId xmlns:a16="http://schemas.microsoft.com/office/drawing/2014/main" val="20000"/>
                        </a:ext>
                      </a:extLst>
                    </a:gridCol>
                    <a:gridCol w="1776198">
                      <a:extLst>
                        <a:ext uri="{9D8B030D-6E8A-4147-A177-3AD203B41FA5}">
                          <a16:colId xmlns:a16="http://schemas.microsoft.com/office/drawing/2014/main" val="20001"/>
                        </a:ext>
                      </a:extLst>
                    </a:gridCol>
                    <a:gridCol w="1776198">
                      <a:extLst>
                        <a:ext uri="{9D8B030D-6E8A-4147-A177-3AD203B41FA5}">
                          <a16:colId xmlns:a16="http://schemas.microsoft.com/office/drawing/2014/main" val="20002"/>
                        </a:ext>
                      </a:extLst>
                    </a:gridCol>
                  </a:tblGrid>
                  <a:tr h="370840">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i="1" smtClean="0">
                                        <a:solidFill>
                                          <a:schemeClr val="tx1"/>
                                        </a:solidFill>
                                        <a:latin typeface="Cambria Math"/>
                                      </a:rPr>
                                      <m:t>𝐷</m:t>
                                    </m:r>
                                  </m:e>
                                  <m:sub>
                                    <m:r>
                                      <m:rPr>
                                        <m:sty m:val="p"/>
                                      </m:rPr>
                                      <a:rPr lang="en-US" sz="2000" b="0" i="0" smtClean="0">
                                        <a:solidFill>
                                          <a:schemeClr val="tx1"/>
                                        </a:solidFill>
                                        <a:latin typeface="Cambria Math"/>
                                      </a:rPr>
                                      <m:t>add</m:t>
                                    </m:r>
                                  </m:sub>
                                  <m:sup>
                                    <m:r>
                                      <m:rPr>
                                        <m:sty m:val="p"/>
                                      </m:rPr>
                                      <a:rPr lang="en-US" sz="2000" b="0" i="0" smtClean="0">
                                        <a:solidFill>
                                          <a:schemeClr val="tx1"/>
                                        </a:solidFill>
                                        <a:latin typeface="Cambria Math"/>
                                      </a:rPr>
                                      <m:t>max</m:t>
                                    </m:r>
                                  </m:sup>
                                </m:sSubSup>
                                <m:r>
                                  <a:rPr lang="en-US" sz="2000" b="0" i="1" smtClean="0">
                                    <a:solidFill>
                                      <a:schemeClr val="tx1"/>
                                    </a:solidFill>
                                    <a:latin typeface="Cambria Math"/>
                                  </a:rPr>
                                  <m:t> (</m:t>
                                </m:r>
                                <m:sSup>
                                  <m:sSupPr>
                                    <m:ctrlPr>
                                      <a:rPr lang="en-US" sz="2000" b="0" i="1" smtClean="0">
                                        <a:solidFill>
                                          <a:schemeClr val="tx1"/>
                                        </a:solidFill>
                                        <a:latin typeface="Cambria Math" panose="02040503050406030204" pitchFamily="18" charset="0"/>
                                      </a:rPr>
                                    </m:ctrlPr>
                                  </m:sSupPr>
                                  <m:e>
                                    <m:r>
                                      <m:rPr>
                                        <m:sty m:val="p"/>
                                      </m:rPr>
                                      <a:rPr lang="en-US" sz="2000" b="0" i="0" smtClean="0">
                                        <a:solidFill>
                                          <a:schemeClr val="tx1"/>
                                        </a:solidFill>
                                        <a:latin typeface="Cambria Math"/>
                                      </a:rPr>
                                      <m:t>m</m:t>
                                    </m:r>
                                  </m:e>
                                  <m:sup>
                                    <m:r>
                                      <a:rPr lang="en-US" sz="2000" b="0" i="1" smtClean="0">
                                        <a:solidFill>
                                          <a:schemeClr val="tx1"/>
                                        </a:solidFill>
                                        <a:latin typeface="Cambria Math"/>
                                      </a:rPr>
                                      <m:t>2</m:t>
                                    </m:r>
                                  </m:sup>
                                </m:sSup>
                                <m:r>
                                  <a:rPr lang="en-US" sz="2000" b="0" i="0" smtClean="0">
                                    <a:solidFill>
                                      <a:schemeClr val="tx1"/>
                                    </a:solidFill>
                                    <a:latin typeface="Cambria Math"/>
                                  </a:rPr>
                                  <m:t>/</m:t>
                                </m:r>
                                <m:r>
                                  <m:rPr>
                                    <m:sty m:val="p"/>
                                  </m:rPr>
                                  <a:rPr lang="en-US" sz="2000" b="0" i="0" smtClean="0">
                                    <a:solidFill>
                                      <a:schemeClr val="tx1"/>
                                    </a:solidFill>
                                    <a:latin typeface="Cambria Math"/>
                                  </a:rPr>
                                  <m:t>s</m:t>
                                </m:r>
                                <m:r>
                                  <a:rPr lang="en-US" sz="2000" b="0" i="1" smtClean="0">
                                    <a:solidFill>
                                      <a:schemeClr val="tx1"/>
                                    </a:solidFill>
                                    <a:latin typeface="Cambria Math"/>
                                  </a:rPr>
                                  <m:t>)</m:t>
                                </m:r>
                              </m:oMath>
                            </m:oMathPara>
                          </a14:m>
                          <a:endParaRPr lang="en-US" sz="2000" b="0" dirty="0">
                            <a:solidFill>
                              <a:schemeClr val="tx1"/>
                            </a:solidFill>
                            <a:latin typeface="+mj-lt"/>
                          </a:endParaRPr>
                        </a:p>
                      </a:txBody>
                      <a:tcPr>
                        <a:solidFill>
                          <a:srgbClr val="D8E3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i="1" smtClean="0">
                                        <a:solidFill>
                                          <a:schemeClr val="tx1"/>
                                        </a:solidFill>
                                        <a:latin typeface="Cambria Math"/>
                                      </a:rPr>
                                      <m:t>𝑣</m:t>
                                    </m:r>
                                  </m:e>
                                  <m:sub>
                                    <m:r>
                                      <m:rPr>
                                        <m:sty m:val="p"/>
                                      </m:rPr>
                                      <a:rPr lang="en-US" sz="2000" b="0" i="0" smtClean="0">
                                        <a:solidFill>
                                          <a:schemeClr val="tx1"/>
                                        </a:solidFill>
                                        <a:latin typeface="Cambria Math"/>
                                      </a:rPr>
                                      <m:t>add</m:t>
                                    </m:r>
                                  </m:sub>
                                  <m:sup>
                                    <m:r>
                                      <m:rPr>
                                        <m:sty m:val="p"/>
                                      </m:rPr>
                                      <a:rPr lang="en-US" sz="2000" b="0" i="0" smtClean="0">
                                        <a:solidFill>
                                          <a:schemeClr val="tx1"/>
                                        </a:solidFill>
                                        <a:latin typeface="Cambria Math"/>
                                      </a:rPr>
                                      <m:t>max</m:t>
                                    </m:r>
                                  </m:sup>
                                </m:sSubSup>
                                <m:r>
                                  <a:rPr lang="en-US" sz="2000" b="0" i="1" smtClean="0">
                                    <a:solidFill>
                                      <a:schemeClr val="tx1"/>
                                    </a:solidFill>
                                    <a:latin typeface="Cambria Math"/>
                                  </a:rPr>
                                  <m:t> (</m:t>
                                </m:r>
                                <m:r>
                                  <m:rPr>
                                    <m:sty m:val="p"/>
                                  </m:rPr>
                                  <a:rPr lang="en-US" sz="2000" b="0" i="0" smtClean="0">
                                    <a:solidFill>
                                      <a:schemeClr val="tx1"/>
                                    </a:solidFill>
                                    <a:latin typeface="Cambria Math"/>
                                  </a:rPr>
                                  <m:t>m</m:t>
                                </m:r>
                                <m:r>
                                  <a:rPr lang="en-US" sz="2000" b="0" i="0" smtClean="0">
                                    <a:solidFill>
                                      <a:schemeClr val="tx1"/>
                                    </a:solidFill>
                                    <a:latin typeface="Cambria Math"/>
                                  </a:rPr>
                                  <m:t>/</m:t>
                                </m:r>
                                <m:r>
                                  <m:rPr>
                                    <m:sty m:val="p"/>
                                  </m:rPr>
                                  <a:rPr lang="en-US" sz="2000" b="0" i="0" smtClean="0">
                                    <a:solidFill>
                                      <a:schemeClr val="tx1"/>
                                    </a:solidFill>
                                    <a:latin typeface="Cambria Math"/>
                                  </a:rPr>
                                  <m:t>s</m:t>
                                </m:r>
                                <m:r>
                                  <a:rPr lang="en-US" sz="2000" b="0" i="1" smtClean="0">
                                    <a:solidFill>
                                      <a:schemeClr val="tx1"/>
                                    </a:solidFill>
                                    <a:latin typeface="Cambria Math"/>
                                  </a:rPr>
                                  <m:t>)</m:t>
                                </m:r>
                              </m:oMath>
                            </m:oMathPara>
                          </a14:m>
                          <a:endParaRPr lang="en-US" sz="1800" b="0" kern="1200" dirty="0">
                            <a:solidFill>
                              <a:schemeClr val="tx1"/>
                            </a:solidFill>
                            <a:latin typeface="+mn-lt"/>
                            <a:ea typeface="+mn-ea"/>
                            <a:cs typeface="+mn-cs"/>
                          </a:endParaRPr>
                        </a:p>
                      </a:txBody>
                      <a:tcPr>
                        <a:solidFill>
                          <a:srgbClr val="D8E3F0"/>
                        </a:solidFill>
                      </a:tcPr>
                    </a:tc>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𝜏</m:t>
                                    </m:r>
                                  </m:e>
                                  <m:sub>
                                    <m:r>
                                      <m:rPr>
                                        <m:sty m:val="p"/>
                                      </m:rPr>
                                      <a:rPr lang="en-US" sz="2000" b="0" i="0" smtClean="0">
                                        <a:solidFill>
                                          <a:schemeClr val="tx1"/>
                                        </a:solidFill>
                                        <a:latin typeface="Cambria Math"/>
                                      </a:rPr>
                                      <m:t>add</m:t>
                                    </m:r>
                                  </m:sub>
                                </m:sSub>
                                <m:r>
                                  <a:rPr lang="en-US" sz="2000" b="0" i="1" smtClean="0">
                                    <a:solidFill>
                                      <a:schemeClr val="tx1"/>
                                    </a:solidFill>
                                    <a:latin typeface="Cambria Math"/>
                                  </a:rPr>
                                  <m:t> (</m:t>
                                </m:r>
                                <m:r>
                                  <m:rPr>
                                    <m:sty m:val="p"/>
                                  </m:rPr>
                                  <a:rPr lang="en-US" sz="2000" b="0" i="0" smtClean="0">
                                    <a:solidFill>
                                      <a:schemeClr val="tx1"/>
                                    </a:solidFill>
                                    <a:latin typeface="Cambria Math"/>
                                  </a:rPr>
                                  <m:t>ms</m:t>
                                </m:r>
                                <m:r>
                                  <a:rPr lang="en-US" sz="2000" b="0" i="1" smtClean="0">
                                    <a:solidFill>
                                      <a:schemeClr val="tx1"/>
                                    </a:solidFill>
                                    <a:latin typeface="Cambria Math"/>
                                  </a:rPr>
                                  <m:t>)</m:t>
                                </m:r>
                              </m:oMath>
                            </m:oMathPara>
                          </a14:m>
                          <a:endParaRPr lang="en-US" b="0" dirty="0"/>
                        </a:p>
                      </a:txBody>
                      <a:tcPr>
                        <a:solidFill>
                          <a:srgbClr val="D8E3F0"/>
                        </a:solidFill>
                      </a:tcPr>
                    </a:tc>
                    <a:extLst>
                      <a:ext uri="{0D108BD9-81ED-4DB2-BD59-A6C34878D82A}">
                        <a16:rowId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a:rPr>
                                  <m:t>100</m:t>
                                </m:r>
                              </m:oMath>
                            </m:oMathPara>
                          </a14:m>
                          <a:endParaRPr lang="en-US" sz="2000" dirty="0"/>
                        </a:p>
                      </a:txBody>
                      <a:tcPr>
                        <a:solidFill>
                          <a:srgbClr val="ECF1F8"/>
                        </a:solidFill>
                      </a:tcPr>
                    </a:tc>
                    <a:tc>
                      <a:txBody>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a:rPr>
                                  <m:t>−200</m:t>
                                </m:r>
                              </m:oMath>
                            </m:oMathPara>
                          </a14:m>
                          <a:endParaRPr lang="en-US" sz="2000" dirty="0"/>
                        </a:p>
                      </a:txBody>
                      <a:tcPr>
                        <a:solidFill>
                          <a:srgbClr val="ECF1F8"/>
                        </a:solidFill>
                      </a:tcPr>
                    </a:tc>
                    <a:tc>
                      <a:txBody>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a:rPr>
                                  <m:t>1.0</m:t>
                                </m:r>
                              </m:oMath>
                            </m:oMathPara>
                          </a14:m>
                          <a:endParaRPr lang="en-US" sz="2000" dirty="0"/>
                        </a:p>
                      </a:txBody>
                      <a:tcPr>
                        <a:solidFill>
                          <a:srgbClr val="ECF1F8"/>
                        </a:solidFill>
                      </a:tcPr>
                    </a:tc>
                    <a:extLst>
                      <a:ext uri="{0D108BD9-81ED-4DB2-BD59-A6C34878D82A}">
                        <a16:rowId xmlns:a16="http://schemas.microsoft.com/office/drawing/2014/main" val="10001"/>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3995438719"/>
                  </p:ext>
                </p:extLst>
              </p:nvPr>
            </p:nvGraphicFramePr>
            <p:xfrm>
              <a:off x="6383238" y="4366800"/>
              <a:ext cx="5328594" cy="801434"/>
            </p:xfrm>
            <a:graphic>
              <a:graphicData uri="http://schemas.openxmlformats.org/drawingml/2006/table">
                <a:tbl>
                  <a:tblPr firstRow="1" bandRow="1">
                    <a:tableStyleId>{5C22544A-7EE6-4342-B048-85BDC9FD1C3A}</a:tableStyleId>
                  </a:tblPr>
                  <a:tblGrid>
                    <a:gridCol w="1776198">
                      <a:extLst>
                        <a:ext uri="{9D8B030D-6E8A-4147-A177-3AD203B41FA5}">
                          <a16:colId xmlns:a16="http://schemas.microsoft.com/office/drawing/2014/main" val="20000"/>
                        </a:ext>
                      </a:extLst>
                    </a:gridCol>
                    <a:gridCol w="1776198">
                      <a:extLst>
                        <a:ext uri="{9D8B030D-6E8A-4147-A177-3AD203B41FA5}">
                          <a16:colId xmlns:a16="http://schemas.microsoft.com/office/drawing/2014/main" val="20001"/>
                        </a:ext>
                      </a:extLst>
                    </a:gridCol>
                    <a:gridCol w="1776198">
                      <a:extLst>
                        <a:ext uri="{9D8B030D-6E8A-4147-A177-3AD203B41FA5}">
                          <a16:colId xmlns:a16="http://schemas.microsoft.com/office/drawing/2014/main" val="20002"/>
                        </a:ext>
                      </a:extLst>
                    </a:gridCol>
                  </a:tblGrid>
                  <a:tr h="405194">
                    <a:tc>
                      <a:txBody>
                        <a:bodyPr/>
                        <a:lstStyle/>
                        <a:p>
                          <a:endParaRPr lang="en-US"/>
                        </a:p>
                      </a:txBody>
                      <a:tcPr>
                        <a:blipFill>
                          <a:blip r:embed="rId14"/>
                          <a:stretch>
                            <a:fillRect l="-342" t="-1493" r="-201027" b="-100000"/>
                          </a:stretch>
                        </a:blipFill>
                      </a:tcPr>
                    </a:tc>
                    <a:tc>
                      <a:txBody>
                        <a:bodyPr/>
                        <a:lstStyle/>
                        <a:p>
                          <a:endParaRPr lang="en-US"/>
                        </a:p>
                      </a:txBody>
                      <a:tcPr>
                        <a:blipFill>
                          <a:blip r:embed="rId14"/>
                          <a:stretch>
                            <a:fillRect l="-100687" t="-1493" r="-101718" b="-100000"/>
                          </a:stretch>
                        </a:blipFill>
                      </a:tcPr>
                    </a:tc>
                    <a:tc>
                      <a:txBody>
                        <a:bodyPr/>
                        <a:lstStyle/>
                        <a:p>
                          <a:endParaRPr lang="en-US"/>
                        </a:p>
                      </a:txBody>
                      <a:tcPr>
                        <a:blipFill>
                          <a:blip r:embed="rId14"/>
                          <a:stretch>
                            <a:fillRect l="-200000" t="-1493" r="-1370" b="-100000"/>
                          </a:stretch>
                        </a:blipFill>
                      </a:tcPr>
                    </a:tc>
                    <a:extLst>
                      <a:ext uri="{0D108BD9-81ED-4DB2-BD59-A6C34878D82A}">
                        <a16:rowId xmlns:a16="http://schemas.microsoft.com/office/drawing/2014/main" val="10000"/>
                      </a:ext>
                    </a:extLst>
                  </a:tr>
                  <a:tr h="396240">
                    <a:tc>
                      <a:txBody>
                        <a:bodyPr/>
                        <a:lstStyle/>
                        <a:p>
                          <a:endParaRPr lang="en-US"/>
                        </a:p>
                      </a:txBody>
                      <a:tcPr>
                        <a:blipFill>
                          <a:blip r:embed="rId14"/>
                          <a:stretch>
                            <a:fillRect l="-342" t="-104615" r="-201027" b="-3077"/>
                          </a:stretch>
                        </a:blipFill>
                      </a:tcPr>
                    </a:tc>
                    <a:tc>
                      <a:txBody>
                        <a:bodyPr/>
                        <a:lstStyle/>
                        <a:p>
                          <a:endParaRPr lang="en-US"/>
                        </a:p>
                      </a:txBody>
                      <a:tcPr>
                        <a:blipFill>
                          <a:blip r:embed="rId14"/>
                          <a:stretch>
                            <a:fillRect l="-100687" t="-104615" r="-101718" b="-3077"/>
                          </a:stretch>
                        </a:blipFill>
                      </a:tcPr>
                    </a:tc>
                    <a:tc>
                      <a:txBody>
                        <a:bodyPr/>
                        <a:lstStyle/>
                        <a:p>
                          <a:endParaRPr lang="en-US"/>
                        </a:p>
                      </a:txBody>
                      <a:tcPr>
                        <a:blipFill>
                          <a:blip r:embed="rId14"/>
                          <a:stretch>
                            <a:fillRect l="-200000" t="-104615" r="-1370" b="-3077"/>
                          </a:stretch>
                        </a:blipFill>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4231633499"/>
      </p:ext>
    </p:extLst>
  </p:cSld>
  <p:clrMapOvr>
    <a:masterClrMapping/>
  </p:clrMapOvr>
  <p:transition>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agreement</a:t>
            </a:r>
            <a:endParaRPr lang="en-US" dirty="0">
              <a:latin typeface="Arial MT Condensed Light" panose="020B0306020202020204" pitchFamily="34" charset="0"/>
            </a:endParaRPr>
          </a:p>
        </p:txBody>
      </p:sp>
      <p:grpSp>
        <p:nvGrpSpPr>
          <p:cNvPr id="24" name="Group 23"/>
          <p:cNvGrpSpPr/>
          <p:nvPr/>
        </p:nvGrpSpPr>
        <p:grpSpPr>
          <a:xfrm>
            <a:off x="2371132" y="908720"/>
            <a:ext cx="7450934" cy="5616624"/>
            <a:chOff x="2371132" y="908720"/>
            <a:chExt cx="7450934" cy="5616624"/>
          </a:xfrm>
        </p:grpSpPr>
        <p:grpSp>
          <p:nvGrpSpPr>
            <p:cNvPr id="17" name="Group 16"/>
            <p:cNvGrpSpPr/>
            <p:nvPr/>
          </p:nvGrpSpPr>
          <p:grpSpPr>
            <a:xfrm>
              <a:off x="3567964" y="1205773"/>
              <a:ext cx="5051054" cy="5050796"/>
              <a:chOff x="4727054" y="2420888"/>
              <a:chExt cx="3600400" cy="3600000"/>
            </a:xfrm>
          </p:grpSpPr>
          <p:sp>
            <p:nvSpPr>
              <p:cNvPr id="12" name="Oval 11"/>
              <p:cNvSpPr>
                <a:spLocks noChangeAspect="1"/>
              </p:cNvSpPr>
              <p:nvPr/>
            </p:nvSpPr>
            <p:spPr>
              <a:xfrm>
                <a:off x="4727054" y="2420888"/>
                <a:ext cx="3600400" cy="3600000"/>
              </a:xfrm>
              <a:prstGeom prst="ellipse">
                <a:avLst/>
              </a:prstGeom>
              <a:solidFill>
                <a:schemeClr val="bg1"/>
              </a:solidFill>
              <a:ln w="12700">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Oval 15"/>
              <p:cNvSpPr>
                <a:spLocks noChangeAspect="1"/>
              </p:cNvSpPr>
              <p:nvPr/>
            </p:nvSpPr>
            <p:spPr>
              <a:xfrm>
                <a:off x="4799254" y="2492888"/>
                <a:ext cx="3456000" cy="3456000"/>
              </a:xfrm>
              <a:prstGeom prst="ellipse">
                <a:avLst/>
              </a:prstGeom>
              <a:solidFill>
                <a:srgbClr val="D8E3F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aphicFrame>
          <p:nvGraphicFramePr>
            <p:cNvPr id="4" name="Diagram 3"/>
            <p:cNvGraphicFramePr/>
            <p:nvPr>
              <p:extLst>
                <p:ext uri="{D42A27DB-BD31-4B8C-83A1-F6EECF244321}">
                  <p14:modId xmlns:p14="http://schemas.microsoft.com/office/powerpoint/2010/main" val="2480749571"/>
                </p:ext>
              </p:extLst>
            </p:nvPr>
          </p:nvGraphicFramePr>
          <p:xfrm>
            <a:off x="2371132" y="1308945"/>
            <a:ext cx="7450934" cy="4903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3357102" y="1050036"/>
              <a:ext cx="5476208" cy="5406000"/>
            </a:xfrm>
            <a:prstGeom prst="rect">
              <a:avLst/>
            </a:prstGeom>
            <a:noFill/>
          </p:spPr>
          <p:txBody>
            <a:bodyPr wrap="square" rtlCol="0">
              <a:prstTxWarp prst="textArchUp">
                <a:avLst>
                  <a:gd name="adj" fmla="val 8631254"/>
                </a:avLst>
              </a:prstTxWarp>
              <a:spAutoFit/>
            </a:bodyPr>
            <a:lstStyle/>
            <a:p>
              <a:r>
                <a:rPr lang="en-US" sz="2800" b="1" dirty="0"/>
                <a:t>                          Model validation                                         Material transport</a:t>
              </a:r>
            </a:p>
          </p:txBody>
        </p:sp>
        <p:sp>
          <p:nvSpPr>
            <p:cNvPr id="22" name="TextBox 21"/>
            <p:cNvSpPr txBox="1"/>
            <p:nvPr/>
          </p:nvSpPr>
          <p:spPr>
            <a:xfrm>
              <a:off x="3214886" y="908720"/>
              <a:ext cx="5616624" cy="5616624"/>
            </a:xfrm>
            <a:prstGeom prst="rect">
              <a:avLst/>
            </a:prstGeom>
            <a:noFill/>
          </p:spPr>
          <p:txBody>
            <a:bodyPr wrap="square" rtlCol="0">
              <a:prstTxWarp prst="textArchDown">
                <a:avLst>
                  <a:gd name="adj" fmla="val 21509898"/>
                </a:avLst>
              </a:prstTxWarp>
              <a:spAutoFit/>
            </a:bodyPr>
            <a:lstStyle/>
            <a:p>
              <a:r>
                <a:rPr lang="en-US" sz="2800" b="1" dirty="0"/>
                <a:t>                                     Experimental agreement</a:t>
              </a:r>
            </a:p>
          </p:txBody>
        </p:sp>
      </p:grpSp>
      <p:sp>
        <p:nvSpPr>
          <p:cNvPr id="3" name="Rectangle 2"/>
          <p:cNvSpPr/>
          <p:nvPr/>
        </p:nvSpPr>
        <p:spPr>
          <a:xfrm>
            <a:off x="2566814" y="980728"/>
            <a:ext cx="6912768"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3214800" y="907200"/>
            <a:ext cx="5616624" cy="5616624"/>
            <a:chOff x="3214886" y="908720"/>
            <a:chExt cx="5616624" cy="5616624"/>
          </a:xfrm>
        </p:grpSpPr>
        <p:sp>
          <p:nvSpPr>
            <p:cNvPr id="42" name="TextBox 41"/>
            <p:cNvSpPr txBox="1"/>
            <p:nvPr/>
          </p:nvSpPr>
          <p:spPr>
            <a:xfrm>
              <a:off x="3214886" y="908720"/>
              <a:ext cx="5616624" cy="5616624"/>
            </a:xfrm>
            <a:prstGeom prst="rect">
              <a:avLst/>
            </a:prstGeom>
            <a:noFill/>
          </p:spPr>
          <p:txBody>
            <a:bodyPr wrap="square" rtlCol="0">
              <a:prstTxWarp prst="textArchDown">
                <a:avLst>
                  <a:gd name="adj" fmla="val 21509898"/>
                </a:avLst>
              </a:prstTxWarp>
              <a:spAutoFit/>
            </a:bodyPr>
            <a:lstStyle/>
            <a:p>
              <a:r>
                <a:rPr lang="en-US" sz="2800" b="1" dirty="0"/>
                <a:t>                                     Experimental agreement</a:t>
              </a:r>
            </a:p>
          </p:txBody>
        </p:sp>
        <p:grpSp>
          <p:nvGrpSpPr>
            <p:cNvPr id="43" name="Group 42"/>
            <p:cNvGrpSpPr/>
            <p:nvPr/>
          </p:nvGrpSpPr>
          <p:grpSpPr>
            <a:xfrm>
              <a:off x="3782181" y="1519531"/>
              <a:ext cx="4628834" cy="4628834"/>
              <a:chOff x="3782181" y="1519531"/>
              <a:chExt cx="4628834" cy="4628834"/>
            </a:xfrm>
          </p:grpSpPr>
          <p:sp>
            <p:nvSpPr>
              <p:cNvPr id="44" name="Freeform 43"/>
              <p:cNvSpPr/>
              <p:nvPr/>
            </p:nvSpPr>
            <p:spPr>
              <a:xfrm>
                <a:off x="4037160" y="1774770"/>
                <a:ext cx="4118877" cy="4118877"/>
              </a:xfrm>
              <a:custGeom>
                <a:avLst/>
                <a:gdLst>
                  <a:gd name="connsiteX0" fmla="*/ 3842965 w 4118877"/>
                  <a:gd name="connsiteY0" fmla="*/ 3089158 h 4118877"/>
                  <a:gd name="connsiteX1" fmla="*/ 2059439 w 4118877"/>
                  <a:gd name="connsiteY1" fmla="*/ 4118878 h 4118877"/>
                  <a:gd name="connsiteX2" fmla="*/ 275913 w 4118877"/>
                  <a:gd name="connsiteY2" fmla="*/ 3089159 h 4118877"/>
                  <a:gd name="connsiteX3" fmla="*/ 2059439 w 4118877"/>
                  <a:gd name="connsiteY3" fmla="*/ 2059439 h 4118877"/>
                  <a:gd name="connsiteX4" fmla="*/ 3842965 w 4118877"/>
                  <a:gd name="connsiteY4" fmla="*/ 3089158 h 411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877" h="4118877">
                    <a:moveTo>
                      <a:pt x="3842965" y="3089158"/>
                    </a:moveTo>
                    <a:cubicBezTo>
                      <a:pt x="3475082" y="3726351"/>
                      <a:pt x="2795205" y="4118878"/>
                      <a:pt x="2059439" y="4118878"/>
                    </a:cubicBezTo>
                    <a:cubicBezTo>
                      <a:pt x="1323672" y="4118878"/>
                      <a:pt x="643796" y="3726351"/>
                      <a:pt x="275913" y="3089159"/>
                    </a:cubicBezTo>
                    <a:lnTo>
                      <a:pt x="2059439" y="2059439"/>
                    </a:lnTo>
                    <a:lnTo>
                      <a:pt x="3842965" y="3089158"/>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013705" tIns="2705387" rIns="964671" bIns="400777" numCol="1" spcCol="1270" anchor="ctr" anchorCtr="0">
                <a:noAutofit/>
              </a:bodyPr>
              <a:lstStyle/>
              <a:p>
                <a:pPr lvl="0" algn="ctr" defTabSz="1155700">
                  <a:lnSpc>
                    <a:spcPct val="90000"/>
                  </a:lnSpc>
                  <a:spcBef>
                    <a:spcPct val="0"/>
                  </a:spcBef>
                  <a:spcAft>
                    <a:spcPct val="35000"/>
                  </a:spcAft>
                </a:pPr>
                <a:r>
                  <a:rPr lang="en-US" sz="2600" b="1" kern="1200" dirty="0"/>
                  <a:t>Main plasma</a:t>
                </a:r>
              </a:p>
            </p:txBody>
          </p:sp>
          <p:sp>
            <p:nvSpPr>
              <p:cNvPr id="45" name="Circular Arrow 44"/>
              <p:cNvSpPr/>
              <p:nvPr/>
            </p:nvSpPr>
            <p:spPr>
              <a:xfrm>
                <a:off x="3782181" y="1519531"/>
                <a:ext cx="4628834" cy="4628834"/>
              </a:xfrm>
              <a:prstGeom prst="circularArrow">
                <a:avLst>
                  <a:gd name="adj1" fmla="val 5085"/>
                  <a:gd name="adj2" fmla="val 327528"/>
                  <a:gd name="adj3" fmla="val 8671970"/>
                  <a:gd name="adj4" fmla="val 180050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grpSp>
      </p:grpSp>
    </p:spTree>
    <p:extLst>
      <p:ext uri="{BB962C8B-B14F-4D97-AF65-F5344CB8AC3E}">
        <p14:creationId xmlns:p14="http://schemas.microsoft.com/office/powerpoint/2010/main" val="1788673437"/>
      </p:ext>
    </p:extLst>
  </p:cSld>
  <p:clrMapOvr>
    <a:masterClrMapping/>
  </p:clrMapOvr>
  <p:transition>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agreement: key parameters</a:t>
            </a:r>
            <a:endParaRPr lang="en-US" dirty="0">
              <a:latin typeface="Arial MT Condensed Light" panose="020B0306020202020204" pitchFamily="34" charset="0"/>
            </a:endParaRPr>
          </a:p>
        </p:txBody>
      </p:sp>
      <p:grpSp>
        <p:nvGrpSpPr>
          <p:cNvPr id="6" name="Group 5"/>
          <p:cNvGrpSpPr/>
          <p:nvPr/>
        </p:nvGrpSpPr>
        <p:grpSpPr>
          <a:xfrm>
            <a:off x="2371132" y="907200"/>
            <a:ext cx="7450934" cy="5834168"/>
            <a:chOff x="2371132" y="907200"/>
            <a:chExt cx="7450934" cy="5834168"/>
          </a:xfrm>
        </p:grpSpPr>
        <p:grpSp>
          <p:nvGrpSpPr>
            <p:cNvPr id="24" name="Group 23"/>
            <p:cNvGrpSpPr/>
            <p:nvPr/>
          </p:nvGrpSpPr>
          <p:grpSpPr>
            <a:xfrm>
              <a:off x="2371132" y="908720"/>
              <a:ext cx="7450934" cy="5616624"/>
              <a:chOff x="2371132" y="908720"/>
              <a:chExt cx="7450934" cy="5616624"/>
            </a:xfrm>
          </p:grpSpPr>
          <p:grpSp>
            <p:nvGrpSpPr>
              <p:cNvPr id="17" name="Group 16"/>
              <p:cNvGrpSpPr/>
              <p:nvPr/>
            </p:nvGrpSpPr>
            <p:grpSpPr>
              <a:xfrm>
                <a:off x="3567964" y="1205773"/>
                <a:ext cx="5051054" cy="5050796"/>
                <a:chOff x="4727054" y="2420888"/>
                <a:chExt cx="3600400" cy="3600000"/>
              </a:xfrm>
            </p:grpSpPr>
            <p:sp>
              <p:nvSpPr>
                <p:cNvPr id="12" name="Oval 11"/>
                <p:cNvSpPr>
                  <a:spLocks noChangeAspect="1"/>
                </p:cNvSpPr>
                <p:nvPr/>
              </p:nvSpPr>
              <p:spPr>
                <a:xfrm>
                  <a:off x="4727054" y="2420888"/>
                  <a:ext cx="3600400" cy="3600000"/>
                </a:xfrm>
                <a:prstGeom prst="ellipse">
                  <a:avLst/>
                </a:prstGeom>
                <a:solidFill>
                  <a:schemeClr val="bg1"/>
                </a:solidFill>
                <a:ln w="12700">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Oval 15"/>
                <p:cNvSpPr>
                  <a:spLocks noChangeAspect="1"/>
                </p:cNvSpPr>
                <p:nvPr/>
              </p:nvSpPr>
              <p:spPr>
                <a:xfrm>
                  <a:off x="4799254" y="2492888"/>
                  <a:ext cx="3456000" cy="3456000"/>
                </a:xfrm>
                <a:prstGeom prst="ellipse">
                  <a:avLst/>
                </a:prstGeom>
                <a:solidFill>
                  <a:srgbClr val="D8E3F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aphicFrame>
            <p:nvGraphicFramePr>
              <p:cNvPr id="4" name="Diagram 3"/>
              <p:cNvGraphicFramePr/>
              <p:nvPr>
                <p:extLst>
                  <p:ext uri="{D42A27DB-BD31-4B8C-83A1-F6EECF244321}">
                    <p14:modId xmlns:p14="http://schemas.microsoft.com/office/powerpoint/2010/main" val="3325807173"/>
                  </p:ext>
                </p:extLst>
              </p:nvPr>
            </p:nvGraphicFramePr>
            <p:xfrm>
              <a:off x="2371132" y="1308945"/>
              <a:ext cx="7450934" cy="4903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3357102" y="1050036"/>
                <a:ext cx="5476208" cy="5406000"/>
              </a:xfrm>
              <a:prstGeom prst="rect">
                <a:avLst/>
              </a:prstGeom>
              <a:noFill/>
            </p:spPr>
            <p:txBody>
              <a:bodyPr wrap="square" rtlCol="0">
                <a:prstTxWarp prst="textArchUp">
                  <a:avLst>
                    <a:gd name="adj" fmla="val 8631254"/>
                  </a:avLst>
                </a:prstTxWarp>
                <a:spAutoFit/>
              </a:bodyPr>
              <a:lstStyle/>
              <a:p>
                <a:r>
                  <a:rPr lang="en-US" sz="2800" b="1" dirty="0"/>
                  <a:t>                          Model validation                                         Material transport</a:t>
                </a:r>
              </a:p>
            </p:txBody>
          </p:sp>
          <p:sp>
            <p:nvSpPr>
              <p:cNvPr id="22" name="TextBox 21"/>
              <p:cNvSpPr txBox="1"/>
              <p:nvPr/>
            </p:nvSpPr>
            <p:spPr>
              <a:xfrm>
                <a:off x="3214886" y="908720"/>
                <a:ext cx="5616624" cy="5616624"/>
              </a:xfrm>
              <a:prstGeom prst="rect">
                <a:avLst/>
              </a:prstGeom>
              <a:noFill/>
            </p:spPr>
            <p:txBody>
              <a:bodyPr wrap="square" rtlCol="0">
                <a:prstTxWarp prst="textArchDown">
                  <a:avLst>
                    <a:gd name="adj" fmla="val 21509898"/>
                  </a:avLst>
                </a:prstTxWarp>
                <a:spAutoFit/>
              </a:bodyPr>
              <a:lstStyle/>
              <a:p>
                <a:r>
                  <a:rPr lang="en-US" sz="2800" b="1" dirty="0"/>
                  <a:t>                                     Experimental agreement</a:t>
                </a:r>
              </a:p>
            </p:txBody>
          </p:sp>
        </p:grpSp>
        <p:sp>
          <p:nvSpPr>
            <p:cNvPr id="3" name="Rectangle 2"/>
            <p:cNvSpPr/>
            <p:nvPr/>
          </p:nvSpPr>
          <p:spPr>
            <a:xfrm>
              <a:off x="2566814" y="980728"/>
              <a:ext cx="6912768"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3214800" y="907200"/>
              <a:ext cx="5616624" cy="5616624"/>
              <a:chOff x="3214886" y="908720"/>
              <a:chExt cx="5616624" cy="5616624"/>
            </a:xfrm>
          </p:grpSpPr>
          <p:sp>
            <p:nvSpPr>
              <p:cNvPr id="42" name="TextBox 41"/>
              <p:cNvSpPr txBox="1"/>
              <p:nvPr/>
            </p:nvSpPr>
            <p:spPr>
              <a:xfrm>
                <a:off x="3214886" y="908720"/>
                <a:ext cx="5616624" cy="5616624"/>
              </a:xfrm>
              <a:prstGeom prst="rect">
                <a:avLst/>
              </a:prstGeom>
              <a:noFill/>
            </p:spPr>
            <p:txBody>
              <a:bodyPr wrap="square" rtlCol="0">
                <a:prstTxWarp prst="textArchDown">
                  <a:avLst>
                    <a:gd name="adj" fmla="val 21509898"/>
                  </a:avLst>
                </a:prstTxWarp>
                <a:spAutoFit/>
              </a:bodyPr>
              <a:lstStyle/>
              <a:p>
                <a:r>
                  <a:rPr lang="en-US" sz="2800" b="1" dirty="0"/>
                  <a:t>                                     Experimental agreement</a:t>
                </a:r>
              </a:p>
            </p:txBody>
          </p:sp>
          <p:grpSp>
            <p:nvGrpSpPr>
              <p:cNvPr id="43" name="Group 42"/>
              <p:cNvGrpSpPr/>
              <p:nvPr/>
            </p:nvGrpSpPr>
            <p:grpSpPr>
              <a:xfrm>
                <a:off x="3782181" y="1519531"/>
                <a:ext cx="4628834" cy="4628834"/>
                <a:chOff x="3782181" y="1519531"/>
                <a:chExt cx="4628834" cy="4628834"/>
              </a:xfrm>
            </p:grpSpPr>
            <p:sp>
              <p:nvSpPr>
                <p:cNvPr id="44" name="Freeform 43"/>
                <p:cNvSpPr/>
                <p:nvPr/>
              </p:nvSpPr>
              <p:spPr>
                <a:xfrm>
                  <a:off x="4037160" y="1774770"/>
                  <a:ext cx="4118877" cy="4118877"/>
                </a:xfrm>
                <a:custGeom>
                  <a:avLst/>
                  <a:gdLst>
                    <a:gd name="connsiteX0" fmla="*/ 3842965 w 4118877"/>
                    <a:gd name="connsiteY0" fmla="*/ 3089158 h 4118877"/>
                    <a:gd name="connsiteX1" fmla="*/ 2059439 w 4118877"/>
                    <a:gd name="connsiteY1" fmla="*/ 4118878 h 4118877"/>
                    <a:gd name="connsiteX2" fmla="*/ 275913 w 4118877"/>
                    <a:gd name="connsiteY2" fmla="*/ 3089159 h 4118877"/>
                    <a:gd name="connsiteX3" fmla="*/ 2059439 w 4118877"/>
                    <a:gd name="connsiteY3" fmla="*/ 2059439 h 4118877"/>
                    <a:gd name="connsiteX4" fmla="*/ 3842965 w 4118877"/>
                    <a:gd name="connsiteY4" fmla="*/ 3089158 h 411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877" h="4118877">
                      <a:moveTo>
                        <a:pt x="3842965" y="3089158"/>
                      </a:moveTo>
                      <a:cubicBezTo>
                        <a:pt x="3475082" y="3726351"/>
                        <a:pt x="2795205" y="4118878"/>
                        <a:pt x="2059439" y="4118878"/>
                      </a:cubicBezTo>
                      <a:cubicBezTo>
                        <a:pt x="1323672" y="4118878"/>
                        <a:pt x="643796" y="3726351"/>
                        <a:pt x="275913" y="3089159"/>
                      </a:cubicBezTo>
                      <a:lnTo>
                        <a:pt x="2059439" y="2059439"/>
                      </a:lnTo>
                      <a:lnTo>
                        <a:pt x="3842965" y="3089158"/>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013705" tIns="2705387" rIns="964671" bIns="400777" numCol="1" spcCol="1270" anchor="ctr" anchorCtr="0">
                  <a:noAutofit/>
                </a:bodyPr>
                <a:lstStyle/>
                <a:p>
                  <a:pPr lvl="0" algn="ctr" defTabSz="1155700">
                    <a:lnSpc>
                      <a:spcPct val="90000"/>
                    </a:lnSpc>
                    <a:spcBef>
                      <a:spcPct val="0"/>
                    </a:spcBef>
                    <a:spcAft>
                      <a:spcPct val="35000"/>
                    </a:spcAft>
                  </a:pPr>
                  <a:r>
                    <a:rPr lang="en-US" sz="2600" b="1" kern="1200" dirty="0"/>
                    <a:t>Main plasma</a:t>
                  </a:r>
                </a:p>
              </p:txBody>
            </p:sp>
            <p:sp>
              <p:nvSpPr>
                <p:cNvPr id="45" name="Circular Arrow 44"/>
                <p:cNvSpPr/>
                <p:nvPr/>
              </p:nvSpPr>
              <p:spPr>
                <a:xfrm>
                  <a:off x="3782181" y="1519531"/>
                  <a:ext cx="4628834" cy="4628834"/>
                </a:xfrm>
                <a:prstGeom prst="circularArrow">
                  <a:avLst>
                    <a:gd name="adj1" fmla="val 5085"/>
                    <a:gd name="adj2" fmla="val 327528"/>
                    <a:gd name="adj3" fmla="val 8671970"/>
                    <a:gd name="adj4" fmla="val 180050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grpSp>
        </p:grpSp>
        <p:sp>
          <p:nvSpPr>
            <p:cNvPr id="5" name="Rectangle 4"/>
            <p:cNvSpPr/>
            <p:nvPr/>
          </p:nvSpPr>
          <p:spPr>
            <a:xfrm>
              <a:off x="2998862" y="980728"/>
              <a:ext cx="6192688" cy="576064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p:cNvPicPr>
          <p:nvPr/>
        </p:nvPicPr>
        <p:blipFill>
          <a:blip r:embed="rId8" cstate="print">
            <a:extLst>
              <a:ext uri="{28A0092B-C50C-407E-A947-70E740481C1C}">
                <a14:useLocalDpi xmlns:a14="http://schemas.microsoft.com/office/drawing/2010/main"/>
              </a:ext>
            </a:extLst>
          </a:blip>
          <a:srcRect/>
          <a:stretch/>
        </p:blipFill>
        <p:spPr>
          <a:xfrm>
            <a:off x="6275207" y="972635"/>
            <a:ext cx="5554800" cy="5362729"/>
          </a:xfrm>
          <a:prstGeom prst="rect">
            <a:avLst/>
          </a:prstGeom>
          <a:ln>
            <a:solidFill>
              <a:schemeClr val="bg1">
                <a:lumMod val="95000"/>
              </a:schemeClr>
            </a:solidFill>
          </a:ln>
          <a:effectLst>
            <a:outerShdw blurRad="50800" dist="38100" dir="2700000" algn="tl" rotWithShape="0">
              <a:prstClr val="black">
                <a:alpha val="40000"/>
              </a:prstClr>
            </a:outerShdw>
          </a:effectLst>
        </p:spPr>
      </p:pic>
      <mc:AlternateContent xmlns:mc="http://schemas.openxmlformats.org/markup-compatibility/2006" xmlns:a14="http://schemas.microsoft.com/office/drawing/2010/main">
        <mc:Choice Requires="a14">
          <p:sp>
            <p:nvSpPr>
              <p:cNvPr id="21" name="Text Placeholder 2"/>
              <p:cNvSpPr>
                <a:spLocks noGrp="1"/>
              </p:cNvSpPr>
              <p:nvPr>
                <p:ph type="body" sz="quarter" idx="13"/>
              </p:nvPr>
            </p:nvSpPr>
            <p:spPr>
              <a:xfrm>
                <a:off x="360000" y="972000"/>
                <a:ext cx="5554800" cy="5364000"/>
              </a:xfrm>
            </p:spPr>
            <p:txBody>
              <a:bodyPr/>
              <a:lstStyle/>
              <a:p>
                <a:pPr marL="342900" indent="-342900">
                  <a:buFont typeface="Wingdings" panose="05000000000000000000" pitchFamily="2" charset="2"/>
                  <a:buChar char="§"/>
                </a:pPr>
                <a:r>
                  <a:rPr lang="en-US" b="1" dirty="0"/>
                  <a:t>Key observations reproduced: </a:t>
                </a:r>
              </a:p>
              <a:p>
                <a:pPr marL="809625" lvl="1"/>
                <a:r>
                  <a:rPr lang="en-US" b="1" dirty="0"/>
                  <a:t>plasma current</a:t>
                </a:r>
              </a:p>
              <a:p>
                <a:pPr marL="809625" lvl="1"/>
                <a:r>
                  <a:rPr lang="en-US" b="1" dirty="0"/>
                  <a:t>electron density</a:t>
                </a:r>
              </a:p>
              <a:p>
                <a:pPr marL="809625" lvl="1"/>
                <a:r>
                  <a:rPr lang="en-US" b="1" dirty="0"/>
                  <a:t>TQ occurrence</a:t>
                </a:r>
              </a:p>
              <a:p>
                <a:pPr marL="342900" indent="-342900">
                  <a:buFont typeface="Wingdings" panose="05000000000000000000" pitchFamily="2" charset="2"/>
                  <a:buChar char="§"/>
                </a:pPr>
                <a:r>
                  <a:rPr lang="en-US" dirty="0"/>
                  <a:t>Distinct phases of disruption covered</a:t>
                </a:r>
                <a:br>
                  <a:rPr lang="en-US" dirty="0"/>
                </a:br>
                <a:r>
                  <a:rPr lang="en-US" sz="1600" dirty="0"/>
                  <a:t>(pre-TQ, TQ, CQ)</a:t>
                </a:r>
                <a:endParaRPr lang="en-US" dirty="0"/>
              </a:p>
              <a:p>
                <a:pPr marL="342900" indent="-342900">
                  <a:buFont typeface="Wingdings" panose="05000000000000000000" pitchFamily="2" charset="2"/>
                  <a:buChar char="§"/>
                </a:pPr>
                <a:r>
                  <a:rPr lang="en-US" dirty="0"/>
                  <a:t>Rapid density increase requires additional transport</a:t>
                </a:r>
                <a:br>
                  <a:rPr lang="en-US" dirty="0"/>
                </a:br>
                <a:r>
                  <a:rPr lang="en-US" sz="1600" dirty="0"/>
                  <a:t>(increased neutral propagation velocity does not help)</a:t>
                </a:r>
                <a:endParaRPr lang="en-US" dirty="0"/>
              </a:p>
              <a:p>
                <a:pPr marL="342900" indent="-342900">
                  <a:buFont typeface="Wingdings" panose="05000000000000000000" pitchFamily="2" charset="2"/>
                  <a:buChar char="§"/>
                </a:pPr>
                <a:r>
                  <a:rPr lang="en-US" dirty="0"/>
                  <a:t>Density increase reproduced </a:t>
                </a:r>
                <a:r>
                  <a:rPr lang="en-US" dirty="0">
                    <a:latin typeface="Arial"/>
                    <a:cs typeface="Arial"/>
                  </a:rPr>
                  <a:t>→</a:t>
                </a:r>
                <a:r>
                  <a:rPr lang="en-US" dirty="0"/>
                  <a:t> current decay reproduced</a:t>
                </a:r>
                <a:br>
                  <a:rPr lang="en-US" dirty="0"/>
                </a:br>
                <a:r>
                  <a:rPr lang="en-US" sz="1600" dirty="0"/>
                  <a:t>(conductivity </a:t>
                </a:r>
                <a14:m>
                  <m:oMath xmlns:m="http://schemas.openxmlformats.org/officeDocument/2006/math">
                    <m:r>
                      <a:rPr lang="en-US" sz="1600" b="0" i="1" smtClean="0">
                        <a:latin typeface="Cambria Math"/>
                      </a:rPr>
                      <m:t>𝜎</m:t>
                    </m:r>
                    <m:r>
                      <a:rPr lang="en-US" sz="1600" b="0" i="1" smtClean="0">
                        <a:latin typeface="Cambria Math"/>
                      </a:rPr>
                      <m:t>∝</m:t>
                    </m:r>
                    <m:sSubSup>
                      <m:sSubSupPr>
                        <m:ctrlPr>
                          <a:rPr lang="en-US" sz="1600" b="0" i="1" smtClean="0">
                            <a:latin typeface="Cambria Math" panose="02040503050406030204" pitchFamily="18" charset="0"/>
                          </a:rPr>
                        </m:ctrlPr>
                      </m:sSubSupPr>
                      <m:e>
                        <m:r>
                          <a:rPr lang="en-US" sz="1600" b="0" i="1" smtClean="0">
                            <a:latin typeface="Cambria Math"/>
                          </a:rPr>
                          <m:t>𝑍</m:t>
                        </m:r>
                      </m:e>
                      <m:sub>
                        <m:r>
                          <m:rPr>
                            <m:sty m:val="p"/>
                          </m:rPr>
                          <a:rPr lang="en-US" sz="1600" b="0" i="0" smtClean="0">
                            <a:latin typeface="Cambria Math"/>
                          </a:rPr>
                          <m:t>eff</m:t>
                        </m:r>
                      </m:sub>
                      <m:sup>
                        <m:r>
                          <a:rPr lang="en-US" sz="1600" b="0" i="1" smtClean="0">
                            <a:latin typeface="Cambria Math"/>
                          </a:rPr>
                          <m:t>−1</m:t>
                        </m:r>
                      </m:sup>
                    </m:sSubSup>
                  </m:oMath>
                </a14:m>
                <a:r>
                  <a:rPr lang="en-US" sz="1600" dirty="0"/>
                  <a:t>)</a:t>
                </a:r>
                <a:endParaRPr lang="en-US" dirty="0"/>
              </a:p>
              <a:p>
                <a:pPr marL="342900" indent="-342900">
                  <a:buFont typeface="Wingdings" panose="05000000000000000000" pitchFamily="2" charset="2"/>
                  <a:buChar char="§"/>
                </a:pPr>
                <a:endParaRPr lang="en-US" dirty="0"/>
              </a:p>
              <a:p>
                <a:r>
                  <a:rPr lang="en-US" b="1" dirty="0">
                    <a:latin typeface="Arial"/>
                    <a:cs typeface="Arial"/>
                  </a:rPr>
                  <a:t>→ </a:t>
                </a:r>
                <a:r>
                  <a:rPr lang="en-US" b="1" dirty="0"/>
                  <a:t>1D approach suitable for modeling MGI</a:t>
                </a:r>
              </a:p>
            </p:txBody>
          </p:sp>
        </mc:Choice>
        <mc:Fallback xmlns="">
          <p:sp>
            <p:nvSpPr>
              <p:cNvPr id="21" name="Text Placeholder 2"/>
              <p:cNvSpPr>
                <a:spLocks noGrp="1" noRot="1" noChangeAspect="1" noMove="1" noResize="1" noEditPoints="1" noAdjustHandles="1" noChangeArrowheads="1" noChangeShapeType="1" noTextEdit="1"/>
              </p:cNvSpPr>
              <p:nvPr>
                <p:ph type="body" sz="quarter" idx="13"/>
              </p:nvPr>
            </p:nvSpPr>
            <p:spPr>
              <a:xfrm>
                <a:off x="360000" y="972000"/>
                <a:ext cx="5554800" cy="5364000"/>
              </a:xfrm>
              <a:blipFill rotWithShape="1">
                <a:blip r:embed="rId11"/>
                <a:stretch>
                  <a:fillRect l="-2744" t="-682"/>
                </a:stretch>
              </a:blipFill>
            </p:spPr>
            <p:txBody>
              <a:bodyPr/>
              <a:lstStyle/>
              <a:p>
                <a:r>
                  <a:rPr lang="en-US">
                    <a:noFill/>
                  </a:rPr>
                  <a:t> </a:t>
                </a:r>
              </a:p>
            </p:txBody>
          </p:sp>
        </mc:Fallback>
      </mc:AlternateContent>
    </p:spTree>
    <p:extLst>
      <p:ext uri="{BB962C8B-B14F-4D97-AF65-F5344CB8AC3E}">
        <p14:creationId xmlns:p14="http://schemas.microsoft.com/office/powerpoint/2010/main" val="1437905037"/>
      </p:ext>
    </p:extLst>
  </p:cSld>
  <p:clrMapOvr>
    <a:masterClrMapping/>
  </p:clrMapOvr>
  <p:transition>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60000" y="972000"/>
            <a:ext cx="5554800" cy="5364000"/>
          </a:xfrm>
        </p:spPr>
        <p:txBody>
          <a:bodyPr/>
          <a:lstStyle/>
          <a:p>
            <a:r>
              <a:rPr lang="en-US" b="1" dirty="0"/>
              <a:t>In absence of additional transport</a:t>
            </a:r>
          </a:p>
          <a:p>
            <a:pPr marL="342900" indent="-342900">
              <a:buFont typeface="Wingdings" panose="05000000000000000000" pitchFamily="2" charset="2"/>
              <a:buChar char="§"/>
            </a:pPr>
            <a:r>
              <a:rPr lang="en-US" dirty="0"/>
              <a:t>Diffusion &amp; strong outward convection almost cancel</a:t>
            </a:r>
          </a:p>
          <a:p>
            <a:pPr marL="342900" indent="-342900">
              <a:buFont typeface="Wingdings" panose="05000000000000000000" pitchFamily="2" charset="2"/>
              <a:buChar char="§"/>
            </a:pPr>
            <a:r>
              <a:rPr lang="en-US" dirty="0"/>
              <a:t>Propagation driven by neutrals</a:t>
            </a:r>
          </a:p>
          <a:p>
            <a:pPr marL="342900" indent="-342900">
              <a:buFont typeface="Wingdings" panose="05000000000000000000" pitchFamily="2" charset="2"/>
              <a:buChar char="§"/>
            </a:pPr>
            <a:r>
              <a:rPr lang="en-US" dirty="0"/>
              <a:t>Slow inward propagation of material</a:t>
            </a:r>
          </a:p>
          <a:p>
            <a:endParaRPr lang="en-US" dirty="0"/>
          </a:p>
          <a:p>
            <a:r>
              <a:rPr lang="en-US" b="1" dirty="0"/>
              <a:t>With additional transport</a:t>
            </a:r>
          </a:p>
          <a:p>
            <a:pPr marL="342900" indent="-342900">
              <a:buFont typeface="Wingdings" panose="05000000000000000000" pitchFamily="2" charset="2"/>
              <a:buChar char="§"/>
            </a:pPr>
            <a:r>
              <a:rPr lang="en-US" dirty="0"/>
              <a:t>Outward convection vanishes; diffusion present</a:t>
            </a:r>
          </a:p>
          <a:p>
            <a:pPr marL="342900" indent="-342900">
              <a:buFont typeface="Wingdings" panose="05000000000000000000" pitchFamily="2" charset="2"/>
              <a:buChar char="§"/>
            </a:pPr>
            <a:r>
              <a:rPr lang="en-US" dirty="0"/>
              <a:t>Neoclassical transport contributes noticeably to inward transport</a:t>
            </a:r>
            <a:br>
              <a:rPr lang="en-US" dirty="0"/>
            </a:br>
            <a:r>
              <a:rPr lang="en-US" sz="1600" dirty="0"/>
              <a:t>(current decay too slow in absence of neoclassical effects)</a:t>
            </a:r>
            <a:endParaRPr lang="en-US" dirty="0"/>
          </a:p>
        </p:txBody>
      </p:sp>
      <p:pic>
        <p:nvPicPr>
          <p:cNvPr id="9" name="Picture 8"/>
          <p:cNvPicPr>
            <a:picLocks/>
          </p:cNvPicPr>
          <p:nvPr/>
        </p:nvPicPr>
        <p:blipFill>
          <a:blip r:embed="rId3" cstate="print">
            <a:extLst>
              <a:ext uri="{28A0092B-C50C-407E-A947-70E740481C1C}">
                <a14:useLocalDpi xmlns:a14="http://schemas.microsoft.com/office/drawing/2010/main"/>
              </a:ext>
            </a:extLst>
          </a:blip>
          <a:srcRect/>
          <a:stretch/>
        </p:blipFill>
        <p:spPr>
          <a:xfrm>
            <a:off x="6275207" y="972635"/>
            <a:ext cx="5554799" cy="5362729"/>
          </a:xfrm>
          <a:prstGeom prst="rect">
            <a:avLst/>
          </a:prstGeom>
          <a:ln>
            <a:solidFill>
              <a:schemeClr val="bg1">
                <a:lumMod val="95000"/>
              </a:schemeClr>
            </a:solidFill>
          </a:ln>
          <a:effectLst>
            <a:outerShdw blurRad="50800" dist="38100" dir="2700000" algn="tl" rotWithShape="0">
              <a:prstClr val="black">
                <a:alpha val="40000"/>
              </a:prstClr>
            </a:outerShdw>
          </a:effectLst>
        </p:spPr>
      </p:pic>
      <p:sp>
        <p:nvSpPr>
          <p:cNvPr id="10" name="TextBox 9"/>
          <p:cNvSpPr txBox="1"/>
          <p:nvPr/>
        </p:nvSpPr>
        <p:spPr>
          <a:xfrm>
            <a:off x="6863902" y="2564904"/>
            <a:ext cx="815480" cy="584775"/>
          </a:xfrm>
          <a:prstGeom prst="rect">
            <a:avLst/>
          </a:prstGeom>
          <a:noFill/>
        </p:spPr>
        <p:txBody>
          <a:bodyPr wrap="none" rtlCol="0">
            <a:spAutoFit/>
          </a:bodyPr>
          <a:lstStyle/>
          <a:p>
            <a:r>
              <a:rPr lang="en-US" sz="1600" dirty="0">
                <a:solidFill>
                  <a:schemeClr val="bg1"/>
                </a:solidFill>
                <a:latin typeface="+mj-lt"/>
                <a:ea typeface="Arial MT Condensed" panose="020B0706020202020204" pitchFamily="34" charset="0"/>
                <a:cs typeface="Arial MT Condensed" panose="020B0706020202020204" pitchFamily="34" charset="0"/>
              </a:rPr>
              <a:t>inward</a:t>
            </a:r>
            <a:br>
              <a:rPr lang="en-US" sz="1600" dirty="0">
                <a:solidFill>
                  <a:schemeClr val="bg1"/>
                </a:solidFill>
                <a:latin typeface="+mj-lt"/>
                <a:ea typeface="Arial MT Condensed" panose="020B0706020202020204" pitchFamily="34" charset="0"/>
                <a:cs typeface="Arial MT Condensed" panose="020B0706020202020204" pitchFamily="34" charset="0"/>
              </a:rPr>
            </a:br>
            <a:r>
              <a:rPr lang="en-US" sz="1600" dirty="0">
                <a:solidFill>
                  <a:schemeClr val="bg1"/>
                </a:solidFill>
                <a:latin typeface="+mj-lt"/>
                <a:ea typeface="Arial MT Condensed" panose="020B0706020202020204" pitchFamily="34" charset="0"/>
                <a:cs typeface="Arial MT Condensed" panose="020B0706020202020204" pitchFamily="34" charset="0"/>
              </a:rPr>
              <a:t>diffusion</a:t>
            </a:r>
            <a:endParaRPr lang="en-GB" sz="1600" dirty="0">
              <a:solidFill>
                <a:schemeClr val="bg1"/>
              </a:solidFill>
              <a:latin typeface="+mj-lt"/>
              <a:ea typeface="Arial MT Condensed" panose="020B0706020202020204" pitchFamily="34" charset="0"/>
              <a:cs typeface="Arial MT Condensed" panose="020B0706020202020204" pitchFamily="34" charset="0"/>
            </a:endParaRPr>
          </a:p>
        </p:txBody>
      </p:sp>
      <p:cxnSp>
        <p:nvCxnSpPr>
          <p:cNvPr id="11" name="Straight Arrow Connector 10"/>
          <p:cNvCxnSpPr/>
          <p:nvPr/>
        </p:nvCxnSpPr>
        <p:spPr>
          <a:xfrm flipV="1">
            <a:off x="7535366" y="2564904"/>
            <a:ext cx="144016" cy="26670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427915" y="2318682"/>
            <a:ext cx="987771" cy="830997"/>
          </a:xfrm>
          <a:prstGeom prst="rect">
            <a:avLst/>
          </a:prstGeom>
          <a:noFill/>
        </p:spPr>
        <p:txBody>
          <a:bodyPr wrap="none" rtlCol="0">
            <a:spAutoFit/>
          </a:bodyPr>
          <a:lstStyle/>
          <a:p>
            <a:r>
              <a:rPr lang="en-US" sz="1600" dirty="0">
                <a:solidFill>
                  <a:schemeClr val="bg1"/>
                </a:solidFill>
                <a:latin typeface="+mj-lt"/>
                <a:ea typeface="Arial MT Condensed" panose="020B0706020202020204" pitchFamily="34" charset="0"/>
                <a:cs typeface="Arial MT Condensed" panose="020B0706020202020204" pitchFamily="34" charset="0"/>
              </a:rPr>
              <a:t>strong</a:t>
            </a:r>
            <a:br>
              <a:rPr lang="en-US" sz="1600" dirty="0">
                <a:solidFill>
                  <a:schemeClr val="bg1"/>
                </a:solidFill>
                <a:latin typeface="+mj-lt"/>
                <a:ea typeface="Arial MT Condensed" panose="020B0706020202020204" pitchFamily="34" charset="0"/>
                <a:cs typeface="Arial MT Condensed" panose="020B0706020202020204" pitchFamily="34" charset="0"/>
              </a:rPr>
            </a:br>
            <a:r>
              <a:rPr lang="en-US" sz="1600" dirty="0">
                <a:solidFill>
                  <a:schemeClr val="bg1"/>
                </a:solidFill>
                <a:latin typeface="+mj-lt"/>
                <a:ea typeface="Arial MT Condensed" panose="020B0706020202020204" pitchFamily="34" charset="0"/>
                <a:cs typeface="Arial MT Condensed" panose="020B0706020202020204" pitchFamily="34" charset="0"/>
              </a:rPr>
              <a:t>outward</a:t>
            </a:r>
            <a:br>
              <a:rPr lang="en-US" sz="1600" dirty="0">
                <a:solidFill>
                  <a:schemeClr val="bg1"/>
                </a:solidFill>
                <a:latin typeface="+mj-lt"/>
                <a:ea typeface="Arial MT Condensed" panose="020B0706020202020204" pitchFamily="34" charset="0"/>
                <a:cs typeface="Arial MT Condensed" panose="020B0706020202020204" pitchFamily="34" charset="0"/>
              </a:rPr>
            </a:br>
            <a:r>
              <a:rPr lang="en-US" sz="1600" dirty="0">
                <a:solidFill>
                  <a:schemeClr val="bg1"/>
                </a:solidFill>
                <a:latin typeface="+mj-lt"/>
                <a:ea typeface="Arial MT Condensed" panose="020B0706020202020204" pitchFamily="34" charset="0"/>
                <a:cs typeface="Arial MT Condensed" panose="020B0706020202020204" pitchFamily="34" charset="0"/>
              </a:rPr>
              <a:t>convection</a:t>
            </a:r>
            <a:endParaRPr lang="en-GB" sz="1600" dirty="0">
              <a:solidFill>
                <a:schemeClr val="bg1"/>
              </a:solidFill>
              <a:latin typeface="+mj-lt"/>
              <a:ea typeface="Arial MT Condensed" panose="020B0706020202020204" pitchFamily="34" charset="0"/>
              <a:cs typeface="Arial MT Condensed" panose="020B0706020202020204" pitchFamily="34" charset="0"/>
            </a:endParaRPr>
          </a:p>
        </p:txBody>
      </p:sp>
      <p:cxnSp>
        <p:nvCxnSpPr>
          <p:cNvPr id="14" name="Straight Arrow Connector 13"/>
          <p:cNvCxnSpPr/>
          <p:nvPr/>
        </p:nvCxnSpPr>
        <p:spPr>
          <a:xfrm flipV="1">
            <a:off x="10190981" y="2590242"/>
            <a:ext cx="129540" cy="216024"/>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72286" y="5085184"/>
            <a:ext cx="744114" cy="584775"/>
          </a:xfrm>
          <a:prstGeom prst="rect">
            <a:avLst/>
          </a:prstGeom>
          <a:noFill/>
        </p:spPr>
        <p:txBody>
          <a:bodyPr wrap="none" rtlCol="0">
            <a:spAutoFit/>
          </a:bodyPr>
          <a:lstStyle/>
          <a:p>
            <a:r>
              <a:rPr lang="en-US" sz="1600" dirty="0">
                <a:solidFill>
                  <a:schemeClr val="bg1"/>
                </a:solidFill>
                <a:latin typeface="+mj-lt"/>
                <a:ea typeface="Arial MT Condensed" panose="020B0706020202020204" pitchFamily="34" charset="0"/>
                <a:cs typeface="Arial MT Condensed" panose="020B0706020202020204" pitchFamily="34" charset="0"/>
              </a:rPr>
              <a:t>still</a:t>
            </a:r>
            <a:br>
              <a:rPr lang="en-US" sz="1600" dirty="0">
                <a:solidFill>
                  <a:schemeClr val="bg1"/>
                </a:solidFill>
                <a:latin typeface="+mj-lt"/>
                <a:ea typeface="Arial MT Condensed" panose="020B0706020202020204" pitchFamily="34" charset="0"/>
                <a:cs typeface="Arial MT Condensed" panose="020B0706020202020204" pitchFamily="34" charset="0"/>
              </a:rPr>
            </a:br>
            <a:r>
              <a:rPr lang="en-US" sz="1600" dirty="0">
                <a:solidFill>
                  <a:schemeClr val="bg1"/>
                </a:solidFill>
                <a:latin typeface="+mj-lt"/>
                <a:ea typeface="Arial MT Condensed" panose="020B0706020202020204" pitchFamily="34" charset="0"/>
                <a:cs typeface="Arial MT Condensed" panose="020B0706020202020204" pitchFamily="34" charset="0"/>
              </a:rPr>
              <a:t>present</a:t>
            </a:r>
            <a:endParaRPr lang="en-GB" sz="1600" dirty="0">
              <a:solidFill>
                <a:schemeClr val="bg1"/>
              </a:solidFill>
              <a:latin typeface="+mj-lt"/>
              <a:ea typeface="Arial MT Condensed" panose="020B0706020202020204" pitchFamily="34" charset="0"/>
              <a:cs typeface="Arial MT Condensed" panose="020B0706020202020204" pitchFamily="34" charset="0"/>
            </a:endParaRPr>
          </a:p>
        </p:txBody>
      </p:sp>
      <p:cxnSp>
        <p:nvCxnSpPr>
          <p:cNvPr id="17" name="Straight Arrow Connector 16"/>
          <p:cNvCxnSpPr/>
          <p:nvPr/>
        </p:nvCxnSpPr>
        <p:spPr>
          <a:xfrm flipV="1">
            <a:off x="7344757" y="5085184"/>
            <a:ext cx="144016" cy="26670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446369" y="5326546"/>
            <a:ext cx="848309" cy="338554"/>
          </a:xfrm>
          <a:prstGeom prst="rect">
            <a:avLst/>
          </a:prstGeom>
          <a:noFill/>
        </p:spPr>
        <p:txBody>
          <a:bodyPr wrap="none" rtlCol="0">
            <a:spAutoFit/>
          </a:bodyPr>
          <a:lstStyle/>
          <a:p>
            <a:r>
              <a:rPr lang="en-US" sz="1600" dirty="0">
                <a:solidFill>
                  <a:schemeClr val="bg1"/>
                </a:solidFill>
                <a:latin typeface="+mj-lt"/>
                <a:ea typeface="Arial MT Condensed" panose="020B0706020202020204" pitchFamily="34" charset="0"/>
                <a:cs typeface="Arial MT Condensed" panose="020B0706020202020204" pitchFamily="34" charset="0"/>
              </a:rPr>
              <a:t>vanishes</a:t>
            </a:r>
            <a:endParaRPr lang="en-GB" sz="1600" dirty="0">
              <a:solidFill>
                <a:schemeClr val="bg1"/>
              </a:solidFill>
              <a:latin typeface="+mj-lt"/>
              <a:ea typeface="Arial MT Condensed" panose="020B0706020202020204" pitchFamily="34" charset="0"/>
              <a:cs typeface="Arial MT Condensed" panose="020B0706020202020204" pitchFamily="34" charset="0"/>
            </a:endParaRPr>
          </a:p>
        </p:txBody>
      </p:sp>
      <p:cxnSp>
        <p:nvCxnSpPr>
          <p:cNvPr id="19" name="Straight Arrow Connector 18"/>
          <p:cNvCxnSpPr/>
          <p:nvPr/>
        </p:nvCxnSpPr>
        <p:spPr>
          <a:xfrm flipV="1">
            <a:off x="10254962" y="5211080"/>
            <a:ext cx="129540" cy="216024"/>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19"/>
          <p:cNvPicPr>
            <a:picLocks/>
          </p:cNvPicPr>
          <p:nvPr/>
        </p:nvPicPr>
        <p:blipFill>
          <a:blip r:embed="rId4" cstate="print">
            <a:extLst>
              <a:ext uri="{28A0092B-C50C-407E-A947-70E740481C1C}">
                <a14:useLocalDpi xmlns:a14="http://schemas.microsoft.com/office/drawing/2010/main"/>
              </a:ext>
            </a:extLst>
          </a:blip>
          <a:srcRect/>
          <a:stretch/>
        </p:blipFill>
        <p:spPr>
          <a:xfrm>
            <a:off x="360000" y="4536622"/>
            <a:ext cx="5554800" cy="1798755"/>
          </a:xfrm>
          <a:prstGeom prst="rect">
            <a:avLst/>
          </a:prstGeom>
          <a:effectLst>
            <a:outerShdw blurRad="50800" dist="38100" dir="2700000" algn="tl" rotWithShape="0">
              <a:prstClr val="black">
                <a:alpha val="40000"/>
              </a:prstClr>
            </a:outerShdw>
          </a:effectLst>
        </p:spPr>
      </p:pic>
      <p:sp>
        <p:nvSpPr>
          <p:cNvPr id="21" name="TextBox 20"/>
          <p:cNvSpPr txBox="1"/>
          <p:nvPr/>
        </p:nvSpPr>
        <p:spPr>
          <a:xfrm>
            <a:off x="787678" y="5472000"/>
            <a:ext cx="1635120" cy="369140"/>
          </a:xfrm>
          <a:prstGeom prst="rect">
            <a:avLst/>
          </a:prstGeom>
          <a:noFill/>
        </p:spPr>
        <p:txBody>
          <a:bodyPr wrap="square" rtlCol="0">
            <a:spAutoFit/>
          </a:bodyPr>
          <a:lstStyle/>
          <a:p>
            <a:pPr>
              <a:lnSpc>
                <a:spcPct val="125000"/>
              </a:lnSpc>
            </a:pPr>
            <a:r>
              <a:rPr lang="en-US" sz="1600" dirty="0">
                <a:solidFill>
                  <a:schemeClr val="bg1"/>
                </a:solidFill>
                <a:latin typeface="+mj-lt"/>
                <a:ea typeface="Arial MT Condensed" panose="020B0706020202020204" pitchFamily="34" charset="0"/>
                <a:cs typeface="Arial MT Condensed" panose="020B0706020202020204" pitchFamily="34" charset="0"/>
              </a:rPr>
              <a:t>With </a:t>
            </a:r>
            <a:r>
              <a:rPr lang="en-US" sz="1600" dirty="0">
                <a:solidFill>
                  <a:schemeClr val="bg1"/>
                </a:solidFill>
                <a:latin typeface="Arial MT Condensed Light" panose="020B0306020202020204" pitchFamily="34" charset="0"/>
                <a:ea typeface="Arial MT Condensed" panose="020B0706020202020204" pitchFamily="34" charset="0"/>
                <a:cs typeface="Arial MT Condensed" panose="020B0706020202020204" pitchFamily="34" charset="0"/>
              </a:rPr>
              <a:t>NEOART</a:t>
            </a:r>
            <a:endParaRPr lang="en-US" sz="1600" i="1" dirty="0">
              <a:solidFill>
                <a:schemeClr val="bg1"/>
              </a:solidFill>
              <a:latin typeface="Arial MT Condensed Light" panose="020B0306020202020204" pitchFamily="34" charset="0"/>
              <a:ea typeface="Arial MT Condensed" panose="020B0706020202020204" pitchFamily="34" charset="0"/>
              <a:cs typeface="Arial MT Condensed" panose="020B0706020202020204" pitchFamily="34" charset="0"/>
            </a:endParaRPr>
          </a:p>
        </p:txBody>
      </p:sp>
      <p:sp>
        <p:nvSpPr>
          <p:cNvPr id="22" name="TextBox 21"/>
          <p:cNvSpPr txBox="1"/>
          <p:nvPr/>
        </p:nvSpPr>
        <p:spPr>
          <a:xfrm>
            <a:off x="3358902" y="5472000"/>
            <a:ext cx="1635120" cy="400110"/>
          </a:xfrm>
          <a:prstGeom prst="rect">
            <a:avLst/>
          </a:prstGeom>
          <a:noFill/>
        </p:spPr>
        <p:txBody>
          <a:bodyPr wrap="square" rtlCol="0">
            <a:spAutoFit/>
          </a:bodyPr>
          <a:lstStyle/>
          <a:p>
            <a:pPr>
              <a:lnSpc>
                <a:spcPct val="125000"/>
              </a:lnSpc>
            </a:pPr>
            <a:r>
              <a:rPr lang="en-US" sz="1600" dirty="0">
                <a:solidFill>
                  <a:schemeClr val="bg1"/>
                </a:solidFill>
                <a:latin typeface="+mj-lt"/>
                <a:ea typeface="Arial MT Condensed" panose="020B0706020202020204" pitchFamily="34" charset="0"/>
                <a:cs typeface="Arial MT Condensed" panose="020B0706020202020204" pitchFamily="34" charset="0"/>
              </a:rPr>
              <a:t>Without </a:t>
            </a:r>
            <a:r>
              <a:rPr lang="en-US" sz="1600" dirty="0">
                <a:solidFill>
                  <a:schemeClr val="bg1"/>
                </a:solidFill>
                <a:latin typeface="Arial MT Condensed Light" panose="020B0306020202020204" pitchFamily="34" charset="0"/>
                <a:ea typeface="Arial MT Condensed" panose="020B0706020202020204" pitchFamily="34" charset="0"/>
                <a:cs typeface="Arial MT Condensed" panose="020B0706020202020204" pitchFamily="34" charset="0"/>
              </a:rPr>
              <a:t>NEOART</a:t>
            </a:r>
            <a:endParaRPr lang="en-US" sz="1600" i="1" dirty="0">
              <a:solidFill>
                <a:schemeClr val="bg1"/>
              </a:solidFill>
              <a:latin typeface="Arial MT Condensed Light" panose="020B0306020202020204" pitchFamily="34" charset="0"/>
              <a:ea typeface="Arial MT Condensed" panose="020B0706020202020204" pitchFamily="34" charset="0"/>
              <a:cs typeface="Arial MT Condensed" panose="020B0706020202020204" pitchFamily="34" charset="0"/>
            </a:endParaRPr>
          </a:p>
        </p:txBody>
      </p:sp>
      <p:sp>
        <p:nvSpPr>
          <p:cNvPr id="24" name="Title 1"/>
          <p:cNvSpPr>
            <a:spLocks noGrp="1"/>
          </p:cNvSpPr>
          <p:nvPr>
            <p:ph type="title"/>
          </p:nvPr>
        </p:nvSpPr>
        <p:spPr>
          <a:xfrm>
            <a:off x="360000" y="324000"/>
            <a:ext cx="10868400" cy="504000"/>
          </a:xfrm>
        </p:spPr>
        <p:txBody>
          <a:bodyPr/>
          <a:lstStyle/>
          <a:p>
            <a:r>
              <a:rPr lang="en-US" dirty="0"/>
              <a:t>Experimental agreement: neoclassical transport</a:t>
            </a:r>
            <a:endParaRPr lang="en-US" dirty="0">
              <a:latin typeface="Arial MT Condensed Light" panose="020B0306020202020204" pitchFamily="34" charset="0"/>
            </a:endParaRPr>
          </a:p>
        </p:txBody>
      </p:sp>
    </p:spTree>
    <p:extLst>
      <p:ext uri="{BB962C8B-B14F-4D97-AF65-F5344CB8AC3E}">
        <p14:creationId xmlns:p14="http://schemas.microsoft.com/office/powerpoint/2010/main" val="1050313162"/>
      </p:ext>
    </p:extLst>
  </p:cSld>
  <p:clrMapOvr>
    <a:masterClrMapping/>
  </p:clrMapOvr>
  <p:transition>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Runaway electron generation &amp; model validation</a:t>
            </a:r>
            <a:endParaRPr lang="en-US" dirty="0">
              <a:latin typeface="Arial MT Condensed Light" panose="020B0306020202020204" pitchFamily="34" charset="0"/>
            </a:endParaRPr>
          </a:p>
        </p:txBody>
      </p:sp>
      <p:grpSp>
        <p:nvGrpSpPr>
          <p:cNvPr id="24" name="Group 23"/>
          <p:cNvGrpSpPr/>
          <p:nvPr/>
        </p:nvGrpSpPr>
        <p:grpSpPr>
          <a:xfrm>
            <a:off x="2371132" y="908720"/>
            <a:ext cx="7450934" cy="5616624"/>
            <a:chOff x="2371132" y="908720"/>
            <a:chExt cx="7450934" cy="5616624"/>
          </a:xfrm>
        </p:grpSpPr>
        <p:grpSp>
          <p:nvGrpSpPr>
            <p:cNvPr id="17" name="Group 16"/>
            <p:cNvGrpSpPr/>
            <p:nvPr/>
          </p:nvGrpSpPr>
          <p:grpSpPr>
            <a:xfrm>
              <a:off x="3567964" y="1205773"/>
              <a:ext cx="5051054" cy="5050796"/>
              <a:chOff x="4727054" y="2420888"/>
              <a:chExt cx="3600400" cy="3600000"/>
            </a:xfrm>
          </p:grpSpPr>
          <p:sp>
            <p:nvSpPr>
              <p:cNvPr id="12" name="Oval 11"/>
              <p:cNvSpPr>
                <a:spLocks noChangeAspect="1"/>
              </p:cNvSpPr>
              <p:nvPr/>
            </p:nvSpPr>
            <p:spPr>
              <a:xfrm>
                <a:off x="4727054" y="2420888"/>
                <a:ext cx="3600400" cy="3600000"/>
              </a:xfrm>
              <a:prstGeom prst="ellipse">
                <a:avLst/>
              </a:prstGeom>
              <a:solidFill>
                <a:schemeClr val="bg1"/>
              </a:solidFill>
              <a:ln w="12700">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Oval 15"/>
              <p:cNvSpPr>
                <a:spLocks noChangeAspect="1"/>
              </p:cNvSpPr>
              <p:nvPr/>
            </p:nvSpPr>
            <p:spPr>
              <a:xfrm>
                <a:off x="4799254" y="2492888"/>
                <a:ext cx="3456000" cy="3456000"/>
              </a:xfrm>
              <a:prstGeom prst="ellipse">
                <a:avLst/>
              </a:prstGeom>
              <a:solidFill>
                <a:srgbClr val="D8E3F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aphicFrame>
          <p:nvGraphicFramePr>
            <p:cNvPr id="4" name="Diagram 3"/>
            <p:cNvGraphicFramePr/>
            <p:nvPr>
              <p:extLst>
                <p:ext uri="{D42A27DB-BD31-4B8C-83A1-F6EECF244321}">
                  <p14:modId xmlns:p14="http://schemas.microsoft.com/office/powerpoint/2010/main" val="2178089668"/>
                </p:ext>
              </p:extLst>
            </p:nvPr>
          </p:nvGraphicFramePr>
          <p:xfrm>
            <a:off x="2371132" y="1308945"/>
            <a:ext cx="7450934" cy="4903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3357102" y="1050036"/>
              <a:ext cx="5476208" cy="5406000"/>
            </a:xfrm>
            <a:prstGeom prst="rect">
              <a:avLst/>
            </a:prstGeom>
            <a:noFill/>
          </p:spPr>
          <p:txBody>
            <a:bodyPr wrap="square" rtlCol="0">
              <a:prstTxWarp prst="textArchUp">
                <a:avLst>
                  <a:gd name="adj" fmla="val 8631254"/>
                </a:avLst>
              </a:prstTxWarp>
              <a:spAutoFit/>
            </a:bodyPr>
            <a:lstStyle/>
            <a:p>
              <a:r>
                <a:rPr lang="en-US" sz="2800" b="1" dirty="0"/>
                <a:t>                          Model validation                                         Material transport</a:t>
              </a:r>
            </a:p>
          </p:txBody>
        </p:sp>
        <p:sp>
          <p:nvSpPr>
            <p:cNvPr id="22" name="TextBox 21"/>
            <p:cNvSpPr txBox="1"/>
            <p:nvPr/>
          </p:nvSpPr>
          <p:spPr>
            <a:xfrm>
              <a:off x="3214886" y="908720"/>
              <a:ext cx="5616624" cy="5616624"/>
            </a:xfrm>
            <a:prstGeom prst="rect">
              <a:avLst/>
            </a:prstGeom>
            <a:noFill/>
          </p:spPr>
          <p:txBody>
            <a:bodyPr wrap="square" rtlCol="0">
              <a:prstTxWarp prst="textArchDown">
                <a:avLst>
                  <a:gd name="adj" fmla="val 21509898"/>
                </a:avLst>
              </a:prstTxWarp>
              <a:spAutoFit/>
            </a:bodyPr>
            <a:lstStyle/>
            <a:p>
              <a:r>
                <a:rPr lang="en-US" sz="2800" b="1" dirty="0"/>
                <a:t>                                     Experimental agreement</a:t>
              </a:r>
            </a:p>
          </p:txBody>
        </p:sp>
      </p:grpSp>
      <p:sp>
        <p:nvSpPr>
          <p:cNvPr id="3" name="Rectangle 2"/>
          <p:cNvSpPr/>
          <p:nvPr/>
        </p:nvSpPr>
        <p:spPr>
          <a:xfrm>
            <a:off x="2566814" y="980728"/>
            <a:ext cx="6912768"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3358800" y="1054800"/>
            <a:ext cx="5476208" cy="5406000"/>
            <a:chOff x="3358800" y="1054800"/>
            <a:chExt cx="5476208" cy="5406000"/>
          </a:xfrm>
        </p:grpSpPr>
        <p:sp>
          <p:nvSpPr>
            <p:cNvPr id="19" name="TextBox 18"/>
            <p:cNvSpPr txBox="1"/>
            <p:nvPr/>
          </p:nvSpPr>
          <p:spPr>
            <a:xfrm>
              <a:off x="3358800" y="1054800"/>
              <a:ext cx="5476208" cy="5406000"/>
            </a:xfrm>
            <a:prstGeom prst="rect">
              <a:avLst/>
            </a:prstGeom>
            <a:noFill/>
          </p:spPr>
          <p:txBody>
            <a:bodyPr wrap="square" rtlCol="0">
              <a:prstTxWarp prst="textArchUp">
                <a:avLst>
                  <a:gd name="adj" fmla="val 8631254"/>
                </a:avLst>
              </a:prstTxWarp>
              <a:spAutoFit/>
            </a:bodyPr>
            <a:lstStyle/>
            <a:p>
              <a:r>
                <a:rPr lang="en-US" sz="2800" b="1" dirty="0"/>
                <a:t>                          Model validation</a:t>
              </a:r>
            </a:p>
          </p:txBody>
        </p:sp>
        <p:grpSp>
          <p:nvGrpSpPr>
            <p:cNvPr id="21" name="Group 20"/>
            <p:cNvGrpSpPr/>
            <p:nvPr/>
          </p:nvGrpSpPr>
          <p:grpSpPr>
            <a:xfrm>
              <a:off x="3697012" y="1372689"/>
              <a:ext cx="4628834" cy="4628834"/>
              <a:chOff x="3697012" y="1372689"/>
              <a:chExt cx="4628834" cy="4628834"/>
            </a:xfrm>
          </p:grpSpPr>
          <p:sp>
            <p:nvSpPr>
              <p:cNvPr id="23" name="Freeform 22"/>
              <p:cNvSpPr/>
              <p:nvPr/>
            </p:nvSpPr>
            <p:spPr>
              <a:xfrm>
                <a:off x="3952330" y="1627667"/>
                <a:ext cx="4118877" cy="4118877"/>
              </a:xfrm>
              <a:custGeom>
                <a:avLst/>
                <a:gdLst>
                  <a:gd name="connsiteX0" fmla="*/ 275912 w 4118877"/>
                  <a:gd name="connsiteY0" fmla="*/ 3089158 h 4118877"/>
                  <a:gd name="connsiteX1" fmla="*/ 275912 w 4118877"/>
                  <a:gd name="connsiteY1" fmla="*/ 1029719 h 4118877"/>
                  <a:gd name="connsiteX2" fmla="*/ 2059438 w 4118877"/>
                  <a:gd name="connsiteY2" fmla="*/ -1 h 4118877"/>
                  <a:gd name="connsiteX3" fmla="*/ 2059439 w 4118877"/>
                  <a:gd name="connsiteY3" fmla="*/ 2059439 h 4118877"/>
                  <a:gd name="connsiteX4" fmla="*/ 275912 w 4118877"/>
                  <a:gd name="connsiteY4" fmla="*/ 3089158 h 411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877" h="4118877">
                    <a:moveTo>
                      <a:pt x="275912" y="3089158"/>
                    </a:moveTo>
                    <a:cubicBezTo>
                      <a:pt x="-91971" y="2451965"/>
                      <a:pt x="-91971" y="1666912"/>
                      <a:pt x="275912" y="1029719"/>
                    </a:cubicBezTo>
                    <a:cubicBezTo>
                      <a:pt x="643795" y="392526"/>
                      <a:pt x="1323672" y="-1"/>
                      <a:pt x="2059438" y="-1"/>
                    </a:cubicBezTo>
                    <a:cubicBezTo>
                      <a:pt x="2059438" y="686479"/>
                      <a:pt x="2059439" y="1372959"/>
                      <a:pt x="2059439" y="2059439"/>
                    </a:cubicBezTo>
                    <a:lnTo>
                      <a:pt x="275912" y="3089158"/>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10124" tIns="905830" rIns="2203766" bIns="2053231" numCol="1" spcCol="1270" anchor="ctr" anchorCtr="0">
                <a:noAutofit/>
              </a:bodyPr>
              <a:lstStyle/>
              <a:p>
                <a:pPr lvl="0" algn="ctr" defTabSz="1155700">
                  <a:lnSpc>
                    <a:spcPct val="90000"/>
                  </a:lnSpc>
                  <a:spcBef>
                    <a:spcPct val="0"/>
                  </a:spcBef>
                  <a:spcAft>
                    <a:spcPct val="35000"/>
                  </a:spcAft>
                </a:pPr>
                <a:r>
                  <a:rPr lang="en-US" sz="2600" b="1" kern="1200" dirty="0"/>
                  <a:t>RE generation</a:t>
                </a:r>
              </a:p>
            </p:txBody>
          </p:sp>
          <p:sp>
            <p:nvSpPr>
              <p:cNvPr id="25" name="Circular Arrow 24"/>
              <p:cNvSpPr/>
              <p:nvPr/>
            </p:nvSpPr>
            <p:spPr>
              <a:xfrm>
                <a:off x="3697012" y="1372689"/>
                <a:ext cx="4628834" cy="4628834"/>
              </a:xfrm>
              <a:prstGeom prst="circularArrow">
                <a:avLst>
                  <a:gd name="adj1" fmla="val 5085"/>
                  <a:gd name="adj2" fmla="val 327528"/>
                  <a:gd name="adj3" fmla="val 15873039"/>
                  <a:gd name="adj4" fmla="val 90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grpSp>
      </p:grpSp>
    </p:spTree>
    <p:extLst>
      <p:ext uri="{BB962C8B-B14F-4D97-AF65-F5344CB8AC3E}">
        <p14:creationId xmlns:p14="http://schemas.microsoft.com/office/powerpoint/2010/main" val="125872707"/>
      </p:ext>
    </p:extLst>
  </p:cSld>
  <p:clrMapOvr>
    <a:masterClrMapping/>
  </p:clrMapOvr>
  <p:transition>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5">
            <a:extLst>
              <a:ext uri="{FF2B5EF4-FFF2-40B4-BE49-F238E27FC236}">
                <a16:creationId xmlns:a16="http://schemas.microsoft.com/office/drawing/2014/main" id="{9CE92A6A-1A24-41A7-A199-19D6CA308D39}"/>
              </a:ext>
            </a:extLst>
          </p:cNvPr>
          <p:cNvGrpSpPr/>
          <p:nvPr/>
        </p:nvGrpSpPr>
        <p:grpSpPr>
          <a:xfrm>
            <a:off x="2371132" y="908720"/>
            <a:ext cx="7450934" cy="5832648"/>
            <a:chOff x="2371132" y="908720"/>
            <a:chExt cx="7450934" cy="5832648"/>
          </a:xfrm>
        </p:grpSpPr>
        <p:grpSp>
          <p:nvGrpSpPr>
            <p:cNvPr id="38" name="Group 23">
              <a:extLst>
                <a:ext uri="{FF2B5EF4-FFF2-40B4-BE49-F238E27FC236}">
                  <a16:creationId xmlns:a16="http://schemas.microsoft.com/office/drawing/2014/main" id="{B99B0B35-51EB-4BC7-BF13-347595EF7C90}"/>
                </a:ext>
              </a:extLst>
            </p:cNvPr>
            <p:cNvGrpSpPr/>
            <p:nvPr/>
          </p:nvGrpSpPr>
          <p:grpSpPr>
            <a:xfrm>
              <a:off x="2371132" y="908720"/>
              <a:ext cx="7450934" cy="5616624"/>
              <a:chOff x="2371132" y="908720"/>
              <a:chExt cx="7450934" cy="5616624"/>
            </a:xfrm>
          </p:grpSpPr>
          <p:grpSp>
            <p:nvGrpSpPr>
              <p:cNvPr id="54" name="Group 16">
                <a:extLst>
                  <a:ext uri="{FF2B5EF4-FFF2-40B4-BE49-F238E27FC236}">
                    <a16:creationId xmlns:a16="http://schemas.microsoft.com/office/drawing/2014/main" id="{A6D35F31-53D0-42EB-A613-B617103AD8B2}"/>
                  </a:ext>
                </a:extLst>
              </p:cNvPr>
              <p:cNvGrpSpPr/>
              <p:nvPr/>
            </p:nvGrpSpPr>
            <p:grpSpPr>
              <a:xfrm>
                <a:off x="3567964" y="1205773"/>
                <a:ext cx="5051054" cy="5050796"/>
                <a:chOff x="4727054" y="2420888"/>
                <a:chExt cx="3600400" cy="3600000"/>
              </a:xfrm>
            </p:grpSpPr>
            <p:sp>
              <p:nvSpPr>
                <p:cNvPr id="58" name="Oval 11">
                  <a:extLst>
                    <a:ext uri="{FF2B5EF4-FFF2-40B4-BE49-F238E27FC236}">
                      <a16:creationId xmlns:a16="http://schemas.microsoft.com/office/drawing/2014/main" id="{385B84A7-6F47-47F4-9B1B-4991594509DC}"/>
                    </a:ext>
                  </a:extLst>
                </p:cNvPr>
                <p:cNvSpPr>
                  <a:spLocks noChangeAspect="1"/>
                </p:cNvSpPr>
                <p:nvPr/>
              </p:nvSpPr>
              <p:spPr>
                <a:xfrm>
                  <a:off x="4727054" y="2420888"/>
                  <a:ext cx="3600400" cy="3600000"/>
                </a:xfrm>
                <a:prstGeom prst="ellipse">
                  <a:avLst/>
                </a:prstGeom>
                <a:solidFill>
                  <a:schemeClr val="bg1"/>
                </a:solidFill>
                <a:ln w="12700">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9" name="Oval 15">
                  <a:extLst>
                    <a:ext uri="{FF2B5EF4-FFF2-40B4-BE49-F238E27FC236}">
                      <a16:creationId xmlns:a16="http://schemas.microsoft.com/office/drawing/2014/main" id="{1BB0915F-B09F-4E7E-8EF7-113166311C13}"/>
                    </a:ext>
                  </a:extLst>
                </p:cNvPr>
                <p:cNvSpPr>
                  <a:spLocks noChangeAspect="1"/>
                </p:cNvSpPr>
                <p:nvPr/>
              </p:nvSpPr>
              <p:spPr>
                <a:xfrm>
                  <a:off x="4799254" y="2492888"/>
                  <a:ext cx="3456000" cy="3456000"/>
                </a:xfrm>
                <a:prstGeom prst="ellipse">
                  <a:avLst/>
                </a:prstGeom>
                <a:solidFill>
                  <a:srgbClr val="D8E3F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aphicFrame>
            <p:nvGraphicFramePr>
              <p:cNvPr id="55" name="Diagram 3">
                <a:extLst>
                  <a:ext uri="{FF2B5EF4-FFF2-40B4-BE49-F238E27FC236}">
                    <a16:creationId xmlns:a16="http://schemas.microsoft.com/office/drawing/2014/main" id="{5E1A5321-F5E1-42ED-AB3C-3E1CB2E2CD13}"/>
                  </a:ext>
                </a:extLst>
              </p:cNvPr>
              <p:cNvGraphicFramePr/>
              <p:nvPr>
                <p:extLst>
                  <p:ext uri="{D42A27DB-BD31-4B8C-83A1-F6EECF244321}">
                    <p14:modId xmlns:p14="http://schemas.microsoft.com/office/powerpoint/2010/main" val="17310384"/>
                  </p:ext>
                </p:extLst>
              </p:nvPr>
            </p:nvGraphicFramePr>
            <p:xfrm>
              <a:off x="2371132" y="1308945"/>
              <a:ext cx="7450934" cy="4903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 name="TextBox 19">
                <a:extLst>
                  <a:ext uri="{FF2B5EF4-FFF2-40B4-BE49-F238E27FC236}">
                    <a16:creationId xmlns:a16="http://schemas.microsoft.com/office/drawing/2014/main" id="{EEA146EA-064B-4FC5-930B-F6DB10B35ECA}"/>
                  </a:ext>
                </a:extLst>
              </p:cNvPr>
              <p:cNvSpPr txBox="1"/>
              <p:nvPr/>
            </p:nvSpPr>
            <p:spPr>
              <a:xfrm>
                <a:off x="3357102" y="1050036"/>
                <a:ext cx="5476208" cy="5406000"/>
              </a:xfrm>
              <a:prstGeom prst="rect">
                <a:avLst/>
              </a:prstGeom>
              <a:noFill/>
            </p:spPr>
            <p:txBody>
              <a:bodyPr wrap="square" rtlCol="0">
                <a:prstTxWarp prst="textArchUp">
                  <a:avLst>
                    <a:gd name="adj" fmla="val 8631254"/>
                  </a:avLst>
                </a:prstTxWarp>
                <a:spAutoFit/>
              </a:bodyPr>
              <a:lstStyle/>
              <a:p>
                <a:r>
                  <a:rPr lang="en-US" sz="2800" b="1" dirty="0"/>
                  <a:t>                          Model validation                                         Material transport</a:t>
                </a:r>
              </a:p>
            </p:txBody>
          </p:sp>
          <p:sp>
            <p:nvSpPr>
              <p:cNvPr id="57" name="TextBox 21">
                <a:extLst>
                  <a:ext uri="{FF2B5EF4-FFF2-40B4-BE49-F238E27FC236}">
                    <a16:creationId xmlns:a16="http://schemas.microsoft.com/office/drawing/2014/main" id="{0A3FAD36-B72C-4D11-9168-C0F85FD5DB1F}"/>
                  </a:ext>
                </a:extLst>
              </p:cNvPr>
              <p:cNvSpPr txBox="1"/>
              <p:nvPr/>
            </p:nvSpPr>
            <p:spPr>
              <a:xfrm>
                <a:off x="3214886" y="908720"/>
                <a:ext cx="5616624" cy="5616624"/>
              </a:xfrm>
              <a:prstGeom prst="rect">
                <a:avLst/>
              </a:prstGeom>
              <a:noFill/>
            </p:spPr>
            <p:txBody>
              <a:bodyPr wrap="square" rtlCol="0">
                <a:prstTxWarp prst="textArchDown">
                  <a:avLst>
                    <a:gd name="adj" fmla="val 21509898"/>
                  </a:avLst>
                </a:prstTxWarp>
                <a:spAutoFit/>
              </a:bodyPr>
              <a:lstStyle/>
              <a:p>
                <a:r>
                  <a:rPr lang="en-US" sz="2800" b="1" dirty="0"/>
                  <a:t>                                     Experimental agreement</a:t>
                </a:r>
              </a:p>
            </p:txBody>
          </p:sp>
        </p:grpSp>
        <p:sp>
          <p:nvSpPr>
            <p:cNvPr id="39" name="Rectangle 2">
              <a:extLst>
                <a:ext uri="{FF2B5EF4-FFF2-40B4-BE49-F238E27FC236}">
                  <a16:creationId xmlns:a16="http://schemas.microsoft.com/office/drawing/2014/main" id="{8CFD32B7-5BB5-42A0-ABE3-4FF912B0D11D}"/>
                </a:ext>
              </a:extLst>
            </p:cNvPr>
            <p:cNvSpPr/>
            <p:nvPr/>
          </p:nvSpPr>
          <p:spPr>
            <a:xfrm>
              <a:off x="2566814" y="980728"/>
              <a:ext cx="6912768"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17">
              <a:extLst>
                <a:ext uri="{FF2B5EF4-FFF2-40B4-BE49-F238E27FC236}">
                  <a16:creationId xmlns:a16="http://schemas.microsoft.com/office/drawing/2014/main" id="{2319B80F-6609-4F6C-82C0-0C78312E2346}"/>
                </a:ext>
              </a:extLst>
            </p:cNvPr>
            <p:cNvGrpSpPr/>
            <p:nvPr/>
          </p:nvGrpSpPr>
          <p:grpSpPr>
            <a:xfrm>
              <a:off x="3358800" y="1054800"/>
              <a:ext cx="5476208" cy="5406000"/>
              <a:chOff x="3358800" y="1054800"/>
              <a:chExt cx="5476208" cy="5406000"/>
            </a:xfrm>
          </p:grpSpPr>
          <p:sp>
            <p:nvSpPr>
              <p:cNvPr id="50" name="TextBox 18">
                <a:extLst>
                  <a:ext uri="{FF2B5EF4-FFF2-40B4-BE49-F238E27FC236}">
                    <a16:creationId xmlns:a16="http://schemas.microsoft.com/office/drawing/2014/main" id="{E586F342-F962-4232-8D5D-AA5E9154C167}"/>
                  </a:ext>
                </a:extLst>
              </p:cNvPr>
              <p:cNvSpPr txBox="1"/>
              <p:nvPr/>
            </p:nvSpPr>
            <p:spPr>
              <a:xfrm>
                <a:off x="3358800" y="1054800"/>
                <a:ext cx="5476208" cy="5406000"/>
              </a:xfrm>
              <a:prstGeom prst="rect">
                <a:avLst/>
              </a:prstGeom>
              <a:noFill/>
            </p:spPr>
            <p:txBody>
              <a:bodyPr wrap="square" rtlCol="0">
                <a:prstTxWarp prst="textArchUp">
                  <a:avLst>
                    <a:gd name="adj" fmla="val 8631254"/>
                  </a:avLst>
                </a:prstTxWarp>
                <a:spAutoFit/>
              </a:bodyPr>
              <a:lstStyle/>
              <a:p>
                <a:r>
                  <a:rPr lang="en-US" sz="2800" b="1" dirty="0"/>
                  <a:t>                          Model validation</a:t>
                </a:r>
              </a:p>
            </p:txBody>
          </p:sp>
          <p:grpSp>
            <p:nvGrpSpPr>
              <p:cNvPr id="51" name="Group 20">
                <a:extLst>
                  <a:ext uri="{FF2B5EF4-FFF2-40B4-BE49-F238E27FC236}">
                    <a16:creationId xmlns:a16="http://schemas.microsoft.com/office/drawing/2014/main" id="{6BCB11D2-4CC2-42E4-BE68-CCC0BFB12817}"/>
                  </a:ext>
                </a:extLst>
              </p:cNvPr>
              <p:cNvGrpSpPr/>
              <p:nvPr/>
            </p:nvGrpSpPr>
            <p:grpSpPr>
              <a:xfrm>
                <a:off x="3697012" y="1372689"/>
                <a:ext cx="4628834" cy="4628834"/>
                <a:chOff x="3697012" y="1372689"/>
                <a:chExt cx="4628834" cy="4628834"/>
              </a:xfrm>
            </p:grpSpPr>
            <p:sp>
              <p:nvSpPr>
                <p:cNvPr id="52" name="Freeform 22">
                  <a:extLst>
                    <a:ext uri="{FF2B5EF4-FFF2-40B4-BE49-F238E27FC236}">
                      <a16:creationId xmlns:a16="http://schemas.microsoft.com/office/drawing/2014/main" id="{55DF2B73-084F-4846-9B80-2E0BE6BAE85A}"/>
                    </a:ext>
                  </a:extLst>
                </p:cNvPr>
                <p:cNvSpPr/>
                <p:nvPr/>
              </p:nvSpPr>
              <p:spPr>
                <a:xfrm>
                  <a:off x="3952330" y="1627667"/>
                  <a:ext cx="4118877" cy="4118877"/>
                </a:xfrm>
                <a:custGeom>
                  <a:avLst/>
                  <a:gdLst>
                    <a:gd name="connsiteX0" fmla="*/ 275912 w 4118877"/>
                    <a:gd name="connsiteY0" fmla="*/ 3089158 h 4118877"/>
                    <a:gd name="connsiteX1" fmla="*/ 275912 w 4118877"/>
                    <a:gd name="connsiteY1" fmla="*/ 1029719 h 4118877"/>
                    <a:gd name="connsiteX2" fmla="*/ 2059438 w 4118877"/>
                    <a:gd name="connsiteY2" fmla="*/ -1 h 4118877"/>
                    <a:gd name="connsiteX3" fmla="*/ 2059439 w 4118877"/>
                    <a:gd name="connsiteY3" fmla="*/ 2059439 h 4118877"/>
                    <a:gd name="connsiteX4" fmla="*/ 275912 w 4118877"/>
                    <a:gd name="connsiteY4" fmla="*/ 3089158 h 411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877" h="4118877">
                      <a:moveTo>
                        <a:pt x="275912" y="3089158"/>
                      </a:moveTo>
                      <a:cubicBezTo>
                        <a:pt x="-91971" y="2451965"/>
                        <a:pt x="-91971" y="1666912"/>
                        <a:pt x="275912" y="1029719"/>
                      </a:cubicBezTo>
                      <a:cubicBezTo>
                        <a:pt x="643795" y="392526"/>
                        <a:pt x="1323672" y="-1"/>
                        <a:pt x="2059438" y="-1"/>
                      </a:cubicBezTo>
                      <a:cubicBezTo>
                        <a:pt x="2059438" y="686479"/>
                        <a:pt x="2059439" y="1372959"/>
                        <a:pt x="2059439" y="2059439"/>
                      </a:cubicBezTo>
                      <a:lnTo>
                        <a:pt x="275912" y="3089158"/>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10124" tIns="905830" rIns="2203766" bIns="2053231" numCol="1" spcCol="1270" anchor="ctr" anchorCtr="0">
                  <a:noAutofit/>
                </a:bodyPr>
                <a:lstStyle/>
                <a:p>
                  <a:pPr lvl="0" algn="ctr" defTabSz="1155700">
                    <a:lnSpc>
                      <a:spcPct val="90000"/>
                    </a:lnSpc>
                    <a:spcBef>
                      <a:spcPct val="0"/>
                    </a:spcBef>
                    <a:spcAft>
                      <a:spcPct val="35000"/>
                    </a:spcAft>
                  </a:pPr>
                  <a:r>
                    <a:rPr lang="en-US" sz="2600" b="1" kern="1200" dirty="0"/>
                    <a:t>RE generation</a:t>
                  </a:r>
                </a:p>
              </p:txBody>
            </p:sp>
            <p:sp>
              <p:nvSpPr>
                <p:cNvPr id="53" name="Circular Arrow 24">
                  <a:extLst>
                    <a:ext uri="{FF2B5EF4-FFF2-40B4-BE49-F238E27FC236}">
                      <a16:creationId xmlns:a16="http://schemas.microsoft.com/office/drawing/2014/main" id="{84E004AB-37D0-4A03-9235-10EE578268BB}"/>
                    </a:ext>
                  </a:extLst>
                </p:cNvPr>
                <p:cNvSpPr/>
                <p:nvPr/>
              </p:nvSpPr>
              <p:spPr>
                <a:xfrm>
                  <a:off x="3697012" y="1372689"/>
                  <a:ext cx="4628834" cy="4628834"/>
                </a:xfrm>
                <a:prstGeom prst="circularArrow">
                  <a:avLst>
                    <a:gd name="adj1" fmla="val 5085"/>
                    <a:gd name="adj2" fmla="val 327528"/>
                    <a:gd name="adj3" fmla="val 15873039"/>
                    <a:gd name="adj4" fmla="val 90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grpSp>
        </p:grpSp>
        <p:sp>
          <p:nvSpPr>
            <p:cNvPr id="49" name="Rectangle 4">
              <a:extLst>
                <a:ext uri="{FF2B5EF4-FFF2-40B4-BE49-F238E27FC236}">
                  <a16:creationId xmlns:a16="http://schemas.microsoft.com/office/drawing/2014/main" id="{22F191C3-C70A-4B2B-8C6C-646C07D10D72}"/>
                </a:ext>
              </a:extLst>
            </p:cNvPr>
            <p:cNvSpPr/>
            <p:nvPr/>
          </p:nvSpPr>
          <p:spPr>
            <a:xfrm>
              <a:off x="2998862" y="1050036"/>
              <a:ext cx="6480720" cy="569133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t>Runaway electron generation</a:t>
            </a:r>
            <a:endParaRPr lang="en-US" dirty="0">
              <a:latin typeface="Arial MT Condensed Light" panose="020B0306020202020204" pitchFamily="34" charset="0"/>
            </a:endParaRPr>
          </a:p>
        </p:txBody>
      </p:sp>
      <mc:AlternateContent xmlns:mc="http://schemas.openxmlformats.org/markup-compatibility/2006" xmlns:a14="http://schemas.microsoft.com/office/drawing/2010/main">
        <mc:Choice Requires="a14">
          <p:sp>
            <p:nvSpPr>
              <p:cNvPr id="21" name="Text Placeholder 2"/>
              <p:cNvSpPr>
                <a:spLocks noGrp="1"/>
              </p:cNvSpPr>
              <p:nvPr>
                <p:ph type="body" sz="quarter" idx="13"/>
              </p:nvPr>
            </p:nvSpPr>
            <p:spPr>
              <a:xfrm>
                <a:off x="360000" y="972000"/>
                <a:ext cx="5554800" cy="5364000"/>
              </a:xfrm>
            </p:spPr>
            <p:txBody>
              <a:bodyPr/>
              <a:lstStyle/>
              <a:p>
                <a:pPr marL="342900" indent="-342900">
                  <a:buFont typeface="Wingdings" panose="05000000000000000000" pitchFamily="2" charset="2"/>
                  <a:buChar char="§"/>
                </a:pPr>
                <a:r>
                  <a:rPr lang="en-US" dirty="0" err="1"/>
                  <a:t>Ohmic</a:t>
                </a:r>
                <a:r>
                  <a:rPr lang="en-US" dirty="0"/>
                  <a:t> current contracts due to MGI</a:t>
                </a:r>
              </a:p>
              <a:p>
                <a:pPr marL="342900" indent="-342900">
                  <a:buFont typeface="Wingdings" panose="05000000000000000000" pitchFamily="2" charset="2"/>
                  <a:buChar char="§"/>
                </a:pPr>
                <a:r>
                  <a:rPr lang="en-US" dirty="0"/>
                  <a:t>Electric field (normalized) locally increases</a:t>
                </a:r>
                <a:br>
                  <a:rPr lang="en-US" dirty="0"/>
                </a:br>
                <a:r>
                  <a:rPr lang="en-US" sz="1600" dirty="0"/>
                  <a:t>(</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a:rPr>
                          <m:t>𝐸</m:t>
                        </m:r>
                      </m:e>
                      <m:sub>
                        <m:r>
                          <a:rPr lang="en-US" sz="1600" b="0" i="1" smtClean="0">
                            <a:latin typeface="Cambria Math"/>
                          </a:rPr>
                          <m:t>∥</m:t>
                        </m:r>
                      </m:sub>
                    </m:sSub>
                    <m:r>
                      <a:rPr lang="en-US" sz="1600" b="0" i="1" smtClean="0">
                        <a:latin typeface="Cambria Math"/>
                      </a:rPr>
                      <m:t>∝</m:t>
                    </m:r>
                    <m:sSub>
                      <m:sSubPr>
                        <m:ctrlPr>
                          <a:rPr lang="en-US" sz="1600" b="0" i="1" smtClean="0">
                            <a:latin typeface="Cambria Math" panose="02040503050406030204" pitchFamily="18" charset="0"/>
                          </a:rPr>
                        </m:ctrlPr>
                      </m:sSubPr>
                      <m:e>
                        <m:r>
                          <a:rPr lang="en-US" sz="1600" b="0" i="1" smtClean="0">
                            <a:latin typeface="Cambria Math"/>
                          </a:rPr>
                          <m:t>𝑗</m:t>
                        </m:r>
                      </m:e>
                      <m:sub>
                        <m:r>
                          <m:rPr>
                            <m:sty m:val="p"/>
                          </m:rPr>
                          <a:rPr lang="en-US" sz="1600" b="0" i="0" smtClean="0">
                            <a:latin typeface="Cambria Math"/>
                          </a:rPr>
                          <m:t>Ω</m:t>
                        </m:r>
                      </m:sub>
                    </m:sSub>
                    <m:sSubSup>
                      <m:sSubSupPr>
                        <m:ctrlPr>
                          <a:rPr lang="en-US" sz="1600" b="0" i="1" smtClean="0">
                            <a:latin typeface="Cambria Math" panose="02040503050406030204" pitchFamily="18" charset="0"/>
                          </a:rPr>
                        </m:ctrlPr>
                      </m:sSubSupPr>
                      <m:e>
                        <m:r>
                          <a:rPr lang="en-US" sz="1600" b="0" i="1" smtClean="0">
                            <a:latin typeface="Cambria Math"/>
                          </a:rPr>
                          <m:t>𝑇</m:t>
                        </m:r>
                      </m:e>
                      <m:sub>
                        <m:r>
                          <m:rPr>
                            <m:sty m:val="p"/>
                          </m:rPr>
                          <a:rPr lang="en-US" sz="1600" b="0" i="0" smtClean="0">
                            <a:latin typeface="Cambria Math"/>
                          </a:rPr>
                          <m:t>e</m:t>
                        </m:r>
                      </m:sub>
                      <m:sup>
                        <m:r>
                          <a:rPr lang="en-US" sz="1600" b="0" i="1" smtClean="0">
                            <a:latin typeface="Cambria Math"/>
                          </a:rPr>
                          <m:t>−3/2</m:t>
                        </m:r>
                      </m:sup>
                    </m:sSubSup>
                  </m:oMath>
                </a14:m>
                <a:r>
                  <a:rPr lang="en-US" sz="1600" dirty="0"/>
                  <a:t>)</a:t>
                </a:r>
              </a:p>
              <a:p>
                <a:endParaRPr lang="en-US" dirty="0"/>
              </a:p>
            </p:txBody>
          </p:sp>
        </mc:Choice>
        <mc:Fallback xmlns="">
          <p:sp>
            <p:nvSpPr>
              <p:cNvPr id="21" name="Text Placeholder 2"/>
              <p:cNvSpPr>
                <a:spLocks noGrp="1" noRot="1" noChangeAspect="1" noMove="1" noResize="1" noEditPoints="1" noAdjustHandles="1" noChangeArrowheads="1" noChangeShapeType="1" noTextEdit="1"/>
              </p:cNvSpPr>
              <p:nvPr>
                <p:ph type="body" sz="quarter" idx="13"/>
              </p:nvPr>
            </p:nvSpPr>
            <p:spPr>
              <a:xfrm>
                <a:off x="360000" y="972000"/>
                <a:ext cx="5554800" cy="5364000"/>
              </a:xfrm>
              <a:blipFill rotWithShape="1">
                <a:blip r:embed="rId10"/>
                <a:stretch>
                  <a:fillRect l="-2525" t="-682"/>
                </a:stretch>
              </a:blipFill>
            </p:spPr>
            <p:txBody>
              <a:bodyPr/>
              <a:lstStyle/>
              <a:p>
                <a:r>
                  <a:rPr lang="en-US">
                    <a:noFill/>
                  </a:rPr>
                  <a:t> </a:t>
                </a:r>
              </a:p>
            </p:txBody>
          </p:sp>
        </mc:Fallback>
      </mc:AlternateContent>
      <p:pic>
        <p:nvPicPr>
          <p:cNvPr id="26" name="Picture 25"/>
          <p:cNvPicPr>
            <a:picLocks/>
          </p:cNvPicPr>
          <p:nvPr/>
        </p:nvPicPr>
        <p:blipFill>
          <a:blip r:embed="rId11" cstate="print">
            <a:extLst>
              <a:ext uri="{28A0092B-C50C-407E-A947-70E740481C1C}">
                <a14:useLocalDpi xmlns:a14="http://schemas.microsoft.com/office/drawing/2010/main"/>
              </a:ext>
            </a:extLst>
          </a:blip>
          <a:srcRect/>
          <a:stretch/>
        </p:blipFill>
        <p:spPr>
          <a:xfrm>
            <a:off x="6275207" y="972622"/>
            <a:ext cx="5554800" cy="1798755"/>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27" name="Picture 26"/>
          <p:cNvPicPr>
            <a:picLocks/>
          </p:cNvPicPr>
          <p:nvPr/>
        </p:nvPicPr>
        <p:blipFill>
          <a:blip r:embed="rId12" cstate="print">
            <a:extLst>
              <a:ext uri="{28A0092B-C50C-407E-A947-70E740481C1C}">
                <a14:useLocalDpi xmlns:a14="http://schemas.microsoft.com/office/drawing/2010/main"/>
              </a:ext>
            </a:extLst>
          </a:blip>
          <a:srcRect/>
          <a:stretch/>
        </p:blipFill>
        <p:spPr>
          <a:xfrm>
            <a:off x="360000" y="4536622"/>
            <a:ext cx="5554800" cy="1798755"/>
          </a:xfrm>
          <a:prstGeom prst="rect">
            <a:avLst/>
          </a:prstGeom>
          <a:ln>
            <a:solidFill>
              <a:schemeClr val="bg1">
                <a:lumMod val="95000"/>
              </a:schemeClr>
            </a:solidFill>
          </a:ln>
          <a:effectLst>
            <a:outerShdw blurRad="50800" dist="38100" dir="2700000" algn="tl" rotWithShape="0">
              <a:prstClr val="black">
                <a:alpha val="40000"/>
              </a:prstClr>
            </a:outerShdw>
          </a:effectLst>
        </p:spPr>
      </p:pic>
      <p:grpSp>
        <p:nvGrpSpPr>
          <p:cNvPr id="7" name="Group 6"/>
          <p:cNvGrpSpPr/>
          <p:nvPr/>
        </p:nvGrpSpPr>
        <p:grpSpPr>
          <a:xfrm>
            <a:off x="6275207" y="3281846"/>
            <a:ext cx="5554800" cy="1083258"/>
            <a:chOff x="6275207" y="972000"/>
            <a:chExt cx="5554800" cy="1083258"/>
          </a:xfrm>
        </p:grpSpPr>
        <p:sp>
          <p:nvSpPr>
            <p:cNvPr id="28" name="TextBox 27"/>
            <p:cNvSpPr txBox="1"/>
            <p:nvPr/>
          </p:nvSpPr>
          <p:spPr>
            <a:xfrm>
              <a:off x="6275207" y="972000"/>
              <a:ext cx="5554800" cy="380480"/>
            </a:xfrm>
            <a:prstGeom prst="rect">
              <a:avLst/>
            </a:prstGeom>
            <a:solidFill>
              <a:schemeClr val="accent1"/>
            </a:solidFill>
          </p:spPr>
          <p:txBody>
            <a:bodyPr wrap="square" lIns="0" tIns="36000" rIns="0" bIns="36000" rtlCol="0">
              <a:spAutoFit/>
            </a:bodyPr>
            <a:lstStyle/>
            <a:p>
              <a:pPr algn="ctr"/>
              <a:r>
                <a:rPr lang="en-US" sz="2000" b="1" dirty="0">
                  <a:solidFill>
                    <a:schemeClr val="bg1"/>
                  </a:solidFill>
                  <a:latin typeface="+mj-lt"/>
                </a:rPr>
                <a:t>Avalanche generation</a:t>
              </a:r>
              <a:endParaRPr lang="en-US" sz="2000" baseline="30000" dirty="0">
                <a:solidFill>
                  <a:schemeClr val="bg1"/>
                </a:solidFill>
                <a:latin typeface="+mj-lt"/>
              </a:endParaRPr>
            </a:p>
          </p:txBody>
        </p:sp>
        <mc:AlternateContent xmlns:mc="http://schemas.openxmlformats.org/markup-compatibility/2006" xmlns:a14="http://schemas.microsoft.com/office/drawing/2010/main">
          <mc:Choice Requires="a14">
            <p:sp>
              <p:nvSpPr>
                <p:cNvPr id="29" name="TextBox 28"/>
                <p:cNvSpPr txBox="1"/>
                <p:nvPr/>
              </p:nvSpPr>
              <p:spPr>
                <a:xfrm>
                  <a:off x="6275207" y="1353600"/>
                  <a:ext cx="5554800" cy="701658"/>
                </a:xfrm>
                <a:prstGeom prst="rect">
                  <a:avLst/>
                </a:prstGeom>
                <a:noFill/>
              </p:spPr>
              <p:txBody>
                <a:bodyPr wrap="square" lIns="0" tIns="36000" rIns="0" bIns="36000" rtlCol="0">
                  <a:spAutoFit/>
                </a:bodyPr>
                <a:lstStyle/>
                <a:p>
                  <a:pPr marL="342900" indent="-342900">
                    <a:buFont typeface="Wingdings" panose="05000000000000000000" pitchFamily="2" charset="2"/>
                    <a:buChar char="§"/>
                  </a:pPr>
                  <a:r>
                    <a:rPr lang="en-US" sz="2000" dirty="0"/>
                    <a:t>Multiplication over a few </a:t>
                  </a:r>
                  <a:r>
                    <a:rPr lang="en-US" sz="2000" dirty="0" err="1"/>
                    <a:t>ms</a:t>
                  </a:r>
                  <a:br>
                    <a:rPr lang="en-US" sz="2000" dirty="0"/>
                  </a:br>
                  <a:r>
                    <a:rPr lang="en-US" sz="2000" dirty="0"/>
                    <a:t>→ RE current avalanche dominated: </a:t>
                  </a:r>
                  <a14:m>
                    <m:oMath xmlns:m="http://schemas.openxmlformats.org/officeDocument/2006/math">
                      <m:r>
                        <a:rPr lang="en-US" sz="2000" i="1">
                          <a:latin typeface="Cambria Math"/>
                        </a:rPr>
                        <m:t>98.9% </m:t>
                      </m:r>
                      <m:sSub>
                        <m:sSubPr>
                          <m:ctrlPr>
                            <a:rPr lang="en-US" sz="2000" i="1">
                              <a:latin typeface="Cambria Math" panose="02040503050406030204" pitchFamily="18" charset="0"/>
                            </a:rPr>
                          </m:ctrlPr>
                        </m:sSubPr>
                        <m:e>
                          <m:r>
                            <a:rPr lang="en-US" sz="2000" i="1">
                              <a:latin typeface="Cambria Math"/>
                            </a:rPr>
                            <m:t>𝐼</m:t>
                          </m:r>
                        </m:e>
                        <m:sub>
                          <m:r>
                            <m:rPr>
                              <m:sty m:val="p"/>
                            </m:rPr>
                            <a:rPr lang="en-US" sz="2000">
                              <a:latin typeface="Cambria Math"/>
                            </a:rPr>
                            <m:t>RE</m:t>
                          </m:r>
                          <m:r>
                            <a:rPr lang="en-US" sz="2000">
                              <a:latin typeface="Cambria Math"/>
                            </a:rPr>
                            <m:t>,</m:t>
                          </m:r>
                          <m:r>
                            <m:rPr>
                              <m:sty m:val="p"/>
                            </m:rPr>
                            <a:rPr lang="en-US" sz="2000">
                              <a:latin typeface="Cambria Math"/>
                            </a:rPr>
                            <m:t>tot</m:t>
                          </m:r>
                        </m:sub>
                      </m:sSub>
                    </m:oMath>
                  </a14:m>
                  <a:endParaRPr lang="en-US" sz="2000" dirty="0"/>
                </a:p>
              </p:txBody>
            </p:sp>
          </mc:Choice>
          <mc:Fallback xmlns="">
            <p:sp>
              <p:nvSpPr>
                <p:cNvPr id="29" name="TextBox 28"/>
                <p:cNvSpPr txBox="1">
                  <a:spLocks noRot="1" noChangeAspect="1" noMove="1" noResize="1" noEditPoints="1" noAdjustHandles="1" noChangeArrowheads="1" noChangeShapeType="1" noTextEdit="1"/>
                </p:cNvSpPr>
                <p:nvPr/>
              </p:nvSpPr>
              <p:spPr>
                <a:xfrm>
                  <a:off x="6275207" y="1353600"/>
                  <a:ext cx="5554800" cy="701658"/>
                </a:xfrm>
                <a:prstGeom prst="rect">
                  <a:avLst/>
                </a:prstGeom>
                <a:blipFill rotWithShape="1">
                  <a:blip r:embed="rId13"/>
                  <a:stretch>
                    <a:fillRect l="-2522" t="-6087" b="-13043"/>
                  </a:stretch>
                </a:blipFill>
              </p:spPr>
              <p:txBody>
                <a:bodyPr/>
                <a:lstStyle/>
                <a:p>
                  <a:r>
                    <a:rPr lang="en-US">
                      <a:noFill/>
                    </a:rPr>
                    <a:t> </a:t>
                  </a:r>
                </a:p>
              </p:txBody>
            </p:sp>
          </mc:Fallback>
        </mc:AlternateContent>
      </p:grpSp>
      <p:grpSp>
        <p:nvGrpSpPr>
          <p:cNvPr id="30" name="Group 29"/>
          <p:cNvGrpSpPr/>
          <p:nvPr/>
        </p:nvGrpSpPr>
        <p:grpSpPr>
          <a:xfrm>
            <a:off x="360000" y="3281846"/>
            <a:ext cx="5554800" cy="1083258"/>
            <a:chOff x="6275207" y="972000"/>
            <a:chExt cx="5554800" cy="1083258"/>
          </a:xfrm>
        </p:grpSpPr>
        <p:sp>
          <p:nvSpPr>
            <p:cNvPr id="31" name="TextBox 30"/>
            <p:cNvSpPr txBox="1"/>
            <p:nvPr/>
          </p:nvSpPr>
          <p:spPr>
            <a:xfrm>
              <a:off x="6275207" y="972000"/>
              <a:ext cx="5554800" cy="380480"/>
            </a:xfrm>
            <a:prstGeom prst="rect">
              <a:avLst/>
            </a:prstGeom>
            <a:solidFill>
              <a:schemeClr val="accent1"/>
            </a:solidFill>
          </p:spPr>
          <p:txBody>
            <a:bodyPr wrap="square" lIns="0" tIns="36000" rIns="0" bIns="36000" rtlCol="0">
              <a:spAutoFit/>
            </a:bodyPr>
            <a:lstStyle/>
            <a:p>
              <a:pPr algn="ctr"/>
              <a:r>
                <a:rPr lang="en-US" sz="2000" b="1" dirty="0" err="1">
                  <a:solidFill>
                    <a:schemeClr val="bg1"/>
                  </a:solidFill>
                  <a:latin typeface="+mj-lt"/>
                </a:rPr>
                <a:t>Dreicer</a:t>
              </a:r>
              <a:r>
                <a:rPr lang="en-US" sz="2000" b="1" dirty="0">
                  <a:solidFill>
                    <a:schemeClr val="bg1"/>
                  </a:solidFill>
                  <a:latin typeface="+mj-lt"/>
                </a:rPr>
                <a:t> generation</a:t>
              </a:r>
              <a:endParaRPr lang="en-US" sz="2000" baseline="30000" dirty="0">
                <a:solidFill>
                  <a:schemeClr val="bg1"/>
                </a:solidFill>
                <a:latin typeface="+mj-lt"/>
              </a:endParaRPr>
            </a:p>
          </p:txBody>
        </p:sp>
        <mc:AlternateContent xmlns:mc="http://schemas.openxmlformats.org/markup-compatibility/2006" xmlns:a14="http://schemas.microsoft.com/office/drawing/2010/main">
          <mc:Choice Requires="a14">
            <p:sp>
              <p:nvSpPr>
                <p:cNvPr id="32" name="TextBox 31"/>
                <p:cNvSpPr txBox="1"/>
                <p:nvPr/>
              </p:nvSpPr>
              <p:spPr>
                <a:xfrm>
                  <a:off x="6275207" y="1353600"/>
                  <a:ext cx="5554800" cy="701658"/>
                </a:xfrm>
                <a:prstGeom prst="rect">
                  <a:avLst/>
                </a:prstGeom>
                <a:noFill/>
              </p:spPr>
              <p:txBody>
                <a:bodyPr wrap="square" lIns="0" tIns="36000" rIns="0" bIns="36000" rtlCol="0">
                  <a:spAutoFit/>
                </a:bodyPr>
                <a:lstStyle/>
                <a:p>
                  <a:pPr marL="342900" indent="-342900">
                    <a:buFont typeface="Wingdings" panose="05000000000000000000" pitchFamily="2" charset="2"/>
                    <a:buChar char="§"/>
                  </a:pPr>
                  <a:r>
                    <a:rPr lang="en-US" sz="2000" dirty="0"/>
                    <a:t>Dreicer generation transiently at radii with high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𝑗</m:t>
                          </m:r>
                        </m:e>
                        <m:sub>
                          <m:r>
                            <m:rPr>
                              <m:sty m:val="p"/>
                            </m:rPr>
                            <a:rPr lang="en-US" sz="2000">
                              <a:latin typeface="Cambria Math"/>
                            </a:rPr>
                            <m:t>Ω</m:t>
                          </m:r>
                        </m:sub>
                      </m:sSub>
                    </m:oMath>
                  </a14:m>
                  <a:br>
                    <a:rPr lang="en-US" sz="2000" dirty="0"/>
                  </a:br>
                  <a:r>
                    <a:rPr lang="en-US" sz="2000" dirty="0"/>
                    <a:t>→ only small seed generated: </a:t>
                  </a:r>
                  <a14:m>
                    <m:oMath xmlns:m="http://schemas.openxmlformats.org/officeDocument/2006/math">
                      <m:r>
                        <a:rPr lang="en-US" sz="2000" i="1" dirty="0">
                          <a:latin typeface="Cambria Math"/>
                        </a:rPr>
                        <m:t>1.1% </m:t>
                      </m:r>
                      <m:sSub>
                        <m:sSubPr>
                          <m:ctrlPr>
                            <a:rPr lang="en-US" sz="2000" i="1" dirty="0">
                              <a:latin typeface="Cambria Math" panose="02040503050406030204" pitchFamily="18" charset="0"/>
                            </a:rPr>
                          </m:ctrlPr>
                        </m:sSubPr>
                        <m:e>
                          <m:r>
                            <a:rPr lang="en-US" sz="2000" i="1" dirty="0">
                              <a:latin typeface="Cambria Math"/>
                            </a:rPr>
                            <m:t>𝐼</m:t>
                          </m:r>
                        </m:e>
                        <m:sub>
                          <m:r>
                            <m:rPr>
                              <m:sty m:val="p"/>
                            </m:rPr>
                            <a:rPr lang="en-US" sz="2000" dirty="0">
                              <a:latin typeface="Cambria Math"/>
                            </a:rPr>
                            <m:t>RE</m:t>
                          </m:r>
                          <m:r>
                            <a:rPr lang="en-US" sz="2000" i="1" dirty="0">
                              <a:latin typeface="Cambria Math"/>
                            </a:rPr>
                            <m:t>,</m:t>
                          </m:r>
                          <m:r>
                            <m:rPr>
                              <m:sty m:val="p"/>
                            </m:rPr>
                            <a:rPr lang="en-US" sz="2000" dirty="0">
                              <a:latin typeface="Cambria Math"/>
                            </a:rPr>
                            <m:t>tot</m:t>
                          </m:r>
                        </m:sub>
                      </m:sSub>
                    </m:oMath>
                  </a14:m>
                  <a:endParaRPr lang="en-US"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75207" y="1353600"/>
                  <a:ext cx="5554800" cy="701658"/>
                </a:xfrm>
                <a:prstGeom prst="rect">
                  <a:avLst/>
                </a:prstGeom>
                <a:blipFill rotWithShape="1">
                  <a:blip r:embed="rId14"/>
                  <a:stretch>
                    <a:fillRect l="-2525" t="-6087" b="-13043"/>
                  </a:stretch>
                </a:blipFill>
              </p:spPr>
              <p:txBody>
                <a:bodyPr/>
                <a:lstStyle/>
                <a:p>
                  <a:r>
                    <a:rPr lang="en-US">
                      <a:noFill/>
                    </a:rPr>
                    <a:t> </a:t>
                  </a:r>
                </a:p>
              </p:txBody>
            </p:sp>
          </mc:Fallback>
        </mc:AlternateContent>
      </p:grpSp>
      <p:pic>
        <p:nvPicPr>
          <p:cNvPr id="33" name="Picture 32"/>
          <p:cNvPicPr>
            <a:picLocks/>
          </p:cNvPicPr>
          <p:nvPr/>
        </p:nvPicPr>
        <p:blipFill>
          <a:blip r:embed="rId15" cstate="print">
            <a:extLst>
              <a:ext uri="{28A0092B-C50C-407E-A947-70E740481C1C}">
                <a14:useLocalDpi xmlns:a14="http://schemas.microsoft.com/office/drawing/2010/main"/>
              </a:ext>
            </a:extLst>
          </a:blip>
          <a:srcRect/>
          <a:stretch/>
        </p:blipFill>
        <p:spPr>
          <a:xfrm>
            <a:off x="6275207" y="4536622"/>
            <a:ext cx="5554800" cy="1798755"/>
          </a:xfrm>
          <a:prstGeom prst="rect">
            <a:avLst/>
          </a:prstGeom>
          <a:ln>
            <a:solidFill>
              <a:schemeClr val="bg1">
                <a:lumMod val="95000"/>
              </a:schemeClr>
            </a:solidFill>
          </a:ln>
          <a:effectLst>
            <a:outerShdw blurRad="50800" dist="38100" dir="2700000" algn="tl" rotWithShape="0">
              <a:prstClr val="black">
                <a:alpha val="40000"/>
              </a:prstClr>
            </a:outerShdw>
          </a:effectLst>
        </p:spPr>
      </p:pic>
      <p:cxnSp>
        <p:nvCxnSpPr>
          <p:cNvPr id="34" name="Straight Arrow Connector 33"/>
          <p:cNvCxnSpPr/>
          <p:nvPr/>
        </p:nvCxnSpPr>
        <p:spPr>
          <a:xfrm flipH="1" flipV="1">
            <a:off x="9695606" y="1872000"/>
            <a:ext cx="936105" cy="188849"/>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8183438" y="1775489"/>
            <a:ext cx="1512168" cy="9651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413251">
            <a:off x="9352239" y="1562818"/>
            <a:ext cx="1005403" cy="338554"/>
          </a:xfrm>
          <a:prstGeom prst="rect">
            <a:avLst/>
          </a:prstGeom>
          <a:noFill/>
        </p:spPr>
        <p:txBody>
          <a:bodyPr wrap="none" rtlCol="0">
            <a:spAutoFit/>
          </a:bodyPr>
          <a:lstStyle/>
          <a:p>
            <a:r>
              <a:rPr lang="en-US" sz="1600" dirty="0">
                <a:solidFill>
                  <a:schemeClr val="bg1"/>
                </a:solidFill>
                <a:latin typeface="+mj-lt"/>
                <a:ea typeface="Arial MT Condensed" panose="020B0706020202020204" pitchFamily="34" charset="0"/>
                <a:cs typeface="Arial MT Condensed" panose="020B0706020202020204" pitchFamily="34" charset="0"/>
              </a:rPr>
              <a:t>contraction</a:t>
            </a:r>
            <a:endParaRPr lang="en-GB" sz="1600" dirty="0">
              <a:solidFill>
                <a:schemeClr val="bg1"/>
              </a:solidFill>
              <a:latin typeface="+mj-lt"/>
              <a:ea typeface="Arial MT Condensed" panose="020B0706020202020204" pitchFamily="34" charset="0"/>
              <a:cs typeface="Arial MT Condensed" panose="020B0706020202020204" pitchFamily="34" charset="0"/>
            </a:endParaRPr>
          </a:p>
        </p:txBody>
      </p:sp>
      <mc:AlternateContent xmlns:mc="http://schemas.openxmlformats.org/markup-compatibility/2006" xmlns:a14="http://schemas.microsoft.com/office/drawing/2010/main">
        <mc:Choice Requires="a14">
          <p:sp>
            <p:nvSpPr>
              <p:cNvPr id="46" name="TextBox 45"/>
              <p:cNvSpPr txBox="1"/>
              <p:nvPr/>
            </p:nvSpPr>
            <p:spPr>
              <a:xfrm>
                <a:off x="798477" y="4837554"/>
                <a:ext cx="1815946"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a:rPr>
                            <m:t>𝐸</m:t>
                          </m:r>
                        </m:e>
                        <m:sub>
                          <m:r>
                            <a:rPr lang="en-US" sz="1600" b="0" i="1" smtClean="0">
                              <a:solidFill>
                                <a:schemeClr val="bg1"/>
                              </a:solidFill>
                              <a:latin typeface="Cambria Math"/>
                            </a:rPr>
                            <m:t>∥</m:t>
                          </m:r>
                        </m:sub>
                      </m:sSub>
                      <m:r>
                        <a:rPr lang="en-US" sz="1600" b="0" i="1" smtClean="0">
                          <a:solidFill>
                            <a:schemeClr val="bg1"/>
                          </a:solidFill>
                          <a:latin typeface="Cambria Math"/>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a:rPr>
                            <m:t>𝐸</m:t>
                          </m:r>
                        </m:e>
                        <m:sub>
                          <m:r>
                            <m:rPr>
                              <m:sty m:val="p"/>
                            </m:rPr>
                            <a:rPr lang="en-US" sz="1600" b="0" i="0" smtClean="0">
                              <a:solidFill>
                                <a:schemeClr val="bg1"/>
                              </a:solidFill>
                              <a:latin typeface="Cambria Math"/>
                            </a:rPr>
                            <m:t>D</m:t>
                          </m:r>
                        </m:sub>
                      </m:sSub>
                      <m:r>
                        <a:rPr lang="en-US" sz="1600" b="0" i="1" smtClean="0">
                          <a:solidFill>
                            <a:schemeClr val="bg1"/>
                          </a:solidFill>
                          <a:latin typeface="Cambria Math"/>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a:rPr>
                            <m:t>𝑗</m:t>
                          </m:r>
                        </m:e>
                        <m:sub>
                          <m:r>
                            <m:rPr>
                              <m:sty m:val="p"/>
                            </m:rPr>
                            <a:rPr lang="en-US" sz="1600" b="0" i="0" smtClean="0">
                              <a:solidFill>
                                <a:schemeClr val="bg1"/>
                              </a:solidFill>
                              <a:latin typeface="Cambria Math"/>
                            </a:rPr>
                            <m:t>Ω</m:t>
                          </m:r>
                        </m:sub>
                      </m:sSub>
                      <m:r>
                        <a:rPr lang="en-US" sz="1600" b="0" i="1" smtClean="0">
                          <a:solidFill>
                            <a:schemeClr val="bg1"/>
                          </a:solidFill>
                          <a:latin typeface="Cambria Math"/>
                        </a:rPr>
                        <m:t>/</m:t>
                      </m:r>
                      <m:sSubSup>
                        <m:sSubSupPr>
                          <m:ctrlPr>
                            <a:rPr lang="en-US" sz="1600" b="0" i="1" smtClean="0">
                              <a:solidFill>
                                <a:schemeClr val="bg1"/>
                              </a:solidFill>
                              <a:latin typeface="Cambria Math" panose="02040503050406030204" pitchFamily="18" charset="0"/>
                            </a:rPr>
                          </m:ctrlPr>
                        </m:sSubSupPr>
                        <m:e>
                          <m:r>
                            <a:rPr lang="en-US" sz="1600" b="0" i="1" smtClean="0">
                              <a:solidFill>
                                <a:schemeClr val="bg1"/>
                              </a:solidFill>
                              <a:latin typeface="Cambria Math"/>
                            </a:rPr>
                            <m:t>𝑇</m:t>
                          </m:r>
                        </m:e>
                        <m:sub>
                          <m:r>
                            <m:rPr>
                              <m:sty m:val="p"/>
                            </m:rPr>
                            <a:rPr lang="en-US" sz="1600" b="0" i="0" smtClean="0">
                              <a:solidFill>
                                <a:schemeClr val="bg1"/>
                              </a:solidFill>
                              <a:latin typeface="Cambria Math"/>
                            </a:rPr>
                            <m:t>e</m:t>
                          </m:r>
                        </m:sub>
                        <m:sup>
                          <m:r>
                            <a:rPr lang="en-US" sz="1600" b="0" i="1" smtClean="0">
                              <a:solidFill>
                                <a:schemeClr val="bg1"/>
                              </a:solidFill>
                              <a:latin typeface="Cambria Math"/>
                            </a:rPr>
                            <m:t>1/2</m:t>
                          </m:r>
                        </m:sup>
                      </m:sSubSup>
                      <m:r>
                        <a:rPr lang="en-US" sz="1600" b="0" i="1" smtClean="0">
                          <a:solidFill>
                            <a:schemeClr val="bg1"/>
                          </a:solidFill>
                          <a:latin typeface="Cambria Math"/>
                        </a:rPr>
                        <m:t>𝑛</m:t>
                      </m:r>
                    </m:oMath>
                  </m:oMathPara>
                </a14:m>
                <a:endParaRPr lang="en-GB" sz="1600" dirty="0">
                  <a:solidFill>
                    <a:schemeClr val="bg1"/>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798477" y="4837554"/>
                <a:ext cx="1815946" cy="391646"/>
              </a:xfrm>
              <a:prstGeom prst="rect">
                <a:avLst/>
              </a:prstGeom>
              <a:blipFill rotWithShape="1">
                <a:blip r:embed="rId16"/>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3528000" y="4869160"/>
                <a:ext cx="1895584" cy="364202"/>
              </a:xfrm>
              <a:prstGeom prst="rect">
                <a:avLst/>
              </a:prstGeom>
              <a:noFill/>
            </p:spPr>
            <p:txBody>
              <a:bodyPr wrap="none" rtlCol="0">
                <a:spAutoFit/>
              </a:bodyPr>
              <a:lstStyle/>
              <a:p>
                <a:r>
                  <a:rPr lang="en-US" sz="1600" dirty="0">
                    <a:solidFill>
                      <a:schemeClr val="bg1"/>
                    </a:solidFill>
                    <a:latin typeface="+mj-lt"/>
                    <a:ea typeface="Arial MT Condensed" panose="020B0706020202020204" pitchFamily="34" charset="0"/>
                    <a:cs typeface="Arial MT Condensed" panose="020B0706020202020204" pitchFamily="34" charset="0"/>
                  </a:rPr>
                  <a:t>high </a:t>
                </a:r>
                <a14:m>
                  <m:oMath xmlns:m="http://schemas.openxmlformats.org/officeDocument/2006/math">
                    <m:sSub>
                      <m:sSubPr>
                        <m:ctrlPr>
                          <a:rPr lang="en-US" sz="1600" b="0" i="1" smtClean="0">
                            <a:solidFill>
                              <a:schemeClr val="bg1"/>
                            </a:solidFill>
                            <a:latin typeface="Cambria Math" panose="02040503050406030204" pitchFamily="18" charset="0"/>
                            <a:ea typeface="Arial MT Condensed" panose="020B0706020202020204" pitchFamily="34" charset="0"/>
                            <a:cs typeface="Arial MT Condensed" panose="020B0706020202020204" pitchFamily="34" charset="0"/>
                          </a:rPr>
                        </m:ctrlPr>
                      </m:sSubPr>
                      <m:e>
                        <m:r>
                          <a:rPr lang="en-US" sz="1600" b="0" i="1" smtClean="0">
                            <a:solidFill>
                              <a:schemeClr val="bg1"/>
                            </a:solidFill>
                            <a:latin typeface="Cambria Math"/>
                            <a:ea typeface="Arial MT Condensed" panose="020B0706020202020204" pitchFamily="34" charset="0"/>
                            <a:cs typeface="Arial MT Condensed" panose="020B0706020202020204" pitchFamily="34" charset="0"/>
                          </a:rPr>
                          <m:t>𝑗</m:t>
                        </m:r>
                      </m:e>
                      <m:sub>
                        <m:r>
                          <m:rPr>
                            <m:sty m:val="p"/>
                          </m:rPr>
                          <a:rPr lang="en-US" sz="1600" b="0" i="0" smtClean="0">
                            <a:solidFill>
                              <a:schemeClr val="bg1"/>
                            </a:solidFill>
                            <a:latin typeface="Cambria Math"/>
                            <a:ea typeface="Arial MT Condensed" panose="020B0706020202020204" pitchFamily="34" charset="0"/>
                            <a:cs typeface="Arial MT Condensed" panose="020B0706020202020204" pitchFamily="34" charset="0"/>
                          </a:rPr>
                          <m:t>Ω</m:t>
                        </m:r>
                      </m:sub>
                    </m:sSub>
                  </m:oMath>
                </a14:m>
                <a:r>
                  <a:rPr lang="en-US" sz="1600" dirty="0">
                    <a:solidFill>
                      <a:schemeClr val="bg1"/>
                    </a:solidFill>
                    <a:latin typeface="+mj-lt"/>
                    <a:ea typeface="Arial MT Condensed" panose="020B0706020202020204" pitchFamily="34" charset="0"/>
                    <a:cs typeface="Arial MT Condensed" panose="020B0706020202020204" pitchFamily="34" charset="0"/>
                  </a:rPr>
                  <a:t> </a:t>
                </a:r>
                <a:r>
                  <a:rPr lang="en-US" sz="1600" dirty="0">
                    <a:solidFill>
                      <a:schemeClr val="bg1"/>
                    </a:solidFill>
                    <a:latin typeface="+mj-lt"/>
                    <a:ea typeface="Arial MT Condensed" panose="020B0706020202020204" pitchFamily="34" charset="0"/>
                    <a:cs typeface="Arial"/>
                  </a:rPr>
                  <a:t>→ high source</a:t>
                </a:r>
                <a:endParaRPr lang="en-GB" sz="1600" dirty="0">
                  <a:solidFill>
                    <a:schemeClr val="bg1"/>
                  </a:solidFill>
                  <a:latin typeface="+mj-lt"/>
                  <a:ea typeface="Arial MT Condensed" panose="020B0706020202020204" pitchFamily="34" charset="0"/>
                  <a:cs typeface="Arial MT Condensed" panose="020B0706020202020204" pitchFamily="34"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3528000" y="4869160"/>
                <a:ext cx="1895584" cy="364202"/>
              </a:xfrm>
              <a:prstGeom prst="rect">
                <a:avLst/>
              </a:prstGeom>
              <a:blipFill rotWithShape="1">
                <a:blip r:embed="rId17"/>
                <a:stretch>
                  <a:fillRect l="-1929" t="-5085" r="-643" b="-152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701781" y="4837554"/>
                <a:ext cx="1785040"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a:rPr>
                            <m:t>𝐸</m:t>
                          </m:r>
                        </m:e>
                        <m:sub>
                          <m:r>
                            <a:rPr lang="en-US" sz="1600" b="0" i="1" smtClean="0">
                              <a:solidFill>
                                <a:schemeClr val="bg1"/>
                              </a:solidFill>
                              <a:latin typeface="Cambria Math"/>
                            </a:rPr>
                            <m:t>∥</m:t>
                          </m:r>
                        </m:sub>
                      </m:sSub>
                      <m:r>
                        <a:rPr lang="en-US" sz="1600" b="0" i="1" smtClean="0">
                          <a:solidFill>
                            <a:schemeClr val="bg1"/>
                          </a:solidFill>
                          <a:latin typeface="Cambria Math"/>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a:rPr>
                            <m:t>𝐸</m:t>
                          </m:r>
                        </m:e>
                        <m:sub>
                          <m:r>
                            <m:rPr>
                              <m:sty m:val="p"/>
                            </m:rPr>
                            <a:rPr lang="en-US" sz="1600" b="0" i="0" smtClean="0">
                              <a:solidFill>
                                <a:schemeClr val="bg1"/>
                              </a:solidFill>
                              <a:latin typeface="Cambria Math"/>
                            </a:rPr>
                            <m:t>c</m:t>
                          </m:r>
                        </m:sub>
                      </m:sSub>
                      <m:r>
                        <a:rPr lang="en-US" sz="1600" b="0" i="1" smtClean="0">
                          <a:solidFill>
                            <a:schemeClr val="bg1"/>
                          </a:solidFill>
                          <a:latin typeface="Cambria Math"/>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a:rPr>
                            <m:t>𝑗</m:t>
                          </m:r>
                        </m:e>
                        <m:sub>
                          <m:r>
                            <m:rPr>
                              <m:sty m:val="p"/>
                            </m:rPr>
                            <a:rPr lang="en-US" sz="1600" b="0" i="0" smtClean="0">
                              <a:solidFill>
                                <a:schemeClr val="bg1"/>
                              </a:solidFill>
                              <a:latin typeface="Cambria Math"/>
                            </a:rPr>
                            <m:t>Ω</m:t>
                          </m:r>
                        </m:sub>
                      </m:sSub>
                      <m:r>
                        <a:rPr lang="en-US" sz="1600" b="0" i="1" smtClean="0">
                          <a:solidFill>
                            <a:schemeClr val="bg1"/>
                          </a:solidFill>
                          <a:latin typeface="Cambria Math"/>
                        </a:rPr>
                        <m:t>/</m:t>
                      </m:r>
                      <m:sSubSup>
                        <m:sSubSupPr>
                          <m:ctrlPr>
                            <a:rPr lang="en-US" sz="1600" b="0" i="1" smtClean="0">
                              <a:solidFill>
                                <a:schemeClr val="bg1"/>
                              </a:solidFill>
                              <a:latin typeface="Cambria Math" panose="02040503050406030204" pitchFamily="18" charset="0"/>
                            </a:rPr>
                          </m:ctrlPr>
                        </m:sSubSupPr>
                        <m:e>
                          <m:r>
                            <a:rPr lang="en-US" sz="1600" b="0" i="1" smtClean="0">
                              <a:solidFill>
                                <a:schemeClr val="bg1"/>
                              </a:solidFill>
                              <a:latin typeface="Cambria Math"/>
                            </a:rPr>
                            <m:t>𝑇</m:t>
                          </m:r>
                        </m:e>
                        <m:sub>
                          <m:r>
                            <m:rPr>
                              <m:sty m:val="p"/>
                            </m:rPr>
                            <a:rPr lang="en-US" sz="1600" b="0" i="0" smtClean="0">
                              <a:solidFill>
                                <a:schemeClr val="bg1"/>
                              </a:solidFill>
                              <a:latin typeface="Cambria Math"/>
                            </a:rPr>
                            <m:t>e</m:t>
                          </m:r>
                        </m:sub>
                        <m:sup>
                          <m:r>
                            <a:rPr lang="en-US" sz="1600" b="0" i="1" smtClean="0">
                              <a:solidFill>
                                <a:schemeClr val="bg1"/>
                              </a:solidFill>
                              <a:latin typeface="Cambria Math"/>
                            </a:rPr>
                            <m:t>3/2</m:t>
                          </m:r>
                        </m:sup>
                      </m:sSubSup>
                      <m:r>
                        <a:rPr lang="en-US" sz="1600" b="0" i="1" smtClean="0">
                          <a:solidFill>
                            <a:schemeClr val="bg1"/>
                          </a:solidFill>
                          <a:latin typeface="Cambria Math"/>
                        </a:rPr>
                        <m:t>𝑛</m:t>
                      </m:r>
                    </m:oMath>
                  </m:oMathPara>
                </a14:m>
                <a:endParaRPr lang="en-GB" sz="1600" dirty="0">
                  <a:solidFill>
                    <a:schemeClr val="bg1"/>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701781" y="4837554"/>
                <a:ext cx="1785040" cy="391646"/>
              </a:xfrm>
              <a:prstGeom prst="rect">
                <a:avLst/>
              </a:prstGeom>
              <a:blipFill rotWithShape="1">
                <a:blip r:embed="rId18"/>
                <a:stretch>
                  <a:fillRect b="-7813"/>
                </a:stretch>
              </a:blipFill>
            </p:spPr>
            <p:txBody>
              <a:bodyPr/>
              <a:lstStyle/>
              <a:p>
                <a:r>
                  <a:rPr lang="en-US">
                    <a:noFill/>
                  </a:rPr>
                  <a:t> </a:t>
                </a:r>
              </a:p>
            </p:txBody>
          </p:sp>
        </mc:Fallback>
      </mc:AlternateContent>
    </p:spTree>
    <p:extLst>
      <p:ext uri="{BB962C8B-B14F-4D97-AF65-F5344CB8AC3E}">
        <p14:creationId xmlns:p14="http://schemas.microsoft.com/office/powerpoint/2010/main" val="3468924946"/>
      </p:ext>
    </p:extLst>
  </p:cSld>
  <p:clrMapOvr>
    <a:masterClrMapping/>
  </p:clrMapOvr>
  <p:transition>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validation: impact of partially ionized impurities</a:t>
            </a:r>
            <a:endParaRPr lang="en-US" dirty="0">
              <a:latin typeface="Arial MT Condensed Light" panose="020B0306020202020204" pitchFamily="34" charset="0"/>
            </a:endParaRPr>
          </a:p>
        </p:txBody>
      </p:sp>
      <p:grpSp>
        <p:nvGrpSpPr>
          <p:cNvPr id="6" name="Group 5"/>
          <p:cNvGrpSpPr/>
          <p:nvPr/>
        </p:nvGrpSpPr>
        <p:grpSpPr>
          <a:xfrm>
            <a:off x="2371132" y="908720"/>
            <a:ext cx="7450934" cy="5832648"/>
            <a:chOff x="2371132" y="908720"/>
            <a:chExt cx="7450934" cy="5832648"/>
          </a:xfrm>
        </p:grpSpPr>
        <p:grpSp>
          <p:nvGrpSpPr>
            <p:cNvPr id="24" name="Group 23"/>
            <p:cNvGrpSpPr/>
            <p:nvPr/>
          </p:nvGrpSpPr>
          <p:grpSpPr>
            <a:xfrm>
              <a:off x="2371132" y="908720"/>
              <a:ext cx="7450934" cy="5616624"/>
              <a:chOff x="2371132" y="908720"/>
              <a:chExt cx="7450934" cy="5616624"/>
            </a:xfrm>
          </p:grpSpPr>
          <p:grpSp>
            <p:nvGrpSpPr>
              <p:cNvPr id="17" name="Group 16"/>
              <p:cNvGrpSpPr/>
              <p:nvPr/>
            </p:nvGrpSpPr>
            <p:grpSpPr>
              <a:xfrm>
                <a:off x="3567964" y="1205773"/>
                <a:ext cx="5051054" cy="5050796"/>
                <a:chOff x="4727054" y="2420888"/>
                <a:chExt cx="3600400" cy="3600000"/>
              </a:xfrm>
            </p:grpSpPr>
            <p:sp>
              <p:nvSpPr>
                <p:cNvPr id="12" name="Oval 11"/>
                <p:cNvSpPr>
                  <a:spLocks noChangeAspect="1"/>
                </p:cNvSpPr>
                <p:nvPr/>
              </p:nvSpPr>
              <p:spPr>
                <a:xfrm>
                  <a:off x="4727054" y="2420888"/>
                  <a:ext cx="3600400" cy="3600000"/>
                </a:xfrm>
                <a:prstGeom prst="ellipse">
                  <a:avLst/>
                </a:prstGeom>
                <a:solidFill>
                  <a:schemeClr val="bg1"/>
                </a:solidFill>
                <a:ln w="12700">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Oval 15"/>
                <p:cNvSpPr>
                  <a:spLocks noChangeAspect="1"/>
                </p:cNvSpPr>
                <p:nvPr/>
              </p:nvSpPr>
              <p:spPr>
                <a:xfrm>
                  <a:off x="4799254" y="2492888"/>
                  <a:ext cx="3456000" cy="3456000"/>
                </a:xfrm>
                <a:prstGeom prst="ellipse">
                  <a:avLst/>
                </a:prstGeom>
                <a:solidFill>
                  <a:srgbClr val="D8E3F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aphicFrame>
            <p:nvGraphicFramePr>
              <p:cNvPr id="4" name="Diagram 3"/>
              <p:cNvGraphicFramePr/>
              <p:nvPr>
                <p:extLst>
                  <p:ext uri="{D42A27DB-BD31-4B8C-83A1-F6EECF244321}">
                    <p14:modId xmlns:p14="http://schemas.microsoft.com/office/powerpoint/2010/main" val="537384984"/>
                  </p:ext>
                </p:extLst>
              </p:nvPr>
            </p:nvGraphicFramePr>
            <p:xfrm>
              <a:off x="2371132" y="1308945"/>
              <a:ext cx="7450934" cy="4903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3357102" y="1050036"/>
                <a:ext cx="5476208" cy="5406000"/>
              </a:xfrm>
              <a:prstGeom prst="rect">
                <a:avLst/>
              </a:prstGeom>
              <a:noFill/>
            </p:spPr>
            <p:txBody>
              <a:bodyPr wrap="square" rtlCol="0">
                <a:prstTxWarp prst="textArchUp">
                  <a:avLst>
                    <a:gd name="adj" fmla="val 8631254"/>
                  </a:avLst>
                </a:prstTxWarp>
                <a:spAutoFit/>
              </a:bodyPr>
              <a:lstStyle/>
              <a:p>
                <a:r>
                  <a:rPr lang="en-US" sz="2800" b="1" dirty="0"/>
                  <a:t>                          Model validation                                         Material transport</a:t>
                </a:r>
              </a:p>
            </p:txBody>
          </p:sp>
          <p:sp>
            <p:nvSpPr>
              <p:cNvPr id="22" name="TextBox 21"/>
              <p:cNvSpPr txBox="1"/>
              <p:nvPr/>
            </p:nvSpPr>
            <p:spPr>
              <a:xfrm>
                <a:off x="3214886" y="908720"/>
                <a:ext cx="5616624" cy="5616624"/>
              </a:xfrm>
              <a:prstGeom prst="rect">
                <a:avLst/>
              </a:prstGeom>
              <a:noFill/>
            </p:spPr>
            <p:txBody>
              <a:bodyPr wrap="square" rtlCol="0">
                <a:prstTxWarp prst="textArchDown">
                  <a:avLst>
                    <a:gd name="adj" fmla="val 21509898"/>
                  </a:avLst>
                </a:prstTxWarp>
                <a:spAutoFit/>
              </a:bodyPr>
              <a:lstStyle/>
              <a:p>
                <a:r>
                  <a:rPr lang="en-US" sz="2800" b="1" dirty="0"/>
                  <a:t>                                     Experimental agreement</a:t>
                </a:r>
              </a:p>
            </p:txBody>
          </p:sp>
        </p:grpSp>
        <p:sp>
          <p:nvSpPr>
            <p:cNvPr id="3" name="Rectangle 2"/>
            <p:cNvSpPr/>
            <p:nvPr/>
          </p:nvSpPr>
          <p:spPr>
            <a:xfrm>
              <a:off x="2566814" y="980728"/>
              <a:ext cx="6912768"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3358800" y="1054800"/>
              <a:ext cx="5476208" cy="5406000"/>
              <a:chOff x="3358800" y="1054800"/>
              <a:chExt cx="5476208" cy="5406000"/>
            </a:xfrm>
          </p:grpSpPr>
          <p:sp>
            <p:nvSpPr>
              <p:cNvPr id="19" name="TextBox 18"/>
              <p:cNvSpPr txBox="1"/>
              <p:nvPr/>
            </p:nvSpPr>
            <p:spPr>
              <a:xfrm>
                <a:off x="3358800" y="1054800"/>
                <a:ext cx="5476208" cy="5406000"/>
              </a:xfrm>
              <a:prstGeom prst="rect">
                <a:avLst/>
              </a:prstGeom>
              <a:noFill/>
            </p:spPr>
            <p:txBody>
              <a:bodyPr wrap="square" rtlCol="0">
                <a:prstTxWarp prst="textArchUp">
                  <a:avLst>
                    <a:gd name="adj" fmla="val 8631254"/>
                  </a:avLst>
                </a:prstTxWarp>
                <a:spAutoFit/>
              </a:bodyPr>
              <a:lstStyle/>
              <a:p>
                <a:r>
                  <a:rPr lang="en-US" sz="2800" b="1" dirty="0"/>
                  <a:t>                          Model validation</a:t>
                </a:r>
              </a:p>
            </p:txBody>
          </p:sp>
          <p:grpSp>
            <p:nvGrpSpPr>
              <p:cNvPr id="21" name="Group 20"/>
              <p:cNvGrpSpPr/>
              <p:nvPr/>
            </p:nvGrpSpPr>
            <p:grpSpPr>
              <a:xfrm>
                <a:off x="3697012" y="1372689"/>
                <a:ext cx="4628834" cy="4628834"/>
                <a:chOff x="3697012" y="1372689"/>
                <a:chExt cx="4628834" cy="4628834"/>
              </a:xfrm>
            </p:grpSpPr>
            <p:sp>
              <p:nvSpPr>
                <p:cNvPr id="23" name="Freeform 22"/>
                <p:cNvSpPr/>
                <p:nvPr/>
              </p:nvSpPr>
              <p:spPr>
                <a:xfrm>
                  <a:off x="3952330" y="1627667"/>
                  <a:ext cx="4118877" cy="4118877"/>
                </a:xfrm>
                <a:custGeom>
                  <a:avLst/>
                  <a:gdLst>
                    <a:gd name="connsiteX0" fmla="*/ 275912 w 4118877"/>
                    <a:gd name="connsiteY0" fmla="*/ 3089158 h 4118877"/>
                    <a:gd name="connsiteX1" fmla="*/ 275912 w 4118877"/>
                    <a:gd name="connsiteY1" fmla="*/ 1029719 h 4118877"/>
                    <a:gd name="connsiteX2" fmla="*/ 2059438 w 4118877"/>
                    <a:gd name="connsiteY2" fmla="*/ -1 h 4118877"/>
                    <a:gd name="connsiteX3" fmla="*/ 2059439 w 4118877"/>
                    <a:gd name="connsiteY3" fmla="*/ 2059439 h 4118877"/>
                    <a:gd name="connsiteX4" fmla="*/ 275912 w 4118877"/>
                    <a:gd name="connsiteY4" fmla="*/ 3089158 h 411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877" h="4118877">
                      <a:moveTo>
                        <a:pt x="275912" y="3089158"/>
                      </a:moveTo>
                      <a:cubicBezTo>
                        <a:pt x="-91971" y="2451965"/>
                        <a:pt x="-91971" y="1666912"/>
                        <a:pt x="275912" y="1029719"/>
                      </a:cubicBezTo>
                      <a:cubicBezTo>
                        <a:pt x="643795" y="392526"/>
                        <a:pt x="1323672" y="-1"/>
                        <a:pt x="2059438" y="-1"/>
                      </a:cubicBezTo>
                      <a:cubicBezTo>
                        <a:pt x="2059438" y="686479"/>
                        <a:pt x="2059439" y="1372959"/>
                        <a:pt x="2059439" y="2059439"/>
                      </a:cubicBezTo>
                      <a:lnTo>
                        <a:pt x="275912" y="3089158"/>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10124" tIns="905830" rIns="2203766" bIns="2053231" numCol="1" spcCol="1270" anchor="ctr" anchorCtr="0">
                  <a:noAutofit/>
                </a:bodyPr>
                <a:lstStyle/>
                <a:p>
                  <a:pPr lvl="0" algn="ctr" defTabSz="1155700">
                    <a:lnSpc>
                      <a:spcPct val="90000"/>
                    </a:lnSpc>
                    <a:spcBef>
                      <a:spcPct val="0"/>
                    </a:spcBef>
                    <a:spcAft>
                      <a:spcPct val="35000"/>
                    </a:spcAft>
                  </a:pPr>
                  <a:r>
                    <a:rPr lang="en-US" sz="2600" b="1" kern="1200" dirty="0"/>
                    <a:t>RE generation</a:t>
                  </a:r>
                </a:p>
              </p:txBody>
            </p:sp>
            <p:sp>
              <p:nvSpPr>
                <p:cNvPr id="25" name="Circular Arrow 24"/>
                <p:cNvSpPr/>
                <p:nvPr/>
              </p:nvSpPr>
              <p:spPr>
                <a:xfrm>
                  <a:off x="3697012" y="1372689"/>
                  <a:ext cx="4628834" cy="4628834"/>
                </a:xfrm>
                <a:prstGeom prst="circularArrow">
                  <a:avLst>
                    <a:gd name="adj1" fmla="val 5085"/>
                    <a:gd name="adj2" fmla="val 327528"/>
                    <a:gd name="adj3" fmla="val 15873039"/>
                    <a:gd name="adj4" fmla="val 90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grpSp>
        </p:grpSp>
        <p:sp>
          <p:nvSpPr>
            <p:cNvPr id="5" name="Rectangle 4"/>
            <p:cNvSpPr/>
            <p:nvPr/>
          </p:nvSpPr>
          <p:spPr>
            <a:xfrm>
              <a:off x="2998862" y="1050036"/>
              <a:ext cx="6480720" cy="569133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6" name="Text Placeholder 2"/>
              <p:cNvSpPr>
                <a:spLocks noGrp="1"/>
              </p:cNvSpPr>
              <p:nvPr>
                <p:ph type="body" sz="quarter" idx="13"/>
              </p:nvPr>
            </p:nvSpPr>
            <p:spPr>
              <a:xfrm>
                <a:off x="360000" y="972000"/>
                <a:ext cx="5554800" cy="5364000"/>
              </a:xfrm>
            </p:spPr>
            <p:txBody>
              <a:bodyPr/>
              <a:lstStyle/>
              <a:p>
                <a:r>
                  <a:rPr lang="en-US" b="1" dirty="0"/>
                  <a:t>Neglecting impact</a:t>
                </a:r>
              </a:p>
              <a:p>
                <a:pPr marL="342900" indent="-342900">
                  <a:buFont typeface="Wingdings" panose="05000000000000000000" pitchFamily="2" charset="2"/>
                  <a:buChar char="§"/>
                </a:pPr>
                <a:r>
                  <a:rPr lang="en-US" dirty="0"/>
                  <a:t>Earlier &amp; stronger onset of </a:t>
                </a:r>
                <a:r>
                  <a:rPr lang="en-US" dirty="0" err="1"/>
                  <a:t>Dreicer</a:t>
                </a:r>
                <a:r>
                  <a:rPr lang="en-US" dirty="0"/>
                  <a:t> source</a:t>
                </a:r>
              </a:p>
              <a:p>
                <a:pPr marL="342900" indent="-342900">
                  <a:buFont typeface="Wingdings" panose="05000000000000000000" pitchFamily="2" charset="2"/>
                  <a:buChar char="§"/>
                </a:pPr>
                <a:r>
                  <a:rPr lang="en-US" dirty="0"/>
                  <a:t>Weaker avalanching</a:t>
                </a:r>
                <a:br>
                  <a:rPr lang="en-US" dirty="0"/>
                </a:br>
                <a:r>
                  <a:rPr lang="en-US" sz="1600" dirty="0"/>
                  <a:t>(similar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a:rPr>
                          <m:t>𝐼</m:t>
                        </m:r>
                      </m:e>
                      <m:sub>
                        <m:r>
                          <m:rPr>
                            <m:sty m:val="p"/>
                          </m:rPr>
                          <a:rPr lang="en-US" sz="1600" b="0" i="0" smtClean="0">
                            <a:latin typeface="Cambria Math"/>
                          </a:rPr>
                          <m:t>av</m:t>
                        </m:r>
                      </m:sub>
                    </m:sSub>
                  </m:oMath>
                </a14:m>
                <a:r>
                  <a:rPr lang="en-US" sz="1600" dirty="0"/>
                  <a:t> despite larger seed)</a:t>
                </a:r>
                <a:endParaRPr lang="en-US" dirty="0"/>
              </a:p>
              <a:p>
                <a:pPr marL="342900" indent="-342900">
                  <a:buFont typeface="Wingdings" panose="05000000000000000000" pitchFamily="2" charset="2"/>
                  <a:buChar char="§"/>
                </a:pPr>
                <a:r>
                  <a:rPr lang="en-US" dirty="0"/>
                  <a:t>Final RE current not too different, but evolution &amp; composition is</a:t>
                </a:r>
              </a:p>
              <a:p>
                <a:endParaRPr lang="en-US" dirty="0"/>
              </a:p>
              <a:p>
                <a:r>
                  <a:rPr lang="en-US" b="1" dirty="0">
                    <a:latin typeface="Arial"/>
                    <a:cs typeface="Arial"/>
                  </a:rPr>
                  <a:t>→ </a:t>
                </a:r>
                <a:r>
                  <a:rPr lang="en-US" b="1" dirty="0">
                    <a:cs typeface="Arial"/>
                  </a:rPr>
                  <a:t>Impact or partially ionized impurities important for RE evolution</a:t>
                </a:r>
              </a:p>
            </p:txBody>
          </p:sp>
        </mc:Choice>
        <mc:Fallback xmlns="">
          <p:sp>
            <p:nvSpPr>
              <p:cNvPr id="26" name="Text Placeholder 2"/>
              <p:cNvSpPr>
                <a:spLocks noGrp="1" noRot="1" noChangeAspect="1" noMove="1" noResize="1" noEditPoints="1" noAdjustHandles="1" noChangeArrowheads="1" noChangeShapeType="1" noTextEdit="1"/>
              </p:cNvSpPr>
              <p:nvPr>
                <p:ph type="body" sz="quarter" idx="13"/>
              </p:nvPr>
            </p:nvSpPr>
            <p:spPr>
              <a:xfrm>
                <a:off x="360000" y="972000"/>
                <a:ext cx="5554800" cy="5364000"/>
              </a:xfrm>
              <a:blipFill rotWithShape="1">
                <a:blip r:embed="rId10"/>
                <a:stretch>
                  <a:fillRect l="-2744" t="-682"/>
                </a:stretch>
              </a:blipFill>
            </p:spPr>
            <p:txBody>
              <a:bodyPr/>
              <a:lstStyle/>
              <a:p>
                <a:r>
                  <a:rPr lang="en-US">
                    <a:noFill/>
                  </a:rPr>
                  <a:t> </a:t>
                </a:r>
              </a:p>
            </p:txBody>
          </p:sp>
        </mc:Fallback>
      </mc:AlternateContent>
      <p:pic>
        <p:nvPicPr>
          <p:cNvPr id="27" name="Picture 26"/>
          <p:cNvPicPr>
            <a:picLocks/>
          </p:cNvPicPr>
          <p:nvPr/>
        </p:nvPicPr>
        <p:blipFill>
          <a:blip r:embed="rId11" cstate="print">
            <a:extLst>
              <a:ext uri="{28A0092B-C50C-407E-A947-70E740481C1C}">
                <a14:useLocalDpi xmlns:a14="http://schemas.microsoft.com/office/drawing/2010/main"/>
              </a:ext>
            </a:extLst>
          </a:blip>
          <a:stretch>
            <a:fillRect/>
          </a:stretch>
        </p:blipFill>
        <p:spPr>
          <a:xfrm>
            <a:off x="6275207" y="972635"/>
            <a:ext cx="5554800" cy="5362729"/>
          </a:xfrm>
          <a:prstGeom prst="rect">
            <a:avLst/>
          </a:prstGeom>
          <a:ln>
            <a:solidFill>
              <a:schemeClr val="bg1">
                <a:lumMod val="95000"/>
              </a:schemeClr>
            </a:solidFill>
          </a:ln>
          <a:effectLst>
            <a:outerShdw blurRad="50800" dist="38100" dir="2700000" algn="tl" rotWithShape="0">
              <a:prstClr val="black">
                <a:alpha val="40000"/>
              </a:prstClr>
            </a:outerShdw>
          </a:effectLst>
        </p:spPr>
      </p:pic>
      <mc:AlternateContent xmlns:mc="http://schemas.openxmlformats.org/markup-compatibility/2006" xmlns:a14="http://schemas.microsoft.com/office/drawing/2010/main">
        <mc:Choice Requires="a14">
          <p:sp>
            <p:nvSpPr>
              <p:cNvPr id="7" name="TextBox 6"/>
              <p:cNvSpPr txBox="1"/>
              <p:nvPr/>
            </p:nvSpPr>
            <p:spPr>
              <a:xfrm>
                <a:off x="360000" y="5616000"/>
                <a:ext cx="5554800" cy="720000"/>
              </a:xfrm>
              <a:prstGeom prst="rect">
                <a:avLst/>
              </a:prstGeom>
              <a:noFill/>
            </p:spPr>
            <p:txBody>
              <a:bodyPr wrap="square" lIns="0" tIns="36000" rIns="0" bIns="36000" rtlCol="0" anchor="b" anchorCtr="0">
                <a:spAutoFit/>
              </a:bodyPr>
              <a:lstStyle/>
              <a:p>
                <a:r>
                  <a:rPr lang="en-US" sz="1600" dirty="0">
                    <a:cs typeface="Arial"/>
                  </a:rPr>
                  <a:t>Note: Agreement with all measurements cannot be re-obtained by adjusting </a:t>
                </a:r>
                <a14:m>
                  <m:oMath xmlns:m="http://schemas.openxmlformats.org/officeDocument/2006/math">
                    <m:sSubSup>
                      <m:sSubSupPr>
                        <m:ctrlPr>
                          <a:rPr lang="en-US" sz="1600" i="1">
                            <a:latin typeface="Cambria Math" panose="02040503050406030204" pitchFamily="18" charset="0"/>
                            <a:cs typeface="Arial"/>
                          </a:rPr>
                        </m:ctrlPr>
                      </m:sSubSupPr>
                      <m:e>
                        <m:r>
                          <a:rPr lang="en-US" sz="1600" i="1">
                            <a:latin typeface="Cambria Math"/>
                            <a:cs typeface="Arial"/>
                          </a:rPr>
                          <m:t>𝐷</m:t>
                        </m:r>
                      </m:e>
                      <m:sub>
                        <m:r>
                          <m:rPr>
                            <m:sty m:val="p"/>
                          </m:rPr>
                          <a:rPr lang="en-US" sz="1600">
                            <a:latin typeface="Cambria Math"/>
                            <a:cs typeface="Arial"/>
                          </a:rPr>
                          <m:t>add</m:t>
                        </m:r>
                      </m:sub>
                      <m:sup>
                        <m:r>
                          <m:rPr>
                            <m:sty m:val="p"/>
                          </m:rPr>
                          <a:rPr lang="en-US" sz="1600">
                            <a:latin typeface="Cambria Math"/>
                            <a:cs typeface="Arial"/>
                          </a:rPr>
                          <m:t>max</m:t>
                        </m:r>
                      </m:sup>
                    </m:sSubSup>
                  </m:oMath>
                </a14:m>
                <a:r>
                  <a:rPr lang="en-US" sz="1600" dirty="0">
                    <a:cs typeface="Arial"/>
                  </a:rPr>
                  <a:t>, </a:t>
                </a:r>
                <a14:m>
                  <m:oMath xmlns:m="http://schemas.openxmlformats.org/officeDocument/2006/math">
                    <m:sSubSup>
                      <m:sSubSupPr>
                        <m:ctrlPr>
                          <a:rPr lang="en-US" sz="1600" i="1" dirty="0">
                            <a:latin typeface="Cambria Math" panose="02040503050406030204" pitchFamily="18" charset="0"/>
                            <a:cs typeface="Arial"/>
                          </a:rPr>
                        </m:ctrlPr>
                      </m:sSubSupPr>
                      <m:e>
                        <m:r>
                          <a:rPr lang="en-US" sz="1600" i="1" dirty="0">
                            <a:latin typeface="Cambria Math"/>
                            <a:cs typeface="Arial"/>
                          </a:rPr>
                          <m:t>𝑣</m:t>
                        </m:r>
                      </m:e>
                      <m:sub>
                        <m:r>
                          <m:rPr>
                            <m:sty m:val="p"/>
                          </m:rPr>
                          <a:rPr lang="en-US" sz="1600" dirty="0">
                            <a:latin typeface="Cambria Math"/>
                            <a:cs typeface="Arial"/>
                          </a:rPr>
                          <m:t>add</m:t>
                        </m:r>
                      </m:sub>
                      <m:sup>
                        <m:r>
                          <m:rPr>
                            <m:sty m:val="p"/>
                          </m:rPr>
                          <a:rPr lang="en-US" sz="1600" dirty="0">
                            <a:latin typeface="Cambria Math"/>
                            <a:cs typeface="Arial"/>
                          </a:rPr>
                          <m:t>max</m:t>
                        </m:r>
                      </m:sup>
                    </m:sSubSup>
                  </m:oMath>
                </a14:m>
                <a:r>
                  <a:rPr lang="en-US" sz="1600" dirty="0">
                    <a:cs typeface="Arial"/>
                  </a:rPr>
                  <a:t> and </a:t>
                </a:r>
                <a14:m>
                  <m:oMath xmlns:m="http://schemas.openxmlformats.org/officeDocument/2006/math">
                    <m:sSub>
                      <m:sSubPr>
                        <m:ctrlPr>
                          <a:rPr lang="en-US" sz="1600" i="1">
                            <a:latin typeface="Cambria Math" panose="02040503050406030204" pitchFamily="18" charset="0"/>
                            <a:cs typeface="Arial"/>
                          </a:rPr>
                        </m:ctrlPr>
                      </m:sSubPr>
                      <m:e>
                        <m:r>
                          <a:rPr lang="en-US" sz="1600" i="1">
                            <a:latin typeface="Cambria Math"/>
                            <a:cs typeface="Arial"/>
                          </a:rPr>
                          <m:t>𝜏</m:t>
                        </m:r>
                      </m:e>
                      <m:sub>
                        <m:r>
                          <m:rPr>
                            <m:sty m:val="p"/>
                          </m:rPr>
                          <a:rPr lang="en-US" sz="1600">
                            <a:latin typeface="Cambria Math"/>
                            <a:cs typeface="Arial"/>
                          </a:rPr>
                          <m:t>add</m:t>
                        </m:r>
                      </m:sub>
                    </m:sSub>
                  </m:oMath>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360000" y="5616000"/>
                <a:ext cx="5554800" cy="720000"/>
              </a:xfrm>
              <a:prstGeom prst="rect">
                <a:avLst/>
              </a:prstGeom>
              <a:blipFill rotWithShape="1">
                <a:blip r:embed="rId12"/>
                <a:stretch>
                  <a:fillRect l="-2195" r="-2744" b="-12712"/>
                </a:stretch>
              </a:blipFill>
            </p:spPr>
            <p:txBody>
              <a:bodyPr/>
              <a:lstStyle/>
              <a:p>
                <a:r>
                  <a:rPr lang="en-US">
                    <a:noFill/>
                  </a:rPr>
                  <a:t> </a:t>
                </a:r>
              </a:p>
            </p:txBody>
          </p:sp>
        </mc:Fallback>
      </mc:AlternateContent>
    </p:spTree>
    <p:extLst>
      <p:ext uri="{BB962C8B-B14F-4D97-AF65-F5344CB8AC3E}">
        <p14:creationId xmlns:p14="http://schemas.microsoft.com/office/powerpoint/2010/main" val="3830909837"/>
      </p:ext>
    </p:extLst>
  </p:cSld>
  <p:clrMapOvr>
    <a:masterClrMapping/>
  </p:clrMapOvr>
  <p:transition>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endParaRPr lang="en-US" dirty="0">
              <a:latin typeface="Arial MT Condensed Light" panose="020B0306020202020204" pitchFamily="34" charset="0"/>
            </a:endParaRPr>
          </a:p>
        </p:txBody>
      </p:sp>
      <p:sp>
        <p:nvSpPr>
          <p:cNvPr id="31" name="TextBox 30"/>
          <p:cNvSpPr txBox="1"/>
          <p:nvPr/>
        </p:nvSpPr>
        <p:spPr>
          <a:xfrm>
            <a:off x="3357102" y="1050036"/>
            <a:ext cx="5476208" cy="5406000"/>
          </a:xfrm>
          <a:prstGeom prst="rect">
            <a:avLst/>
          </a:prstGeom>
          <a:noFill/>
        </p:spPr>
        <p:txBody>
          <a:bodyPr wrap="square" rtlCol="0">
            <a:prstTxWarp prst="textArchUp">
              <a:avLst>
                <a:gd name="adj" fmla="val 8631254"/>
              </a:avLst>
            </a:prstTxWarp>
            <a:spAutoFit/>
          </a:bodyPr>
          <a:lstStyle/>
          <a:p>
            <a:r>
              <a:rPr lang="en-US" sz="2800" b="1" dirty="0"/>
              <a:t>                          Model validation                                         Material transport</a:t>
            </a:r>
          </a:p>
        </p:txBody>
      </p:sp>
      <p:sp>
        <p:nvSpPr>
          <p:cNvPr id="32" name="TextBox 31"/>
          <p:cNvSpPr txBox="1"/>
          <p:nvPr/>
        </p:nvSpPr>
        <p:spPr>
          <a:xfrm>
            <a:off x="3214886" y="908720"/>
            <a:ext cx="5616624" cy="5616624"/>
          </a:xfrm>
          <a:prstGeom prst="rect">
            <a:avLst/>
          </a:prstGeom>
          <a:noFill/>
        </p:spPr>
        <p:txBody>
          <a:bodyPr wrap="square" rtlCol="0">
            <a:prstTxWarp prst="textArchDown">
              <a:avLst>
                <a:gd name="adj" fmla="val 21509898"/>
              </a:avLst>
            </a:prstTxWarp>
            <a:spAutoFit/>
          </a:bodyPr>
          <a:lstStyle/>
          <a:p>
            <a:r>
              <a:rPr lang="en-US" sz="2800" b="1" dirty="0"/>
              <a:t>                                     Experimental agreement</a:t>
            </a:r>
          </a:p>
        </p:txBody>
      </p:sp>
      <p:grpSp>
        <p:nvGrpSpPr>
          <p:cNvPr id="29" name="Group 28"/>
          <p:cNvGrpSpPr/>
          <p:nvPr/>
        </p:nvGrpSpPr>
        <p:grpSpPr>
          <a:xfrm>
            <a:off x="3567964" y="1205773"/>
            <a:ext cx="5051054" cy="5050796"/>
            <a:chOff x="4727054" y="2420888"/>
            <a:chExt cx="3600400" cy="3600000"/>
          </a:xfrm>
        </p:grpSpPr>
        <p:sp>
          <p:nvSpPr>
            <p:cNvPr id="33" name="Oval 32"/>
            <p:cNvSpPr>
              <a:spLocks noChangeAspect="1"/>
            </p:cNvSpPr>
            <p:nvPr/>
          </p:nvSpPr>
          <p:spPr>
            <a:xfrm>
              <a:off x="4727054" y="2420888"/>
              <a:ext cx="3600400" cy="3600000"/>
            </a:xfrm>
            <a:prstGeom prst="ellipse">
              <a:avLst/>
            </a:prstGeom>
            <a:solidFill>
              <a:schemeClr val="bg1"/>
            </a:solidFill>
            <a:ln w="12700">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4" name="Oval 33"/>
            <p:cNvSpPr>
              <a:spLocks noChangeAspect="1"/>
            </p:cNvSpPr>
            <p:nvPr/>
          </p:nvSpPr>
          <p:spPr>
            <a:xfrm>
              <a:off x="4799254" y="2492888"/>
              <a:ext cx="3456000" cy="3456000"/>
            </a:xfrm>
            <a:prstGeom prst="ellipse">
              <a:avLst/>
            </a:prstGeom>
            <a:solidFill>
              <a:srgbClr val="D8E3F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115" name="MMI (background)">
            <a:extLst>
              <a:ext uri="{FF2B5EF4-FFF2-40B4-BE49-F238E27FC236}">
                <a16:creationId xmlns:a16="http://schemas.microsoft.com/office/drawing/2014/main" id="{7461E4A7-245A-414B-BC57-423C2A273661}"/>
              </a:ext>
            </a:extLst>
          </p:cNvPr>
          <p:cNvGrpSpPr/>
          <p:nvPr/>
        </p:nvGrpSpPr>
        <p:grpSpPr>
          <a:xfrm>
            <a:off x="3866400" y="1371600"/>
            <a:ext cx="4628834" cy="4628834"/>
            <a:chOff x="3867351" y="1372689"/>
            <a:chExt cx="4628834" cy="4628834"/>
          </a:xfrm>
        </p:grpSpPr>
        <p:sp>
          <p:nvSpPr>
            <p:cNvPr id="116" name="Freihandform: Form 115">
              <a:extLst>
                <a:ext uri="{FF2B5EF4-FFF2-40B4-BE49-F238E27FC236}">
                  <a16:creationId xmlns:a16="http://schemas.microsoft.com/office/drawing/2014/main" id="{532A818E-AA9C-4C04-B756-991C5E48F2A1}"/>
                </a:ext>
              </a:extLst>
            </p:cNvPr>
            <p:cNvSpPr/>
            <p:nvPr/>
          </p:nvSpPr>
          <p:spPr>
            <a:xfrm>
              <a:off x="4121989" y="1627667"/>
              <a:ext cx="4118877" cy="4118877"/>
            </a:xfrm>
            <a:custGeom>
              <a:avLst/>
              <a:gdLst>
                <a:gd name="connsiteX0" fmla="*/ 2059438 w 4118877"/>
                <a:gd name="connsiteY0" fmla="*/ 0 h 4118877"/>
                <a:gd name="connsiteX1" fmla="*/ 3842964 w 4118877"/>
                <a:gd name="connsiteY1" fmla="*/ 1029719 h 4118877"/>
                <a:gd name="connsiteX2" fmla="*/ 3842964 w 4118877"/>
                <a:gd name="connsiteY2" fmla="*/ 3089158 h 4118877"/>
                <a:gd name="connsiteX3" fmla="*/ 2059439 w 4118877"/>
                <a:gd name="connsiteY3" fmla="*/ 2059439 h 4118877"/>
                <a:gd name="connsiteX4" fmla="*/ 2059438 w 4118877"/>
                <a:gd name="connsiteY4" fmla="*/ 0 h 411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877" h="4118877">
                  <a:moveTo>
                    <a:pt x="2059438" y="0"/>
                  </a:moveTo>
                  <a:cubicBezTo>
                    <a:pt x="2795205" y="0"/>
                    <a:pt x="3475081" y="392527"/>
                    <a:pt x="3842964" y="1029719"/>
                  </a:cubicBezTo>
                  <a:cubicBezTo>
                    <a:pt x="4210847" y="1666912"/>
                    <a:pt x="4210847" y="2451965"/>
                    <a:pt x="3842964" y="3089158"/>
                  </a:cubicBezTo>
                  <a:lnTo>
                    <a:pt x="2059439" y="2059439"/>
                  </a:lnTo>
                  <a:cubicBezTo>
                    <a:pt x="2059439" y="1372959"/>
                    <a:pt x="2059438" y="686480"/>
                    <a:pt x="2059438" y="0"/>
                  </a:cubicBezTo>
                  <a:close/>
                </a:path>
              </a:pathLst>
            </a:custGeom>
            <a:solidFill>
              <a:srgbClr val="B6CAE3"/>
            </a:solidFill>
            <a:ln>
              <a:solidFill>
                <a:srgbClr val="DFEAF4"/>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203767" tIns="905830" rIns="510123" bIns="2053231"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DFEAF4"/>
                  </a:solidFill>
                </a:rPr>
                <a:t>MMI</a:t>
              </a:r>
            </a:p>
          </p:txBody>
        </p:sp>
        <p:sp>
          <p:nvSpPr>
            <p:cNvPr id="117" name="Pfeil: gebogen 116">
              <a:extLst>
                <a:ext uri="{FF2B5EF4-FFF2-40B4-BE49-F238E27FC236}">
                  <a16:creationId xmlns:a16="http://schemas.microsoft.com/office/drawing/2014/main" id="{AAF81454-88EB-473D-B450-52A1E901C7AB}"/>
                </a:ext>
              </a:extLst>
            </p:cNvPr>
            <p:cNvSpPr/>
            <p:nvPr/>
          </p:nvSpPr>
          <p:spPr>
            <a:xfrm>
              <a:off x="3867351" y="1372689"/>
              <a:ext cx="4628834" cy="4628834"/>
            </a:xfrm>
            <a:prstGeom prst="circularArrow">
              <a:avLst>
                <a:gd name="adj1" fmla="val 5085"/>
                <a:gd name="adj2" fmla="val 327528"/>
                <a:gd name="adj3" fmla="val 1472472"/>
                <a:gd name="adj4" fmla="val 16199432"/>
                <a:gd name="adj5" fmla="val 5932"/>
              </a:avLst>
            </a:prstGeom>
            <a:solidFill>
              <a:srgbClr val="CFDBEB"/>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grpSp>
      <p:grpSp>
        <p:nvGrpSpPr>
          <p:cNvPr id="112" name="RE generation (background)">
            <a:extLst>
              <a:ext uri="{FF2B5EF4-FFF2-40B4-BE49-F238E27FC236}">
                <a16:creationId xmlns:a16="http://schemas.microsoft.com/office/drawing/2014/main" id="{EB650B5D-E981-4BE3-A5EC-EBC539C74E14}"/>
              </a:ext>
            </a:extLst>
          </p:cNvPr>
          <p:cNvGrpSpPr/>
          <p:nvPr/>
        </p:nvGrpSpPr>
        <p:grpSpPr>
          <a:xfrm>
            <a:off x="3697200" y="1371600"/>
            <a:ext cx="4628834" cy="4628834"/>
            <a:chOff x="3697012" y="1372689"/>
            <a:chExt cx="4628834" cy="4628834"/>
          </a:xfrm>
        </p:grpSpPr>
        <p:sp>
          <p:nvSpPr>
            <p:cNvPr id="113" name="Freihandform: Form 112">
              <a:extLst>
                <a:ext uri="{FF2B5EF4-FFF2-40B4-BE49-F238E27FC236}">
                  <a16:creationId xmlns:a16="http://schemas.microsoft.com/office/drawing/2014/main" id="{4EBBBC37-B7C8-4507-B2B7-669F899ACCD3}"/>
                </a:ext>
              </a:extLst>
            </p:cNvPr>
            <p:cNvSpPr/>
            <p:nvPr/>
          </p:nvSpPr>
          <p:spPr>
            <a:xfrm>
              <a:off x="3952330" y="1627667"/>
              <a:ext cx="4118877" cy="4118877"/>
            </a:xfrm>
            <a:custGeom>
              <a:avLst/>
              <a:gdLst>
                <a:gd name="connsiteX0" fmla="*/ 275912 w 4118877"/>
                <a:gd name="connsiteY0" fmla="*/ 3089158 h 4118877"/>
                <a:gd name="connsiteX1" fmla="*/ 275912 w 4118877"/>
                <a:gd name="connsiteY1" fmla="*/ 1029719 h 4118877"/>
                <a:gd name="connsiteX2" fmla="*/ 2059438 w 4118877"/>
                <a:gd name="connsiteY2" fmla="*/ -1 h 4118877"/>
                <a:gd name="connsiteX3" fmla="*/ 2059439 w 4118877"/>
                <a:gd name="connsiteY3" fmla="*/ 2059439 h 4118877"/>
                <a:gd name="connsiteX4" fmla="*/ 275912 w 4118877"/>
                <a:gd name="connsiteY4" fmla="*/ 3089158 h 411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877" h="4118877">
                  <a:moveTo>
                    <a:pt x="275912" y="3089158"/>
                  </a:moveTo>
                  <a:cubicBezTo>
                    <a:pt x="-91971" y="2451965"/>
                    <a:pt x="-91971" y="1666912"/>
                    <a:pt x="275912" y="1029719"/>
                  </a:cubicBezTo>
                  <a:cubicBezTo>
                    <a:pt x="643795" y="392526"/>
                    <a:pt x="1323672" y="-1"/>
                    <a:pt x="2059438" y="-1"/>
                  </a:cubicBezTo>
                  <a:cubicBezTo>
                    <a:pt x="2059438" y="686479"/>
                    <a:pt x="2059439" y="1372959"/>
                    <a:pt x="2059439" y="2059439"/>
                  </a:cubicBezTo>
                  <a:lnTo>
                    <a:pt x="275912" y="3089158"/>
                  </a:lnTo>
                  <a:close/>
                </a:path>
              </a:pathLst>
            </a:custGeom>
            <a:solidFill>
              <a:srgbClr val="B6CAE3"/>
            </a:solidFill>
            <a:ln>
              <a:solidFill>
                <a:srgbClr val="DFEAF4"/>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10124" tIns="905830" rIns="2203766" bIns="2053231"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DFEAF4"/>
                  </a:solidFill>
                </a:rPr>
                <a:t>RE generation</a:t>
              </a:r>
            </a:p>
          </p:txBody>
        </p:sp>
        <p:sp>
          <p:nvSpPr>
            <p:cNvPr id="114" name="Pfeil: gebogen 113">
              <a:extLst>
                <a:ext uri="{FF2B5EF4-FFF2-40B4-BE49-F238E27FC236}">
                  <a16:creationId xmlns:a16="http://schemas.microsoft.com/office/drawing/2014/main" id="{0A067B2D-0165-4D1F-89B6-E4066C1E7891}"/>
                </a:ext>
              </a:extLst>
            </p:cNvPr>
            <p:cNvSpPr/>
            <p:nvPr/>
          </p:nvSpPr>
          <p:spPr>
            <a:xfrm>
              <a:off x="3697012" y="1372689"/>
              <a:ext cx="4628834" cy="4628834"/>
            </a:xfrm>
            <a:prstGeom prst="circularArrow">
              <a:avLst>
                <a:gd name="adj1" fmla="val 5085"/>
                <a:gd name="adj2" fmla="val 327528"/>
                <a:gd name="adj3" fmla="val 15873039"/>
                <a:gd name="adj4" fmla="val 9000000"/>
                <a:gd name="adj5" fmla="val 5932"/>
              </a:avLst>
            </a:prstGeom>
            <a:solidFill>
              <a:srgbClr val="CFDBEB"/>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grpSp>
      <p:grpSp>
        <p:nvGrpSpPr>
          <p:cNvPr id="111" name="Main plasma">
            <a:extLst>
              <a:ext uri="{FF2B5EF4-FFF2-40B4-BE49-F238E27FC236}">
                <a16:creationId xmlns:a16="http://schemas.microsoft.com/office/drawing/2014/main" id="{93EDAD1C-4ECA-46FE-A68D-308BEBED2BF2}"/>
              </a:ext>
            </a:extLst>
          </p:cNvPr>
          <p:cNvGrpSpPr/>
          <p:nvPr/>
        </p:nvGrpSpPr>
        <p:grpSpPr>
          <a:xfrm>
            <a:off x="3782181" y="1519531"/>
            <a:ext cx="4628834" cy="4628834"/>
            <a:chOff x="3782181" y="1519531"/>
            <a:chExt cx="4628834" cy="4628834"/>
          </a:xfrm>
        </p:grpSpPr>
        <p:sp>
          <p:nvSpPr>
            <p:cNvPr id="104" name="Freihandform: Form 103">
              <a:extLst>
                <a:ext uri="{FF2B5EF4-FFF2-40B4-BE49-F238E27FC236}">
                  <a16:creationId xmlns:a16="http://schemas.microsoft.com/office/drawing/2014/main" id="{E8922227-BE72-42A6-B058-69DAA7B9D5DF}"/>
                </a:ext>
              </a:extLst>
            </p:cNvPr>
            <p:cNvSpPr/>
            <p:nvPr/>
          </p:nvSpPr>
          <p:spPr>
            <a:xfrm>
              <a:off x="4037160" y="1774770"/>
              <a:ext cx="4118877" cy="4118877"/>
            </a:xfrm>
            <a:custGeom>
              <a:avLst/>
              <a:gdLst>
                <a:gd name="connsiteX0" fmla="*/ 3842965 w 4118877"/>
                <a:gd name="connsiteY0" fmla="*/ 3089158 h 4118877"/>
                <a:gd name="connsiteX1" fmla="*/ 2059439 w 4118877"/>
                <a:gd name="connsiteY1" fmla="*/ 4118878 h 4118877"/>
                <a:gd name="connsiteX2" fmla="*/ 275913 w 4118877"/>
                <a:gd name="connsiteY2" fmla="*/ 3089159 h 4118877"/>
                <a:gd name="connsiteX3" fmla="*/ 2059439 w 4118877"/>
                <a:gd name="connsiteY3" fmla="*/ 2059439 h 4118877"/>
                <a:gd name="connsiteX4" fmla="*/ 3842965 w 4118877"/>
                <a:gd name="connsiteY4" fmla="*/ 3089158 h 411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877" h="4118877">
                  <a:moveTo>
                    <a:pt x="3842965" y="3089158"/>
                  </a:moveTo>
                  <a:cubicBezTo>
                    <a:pt x="3475082" y="3726351"/>
                    <a:pt x="2795205" y="4118878"/>
                    <a:pt x="2059439" y="4118878"/>
                  </a:cubicBezTo>
                  <a:cubicBezTo>
                    <a:pt x="1323672" y="4118878"/>
                    <a:pt x="643796" y="3726351"/>
                    <a:pt x="275913" y="3089159"/>
                  </a:cubicBezTo>
                  <a:lnTo>
                    <a:pt x="2059439" y="2059439"/>
                  </a:lnTo>
                  <a:lnTo>
                    <a:pt x="3842965" y="3089158"/>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013705" tIns="2705387" rIns="964671" bIns="400777" numCol="1" spcCol="1270" anchor="ctr" anchorCtr="0">
              <a:noAutofit/>
            </a:bodyPr>
            <a:lstStyle/>
            <a:p>
              <a:pPr marL="0" lvl="0" indent="0" algn="ctr" defTabSz="1155700">
                <a:lnSpc>
                  <a:spcPct val="90000"/>
                </a:lnSpc>
                <a:spcBef>
                  <a:spcPct val="0"/>
                </a:spcBef>
                <a:spcAft>
                  <a:spcPct val="35000"/>
                </a:spcAft>
                <a:buNone/>
              </a:pPr>
              <a:r>
                <a:rPr lang="en-US" sz="2600" b="1" kern="1200" dirty="0"/>
                <a:t>Main plasma</a:t>
              </a:r>
            </a:p>
          </p:txBody>
        </p:sp>
        <p:sp>
          <p:nvSpPr>
            <p:cNvPr id="107" name="Pfeil: gebogen 106">
              <a:extLst>
                <a:ext uri="{FF2B5EF4-FFF2-40B4-BE49-F238E27FC236}">
                  <a16:creationId xmlns:a16="http://schemas.microsoft.com/office/drawing/2014/main" id="{4926A791-7C8C-4B7A-8E5E-2A1747BBC8E2}"/>
                </a:ext>
              </a:extLst>
            </p:cNvPr>
            <p:cNvSpPr/>
            <p:nvPr/>
          </p:nvSpPr>
          <p:spPr>
            <a:xfrm>
              <a:off x="3782181" y="1519531"/>
              <a:ext cx="4628834" cy="4628834"/>
            </a:xfrm>
            <a:prstGeom prst="circularArrow">
              <a:avLst>
                <a:gd name="adj1" fmla="val 5085"/>
                <a:gd name="adj2" fmla="val 327528"/>
                <a:gd name="adj3" fmla="val 8671970"/>
                <a:gd name="adj4" fmla="val 180050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grpSp>
      <p:grpSp>
        <p:nvGrpSpPr>
          <p:cNvPr id="110" name="MMI">
            <a:extLst>
              <a:ext uri="{FF2B5EF4-FFF2-40B4-BE49-F238E27FC236}">
                <a16:creationId xmlns:a16="http://schemas.microsoft.com/office/drawing/2014/main" id="{F98371A8-D5F1-4183-BC80-7CFDB21299EF}"/>
              </a:ext>
            </a:extLst>
          </p:cNvPr>
          <p:cNvGrpSpPr/>
          <p:nvPr/>
        </p:nvGrpSpPr>
        <p:grpSpPr>
          <a:xfrm>
            <a:off x="3867351" y="1372689"/>
            <a:ext cx="4628834" cy="4628834"/>
            <a:chOff x="3867351" y="1372689"/>
            <a:chExt cx="4628834" cy="4628834"/>
          </a:xfrm>
        </p:grpSpPr>
        <p:sp>
          <p:nvSpPr>
            <p:cNvPr id="103" name="Freihandform: Form 102">
              <a:extLst>
                <a:ext uri="{FF2B5EF4-FFF2-40B4-BE49-F238E27FC236}">
                  <a16:creationId xmlns:a16="http://schemas.microsoft.com/office/drawing/2014/main" id="{8ACB0102-E514-45D1-A26A-9E72D0FA83F3}"/>
                </a:ext>
              </a:extLst>
            </p:cNvPr>
            <p:cNvSpPr/>
            <p:nvPr/>
          </p:nvSpPr>
          <p:spPr>
            <a:xfrm>
              <a:off x="4121989" y="1627667"/>
              <a:ext cx="4118877" cy="4118877"/>
            </a:xfrm>
            <a:custGeom>
              <a:avLst/>
              <a:gdLst>
                <a:gd name="connsiteX0" fmla="*/ 2059438 w 4118877"/>
                <a:gd name="connsiteY0" fmla="*/ 0 h 4118877"/>
                <a:gd name="connsiteX1" fmla="*/ 3842964 w 4118877"/>
                <a:gd name="connsiteY1" fmla="*/ 1029719 h 4118877"/>
                <a:gd name="connsiteX2" fmla="*/ 3842964 w 4118877"/>
                <a:gd name="connsiteY2" fmla="*/ 3089158 h 4118877"/>
                <a:gd name="connsiteX3" fmla="*/ 2059439 w 4118877"/>
                <a:gd name="connsiteY3" fmla="*/ 2059439 h 4118877"/>
                <a:gd name="connsiteX4" fmla="*/ 2059438 w 4118877"/>
                <a:gd name="connsiteY4" fmla="*/ 0 h 411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877" h="4118877">
                  <a:moveTo>
                    <a:pt x="2059438" y="0"/>
                  </a:moveTo>
                  <a:cubicBezTo>
                    <a:pt x="2795205" y="0"/>
                    <a:pt x="3475081" y="392527"/>
                    <a:pt x="3842964" y="1029719"/>
                  </a:cubicBezTo>
                  <a:cubicBezTo>
                    <a:pt x="4210847" y="1666912"/>
                    <a:pt x="4210847" y="2451965"/>
                    <a:pt x="3842964" y="3089158"/>
                  </a:cubicBezTo>
                  <a:lnTo>
                    <a:pt x="2059439" y="2059439"/>
                  </a:lnTo>
                  <a:cubicBezTo>
                    <a:pt x="2059439" y="1372959"/>
                    <a:pt x="2059438" y="686480"/>
                    <a:pt x="2059438" y="0"/>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203767" tIns="905830" rIns="510123" bIns="2053231" numCol="1" spcCol="1270" anchor="ctr" anchorCtr="0">
              <a:noAutofit/>
            </a:bodyPr>
            <a:lstStyle/>
            <a:p>
              <a:pPr marL="0" lvl="0" indent="0" algn="ctr" defTabSz="1155700">
                <a:lnSpc>
                  <a:spcPct val="90000"/>
                </a:lnSpc>
                <a:spcBef>
                  <a:spcPct val="0"/>
                </a:spcBef>
                <a:spcAft>
                  <a:spcPct val="35000"/>
                </a:spcAft>
                <a:buNone/>
              </a:pPr>
              <a:r>
                <a:rPr lang="en-US" sz="2600" b="1" kern="1200" dirty="0"/>
                <a:t>MMI</a:t>
              </a:r>
            </a:p>
          </p:txBody>
        </p:sp>
        <p:sp>
          <p:nvSpPr>
            <p:cNvPr id="106" name="Pfeil: gebogen 105">
              <a:extLst>
                <a:ext uri="{FF2B5EF4-FFF2-40B4-BE49-F238E27FC236}">
                  <a16:creationId xmlns:a16="http://schemas.microsoft.com/office/drawing/2014/main" id="{1528C0CC-99B7-448A-B3DA-89B92BA7FF1F}"/>
                </a:ext>
              </a:extLst>
            </p:cNvPr>
            <p:cNvSpPr/>
            <p:nvPr/>
          </p:nvSpPr>
          <p:spPr>
            <a:xfrm>
              <a:off x="3867351" y="1372689"/>
              <a:ext cx="4628834" cy="4628834"/>
            </a:xfrm>
            <a:prstGeom prst="circularArrow">
              <a:avLst>
                <a:gd name="adj1" fmla="val 5085"/>
                <a:gd name="adj2" fmla="val 327528"/>
                <a:gd name="adj3" fmla="val 1472472"/>
                <a:gd name="adj4" fmla="val 1619943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grpSp>
      <p:grpSp>
        <p:nvGrpSpPr>
          <p:cNvPr id="109" name="RE generation">
            <a:extLst>
              <a:ext uri="{FF2B5EF4-FFF2-40B4-BE49-F238E27FC236}">
                <a16:creationId xmlns:a16="http://schemas.microsoft.com/office/drawing/2014/main" id="{22B92CAC-777B-401A-B961-16567A95A34E}"/>
              </a:ext>
            </a:extLst>
          </p:cNvPr>
          <p:cNvGrpSpPr/>
          <p:nvPr/>
        </p:nvGrpSpPr>
        <p:grpSpPr>
          <a:xfrm>
            <a:off x="3697012" y="1372689"/>
            <a:ext cx="4628834" cy="4628834"/>
            <a:chOff x="3697012" y="1372689"/>
            <a:chExt cx="4628834" cy="4628834"/>
          </a:xfrm>
        </p:grpSpPr>
        <p:sp>
          <p:nvSpPr>
            <p:cNvPr id="105" name="Freihandform: Form 104">
              <a:extLst>
                <a:ext uri="{FF2B5EF4-FFF2-40B4-BE49-F238E27FC236}">
                  <a16:creationId xmlns:a16="http://schemas.microsoft.com/office/drawing/2014/main" id="{658B347C-E920-4D68-92F8-96B9774CC429}"/>
                </a:ext>
              </a:extLst>
            </p:cNvPr>
            <p:cNvSpPr/>
            <p:nvPr/>
          </p:nvSpPr>
          <p:spPr>
            <a:xfrm>
              <a:off x="3952330" y="1627667"/>
              <a:ext cx="4118877" cy="4118877"/>
            </a:xfrm>
            <a:custGeom>
              <a:avLst/>
              <a:gdLst>
                <a:gd name="connsiteX0" fmla="*/ 275912 w 4118877"/>
                <a:gd name="connsiteY0" fmla="*/ 3089158 h 4118877"/>
                <a:gd name="connsiteX1" fmla="*/ 275912 w 4118877"/>
                <a:gd name="connsiteY1" fmla="*/ 1029719 h 4118877"/>
                <a:gd name="connsiteX2" fmla="*/ 2059438 w 4118877"/>
                <a:gd name="connsiteY2" fmla="*/ -1 h 4118877"/>
                <a:gd name="connsiteX3" fmla="*/ 2059439 w 4118877"/>
                <a:gd name="connsiteY3" fmla="*/ 2059439 h 4118877"/>
                <a:gd name="connsiteX4" fmla="*/ 275912 w 4118877"/>
                <a:gd name="connsiteY4" fmla="*/ 3089158 h 411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877" h="4118877">
                  <a:moveTo>
                    <a:pt x="275912" y="3089158"/>
                  </a:moveTo>
                  <a:cubicBezTo>
                    <a:pt x="-91971" y="2451965"/>
                    <a:pt x="-91971" y="1666912"/>
                    <a:pt x="275912" y="1029719"/>
                  </a:cubicBezTo>
                  <a:cubicBezTo>
                    <a:pt x="643795" y="392526"/>
                    <a:pt x="1323672" y="-1"/>
                    <a:pt x="2059438" y="-1"/>
                  </a:cubicBezTo>
                  <a:cubicBezTo>
                    <a:pt x="2059438" y="686479"/>
                    <a:pt x="2059439" y="1372959"/>
                    <a:pt x="2059439" y="2059439"/>
                  </a:cubicBezTo>
                  <a:lnTo>
                    <a:pt x="275912" y="3089158"/>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10124" tIns="905830" rIns="2203766" bIns="2053231" numCol="1" spcCol="1270" anchor="ctr" anchorCtr="0">
              <a:noAutofit/>
            </a:bodyPr>
            <a:lstStyle/>
            <a:p>
              <a:pPr marL="0" lvl="0" indent="0" algn="ctr" defTabSz="1155700">
                <a:lnSpc>
                  <a:spcPct val="90000"/>
                </a:lnSpc>
                <a:spcBef>
                  <a:spcPct val="0"/>
                </a:spcBef>
                <a:spcAft>
                  <a:spcPct val="35000"/>
                </a:spcAft>
                <a:buNone/>
              </a:pPr>
              <a:r>
                <a:rPr lang="en-US" sz="2600" b="1" kern="1200" dirty="0"/>
                <a:t>RE generation</a:t>
              </a:r>
            </a:p>
          </p:txBody>
        </p:sp>
        <p:sp>
          <p:nvSpPr>
            <p:cNvPr id="108" name="Pfeil: gebogen 107">
              <a:extLst>
                <a:ext uri="{FF2B5EF4-FFF2-40B4-BE49-F238E27FC236}">
                  <a16:creationId xmlns:a16="http://schemas.microsoft.com/office/drawing/2014/main" id="{BF3481DD-AD6C-45CD-B815-3B98A17A67DE}"/>
                </a:ext>
              </a:extLst>
            </p:cNvPr>
            <p:cNvSpPr/>
            <p:nvPr/>
          </p:nvSpPr>
          <p:spPr>
            <a:xfrm>
              <a:off x="3697012" y="1372689"/>
              <a:ext cx="4628834" cy="4628834"/>
            </a:xfrm>
            <a:prstGeom prst="circularArrow">
              <a:avLst>
                <a:gd name="adj1" fmla="val 5085"/>
                <a:gd name="adj2" fmla="val 327528"/>
                <a:gd name="adj3" fmla="val 15873039"/>
                <a:gd name="adj4" fmla="val 90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grpSp>
      <p:grpSp>
        <p:nvGrpSpPr>
          <p:cNvPr id="93" name="MMI conclusion">
            <a:extLst>
              <a:ext uri="{FF2B5EF4-FFF2-40B4-BE49-F238E27FC236}">
                <a16:creationId xmlns:a16="http://schemas.microsoft.com/office/drawing/2014/main" id="{078DFB9D-6487-46CD-8D6E-E8E061AF2EEA}"/>
              </a:ext>
            </a:extLst>
          </p:cNvPr>
          <p:cNvGrpSpPr/>
          <p:nvPr/>
        </p:nvGrpSpPr>
        <p:grpSpPr>
          <a:xfrm>
            <a:off x="3533016" y="1014646"/>
            <a:ext cx="6018574" cy="5325683"/>
            <a:chOff x="3533016" y="1014646"/>
            <a:chExt cx="6018574" cy="5325683"/>
          </a:xfrm>
        </p:grpSpPr>
        <p:sp>
          <p:nvSpPr>
            <p:cNvPr id="86" name="Freihandform: Form 85">
              <a:extLst>
                <a:ext uri="{FF2B5EF4-FFF2-40B4-BE49-F238E27FC236}">
                  <a16:creationId xmlns:a16="http://schemas.microsoft.com/office/drawing/2014/main" id="{B5D8CC03-8C68-4D56-B6C5-B67CBBD89BD3}"/>
                </a:ext>
              </a:extLst>
            </p:cNvPr>
            <p:cNvSpPr/>
            <p:nvPr/>
          </p:nvSpPr>
          <p:spPr>
            <a:xfrm>
              <a:off x="3825989" y="1308010"/>
              <a:ext cx="4738955" cy="4738955"/>
            </a:xfrm>
            <a:custGeom>
              <a:avLst/>
              <a:gdLst>
                <a:gd name="connsiteX0" fmla="*/ 2369477 w 4738955"/>
                <a:gd name="connsiteY0" fmla="*/ 0 h 4738955"/>
                <a:gd name="connsiteX1" fmla="*/ 4421505 w 4738955"/>
                <a:gd name="connsiteY1" fmla="*/ 1184739 h 4738955"/>
                <a:gd name="connsiteX2" fmla="*/ 4421505 w 4738955"/>
                <a:gd name="connsiteY2" fmla="*/ 3554217 h 4738955"/>
                <a:gd name="connsiteX3" fmla="*/ 2369478 w 4738955"/>
                <a:gd name="connsiteY3" fmla="*/ 2369478 h 4738955"/>
                <a:gd name="connsiteX4" fmla="*/ 2369477 w 4738955"/>
                <a:gd name="connsiteY4" fmla="*/ 0 h 473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8955" h="4738955">
                  <a:moveTo>
                    <a:pt x="2369477" y="0"/>
                  </a:moveTo>
                  <a:cubicBezTo>
                    <a:pt x="3216010" y="0"/>
                    <a:pt x="3998239" y="451620"/>
                    <a:pt x="4421505" y="1184739"/>
                  </a:cubicBezTo>
                  <a:cubicBezTo>
                    <a:pt x="4844771" y="1917858"/>
                    <a:pt x="4844771" y="2821098"/>
                    <a:pt x="4421505" y="3554217"/>
                  </a:cubicBezTo>
                  <a:lnTo>
                    <a:pt x="2369478" y="2369478"/>
                  </a:lnTo>
                  <a:cubicBezTo>
                    <a:pt x="2369478" y="1579652"/>
                    <a:pt x="2369477" y="789826"/>
                    <a:pt x="2369477" y="0"/>
                  </a:cubicBezTo>
                  <a:close/>
                </a:path>
              </a:pathLst>
            </a:custGeom>
            <a:solidFill>
              <a:schemeClr val="accent1"/>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535642" tIns="1042308" rIns="587029" bIns="2362444" numCol="1" spcCol="1270" anchor="ctr" anchorCtr="0">
              <a:noAutofit/>
            </a:bodyPr>
            <a:lstStyle/>
            <a:p>
              <a:pPr marL="0" lvl="0" indent="0" algn="ctr" defTabSz="1333500">
                <a:lnSpc>
                  <a:spcPct val="90000"/>
                </a:lnSpc>
                <a:spcBef>
                  <a:spcPct val="0"/>
                </a:spcBef>
                <a:spcAft>
                  <a:spcPct val="35000"/>
                </a:spcAft>
                <a:buNone/>
              </a:pPr>
              <a:endParaRPr lang="en-US" sz="3000" b="1" kern="1200" dirty="0"/>
            </a:p>
          </p:txBody>
        </p:sp>
        <p:sp>
          <p:nvSpPr>
            <p:cNvPr id="89" name="Pfeil: gebogen 88">
              <a:extLst>
                <a:ext uri="{FF2B5EF4-FFF2-40B4-BE49-F238E27FC236}">
                  <a16:creationId xmlns:a16="http://schemas.microsoft.com/office/drawing/2014/main" id="{17EEE98E-2891-4509-A656-B14F1380CB7F}"/>
                </a:ext>
              </a:extLst>
            </p:cNvPr>
            <p:cNvSpPr/>
            <p:nvPr/>
          </p:nvSpPr>
          <p:spPr>
            <a:xfrm>
              <a:off x="3533016" y="1014646"/>
              <a:ext cx="5325683" cy="5325683"/>
            </a:xfrm>
            <a:prstGeom prst="circularArrow">
              <a:avLst>
                <a:gd name="adj1" fmla="val 5085"/>
                <a:gd name="adj2" fmla="val 327528"/>
                <a:gd name="adj3" fmla="val 1472472"/>
                <a:gd name="adj4" fmla="val 16199432"/>
                <a:gd name="adj5" fmla="val 5932"/>
              </a:avLst>
            </a:prstGeom>
            <a:solidFill>
              <a:srgbClr val="B2C1DB"/>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72" name="Textfeld 71">
              <a:extLst>
                <a:ext uri="{FF2B5EF4-FFF2-40B4-BE49-F238E27FC236}">
                  <a16:creationId xmlns:a16="http://schemas.microsoft.com/office/drawing/2014/main" id="{798E71D1-8C6E-4236-B680-67032F313900}"/>
                </a:ext>
              </a:extLst>
            </p:cNvPr>
            <p:cNvSpPr txBox="1"/>
            <p:nvPr/>
          </p:nvSpPr>
          <p:spPr>
            <a:xfrm>
              <a:off x="6095206" y="1593205"/>
              <a:ext cx="3456384" cy="2555875"/>
            </a:xfrm>
            <a:prstGeom prst="rect">
              <a:avLst/>
            </a:prstGeom>
            <a:noFill/>
            <a:ln w="25400">
              <a:noFill/>
              <a:miter lim="800000"/>
            </a:ln>
          </p:spPr>
          <p:txBody>
            <a:bodyPr wrap="square" lIns="180000" tIns="36000" rIns="90000" bIns="36000" rtlCol="0" anchor="t" anchorCtr="0">
              <a:noAutofit/>
            </a:bodyPr>
            <a:lstStyle/>
            <a:p>
              <a:pPr marL="174625" indent="-174625">
                <a:buFont typeface="Wingdings" panose="05000000000000000000" pitchFamily="2" charset="2"/>
                <a:buChar char="§"/>
              </a:pPr>
              <a:r>
                <a:rPr lang="en-US" sz="2200" b="1" dirty="0">
                  <a:solidFill>
                    <a:schemeClr val="bg1"/>
                  </a:solidFill>
                  <a:latin typeface="+mj-lt"/>
                  <a:cs typeface="Arial" panose="020B0604020202020204" pitchFamily="34" charset="0"/>
                </a:rPr>
                <a:t>1D </a:t>
              </a:r>
              <a:br>
                <a:rPr lang="en-US" sz="2200" b="1" dirty="0">
                  <a:solidFill>
                    <a:schemeClr val="bg1"/>
                  </a:solidFill>
                  <a:latin typeface="+mj-lt"/>
                  <a:cs typeface="Arial" panose="020B0604020202020204" pitchFamily="34" charset="0"/>
                </a:rPr>
              </a:br>
              <a:r>
                <a:rPr lang="en-US" sz="2200" b="1" dirty="0">
                  <a:solidFill>
                    <a:schemeClr val="bg1"/>
                  </a:solidFill>
                  <a:latin typeface="+mj-lt"/>
                  <a:cs typeface="Arial" panose="020B0604020202020204" pitchFamily="34" charset="0"/>
                </a:rPr>
                <a:t>framework </a:t>
              </a:r>
              <a:br>
                <a:rPr lang="en-US" sz="2200" b="1" dirty="0">
                  <a:solidFill>
                    <a:schemeClr val="bg1"/>
                  </a:solidFill>
                  <a:latin typeface="+mj-lt"/>
                  <a:cs typeface="Arial" panose="020B0604020202020204" pitchFamily="34" charset="0"/>
                </a:rPr>
              </a:br>
              <a:r>
                <a:rPr lang="en-US" sz="2200" b="1" dirty="0">
                  <a:solidFill>
                    <a:schemeClr val="bg1"/>
                  </a:solidFill>
                  <a:latin typeface="+mj-lt"/>
                  <a:cs typeface="Arial" panose="020B0604020202020204" pitchFamily="34" charset="0"/>
                </a:rPr>
                <a:t>captures 3D </a:t>
              </a:r>
              <a:br>
                <a:rPr lang="en-US" sz="2200" b="1" dirty="0">
                  <a:solidFill>
                    <a:schemeClr val="bg1"/>
                  </a:solidFill>
                  <a:latin typeface="+mj-lt"/>
                  <a:cs typeface="Arial" panose="020B0604020202020204" pitchFamily="34" charset="0"/>
                </a:rPr>
              </a:br>
              <a:r>
                <a:rPr lang="en-US" sz="2200" b="1" dirty="0">
                  <a:solidFill>
                    <a:schemeClr val="bg1"/>
                  </a:solidFill>
                  <a:latin typeface="+mj-lt"/>
                  <a:cs typeface="Arial" panose="020B0604020202020204" pitchFamily="34" charset="0"/>
                </a:rPr>
                <a:t>material delivery</a:t>
              </a:r>
            </a:p>
            <a:p>
              <a:pPr marL="174625" indent="-174625">
                <a:buFont typeface="Wingdings" panose="05000000000000000000" pitchFamily="2" charset="2"/>
                <a:buChar char="§"/>
              </a:pPr>
              <a:r>
                <a:rPr lang="en-US" sz="2200" b="1" dirty="0">
                  <a:solidFill>
                    <a:schemeClr val="bg1"/>
                  </a:solidFill>
                  <a:latin typeface="+mj-lt"/>
                  <a:cs typeface="Arial" panose="020B0604020202020204" pitchFamily="34" charset="0"/>
                </a:rPr>
                <a:t>Transport governed </a:t>
              </a:r>
              <a:br>
                <a:rPr lang="en-US" sz="2200" b="1" dirty="0">
                  <a:solidFill>
                    <a:schemeClr val="bg1"/>
                  </a:solidFill>
                  <a:latin typeface="+mj-lt"/>
                  <a:cs typeface="Arial" panose="020B0604020202020204" pitchFamily="34" charset="0"/>
                </a:rPr>
              </a:br>
              <a:r>
                <a:rPr lang="en-US" sz="2200" b="1" dirty="0">
                  <a:solidFill>
                    <a:schemeClr val="bg1"/>
                  </a:solidFill>
                  <a:latin typeface="+mj-lt"/>
                  <a:cs typeface="Arial" panose="020B0604020202020204" pitchFamily="34" charset="0"/>
                </a:rPr>
                <a:t>by neoclassical and </a:t>
              </a:r>
            </a:p>
            <a:p>
              <a:pPr marL="447675"/>
              <a:r>
                <a:rPr lang="en-US" sz="2200" b="1" dirty="0">
                  <a:solidFill>
                    <a:schemeClr val="bg1"/>
                  </a:solidFill>
                  <a:latin typeface="+mj-lt"/>
                  <a:cs typeface="Arial" panose="020B0604020202020204" pitchFamily="34" charset="0"/>
                </a:rPr>
                <a:t>MHD effects</a:t>
              </a:r>
            </a:p>
          </p:txBody>
        </p:sp>
      </p:grpSp>
      <p:grpSp>
        <p:nvGrpSpPr>
          <p:cNvPr id="92" name="Simulation conclusion">
            <a:extLst>
              <a:ext uri="{FF2B5EF4-FFF2-40B4-BE49-F238E27FC236}">
                <a16:creationId xmlns:a16="http://schemas.microsoft.com/office/drawing/2014/main" id="{54DF7DC8-2B54-4E8E-8BDB-D68482FC651A}"/>
              </a:ext>
            </a:extLst>
          </p:cNvPr>
          <p:cNvGrpSpPr/>
          <p:nvPr/>
        </p:nvGrpSpPr>
        <p:grpSpPr>
          <a:xfrm>
            <a:off x="3435025" y="1183595"/>
            <a:ext cx="5325683" cy="5325683"/>
            <a:chOff x="3435025" y="1183595"/>
            <a:chExt cx="5325683" cy="5325683"/>
          </a:xfrm>
        </p:grpSpPr>
        <p:sp>
          <p:nvSpPr>
            <p:cNvPr id="87" name="Freihandform: Form 86">
              <a:extLst>
                <a:ext uri="{FF2B5EF4-FFF2-40B4-BE49-F238E27FC236}">
                  <a16:creationId xmlns:a16="http://schemas.microsoft.com/office/drawing/2014/main" id="{3B28732E-AFAF-4B0D-80BA-42C35D116753}"/>
                </a:ext>
              </a:extLst>
            </p:cNvPr>
            <p:cNvSpPr/>
            <p:nvPr/>
          </p:nvSpPr>
          <p:spPr>
            <a:xfrm>
              <a:off x="3728389" y="1477259"/>
              <a:ext cx="4738955" cy="4738955"/>
            </a:xfrm>
            <a:custGeom>
              <a:avLst/>
              <a:gdLst>
                <a:gd name="connsiteX0" fmla="*/ 4421505 w 4738955"/>
                <a:gd name="connsiteY0" fmla="*/ 3554216 h 4738955"/>
                <a:gd name="connsiteX1" fmla="*/ 2369477 w 4738955"/>
                <a:gd name="connsiteY1" fmla="*/ 4738955 h 4738955"/>
                <a:gd name="connsiteX2" fmla="*/ 317449 w 4738955"/>
                <a:gd name="connsiteY2" fmla="*/ 3554216 h 4738955"/>
                <a:gd name="connsiteX3" fmla="*/ 2369478 w 4738955"/>
                <a:gd name="connsiteY3" fmla="*/ 2369478 h 4738955"/>
                <a:gd name="connsiteX4" fmla="*/ 4421505 w 4738955"/>
                <a:gd name="connsiteY4" fmla="*/ 3554216 h 473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8955" h="4738955">
                  <a:moveTo>
                    <a:pt x="4421505" y="3554216"/>
                  </a:moveTo>
                  <a:cubicBezTo>
                    <a:pt x="3998239" y="4287335"/>
                    <a:pt x="3216010" y="4738955"/>
                    <a:pt x="2369477" y="4738955"/>
                  </a:cubicBezTo>
                  <a:cubicBezTo>
                    <a:pt x="1522944" y="4738955"/>
                    <a:pt x="740715" y="4287335"/>
                    <a:pt x="317449" y="3554216"/>
                  </a:cubicBezTo>
                  <a:lnTo>
                    <a:pt x="2369478" y="2369478"/>
                  </a:lnTo>
                  <a:lnTo>
                    <a:pt x="4421505" y="3554216"/>
                  </a:lnTo>
                  <a:close/>
                </a:path>
              </a:pathLst>
            </a:custGeom>
            <a:solidFill>
              <a:schemeClr val="accent1"/>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166422" tIns="3112779" rIns="1110007" bIns="461221" numCol="1" spcCol="1270" anchor="ctr" anchorCtr="0">
              <a:noAutofit/>
            </a:bodyPr>
            <a:lstStyle/>
            <a:p>
              <a:pPr marL="0" lvl="0" indent="0" algn="ctr" defTabSz="1333500">
                <a:lnSpc>
                  <a:spcPct val="90000"/>
                </a:lnSpc>
                <a:spcBef>
                  <a:spcPct val="0"/>
                </a:spcBef>
                <a:spcAft>
                  <a:spcPct val="35000"/>
                </a:spcAft>
                <a:buNone/>
              </a:pPr>
              <a:endParaRPr lang="en-US" sz="3000" b="1" kern="1200" dirty="0"/>
            </a:p>
          </p:txBody>
        </p:sp>
        <p:sp>
          <p:nvSpPr>
            <p:cNvPr id="90" name="Pfeil: gebogen 89">
              <a:extLst>
                <a:ext uri="{FF2B5EF4-FFF2-40B4-BE49-F238E27FC236}">
                  <a16:creationId xmlns:a16="http://schemas.microsoft.com/office/drawing/2014/main" id="{87EFB577-4550-447C-85DA-2A717CC3FAE3}"/>
                </a:ext>
              </a:extLst>
            </p:cNvPr>
            <p:cNvSpPr/>
            <p:nvPr/>
          </p:nvSpPr>
          <p:spPr>
            <a:xfrm>
              <a:off x="3435025" y="1183595"/>
              <a:ext cx="5325683" cy="5325683"/>
            </a:xfrm>
            <a:prstGeom prst="circularArrow">
              <a:avLst>
                <a:gd name="adj1" fmla="val 5085"/>
                <a:gd name="adj2" fmla="val 327528"/>
                <a:gd name="adj3" fmla="val 8671970"/>
                <a:gd name="adj4" fmla="val 1800502"/>
                <a:gd name="adj5" fmla="val 5932"/>
              </a:avLst>
            </a:prstGeom>
            <a:solidFill>
              <a:srgbClr val="B2C1DB"/>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67" name="Textfeld 66">
              <a:extLst>
                <a:ext uri="{FF2B5EF4-FFF2-40B4-BE49-F238E27FC236}">
                  <a16:creationId xmlns:a16="http://schemas.microsoft.com/office/drawing/2014/main" id="{77CB1AB0-DED7-4EE5-99B8-5BB4AEF4BA87}"/>
                </a:ext>
              </a:extLst>
            </p:cNvPr>
            <p:cNvSpPr txBox="1"/>
            <p:nvPr/>
          </p:nvSpPr>
          <p:spPr>
            <a:xfrm>
              <a:off x="4726869" y="4560965"/>
              <a:ext cx="2736490" cy="1114421"/>
            </a:xfrm>
            <a:prstGeom prst="rect">
              <a:avLst/>
            </a:prstGeom>
            <a:noFill/>
          </p:spPr>
          <p:txBody>
            <a:bodyPr wrap="square" lIns="0" tIns="36000" rIns="0" bIns="36000" rtlCol="0" anchor="b" anchorCtr="0">
              <a:noAutofit/>
            </a:bodyPr>
            <a:lstStyle/>
            <a:p>
              <a:pPr algn="ctr"/>
              <a:r>
                <a:rPr lang="en-US" sz="2200" b="1" dirty="0">
                  <a:solidFill>
                    <a:schemeClr val="bg1"/>
                  </a:solidFill>
                  <a:latin typeface="+mj-lt"/>
                  <a:cs typeface="Arial" panose="020B0604020202020204" pitchFamily="34" charset="0"/>
                </a:rPr>
                <a:t>Successful simulation of </a:t>
              </a:r>
              <a:r>
                <a:rPr lang="en-US" sz="2200" b="1" dirty="0" err="1">
                  <a:solidFill>
                    <a:schemeClr val="bg1"/>
                  </a:solidFill>
                  <a:latin typeface="+mj-lt"/>
                  <a:cs typeface="Arial" panose="020B0604020202020204" pitchFamily="34" charset="0"/>
                </a:rPr>
                <a:t>Ar</a:t>
              </a:r>
              <a:r>
                <a:rPr lang="en-US" sz="2200" b="1" dirty="0">
                  <a:solidFill>
                    <a:schemeClr val="bg1"/>
                  </a:solidFill>
                  <a:latin typeface="+mj-lt"/>
                  <a:cs typeface="Arial" panose="020B0604020202020204" pitchFamily="34" charset="0"/>
                </a:rPr>
                <a:t> MGI in AUG #33108 with </a:t>
              </a:r>
              <a:r>
                <a:rPr lang="en-US" sz="2200" b="1" dirty="0">
                  <a:solidFill>
                    <a:schemeClr val="bg1"/>
                  </a:solidFill>
                  <a:latin typeface="Arial Nova Cond Light" panose="020B0306020202020204" pitchFamily="34" charset="0"/>
                  <a:cs typeface="Arial" panose="020B0604020202020204" pitchFamily="34" charset="0"/>
                </a:rPr>
                <a:t>ASTRA-STRAHL</a:t>
              </a:r>
            </a:p>
          </p:txBody>
        </p:sp>
      </p:grpSp>
      <p:grpSp>
        <p:nvGrpSpPr>
          <p:cNvPr id="94" name="RE conclusion">
            <a:extLst>
              <a:ext uri="{FF2B5EF4-FFF2-40B4-BE49-F238E27FC236}">
                <a16:creationId xmlns:a16="http://schemas.microsoft.com/office/drawing/2014/main" id="{5C3E166D-21CA-4E52-B5A9-B7E8847C6D6C}"/>
              </a:ext>
            </a:extLst>
          </p:cNvPr>
          <p:cNvGrpSpPr/>
          <p:nvPr/>
        </p:nvGrpSpPr>
        <p:grpSpPr>
          <a:xfrm>
            <a:off x="3337034" y="1014646"/>
            <a:ext cx="5325683" cy="5325683"/>
            <a:chOff x="3337034" y="1014646"/>
            <a:chExt cx="5325683" cy="5325683"/>
          </a:xfrm>
        </p:grpSpPr>
        <p:sp>
          <p:nvSpPr>
            <p:cNvPr id="88" name="Freihandform: Form 87">
              <a:extLst>
                <a:ext uri="{FF2B5EF4-FFF2-40B4-BE49-F238E27FC236}">
                  <a16:creationId xmlns:a16="http://schemas.microsoft.com/office/drawing/2014/main" id="{5FA12AE1-F66D-42D4-9F1F-4B11B374CB09}"/>
                </a:ext>
              </a:extLst>
            </p:cNvPr>
            <p:cNvSpPr/>
            <p:nvPr/>
          </p:nvSpPr>
          <p:spPr>
            <a:xfrm>
              <a:off x="3630789" y="1308010"/>
              <a:ext cx="4738955" cy="4738955"/>
            </a:xfrm>
            <a:custGeom>
              <a:avLst/>
              <a:gdLst>
                <a:gd name="connsiteX0" fmla="*/ 317450 w 4738955"/>
                <a:gd name="connsiteY0" fmla="*/ 3554216 h 4738955"/>
                <a:gd name="connsiteX1" fmla="*/ 317450 w 4738955"/>
                <a:gd name="connsiteY1" fmla="*/ 1184738 h 4738955"/>
                <a:gd name="connsiteX2" fmla="*/ 2369478 w 4738955"/>
                <a:gd name="connsiteY2" fmla="*/ -1 h 4738955"/>
                <a:gd name="connsiteX3" fmla="*/ 2369478 w 4738955"/>
                <a:gd name="connsiteY3" fmla="*/ 2369478 h 4738955"/>
                <a:gd name="connsiteX4" fmla="*/ 317450 w 4738955"/>
                <a:gd name="connsiteY4" fmla="*/ 3554216 h 473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8955" h="4738955">
                  <a:moveTo>
                    <a:pt x="317450" y="3554216"/>
                  </a:moveTo>
                  <a:cubicBezTo>
                    <a:pt x="-105816" y="2821097"/>
                    <a:pt x="-105816" y="1917857"/>
                    <a:pt x="317450" y="1184738"/>
                  </a:cubicBezTo>
                  <a:cubicBezTo>
                    <a:pt x="740716" y="451619"/>
                    <a:pt x="1522945" y="-1"/>
                    <a:pt x="2369478" y="-1"/>
                  </a:cubicBezTo>
                  <a:lnTo>
                    <a:pt x="2369478" y="2369478"/>
                  </a:lnTo>
                  <a:lnTo>
                    <a:pt x="317450" y="3554216"/>
                  </a:lnTo>
                  <a:close/>
                </a:path>
              </a:pathLst>
            </a:custGeom>
            <a:solidFill>
              <a:schemeClr val="accent1"/>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87029" tIns="1042308" rIns="2535642" bIns="2362444" numCol="1" spcCol="1270" anchor="ctr" anchorCtr="0">
              <a:noAutofit/>
            </a:bodyPr>
            <a:lstStyle/>
            <a:p>
              <a:pPr marL="0" lvl="0" indent="0" algn="ctr" defTabSz="1333500">
                <a:lnSpc>
                  <a:spcPct val="90000"/>
                </a:lnSpc>
                <a:spcBef>
                  <a:spcPct val="0"/>
                </a:spcBef>
                <a:spcAft>
                  <a:spcPct val="35000"/>
                </a:spcAft>
                <a:buNone/>
              </a:pPr>
              <a:endParaRPr lang="en-US" sz="3000" b="1" kern="1200" dirty="0"/>
            </a:p>
          </p:txBody>
        </p:sp>
        <p:sp>
          <p:nvSpPr>
            <p:cNvPr id="91" name="Pfeil: gebogen 90">
              <a:extLst>
                <a:ext uri="{FF2B5EF4-FFF2-40B4-BE49-F238E27FC236}">
                  <a16:creationId xmlns:a16="http://schemas.microsoft.com/office/drawing/2014/main" id="{6A0AF94B-C6B8-48FB-ABA1-3DB9276E0434}"/>
                </a:ext>
              </a:extLst>
            </p:cNvPr>
            <p:cNvSpPr/>
            <p:nvPr/>
          </p:nvSpPr>
          <p:spPr>
            <a:xfrm>
              <a:off x="3337034" y="1014646"/>
              <a:ext cx="5325683" cy="5325683"/>
            </a:xfrm>
            <a:prstGeom prst="circularArrow">
              <a:avLst>
                <a:gd name="adj1" fmla="val 5085"/>
                <a:gd name="adj2" fmla="val 327528"/>
                <a:gd name="adj3" fmla="val 15873039"/>
                <a:gd name="adj4" fmla="val 9000000"/>
                <a:gd name="adj5" fmla="val 5932"/>
              </a:avLst>
            </a:prstGeom>
            <a:solidFill>
              <a:srgbClr val="B2C1DB"/>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62" name="Textfeld 61">
              <a:extLst>
                <a:ext uri="{FF2B5EF4-FFF2-40B4-BE49-F238E27FC236}">
                  <a16:creationId xmlns:a16="http://schemas.microsoft.com/office/drawing/2014/main" id="{B3AF2FD8-B751-42A4-88CF-0B4FF1320112}"/>
                </a:ext>
              </a:extLst>
            </p:cNvPr>
            <p:cNvSpPr txBox="1"/>
            <p:nvPr/>
          </p:nvSpPr>
          <p:spPr>
            <a:xfrm>
              <a:off x="4006974" y="1929600"/>
              <a:ext cx="2086433" cy="1827132"/>
            </a:xfrm>
            <a:prstGeom prst="rect">
              <a:avLst/>
            </a:prstGeom>
            <a:noFill/>
          </p:spPr>
          <p:txBody>
            <a:bodyPr wrap="square" lIns="0" tIns="36000" rIns="180000" bIns="36000" rtlCol="0" anchor="t" anchorCtr="0">
              <a:noAutofit/>
            </a:bodyPr>
            <a:lstStyle/>
            <a:p>
              <a:pPr algn="r"/>
              <a:r>
                <a:rPr lang="en-US" sz="2200" b="1" dirty="0">
                  <a:solidFill>
                    <a:schemeClr val="bg1"/>
                  </a:solidFill>
                  <a:latin typeface="+mj-lt"/>
                  <a:cs typeface="Arial" panose="020B0604020202020204" pitchFamily="34" charset="0"/>
                </a:rPr>
                <a:t>Impact of </a:t>
              </a:r>
              <a:br>
                <a:rPr lang="en-US" sz="2200" b="1" dirty="0">
                  <a:solidFill>
                    <a:schemeClr val="bg1"/>
                  </a:solidFill>
                  <a:latin typeface="+mj-lt"/>
                  <a:cs typeface="Arial" panose="020B0604020202020204" pitchFamily="34" charset="0"/>
                </a:rPr>
              </a:br>
              <a:r>
                <a:rPr lang="en-US" sz="2200" b="1" dirty="0">
                  <a:solidFill>
                    <a:schemeClr val="bg1"/>
                  </a:solidFill>
                  <a:latin typeface="+mj-lt"/>
                  <a:cs typeface="Arial" panose="020B0604020202020204" pitchFamily="34" charset="0"/>
                </a:rPr>
                <a:t>partially ionized impurities not negligible for RE evolution</a:t>
              </a:r>
            </a:p>
          </p:txBody>
        </p:sp>
      </p:grpSp>
    </p:spTree>
    <p:custDataLst>
      <p:tags r:id="rId1"/>
    </p:custDataLst>
    <p:extLst>
      <p:ext uri="{BB962C8B-B14F-4D97-AF65-F5344CB8AC3E}">
        <p14:creationId xmlns:p14="http://schemas.microsoft.com/office/powerpoint/2010/main" val="3200006504"/>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250"/>
                                        <p:tgtEl>
                                          <p:spTgt spid="92"/>
                                        </p:tgtEl>
                                      </p:cBhvr>
                                    </p:animEffect>
                                  </p:childTnLst>
                                </p:cTn>
                              </p:par>
                              <p:par>
                                <p:cTn id="8" presetID="10" presetClass="exit" presetSubtype="0" fill="hold" nodeType="withEffect">
                                  <p:stCondLst>
                                    <p:cond delay="0"/>
                                  </p:stCondLst>
                                  <p:childTnLst>
                                    <p:animEffect transition="out" filter="fade">
                                      <p:cBhvr>
                                        <p:cTn id="9" dur="250"/>
                                        <p:tgtEl>
                                          <p:spTgt spid="111"/>
                                        </p:tgtEl>
                                      </p:cBhvr>
                                    </p:animEffect>
                                    <p:set>
                                      <p:cBhvr>
                                        <p:cTn id="10" dur="1" fill="hold">
                                          <p:stCondLst>
                                            <p:cond delay="249"/>
                                          </p:stCondLst>
                                        </p:cTn>
                                        <p:tgtEl>
                                          <p:spTgt spid="11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0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250"/>
                                        <p:tgtEl>
                                          <p:spTgt spid="93"/>
                                        </p:tgtEl>
                                      </p:cBhvr>
                                    </p:animEffect>
                                  </p:childTnLst>
                                </p:cTn>
                              </p:par>
                              <p:par>
                                <p:cTn id="20" presetID="10" presetClass="exit" presetSubtype="0" fill="hold" nodeType="withEffect">
                                  <p:stCondLst>
                                    <p:cond delay="0"/>
                                  </p:stCondLst>
                                  <p:childTnLst>
                                    <p:animEffect transition="out" filter="fade">
                                      <p:cBhvr>
                                        <p:cTn id="21" dur="250"/>
                                        <p:tgtEl>
                                          <p:spTgt spid="115"/>
                                        </p:tgtEl>
                                      </p:cBhvr>
                                    </p:animEffect>
                                    <p:set>
                                      <p:cBhvr>
                                        <p:cTn id="22" dur="1" fill="hold">
                                          <p:stCondLst>
                                            <p:cond delay="249"/>
                                          </p:stCondLst>
                                        </p:cTn>
                                        <p:tgtEl>
                                          <p:spTgt spid="1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250"/>
                                        <p:tgtEl>
                                          <p:spTgt spid="94"/>
                                        </p:tgtEl>
                                      </p:cBhvr>
                                    </p:animEffect>
                                  </p:childTnLst>
                                </p:cTn>
                              </p:par>
                              <p:par>
                                <p:cTn id="28" presetID="10" presetClass="exit" presetSubtype="0" fill="hold" nodeType="withEffect">
                                  <p:stCondLst>
                                    <p:cond delay="0"/>
                                  </p:stCondLst>
                                  <p:childTnLst>
                                    <p:animEffect transition="out" filter="fade">
                                      <p:cBhvr>
                                        <p:cTn id="29" dur="250"/>
                                        <p:tgtEl>
                                          <p:spTgt spid="112"/>
                                        </p:tgtEl>
                                      </p:cBhvr>
                                    </p:animEffect>
                                    <p:set>
                                      <p:cBhvr>
                                        <p:cTn id="30" dur="1" fill="hold">
                                          <p:stCondLst>
                                            <p:cond delay="249"/>
                                          </p:stCondLst>
                                        </p:cTn>
                                        <p:tgtEl>
                                          <p:spTgt spid="1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questions?</a:t>
            </a:r>
          </a:p>
        </p:txBody>
      </p:sp>
      <p:grpSp>
        <p:nvGrpSpPr>
          <p:cNvPr id="8" name="Group 7"/>
          <p:cNvGrpSpPr>
            <a:grpSpLocks noChangeAspect="1"/>
          </p:cNvGrpSpPr>
          <p:nvPr/>
        </p:nvGrpSpPr>
        <p:grpSpPr>
          <a:xfrm>
            <a:off x="7869600" y="4374857"/>
            <a:ext cx="3960000" cy="1961143"/>
            <a:chOff x="1595207" y="1512000"/>
            <a:chExt cx="9000000" cy="4457143"/>
          </a:xfrm>
        </p:grpSpPr>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95207" y="1512000"/>
              <a:ext cx="9000000" cy="4457143"/>
            </a:xfrm>
            <a:prstGeom prst="rect">
              <a:avLst/>
            </a:prstGeom>
            <a:effectLst>
              <a:outerShdw blurRad="50800" dist="38100" dir="2700000" algn="tl" rotWithShape="0">
                <a:prstClr val="black">
                  <a:alpha val="40000"/>
                </a:prstClr>
              </a:outerShdw>
            </a:effectLst>
          </p:spPr>
        </p:pic>
        <p:sp>
          <p:nvSpPr>
            <p:cNvPr id="5" name="Rectangle 4">
              <a:hlinkClick r:id="rId5"/>
            </p:cNvPr>
            <p:cNvSpPr/>
            <p:nvPr/>
          </p:nvSpPr>
          <p:spPr>
            <a:xfrm>
              <a:off x="1684800" y="5320800"/>
              <a:ext cx="2916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hlinkClick r:id="rId6"/>
            </p:cNvPr>
            <p:cNvSpPr>
              <a:spLocks noChangeAspect="1"/>
            </p:cNvSpPr>
            <p:nvPr/>
          </p:nvSpPr>
          <p:spPr>
            <a:xfrm>
              <a:off x="2851200" y="4140000"/>
              <a:ext cx="252000" cy="25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Discussion">
            <a:extLst>
              <a:ext uri="{FF2B5EF4-FFF2-40B4-BE49-F238E27FC236}">
                <a16:creationId xmlns:a16="http://schemas.microsoft.com/office/drawing/2014/main" id="{6F180E1E-15D6-46B0-9DB1-E606A6622154}"/>
              </a:ext>
            </a:extLst>
          </p:cNvPr>
          <p:cNvGrpSpPr/>
          <p:nvPr/>
        </p:nvGrpSpPr>
        <p:grpSpPr>
          <a:xfrm>
            <a:off x="360000" y="2239200"/>
            <a:ext cx="7632000" cy="914400"/>
            <a:chOff x="360000" y="979200"/>
            <a:chExt cx="7632000" cy="914400"/>
          </a:xfrm>
        </p:grpSpPr>
        <p:pic>
          <p:nvPicPr>
            <p:cNvPr id="10" name="Grafik 9" descr="Chat">
              <a:extLst>
                <a:ext uri="{FF2B5EF4-FFF2-40B4-BE49-F238E27FC236}">
                  <a16:creationId xmlns:a16="http://schemas.microsoft.com/office/drawing/2014/main" id="{9738AF5C-55B8-4A87-AEC9-D290A3527E9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0000" y="979200"/>
              <a:ext cx="914400" cy="914400"/>
            </a:xfrm>
            <a:prstGeom prst="rect">
              <a:avLst/>
            </a:prstGeom>
          </p:spPr>
        </p:pic>
        <p:sp>
          <p:nvSpPr>
            <p:cNvPr id="15" name="Text Placeholder 2">
              <a:extLst>
                <a:ext uri="{FF2B5EF4-FFF2-40B4-BE49-F238E27FC236}">
                  <a16:creationId xmlns:a16="http://schemas.microsoft.com/office/drawing/2014/main" id="{95873CB3-CBC8-40F7-B0BF-3469EFBA091A}"/>
                </a:ext>
              </a:extLst>
            </p:cNvPr>
            <p:cNvSpPr txBox="1">
              <a:spLocks/>
            </p:cNvSpPr>
            <p:nvPr/>
          </p:nvSpPr>
          <p:spPr>
            <a:xfrm>
              <a:off x="1440000" y="1246160"/>
              <a:ext cx="6552000" cy="380480"/>
            </a:xfrm>
            <a:prstGeom prst="rect">
              <a:avLst/>
            </a:prstGeom>
          </p:spPr>
          <p:txBody>
            <a:bodyPr lIns="0" tIns="36000" rIns="0" bIns="36000" anchor="ctr" anchorCtr="0">
              <a:spAutoFit/>
            </a:bodyPr>
            <a:lstStyle>
              <a:lvl1pPr marL="0" indent="0" algn="l" defTabSz="914400" rtl="0" eaLnBrk="1" latinLnBrk="0" hangingPunct="1">
                <a:spcBef>
                  <a:spcPct val="20000"/>
                </a:spcBef>
                <a:buFont typeface="Arial" panose="020B0604020202020204" pitchFamily="34" charset="0"/>
                <a:buNone/>
                <a:defRPr lang="de-DE" sz="2000" b="0" kern="1200" baseline="0" dirty="0" smtClean="0">
                  <a:solidFill>
                    <a:schemeClr val="tx1"/>
                  </a:solidFill>
                  <a:latin typeface="+mj-lt"/>
                  <a:ea typeface="Arial MT Condensed" panose="020B0706020202020204" pitchFamily="34" charset="0"/>
                  <a:cs typeface="Arial" panose="020B0604020202020204" pitchFamily="34" charset="0"/>
                </a:defRPr>
              </a:lvl1pPr>
              <a:lvl2pPr marL="800100" indent="-342900" algn="l" defTabSz="914400" rtl="0" eaLnBrk="1" latinLnBrk="0" hangingPunct="1">
                <a:spcBef>
                  <a:spcPct val="20000"/>
                </a:spcBef>
                <a:buFont typeface="Wingdings" panose="05000000000000000000" pitchFamily="2" charset="2"/>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Let’s discuss during the </a:t>
              </a:r>
              <a:r>
                <a:rPr lang="en-US" i="1" dirty="0"/>
                <a:t>Consequences</a:t>
              </a:r>
              <a:r>
                <a:rPr lang="en-US" dirty="0"/>
                <a:t> session on Monday, 20</a:t>
              </a:r>
              <a:r>
                <a:rPr lang="en-US" baseline="30000" dirty="0"/>
                <a:t>th</a:t>
              </a:r>
              <a:r>
                <a:rPr lang="en-US" dirty="0"/>
                <a:t> July</a:t>
              </a:r>
            </a:p>
          </p:txBody>
        </p:sp>
      </p:grpSp>
      <p:pic>
        <p:nvPicPr>
          <p:cNvPr id="17" name="Grafik 16" descr="Zeitung">
            <a:extLst>
              <a:ext uri="{FF2B5EF4-FFF2-40B4-BE49-F238E27FC236}">
                <a16:creationId xmlns:a16="http://schemas.microsoft.com/office/drawing/2014/main" id="{E74488AD-668B-4490-85A3-FBB87C435F2B}"/>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60000" y="3499200"/>
            <a:ext cx="914400" cy="914400"/>
          </a:xfrm>
          <a:prstGeom prst="rect">
            <a:avLst/>
          </a:prstGeom>
        </p:spPr>
      </p:pic>
      <p:grpSp>
        <p:nvGrpSpPr>
          <p:cNvPr id="24" name="Mail">
            <a:extLst>
              <a:ext uri="{FF2B5EF4-FFF2-40B4-BE49-F238E27FC236}">
                <a16:creationId xmlns:a16="http://schemas.microsoft.com/office/drawing/2014/main" id="{0B4AA93D-F769-4D85-9DA5-8B03D7C2313D}"/>
              </a:ext>
            </a:extLst>
          </p:cNvPr>
          <p:cNvGrpSpPr/>
          <p:nvPr/>
        </p:nvGrpSpPr>
        <p:grpSpPr>
          <a:xfrm>
            <a:off x="360000" y="979200"/>
            <a:ext cx="7632000" cy="914400"/>
            <a:chOff x="360000" y="2239200"/>
            <a:chExt cx="7632000" cy="914400"/>
          </a:xfrm>
        </p:grpSpPr>
        <p:pic>
          <p:nvPicPr>
            <p:cNvPr id="19" name="Grafik 18" descr="E-Mail">
              <a:extLst>
                <a:ext uri="{FF2B5EF4-FFF2-40B4-BE49-F238E27FC236}">
                  <a16:creationId xmlns:a16="http://schemas.microsoft.com/office/drawing/2014/main" id="{8D49CAAD-A6DE-49B8-B0F2-F702AC0C968C}"/>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60000" y="2239200"/>
              <a:ext cx="914400" cy="914400"/>
            </a:xfrm>
            <a:prstGeom prst="rect">
              <a:avLst/>
            </a:prstGeom>
          </p:spPr>
        </p:pic>
        <p:sp>
          <p:nvSpPr>
            <p:cNvPr id="21" name="Text Placeholder 2">
              <a:extLst>
                <a:ext uri="{FF2B5EF4-FFF2-40B4-BE49-F238E27FC236}">
                  <a16:creationId xmlns:a16="http://schemas.microsoft.com/office/drawing/2014/main" id="{BFB36273-4ADE-4B8B-B74B-27330DE787DA}"/>
                </a:ext>
              </a:extLst>
            </p:cNvPr>
            <p:cNvSpPr txBox="1">
              <a:spLocks/>
            </p:cNvSpPr>
            <p:nvPr/>
          </p:nvSpPr>
          <p:spPr>
            <a:xfrm>
              <a:off x="1440000" y="2506160"/>
              <a:ext cx="6552000" cy="380480"/>
            </a:xfrm>
            <a:prstGeom prst="rect">
              <a:avLst/>
            </a:prstGeom>
          </p:spPr>
          <p:txBody>
            <a:bodyPr lIns="0" tIns="36000" rIns="0" bIns="36000" anchor="ctr" anchorCtr="0">
              <a:spAutoFit/>
            </a:bodyPr>
            <a:lstStyle>
              <a:lvl1pPr marL="0" indent="0" algn="l" defTabSz="914400" rtl="0" eaLnBrk="1" latinLnBrk="0" hangingPunct="1">
                <a:spcBef>
                  <a:spcPct val="20000"/>
                </a:spcBef>
                <a:buFont typeface="Arial" panose="020B0604020202020204" pitchFamily="34" charset="0"/>
                <a:buNone/>
                <a:defRPr lang="de-DE" sz="2000" b="0" kern="1200" baseline="0" dirty="0" smtClean="0">
                  <a:solidFill>
                    <a:schemeClr val="tx1"/>
                  </a:solidFill>
                  <a:latin typeface="+mj-lt"/>
                  <a:ea typeface="Arial MT Condensed" panose="020B0706020202020204" pitchFamily="34" charset="0"/>
                  <a:cs typeface="Arial" panose="020B0604020202020204" pitchFamily="34" charset="0"/>
                </a:defRPr>
              </a:lvl1pPr>
              <a:lvl2pPr marL="800100" indent="-342900" algn="l" defTabSz="914400" rtl="0" eaLnBrk="1" latinLnBrk="0" hangingPunct="1">
                <a:spcBef>
                  <a:spcPct val="20000"/>
                </a:spcBef>
                <a:buFont typeface="Wingdings" panose="05000000000000000000" pitchFamily="2" charset="2"/>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Send a mail to </a:t>
              </a:r>
              <a:r>
                <a:rPr lang="en-US" dirty="0">
                  <a:latin typeface="Arial Nova Cond Light" panose="020B0306020202020204" pitchFamily="34" charset="0"/>
                  <a:hlinkClick r:id="rId13"/>
                </a:rPr>
                <a:t>Oliver.Linder@ipp.mpg.de</a:t>
              </a:r>
              <a:endParaRPr lang="en-US" dirty="0">
                <a:latin typeface="Arial Nova Cond Light" panose="020B0306020202020204" pitchFamily="34" charset="0"/>
              </a:endParaRPr>
            </a:p>
          </p:txBody>
        </p:sp>
      </p:grpSp>
      <p:sp>
        <p:nvSpPr>
          <p:cNvPr id="22" name="Text Placeholder 2">
            <a:extLst>
              <a:ext uri="{FF2B5EF4-FFF2-40B4-BE49-F238E27FC236}">
                <a16:creationId xmlns:a16="http://schemas.microsoft.com/office/drawing/2014/main" id="{9FE2F6C4-237A-4636-8F26-638A1E3A36E0}"/>
              </a:ext>
            </a:extLst>
          </p:cNvPr>
          <p:cNvSpPr txBox="1">
            <a:spLocks/>
          </p:cNvSpPr>
          <p:nvPr/>
        </p:nvSpPr>
        <p:spPr>
          <a:xfrm>
            <a:off x="1440000" y="3766160"/>
            <a:ext cx="9983798" cy="380480"/>
          </a:xfrm>
          <a:prstGeom prst="rect">
            <a:avLst/>
          </a:prstGeom>
        </p:spPr>
        <p:txBody>
          <a:bodyPr wrap="square" lIns="0" tIns="36000" rIns="0" bIns="36000" anchor="ctr" anchorCtr="0">
            <a:spAutoFit/>
          </a:bodyPr>
          <a:lstStyle>
            <a:lvl1pPr marL="0" indent="0" algn="l" defTabSz="914400" rtl="0" eaLnBrk="1" latinLnBrk="0" hangingPunct="1">
              <a:spcBef>
                <a:spcPct val="20000"/>
              </a:spcBef>
              <a:buFont typeface="Arial" panose="020B0604020202020204" pitchFamily="34" charset="0"/>
              <a:buNone/>
              <a:defRPr lang="de-DE" sz="2000" b="0" kern="1200" baseline="0" dirty="0" smtClean="0">
                <a:solidFill>
                  <a:schemeClr val="tx1"/>
                </a:solidFill>
                <a:latin typeface="+mj-lt"/>
                <a:ea typeface="Arial MT Condensed" panose="020B0706020202020204" pitchFamily="34" charset="0"/>
                <a:cs typeface="Arial" panose="020B0604020202020204" pitchFamily="34" charset="0"/>
              </a:defRPr>
            </a:lvl1pPr>
            <a:lvl2pPr marL="800100" indent="-342900" algn="l" defTabSz="914400" rtl="0" eaLnBrk="1" latinLnBrk="0" hangingPunct="1">
              <a:spcBef>
                <a:spcPct val="20000"/>
              </a:spcBef>
              <a:buFont typeface="Wingdings" panose="05000000000000000000" pitchFamily="2" charset="2"/>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Look up the detailed article recently accepted for publication in </a:t>
            </a:r>
            <a:r>
              <a:rPr lang="en-US" dirty="0">
                <a:hlinkClick r:id="rId3"/>
              </a:rPr>
              <a:t>Nuclear Fusion</a:t>
            </a:r>
            <a:endParaRPr lang="en-US" dirty="0"/>
          </a:p>
        </p:txBody>
      </p:sp>
    </p:spTree>
    <p:extLst>
      <p:ext uri="{BB962C8B-B14F-4D97-AF65-F5344CB8AC3E}">
        <p14:creationId xmlns:p14="http://schemas.microsoft.com/office/powerpoint/2010/main" val="2330610333"/>
      </p:ext>
    </p:extLst>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remark: RE modeling beyond this talk</a:t>
            </a:r>
          </a:p>
        </p:txBody>
      </p:sp>
      <p:sp>
        <p:nvSpPr>
          <p:cNvPr id="3" name="Text Placeholder 2"/>
          <p:cNvSpPr>
            <a:spLocks noGrp="1"/>
          </p:cNvSpPr>
          <p:nvPr>
            <p:ph type="body" sz="quarter" idx="13"/>
          </p:nvPr>
        </p:nvSpPr>
        <p:spPr/>
        <p:txBody>
          <a:bodyPr/>
          <a:lstStyle/>
          <a:p>
            <a:r>
              <a:rPr lang="en-US" dirty="0"/>
              <a:t>More details and analyses on this topic can be found in the following publication:</a:t>
            </a:r>
          </a:p>
        </p:txBody>
      </p:sp>
      <p:grpSp>
        <p:nvGrpSpPr>
          <p:cNvPr id="8" name="Group 7"/>
          <p:cNvGrpSpPr/>
          <p:nvPr/>
        </p:nvGrpSpPr>
        <p:grpSpPr>
          <a:xfrm>
            <a:off x="1595207" y="1512000"/>
            <a:ext cx="9000000" cy="4457143"/>
            <a:chOff x="1595207" y="1512000"/>
            <a:chExt cx="9000000" cy="4457143"/>
          </a:xfrm>
        </p:grpSpPr>
        <p:pic>
          <p:nvPicPr>
            <p:cNvPr id="4" name="Picture 3">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95207" y="1512000"/>
              <a:ext cx="9000000" cy="4457143"/>
            </a:xfrm>
            <a:prstGeom prst="rect">
              <a:avLst/>
            </a:prstGeom>
            <a:effectLst>
              <a:outerShdw blurRad="50800" dist="38100" dir="2700000" algn="tl" rotWithShape="0">
                <a:prstClr val="black">
                  <a:alpha val="40000"/>
                </a:prstClr>
              </a:outerShdw>
            </a:effectLst>
          </p:spPr>
        </p:pic>
        <p:sp>
          <p:nvSpPr>
            <p:cNvPr id="5" name="Rectangle 4">
              <a:hlinkClick r:id="rId5"/>
            </p:cNvPr>
            <p:cNvSpPr/>
            <p:nvPr/>
          </p:nvSpPr>
          <p:spPr>
            <a:xfrm>
              <a:off x="1684800" y="5320800"/>
              <a:ext cx="2916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hlinkClick r:id="rId6"/>
            </p:cNvPr>
            <p:cNvSpPr>
              <a:spLocks noChangeAspect="1"/>
            </p:cNvSpPr>
            <p:nvPr/>
          </p:nvSpPr>
          <p:spPr>
            <a:xfrm>
              <a:off x="2851200" y="4140000"/>
              <a:ext cx="252000" cy="25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2488177"/>
      </p:ext>
    </p:extLst>
  </p:cSld>
  <p:clrMapOvr>
    <a:masterClrMapping/>
  </p:clrMapOvr>
  <p:transition>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p:txBody>
              <a:bodyPr numCol="2" spcCol="360000"/>
              <a:lstStyle/>
              <a:p>
                <a:pPr marL="180975" indent="-180975">
                  <a:spcBef>
                    <a:spcPts val="800"/>
                  </a:spcBef>
                  <a:tabLst>
                    <a:tab pos="5734050" algn="l"/>
                  </a:tabLst>
                </a:pPr>
                <a:r>
                  <a:rPr lang="en-US" sz="1600" baseline="30000" dirty="0"/>
                  <a:t>5.1	</a:t>
                </a:r>
                <a:r>
                  <a:rPr lang="en-US" sz="1600" dirty="0"/>
                  <a:t>E Fable, C </a:t>
                </a:r>
                <a:r>
                  <a:rPr lang="en-US" sz="1600" dirty="0" err="1"/>
                  <a:t>Angioni</a:t>
                </a:r>
                <a:r>
                  <a:rPr lang="en-US" sz="1600" dirty="0"/>
                  <a:t>, A A Ivanov, K Lackner, O Maj </a:t>
                </a:r>
                <a:r>
                  <a:rPr lang="en-US" sz="1600" i="1" dirty="0"/>
                  <a:t>et al</a:t>
                </a:r>
                <a:r>
                  <a:rPr lang="en-US" sz="1600" dirty="0"/>
                  <a:t>. Dynamical coupling between magnetic equilibrium and transport in tokamak scenario modelling, with application to current ramps. </a:t>
                </a:r>
                <a:r>
                  <a:rPr lang="en-US" sz="1600" i="1" dirty="0"/>
                  <a:t>Plasma Phys. Control. Fusion</a:t>
                </a:r>
                <a:r>
                  <a:rPr lang="en-US" sz="1600" dirty="0"/>
                  <a:t> </a:t>
                </a:r>
                <a:r>
                  <a:rPr lang="en-US" sz="1600" b="1" dirty="0"/>
                  <a:t>55</a:t>
                </a:r>
                <a:r>
                  <a:rPr lang="en-US" sz="1600" dirty="0"/>
                  <a:t>, </a:t>
                </a:r>
                <a:r>
                  <a:rPr lang="en-US" sz="1600" dirty="0">
                    <a:hlinkClick r:id="rId3"/>
                  </a:rPr>
                  <a:t>074007</a:t>
                </a:r>
                <a:r>
                  <a:rPr lang="en-US" sz="1600" dirty="0"/>
                  <a:t> (2013)</a:t>
                </a:r>
              </a:p>
              <a:p>
                <a:pPr marL="180975" indent="-180975">
                  <a:spcBef>
                    <a:spcPts val="800"/>
                  </a:spcBef>
                </a:pPr>
                <a:r>
                  <a:rPr lang="en-US" sz="1600" baseline="30000" dirty="0"/>
                  <a:t>5.2	</a:t>
                </a:r>
                <a:r>
                  <a:rPr lang="en-US" sz="1600" dirty="0"/>
                  <a:t>A A Ivanov, R </a:t>
                </a:r>
                <a:r>
                  <a:rPr lang="en-US" sz="1600" dirty="0" err="1"/>
                  <a:t>R</a:t>
                </a:r>
                <a:r>
                  <a:rPr lang="en-US" sz="1600" dirty="0"/>
                  <a:t> </a:t>
                </a:r>
                <a:r>
                  <a:rPr lang="en-US" sz="1600" dirty="0" err="1"/>
                  <a:t>Khayrutdinov</a:t>
                </a:r>
                <a:r>
                  <a:rPr lang="en-US" sz="1600" dirty="0"/>
                  <a:t>, S Yu Medvedev and Yu </a:t>
                </a:r>
                <a:r>
                  <a:rPr lang="en-US" sz="1600" dirty="0" err="1"/>
                  <a:t>Yu</a:t>
                </a:r>
                <a:r>
                  <a:rPr lang="en-US" sz="1600" dirty="0"/>
                  <a:t> </a:t>
                </a:r>
                <a:r>
                  <a:rPr lang="en-US" sz="1600" dirty="0" err="1"/>
                  <a:t>Poshekhonov</a:t>
                </a:r>
                <a:r>
                  <a:rPr lang="en-US" sz="1600" dirty="0"/>
                  <a:t>. New adaptive grid plasma evolution code </a:t>
                </a:r>
                <a:r>
                  <a:rPr lang="en-US" sz="1600" dirty="0">
                    <a:latin typeface="Arial Nova Cond Light" panose="020B0306020202020204" pitchFamily="34" charset="0"/>
                  </a:rPr>
                  <a:t>SPIDER</a:t>
                </a:r>
                <a:r>
                  <a:rPr lang="en-US" sz="1600" dirty="0"/>
                  <a:t>. Contribution at the 32</a:t>
                </a:r>
                <a:r>
                  <a:rPr lang="en-US" sz="1600" baseline="30000" dirty="0"/>
                  <a:t>nd</a:t>
                </a:r>
                <a:r>
                  <a:rPr lang="en-US" sz="1600" dirty="0"/>
                  <a:t> EPS Conference on Plasma Physics 27.06.-01.07.2005, Tarragona, Spain, </a:t>
                </a:r>
                <a:r>
                  <a:rPr lang="en-US" sz="1600" dirty="0">
                    <a:hlinkClick r:id="rId4"/>
                  </a:rPr>
                  <a:t>P5.603</a:t>
                </a:r>
                <a:endParaRPr lang="en-US" sz="1600" dirty="0"/>
              </a:p>
              <a:p>
                <a:pPr marL="180975" indent="-180975">
                  <a:spcBef>
                    <a:spcPts val="800"/>
                  </a:spcBef>
                </a:pPr>
                <a:r>
                  <a:rPr lang="en-US" sz="1600" baseline="30000" dirty="0"/>
                  <a:t>5.3	</a:t>
                </a:r>
                <a:r>
                  <a:rPr lang="en-US" sz="1600" dirty="0"/>
                  <a:t>R Dux, A G </a:t>
                </a:r>
                <a:r>
                  <a:rPr lang="en-US" sz="1600" dirty="0" err="1"/>
                  <a:t>Peeters</a:t>
                </a:r>
                <a:r>
                  <a:rPr lang="en-US" sz="1600" dirty="0"/>
                  <a:t>, A </a:t>
                </a:r>
                <a:r>
                  <a:rPr lang="en-US" sz="1600" dirty="0" err="1"/>
                  <a:t>Gude</a:t>
                </a:r>
                <a:r>
                  <a:rPr lang="en-US" sz="1600" dirty="0"/>
                  <a:t>, A </a:t>
                </a:r>
                <a:r>
                  <a:rPr lang="en-US" sz="1600" dirty="0" err="1"/>
                  <a:t>Kallenbach</a:t>
                </a:r>
                <a:r>
                  <a:rPr lang="en-US" sz="1600" dirty="0"/>
                  <a:t>, R Neu </a:t>
                </a:r>
                <a:r>
                  <a:rPr lang="en-US" sz="1600" i="1" dirty="0"/>
                  <a:t>et al</a:t>
                </a:r>
                <a:r>
                  <a:rPr lang="en-US" sz="1600" dirty="0"/>
                  <a:t>. </a:t>
                </a:r>
                <a14:m>
                  <m:oMath xmlns:m="http://schemas.openxmlformats.org/officeDocument/2006/math">
                    <m:r>
                      <a:rPr lang="en-US" sz="1600" i="1" dirty="0" smtClean="0">
                        <a:latin typeface="Cambria Math"/>
                      </a:rPr>
                      <m:t>𝑍</m:t>
                    </m:r>
                  </m:oMath>
                </a14:m>
                <a:r>
                  <a:rPr lang="en-US" sz="1600" i="1" dirty="0"/>
                  <a:t> </a:t>
                </a:r>
                <a:r>
                  <a:rPr lang="en-US" sz="1600" dirty="0"/>
                  <a:t>dependence of the core impurity transport in ASDEX Upgrade H mode discharges. </a:t>
                </a:r>
                <a:r>
                  <a:rPr lang="en-US" sz="1600" i="1" dirty="0" err="1"/>
                  <a:t>Nucl</a:t>
                </a:r>
                <a:r>
                  <a:rPr lang="en-US" sz="1600" i="1" dirty="0"/>
                  <a:t>. Fusion </a:t>
                </a:r>
                <a:r>
                  <a:rPr lang="en-US" sz="1600" b="1" dirty="0"/>
                  <a:t>39</a:t>
                </a:r>
                <a:r>
                  <a:rPr lang="en-US" sz="1600" dirty="0"/>
                  <a:t>, </a:t>
                </a:r>
                <a:r>
                  <a:rPr lang="en-US" sz="1600" dirty="0">
                    <a:hlinkClick r:id="rId5"/>
                  </a:rPr>
                  <a:t>1509</a:t>
                </a:r>
                <a:r>
                  <a:rPr lang="en-US" sz="1600" dirty="0"/>
                  <a:t> (1999)</a:t>
                </a:r>
              </a:p>
              <a:p>
                <a:pPr marL="180975" indent="-180975">
                  <a:spcBef>
                    <a:spcPts val="800"/>
                  </a:spcBef>
                </a:pPr>
                <a:r>
                  <a:rPr lang="en-US" sz="1600" baseline="30000" dirty="0"/>
                  <a:t>5.4	</a:t>
                </a:r>
                <a:r>
                  <a:rPr lang="en-US" sz="1600" dirty="0"/>
                  <a:t>A G </a:t>
                </a:r>
                <a:r>
                  <a:rPr lang="en-US" sz="1600" dirty="0" err="1"/>
                  <a:t>Peeters</a:t>
                </a:r>
                <a:r>
                  <a:rPr lang="en-US" sz="1600" dirty="0"/>
                  <a:t>. Reduced charge state equations that describe </a:t>
                </a:r>
                <a:r>
                  <a:rPr lang="en-US" sz="1600" dirty="0" err="1"/>
                  <a:t>Pfirsch</a:t>
                </a:r>
                <a:r>
                  <a:rPr lang="en-US" sz="1600" dirty="0"/>
                  <a:t> </a:t>
                </a:r>
                <a:r>
                  <a:rPr lang="en-US" sz="1600" dirty="0" err="1"/>
                  <a:t>Schlüter</a:t>
                </a:r>
                <a:r>
                  <a:rPr lang="en-US" sz="1600" dirty="0"/>
                  <a:t> impurity transport in tokamak plasma. </a:t>
                </a:r>
                <a:r>
                  <a:rPr lang="en-US" sz="1600" i="1" dirty="0"/>
                  <a:t>Phys Plasmas</a:t>
                </a:r>
                <a:r>
                  <a:rPr lang="en-US" sz="1600" dirty="0"/>
                  <a:t> </a:t>
                </a:r>
                <a:r>
                  <a:rPr lang="en-US" sz="1600" b="1" dirty="0"/>
                  <a:t>7</a:t>
                </a:r>
                <a:r>
                  <a:rPr lang="en-US" sz="1600" dirty="0"/>
                  <a:t>, </a:t>
                </a:r>
                <a:r>
                  <a:rPr lang="en-US" sz="1600" dirty="0">
                    <a:hlinkClick r:id="rId6"/>
                  </a:rPr>
                  <a:t>268</a:t>
                </a:r>
                <a:r>
                  <a:rPr lang="en-US" sz="1600" dirty="0"/>
                  <a:t> (2000)</a:t>
                </a:r>
              </a:p>
              <a:p>
                <a:pPr marL="180975" indent="-180975">
                  <a:spcBef>
                    <a:spcPts val="800"/>
                  </a:spcBef>
                </a:pPr>
                <a:r>
                  <a:rPr lang="en-US" sz="1600" baseline="30000" dirty="0"/>
                  <a:t>5.5	</a:t>
                </a:r>
                <a:r>
                  <a:rPr lang="en-US" sz="1600" dirty="0"/>
                  <a:t>H P Summers. The </a:t>
                </a:r>
                <a:r>
                  <a:rPr lang="en-US" sz="1600" dirty="0">
                    <a:latin typeface="Arial Nova Cond Light" panose="020B0306020202020204" pitchFamily="34" charset="0"/>
                  </a:rPr>
                  <a:t>ADAS</a:t>
                </a:r>
                <a:r>
                  <a:rPr lang="en-US" sz="1600" dirty="0"/>
                  <a:t> User Manual, version 2.6. </a:t>
                </a:r>
                <a:r>
                  <a:rPr lang="en-US" sz="1600" dirty="0">
                    <a:latin typeface="Arial Nova Cond Light" panose="020B0306020202020204" pitchFamily="34" charset="0"/>
                    <a:hlinkClick r:id="rId7"/>
                  </a:rPr>
                  <a:t>www.adas.ac.uk</a:t>
                </a:r>
                <a:endParaRPr lang="en-US" sz="1600" dirty="0">
                  <a:latin typeface="Arial Nova Cond Light" panose="020B0306020202020204" pitchFamily="34" charset="0"/>
                </a:endParaRPr>
              </a:p>
              <a:p>
                <a:pPr marL="180975" indent="-180975">
                  <a:spcBef>
                    <a:spcPts val="800"/>
                  </a:spcBef>
                </a:pPr>
                <a:r>
                  <a:rPr lang="en-US" sz="1600" baseline="30000" dirty="0"/>
                  <a:t>6.1	</a:t>
                </a:r>
                <a:r>
                  <a:rPr lang="en-US" sz="1600" dirty="0"/>
                  <a:t>J W Connor and R J Hastie. </a:t>
                </a:r>
                <a:r>
                  <a:rPr lang="en-GB" sz="1600" dirty="0"/>
                  <a:t>Relativistic limitations of runaway electrons.</a:t>
                </a:r>
                <a:r>
                  <a:rPr lang="en-US" sz="1600" dirty="0"/>
                  <a:t> </a:t>
                </a:r>
                <a:r>
                  <a:rPr lang="en-US" sz="1600" i="1" dirty="0" err="1"/>
                  <a:t>Nucl</a:t>
                </a:r>
                <a:r>
                  <a:rPr lang="en-US" sz="1600" i="1" dirty="0"/>
                  <a:t>. Fusion</a:t>
                </a:r>
                <a:r>
                  <a:rPr lang="en-US" sz="1600" dirty="0"/>
                  <a:t> </a:t>
                </a:r>
                <a:r>
                  <a:rPr lang="en-US" sz="1600" b="1" dirty="0"/>
                  <a:t>15</a:t>
                </a:r>
                <a:r>
                  <a:rPr lang="en-US" sz="1600" dirty="0"/>
                  <a:t>, </a:t>
                </a:r>
                <a:r>
                  <a:rPr lang="en-US" sz="1600" dirty="0">
                    <a:hlinkClick r:id="rId8"/>
                  </a:rPr>
                  <a:t>415</a:t>
                </a:r>
                <a:r>
                  <a:rPr lang="en-US" sz="1600" dirty="0"/>
                  <a:t> (1975)</a:t>
                </a:r>
              </a:p>
              <a:p>
                <a:pPr marL="180975" indent="-180975">
                  <a:spcBef>
                    <a:spcPts val="800"/>
                  </a:spcBef>
                </a:pPr>
                <a:r>
                  <a:rPr lang="en-US" sz="1600" baseline="30000" dirty="0"/>
                  <a:t>6.2	</a:t>
                </a:r>
                <a:r>
                  <a:rPr lang="en-US" sz="1600" dirty="0"/>
                  <a:t>A Stahl, O </a:t>
                </a:r>
                <a:r>
                  <a:rPr lang="en-US" sz="1600" dirty="0" err="1"/>
                  <a:t>Embreus</a:t>
                </a:r>
                <a:r>
                  <a:rPr lang="en-US" sz="1600" dirty="0"/>
                  <a:t>, G Papp, M </a:t>
                </a:r>
                <a:r>
                  <a:rPr lang="en-US" sz="1600" dirty="0" err="1"/>
                  <a:t>Landreman</a:t>
                </a:r>
                <a:r>
                  <a:rPr lang="en-US" sz="1600" dirty="0"/>
                  <a:t> and T </a:t>
                </a:r>
                <a:r>
                  <a:rPr lang="en-US" sz="1600" dirty="0" err="1"/>
                  <a:t>Fül</a:t>
                </a:r>
                <a:r>
                  <a:rPr lang="en-GB" sz="1600" dirty="0"/>
                  <a:t>ö</a:t>
                </a:r>
                <a:r>
                  <a:rPr lang="en-US" sz="1600" dirty="0"/>
                  <a:t>p. </a:t>
                </a:r>
                <a:r>
                  <a:rPr lang="en-GB" sz="1600" dirty="0"/>
                  <a:t>Kinetic modelling of runaway electrons in dynamic scenarios</a:t>
                </a:r>
                <a:r>
                  <a:rPr lang="en-US" sz="1600" dirty="0"/>
                  <a:t>. </a:t>
                </a:r>
                <a:r>
                  <a:rPr lang="en-US" sz="1600" i="1" dirty="0"/>
                  <a:t>et al</a:t>
                </a:r>
                <a:r>
                  <a:rPr lang="en-US" sz="1600" dirty="0"/>
                  <a:t>. </a:t>
                </a:r>
                <a:r>
                  <a:rPr lang="en-US" sz="1600" i="1" dirty="0" err="1"/>
                  <a:t>Nucl</a:t>
                </a:r>
                <a:r>
                  <a:rPr lang="en-US" sz="1600" i="1" dirty="0"/>
                  <a:t>. Fusion</a:t>
                </a:r>
                <a:r>
                  <a:rPr lang="en-US" sz="1600" dirty="0"/>
                  <a:t> </a:t>
                </a:r>
                <a:r>
                  <a:rPr lang="en-US" sz="1600" b="1" dirty="0"/>
                  <a:t>56</a:t>
                </a:r>
                <a:r>
                  <a:rPr lang="en-US" sz="1600" dirty="0"/>
                  <a:t>, </a:t>
                </a:r>
                <a:r>
                  <a:rPr lang="en-US" sz="1600" dirty="0">
                    <a:hlinkClick r:id="rId9"/>
                  </a:rPr>
                  <a:t>112009</a:t>
                </a:r>
                <a:r>
                  <a:rPr lang="en-US" sz="1600" dirty="0"/>
                  <a:t> (2016)</a:t>
                </a:r>
                <a:endParaRPr lang="en-US" sz="1600" baseline="30000" dirty="0"/>
              </a:p>
              <a:p>
                <a:pPr marL="180975" indent="-180975">
                  <a:spcBef>
                    <a:spcPts val="800"/>
                  </a:spcBef>
                </a:pPr>
                <a:r>
                  <a:rPr lang="en-US" sz="1600" baseline="30000" dirty="0"/>
                  <a:t>6.3	</a:t>
                </a:r>
                <a:r>
                  <a:rPr lang="en-US" sz="1600" dirty="0"/>
                  <a:t>L </a:t>
                </a:r>
                <a:r>
                  <a:rPr lang="en-US" sz="1600" dirty="0" err="1"/>
                  <a:t>Hesslow</a:t>
                </a:r>
                <a:r>
                  <a:rPr lang="en-US" sz="1600" dirty="0"/>
                  <a:t>, L </a:t>
                </a:r>
                <a:r>
                  <a:rPr lang="en-US" sz="1600" dirty="0" err="1"/>
                  <a:t>Unnerfelt</a:t>
                </a:r>
                <a:r>
                  <a:rPr lang="en-US" sz="1600" dirty="0"/>
                  <a:t>, O </a:t>
                </a:r>
                <a:r>
                  <a:rPr lang="en-US" sz="1600" dirty="0" err="1"/>
                  <a:t>Vallhagen</a:t>
                </a:r>
                <a:r>
                  <a:rPr lang="en-US" sz="1600" dirty="0"/>
                  <a:t>, O </a:t>
                </a:r>
                <a:r>
                  <a:rPr lang="en-US" sz="1600" dirty="0" err="1"/>
                  <a:t>Embreus</a:t>
                </a:r>
                <a:r>
                  <a:rPr lang="en-US" sz="1600" dirty="0"/>
                  <a:t>, M Hoppe </a:t>
                </a:r>
                <a:r>
                  <a:rPr lang="en-US" sz="1600" i="1" dirty="0"/>
                  <a:t>et al</a:t>
                </a:r>
                <a:r>
                  <a:rPr lang="en-US" sz="1600" dirty="0"/>
                  <a:t>. </a:t>
                </a:r>
                <a:r>
                  <a:rPr lang="en-GB" sz="1600" dirty="0"/>
                  <a:t>Evaluation of the </a:t>
                </a:r>
                <a:r>
                  <a:rPr lang="en-GB" sz="1600" dirty="0" err="1"/>
                  <a:t>Dreicer</a:t>
                </a:r>
                <a:r>
                  <a:rPr lang="en-GB" sz="1600" dirty="0"/>
                  <a:t> runaway growth rate in the presence of high-</a:t>
                </a:r>
                <a14:m>
                  <m:oMath xmlns:m="http://schemas.openxmlformats.org/officeDocument/2006/math">
                    <m:r>
                      <a:rPr lang="en-GB" sz="1600" i="1" dirty="0" smtClean="0">
                        <a:latin typeface="Cambria Math"/>
                      </a:rPr>
                      <m:t>𝑍</m:t>
                    </m:r>
                  </m:oMath>
                </a14:m>
                <a:r>
                  <a:rPr lang="en-GB" sz="1600" dirty="0"/>
                  <a:t> impurities using a neural network. </a:t>
                </a:r>
                <a:r>
                  <a:rPr lang="en-US" sz="1600" i="1" dirty="0"/>
                  <a:t>J. Plasma Phys.</a:t>
                </a:r>
                <a:r>
                  <a:rPr lang="en-US" sz="1600" dirty="0"/>
                  <a:t> </a:t>
                </a:r>
                <a:r>
                  <a:rPr lang="en-US" sz="1600" b="1" dirty="0"/>
                  <a:t>85</a:t>
                </a:r>
                <a:r>
                  <a:rPr lang="en-US" sz="1600" dirty="0"/>
                  <a:t>, </a:t>
                </a:r>
                <a:r>
                  <a:rPr lang="en-US" sz="1600" dirty="0">
                    <a:hlinkClick r:id="rId10"/>
                  </a:rPr>
                  <a:t>475850601</a:t>
                </a:r>
                <a:r>
                  <a:rPr lang="en-US" sz="1600" dirty="0"/>
                  <a:t> (2019)</a:t>
                </a:r>
              </a:p>
              <a:p>
                <a:pPr marL="180975" indent="-180975">
                  <a:spcBef>
                    <a:spcPts val="800"/>
                  </a:spcBef>
                </a:pPr>
                <a:r>
                  <a:rPr lang="en-US" sz="1600" baseline="30000" dirty="0"/>
                  <a:t>6.4	</a:t>
                </a:r>
                <a:r>
                  <a:rPr lang="en-US" sz="1600" dirty="0"/>
                  <a:t>H M Smith and E </a:t>
                </a:r>
                <a:r>
                  <a:rPr lang="en-US" sz="1600" dirty="0" err="1"/>
                  <a:t>Verwichte</a:t>
                </a:r>
                <a:r>
                  <a:rPr lang="en-US" sz="1600" dirty="0"/>
                  <a:t>. </a:t>
                </a:r>
                <a:r>
                  <a:rPr lang="en-GB" sz="1600" dirty="0"/>
                  <a:t>Hot tail runaway electron generation in tokamak disruptions</a:t>
                </a:r>
                <a:r>
                  <a:rPr lang="en-US" sz="1600" dirty="0"/>
                  <a:t>. </a:t>
                </a:r>
                <a:r>
                  <a:rPr lang="en-US" sz="1600" i="1" dirty="0"/>
                  <a:t>Phys. Plasma</a:t>
                </a:r>
                <a:r>
                  <a:rPr lang="en-US" sz="1600" dirty="0"/>
                  <a:t> </a:t>
                </a:r>
                <a:r>
                  <a:rPr lang="en-US" sz="1600" b="1" dirty="0"/>
                  <a:t>15</a:t>
                </a:r>
                <a:r>
                  <a:rPr lang="en-US" sz="1600" dirty="0"/>
                  <a:t>, </a:t>
                </a:r>
                <a:r>
                  <a:rPr lang="en-US" sz="1600" dirty="0">
                    <a:hlinkClick r:id="rId11"/>
                  </a:rPr>
                  <a:t>072502</a:t>
                </a:r>
                <a:r>
                  <a:rPr lang="en-US" sz="1600" dirty="0"/>
                  <a:t> (2008)</a:t>
                </a:r>
              </a:p>
              <a:p>
                <a:pPr marL="180975" indent="-180975"/>
                <a:r>
                  <a:rPr lang="en-US" sz="1600" baseline="30000" dirty="0"/>
                  <a:t>6.5	</a:t>
                </a:r>
                <a:r>
                  <a:rPr lang="en-US" sz="1600" dirty="0"/>
                  <a:t>M N </a:t>
                </a:r>
                <a:r>
                  <a:rPr lang="en-US" sz="1600" dirty="0" err="1"/>
                  <a:t>Rosenbluth</a:t>
                </a:r>
                <a:r>
                  <a:rPr lang="en-US" sz="1600" dirty="0"/>
                  <a:t> and S V </a:t>
                </a:r>
                <a:r>
                  <a:rPr lang="en-US" sz="1600" dirty="0" err="1"/>
                  <a:t>Putvinski</a:t>
                </a:r>
                <a:r>
                  <a:rPr lang="en-US" sz="1600" dirty="0"/>
                  <a:t>. </a:t>
                </a:r>
                <a:r>
                  <a:rPr lang="en-GB" sz="1600" dirty="0"/>
                  <a:t>Theory for avalanche of runaway electrons in tokamaks</a:t>
                </a:r>
                <a:r>
                  <a:rPr lang="en-US" sz="1600" dirty="0"/>
                  <a:t>. </a:t>
                </a:r>
                <a:r>
                  <a:rPr lang="en-US" sz="1600" i="1" dirty="0" err="1"/>
                  <a:t>Nucl</a:t>
                </a:r>
                <a:r>
                  <a:rPr lang="en-US" sz="1600" i="1" dirty="0"/>
                  <a:t>. Fusion</a:t>
                </a:r>
                <a:r>
                  <a:rPr lang="en-US" sz="1600" dirty="0"/>
                  <a:t> </a:t>
                </a:r>
                <a:r>
                  <a:rPr lang="en-US" sz="1600" b="1" dirty="0"/>
                  <a:t>37</a:t>
                </a:r>
                <a:r>
                  <a:rPr lang="en-US" sz="1600" dirty="0"/>
                  <a:t>, </a:t>
                </a:r>
                <a:r>
                  <a:rPr lang="en-US" sz="1600" dirty="0">
                    <a:hlinkClick r:id="rId12"/>
                  </a:rPr>
                  <a:t>1355</a:t>
                </a:r>
                <a:r>
                  <a:rPr lang="en-US" sz="1600" dirty="0"/>
                  <a:t> (1997)</a:t>
                </a:r>
              </a:p>
              <a:p>
                <a:pPr marL="180975" indent="-180975"/>
                <a:r>
                  <a:rPr lang="en-US" sz="1600" baseline="30000" dirty="0"/>
                  <a:t>6.6	</a:t>
                </a:r>
                <a:r>
                  <a:rPr lang="en-US" sz="1600" dirty="0"/>
                  <a:t>L </a:t>
                </a:r>
                <a:r>
                  <a:rPr lang="en-US" sz="1600" dirty="0" err="1"/>
                  <a:t>Hesslow</a:t>
                </a:r>
                <a:r>
                  <a:rPr lang="en-US" sz="1600" dirty="0"/>
                  <a:t>, O </a:t>
                </a:r>
                <a:r>
                  <a:rPr lang="en-US" sz="1600" dirty="0" err="1"/>
                  <a:t>Embreus</a:t>
                </a:r>
                <a:r>
                  <a:rPr lang="en-US" sz="1600" dirty="0"/>
                  <a:t>, O </a:t>
                </a:r>
                <a:r>
                  <a:rPr lang="en-US" sz="1600" dirty="0" err="1"/>
                  <a:t>Vallhagen</a:t>
                </a:r>
                <a:r>
                  <a:rPr lang="en-US" sz="1600" dirty="0"/>
                  <a:t> and T </a:t>
                </a:r>
                <a:r>
                  <a:rPr lang="en-US" sz="1600" dirty="0" err="1"/>
                  <a:t>Fül</a:t>
                </a:r>
                <a:r>
                  <a:rPr lang="en-GB" sz="1600" dirty="0"/>
                  <a:t>ö</a:t>
                </a:r>
                <a:r>
                  <a:rPr lang="en-US" sz="1600" dirty="0"/>
                  <a:t>p. </a:t>
                </a:r>
                <a:r>
                  <a:rPr lang="en-GB" sz="1600" dirty="0"/>
                  <a:t>Influence of massive material injection on avalanche runaway generation during tokamak disruptions. </a:t>
                </a:r>
                <a:r>
                  <a:rPr lang="en-US" sz="1600" i="1" dirty="0" err="1"/>
                  <a:t>Nucl</a:t>
                </a:r>
                <a:r>
                  <a:rPr lang="en-US" sz="1600" i="1" dirty="0"/>
                  <a:t>. Fusion</a:t>
                </a:r>
                <a:r>
                  <a:rPr lang="en-US" sz="1600" dirty="0"/>
                  <a:t> </a:t>
                </a:r>
                <a:r>
                  <a:rPr lang="en-US" sz="1600" b="1" dirty="0"/>
                  <a:t>59</a:t>
                </a:r>
                <a:r>
                  <a:rPr lang="en-US" sz="1600" dirty="0"/>
                  <a:t>, </a:t>
                </a:r>
                <a:r>
                  <a:rPr lang="en-US" sz="1600" dirty="0">
                    <a:hlinkClick r:id="rId13"/>
                  </a:rPr>
                  <a:t>084004</a:t>
                </a:r>
                <a:r>
                  <a:rPr lang="en-US" sz="1600" dirty="0"/>
                  <a:t> (2019)</a:t>
                </a:r>
              </a:p>
              <a:p>
                <a:pPr marL="180975" indent="-180975"/>
                <a:r>
                  <a:rPr lang="en-US" sz="1600" baseline="30000" dirty="0"/>
                  <a:t>7.1	</a:t>
                </a:r>
                <a:r>
                  <a:rPr lang="en-US" sz="1600" dirty="0"/>
                  <a:t>G Papp, T </a:t>
                </a:r>
                <a:r>
                  <a:rPr lang="en-US" sz="1600" dirty="0" err="1"/>
                  <a:t>Fül</a:t>
                </a:r>
                <a:r>
                  <a:rPr lang="en-GB" sz="1600" dirty="0"/>
                  <a:t>ö</a:t>
                </a:r>
                <a:r>
                  <a:rPr lang="en-US" sz="1600" dirty="0"/>
                  <a:t>p, T </a:t>
                </a:r>
                <a:r>
                  <a:rPr lang="en-US" sz="1600" dirty="0" err="1"/>
                  <a:t>Feher</a:t>
                </a:r>
                <a:r>
                  <a:rPr lang="en-US" sz="1600" dirty="0"/>
                  <a:t>, P C de </a:t>
                </a:r>
                <a:r>
                  <a:rPr lang="en-US" sz="1600" dirty="0" err="1"/>
                  <a:t>Vries</a:t>
                </a:r>
                <a:r>
                  <a:rPr lang="en-US" sz="1600" dirty="0"/>
                  <a:t>, V Riccardo </a:t>
                </a:r>
                <a:r>
                  <a:rPr lang="en-US" sz="1600" i="1" dirty="0"/>
                  <a:t>et al</a:t>
                </a:r>
                <a:r>
                  <a:rPr lang="en-US" sz="1600" dirty="0"/>
                  <a:t>. </a:t>
                </a:r>
                <a:r>
                  <a:rPr lang="en-GB" sz="1600" dirty="0"/>
                  <a:t>The effect of ITER-like wall on runaway electron generation in JET. </a:t>
                </a:r>
                <a:r>
                  <a:rPr lang="en-US" sz="1600" i="1" dirty="0" err="1"/>
                  <a:t>Nucl</a:t>
                </a:r>
                <a:r>
                  <a:rPr lang="en-US" sz="1600" i="1" dirty="0"/>
                  <a:t>. Fusion</a:t>
                </a:r>
                <a:r>
                  <a:rPr lang="en-US" sz="1600" dirty="0"/>
                  <a:t> </a:t>
                </a:r>
                <a:r>
                  <a:rPr lang="en-US" sz="1600" b="1" dirty="0"/>
                  <a:t>53</a:t>
                </a:r>
                <a:r>
                  <a:rPr lang="en-US" sz="1600" dirty="0"/>
                  <a:t>, </a:t>
                </a:r>
                <a:r>
                  <a:rPr lang="en-US" sz="1600" dirty="0">
                    <a:hlinkClick r:id="rId14"/>
                  </a:rPr>
                  <a:t>123017</a:t>
                </a:r>
                <a:r>
                  <a:rPr lang="en-US" sz="1600" dirty="0"/>
                  <a:t> (2013)</a:t>
                </a:r>
              </a:p>
              <a:p>
                <a:pPr marL="180975" indent="-180975"/>
                <a:r>
                  <a:rPr lang="en-US" sz="1600" baseline="30000" dirty="0"/>
                  <a:t>10.1</a:t>
                </a:r>
                <a:r>
                  <a:rPr lang="en-US" sz="1600" dirty="0"/>
                  <a:t>G </a:t>
                </a:r>
                <a:r>
                  <a:rPr lang="en-US" sz="1600" dirty="0" err="1"/>
                  <a:t>Pautasso</a:t>
                </a:r>
                <a:r>
                  <a:rPr lang="en-US" sz="1600" dirty="0"/>
                  <a:t>, C J Fuchs, O Gruber, C F Maggi, M </a:t>
                </a:r>
                <a:r>
                  <a:rPr lang="en-US" sz="1600" dirty="0" err="1"/>
                  <a:t>Maraschek</a:t>
                </a:r>
                <a:r>
                  <a:rPr lang="en-US" sz="1600" dirty="0"/>
                  <a:t> </a:t>
                </a:r>
                <a:r>
                  <a:rPr lang="en-US" sz="1600" i="1" dirty="0"/>
                  <a:t>et al</a:t>
                </a:r>
                <a:r>
                  <a:rPr lang="en-US" sz="1600" dirty="0"/>
                  <a:t>. </a:t>
                </a:r>
                <a:r>
                  <a:rPr lang="en-GB" sz="1600" dirty="0"/>
                  <a:t>Plasma shut-down with fast impurity puff on ASDEX Upgrade </a:t>
                </a:r>
                <a:r>
                  <a:rPr lang="en-US" sz="1600" i="1" dirty="0" err="1"/>
                  <a:t>Nucl</a:t>
                </a:r>
                <a:r>
                  <a:rPr lang="en-US" sz="1600" i="1" dirty="0"/>
                  <a:t>. Fusion</a:t>
                </a:r>
                <a:r>
                  <a:rPr lang="en-US" sz="1600" dirty="0"/>
                  <a:t> </a:t>
                </a:r>
                <a:r>
                  <a:rPr lang="en-US" sz="1600" b="1" dirty="0"/>
                  <a:t>47</a:t>
                </a:r>
                <a:r>
                  <a:rPr lang="en-US" sz="1600" dirty="0"/>
                  <a:t>, </a:t>
                </a:r>
                <a:r>
                  <a:rPr lang="en-US" sz="1600" dirty="0">
                    <a:hlinkClick r:id="rId15"/>
                  </a:rPr>
                  <a:t>900</a:t>
                </a:r>
                <a:r>
                  <a:rPr lang="en-US" sz="1600" dirty="0"/>
                  <a:t> (2007) </a:t>
                </a:r>
              </a:p>
              <a:p>
                <a:pPr marL="180975" indent="-180975">
                  <a:spcBef>
                    <a:spcPts val="800"/>
                  </a:spcBef>
                </a:pPr>
                <a:r>
                  <a:rPr lang="en-US" sz="1600" baseline="30000" dirty="0"/>
                  <a:t>11.1</a:t>
                </a:r>
                <a:r>
                  <a:rPr lang="en-US" sz="1600" dirty="0"/>
                  <a:t>E Fable, G </a:t>
                </a:r>
                <a:r>
                  <a:rPr lang="en-US" sz="1600" dirty="0" err="1"/>
                  <a:t>Pautasso</a:t>
                </a:r>
                <a:r>
                  <a:rPr lang="en-US" sz="1600" dirty="0"/>
                  <a:t> , M </a:t>
                </a:r>
                <a:r>
                  <a:rPr lang="en-US" sz="1600" dirty="0" err="1"/>
                  <a:t>Lehnen</a:t>
                </a:r>
                <a:r>
                  <a:rPr lang="en-US" sz="1600" dirty="0"/>
                  <a:t>, R Dux, M </a:t>
                </a:r>
                <a:r>
                  <a:rPr lang="en-US" sz="1600" dirty="0" err="1"/>
                  <a:t>Bernert</a:t>
                </a:r>
                <a:r>
                  <a:rPr lang="en-US" sz="1600" dirty="0"/>
                  <a:t> </a:t>
                </a:r>
                <a:r>
                  <a:rPr lang="en-US" sz="1600" i="1" dirty="0"/>
                  <a:t>et al</a:t>
                </a:r>
                <a:r>
                  <a:rPr lang="en-US" sz="1600" dirty="0"/>
                  <a:t>. </a:t>
                </a:r>
                <a:r>
                  <a:rPr lang="en-GB" sz="1600" dirty="0"/>
                  <a:t>Transport simulations of the pre-thermal-quench phase in ASDEX Upgrade massive gas injection experiments. </a:t>
                </a:r>
                <a:r>
                  <a:rPr lang="en-US" sz="1600" i="1" dirty="0" err="1"/>
                  <a:t>Nucl</a:t>
                </a:r>
                <a:r>
                  <a:rPr lang="en-US" sz="1600" i="1" dirty="0"/>
                  <a:t>. Fusion</a:t>
                </a:r>
                <a:r>
                  <a:rPr lang="en-US" sz="1600" dirty="0"/>
                  <a:t> </a:t>
                </a:r>
                <a:r>
                  <a:rPr lang="en-US" sz="1600" b="1" dirty="0"/>
                  <a:t>56</a:t>
                </a:r>
                <a:r>
                  <a:rPr lang="en-US" sz="1600" dirty="0"/>
                  <a:t>, </a:t>
                </a:r>
                <a:r>
                  <a:rPr lang="en-US" sz="1600" dirty="0">
                    <a:hlinkClick r:id="rId16"/>
                  </a:rPr>
                  <a:t>026012</a:t>
                </a:r>
                <a:r>
                  <a:rPr lang="en-US" sz="1600" dirty="0"/>
                  <a:t> (2016)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blipFill>
                <a:blip r:embed="rId17"/>
                <a:stretch>
                  <a:fillRect l="-691" t="-341" r="-53" b="-5455"/>
                </a:stretch>
              </a:blipFill>
            </p:spPr>
            <p:txBody>
              <a:bodyPr/>
              <a:lstStyle/>
              <a:p>
                <a:r>
                  <a:rPr lang="en-US">
                    <a:noFill/>
                  </a:rPr>
                  <a:t> </a:t>
                </a:r>
              </a:p>
            </p:txBody>
          </p:sp>
        </mc:Fallback>
      </mc:AlternateContent>
    </p:spTree>
    <p:extLst>
      <p:ext uri="{BB962C8B-B14F-4D97-AF65-F5344CB8AC3E}">
        <p14:creationId xmlns:p14="http://schemas.microsoft.com/office/powerpoint/2010/main" val="2910638772"/>
      </p:ext>
    </p:extLst>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Towards understanding RE generation</a:t>
            </a:r>
          </a:p>
        </p:txBody>
      </p:sp>
      <p:grpSp>
        <p:nvGrpSpPr>
          <p:cNvPr id="206" name="Group 205"/>
          <p:cNvGrpSpPr/>
          <p:nvPr/>
        </p:nvGrpSpPr>
        <p:grpSpPr>
          <a:xfrm>
            <a:off x="2819207" y="1116000"/>
            <a:ext cx="6552000" cy="5553360"/>
            <a:chOff x="2819207" y="1116000"/>
            <a:chExt cx="6552000" cy="5553360"/>
          </a:xfrm>
        </p:grpSpPr>
        <p:grpSp>
          <p:nvGrpSpPr>
            <p:cNvPr id="188" name="Group 187"/>
            <p:cNvGrpSpPr/>
            <p:nvPr/>
          </p:nvGrpSpPr>
          <p:grpSpPr>
            <a:xfrm>
              <a:off x="3269207" y="2456960"/>
              <a:ext cx="5652000" cy="612000"/>
              <a:chOff x="3286669" y="2240872"/>
              <a:chExt cx="5652000" cy="612000"/>
            </a:xfrm>
          </p:grpSpPr>
          <p:sp>
            <p:nvSpPr>
              <p:cNvPr id="187" name="Rectangle 186"/>
              <p:cNvSpPr/>
              <p:nvPr/>
            </p:nvSpPr>
            <p:spPr>
              <a:xfrm>
                <a:off x="3286669" y="2240872"/>
                <a:ext cx="5652000" cy="612000"/>
              </a:xfrm>
              <a:prstGeom prst="rect">
                <a:avLst/>
              </a:prstGeom>
              <a:solidFill>
                <a:schemeClr val="bg1"/>
              </a:solidFill>
              <a:ln w="12700">
                <a:solidFill>
                  <a:schemeClr val="accent1">
                    <a:shade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2" name="Rectangle 11"/>
              <p:cNvSpPr/>
              <p:nvPr/>
            </p:nvSpPr>
            <p:spPr>
              <a:xfrm>
                <a:off x="3321820" y="2276872"/>
                <a:ext cx="5580000" cy="540000"/>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Understanding RE generation</a:t>
                </a:r>
              </a:p>
            </p:txBody>
          </p:sp>
        </p:grpSp>
        <p:grpSp>
          <p:nvGrpSpPr>
            <p:cNvPr id="196" name="Group 195"/>
            <p:cNvGrpSpPr/>
            <p:nvPr/>
          </p:nvGrpSpPr>
          <p:grpSpPr>
            <a:xfrm>
              <a:off x="2819207" y="1116000"/>
              <a:ext cx="6552000" cy="1234800"/>
              <a:chOff x="2818800" y="1116000"/>
              <a:chExt cx="6552000" cy="1234800"/>
            </a:xfrm>
          </p:grpSpPr>
          <p:sp>
            <p:nvSpPr>
              <p:cNvPr id="195" name="Isosceles Triangle 194"/>
              <p:cNvSpPr/>
              <p:nvPr/>
            </p:nvSpPr>
            <p:spPr>
              <a:xfrm>
                <a:off x="2818800" y="1116000"/>
                <a:ext cx="6552000" cy="1018800"/>
              </a:xfrm>
              <a:prstGeom prst="triangle">
                <a:avLst/>
              </a:prstGeom>
              <a:solidFill>
                <a:schemeClr val="bg1"/>
              </a:solidFill>
              <a:ln w="12700">
                <a:solidFill>
                  <a:schemeClr val="accent1">
                    <a:shade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rtlCol="0" anchor="t" anchorCtr="0"/>
              <a:lstStyle/>
              <a:p>
                <a:pPr algn="ctr"/>
                <a:endParaRPr lang="en-US" sz="2800" b="1" dirty="0">
                  <a:solidFill>
                    <a:schemeClr val="tx1"/>
                  </a:solidFill>
                </a:endParaRPr>
              </a:p>
            </p:txBody>
          </p:sp>
          <p:sp>
            <p:nvSpPr>
              <p:cNvPr id="194" name="Rectangle 193"/>
              <p:cNvSpPr/>
              <p:nvPr/>
            </p:nvSpPr>
            <p:spPr>
              <a:xfrm>
                <a:off x="2818800" y="2134800"/>
                <a:ext cx="6552000" cy="216000"/>
              </a:xfrm>
              <a:prstGeom prst="rect">
                <a:avLst/>
              </a:prstGeom>
              <a:solidFill>
                <a:schemeClr val="bg1"/>
              </a:solidFill>
              <a:ln w="12700">
                <a:solidFill>
                  <a:schemeClr val="accent1">
                    <a:shade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14" name="Isosceles Triangle 13"/>
              <p:cNvSpPr/>
              <p:nvPr/>
            </p:nvSpPr>
            <p:spPr>
              <a:xfrm>
                <a:off x="2855207" y="1188000"/>
                <a:ext cx="6480000" cy="980848"/>
              </a:xfrm>
              <a:prstGeom prst="triangl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rtlCol="0" anchor="t" anchorCtr="0"/>
              <a:lstStyle/>
              <a:p>
                <a:pPr algn="ctr"/>
                <a:endParaRPr lang="en-US" sz="2800" b="1" dirty="0">
                  <a:solidFill>
                    <a:schemeClr val="tx1"/>
                  </a:solidFill>
                </a:endParaRPr>
              </a:p>
            </p:txBody>
          </p:sp>
          <p:sp>
            <p:nvSpPr>
              <p:cNvPr id="66" name="TextBox 65"/>
              <p:cNvSpPr txBox="1"/>
              <p:nvPr/>
            </p:nvSpPr>
            <p:spPr>
              <a:xfrm>
                <a:off x="5032669" y="1573620"/>
                <a:ext cx="2160000" cy="523220"/>
              </a:xfrm>
              <a:prstGeom prst="rect">
                <a:avLst/>
              </a:prstGeom>
              <a:noFill/>
            </p:spPr>
            <p:txBody>
              <a:bodyPr wrap="square" rtlCol="0" anchor="t" anchorCtr="0">
                <a:spAutoFit/>
              </a:bodyPr>
              <a:lstStyle/>
              <a:p>
                <a:pPr algn="ctr"/>
                <a:r>
                  <a:rPr lang="en-US" sz="2800" b="1" dirty="0">
                    <a:solidFill>
                      <a:schemeClr val="bg1"/>
                    </a:solidFill>
                  </a:rPr>
                  <a:t>ITER DMS</a:t>
                </a:r>
              </a:p>
            </p:txBody>
          </p:sp>
          <p:sp>
            <p:nvSpPr>
              <p:cNvPr id="178" name="Rectangle 177"/>
              <p:cNvSpPr/>
              <p:nvPr/>
            </p:nvSpPr>
            <p:spPr>
              <a:xfrm>
                <a:off x="2855207" y="2168848"/>
                <a:ext cx="6480000" cy="144016"/>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grpSp>
        <p:grpSp>
          <p:nvGrpSpPr>
            <p:cNvPr id="202" name="Group 201"/>
            <p:cNvGrpSpPr/>
            <p:nvPr/>
          </p:nvGrpSpPr>
          <p:grpSpPr>
            <a:xfrm>
              <a:off x="3124800" y="3176344"/>
              <a:ext cx="1670650" cy="3006000"/>
              <a:chOff x="3304358" y="3240000"/>
              <a:chExt cx="1670650" cy="3367220"/>
            </a:xfrm>
          </p:grpSpPr>
          <p:grpSp>
            <p:nvGrpSpPr>
              <p:cNvPr id="184" name="Group 183"/>
              <p:cNvGrpSpPr/>
              <p:nvPr/>
            </p:nvGrpSpPr>
            <p:grpSpPr>
              <a:xfrm>
                <a:off x="3574800" y="3240000"/>
                <a:ext cx="1080000" cy="2880320"/>
                <a:chOff x="5555207" y="3240000"/>
                <a:chExt cx="1080000" cy="2880320"/>
              </a:xfrm>
            </p:grpSpPr>
            <p:sp>
              <p:nvSpPr>
                <p:cNvPr id="185" name="Trapezoid 184"/>
                <p:cNvSpPr/>
                <p:nvPr/>
              </p:nvSpPr>
              <p:spPr>
                <a:xfrm>
                  <a:off x="5555207" y="3240000"/>
                  <a:ext cx="1080000" cy="2880320"/>
                </a:xfrm>
                <a:prstGeom prst="trapezoid">
                  <a:avLst>
                    <a:gd name="adj" fmla="val 13806"/>
                  </a:avLst>
                </a:prstGeom>
                <a:solidFill>
                  <a:schemeClr val="bg1"/>
                </a:solidFill>
                <a:ln w="12700">
                  <a:solidFill>
                    <a:schemeClr val="accent1">
                      <a:shade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a:off x="5627207" y="3276000"/>
                  <a:ext cx="935985" cy="2808000"/>
                </a:xfrm>
                <a:prstGeom prst="trapezoid">
                  <a:avLst>
                    <a:gd name="adj" fmla="val 1380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7" name="TextBox 196"/>
              <p:cNvSpPr txBox="1"/>
              <p:nvPr/>
            </p:nvSpPr>
            <p:spPr>
              <a:xfrm>
                <a:off x="3304358" y="6084000"/>
                <a:ext cx="1670650" cy="523220"/>
              </a:xfrm>
              <a:prstGeom prst="rect">
                <a:avLst/>
              </a:prstGeom>
              <a:noFill/>
            </p:spPr>
            <p:txBody>
              <a:bodyPr wrap="none" rtlCol="0">
                <a:spAutoFit/>
              </a:bodyPr>
              <a:lstStyle/>
              <a:p>
                <a:pPr algn="ctr"/>
                <a:r>
                  <a:rPr lang="en-US" sz="2800" b="1" dirty="0"/>
                  <a:t>theoretical</a:t>
                </a:r>
              </a:p>
            </p:txBody>
          </p:sp>
        </p:grpSp>
        <p:grpSp>
          <p:nvGrpSpPr>
            <p:cNvPr id="201" name="Group 200"/>
            <p:cNvGrpSpPr/>
            <p:nvPr/>
          </p:nvGrpSpPr>
          <p:grpSpPr>
            <a:xfrm>
              <a:off x="5095529" y="3176344"/>
              <a:ext cx="1997663" cy="3493016"/>
              <a:chOff x="5095529" y="3240000"/>
              <a:chExt cx="1997663" cy="3912759"/>
            </a:xfrm>
          </p:grpSpPr>
          <p:grpSp>
            <p:nvGrpSpPr>
              <p:cNvPr id="180" name="Group 179"/>
              <p:cNvGrpSpPr/>
              <p:nvPr/>
            </p:nvGrpSpPr>
            <p:grpSpPr>
              <a:xfrm>
                <a:off x="5555207" y="3240000"/>
                <a:ext cx="1080000" cy="2880320"/>
                <a:chOff x="5555207" y="3240000"/>
                <a:chExt cx="1080000" cy="2880320"/>
              </a:xfrm>
            </p:grpSpPr>
            <p:sp>
              <p:nvSpPr>
                <p:cNvPr id="179" name="Trapezoid 178"/>
                <p:cNvSpPr/>
                <p:nvPr/>
              </p:nvSpPr>
              <p:spPr>
                <a:xfrm>
                  <a:off x="5555207" y="3240000"/>
                  <a:ext cx="1080000" cy="2880320"/>
                </a:xfrm>
                <a:prstGeom prst="trapezoid">
                  <a:avLst>
                    <a:gd name="adj" fmla="val 13806"/>
                  </a:avLst>
                </a:prstGeom>
                <a:solidFill>
                  <a:schemeClr val="bg1"/>
                </a:solidFill>
                <a:ln w="12700">
                  <a:solidFill>
                    <a:schemeClr val="accent1">
                      <a:shade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a:off x="5627207" y="3276000"/>
                  <a:ext cx="935985" cy="2808000"/>
                </a:xfrm>
                <a:prstGeom prst="trapezoid">
                  <a:avLst>
                    <a:gd name="adj" fmla="val 1380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TextBox 197"/>
              <p:cNvSpPr txBox="1"/>
              <p:nvPr/>
            </p:nvSpPr>
            <p:spPr>
              <a:xfrm>
                <a:off x="5095529" y="6084000"/>
                <a:ext cx="1997663" cy="1068759"/>
              </a:xfrm>
              <a:prstGeom prst="rect">
                <a:avLst/>
              </a:prstGeom>
              <a:noFill/>
            </p:spPr>
            <p:txBody>
              <a:bodyPr wrap="none" rtlCol="0">
                <a:spAutoFit/>
              </a:bodyPr>
              <a:lstStyle/>
              <a:p>
                <a:pPr algn="ctr"/>
                <a:r>
                  <a:rPr lang="en-US" sz="2800" b="1" dirty="0"/>
                  <a:t>experimental</a:t>
                </a:r>
              </a:p>
              <a:p>
                <a:pPr algn="ctr"/>
                <a:r>
                  <a:rPr lang="en-US" sz="2800" b="1" dirty="0"/>
                  <a:t>investigation</a:t>
                </a:r>
              </a:p>
            </p:txBody>
          </p:sp>
        </p:grpSp>
      </p:grpSp>
      <p:grpSp>
        <p:nvGrpSpPr>
          <p:cNvPr id="200" name="Group 199"/>
          <p:cNvGrpSpPr/>
          <p:nvPr/>
        </p:nvGrpSpPr>
        <p:grpSpPr>
          <a:xfrm>
            <a:off x="7156800" y="3176344"/>
            <a:ext cx="2193229" cy="3492672"/>
            <a:chOff x="6978187" y="3240000"/>
            <a:chExt cx="2193229" cy="3909498"/>
          </a:xfrm>
        </p:grpSpPr>
        <p:grpSp>
          <p:nvGrpSpPr>
            <p:cNvPr id="181" name="Group 180"/>
            <p:cNvGrpSpPr/>
            <p:nvPr/>
          </p:nvGrpSpPr>
          <p:grpSpPr>
            <a:xfrm>
              <a:off x="7534800" y="3240000"/>
              <a:ext cx="1080000" cy="2880320"/>
              <a:chOff x="5555207" y="3240000"/>
              <a:chExt cx="1080000" cy="2880320"/>
            </a:xfrm>
          </p:grpSpPr>
          <p:sp>
            <p:nvSpPr>
              <p:cNvPr id="182" name="Trapezoid 181"/>
              <p:cNvSpPr/>
              <p:nvPr/>
            </p:nvSpPr>
            <p:spPr>
              <a:xfrm>
                <a:off x="5555207" y="3240000"/>
                <a:ext cx="1080000" cy="2880320"/>
              </a:xfrm>
              <a:prstGeom prst="trapezoid">
                <a:avLst>
                  <a:gd name="adj" fmla="val 13806"/>
                </a:avLst>
              </a:prstGeom>
              <a:solidFill>
                <a:schemeClr val="bg1"/>
              </a:solidFill>
              <a:ln w="12700">
                <a:solidFill>
                  <a:schemeClr val="accent1">
                    <a:shade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rapezoid 182"/>
              <p:cNvSpPr/>
              <p:nvPr/>
            </p:nvSpPr>
            <p:spPr>
              <a:xfrm>
                <a:off x="5627207" y="3276000"/>
                <a:ext cx="935985" cy="2808000"/>
              </a:xfrm>
              <a:prstGeom prst="trapezoid">
                <a:avLst>
                  <a:gd name="adj" fmla="val 1380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TextBox 198"/>
            <p:cNvSpPr txBox="1"/>
            <p:nvPr/>
          </p:nvSpPr>
          <p:spPr>
            <a:xfrm>
              <a:off x="6978187" y="6081525"/>
              <a:ext cx="2193229" cy="1067973"/>
            </a:xfrm>
            <a:prstGeom prst="rect">
              <a:avLst/>
            </a:prstGeom>
            <a:noFill/>
          </p:spPr>
          <p:txBody>
            <a:bodyPr wrap="none" rtlCol="0">
              <a:spAutoFit/>
            </a:bodyPr>
            <a:lstStyle/>
            <a:p>
              <a:pPr algn="ctr"/>
              <a:r>
                <a:rPr lang="en-US" sz="2800" b="1" dirty="0"/>
                <a:t>computational</a:t>
              </a:r>
              <a:br>
                <a:rPr lang="en-US" sz="2800" b="1" dirty="0"/>
              </a:br>
              <a:endParaRPr lang="en-US" sz="2800" b="1" dirty="0"/>
            </a:p>
          </p:txBody>
        </p:sp>
      </p:grpSp>
    </p:spTree>
    <p:custDataLst>
      <p:tags r:id="rId1"/>
    </p:custDataLst>
    <p:extLst>
      <p:ext uri="{BB962C8B-B14F-4D97-AF65-F5344CB8AC3E}">
        <p14:creationId xmlns:p14="http://schemas.microsoft.com/office/powerpoint/2010/main" val="878412924"/>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06"/>
                                        </p:tgtEl>
                                      </p:cBhvr>
                                    </p:animEffect>
                                    <p:set>
                                      <p:cBhvr>
                                        <p:cTn id="7" dur="1" fill="hold">
                                          <p:stCondLst>
                                            <p:cond delay="999"/>
                                          </p:stCondLst>
                                        </p:cTn>
                                        <p:tgtEl>
                                          <p:spTgt spid="206"/>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3.125E-6 -4.07407E-6 L -0.16523 -0.11273 " pathEditMode="relative" rAng="0" ptsTypes="AA">
                                      <p:cBhvr>
                                        <p:cTn id="9" dur="2000" fill="hold"/>
                                        <p:tgtEl>
                                          <p:spTgt spid="200"/>
                                        </p:tgtEl>
                                        <p:attrNameLst>
                                          <p:attrName>ppt_x</p:attrName>
                                          <p:attrName>ppt_y</p:attrName>
                                        </p:attrNameLst>
                                      </p:cBhvr>
                                      <p:rCtr x="-8268" y="-5648"/>
                                    </p:animMotion>
                                  </p:childTnLst>
                                </p:cTn>
                              </p:par>
                              <p:par>
                                <p:cTn id="10" presetID="6" presetClass="emph" presetSubtype="0" fill="hold" nodeType="withEffect">
                                  <p:stCondLst>
                                    <p:cond delay="0"/>
                                  </p:stCondLst>
                                  <p:childTnLst>
                                    <p:animScale>
                                      <p:cBhvr>
                                        <p:cTn id="11" dur="2000" fill="hold"/>
                                        <p:tgtEl>
                                          <p:spTgt spid="20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567964" y="1205773"/>
            <a:ext cx="5051054" cy="5050796"/>
            <a:chOff x="4727054" y="2420888"/>
            <a:chExt cx="3600400" cy="3600000"/>
          </a:xfrm>
        </p:grpSpPr>
        <p:sp>
          <p:nvSpPr>
            <p:cNvPr id="12" name="Oval 11"/>
            <p:cNvSpPr>
              <a:spLocks noChangeAspect="1"/>
            </p:cNvSpPr>
            <p:nvPr/>
          </p:nvSpPr>
          <p:spPr>
            <a:xfrm>
              <a:off x="4727054" y="2420888"/>
              <a:ext cx="3600400" cy="3600000"/>
            </a:xfrm>
            <a:prstGeom prst="ellipse">
              <a:avLst/>
            </a:prstGeom>
            <a:solidFill>
              <a:schemeClr val="bg1"/>
            </a:solidFill>
            <a:ln w="12700">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Oval 15"/>
            <p:cNvSpPr>
              <a:spLocks noChangeAspect="1"/>
            </p:cNvSpPr>
            <p:nvPr/>
          </p:nvSpPr>
          <p:spPr>
            <a:xfrm>
              <a:off x="4799254" y="2492888"/>
              <a:ext cx="3456000" cy="3456000"/>
            </a:xfrm>
            <a:prstGeom prst="ellipse">
              <a:avLst/>
            </a:prstGeom>
            <a:solidFill>
              <a:srgbClr val="D8E3F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31" name="Group: Main plasma">
            <a:extLst>
              <a:ext uri="{FF2B5EF4-FFF2-40B4-BE49-F238E27FC236}">
                <a16:creationId xmlns:a16="http://schemas.microsoft.com/office/drawing/2014/main" id="{52CEB45B-299C-4551-B4E8-9C93C840D31E}"/>
              </a:ext>
            </a:extLst>
          </p:cNvPr>
          <p:cNvGrpSpPr/>
          <p:nvPr/>
        </p:nvGrpSpPr>
        <p:grpSpPr>
          <a:xfrm>
            <a:off x="3286894" y="908720"/>
            <a:ext cx="5616624" cy="5616624"/>
            <a:chOff x="3286894" y="908720"/>
            <a:chExt cx="5616624" cy="5616624"/>
          </a:xfrm>
        </p:grpSpPr>
        <p:sp>
          <p:nvSpPr>
            <p:cNvPr id="23" name="Main plasma">
              <a:extLst>
                <a:ext uri="{FF2B5EF4-FFF2-40B4-BE49-F238E27FC236}">
                  <a16:creationId xmlns:a16="http://schemas.microsoft.com/office/drawing/2014/main" id="{27594E6F-9F80-458C-AD11-59540105E748}"/>
                </a:ext>
              </a:extLst>
            </p:cNvPr>
            <p:cNvSpPr/>
            <p:nvPr/>
          </p:nvSpPr>
          <p:spPr>
            <a:xfrm>
              <a:off x="4037160" y="1774770"/>
              <a:ext cx="4118877" cy="4118877"/>
            </a:xfrm>
            <a:custGeom>
              <a:avLst/>
              <a:gdLst>
                <a:gd name="connsiteX0" fmla="*/ 3842965 w 4118877"/>
                <a:gd name="connsiteY0" fmla="*/ 3089158 h 4118877"/>
                <a:gd name="connsiteX1" fmla="*/ 2059439 w 4118877"/>
                <a:gd name="connsiteY1" fmla="*/ 4118878 h 4118877"/>
                <a:gd name="connsiteX2" fmla="*/ 275913 w 4118877"/>
                <a:gd name="connsiteY2" fmla="*/ 3089159 h 4118877"/>
                <a:gd name="connsiteX3" fmla="*/ 2059439 w 4118877"/>
                <a:gd name="connsiteY3" fmla="*/ 2059439 h 4118877"/>
                <a:gd name="connsiteX4" fmla="*/ 3842965 w 4118877"/>
                <a:gd name="connsiteY4" fmla="*/ 3089158 h 411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877" h="4118877">
                  <a:moveTo>
                    <a:pt x="3842965" y="3089158"/>
                  </a:moveTo>
                  <a:cubicBezTo>
                    <a:pt x="3475082" y="3726351"/>
                    <a:pt x="2795205" y="4118878"/>
                    <a:pt x="2059439" y="4118878"/>
                  </a:cubicBezTo>
                  <a:cubicBezTo>
                    <a:pt x="1323672" y="4118878"/>
                    <a:pt x="643796" y="3726351"/>
                    <a:pt x="275913" y="3089159"/>
                  </a:cubicBezTo>
                  <a:lnTo>
                    <a:pt x="2059439" y="2059439"/>
                  </a:lnTo>
                  <a:lnTo>
                    <a:pt x="3842965" y="3089158"/>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013705" tIns="2705387" rIns="964671" bIns="400777" numCol="1" spcCol="1270" anchor="ctr" anchorCtr="0">
              <a:noAutofit/>
            </a:bodyPr>
            <a:lstStyle/>
            <a:p>
              <a:pPr marL="0" lvl="0" indent="0" algn="ctr" defTabSz="1155700">
                <a:lnSpc>
                  <a:spcPct val="90000"/>
                </a:lnSpc>
                <a:spcBef>
                  <a:spcPct val="0"/>
                </a:spcBef>
                <a:spcAft>
                  <a:spcPct val="35000"/>
                </a:spcAft>
                <a:buNone/>
              </a:pPr>
              <a:r>
                <a:rPr lang="en-US" sz="2600" b="1" kern="1200" dirty="0"/>
                <a:t>Main plasma</a:t>
              </a:r>
            </a:p>
          </p:txBody>
        </p:sp>
        <p:sp>
          <p:nvSpPr>
            <p:cNvPr id="27" name="Arrow: Main plasma">
              <a:extLst>
                <a:ext uri="{FF2B5EF4-FFF2-40B4-BE49-F238E27FC236}">
                  <a16:creationId xmlns:a16="http://schemas.microsoft.com/office/drawing/2014/main" id="{616BBC6F-D134-413B-A31B-6C04C392841E}"/>
                </a:ext>
              </a:extLst>
            </p:cNvPr>
            <p:cNvSpPr/>
            <p:nvPr/>
          </p:nvSpPr>
          <p:spPr>
            <a:xfrm>
              <a:off x="3782181" y="1519531"/>
              <a:ext cx="4628834" cy="4628834"/>
            </a:xfrm>
            <a:prstGeom prst="circularArrow">
              <a:avLst>
                <a:gd name="adj1" fmla="val 5085"/>
                <a:gd name="adj2" fmla="val 327528"/>
                <a:gd name="adj3" fmla="val 8671970"/>
                <a:gd name="adj4" fmla="val 180050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22" name="Text: Experimental agreement"/>
            <p:cNvSpPr txBox="1"/>
            <p:nvPr/>
          </p:nvSpPr>
          <p:spPr>
            <a:xfrm>
              <a:off x="3286894" y="908720"/>
              <a:ext cx="5616624" cy="5616624"/>
            </a:xfrm>
            <a:prstGeom prst="rect">
              <a:avLst/>
            </a:prstGeom>
            <a:noFill/>
          </p:spPr>
          <p:txBody>
            <a:bodyPr wrap="square" rtlCol="0">
              <a:prstTxWarp prst="textArchDown">
                <a:avLst>
                  <a:gd name="adj" fmla="val 21509898"/>
                </a:avLst>
              </a:prstTxWarp>
              <a:spAutoFit/>
            </a:bodyPr>
            <a:lstStyle/>
            <a:p>
              <a:r>
                <a:rPr lang="en-US" sz="2800" b="1" dirty="0"/>
                <a:t>                                     Experimental agreement</a:t>
              </a:r>
            </a:p>
          </p:txBody>
        </p:sp>
      </p:grpSp>
      <p:grpSp>
        <p:nvGrpSpPr>
          <p:cNvPr id="32" name="Group: MMI">
            <a:extLst>
              <a:ext uri="{FF2B5EF4-FFF2-40B4-BE49-F238E27FC236}">
                <a16:creationId xmlns:a16="http://schemas.microsoft.com/office/drawing/2014/main" id="{48D6D6AF-4614-4D40-93B0-37443550DE3B}"/>
              </a:ext>
            </a:extLst>
          </p:cNvPr>
          <p:cNvGrpSpPr/>
          <p:nvPr/>
        </p:nvGrpSpPr>
        <p:grpSpPr>
          <a:xfrm>
            <a:off x="3358800" y="1051200"/>
            <a:ext cx="5476208" cy="5406000"/>
            <a:chOff x="3358800" y="1051200"/>
            <a:chExt cx="5476208" cy="5406000"/>
          </a:xfrm>
        </p:grpSpPr>
        <p:sp>
          <p:nvSpPr>
            <p:cNvPr id="21" name="MMI">
              <a:extLst>
                <a:ext uri="{FF2B5EF4-FFF2-40B4-BE49-F238E27FC236}">
                  <a16:creationId xmlns:a16="http://schemas.microsoft.com/office/drawing/2014/main" id="{7F1499E4-7376-4BD5-AA28-B7F02E1DFC73}"/>
                </a:ext>
              </a:extLst>
            </p:cNvPr>
            <p:cNvSpPr/>
            <p:nvPr/>
          </p:nvSpPr>
          <p:spPr>
            <a:xfrm>
              <a:off x="4121989" y="1627667"/>
              <a:ext cx="4118877" cy="4118877"/>
            </a:xfrm>
            <a:custGeom>
              <a:avLst/>
              <a:gdLst>
                <a:gd name="connsiteX0" fmla="*/ 2059438 w 4118877"/>
                <a:gd name="connsiteY0" fmla="*/ 0 h 4118877"/>
                <a:gd name="connsiteX1" fmla="*/ 3842964 w 4118877"/>
                <a:gd name="connsiteY1" fmla="*/ 1029719 h 4118877"/>
                <a:gd name="connsiteX2" fmla="*/ 3842964 w 4118877"/>
                <a:gd name="connsiteY2" fmla="*/ 3089158 h 4118877"/>
                <a:gd name="connsiteX3" fmla="*/ 2059439 w 4118877"/>
                <a:gd name="connsiteY3" fmla="*/ 2059439 h 4118877"/>
                <a:gd name="connsiteX4" fmla="*/ 2059438 w 4118877"/>
                <a:gd name="connsiteY4" fmla="*/ 0 h 411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877" h="4118877">
                  <a:moveTo>
                    <a:pt x="2059438" y="0"/>
                  </a:moveTo>
                  <a:cubicBezTo>
                    <a:pt x="2795205" y="0"/>
                    <a:pt x="3475081" y="392527"/>
                    <a:pt x="3842964" y="1029719"/>
                  </a:cubicBezTo>
                  <a:cubicBezTo>
                    <a:pt x="4210847" y="1666912"/>
                    <a:pt x="4210847" y="2451965"/>
                    <a:pt x="3842964" y="3089158"/>
                  </a:cubicBezTo>
                  <a:lnTo>
                    <a:pt x="2059439" y="2059439"/>
                  </a:lnTo>
                  <a:cubicBezTo>
                    <a:pt x="2059439" y="1372959"/>
                    <a:pt x="2059438" y="686480"/>
                    <a:pt x="2059438" y="0"/>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203767" tIns="905830" rIns="510123" bIns="2053231" numCol="1" spcCol="1270" anchor="ctr" anchorCtr="0">
              <a:noAutofit/>
            </a:bodyPr>
            <a:lstStyle/>
            <a:p>
              <a:pPr marL="0" lvl="0" indent="0" algn="ctr" defTabSz="1155700">
                <a:lnSpc>
                  <a:spcPct val="90000"/>
                </a:lnSpc>
                <a:spcBef>
                  <a:spcPct val="0"/>
                </a:spcBef>
                <a:spcAft>
                  <a:spcPct val="35000"/>
                </a:spcAft>
                <a:buNone/>
              </a:pPr>
              <a:r>
                <a:rPr lang="en-US" sz="2600" b="1" kern="1200" dirty="0"/>
                <a:t>MMI</a:t>
              </a:r>
            </a:p>
          </p:txBody>
        </p:sp>
        <p:sp>
          <p:nvSpPr>
            <p:cNvPr id="26" name="Arrow: MMI">
              <a:extLst>
                <a:ext uri="{FF2B5EF4-FFF2-40B4-BE49-F238E27FC236}">
                  <a16:creationId xmlns:a16="http://schemas.microsoft.com/office/drawing/2014/main" id="{A681319A-2BF8-4105-BF87-C2314FF05D91}"/>
                </a:ext>
              </a:extLst>
            </p:cNvPr>
            <p:cNvSpPr/>
            <p:nvPr/>
          </p:nvSpPr>
          <p:spPr>
            <a:xfrm>
              <a:off x="3867351" y="1372689"/>
              <a:ext cx="4628834" cy="4628834"/>
            </a:xfrm>
            <a:prstGeom prst="circularArrow">
              <a:avLst>
                <a:gd name="adj1" fmla="val 5085"/>
                <a:gd name="adj2" fmla="val 327528"/>
                <a:gd name="adj3" fmla="val 1472472"/>
                <a:gd name="adj4" fmla="val 1619943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30" name="Text: Material transport">
              <a:extLst>
                <a:ext uri="{FF2B5EF4-FFF2-40B4-BE49-F238E27FC236}">
                  <a16:creationId xmlns:a16="http://schemas.microsoft.com/office/drawing/2014/main" id="{ED3A0156-D7DA-4C2D-91AA-47413868F792}"/>
                </a:ext>
              </a:extLst>
            </p:cNvPr>
            <p:cNvSpPr txBox="1"/>
            <p:nvPr/>
          </p:nvSpPr>
          <p:spPr>
            <a:xfrm>
              <a:off x="3358800" y="1051200"/>
              <a:ext cx="5476208" cy="5406000"/>
            </a:xfrm>
            <a:prstGeom prst="rect">
              <a:avLst/>
            </a:prstGeom>
            <a:noFill/>
          </p:spPr>
          <p:txBody>
            <a:bodyPr wrap="square" rtlCol="0">
              <a:prstTxWarp prst="textArchUp">
                <a:avLst>
                  <a:gd name="adj" fmla="val 11138934"/>
                </a:avLst>
              </a:prstTxWarp>
              <a:spAutoFit/>
            </a:bodyPr>
            <a:lstStyle/>
            <a:p>
              <a:pPr algn="r"/>
              <a:r>
                <a:rPr lang="en-US" sz="2800" b="1" dirty="0"/>
                <a:t>                                         Material transport</a:t>
              </a:r>
            </a:p>
          </p:txBody>
        </p:sp>
      </p:grpSp>
      <p:grpSp>
        <p:nvGrpSpPr>
          <p:cNvPr id="33" name="Group: RE generation">
            <a:extLst>
              <a:ext uri="{FF2B5EF4-FFF2-40B4-BE49-F238E27FC236}">
                <a16:creationId xmlns:a16="http://schemas.microsoft.com/office/drawing/2014/main" id="{C564A428-7512-42AB-89E1-60FCE4918AE9}"/>
              </a:ext>
            </a:extLst>
          </p:cNvPr>
          <p:cNvGrpSpPr/>
          <p:nvPr/>
        </p:nvGrpSpPr>
        <p:grpSpPr>
          <a:xfrm>
            <a:off x="3357102" y="1050036"/>
            <a:ext cx="5476208" cy="5406000"/>
            <a:chOff x="3357102" y="1050036"/>
            <a:chExt cx="5476208" cy="5406000"/>
          </a:xfrm>
        </p:grpSpPr>
        <p:sp>
          <p:nvSpPr>
            <p:cNvPr id="25" name="RE generation">
              <a:extLst>
                <a:ext uri="{FF2B5EF4-FFF2-40B4-BE49-F238E27FC236}">
                  <a16:creationId xmlns:a16="http://schemas.microsoft.com/office/drawing/2014/main" id="{3893CB2F-FE12-40DE-8E8D-FA064228FDAC}"/>
                </a:ext>
              </a:extLst>
            </p:cNvPr>
            <p:cNvSpPr/>
            <p:nvPr/>
          </p:nvSpPr>
          <p:spPr>
            <a:xfrm>
              <a:off x="3952330" y="1627667"/>
              <a:ext cx="4118877" cy="4118877"/>
            </a:xfrm>
            <a:custGeom>
              <a:avLst/>
              <a:gdLst>
                <a:gd name="connsiteX0" fmla="*/ 275912 w 4118877"/>
                <a:gd name="connsiteY0" fmla="*/ 3089158 h 4118877"/>
                <a:gd name="connsiteX1" fmla="*/ 275912 w 4118877"/>
                <a:gd name="connsiteY1" fmla="*/ 1029719 h 4118877"/>
                <a:gd name="connsiteX2" fmla="*/ 2059438 w 4118877"/>
                <a:gd name="connsiteY2" fmla="*/ -1 h 4118877"/>
                <a:gd name="connsiteX3" fmla="*/ 2059439 w 4118877"/>
                <a:gd name="connsiteY3" fmla="*/ 2059439 h 4118877"/>
                <a:gd name="connsiteX4" fmla="*/ 275912 w 4118877"/>
                <a:gd name="connsiteY4" fmla="*/ 3089158 h 411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877" h="4118877">
                  <a:moveTo>
                    <a:pt x="275912" y="3089158"/>
                  </a:moveTo>
                  <a:cubicBezTo>
                    <a:pt x="-91971" y="2451965"/>
                    <a:pt x="-91971" y="1666912"/>
                    <a:pt x="275912" y="1029719"/>
                  </a:cubicBezTo>
                  <a:cubicBezTo>
                    <a:pt x="643795" y="392526"/>
                    <a:pt x="1323672" y="-1"/>
                    <a:pt x="2059438" y="-1"/>
                  </a:cubicBezTo>
                  <a:cubicBezTo>
                    <a:pt x="2059438" y="686479"/>
                    <a:pt x="2059439" y="1372959"/>
                    <a:pt x="2059439" y="2059439"/>
                  </a:cubicBezTo>
                  <a:lnTo>
                    <a:pt x="275912" y="3089158"/>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10124" tIns="905830" rIns="2203766" bIns="2053231" numCol="1" spcCol="1270" anchor="ctr" anchorCtr="0">
              <a:noAutofit/>
            </a:bodyPr>
            <a:lstStyle/>
            <a:p>
              <a:pPr marL="0" lvl="0" indent="0" algn="ctr" defTabSz="1155700">
                <a:lnSpc>
                  <a:spcPct val="90000"/>
                </a:lnSpc>
                <a:spcBef>
                  <a:spcPct val="0"/>
                </a:spcBef>
                <a:spcAft>
                  <a:spcPct val="35000"/>
                </a:spcAft>
                <a:buNone/>
              </a:pPr>
              <a:r>
                <a:rPr lang="en-US" sz="2600" b="1" kern="1200" dirty="0"/>
                <a:t>RE generation</a:t>
              </a:r>
            </a:p>
          </p:txBody>
        </p:sp>
        <p:sp>
          <p:nvSpPr>
            <p:cNvPr id="28" name="Arrow: RE generation">
              <a:extLst>
                <a:ext uri="{FF2B5EF4-FFF2-40B4-BE49-F238E27FC236}">
                  <a16:creationId xmlns:a16="http://schemas.microsoft.com/office/drawing/2014/main" id="{BA6D2312-B2A8-4285-B3DA-80059EC3611D}"/>
                </a:ext>
              </a:extLst>
            </p:cNvPr>
            <p:cNvSpPr/>
            <p:nvPr/>
          </p:nvSpPr>
          <p:spPr>
            <a:xfrm>
              <a:off x="3697012" y="1372689"/>
              <a:ext cx="4628834" cy="4628834"/>
            </a:xfrm>
            <a:prstGeom prst="circularArrow">
              <a:avLst>
                <a:gd name="adj1" fmla="val 5085"/>
                <a:gd name="adj2" fmla="val 327528"/>
                <a:gd name="adj3" fmla="val 15873039"/>
                <a:gd name="adj4" fmla="val 90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20" name="Text: Model validation"/>
            <p:cNvSpPr txBox="1"/>
            <p:nvPr/>
          </p:nvSpPr>
          <p:spPr>
            <a:xfrm>
              <a:off x="3357102" y="1050036"/>
              <a:ext cx="5476208" cy="5406000"/>
            </a:xfrm>
            <a:prstGeom prst="rect">
              <a:avLst/>
            </a:prstGeom>
            <a:noFill/>
          </p:spPr>
          <p:txBody>
            <a:bodyPr wrap="square" rtlCol="0">
              <a:prstTxWarp prst="textArchUp">
                <a:avLst>
                  <a:gd name="adj" fmla="val 8631254"/>
                </a:avLst>
              </a:prstTxWarp>
              <a:spAutoFit/>
            </a:bodyPr>
            <a:lstStyle/>
            <a:p>
              <a:r>
                <a:rPr lang="en-US" sz="2800" b="1" dirty="0"/>
                <a:t>                          Model validation    </a:t>
              </a:r>
            </a:p>
          </p:txBody>
        </p:sp>
      </p:grpSp>
      <p:sp>
        <p:nvSpPr>
          <p:cNvPr id="11" name="Title 1"/>
          <p:cNvSpPr>
            <a:spLocks noGrp="1"/>
          </p:cNvSpPr>
          <p:nvPr>
            <p:ph type="title"/>
          </p:nvPr>
        </p:nvSpPr>
        <p:spPr>
          <a:xfrm>
            <a:off x="360000" y="324000"/>
            <a:ext cx="10868400" cy="504000"/>
          </a:xfrm>
        </p:spPr>
        <p:txBody>
          <a:bodyPr/>
          <a:lstStyle/>
          <a:p>
            <a:r>
              <a:rPr lang="en-US" dirty="0"/>
              <a:t>Integrated simulations with the transport codes </a:t>
            </a:r>
            <a:r>
              <a:rPr lang="en-US" dirty="0">
                <a:latin typeface="Arial Nova Cond Light" panose="020B0306020202020204" pitchFamily="34" charset="0"/>
              </a:rPr>
              <a:t>ASTRA-STRAHL</a:t>
            </a:r>
          </a:p>
        </p:txBody>
      </p:sp>
    </p:spTree>
    <p:custDataLst>
      <p:tags r:id="rId1"/>
    </p:custDataLst>
    <p:extLst>
      <p:ext uri="{BB962C8B-B14F-4D97-AF65-F5344CB8AC3E}">
        <p14:creationId xmlns:p14="http://schemas.microsoft.com/office/powerpoint/2010/main" val="1687938501"/>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2"/>
                                        </p:tgtEl>
                                      </p:cBhvr>
                                    </p:animEffect>
                                    <p:animScale>
                                      <p:cBhvr>
                                        <p:cTn id="7" dur="250" autoRev="1" fill="hold"/>
                                        <p:tgtEl>
                                          <p:spTgt spid="3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1"/>
                                        </p:tgtEl>
                                      </p:cBhvr>
                                    </p:animEffect>
                                    <p:animScale>
                                      <p:cBhvr>
                                        <p:cTn id="12" dur="250" autoRev="1" fill="hold"/>
                                        <p:tgtEl>
                                          <p:spTgt spid="3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3"/>
                                        </p:tgtEl>
                                      </p:cBhvr>
                                    </p:animEffect>
                                    <p:animScale>
                                      <p:cBhvr>
                                        <p:cTn id="17"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Background"/>
          <p:cNvGrpSpPr/>
          <p:nvPr/>
        </p:nvGrpSpPr>
        <p:grpSpPr>
          <a:xfrm>
            <a:off x="2371132" y="908720"/>
            <a:ext cx="7450934" cy="5832648"/>
            <a:chOff x="2371132" y="908720"/>
            <a:chExt cx="7450934" cy="5832648"/>
          </a:xfrm>
        </p:grpSpPr>
        <p:grpSp>
          <p:nvGrpSpPr>
            <p:cNvPr id="12" name="Group 11"/>
            <p:cNvGrpSpPr/>
            <p:nvPr/>
          </p:nvGrpSpPr>
          <p:grpSpPr>
            <a:xfrm>
              <a:off x="2371132" y="908720"/>
              <a:ext cx="7450934" cy="5616624"/>
              <a:chOff x="2371132" y="908720"/>
              <a:chExt cx="7450934" cy="5616624"/>
            </a:xfrm>
          </p:grpSpPr>
          <p:grpSp>
            <p:nvGrpSpPr>
              <p:cNvPr id="14" name="Group 13"/>
              <p:cNvGrpSpPr/>
              <p:nvPr/>
            </p:nvGrpSpPr>
            <p:grpSpPr>
              <a:xfrm>
                <a:off x="3567964" y="1205773"/>
                <a:ext cx="5051054" cy="5050796"/>
                <a:chOff x="4727054" y="2420888"/>
                <a:chExt cx="3600400" cy="3600000"/>
              </a:xfrm>
            </p:grpSpPr>
            <p:sp>
              <p:nvSpPr>
                <p:cNvPr id="18" name="Oval 17"/>
                <p:cNvSpPr>
                  <a:spLocks noChangeAspect="1"/>
                </p:cNvSpPr>
                <p:nvPr/>
              </p:nvSpPr>
              <p:spPr>
                <a:xfrm>
                  <a:off x="4727054" y="2420888"/>
                  <a:ext cx="3600400" cy="3600000"/>
                </a:xfrm>
                <a:prstGeom prst="ellipse">
                  <a:avLst/>
                </a:prstGeom>
                <a:solidFill>
                  <a:schemeClr val="bg1"/>
                </a:solidFill>
                <a:ln w="12700">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Oval 18"/>
                <p:cNvSpPr>
                  <a:spLocks noChangeAspect="1"/>
                </p:cNvSpPr>
                <p:nvPr/>
              </p:nvSpPr>
              <p:spPr>
                <a:xfrm>
                  <a:off x="4799254" y="2492888"/>
                  <a:ext cx="3456000" cy="3456000"/>
                </a:xfrm>
                <a:prstGeom prst="ellipse">
                  <a:avLst/>
                </a:prstGeom>
                <a:solidFill>
                  <a:srgbClr val="D8E3F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aphicFrame>
            <p:nvGraphicFramePr>
              <p:cNvPr id="15" name="Diagram 14"/>
              <p:cNvGraphicFramePr/>
              <p:nvPr>
                <p:extLst>
                  <p:ext uri="{D42A27DB-BD31-4B8C-83A1-F6EECF244321}">
                    <p14:modId xmlns:p14="http://schemas.microsoft.com/office/powerpoint/2010/main" val="3864761551"/>
                  </p:ext>
                </p:extLst>
              </p:nvPr>
            </p:nvGraphicFramePr>
            <p:xfrm>
              <a:off x="2371132" y="1308945"/>
              <a:ext cx="7450934" cy="4903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p:cNvSpPr txBox="1"/>
              <p:nvPr/>
            </p:nvSpPr>
            <p:spPr>
              <a:xfrm>
                <a:off x="3357102" y="1050036"/>
                <a:ext cx="5476208" cy="5406000"/>
              </a:xfrm>
              <a:prstGeom prst="rect">
                <a:avLst/>
              </a:prstGeom>
              <a:noFill/>
            </p:spPr>
            <p:txBody>
              <a:bodyPr wrap="square" rtlCol="0">
                <a:prstTxWarp prst="textArchUp">
                  <a:avLst>
                    <a:gd name="adj" fmla="val 8631254"/>
                  </a:avLst>
                </a:prstTxWarp>
                <a:spAutoFit/>
              </a:bodyPr>
              <a:lstStyle/>
              <a:p>
                <a:r>
                  <a:rPr lang="en-US" sz="2800" b="1" dirty="0"/>
                  <a:t>                          Model validation                                         Material transport</a:t>
                </a:r>
              </a:p>
            </p:txBody>
          </p:sp>
          <p:sp>
            <p:nvSpPr>
              <p:cNvPr id="17" name="TextBox 16"/>
              <p:cNvSpPr txBox="1"/>
              <p:nvPr/>
            </p:nvSpPr>
            <p:spPr>
              <a:xfrm>
                <a:off x="3214886" y="908720"/>
                <a:ext cx="5616624" cy="5616624"/>
              </a:xfrm>
              <a:prstGeom prst="rect">
                <a:avLst/>
              </a:prstGeom>
              <a:noFill/>
            </p:spPr>
            <p:txBody>
              <a:bodyPr wrap="square" rtlCol="0">
                <a:prstTxWarp prst="textArchDown">
                  <a:avLst>
                    <a:gd name="adj" fmla="val 21509898"/>
                  </a:avLst>
                </a:prstTxWarp>
                <a:spAutoFit/>
              </a:bodyPr>
              <a:lstStyle/>
              <a:p>
                <a:r>
                  <a:rPr lang="en-US" sz="2800" b="1" dirty="0"/>
                  <a:t>                                     Experimental agreement</a:t>
                </a:r>
              </a:p>
            </p:txBody>
          </p:sp>
        </p:grpSp>
        <p:sp>
          <p:nvSpPr>
            <p:cNvPr id="13" name="5% transparent square"/>
            <p:cNvSpPr/>
            <p:nvPr/>
          </p:nvSpPr>
          <p:spPr>
            <a:xfrm>
              <a:off x="2566814" y="980728"/>
              <a:ext cx="6912768" cy="5760640"/>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t>The model: main plasma &amp; impurity evolution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p:txBody>
              <a:bodyPr/>
              <a:lstStyle/>
              <a:p>
                <a:r>
                  <a:rPr lang="en-GB" dirty="0"/>
                  <a:t>Solving transport equation</a:t>
                </a:r>
                <a:endParaRPr lang="en-US" b="0" i="1" dirty="0">
                  <a:latin typeface="Cambria Math"/>
                </a:endParaRP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m:t>
                          </m:r>
                          <m:r>
                            <a:rPr lang="en-US" b="0" i="1" smtClean="0">
                              <a:latin typeface="Cambria Math"/>
                            </a:rPr>
                            <m:t>𝑌</m:t>
                          </m:r>
                        </m:num>
                        <m:den>
                          <m:r>
                            <a:rPr lang="en-US" b="0" i="1" smtClean="0">
                              <a:latin typeface="Cambria Math"/>
                            </a:rPr>
                            <m:t>𝜕</m:t>
                          </m:r>
                          <m:r>
                            <a:rPr lang="en-US" b="0" i="1" smtClean="0">
                              <a:latin typeface="Cambria Math"/>
                            </a:rPr>
                            <m:t>𝑡</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sSup>
                            <m:sSupPr>
                              <m:ctrlPr>
                                <a:rPr lang="en-US" b="0" i="1" smtClean="0">
                                  <a:latin typeface="Cambria Math" panose="02040503050406030204" pitchFamily="18" charset="0"/>
                                </a:rPr>
                              </m:ctrlPr>
                            </m:sSupPr>
                            <m:e>
                              <m:r>
                                <a:rPr lang="en-US" b="0" i="1" smtClean="0">
                                  <a:latin typeface="Cambria Math"/>
                                </a:rPr>
                                <m:t>𝑉</m:t>
                              </m:r>
                            </m:e>
                            <m:sup>
                              <m:r>
                                <a:rPr lang="en-US" b="0" i="1" smtClean="0">
                                  <a:latin typeface="Cambria Math"/>
                                </a:rPr>
                                <m:t>′</m:t>
                              </m:r>
                            </m:sup>
                          </m:sSup>
                        </m:den>
                      </m:f>
                      <m:f>
                        <m:fPr>
                          <m:ctrlPr>
                            <a:rPr lang="en-US" b="0" i="1" smtClean="0">
                              <a:latin typeface="Cambria Math" panose="02040503050406030204" pitchFamily="18" charset="0"/>
                            </a:rPr>
                          </m:ctrlPr>
                        </m:fPr>
                        <m:num>
                          <m:r>
                            <a:rPr lang="en-US" b="0" i="1" smtClean="0">
                              <a:latin typeface="Cambria Math"/>
                            </a:rPr>
                            <m:t>𝜕</m:t>
                          </m:r>
                        </m:num>
                        <m:den>
                          <m:r>
                            <a:rPr lang="en-US" b="0" i="1" smtClean="0">
                              <a:latin typeface="Cambria Math"/>
                            </a:rPr>
                            <m:t>𝜕𝜌</m:t>
                          </m:r>
                        </m:den>
                      </m:f>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𝑉</m:t>
                              </m:r>
                            </m:e>
                            <m:sup>
                              <m:r>
                                <a:rPr lang="en-US" b="0" i="1" smtClean="0">
                                  <a:latin typeface="Cambria Math"/>
                                </a:rPr>
                                <m:t>′</m:t>
                              </m:r>
                            </m:sup>
                          </m:sSup>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m:rPr>
                                          <m:sty m:val="p"/>
                                        </m:rPr>
                                        <a:rPr lang="en-US" b="0" i="1" smtClean="0">
                                          <a:latin typeface="Cambria Math"/>
                                        </a:rPr>
                                        <m:t>Δ</m:t>
                                      </m:r>
                                      <m:r>
                                        <a:rPr lang="en-US" b="0" i="1" smtClean="0">
                                          <a:latin typeface="Cambria Math"/>
                                        </a:rPr>
                                        <m:t>𝜌</m:t>
                                      </m:r>
                                    </m:e>
                                  </m:d>
                                </m:e>
                                <m:sup>
                                  <m:r>
                                    <a:rPr lang="en-US" b="0" i="1" smtClean="0">
                                      <a:latin typeface="Cambria Math"/>
                                    </a:rPr>
                                    <m:t>2</m:t>
                                  </m:r>
                                </m:sup>
                              </m:sSup>
                            </m:e>
                          </m:d>
                          <m:d>
                            <m:dPr>
                              <m:begChr m:val="["/>
                              <m:endChr m:val="]"/>
                              <m:ctrlPr>
                                <a:rPr lang="en-US" b="0" i="1" smtClean="0">
                                  <a:latin typeface="Cambria Math" panose="02040503050406030204" pitchFamily="18" charset="0"/>
                                </a:rPr>
                              </m:ctrlPr>
                            </m:dPr>
                            <m:e>
                              <m:r>
                                <a:rPr lang="en-US" b="0" i="1" smtClean="0">
                                  <a:latin typeface="Cambria Math"/>
                                </a:rPr>
                                <m:t>𝐷</m:t>
                              </m:r>
                              <m:f>
                                <m:fPr>
                                  <m:ctrlPr>
                                    <a:rPr lang="en-US" b="0" i="1" smtClean="0">
                                      <a:latin typeface="Cambria Math" panose="02040503050406030204" pitchFamily="18" charset="0"/>
                                    </a:rPr>
                                  </m:ctrlPr>
                                </m:fPr>
                                <m:num>
                                  <m:r>
                                    <a:rPr lang="en-US" b="0" i="1" smtClean="0">
                                      <a:latin typeface="Cambria Math"/>
                                    </a:rPr>
                                    <m:t>𝜕</m:t>
                                  </m:r>
                                  <m:r>
                                    <a:rPr lang="en-US" b="0" i="1" smtClean="0">
                                      <a:latin typeface="Cambria Math"/>
                                    </a:rPr>
                                    <m:t>𝑌</m:t>
                                  </m:r>
                                </m:num>
                                <m:den>
                                  <m:r>
                                    <a:rPr lang="en-US" b="0" i="1" smtClean="0">
                                      <a:latin typeface="Cambria Math"/>
                                    </a:rPr>
                                    <m:t>𝜕𝜌</m:t>
                                  </m:r>
                                </m:den>
                              </m:f>
                              <m:r>
                                <a:rPr lang="en-US" b="0" i="1" smtClean="0">
                                  <a:latin typeface="Cambria Math"/>
                                </a:rPr>
                                <m:t>−</m:t>
                              </m:r>
                              <m:r>
                                <a:rPr lang="en-US" b="0" i="1" smtClean="0">
                                  <a:latin typeface="Cambria Math"/>
                                </a:rPr>
                                <m:t>𝑣</m:t>
                              </m:r>
                              <m:r>
                                <a:rPr lang="en-US" b="0" i="1" smtClean="0">
                                  <a:latin typeface="Cambria Math"/>
                                </a:rPr>
                                <m:t> </m:t>
                              </m:r>
                              <m:r>
                                <a:rPr lang="en-US" b="0" i="1" smtClean="0">
                                  <a:latin typeface="Cambria Math"/>
                                </a:rPr>
                                <m:t>𝑌</m:t>
                              </m:r>
                            </m:e>
                          </m:d>
                        </m:e>
                      </m:d>
                      <m:r>
                        <a:rPr lang="en-US" b="0" i="1" smtClean="0">
                          <a:latin typeface="Cambria Math"/>
                        </a:rPr>
                        <m:t>+</m:t>
                      </m:r>
                      <m:nary>
                        <m:naryPr>
                          <m:chr m:val="∑"/>
                          <m:supHide m:val="on"/>
                          <m:ctrlPr>
                            <a:rPr lang="en-US" b="0" i="1" smtClean="0">
                              <a:latin typeface="Cambria Math" panose="02040503050406030204" pitchFamily="18" charset="0"/>
                            </a:rPr>
                          </m:ctrlPr>
                        </m:naryPr>
                        <m:sub>
                          <m:r>
                            <a:rPr lang="en-US" b="0" i="1" smtClean="0">
                              <a:latin typeface="Cambria Math"/>
                            </a:rPr>
                            <m:t>𝑗</m:t>
                          </m:r>
                        </m:sub>
                        <m:sup/>
                        <m:e>
                          <m:sSub>
                            <m:sSubPr>
                              <m:ctrlPr>
                                <a:rPr lang="en-US" b="0" i="1" smtClean="0">
                                  <a:latin typeface="Cambria Math" panose="02040503050406030204" pitchFamily="18" charset="0"/>
                                </a:rPr>
                              </m:ctrlPr>
                            </m:sSubPr>
                            <m:e>
                              <m:r>
                                <a:rPr lang="en-US" b="0" i="1" smtClean="0">
                                  <a:latin typeface="Cambria Math"/>
                                </a:rPr>
                                <m:t>𝑆</m:t>
                              </m:r>
                            </m:e>
                            <m:sub>
                              <m:r>
                                <a:rPr lang="en-US" b="0" i="1" smtClean="0">
                                  <a:latin typeface="Cambria Math"/>
                                </a:rPr>
                                <m:t>𝑗</m:t>
                              </m:r>
                            </m:sub>
                          </m:sSub>
                        </m:e>
                      </m:nary>
                    </m:oMath>
                  </m:oMathPara>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blipFill>
                <a:blip r:embed="rId11"/>
                <a:stretch>
                  <a:fillRect l="-1328" t="-795"/>
                </a:stretch>
              </a:blipFill>
            </p:spPr>
            <p:txBody>
              <a:bodyPr/>
              <a:lstStyle/>
              <a:p>
                <a:r>
                  <a:rPr lang="en-US">
                    <a:noFill/>
                  </a:rPr>
                  <a:t> </a:t>
                </a:r>
              </a:p>
            </p:txBody>
          </p:sp>
        </mc:Fallback>
      </mc:AlternateContent>
      <p:grpSp>
        <p:nvGrpSpPr>
          <p:cNvPr id="22" name="ASTRA">
            <a:extLst>
              <a:ext uri="{FF2B5EF4-FFF2-40B4-BE49-F238E27FC236}">
                <a16:creationId xmlns:a16="http://schemas.microsoft.com/office/drawing/2014/main" id="{47767F57-5073-45AE-A12E-6360DA3F9AE2}"/>
              </a:ext>
            </a:extLst>
          </p:cNvPr>
          <p:cNvGrpSpPr/>
          <p:nvPr/>
        </p:nvGrpSpPr>
        <p:grpSpPr>
          <a:xfrm>
            <a:off x="360000" y="2340000"/>
            <a:ext cx="5554800" cy="4428147"/>
            <a:chOff x="360000" y="2340000"/>
            <a:chExt cx="5554800" cy="4428147"/>
          </a:xfrm>
        </p:grpSpPr>
        <p:sp>
          <p:nvSpPr>
            <p:cNvPr id="4" name="TextBox 3"/>
            <p:cNvSpPr txBox="1"/>
            <p:nvPr/>
          </p:nvSpPr>
          <p:spPr>
            <a:xfrm>
              <a:off x="360000" y="2340000"/>
              <a:ext cx="5554800" cy="380480"/>
            </a:xfrm>
            <a:prstGeom prst="rect">
              <a:avLst/>
            </a:prstGeom>
            <a:solidFill>
              <a:schemeClr val="accent1"/>
            </a:solidFill>
          </p:spPr>
          <p:txBody>
            <a:bodyPr wrap="square" lIns="0" tIns="36000" rIns="0" bIns="36000" rtlCol="0">
              <a:spAutoFit/>
            </a:bodyPr>
            <a:lstStyle/>
            <a:p>
              <a:pPr algn="ctr"/>
              <a:r>
                <a:rPr lang="en-US" sz="2000" b="1" dirty="0">
                  <a:solidFill>
                    <a:schemeClr val="bg1"/>
                  </a:solidFill>
                  <a:latin typeface="Arial Nova Cond Light" panose="020B0306020202020204" pitchFamily="34" charset="0"/>
                </a:rPr>
                <a:t>ASTRA</a:t>
              </a:r>
              <a:r>
                <a:rPr lang="en-US" sz="2000" baseline="30000" dirty="0">
                  <a:solidFill>
                    <a:schemeClr val="bg1"/>
                  </a:solidFill>
                  <a:latin typeface="+mj-lt"/>
                </a:rPr>
                <a:t>1</a:t>
              </a:r>
            </a:p>
          </p:txBody>
        </p:sp>
        <mc:AlternateContent xmlns:mc="http://schemas.openxmlformats.org/markup-compatibility/2006" xmlns:a14="http://schemas.microsoft.com/office/drawing/2010/main">
          <mc:Choice Requires="a14">
            <p:sp>
              <p:nvSpPr>
                <p:cNvPr id="6" name="TextBox 5"/>
                <p:cNvSpPr txBox="1"/>
                <p:nvPr/>
              </p:nvSpPr>
              <p:spPr>
                <a:xfrm>
                  <a:off x="360000" y="2720480"/>
                  <a:ext cx="5554800" cy="2842692"/>
                </a:xfrm>
                <a:prstGeom prst="rect">
                  <a:avLst/>
                </a:prstGeom>
                <a:noFill/>
              </p:spPr>
              <p:txBody>
                <a:bodyPr wrap="square" lIns="0" tIns="36000" rIns="0" bIns="36000" rtlCol="0">
                  <a:spAutoFit/>
                </a:bodyPr>
                <a:lstStyle/>
                <a:p>
                  <a:pPr marL="342900" indent="-342900">
                    <a:buFont typeface="Wingdings" panose="05000000000000000000" pitchFamily="2" charset="2"/>
                    <a:buChar char="§"/>
                  </a:pPr>
                  <a:r>
                    <a:rPr lang="en-US" sz="2000" dirty="0"/>
                    <a:t>For arbitrary quantity </a:t>
                  </a:r>
                  <a14:m>
                    <m:oMath xmlns:m="http://schemas.openxmlformats.org/officeDocument/2006/math">
                      <m:r>
                        <a:rPr lang="en-US" sz="2000" i="1" dirty="0" smtClean="0">
                          <a:latin typeface="Cambria Math"/>
                        </a:rPr>
                        <m:t>𝑌</m:t>
                      </m:r>
                    </m:oMath>
                  </a14:m>
                  <a:r>
                    <a:rPr lang="en-US" sz="2000" dirty="0"/>
                    <a:t>; here:</a:t>
                  </a:r>
                </a:p>
                <a:p>
                  <a:pPr marL="800100" lvl="1" indent="-342900">
                    <a:buFont typeface="Wingdings" panose="05000000000000000000" pitchFamily="2" charset="2"/>
                    <a:buChar char="§"/>
                  </a:pPr>
                  <a:r>
                    <a:rPr lang="en-US" sz="2000" dirty="0"/>
                    <a:t>Poloidal magnetic flux </a:t>
                  </a:r>
                  <a14:m>
                    <m:oMath xmlns:m="http://schemas.openxmlformats.org/officeDocument/2006/math">
                      <m:r>
                        <a:rPr lang="en-US" sz="2000" b="0" i="1" smtClean="0">
                          <a:latin typeface="Cambria Math"/>
                        </a:rPr>
                        <m:t>𝛹</m:t>
                      </m:r>
                    </m:oMath>
                  </a14:m>
                  <a:endParaRPr lang="en-US" sz="2000" i="1" dirty="0"/>
                </a:p>
                <a:p>
                  <a:pPr marL="800100" lvl="1" indent="-342900">
                    <a:buFont typeface="Wingdings" panose="05000000000000000000" pitchFamily="2" charset="2"/>
                    <a:buChar char="§"/>
                  </a:pPr>
                  <a:r>
                    <a:rPr lang="en-US" sz="2000" dirty="0"/>
                    <a:t>Electron temperature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a:rPr>
                            <m:t>𝑇</m:t>
                          </m:r>
                        </m:e>
                        <m:sub>
                          <m:r>
                            <m:rPr>
                              <m:sty m:val="p"/>
                            </m:rPr>
                            <a:rPr lang="en-US" sz="2000" b="0" i="0" smtClean="0">
                              <a:latin typeface="Cambria Math"/>
                            </a:rPr>
                            <m:t>e</m:t>
                          </m:r>
                        </m:sub>
                      </m:sSub>
                    </m:oMath>
                  </a14:m>
                  <a:endParaRPr lang="en-US" sz="2000" dirty="0"/>
                </a:p>
                <a:p>
                  <a:pPr marL="800100" lvl="1" indent="-342900">
                    <a:buFont typeface="Wingdings" panose="05000000000000000000" pitchFamily="2" charset="2"/>
                    <a:buChar char="§"/>
                  </a:pPr>
                  <a:r>
                    <a:rPr lang="en-US" sz="2000" dirty="0"/>
                    <a:t>Ion temperature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a:rPr>
                            <m:t>𝑇</m:t>
                          </m:r>
                        </m:e>
                        <m:sub>
                          <m:r>
                            <m:rPr>
                              <m:sty m:val="p"/>
                            </m:rPr>
                            <a:rPr lang="en-US" sz="2000" b="0" i="0" smtClean="0">
                              <a:latin typeface="Cambria Math"/>
                            </a:rPr>
                            <m:t>i</m:t>
                          </m:r>
                        </m:sub>
                      </m:sSub>
                    </m:oMath>
                  </a14:m>
                  <a:endParaRPr lang="en-US" sz="2000" dirty="0"/>
                </a:p>
                <a:p>
                  <a:pPr marL="800100" lvl="1" indent="-342900">
                    <a:buFont typeface="Wingdings" panose="05000000000000000000" pitchFamily="2" charset="2"/>
                    <a:buChar char="§"/>
                  </a:pPr>
                  <a:r>
                    <a:rPr lang="en-US" sz="2000" dirty="0"/>
                    <a:t>RE current density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a:rPr>
                            <m:t>𝑗</m:t>
                          </m:r>
                        </m:e>
                        <m:sub>
                          <m:r>
                            <m:rPr>
                              <m:sty m:val="p"/>
                            </m:rPr>
                            <a:rPr lang="en-US" sz="2000" b="0" i="0" smtClean="0">
                              <a:latin typeface="Cambria Math"/>
                            </a:rPr>
                            <m:t>RE</m:t>
                          </m:r>
                        </m:sub>
                      </m:sSub>
                    </m:oMath>
                  </a14:m>
                  <a:endParaRPr lang="en-US" sz="2000" dirty="0"/>
                </a:p>
                <a:p>
                  <a:pPr marL="342900" indent="-342900">
                    <a:buFont typeface="Wingdings" panose="05000000000000000000" pitchFamily="2" charset="2"/>
                    <a:buChar char="§"/>
                  </a:pPr>
                  <a:r>
                    <a:rPr lang="en-US" sz="2000" dirty="0"/>
                    <a:t>Flux-surface average; </a:t>
                  </a:r>
                  <a:r>
                    <a:rPr lang="en-US" sz="2000" dirty="0" err="1"/>
                    <a:t>toroidally</a:t>
                  </a:r>
                  <a:r>
                    <a:rPr lang="en-US" sz="2000" dirty="0"/>
                    <a:t> symmetric</a:t>
                  </a:r>
                </a:p>
                <a:p>
                  <a:pPr marL="342900" indent="-342900">
                    <a:buFont typeface="Wingdings" panose="05000000000000000000" pitchFamily="2" charset="2"/>
                    <a:buChar char="§"/>
                  </a:pPr>
                  <a:r>
                    <a:rPr lang="en-US" sz="2000" dirty="0"/>
                    <a:t>Magnetic geometry:</a:t>
                  </a:r>
                </a:p>
                <a:p>
                  <a:pPr marL="800100" lvl="1" indent="-342900">
                    <a:buFont typeface="Wingdings" panose="05000000000000000000" pitchFamily="2" charset="2"/>
                    <a:buChar char="§"/>
                  </a:pPr>
                  <a:r>
                    <a:rPr lang="en-US" sz="2000" dirty="0"/>
                    <a:t>3-moment solver</a:t>
                  </a:r>
                </a:p>
                <a:p>
                  <a:pPr marL="800100" lvl="1" indent="-342900">
                    <a:buFont typeface="Wingdings" panose="05000000000000000000" pitchFamily="2" charset="2"/>
                    <a:buChar char="§"/>
                  </a:pPr>
                  <a:r>
                    <a:rPr lang="en-US" sz="2000" dirty="0">
                      <a:latin typeface="Arial Nova Cond Light" panose="020B0306020202020204" pitchFamily="34" charset="0"/>
                    </a:rPr>
                    <a:t>SPIDER</a:t>
                  </a:r>
                  <a:r>
                    <a:rPr lang="en-US" sz="2000" baseline="30000" dirty="0"/>
                    <a:t>2</a:t>
                  </a:r>
                </a:p>
              </p:txBody>
            </p:sp>
          </mc:Choice>
          <mc:Fallback xmlns="">
            <p:sp>
              <p:nvSpPr>
                <p:cNvPr id="6" name="TextBox 5"/>
                <p:cNvSpPr txBox="1">
                  <a:spLocks noRot="1" noChangeAspect="1" noMove="1" noResize="1" noEditPoints="1" noAdjustHandles="1" noChangeArrowheads="1" noChangeShapeType="1" noTextEdit="1"/>
                </p:cNvSpPr>
                <p:nvPr/>
              </p:nvSpPr>
              <p:spPr>
                <a:xfrm>
                  <a:off x="360000" y="2720480"/>
                  <a:ext cx="5554800" cy="2842692"/>
                </a:xfrm>
                <a:prstGeom prst="rect">
                  <a:avLst/>
                </a:prstGeom>
                <a:blipFill>
                  <a:blip r:embed="rId12"/>
                  <a:stretch>
                    <a:fillRect l="-2634" t="-1499" b="-3426"/>
                  </a:stretch>
                </a:blipFill>
              </p:spPr>
              <p:txBody>
                <a:bodyPr/>
                <a:lstStyle/>
                <a:p>
                  <a:r>
                    <a:rPr lang="en-US">
                      <a:noFill/>
                    </a:rPr>
                    <a:t> </a:t>
                  </a:r>
                </a:p>
              </p:txBody>
            </p:sp>
          </mc:Fallback>
        </mc:AlternateContent>
        <p:sp>
          <p:nvSpPr>
            <p:cNvPr id="8" name="TextBox 7"/>
            <p:cNvSpPr txBox="1"/>
            <p:nvPr/>
          </p:nvSpPr>
          <p:spPr>
            <a:xfrm>
              <a:off x="360000" y="6264557"/>
              <a:ext cx="5554800" cy="503590"/>
            </a:xfrm>
            <a:prstGeom prst="rect">
              <a:avLst/>
            </a:prstGeom>
            <a:noFill/>
          </p:spPr>
          <p:txBody>
            <a:bodyPr wrap="square" lIns="0" tIns="36000" rIns="0" bIns="36000" rtlCol="0" anchor="b" anchorCtr="0">
              <a:spAutoFit/>
            </a:bodyPr>
            <a:lstStyle/>
            <a:p>
              <a:r>
                <a:rPr lang="en-US" sz="1400" baseline="30000" dirty="0">
                  <a:hlinkClick r:id="rId13" action="ppaction://hlinksldjump"/>
                </a:rPr>
                <a:t>1</a:t>
              </a:r>
              <a:r>
                <a:rPr lang="en-US" sz="1400" dirty="0"/>
                <a:t>E Fable </a:t>
              </a:r>
              <a:r>
                <a:rPr lang="en-US" sz="1400" i="1" dirty="0"/>
                <a:t>et al</a:t>
              </a:r>
              <a:r>
                <a:rPr lang="en-US" sz="1400" dirty="0"/>
                <a:t>. </a:t>
              </a:r>
              <a:r>
                <a:rPr lang="en-US" sz="1400" i="1" dirty="0"/>
                <a:t>Plasma Phys. Control. Fusion</a:t>
              </a:r>
              <a:r>
                <a:rPr lang="en-US" sz="1400" dirty="0"/>
                <a:t> </a:t>
              </a:r>
              <a:r>
                <a:rPr lang="en-US" sz="1400" b="1" dirty="0"/>
                <a:t>55</a:t>
              </a:r>
              <a:r>
                <a:rPr lang="en-US" sz="1400" dirty="0"/>
                <a:t>, </a:t>
              </a:r>
              <a:r>
                <a:rPr lang="en-US" sz="1400" dirty="0">
                  <a:hlinkClick r:id="rId14"/>
                </a:rPr>
                <a:t>074007</a:t>
              </a:r>
              <a:r>
                <a:rPr lang="en-US" sz="1400" dirty="0"/>
                <a:t> (2013)</a:t>
              </a:r>
            </a:p>
            <a:p>
              <a:r>
                <a:rPr lang="en-US" sz="1400" baseline="30000" dirty="0">
                  <a:hlinkClick r:id="rId13" action="ppaction://hlinksldjump"/>
                </a:rPr>
                <a:t>2</a:t>
              </a:r>
              <a:r>
                <a:rPr lang="en-US" sz="1400" dirty="0"/>
                <a:t>A A Ivanov </a:t>
              </a:r>
              <a:r>
                <a:rPr lang="en-US" sz="1400" i="1" dirty="0"/>
                <a:t>et al</a:t>
              </a:r>
              <a:r>
                <a:rPr lang="en-US" sz="1400" dirty="0"/>
                <a:t>. 32</a:t>
              </a:r>
              <a:r>
                <a:rPr lang="en-US" sz="1400" baseline="30000" dirty="0"/>
                <a:t>nd</a:t>
              </a:r>
              <a:r>
                <a:rPr lang="en-US" sz="1400" dirty="0"/>
                <a:t> EPS Conference on Plasma Physics 2005, </a:t>
              </a:r>
              <a:r>
                <a:rPr lang="en-US" sz="1400" dirty="0">
                  <a:hlinkClick r:id="rId15"/>
                </a:rPr>
                <a:t>P5.603</a:t>
              </a:r>
              <a:r>
                <a:rPr lang="en-US" sz="1400" dirty="0"/>
                <a:t> </a:t>
              </a:r>
            </a:p>
          </p:txBody>
        </p:sp>
      </p:grpSp>
      <p:grpSp>
        <p:nvGrpSpPr>
          <p:cNvPr id="23" name="STRAHL">
            <a:extLst>
              <a:ext uri="{FF2B5EF4-FFF2-40B4-BE49-F238E27FC236}">
                <a16:creationId xmlns:a16="http://schemas.microsoft.com/office/drawing/2014/main" id="{96348B22-B859-4B50-BE59-0142BC50CA18}"/>
              </a:ext>
            </a:extLst>
          </p:cNvPr>
          <p:cNvGrpSpPr/>
          <p:nvPr/>
        </p:nvGrpSpPr>
        <p:grpSpPr>
          <a:xfrm>
            <a:off x="6274800" y="2340000"/>
            <a:ext cx="5555207" cy="4427590"/>
            <a:chOff x="6274800" y="2340000"/>
            <a:chExt cx="5555207" cy="4427590"/>
          </a:xfrm>
        </p:grpSpPr>
        <p:sp>
          <p:nvSpPr>
            <p:cNvPr id="5" name="TextBox 4"/>
            <p:cNvSpPr txBox="1"/>
            <p:nvPr/>
          </p:nvSpPr>
          <p:spPr>
            <a:xfrm>
              <a:off x="6274800" y="2340000"/>
              <a:ext cx="5554800" cy="380480"/>
            </a:xfrm>
            <a:prstGeom prst="rect">
              <a:avLst/>
            </a:prstGeom>
            <a:solidFill>
              <a:schemeClr val="accent1"/>
            </a:solidFill>
          </p:spPr>
          <p:txBody>
            <a:bodyPr wrap="square" lIns="0" tIns="36000" rIns="0" bIns="36000" rtlCol="0">
              <a:spAutoFit/>
            </a:bodyPr>
            <a:lstStyle/>
            <a:p>
              <a:pPr algn="ctr"/>
              <a:r>
                <a:rPr lang="en-US" sz="2000" b="1" dirty="0">
                  <a:solidFill>
                    <a:schemeClr val="bg1"/>
                  </a:solidFill>
                  <a:latin typeface="Arial Nova Cond Light" panose="020B0306020202020204" pitchFamily="34" charset="0"/>
                </a:rPr>
                <a:t>STRAHL</a:t>
              </a:r>
              <a:r>
                <a:rPr lang="en-US" sz="2000" baseline="30000" dirty="0">
                  <a:solidFill>
                    <a:schemeClr val="bg1"/>
                  </a:solidFill>
                  <a:latin typeface="+mj-lt"/>
                </a:rPr>
                <a:t>3</a:t>
              </a:r>
            </a:p>
          </p:txBody>
        </p:sp>
        <mc:AlternateContent xmlns:mc="http://schemas.openxmlformats.org/markup-compatibility/2006" xmlns:a14="http://schemas.microsoft.com/office/drawing/2010/main">
          <mc:Choice Requires="a14">
            <p:sp>
              <p:nvSpPr>
                <p:cNvPr id="7" name="TextBox 6"/>
                <p:cNvSpPr txBox="1"/>
                <p:nvPr/>
              </p:nvSpPr>
              <p:spPr>
                <a:xfrm>
                  <a:off x="6275207" y="2720480"/>
                  <a:ext cx="5554800" cy="2190271"/>
                </a:xfrm>
                <a:prstGeom prst="rect">
                  <a:avLst/>
                </a:prstGeom>
                <a:noFill/>
              </p:spPr>
              <p:txBody>
                <a:bodyPr wrap="square" lIns="0" tIns="36000" rIns="0" bIns="36000" rtlCol="0">
                  <a:spAutoFit/>
                </a:bodyPr>
                <a:lstStyle/>
                <a:p>
                  <a:pPr marL="342900" indent="-342900">
                    <a:buFont typeface="Wingdings" panose="05000000000000000000" pitchFamily="2" charset="2"/>
                    <a:buChar char="§"/>
                  </a:pPr>
                  <a:r>
                    <a:rPr lang="en-US" sz="2000" dirty="0"/>
                    <a:t>For individual ion charge states (incl. neutrals)</a:t>
                  </a:r>
                  <a:br>
                    <a:rPr lang="en-US" sz="2000" dirty="0"/>
                  </a:br>
                  <a:r>
                    <a:rPr lang="en-US" sz="1600" dirty="0"/>
                    <a:t>(</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a:rPr>
                            <m:t>𝑛</m:t>
                          </m:r>
                        </m:e>
                        <m:sub>
                          <m:r>
                            <m:rPr>
                              <m:sty m:val="p"/>
                            </m:rPr>
                            <a:rPr lang="en-US" sz="1600" b="0" i="0" smtClean="0">
                              <a:latin typeface="Cambria Math"/>
                            </a:rPr>
                            <m:t>e</m:t>
                          </m:r>
                        </m:sub>
                      </m:sSub>
                      <m:r>
                        <a:rPr lang="en-US" sz="1600" b="0" i="1" smtClean="0">
                          <a:latin typeface="Cambria Math"/>
                        </a:rPr>
                        <m:t>(</m:t>
                      </m:r>
                      <m:r>
                        <a:rPr lang="en-US" sz="1600" b="0" i="1" smtClean="0">
                          <a:latin typeface="Cambria Math"/>
                        </a:rPr>
                        <m:t>𝑡</m:t>
                      </m:r>
                      <m:r>
                        <a:rPr lang="en-US" sz="1600" b="0" i="1" smtClean="0">
                          <a:latin typeface="Cambria Math"/>
                        </a:rPr>
                        <m:t>)</m:t>
                      </m:r>
                    </m:oMath>
                  </a14:m>
                  <a:r>
                    <a:rPr lang="en-US" sz="1600" dirty="0"/>
                    <a:t> from </a:t>
                  </a:r>
                  <a:r>
                    <a:rPr lang="en-US" sz="1600" dirty="0" err="1"/>
                    <a:t>quasineutrality</a:t>
                  </a:r>
                  <a:r>
                    <a:rPr lang="en-US" sz="1600" dirty="0"/>
                    <a:t>)</a:t>
                  </a:r>
                </a:p>
                <a:p>
                  <a:pPr marL="342900" indent="-342900">
                    <a:buFont typeface="Wingdings" panose="05000000000000000000" pitchFamily="2" charset="2"/>
                    <a:buChar char="§"/>
                  </a:pPr>
                  <a:r>
                    <a:rPr lang="en-US" sz="2000" dirty="0"/>
                    <a:t>Transport coefficients </a:t>
                  </a:r>
                  <a14:m>
                    <m:oMath xmlns:m="http://schemas.openxmlformats.org/officeDocument/2006/math">
                      <m:r>
                        <a:rPr lang="en-US" sz="2000" i="1" dirty="0" smtClean="0">
                          <a:latin typeface="Cambria Math"/>
                        </a:rPr>
                        <m:t>𝐷</m:t>
                      </m:r>
                    </m:oMath>
                  </a14:m>
                  <a:r>
                    <a:rPr lang="en-US" sz="2000" dirty="0"/>
                    <a:t> &amp; </a:t>
                  </a:r>
                  <a14:m>
                    <m:oMath xmlns:m="http://schemas.openxmlformats.org/officeDocument/2006/math">
                      <m:r>
                        <a:rPr lang="en-US" sz="2000" i="1" dirty="0" smtClean="0">
                          <a:latin typeface="Cambria Math"/>
                        </a:rPr>
                        <m:t>𝑣</m:t>
                      </m:r>
                    </m:oMath>
                  </a14:m>
                  <a:r>
                    <a:rPr lang="en-US" sz="2000" dirty="0"/>
                    <a:t>:</a:t>
                  </a:r>
                </a:p>
                <a:p>
                  <a:pPr marL="800100" lvl="1" indent="-342900">
                    <a:buFont typeface="Wingdings" panose="05000000000000000000" pitchFamily="2" charset="2"/>
                    <a:buChar char="§"/>
                  </a:pPr>
                  <a:r>
                    <a:rPr lang="en-US" sz="2000" dirty="0"/>
                    <a:t>From </a:t>
                  </a:r>
                  <a:r>
                    <a:rPr lang="en-US" sz="2000" dirty="0">
                      <a:latin typeface="Arial Nova Cond Light" panose="020B0306020202020204" pitchFamily="34" charset="0"/>
                    </a:rPr>
                    <a:t>NEOART</a:t>
                  </a:r>
                  <a:r>
                    <a:rPr lang="en-US" sz="2000" baseline="30000" dirty="0">
                      <a:latin typeface="+mj-lt"/>
                    </a:rPr>
                    <a:t>4</a:t>
                  </a:r>
                </a:p>
                <a:p>
                  <a:pPr marL="800100" lvl="1" indent="-342900">
                    <a:buFont typeface="Wingdings" panose="05000000000000000000" pitchFamily="2" charset="2"/>
                    <a:buChar char="§"/>
                  </a:pPr>
                  <a:r>
                    <a:rPr lang="en-US" sz="2000" dirty="0"/>
                    <a:t>Externally provided</a:t>
                  </a:r>
                </a:p>
                <a:p>
                  <a:pPr marL="342900" indent="-342900">
                    <a:buFont typeface="Wingdings" panose="05000000000000000000" pitchFamily="2" charset="2"/>
                    <a:buChar char="§"/>
                  </a:pPr>
                  <a:r>
                    <a:rPr lang="en-US" sz="2000" dirty="0"/>
                    <a:t>Atomic processes (sources </a:t>
                  </a:r>
                  <a14:m>
                    <m:oMath xmlns:m="http://schemas.openxmlformats.org/officeDocument/2006/math">
                      <m:sSub>
                        <m:sSubPr>
                          <m:ctrlPr>
                            <a:rPr lang="en-US" sz="2000" b="0" i="1" dirty="0" smtClean="0">
                              <a:latin typeface="Cambria Math" panose="02040503050406030204" pitchFamily="18" charset="0"/>
                            </a:rPr>
                          </m:ctrlPr>
                        </m:sSubPr>
                        <m:e>
                          <m:r>
                            <a:rPr lang="en-US" sz="2000" i="1" dirty="0" smtClean="0">
                              <a:latin typeface="Cambria Math"/>
                            </a:rPr>
                            <m:t>𝑆</m:t>
                          </m:r>
                        </m:e>
                        <m:sub>
                          <m:r>
                            <a:rPr lang="en-US" sz="2000" b="0" i="1" dirty="0" smtClean="0">
                              <a:latin typeface="Cambria Math"/>
                            </a:rPr>
                            <m:t>𝑗</m:t>
                          </m:r>
                        </m:sub>
                      </m:sSub>
                    </m:oMath>
                  </a14:m>
                  <a:r>
                    <a:rPr lang="en-US" sz="2000" dirty="0"/>
                    <a:t>) from </a:t>
                  </a:r>
                  <a:r>
                    <a:rPr lang="en-US" sz="2000" dirty="0">
                      <a:latin typeface="Arial Nova Cond Light" panose="020B0306020202020204" pitchFamily="34" charset="0"/>
                    </a:rPr>
                    <a:t>ADAS</a:t>
                  </a:r>
                  <a:r>
                    <a:rPr lang="en-US" sz="2000" baseline="30000" dirty="0">
                      <a:latin typeface="+mj-lt"/>
                    </a:rPr>
                    <a:t>5</a:t>
                  </a:r>
                </a:p>
                <a:p>
                  <a:pPr marL="342900" indent="-342900">
                    <a:buFont typeface="Wingdings" panose="05000000000000000000" pitchFamily="2" charset="2"/>
                    <a:buChar char="§"/>
                  </a:pPr>
                  <a:r>
                    <a:rPr lang="en-US" sz="2000" dirty="0"/>
                    <a:t>Impurity radiation for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a:rPr>
                            <m:t>𝑇</m:t>
                          </m:r>
                        </m:e>
                        <m:sub>
                          <m:r>
                            <m:rPr>
                              <m:sty m:val="p"/>
                            </m:rPr>
                            <a:rPr lang="en-US" sz="2000" b="0" i="0" smtClean="0">
                              <a:latin typeface="Cambria Math"/>
                            </a:rPr>
                            <m:t>e</m:t>
                          </m:r>
                        </m:sub>
                      </m:sSub>
                      <m:r>
                        <a:rPr lang="en-US" sz="2000" b="0" i="1" smtClean="0">
                          <a:latin typeface="Cambria Math"/>
                        </a:rPr>
                        <m:t>(</m:t>
                      </m:r>
                      <m:r>
                        <a:rPr lang="en-US" sz="2000" b="0" i="1" smtClean="0">
                          <a:latin typeface="Cambria Math"/>
                        </a:rPr>
                        <m:t>𝑡</m:t>
                      </m:r>
                      <m:r>
                        <a:rPr lang="en-US" sz="2000" b="0" i="1" smtClean="0">
                          <a:latin typeface="Cambria Math"/>
                        </a:rPr>
                        <m:t>)</m:t>
                      </m:r>
                    </m:oMath>
                  </a14:m>
                  <a:r>
                    <a:rPr lang="en-US" sz="2000" dirty="0"/>
                    <a:t> </a:t>
                  </a:r>
                </a:p>
              </p:txBody>
            </p:sp>
          </mc:Choice>
          <mc:Fallback xmlns="">
            <p:sp>
              <p:nvSpPr>
                <p:cNvPr id="7" name="TextBox 6"/>
                <p:cNvSpPr txBox="1">
                  <a:spLocks noRot="1" noChangeAspect="1" noMove="1" noResize="1" noEditPoints="1" noAdjustHandles="1" noChangeArrowheads="1" noChangeShapeType="1" noTextEdit="1"/>
                </p:cNvSpPr>
                <p:nvPr/>
              </p:nvSpPr>
              <p:spPr>
                <a:xfrm>
                  <a:off x="6275207" y="2720480"/>
                  <a:ext cx="5554800" cy="2190271"/>
                </a:xfrm>
                <a:prstGeom prst="rect">
                  <a:avLst/>
                </a:prstGeom>
                <a:blipFill>
                  <a:blip r:embed="rId16"/>
                  <a:stretch>
                    <a:fillRect l="-2632" t="-1944" b="-4444"/>
                  </a:stretch>
                </a:blipFill>
              </p:spPr>
              <p:txBody>
                <a:bodyPr/>
                <a:lstStyle/>
                <a:p>
                  <a:r>
                    <a:rPr lang="en-US">
                      <a:noFill/>
                    </a:rPr>
                    <a:t> </a:t>
                  </a:r>
                </a:p>
              </p:txBody>
            </p:sp>
          </mc:Fallback>
        </mc:AlternateContent>
        <p:sp>
          <p:nvSpPr>
            <p:cNvPr id="9" name="TextBox 8"/>
            <p:cNvSpPr txBox="1"/>
            <p:nvPr/>
          </p:nvSpPr>
          <p:spPr>
            <a:xfrm>
              <a:off x="6274800" y="6048556"/>
              <a:ext cx="5554800" cy="719034"/>
            </a:xfrm>
            <a:prstGeom prst="rect">
              <a:avLst/>
            </a:prstGeom>
            <a:noFill/>
          </p:spPr>
          <p:txBody>
            <a:bodyPr wrap="square" lIns="0" tIns="36000" rIns="0" bIns="36000" rtlCol="0" anchor="b" anchorCtr="0">
              <a:spAutoFit/>
            </a:bodyPr>
            <a:lstStyle/>
            <a:p>
              <a:r>
                <a:rPr lang="en-US" sz="1400" baseline="30000" dirty="0">
                  <a:hlinkClick r:id="rId13" action="ppaction://hlinksldjump"/>
                </a:rPr>
                <a:t>3</a:t>
              </a:r>
              <a:r>
                <a:rPr lang="en-US" sz="1400" dirty="0"/>
                <a:t>R Dux </a:t>
              </a:r>
              <a:r>
                <a:rPr lang="en-US" sz="1400" i="1" dirty="0"/>
                <a:t>et al</a:t>
              </a:r>
              <a:r>
                <a:rPr lang="en-US" sz="1400" dirty="0"/>
                <a:t>. </a:t>
              </a:r>
              <a:r>
                <a:rPr lang="en-US" sz="1400" i="1" dirty="0" err="1"/>
                <a:t>Nucl</a:t>
              </a:r>
              <a:r>
                <a:rPr lang="en-US" sz="1400" i="1" dirty="0"/>
                <a:t>. Fusion </a:t>
              </a:r>
              <a:r>
                <a:rPr lang="en-US" sz="1400" b="1" dirty="0"/>
                <a:t>39</a:t>
              </a:r>
              <a:r>
                <a:rPr lang="en-US" sz="1400" dirty="0"/>
                <a:t>, </a:t>
              </a:r>
              <a:r>
                <a:rPr lang="en-US" sz="1400" dirty="0">
                  <a:hlinkClick r:id="rId17"/>
                </a:rPr>
                <a:t>1509</a:t>
              </a:r>
              <a:r>
                <a:rPr lang="en-US" sz="1400" dirty="0"/>
                <a:t> (1999)</a:t>
              </a:r>
            </a:p>
            <a:p>
              <a:r>
                <a:rPr lang="en-US" sz="1400" baseline="30000" dirty="0">
                  <a:hlinkClick r:id="rId13" action="ppaction://hlinksldjump"/>
                </a:rPr>
                <a:t>4</a:t>
              </a:r>
              <a:r>
                <a:rPr lang="en-US" sz="1400" dirty="0"/>
                <a:t>A G </a:t>
              </a:r>
              <a:r>
                <a:rPr lang="en-US" sz="1400" dirty="0" err="1"/>
                <a:t>Peeters</a:t>
              </a:r>
              <a:r>
                <a:rPr lang="en-US" sz="1400" dirty="0"/>
                <a:t>. </a:t>
              </a:r>
              <a:r>
                <a:rPr lang="en-US" sz="1400" i="1" dirty="0"/>
                <a:t>Phys Plasmas</a:t>
              </a:r>
              <a:r>
                <a:rPr lang="en-US" sz="1400" dirty="0"/>
                <a:t> </a:t>
              </a:r>
              <a:r>
                <a:rPr lang="en-US" sz="1400" b="1" dirty="0"/>
                <a:t>7</a:t>
              </a:r>
              <a:r>
                <a:rPr lang="en-US" sz="1400" dirty="0"/>
                <a:t>, </a:t>
              </a:r>
              <a:r>
                <a:rPr lang="en-US" sz="1400" dirty="0">
                  <a:hlinkClick r:id="rId18"/>
                </a:rPr>
                <a:t>268</a:t>
              </a:r>
              <a:r>
                <a:rPr lang="en-US" sz="1400" dirty="0"/>
                <a:t> (2000)</a:t>
              </a:r>
            </a:p>
            <a:p>
              <a:r>
                <a:rPr lang="en-US" sz="1400" baseline="30000" dirty="0">
                  <a:hlinkClick r:id="rId13" action="ppaction://hlinksldjump"/>
                </a:rPr>
                <a:t>5</a:t>
              </a:r>
              <a:r>
                <a:rPr lang="en-US" sz="1400" dirty="0"/>
                <a:t>H P Summers. The </a:t>
              </a:r>
              <a:r>
                <a:rPr lang="en-US" sz="1400" dirty="0">
                  <a:latin typeface="Arial Nova Cond Light" panose="020B0306020202020204" pitchFamily="34" charset="0"/>
                </a:rPr>
                <a:t>ADAS</a:t>
              </a:r>
              <a:r>
                <a:rPr lang="en-US" sz="1400" dirty="0"/>
                <a:t> User Manual, version 2.6. </a:t>
              </a:r>
              <a:r>
                <a:rPr lang="en-US" sz="1400" dirty="0">
                  <a:latin typeface="Arial Nova Cond Light" panose="020B0306020202020204" pitchFamily="34" charset="0"/>
                  <a:hlinkClick r:id="rId19"/>
                </a:rPr>
                <a:t>http://www.adas.ac.uk</a:t>
              </a:r>
              <a:endParaRPr lang="en-US" sz="1400" dirty="0">
                <a:latin typeface="Arial Nova Cond Light" panose="020B0306020202020204" pitchFamily="34" charset="0"/>
              </a:endParaRPr>
            </a:p>
          </p:txBody>
        </p:sp>
      </p:grpSp>
    </p:spTree>
    <p:custDataLst>
      <p:tags r:id="rId1"/>
    </p:custDataLst>
    <p:extLst>
      <p:ext uri="{BB962C8B-B14F-4D97-AF65-F5344CB8AC3E}">
        <p14:creationId xmlns:p14="http://schemas.microsoft.com/office/powerpoint/2010/main" val="3338428526"/>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Background"/>
          <p:cNvGrpSpPr/>
          <p:nvPr/>
        </p:nvGrpSpPr>
        <p:grpSpPr>
          <a:xfrm>
            <a:off x="2371132" y="908720"/>
            <a:ext cx="7450934" cy="5832648"/>
            <a:chOff x="2371132" y="908720"/>
            <a:chExt cx="7450934" cy="5832648"/>
          </a:xfrm>
        </p:grpSpPr>
        <p:grpSp>
          <p:nvGrpSpPr>
            <p:cNvPr id="21" name="Group 20"/>
            <p:cNvGrpSpPr/>
            <p:nvPr/>
          </p:nvGrpSpPr>
          <p:grpSpPr>
            <a:xfrm>
              <a:off x="2371132" y="908720"/>
              <a:ext cx="7450934" cy="5616624"/>
              <a:chOff x="2371132" y="908720"/>
              <a:chExt cx="7450934" cy="5616624"/>
            </a:xfrm>
          </p:grpSpPr>
          <p:grpSp>
            <p:nvGrpSpPr>
              <p:cNvPr id="23" name="Group 22"/>
              <p:cNvGrpSpPr/>
              <p:nvPr/>
            </p:nvGrpSpPr>
            <p:grpSpPr>
              <a:xfrm>
                <a:off x="3567964" y="1205773"/>
                <a:ext cx="5051054" cy="5050796"/>
                <a:chOff x="4727054" y="2420888"/>
                <a:chExt cx="3600400" cy="3600000"/>
              </a:xfrm>
            </p:grpSpPr>
            <p:sp>
              <p:nvSpPr>
                <p:cNvPr id="27" name="Oval 26"/>
                <p:cNvSpPr>
                  <a:spLocks noChangeAspect="1"/>
                </p:cNvSpPr>
                <p:nvPr/>
              </p:nvSpPr>
              <p:spPr>
                <a:xfrm>
                  <a:off x="4727054" y="2420888"/>
                  <a:ext cx="3600400" cy="3600000"/>
                </a:xfrm>
                <a:prstGeom prst="ellipse">
                  <a:avLst/>
                </a:prstGeom>
                <a:solidFill>
                  <a:schemeClr val="bg1"/>
                </a:solidFill>
                <a:ln w="12700">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8" name="Oval 27"/>
                <p:cNvSpPr>
                  <a:spLocks noChangeAspect="1"/>
                </p:cNvSpPr>
                <p:nvPr/>
              </p:nvSpPr>
              <p:spPr>
                <a:xfrm>
                  <a:off x="4799254" y="2492888"/>
                  <a:ext cx="3456000" cy="3456000"/>
                </a:xfrm>
                <a:prstGeom prst="ellipse">
                  <a:avLst/>
                </a:prstGeom>
                <a:solidFill>
                  <a:srgbClr val="D8E3F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aphicFrame>
            <p:nvGraphicFramePr>
              <p:cNvPr id="24" name="Diagram 23"/>
              <p:cNvGraphicFramePr/>
              <p:nvPr>
                <p:extLst>
                  <p:ext uri="{D42A27DB-BD31-4B8C-83A1-F6EECF244321}">
                    <p14:modId xmlns:p14="http://schemas.microsoft.com/office/powerpoint/2010/main" val="966416672"/>
                  </p:ext>
                </p:extLst>
              </p:nvPr>
            </p:nvGraphicFramePr>
            <p:xfrm>
              <a:off x="2371132" y="1308945"/>
              <a:ext cx="7450934" cy="4903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TextBox 24"/>
              <p:cNvSpPr txBox="1"/>
              <p:nvPr/>
            </p:nvSpPr>
            <p:spPr>
              <a:xfrm>
                <a:off x="3357102" y="1050036"/>
                <a:ext cx="5476208" cy="5406000"/>
              </a:xfrm>
              <a:prstGeom prst="rect">
                <a:avLst/>
              </a:prstGeom>
              <a:noFill/>
            </p:spPr>
            <p:txBody>
              <a:bodyPr wrap="square" rtlCol="0">
                <a:prstTxWarp prst="textArchUp">
                  <a:avLst>
                    <a:gd name="adj" fmla="val 8631254"/>
                  </a:avLst>
                </a:prstTxWarp>
                <a:spAutoFit/>
              </a:bodyPr>
              <a:lstStyle/>
              <a:p>
                <a:r>
                  <a:rPr lang="en-US" sz="2800" b="1" dirty="0"/>
                  <a:t>                          Model validation                                         Material transport</a:t>
                </a:r>
              </a:p>
            </p:txBody>
          </p:sp>
          <p:sp>
            <p:nvSpPr>
              <p:cNvPr id="26" name="TextBox 25"/>
              <p:cNvSpPr txBox="1"/>
              <p:nvPr/>
            </p:nvSpPr>
            <p:spPr>
              <a:xfrm>
                <a:off x="3214886" y="908720"/>
                <a:ext cx="5616624" cy="5616624"/>
              </a:xfrm>
              <a:prstGeom prst="rect">
                <a:avLst/>
              </a:prstGeom>
              <a:noFill/>
            </p:spPr>
            <p:txBody>
              <a:bodyPr wrap="square" rtlCol="0">
                <a:prstTxWarp prst="textArchDown">
                  <a:avLst>
                    <a:gd name="adj" fmla="val 21509898"/>
                  </a:avLst>
                </a:prstTxWarp>
                <a:spAutoFit/>
              </a:bodyPr>
              <a:lstStyle/>
              <a:p>
                <a:r>
                  <a:rPr lang="en-US" sz="2800" b="1" dirty="0"/>
                  <a:t>                                     Experimental agreement</a:t>
                </a:r>
              </a:p>
            </p:txBody>
          </p:sp>
        </p:grpSp>
        <p:sp>
          <p:nvSpPr>
            <p:cNvPr id="22" name="5% transparent square"/>
            <p:cNvSpPr/>
            <p:nvPr/>
          </p:nvSpPr>
          <p:spPr>
            <a:xfrm>
              <a:off x="2566814" y="980728"/>
              <a:ext cx="6912768" cy="5760640"/>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t>The model: RE generation mechanisms</a:t>
            </a:r>
          </a:p>
        </p:txBody>
      </p:sp>
      <p:sp>
        <p:nvSpPr>
          <p:cNvPr id="4" name="TextBox 3"/>
          <p:cNvSpPr txBox="1"/>
          <p:nvPr/>
        </p:nvSpPr>
        <p:spPr>
          <a:xfrm>
            <a:off x="360000" y="972000"/>
            <a:ext cx="5554800" cy="380480"/>
          </a:xfrm>
          <a:prstGeom prst="rect">
            <a:avLst/>
          </a:prstGeom>
          <a:solidFill>
            <a:schemeClr val="accent1"/>
          </a:solidFill>
        </p:spPr>
        <p:txBody>
          <a:bodyPr wrap="square" lIns="0" tIns="36000" rIns="0" bIns="36000" rtlCol="0">
            <a:spAutoFit/>
          </a:bodyPr>
          <a:lstStyle/>
          <a:p>
            <a:pPr algn="ctr"/>
            <a:r>
              <a:rPr lang="en-US" sz="2000" b="1" dirty="0">
                <a:solidFill>
                  <a:schemeClr val="bg1"/>
                </a:solidFill>
                <a:latin typeface="+mj-lt"/>
              </a:rPr>
              <a:t>Primary generation</a:t>
            </a:r>
            <a:endParaRPr lang="en-US" sz="2000" baseline="30000" dirty="0">
              <a:solidFill>
                <a:schemeClr val="bg1"/>
              </a:solidFill>
              <a:latin typeface="+mj-lt"/>
            </a:endParaRPr>
          </a:p>
        </p:txBody>
      </p:sp>
      <p:sp>
        <p:nvSpPr>
          <p:cNvPr id="5" name="TextBox 4"/>
          <p:cNvSpPr txBox="1"/>
          <p:nvPr/>
        </p:nvSpPr>
        <p:spPr>
          <a:xfrm>
            <a:off x="6274800" y="972000"/>
            <a:ext cx="5554800" cy="380480"/>
          </a:xfrm>
          <a:prstGeom prst="rect">
            <a:avLst/>
          </a:prstGeom>
          <a:solidFill>
            <a:schemeClr val="accent1"/>
          </a:solidFill>
        </p:spPr>
        <p:txBody>
          <a:bodyPr wrap="square" lIns="0" tIns="36000" rIns="0" bIns="36000" rtlCol="0">
            <a:spAutoFit/>
          </a:bodyPr>
          <a:lstStyle/>
          <a:p>
            <a:pPr algn="ctr"/>
            <a:r>
              <a:rPr lang="en-US" sz="2000" b="1" dirty="0">
                <a:solidFill>
                  <a:schemeClr val="bg1"/>
                </a:solidFill>
                <a:latin typeface="+mj-lt"/>
              </a:rPr>
              <a:t>Secondary generation</a:t>
            </a:r>
            <a:endParaRPr lang="en-US" sz="2000" b="1" baseline="30000" dirty="0">
              <a:solidFill>
                <a:schemeClr val="bg1"/>
              </a:solidFill>
              <a:latin typeface="+mj-lt"/>
            </a:endParaRPr>
          </a:p>
        </p:txBody>
      </p:sp>
      <p:grpSp>
        <p:nvGrpSpPr>
          <p:cNvPr id="3" name="Primary generation">
            <a:extLst>
              <a:ext uri="{FF2B5EF4-FFF2-40B4-BE49-F238E27FC236}">
                <a16:creationId xmlns:a16="http://schemas.microsoft.com/office/drawing/2014/main" id="{292E812E-3F39-483B-80B5-00278B016F53}"/>
              </a:ext>
            </a:extLst>
          </p:cNvPr>
          <p:cNvGrpSpPr/>
          <p:nvPr/>
        </p:nvGrpSpPr>
        <p:grpSpPr>
          <a:xfrm>
            <a:off x="360000" y="1353600"/>
            <a:ext cx="5554800" cy="5414548"/>
            <a:chOff x="360000" y="1353600"/>
            <a:chExt cx="5554800" cy="5414548"/>
          </a:xfrm>
        </p:grpSpPr>
        <p:sp>
          <p:nvSpPr>
            <p:cNvPr id="7" name="TextBox 6"/>
            <p:cNvSpPr txBox="1"/>
            <p:nvPr/>
          </p:nvSpPr>
          <p:spPr>
            <a:xfrm>
              <a:off x="360000" y="5833670"/>
              <a:ext cx="5554800" cy="934478"/>
            </a:xfrm>
            <a:prstGeom prst="rect">
              <a:avLst/>
            </a:prstGeom>
            <a:noFill/>
          </p:spPr>
          <p:txBody>
            <a:bodyPr wrap="square" lIns="0" tIns="36000" rIns="0" bIns="36000" rtlCol="0" anchor="b" anchorCtr="0">
              <a:spAutoFit/>
            </a:bodyPr>
            <a:lstStyle/>
            <a:p>
              <a:r>
                <a:rPr lang="en-US" sz="1400" baseline="30000" dirty="0">
                  <a:hlinkClick r:id="rId9" action="ppaction://hlinksldjump"/>
                </a:rPr>
                <a:t>1</a:t>
              </a:r>
              <a:r>
                <a:rPr lang="en-US" sz="1400" dirty="0"/>
                <a:t>J W Connor and R J Hastie. </a:t>
              </a:r>
              <a:r>
                <a:rPr lang="en-US" sz="1400" i="1" dirty="0" err="1"/>
                <a:t>Nucl</a:t>
              </a:r>
              <a:r>
                <a:rPr lang="en-US" sz="1400" i="1" dirty="0"/>
                <a:t>. Fusion</a:t>
              </a:r>
              <a:r>
                <a:rPr lang="en-US" sz="1400" dirty="0"/>
                <a:t> </a:t>
              </a:r>
              <a:r>
                <a:rPr lang="en-US" sz="1400" b="1" dirty="0"/>
                <a:t>15</a:t>
              </a:r>
              <a:r>
                <a:rPr lang="en-US" sz="1400" dirty="0"/>
                <a:t>, </a:t>
              </a:r>
              <a:r>
                <a:rPr lang="en-US" sz="1400" dirty="0">
                  <a:hlinkClick r:id="rId10"/>
                </a:rPr>
                <a:t>415</a:t>
              </a:r>
              <a:r>
                <a:rPr lang="en-US" sz="1400" dirty="0"/>
                <a:t> (1975)</a:t>
              </a:r>
            </a:p>
            <a:p>
              <a:r>
                <a:rPr lang="en-US" sz="1400" baseline="30000" dirty="0">
                  <a:hlinkClick r:id="rId9" action="ppaction://hlinksldjump"/>
                </a:rPr>
                <a:t>2</a:t>
              </a:r>
              <a:r>
                <a:rPr lang="en-US" sz="1400" dirty="0"/>
                <a:t>A Stahl </a:t>
              </a:r>
              <a:r>
                <a:rPr lang="en-US" sz="1400" i="1" dirty="0"/>
                <a:t>et al</a:t>
              </a:r>
              <a:r>
                <a:rPr lang="en-US" sz="1400" dirty="0"/>
                <a:t>. </a:t>
              </a:r>
              <a:r>
                <a:rPr lang="en-US" sz="1400" i="1" dirty="0" err="1"/>
                <a:t>Nucl</a:t>
              </a:r>
              <a:r>
                <a:rPr lang="en-US" sz="1400" i="1" dirty="0"/>
                <a:t>. Fusion</a:t>
              </a:r>
              <a:r>
                <a:rPr lang="en-US" sz="1400" dirty="0"/>
                <a:t> </a:t>
              </a:r>
              <a:r>
                <a:rPr lang="en-US" sz="1400" b="1" dirty="0"/>
                <a:t>56</a:t>
              </a:r>
              <a:r>
                <a:rPr lang="en-US" sz="1400" dirty="0"/>
                <a:t>, </a:t>
              </a:r>
              <a:r>
                <a:rPr lang="en-US" sz="1400" dirty="0">
                  <a:hlinkClick r:id="rId11"/>
                </a:rPr>
                <a:t>112009</a:t>
              </a:r>
              <a:r>
                <a:rPr lang="en-US" sz="1400" dirty="0"/>
                <a:t> (2016)</a:t>
              </a:r>
              <a:endParaRPr lang="en-US" sz="1400" baseline="30000" dirty="0"/>
            </a:p>
            <a:p>
              <a:r>
                <a:rPr lang="en-US" sz="1400" baseline="30000" dirty="0">
                  <a:hlinkClick r:id="rId9" action="ppaction://hlinksldjump"/>
                </a:rPr>
                <a:t>3</a:t>
              </a:r>
              <a:r>
                <a:rPr lang="en-US" sz="1400" dirty="0"/>
                <a:t>L </a:t>
              </a:r>
              <a:r>
                <a:rPr lang="en-US" sz="1400" dirty="0" err="1"/>
                <a:t>Hesslow</a:t>
              </a:r>
              <a:r>
                <a:rPr lang="en-US" sz="1400" dirty="0"/>
                <a:t> </a:t>
              </a:r>
              <a:r>
                <a:rPr lang="en-US" sz="1400" i="1" dirty="0"/>
                <a:t>et al</a:t>
              </a:r>
              <a:r>
                <a:rPr lang="en-US" sz="1400" dirty="0"/>
                <a:t>. </a:t>
              </a:r>
              <a:r>
                <a:rPr lang="en-US" sz="1400" i="1" dirty="0"/>
                <a:t>J. Plasma Phys.</a:t>
              </a:r>
              <a:r>
                <a:rPr lang="en-US" sz="1400" dirty="0"/>
                <a:t> </a:t>
              </a:r>
              <a:r>
                <a:rPr lang="en-US" sz="1400" b="1" dirty="0"/>
                <a:t>85</a:t>
              </a:r>
              <a:r>
                <a:rPr lang="en-US" sz="1400" dirty="0"/>
                <a:t>, </a:t>
              </a:r>
              <a:r>
                <a:rPr lang="en-US" sz="1400" dirty="0">
                  <a:hlinkClick r:id="rId12"/>
                </a:rPr>
                <a:t>475850601</a:t>
              </a:r>
              <a:r>
                <a:rPr lang="en-US" sz="1400" dirty="0"/>
                <a:t> (2019)</a:t>
              </a:r>
            </a:p>
            <a:p>
              <a:r>
                <a:rPr lang="en-US" sz="1400" baseline="30000" dirty="0">
                  <a:hlinkClick r:id="rId9" action="ppaction://hlinksldjump"/>
                </a:rPr>
                <a:t>4</a:t>
              </a:r>
              <a:r>
                <a:rPr lang="en-US" sz="1400" dirty="0"/>
                <a:t>H M Smith </a:t>
              </a:r>
              <a:r>
                <a:rPr lang="en-US" sz="1400" i="1" dirty="0"/>
                <a:t>et al</a:t>
              </a:r>
              <a:r>
                <a:rPr lang="en-US" sz="1400" dirty="0"/>
                <a:t>. </a:t>
              </a:r>
              <a:r>
                <a:rPr lang="en-US" sz="1400" i="1" dirty="0"/>
                <a:t>Phys. Plasma</a:t>
              </a:r>
              <a:r>
                <a:rPr lang="en-US" sz="1400" dirty="0"/>
                <a:t> </a:t>
              </a:r>
              <a:r>
                <a:rPr lang="en-US" sz="1400" b="1" dirty="0"/>
                <a:t>15</a:t>
              </a:r>
              <a:r>
                <a:rPr lang="en-US" sz="1400" dirty="0"/>
                <a:t>, </a:t>
              </a:r>
              <a:r>
                <a:rPr lang="en-US" sz="1400" dirty="0">
                  <a:hlinkClick r:id="rId13"/>
                </a:rPr>
                <a:t>072502</a:t>
              </a:r>
              <a:r>
                <a:rPr lang="en-US" sz="1400" dirty="0"/>
                <a:t> (2008)</a:t>
              </a:r>
            </a:p>
          </p:txBody>
        </p:sp>
        <mc:AlternateContent xmlns:mc="http://schemas.openxmlformats.org/markup-compatibility/2006" xmlns:a14="http://schemas.microsoft.com/office/drawing/2010/main">
          <mc:Choice Requires="a14">
            <p:sp>
              <p:nvSpPr>
                <p:cNvPr id="8" name="TextBox 7"/>
                <p:cNvSpPr txBox="1"/>
                <p:nvPr/>
              </p:nvSpPr>
              <p:spPr>
                <a:xfrm>
                  <a:off x="360000" y="1353600"/>
                  <a:ext cx="5554800" cy="3088913"/>
                </a:xfrm>
                <a:prstGeom prst="rect">
                  <a:avLst/>
                </a:prstGeom>
                <a:noFill/>
              </p:spPr>
              <p:txBody>
                <a:bodyPr wrap="square" lIns="0" tIns="36000" rIns="0" bIns="36000" rtlCol="0">
                  <a:spAutoFit/>
                </a:bodyPr>
                <a:lstStyle/>
                <a:p>
                  <a:pPr marL="342900" indent="-342900">
                    <a:buFont typeface="Wingdings" panose="05000000000000000000" pitchFamily="2" charset="2"/>
                    <a:buChar char="§"/>
                  </a:pPr>
                  <a:r>
                    <a:rPr lang="en-US" sz="2000" dirty="0"/>
                    <a:t>Dreicer mechanism:</a:t>
                  </a:r>
                </a:p>
                <a:p>
                  <a:pPr marL="800100" lvl="1" indent="-342900">
                    <a:buFont typeface="Wingdings" panose="05000000000000000000" pitchFamily="2" charset="2"/>
                    <a:buChar char="§"/>
                  </a:pPr>
                  <a:r>
                    <a:rPr lang="en-US" sz="2000" dirty="0"/>
                    <a:t>Classical formula by Connor &amp; Hastie</a:t>
                  </a:r>
                  <a:r>
                    <a:rPr lang="en-US" sz="2000" baseline="30000" dirty="0"/>
                    <a:t>1</a:t>
                  </a:r>
                </a:p>
                <a:p>
                  <a:pPr marL="800100" lvl="1" indent="-342900">
                    <a:buFont typeface="Wingdings" panose="05000000000000000000" pitchFamily="2" charset="2"/>
                    <a:buChar char="§"/>
                  </a:pPr>
                  <a:r>
                    <a:rPr lang="en-US" sz="2000" dirty="0"/>
                    <a:t>Neural-network version of kinetic solver </a:t>
                  </a:r>
                  <a:r>
                    <a:rPr lang="en-US" sz="2000" dirty="0">
                      <a:latin typeface="Arial Nova Cond Light" panose="020B0306020202020204" pitchFamily="34" charset="0"/>
                    </a:rPr>
                    <a:t>CODE</a:t>
                  </a:r>
                  <a:r>
                    <a:rPr lang="en-US" sz="2000" baseline="30000" dirty="0"/>
                    <a:t>2</a:t>
                  </a:r>
                  <a:r>
                    <a:rPr lang="en-US" sz="2000" dirty="0"/>
                    <a:t> by </a:t>
                  </a:r>
                  <a:r>
                    <a:rPr lang="en-US" sz="2000" dirty="0" err="1"/>
                    <a:t>Hesslow</a:t>
                  </a:r>
                  <a:r>
                    <a:rPr lang="en-US" sz="2000" dirty="0"/>
                    <a:t> </a:t>
                  </a:r>
                  <a:r>
                    <a:rPr lang="en-US" sz="2000" i="1" dirty="0"/>
                    <a:t>et al</a:t>
                  </a:r>
                  <a:r>
                    <a:rPr lang="en-US" sz="2000" baseline="30000" dirty="0"/>
                    <a:t>3</a:t>
                  </a:r>
                  <a:r>
                    <a:rPr lang="en-US" sz="2000" dirty="0"/>
                    <a:t> incl. impact of partially ionized impurities</a:t>
                  </a:r>
                </a:p>
                <a:p>
                  <a:pPr marL="342900" indent="-342900">
                    <a:buFont typeface="Wingdings" panose="05000000000000000000" pitchFamily="2" charset="2"/>
                    <a:buChar char="§"/>
                  </a:pPr>
                  <a:r>
                    <a:rPr lang="en-US" sz="2000" dirty="0"/>
                    <a:t>Hot-tail mechanism:</a:t>
                  </a:r>
                </a:p>
                <a:p>
                  <a:pPr marL="800100" lvl="1" indent="-342900">
                    <a:buFont typeface="Wingdings" panose="05000000000000000000" pitchFamily="2" charset="2"/>
                    <a:buChar char="§"/>
                  </a:pPr>
                  <a:r>
                    <a:rPr lang="en-US" sz="2000" dirty="0"/>
                    <a:t>Model by Smith &amp; Verwichte</a:t>
                  </a:r>
                  <a:r>
                    <a:rPr lang="en-US" sz="2000" baseline="30000" dirty="0"/>
                    <a:t>4</a:t>
                  </a:r>
                  <a:r>
                    <a:rPr lang="en-US" sz="2000" dirty="0"/>
                    <a:t> to be implemented</a:t>
                  </a:r>
                </a:p>
                <a:p>
                  <a:pPr marL="342900" indent="-342900">
                    <a:buFont typeface="Wingdings" panose="05000000000000000000" pitchFamily="2" charset="2"/>
                    <a:buChar char="§"/>
                  </a:pPr>
                  <a:r>
                    <a:rPr lang="en-US" sz="2000" dirty="0"/>
                    <a:t>Nuclear sources not considered</a:t>
                  </a:r>
                  <a:br>
                    <a:rPr lang="en-US" sz="2000" dirty="0"/>
                  </a:br>
                  <a:r>
                    <a:rPr lang="en-US" sz="1600" dirty="0"/>
                    <a:t>(tritium </a:t>
                  </a:r>
                  <a14:m>
                    <m:oMath xmlns:m="http://schemas.openxmlformats.org/officeDocument/2006/math">
                      <m:sSup>
                        <m:sSupPr>
                          <m:ctrlPr>
                            <a:rPr lang="en-US" sz="1600" i="1">
                              <a:latin typeface="Cambria Math" panose="02040503050406030204" pitchFamily="18" charset="0"/>
                            </a:rPr>
                          </m:ctrlPr>
                        </m:sSupPr>
                        <m:e>
                          <m:r>
                            <a:rPr lang="en-US" sz="1600" i="1">
                              <a:latin typeface="Cambria Math"/>
                            </a:rPr>
                            <m:t>𝛽</m:t>
                          </m:r>
                        </m:e>
                        <m:sup>
                          <m:r>
                            <a:rPr lang="en-US" sz="1600" i="1">
                              <a:latin typeface="Cambria Math"/>
                            </a:rPr>
                            <m:t>−</m:t>
                          </m:r>
                        </m:sup>
                      </m:sSup>
                    </m:oMath>
                  </a14:m>
                  <a:r>
                    <a:rPr lang="en-US" sz="1600" dirty="0"/>
                    <a:t>-decay, Compton </a:t>
                  </a:r>
                  <a14:m>
                    <m:oMath xmlns:m="http://schemas.openxmlformats.org/officeDocument/2006/math">
                      <m:r>
                        <a:rPr lang="en-US" sz="1600" i="1">
                          <a:latin typeface="Cambria Math"/>
                        </a:rPr>
                        <m:t>𝛾</m:t>
                      </m:r>
                    </m:oMath>
                  </a14:m>
                  <a:r>
                    <a:rPr lang="en-US" sz="1600" dirty="0"/>
                    <a:t>)</a:t>
                  </a:r>
                  <a:endParaRPr lang="en-US" sz="2000" dirty="0"/>
                </a:p>
                <a:p>
                  <a:pPr marL="800100" lvl="1" indent="-342900">
                    <a:buFont typeface="Wingdings" panose="05000000000000000000" pitchFamily="2" charset="2"/>
                    <a:buChar char="§"/>
                  </a:pPr>
                  <a:r>
                    <a:rPr lang="en-US" sz="2000" dirty="0"/>
                    <a:t>Irrelevant for AUG</a:t>
                  </a:r>
                </a:p>
              </p:txBody>
            </p:sp>
          </mc:Choice>
          <mc:Fallback xmlns="">
            <p:sp>
              <p:nvSpPr>
                <p:cNvPr id="8" name="TextBox 7"/>
                <p:cNvSpPr txBox="1">
                  <a:spLocks noRot="1" noChangeAspect="1" noMove="1" noResize="1" noEditPoints="1" noAdjustHandles="1" noChangeArrowheads="1" noChangeShapeType="1" noTextEdit="1"/>
                </p:cNvSpPr>
                <p:nvPr/>
              </p:nvSpPr>
              <p:spPr>
                <a:xfrm>
                  <a:off x="360000" y="1353600"/>
                  <a:ext cx="5554800" cy="3088913"/>
                </a:xfrm>
                <a:prstGeom prst="rect">
                  <a:avLst/>
                </a:prstGeom>
                <a:blipFill>
                  <a:blip r:embed="rId16"/>
                  <a:stretch>
                    <a:fillRect l="-2634" t="-1381" r="-768" b="-2761"/>
                  </a:stretch>
                </a:blipFill>
              </p:spPr>
              <p:txBody>
                <a:bodyPr/>
                <a:lstStyle/>
                <a:p>
                  <a:r>
                    <a:rPr lang="en-US">
                      <a:noFill/>
                    </a:rPr>
                    <a:t> </a:t>
                  </a:r>
                </a:p>
              </p:txBody>
            </p:sp>
          </mc:Fallback>
        </mc:AlternateContent>
      </p:grpSp>
      <p:grpSp>
        <p:nvGrpSpPr>
          <p:cNvPr id="6" name="Secondary generation">
            <a:extLst>
              <a:ext uri="{FF2B5EF4-FFF2-40B4-BE49-F238E27FC236}">
                <a16:creationId xmlns:a16="http://schemas.microsoft.com/office/drawing/2014/main" id="{2A0CCA22-915B-4F07-B890-F7CE2CDAAE43}"/>
              </a:ext>
            </a:extLst>
          </p:cNvPr>
          <p:cNvGrpSpPr/>
          <p:nvPr/>
        </p:nvGrpSpPr>
        <p:grpSpPr>
          <a:xfrm>
            <a:off x="6275207" y="1353600"/>
            <a:ext cx="5554800" cy="5412878"/>
            <a:chOff x="6275207" y="1353600"/>
            <a:chExt cx="5554800" cy="5412878"/>
          </a:xfrm>
        </p:grpSpPr>
        <p:sp>
          <p:nvSpPr>
            <p:cNvPr id="10" name="TextBox 9"/>
            <p:cNvSpPr txBox="1"/>
            <p:nvPr/>
          </p:nvSpPr>
          <p:spPr>
            <a:xfrm>
              <a:off x="6275207" y="1353600"/>
              <a:ext cx="5554800" cy="1303809"/>
            </a:xfrm>
            <a:prstGeom prst="rect">
              <a:avLst/>
            </a:prstGeom>
            <a:noFill/>
          </p:spPr>
          <p:txBody>
            <a:bodyPr wrap="square" lIns="0" tIns="36000" rIns="0" bIns="36000" rtlCol="0">
              <a:spAutoFit/>
            </a:bodyPr>
            <a:lstStyle/>
            <a:p>
              <a:pPr marL="342900" indent="-342900">
                <a:buFont typeface="Wingdings" panose="05000000000000000000" pitchFamily="2" charset="2"/>
                <a:buChar char="§"/>
              </a:pPr>
              <a:r>
                <a:rPr lang="en-US" sz="2000" dirty="0"/>
                <a:t>Avalanche mechanism:</a:t>
              </a:r>
            </a:p>
            <a:p>
              <a:pPr marL="800100" lvl="1" indent="-342900">
                <a:buFont typeface="Wingdings" panose="05000000000000000000" pitchFamily="2" charset="2"/>
                <a:buChar char="§"/>
              </a:pPr>
              <a:r>
                <a:rPr lang="en-US" sz="2000" dirty="0"/>
                <a:t>Classical formula by </a:t>
              </a:r>
              <a:r>
                <a:rPr lang="en-US" sz="2000" dirty="0" err="1"/>
                <a:t>Rosenbluth</a:t>
              </a:r>
              <a:r>
                <a:rPr lang="en-US" sz="2000" dirty="0"/>
                <a:t> &amp; Putvinski</a:t>
              </a:r>
              <a:r>
                <a:rPr lang="en-US" sz="2000" baseline="30000" dirty="0"/>
                <a:t>5</a:t>
              </a:r>
            </a:p>
            <a:p>
              <a:pPr marL="800100" lvl="1" indent="-342900">
                <a:buFont typeface="Wingdings" panose="05000000000000000000" pitchFamily="2" charset="2"/>
                <a:buChar char="§"/>
              </a:pPr>
              <a:r>
                <a:rPr lang="en-US" sz="2000" dirty="0"/>
                <a:t>Formula with partially ionized impurities by </a:t>
              </a:r>
              <a:r>
                <a:rPr lang="en-US" sz="2000" dirty="0" err="1"/>
                <a:t>Hesslow</a:t>
              </a:r>
              <a:r>
                <a:rPr lang="en-US" sz="2000" dirty="0"/>
                <a:t> </a:t>
              </a:r>
              <a:r>
                <a:rPr lang="en-US" sz="2000" i="1" dirty="0"/>
                <a:t>et al</a:t>
              </a:r>
              <a:r>
                <a:rPr lang="en-US" sz="2000" baseline="30000" dirty="0"/>
                <a:t>6</a:t>
              </a:r>
            </a:p>
          </p:txBody>
        </p:sp>
        <p:sp>
          <p:nvSpPr>
            <p:cNvPr id="11" name="TextBox 10"/>
            <p:cNvSpPr txBox="1"/>
            <p:nvPr/>
          </p:nvSpPr>
          <p:spPr>
            <a:xfrm>
              <a:off x="6275207" y="6262888"/>
              <a:ext cx="5554800" cy="503590"/>
            </a:xfrm>
            <a:prstGeom prst="rect">
              <a:avLst/>
            </a:prstGeom>
            <a:noFill/>
          </p:spPr>
          <p:txBody>
            <a:bodyPr wrap="square" lIns="0" tIns="36000" rIns="0" bIns="36000" rtlCol="0" anchor="b" anchorCtr="0">
              <a:spAutoFit/>
            </a:bodyPr>
            <a:lstStyle/>
            <a:p>
              <a:r>
                <a:rPr lang="en-US" sz="1400" baseline="30000" dirty="0">
                  <a:hlinkClick r:id="rId9" action="ppaction://hlinksldjump"/>
                </a:rPr>
                <a:t>5</a:t>
              </a:r>
              <a:r>
                <a:rPr lang="en-US" sz="1400" dirty="0"/>
                <a:t>M N </a:t>
              </a:r>
              <a:r>
                <a:rPr lang="en-US" sz="1400" dirty="0" err="1"/>
                <a:t>Rosenbluth</a:t>
              </a:r>
              <a:r>
                <a:rPr lang="en-US" sz="1400" dirty="0"/>
                <a:t> and S V </a:t>
              </a:r>
              <a:r>
                <a:rPr lang="en-US" sz="1400" dirty="0" err="1"/>
                <a:t>Putvinski</a:t>
              </a:r>
              <a:r>
                <a:rPr lang="en-US" sz="1400" dirty="0"/>
                <a:t>. </a:t>
              </a:r>
              <a:r>
                <a:rPr lang="en-US" sz="1400" i="1" dirty="0" err="1"/>
                <a:t>Nucl</a:t>
              </a:r>
              <a:r>
                <a:rPr lang="en-US" sz="1400" i="1" dirty="0"/>
                <a:t>. Fusion</a:t>
              </a:r>
              <a:r>
                <a:rPr lang="en-US" sz="1400" dirty="0"/>
                <a:t> </a:t>
              </a:r>
              <a:r>
                <a:rPr lang="en-US" sz="1400" b="1" dirty="0"/>
                <a:t>37</a:t>
              </a:r>
              <a:r>
                <a:rPr lang="en-US" sz="1400" dirty="0"/>
                <a:t>, </a:t>
              </a:r>
              <a:r>
                <a:rPr lang="en-US" sz="1400" dirty="0">
                  <a:hlinkClick r:id="rId17"/>
                </a:rPr>
                <a:t>1355</a:t>
              </a:r>
              <a:r>
                <a:rPr lang="en-US" sz="1400" dirty="0"/>
                <a:t> (1997)</a:t>
              </a:r>
            </a:p>
            <a:p>
              <a:r>
                <a:rPr lang="en-US" sz="1400" baseline="30000" dirty="0">
                  <a:hlinkClick r:id="rId9" action="ppaction://hlinksldjump"/>
                </a:rPr>
                <a:t>6</a:t>
              </a:r>
              <a:r>
                <a:rPr lang="en-US" sz="1400" dirty="0"/>
                <a:t>L </a:t>
              </a:r>
              <a:r>
                <a:rPr lang="en-US" sz="1400" dirty="0" err="1"/>
                <a:t>Hesslow</a:t>
              </a:r>
              <a:r>
                <a:rPr lang="en-US" sz="1400" dirty="0"/>
                <a:t> </a:t>
              </a:r>
              <a:r>
                <a:rPr lang="en-US" sz="1400" i="1" dirty="0"/>
                <a:t>et al</a:t>
              </a:r>
              <a:r>
                <a:rPr lang="en-US" sz="1400" dirty="0"/>
                <a:t>. </a:t>
              </a:r>
              <a:r>
                <a:rPr lang="en-US" sz="1400" i="1" dirty="0" err="1"/>
                <a:t>Nucl</a:t>
              </a:r>
              <a:r>
                <a:rPr lang="en-US" sz="1400" i="1" dirty="0"/>
                <a:t>. Fusion</a:t>
              </a:r>
              <a:r>
                <a:rPr lang="en-US" sz="1400" dirty="0"/>
                <a:t> </a:t>
              </a:r>
              <a:r>
                <a:rPr lang="en-US" sz="1400" b="1" dirty="0"/>
                <a:t>59</a:t>
              </a:r>
              <a:r>
                <a:rPr lang="en-US" sz="1400" dirty="0"/>
                <a:t>, </a:t>
              </a:r>
              <a:r>
                <a:rPr lang="en-US" sz="1400" dirty="0">
                  <a:hlinkClick r:id="rId18"/>
                </a:rPr>
                <a:t>084004</a:t>
              </a:r>
              <a:r>
                <a:rPr lang="en-US" sz="1400" dirty="0"/>
                <a:t> (2019)</a:t>
              </a:r>
            </a:p>
          </p:txBody>
        </p:sp>
      </p:grpSp>
    </p:spTree>
    <p:custDataLst>
      <p:tags r:id="rId1"/>
    </p:custDataLst>
    <p:extLst>
      <p:ext uri="{BB962C8B-B14F-4D97-AF65-F5344CB8AC3E}">
        <p14:creationId xmlns:p14="http://schemas.microsoft.com/office/powerpoint/2010/main" val="2226401622"/>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Background"/>
          <p:cNvGrpSpPr/>
          <p:nvPr/>
        </p:nvGrpSpPr>
        <p:grpSpPr>
          <a:xfrm>
            <a:off x="2371132" y="908720"/>
            <a:ext cx="7450934" cy="5832648"/>
            <a:chOff x="2371132" y="908720"/>
            <a:chExt cx="7450934" cy="5832648"/>
          </a:xfrm>
        </p:grpSpPr>
        <p:grpSp>
          <p:nvGrpSpPr>
            <p:cNvPr id="33" name="Group 32"/>
            <p:cNvGrpSpPr/>
            <p:nvPr/>
          </p:nvGrpSpPr>
          <p:grpSpPr>
            <a:xfrm>
              <a:off x="2371132" y="908720"/>
              <a:ext cx="7450934" cy="5616624"/>
              <a:chOff x="2371132" y="908720"/>
              <a:chExt cx="7450934" cy="5616624"/>
            </a:xfrm>
          </p:grpSpPr>
          <p:grpSp>
            <p:nvGrpSpPr>
              <p:cNvPr id="36" name="Group 35"/>
              <p:cNvGrpSpPr/>
              <p:nvPr/>
            </p:nvGrpSpPr>
            <p:grpSpPr>
              <a:xfrm>
                <a:off x="3567964" y="1205773"/>
                <a:ext cx="5051054" cy="5050796"/>
                <a:chOff x="4727054" y="2420888"/>
                <a:chExt cx="3600400" cy="3600000"/>
              </a:xfrm>
            </p:grpSpPr>
            <p:sp>
              <p:nvSpPr>
                <p:cNvPr id="41" name="Oval 40"/>
                <p:cNvSpPr>
                  <a:spLocks noChangeAspect="1"/>
                </p:cNvSpPr>
                <p:nvPr/>
              </p:nvSpPr>
              <p:spPr>
                <a:xfrm>
                  <a:off x="4727054" y="2420888"/>
                  <a:ext cx="3600400" cy="3600000"/>
                </a:xfrm>
                <a:prstGeom prst="ellipse">
                  <a:avLst/>
                </a:prstGeom>
                <a:solidFill>
                  <a:schemeClr val="bg1"/>
                </a:solidFill>
                <a:ln w="12700">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2" name="Oval 41"/>
                <p:cNvSpPr>
                  <a:spLocks noChangeAspect="1"/>
                </p:cNvSpPr>
                <p:nvPr/>
              </p:nvSpPr>
              <p:spPr>
                <a:xfrm>
                  <a:off x="4799254" y="2492888"/>
                  <a:ext cx="3456000" cy="3456000"/>
                </a:xfrm>
                <a:prstGeom prst="ellipse">
                  <a:avLst/>
                </a:prstGeom>
                <a:solidFill>
                  <a:srgbClr val="D8E3F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aphicFrame>
            <p:nvGraphicFramePr>
              <p:cNvPr id="38" name="Diagram 37"/>
              <p:cNvGraphicFramePr/>
              <p:nvPr>
                <p:extLst>
                  <p:ext uri="{D42A27DB-BD31-4B8C-83A1-F6EECF244321}">
                    <p14:modId xmlns:p14="http://schemas.microsoft.com/office/powerpoint/2010/main" val="966416672"/>
                  </p:ext>
                </p:extLst>
              </p:nvPr>
            </p:nvGraphicFramePr>
            <p:xfrm>
              <a:off x="2371132" y="1308945"/>
              <a:ext cx="7450934" cy="4903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9" name="TextBox 38"/>
              <p:cNvSpPr txBox="1"/>
              <p:nvPr/>
            </p:nvSpPr>
            <p:spPr>
              <a:xfrm>
                <a:off x="3357102" y="1050036"/>
                <a:ext cx="5476208" cy="5406000"/>
              </a:xfrm>
              <a:prstGeom prst="rect">
                <a:avLst/>
              </a:prstGeom>
              <a:noFill/>
            </p:spPr>
            <p:txBody>
              <a:bodyPr wrap="square" rtlCol="0">
                <a:prstTxWarp prst="textArchUp">
                  <a:avLst>
                    <a:gd name="adj" fmla="val 8631254"/>
                  </a:avLst>
                </a:prstTxWarp>
                <a:spAutoFit/>
              </a:bodyPr>
              <a:lstStyle/>
              <a:p>
                <a:r>
                  <a:rPr lang="en-US" sz="2800" b="1" dirty="0"/>
                  <a:t>                          Model validation                                         Material transport</a:t>
                </a:r>
              </a:p>
            </p:txBody>
          </p:sp>
          <p:sp>
            <p:nvSpPr>
              <p:cNvPr id="40" name="TextBox 39"/>
              <p:cNvSpPr txBox="1"/>
              <p:nvPr/>
            </p:nvSpPr>
            <p:spPr>
              <a:xfrm>
                <a:off x="3214886" y="908720"/>
                <a:ext cx="5616624" cy="5616624"/>
              </a:xfrm>
              <a:prstGeom prst="rect">
                <a:avLst/>
              </a:prstGeom>
              <a:noFill/>
            </p:spPr>
            <p:txBody>
              <a:bodyPr wrap="square" rtlCol="0">
                <a:prstTxWarp prst="textArchDown">
                  <a:avLst>
                    <a:gd name="adj" fmla="val 21509898"/>
                  </a:avLst>
                </a:prstTxWarp>
                <a:spAutoFit/>
              </a:bodyPr>
              <a:lstStyle/>
              <a:p>
                <a:r>
                  <a:rPr lang="en-US" sz="2800" b="1" dirty="0"/>
                  <a:t>                                     Experimental agreement</a:t>
                </a:r>
              </a:p>
            </p:txBody>
          </p:sp>
        </p:grpSp>
        <p:sp>
          <p:nvSpPr>
            <p:cNvPr id="35" name="5% transparent square"/>
            <p:cNvSpPr/>
            <p:nvPr/>
          </p:nvSpPr>
          <p:spPr>
            <a:xfrm>
              <a:off x="2566814" y="980728"/>
              <a:ext cx="6912768" cy="5760640"/>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4" name="TextBox 23"/>
              <p:cNvSpPr txBox="1"/>
              <p:nvPr/>
            </p:nvSpPr>
            <p:spPr>
              <a:xfrm>
                <a:off x="3935207" y="3140968"/>
                <a:ext cx="4320000" cy="576944"/>
              </a:xfrm>
              <a:prstGeom prst="rect">
                <a:avLst/>
              </a:prstGeom>
              <a:noFill/>
            </p:spPr>
            <p:txBody>
              <a:bodyPr wrap="square" lIns="0" tIns="36000" rIns="0" bIns="36000" rtlCol="0">
                <a:spAutoFit/>
              </a:bodyPr>
              <a:lstStyle/>
              <a:p>
                <a:pPr marL="342900" indent="-342900">
                  <a:buFont typeface="Wingdings" panose="05000000000000000000" pitchFamily="2" charset="2"/>
                  <a:buChar char="§"/>
                </a:pPr>
                <a:r>
                  <a:rPr lang="en-US" sz="1600" dirty="0"/>
                  <a:t>Incl. calculation of auxiliary quantities</a:t>
                </a:r>
                <a:br>
                  <a:rPr lang="en-US" sz="1600" dirty="0"/>
                </a:br>
                <a:r>
                  <a:rPr lang="en-US" sz="1600" dirty="0"/>
                  <a:t>(e.g.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a:rPr>
                          <m:t>𝐸</m:t>
                        </m:r>
                      </m:e>
                      <m:sub>
                        <m:r>
                          <m:rPr>
                            <m:sty m:val="p"/>
                          </m:rPr>
                          <a:rPr lang="en-US" sz="1600" b="0" i="0" smtClean="0">
                            <a:latin typeface="Cambria Math"/>
                          </a:rPr>
                          <m:t>D</m:t>
                        </m:r>
                      </m:sub>
                    </m:sSub>
                  </m:oMath>
                </a14:m>
                <a:r>
                  <a:rPr lang="en-US" sz="1600" dirty="0"/>
                  <a:t>,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a:rPr>
                          <m:t>𝐸</m:t>
                        </m:r>
                      </m:e>
                      <m:sub>
                        <m:r>
                          <m:rPr>
                            <m:sty m:val="p"/>
                          </m:rPr>
                          <a:rPr lang="en-US" sz="1600" b="0" i="0" smtClean="0">
                            <a:latin typeface="Cambria Math"/>
                          </a:rPr>
                          <m:t>c</m:t>
                        </m:r>
                      </m:sub>
                    </m:sSub>
                  </m:oMath>
                </a14:m>
                <a:r>
                  <a:rPr lang="en-US" sz="1600" dirty="0"/>
                  <a:t>, </a:t>
                </a:r>
                <a14:m>
                  <m:oMath xmlns:m="http://schemas.openxmlformats.org/officeDocument/2006/math">
                    <m:sSubSup>
                      <m:sSubSupPr>
                        <m:ctrlPr>
                          <a:rPr lang="en-US" sz="1600" b="0" i="1" dirty="0" smtClean="0">
                            <a:latin typeface="Cambria Math" panose="02040503050406030204" pitchFamily="18" charset="0"/>
                          </a:rPr>
                        </m:ctrlPr>
                      </m:sSubSupPr>
                      <m:e>
                        <m:r>
                          <a:rPr lang="en-US" sz="1600" b="0" i="1" dirty="0" smtClean="0">
                            <a:latin typeface="Cambria Math"/>
                          </a:rPr>
                          <m:t>𝐸</m:t>
                        </m:r>
                      </m:e>
                      <m:sub>
                        <m:r>
                          <m:rPr>
                            <m:sty m:val="p"/>
                          </m:rPr>
                          <a:rPr lang="en-US" sz="1600" b="0" i="0" dirty="0" smtClean="0">
                            <a:latin typeface="Cambria Math"/>
                          </a:rPr>
                          <m:t>c</m:t>
                        </m:r>
                      </m:sub>
                      <m:sup>
                        <m:r>
                          <m:rPr>
                            <m:sty m:val="p"/>
                          </m:rPr>
                          <a:rPr lang="en-US" sz="1600" b="0" i="0" dirty="0" smtClean="0">
                            <a:latin typeface="Cambria Math"/>
                          </a:rPr>
                          <m:t>eff</m:t>
                        </m:r>
                      </m:sup>
                    </m:sSubSup>
                  </m:oMath>
                </a14:m>
                <a:r>
                  <a:rPr lang="en-US" sz="1600" dirty="0"/>
                  <a:t>, </a:t>
                </a:r>
                <a14:m>
                  <m:oMath xmlns:m="http://schemas.openxmlformats.org/officeDocument/2006/math">
                    <m:sSub>
                      <m:sSubPr>
                        <m:ctrlPr>
                          <a:rPr lang="en-US" sz="1600" b="0" i="1" dirty="0" smtClean="0">
                            <a:latin typeface="Cambria Math" panose="02040503050406030204" pitchFamily="18" charset="0"/>
                          </a:rPr>
                        </m:ctrlPr>
                      </m:sSubPr>
                      <m:e>
                        <m:r>
                          <a:rPr lang="en-US" sz="1600" b="0" i="1" dirty="0" smtClean="0">
                            <a:latin typeface="Cambria Math"/>
                          </a:rPr>
                          <m:t>𝑝</m:t>
                        </m:r>
                      </m:e>
                      <m:sub>
                        <m:r>
                          <a:rPr lang="en-US" sz="1600" b="0" i="1" dirty="0" smtClean="0">
                            <a:latin typeface="Cambria Math"/>
                          </a:rPr>
                          <m:t>⋆</m:t>
                        </m:r>
                      </m:sub>
                    </m:sSub>
                  </m:oMath>
                </a14:m>
                <a:r>
                  <a:rPr lang="en-US" sz="1600" dirty="0"/>
                  <a:t>, </a:t>
                </a:r>
                <a14:m>
                  <m:oMath xmlns:m="http://schemas.openxmlformats.org/officeDocument/2006/math">
                    <m:sSub>
                      <m:sSubPr>
                        <m:ctrlPr>
                          <a:rPr lang="en-US" sz="1600" b="0" i="1" dirty="0" smtClean="0">
                            <a:latin typeface="Cambria Math" panose="02040503050406030204" pitchFamily="18" charset="0"/>
                          </a:rPr>
                        </m:ctrlPr>
                      </m:sSubPr>
                      <m:e>
                        <m:acc>
                          <m:accPr>
                            <m:chr m:val="̅"/>
                            <m:ctrlPr>
                              <a:rPr lang="en-US" sz="1600" b="0" i="1" dirty="0" smtClean="0">
                                <a:latin typeface="Cambria Math" panose="02040503050406030204" pitchFamily="18" charset="0"/>
                              </a:rPr>
                            </m:ctrlPr>
                          </m:accPr>
                          <m:e>
                            <m:r>
                              <a:rPr lang="en-US" sz="1600" b="0" i="1" dirty="0" smtClean="0">
                                <a:latin typeface="Cambria Math"/>
                              </a:rPr>
                              <m:t>𝜈</m:t>
                            </m:r>
                          </m:e>
                        </m:acc>
                      </m:e>
                      <m:sub>
                        <m:r>
                          <m:rPr>
                            <m:sty m:val="p"/>
                          </m:rPr>
                          <a:rPr lang="en-US" sz="1600" b="0" i="0" dirty="0" smtClean="0">
                            <a:latin typeface="Cambria Math"/>
                          </a:rPr>
                          <m:t>D</m:t>
                        </m:r>
                      </m:sub>
                    </m:sSub>
                  </m:oMath>
                </a14:m>
                <a:r>
                  <a:rPr lang="en-US" sz="1600" dirty="0"/>
                  <a:t>, </a:t>
                </a:r>
                <a14:m>
                  <m:oMath xmlns:m="http://schemas.openxmlformats.org/officeDocument/2006/math">
                    <m:sSub>
                      <m:sSubPr>
                        <m:ctrlPr>
                          <a:rPr lang="en-US" sz="1600" b="0" i="1" dirty="0" smtClean="0">
                            <a:latin typeface="Cambria Math" panose="02040503050406030204" pitchFamily="18" charset="0"/>
                          </a:rPr>
                        </m:ctrlPr>
                      </m:sSubPr>
                      <m:e>
                        <m:acc>
                          <m:accPr>
                            <m:chr m:val="̅"/>
                            <m:ctrlPr>
                              <a:rPr lang="en-US" sz="1600" b="0" i="1" dirty="0" smtClean="0">
                                <a:latin typeface="Cambria Math" panose="02040503050406030204" pitchFamily="18" charset="0"/>
                              </a:rPr>
                            </m:ctrlPr>
                          </m:accPr>
                          <m:e>
                            <m:r>
                              <a:rPr lang="en-US" sz="1600" b="0" i="1" dirty="0" smtClean="0">
                                <a:latin typeface="Cambria Math"/>
                              </a:rPr>
                              <m:t>𝜈</m:t>
                            </m:r>
                          </m:e>
                        </m:acc>
                      </m:e>
                      <m:sub>
                        <m:r>
                          <m:rPr>
                            <m:sty m:val="p"/>
                          </m:rPr>
                          <a:rPr lang="en-US" sz="1600" b="0" i="0" dirty="0" smtClean="0">
                            <a:latin typeface="Cambria Math"/>
                          </a:rPr>
                          <m:t>s</m:t>
                        </m:r>
                      </m:sub>
                    </m:sSub>
                  </m:oMath>
                </a14:m>
                <a:r>
                  <a:rPr lang="en-US" sz="1600" dirty="0"/>
                  <a:t> )</a:t>
                </a:r>
              </a:p>
            </p:txBody>
          </p:sp>
        </mc:Choice>
        <mc:Fallback xmlns="">
          <p:sp>
            <p:nvSpPr>
              <p:cNvPr id="24" name="TextBox 23"/>
              <p:cNvSpPr txBox="1">
                <a:spLocks noRot="1" noChangeAspect="1" noMove="1" noResize="1" noEditPoints="1" noAdjustHandles="1" noChangeArrowheads="1" noChangeShapeType="1" noTextEdit="1"/>
              </p:cNvSpPr>
              <p:nvPr/>
            </p:nvSpPr>
            <p:spPr>
              <a:xfrm>
                <a:off x="3935207" y="3140968"/>
                <a:ext cx="4320000" cy="576944"/>
              </a:xfrm>
              <a:prstGeom prst="rect">
                <a:avLst/>
              </a:prstGeom>
              <a:blipFill rotWithShape="1">
                <a:blip r:embed="rId11"/>
                <a:stretch>
                  <a:fillRect l="-2684" t="-3158" b="-14737"/>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The model: RE implementation</a:t>
            </a:r>
          </a:p>
        </p:txBody>
      </p:sp>
      <p:sp>
        <p:nvSpPr>
          <p:cNvPr id="4" name="TextBox 3"/>
          <p:cNvSpPr txBox="1"/>
          <p:nvPr/>
        </p:nvSpPr>
        <p:spPr>
          <a:xfrm>
            <a:off x="360000" y="972000"/>
            <a:ext cx="5554800" cy="380480"/>
          </a:xfrm>
          <a:prstGeom prst="rect">
            <a:avLst/>
          </a:prstGeom>
          <a:solidFill>
            <a:schemeClr val="accent1"/>
          </a:solidFill>
        </p:spPr>
        <p:txBody>
          <a:bodyPr wrap="square" lIns="0" tIns="36000" rIns="0" bIns="36000" rtlCol="0">
            <a:spAutoFit/>
          </a:bodyPr>
          <a:lstStyle/>
          <a:p>
            <a:pPr algn="ctr"/>
            <a:r>
              <a:rPr lang="en-US" sz="2000" b="1" dirty="0" err="1">
                <a:solidFill>
                  <a:schemeClr val="bg1"/>
                </a:solidFill>
                <a:latin typeface="+mj-lt"/>
              </a:rPr>
              <a:t>Dreicer</a:t>
            </a:r>
            <a:r>
              <a:rPr lang="en-US" sz="2000" b="1" dirty="0">
                <a:solidFill>
                  <a:schemeClr val="bg1"/>
                </a:solidFill>
                <a:latin typeface="+mj-lt"/>
              </a:rPr>
              <a:t> generation</a:t>
            </a:r>
            <a:endParaRPr lang="en-US" sz="2000" baseline="30000" dirty="0">
              <a:solidFill>
                <a:schemeClr val="bg1"/>
              </a:solidFill>
              <a:latin typeface="+mj-lt"/>
            </a:endParaRPr>
          </a:p>
        </p:txBody>
      </p:sp>
      <p:sp>
        <p:nvSpPr>
          <p:cNvPr id="5" name="TextBox 4"/>
          <p:cNvSpPr txBox="1"/>
          <p:nvPr/>
        </p:nvSpPr>
        <p:spPr>
          <a:xfrm>
            <a:off x="6274800" y="972000"/>
            <a:ext cx="5554800" cy="380480"/>
          </a:xfrm>
          <a:prstGeom prst="rect">
            <a:avLst/>
          </a:prstGeom>
          <a:solidFill>
            <a:schemeClr val="accent1"/>
          </a:solidFill>
        </p:spPr>
        <p:txBody>
          <a:bodyPr wrap="square" lIns="0" tIns="36000" rIns="0" bIns="36000" rtlCol="0">
            <a:spAutoFit/>
          </a:bodyPr>
          <a:lstStyle/>
          <a:p>
            <a:pPr algn="ctr"/>
            <a:r>
              <a:rPr lang="en-US" sz="2000" b="1" dirty="0">
                <a:solidFill>
                  <a:schemeClr val="bg1"/>
                </a:solidFill>
                <a:latin typeface="+mj-lt"/>
              </a:rPr>
              <a:t>Avalanche generation</a:t>
            </a:r>
            <a:endParaRPr lang="en-US" sz="2000" b="1" baseline="30000" dirty="0">
              <a:solidFill>
                <a:schemeClr val="bg1"/>
              </a:solidFill>
              <a:latin typeface="+mj-lt"/>
            </a:endParaRPr>
          </a:p>
        </p:txBody>
      </p:sp>
      <p:sp>
        <p:nvSpPr>
          <p:cNvPr id="8" name="TextBox 7"/>
          <p:cNvSpPr txBox="1"/>
          <p:nvPr/>
        </p:nvSpPr>
        <p:spPr>
          <a:xfrm>
            <a:off x="360000" y="1353600"/>
            <a:ext cx="5554800" cy="688256"/>
          </a:xfrm>
          <a:prstGeom prst="rect">
            <a:avLst/>
          </a:prstGeom>
          <a:noFill/>
        </p:spPr>
        <p:txBody>
          <a:bodyPr wrap="square" lIns="0" tIns="36000" rIns="0" bIns="36000" rtlCol="0">
            <a:spAutoFit/>
          </a:bodyPr>
          <a:lstStyle/>
          <a:p>
            <a:pPr marL="342900" indent="-342900">
              <a:buFont typeface="Wingdings" panose="05000000000000000000" pitchFamily="2" charset="2"/>
              <a:buChar char="§"/>
            </a:pPr>
            <a:r>
              <a:rPr lang="en-US" sz="2000" dirty="0"/>
              <a:t>Classical formula by Connor &amp; Hastie</a:t>
            </a:r>
            <a:endParaRPr lang="en-US" sz="2000" baseline="30000" dirty="0"/>
          </a:p>
          <a:p>
            <a:pPr marL="342900" indent="-342900">
              <a:buFont typeface="Wingdings" panose="05000000000000000000" pitchFamily="2" charset="2"/>
              <a:buChar char="§"/>
            </a:pPr>
            <a:r>
              <a:rPr lang="en-US" sz="2000" dirty="0">
                <a:latin typeface="Arial Nova Cond Light" panose="020B0306020202020204" pitchFamily="34" charset="0"/>
              </a:rPr>
              <a:t>CODE</a:t>
            </a:r>
            <a:r>
              <a:rPr lang="en-US" sz="2000" dirty="0"/>
              <a:t>-NN by </a:t>
            </a:r>
            <a:r>
              <a:rPr lang="en-US" sz="2000" dirty="0" err="1"/>
              <a:t>Hesslow</a:t>
            </a:r>
            <a:r>
              <a:rPr lang="en-US" sz="2000" dirty="0"/>
              <a:t> </a:t>
            </a:r>
            <a:r>
              <a:rPr lang="en-US" sz="2000" i="1" dirty="0"/>
              <a:t>et al</a:t>
            </a:r>
            <a:endParaRPr lang="en-US" sz="2000" dirty="0"/>
          </a:p>
        </p:txBody>
      </p:sp>
      <p:sp>
        <p:nvSpPr>
          <p:cNvPr id="10" name="TextBox 9"/>
          <p:cNvSpPr txBox="1"/>
          <p:nvPr/>
        </p:nvSpPr>
        <p:spPr>
          <a:xfrm>
            <a:off x="6275207" y="1353600"/>
            <a:ext cx="5554800" cy="792000"/>
          </a:xfrm>
          <a:prstGeom prst="rect">
            <a:avLst/>
          </a:prstGeom>
          <a:noFill/>
        </p:spPr>
        <p:txBody>
          <a:bodyPr wrap="square" lIns="0" tIns="36000" rIns="0" bIns="36000" rtlCol="0">
            <a:spAutoFit/>
          </a:bodyPr>
          <a:lstStyle/>
          <a:p>
            <a:pPr marL="342900" indent="-342900">
              <a:buFont typeface="Wingdings" panose="05000000000000000000" pitchFamily="2" charset="2"/>
              <a:buChar char="§"/>
            </a:pPr>
            <a:r>
              <a:rPr lang="en-US" sz="2000" dirty="0"/>
              <a:t>Classical formula by </a:t>
            </a:r>
            <a:r>
              <a:rPr lang="en-US" sz="2000" dirty="0" err="1"/>
              <a:t>Rosenbluth</a:t>
            </a:r>
            <a:r>
              <a:rPr lang="en-US" sz="2000" dirty="0"/>
              <a:t> &amp; </a:t>
            </a:r>
            <a:r>
              <a:rPr lang="en-US" sz="2000" dirty="0" err="1"/>
              <a:t>Putvinski</a:t>
            </a:r>
            <a:endParaRPr lang="en-US" sz="2000" baseline="30000" dirty="0"/>
          </a:p>
          <a:p>
            <a:pPr marL="342900" indent="-342900">
              <a:buFont typeface="Wingdings" panose="05000000000000000000" pitchFamily="2" charset="2"/>
              <a:buChar char="§"/>
            </a:pPr>
            <a:r>
              <a:rPr lang="en-US" sz="2000" dirty="0"/>
              <a:t>Updated formula by </a:t>
            </a:r>
            <a:r>
              <a:rPr lang="en-US" sz="2000" dirty="0" err="1"/>
              <a:t>Hesslow</a:t>
            </a:r>
            <a:r>
              <a:rPr lang="en-US" sz="2000" dirty="0"/>
              <a:t> </a:t>
            </a:r>
            <a:r>
              <a:rPr lang="en-US" sz="2000" i="1" dirty="0"/>
              <a:t>et al</a:t>
            </a:r>
            <a:endParaRPr lang="en-US" sz="2000" baseline="30000" dirty="0"/>
          </a:p>
        </p:txBody>
      </p:sp>
      <p:cxnSp>
        <p:nvCxnSpPr>
          <p:cNvPr id="14" name="Elbow Connector 13"/>
          <p:cNvCxnSpPr>
            <a:stCxn id="8" idx="2"/>
            <a:endCxn id="47" idx="1"/>
          </p:cNvCxnSpPr>
          <p:nvPr/>
        </p:nvCxnSpPr>
        <p:spPr>
          <a:xfrm rot="16200000" flipH="1">
            <a:off x="3219914" y="1959342"/>
            <a:ext cx="632781" cy="797808"/>
          </a:xfrm>
          <a:prstGeom prst="bentConnector2">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0" idx="2"/>
            <a:endCxn id="53" idx="3"/>
          </p:cNvCxnSpPr>
          <p:nvPr/>
        </p:nvCxnSpPr>
        <p:spPr>
          <a:xfrm rot="5400000">
            <a:off x="8389389" y="2011418"/>
            <a:ext cx="529037" cy="797400"/>
          </a:xfrm>
          <a:prstGeom prst="bentConnector2">
            <a:avLst/>
          </a:prstGeom>
          <a:ln w="63500">
            <a:tailEnd type="triangle"/>
          </a:ln>
        </p:spPr>
        <p:style>
          <a:lnRef idx="1">
            <a:schemeClr val="accent1"/>
          </a:lnRef>
          <a:fillRef idx="0">
            <a:schemeClr val="accent1"/>
          </a:fillRef>
          <a:effectRef idx="0">
            <a:schemeClr val="accent1"/>
          </a:effectRef>
          <a:fontRef idx="minor">
            <a:schemeClr val="tx1"/>
          </a:fontRef>
        </p:style>
      </p:cxnSp>
      <p:grpSp>
        <p:nvGrpSpPr>
          <p:cNvPr id="6" name="Applied models">
            <a:extLst>
              <a:ext uri="{FF2B5EF4-FFF2-40B4-BE49-F238E27FC236}">
                <a16:creationId xmlns:a16="http://schemas.microsoft.com/office/drawing/2014/main" id="{F1194FEE-1ACE-4757-AD35-2C894B19BD71}"/>
              </a:ext>
            </a:extLst>
          </p:cNvPr>
          <p:cNvGrpSpPr/>
          <p:nvPr/>
        </p:nvGrpSpPr>
        <p:grpSpPr>
          <a:xfrm>
            <a:off x="360000" y="2960968"/>
            <a:ext cx="11470007" cy="3805510"/>
            <a:chOff x="360000" y="2960968"/>
            <a:chExt cx="11470007" cy="3805510"/>
          </a:xfrm>
        </p:grpSpPr>
        <p:sp>
          <p:nvSpPr>
            <p:cNvPr id="11" name="TextBox 10"/>
            <p:cNvSpPr txBox="1"/>
            <p:nvPr/>
          </p:nvSpPr>
          <p:spPr>
            <a:xfrm>
              <a:off x="6275207" y="6478331"/>
              <a:ext cx="5554800" cy="288147"/>
            </a:xfrm>
            <a:prstGeom prst="rect">
              <a:avLst/>
            </a:prstGeom>
            <a:noFill/>
          </p:spPr>
          <p:txBody>
            <a:bodyPr wrap="square" lIns="0" tIns="36000" rIns="0" bIns="36000" rtlCol="0" anchor="b" anchorCtr="0">
              <a:spAutoFit/>
            </a:bodyPr>
            <a:lstStyle/>
            <a:p>
              <a:r>
                <a:rPr lang="en-US" sz="1400" baseline="30000" dirty="0">
                  <a:hlinkClick r:id="rId12" action="ppaction://hlinksldjump"/>
                </a:rPr>
                <a:t>1</a:t>
              </a:r>
              <a:r>
                <a:rPr lang="en-US" sz="1400" dirty="0"/>
                <a:t>G Papp </a:t>
              </a:r>
              <a:r>
                <a:rPr lang="en-US" sz="1400" i="1" dirty="0"/>
                <a:t>et al</a:t>
              </a:r>
              <a:r>
                <a:rPr lang="en-US" sz="1400" dirty="0"/>
                <a:t>. </a:t>
              </a:r>
              <a:r>
                <a:rPr lang="en-US" sz="1400" i="1" dirty="0" err="1"/>
                <a:t>Nucl</a:t>
              </a:r>
              <a:r>
                <a:rPr lang="en-US" sz="1400" i="1" dirty="0"/>
                <a:t>. Fusion</a:t>
              </a:r>
              <a:r>
                <a:rPr lang="en-US" sz="1400" dirty="0"/>
                <a:t> </a:t>
              </a:r>
              <a:r>
                <a:rPr lang="en-US" sz="1400" b="1" dirty="0"/>
                <a:t>53</a:t>
              </a:r>
              <a:r>
                <a:rPr lang="en-US" sz="1400" dirty="0"/>
                <a:t>, </a:t>
              </a:r>
              <a:r>
                <a:rPr lang="en-US" sz="1400" dirty="0">
                  <a:hlinkClick r:id="rId13"/>
                </a:rPr>
                <a:t>123017</a:t>
              </a:r>
              <a:r>
                <a:rPr lang="en-US" sz="1400" dirty="0"/>
                <a:t> (2013)</a:t>
              </a:r>
            </a:p>
          </p:txBody>
        </p:sp>
        <p:grpSp>
          <p:nvGrpSpPr>
            <p:cNvPr id="29" name="Group 28"/>
            <p:cNvGrpSpPr/>
            <p:nvPr/>
          </p:nvGrpSpPr>
          <p:grpSpPr>
            <a:xfrm>
              <a:off x="6275207" y="4149081"/>
              <a:ext cx="5554800" cy="1623854"/>
              <a:chOff x="360000" y="3645024"/>
              <a:chExt cx="5554800" cy="1623854"/>
            </a:xfrm>
          </p:grpSpPr>
          <p:sp>
            <p:nvSpPr>
              <p:cNvPr id="26" name="TextBox 25"/>
              <p:cNvSpPr txBox="1"/>
              <p:nvPr/>
            </p:nvSpPr>
            <p:spPr>
              <a:xfrm>
                <a:off x="360000" y="3645024"/>
                <a:ext cx="5554800" cy="380480"/>
              </a:xfrm>
              <a:prstGeom prst="rect">
                <a:avLst/>
              </a:prstGeom>
              <a:solidFill>
                <a:schemeClr val="accent1"/>
              </a:solidFill>
            </p:spPr>
            <p:txBody>
              <a:bodyPr wrap="square" lIns="0" tIns="36000" rIns="0" bIns="36000" rtlCol="0">
                <a:spAutoFit/>
              </a:bodyPr>
              <a:lstStyle/>
              <a:p>
                <a:pPr algn="ctr"/>
                <a:r>
                  <a:rPr lang="en-US" sz="2000" b="1" dirty="0">
                    <a:solidFill>
                      <a:schemeClr val="bg1"/>
                    </a:solidFill>
                    <a:latin typeface="+mj-lt"/>
                  </a:rPr>
                  <a:t>Classical formulae</a:t>
                </a:r>
                <a:endParaRPr lang="en-US" sz="2000" baseline="30000" dirty="0">
                  <a:solidFill>
                    <a:schemeClr val="bg1"/>
                  </a:solidFill>
                  <a:latin typeface="+mj-lt"/>
                </a:endParaRPr>
              </a:p>
            </p:txBody>
          </p:sp>
          <mc:AlternateContent xmlns:mc="http://schemas.openxmlformats.org/markup-compatibility/2006" xmlns:a14="http://schemas.microsoft.com/office/drawing/2010/main">
            <mc:Choice Requires="a14">
              <p:sp>
                <p:nvSpPr>
                  <p:cNvPr id="27" name="TextBox 26"/>
                  <p:cNvSpPr txBox="1"/>
                  <p:nvPr/>
                </p:nvSpPr>
                <p:spPr>
                  <a:xfrm>
                    <a:off x="360000" y="4026624"/>
                    <a:ext cx="5554800" cy="1242254"/>
                  </a:xfrm>
                  <a:prstGeom prst="rect">
                    <a:avLst/>
                  </a:prstGeom>
                  <a:noFill/>
                </p:spPr>
                <p:txBody>
                  <a:bodyPr wrap="square" lIns="0" tIns="36000" rIns="0" bIns="36000" rtlCol="0">
                    <a:spAutoFit/>
                  </a:bodyPr>
                  <a:lstStyle/>
                  <a:p>
                    <a:pPr marL="342900" indent="-342900">
                      <a:buFont typeface="Wingdings" panose="05000000000000000000" pitchFamily="2" charset="2"/>
                      <a:buChar char="§"/>
                    </a:pPr>
                    <a:r>
                      <a:rPr lang="en-US" sz="2000" b="1" dirty="0"/>
                      <a:t>Applied to assess impact of partially ionized impurities</a:t>
                    </a:r>
                  </a:p>
                  <a:p>
                    <a:pPr marL="342900" indent="-342900">
                      <a:buFont typeface="Wingdings" panose="05000000000000000000" pitchFamily="2" charset="2"/>
                      <a:buChar char="§"/>
                    </a:pPr>
                    <a:r>
                      <a:rPr lang="en-US" sz="2000" dirty="0"/>
                      <a:t>Implementation verified against disruption code </a:t>
                    </a:r>
                    <a:r>
                      <a:rPr lang="en-US" sz="2000" dirty="0">
                        <a:latin typeface="Arial Nova Cond Light" panose="020B0306020202020204" pitchFamily="34" charset="0"/>
                        <a:ea typeface="Arial MT Condensed" panose="020B0706020202020204" pitchFamily="34" charset="0"/>
                        <a:cs typeface="Arial MT Condensed" panose="020B0706020202020204" pitchFamily="34" charset="0"/>
                      </a:rPr>
                      <a:t>GO</a:t>
                    </a:r>
                    <a:r>
                      <a:rPr lang="en-US" sz="2000" baseline="30000" dirty="0"/>
                      <a:t>1</a:t>
                    </a:r>
                    <a:br>
                      <a:rPr lang="en-US" sz="2000" baseline="30000" dirty="0"/>
                    </a:br>
                    <a:r>
                      <a:rPr lang="en-US" sz="1600" dirty="0"/>
                      <a:t>(exp. </a:t>
                    </a:r>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a:rPr>
                              <m:t>𝑇</m:t>
                            </m:r>
                          </m:e>
                          <m:sub>
                            <m:r>
                              <m:rPr>
                                <m:sty m:val="p"/>
                              </m:rPr>
                              <a:rPr lang="en-US" sz="1600" i="0" dirty="0" smtClean="0">
                                <a:latin typeface="Cambria Math"/>
                              </a:rPr>
                              <m:t>e</m:t>
                            </m:r>
                          </m:sub>
                        </m:sSub>
                      </m:oMath>
                    </a14:m>
                    <a:r>
                      <a:rPr lang="en-US" sz="1600" dirty="0"/>
                      <a:t>-decay for AUG plasmas)</a:t>
                    </a:r>
                  </a:p>
                </p:txBody>
              </p:sp>
            </mc:Choice>
            <mc:Fallback xmlns="">
              <p:sp>
                <p:nvSpPr>
                  <p:cNvPr id="27" name="TextBox 26"/>
                  <p:cNvSpPr txBox="1">
                    <a:spLocks noRot="1" noChangeAspect="1" noMove="1" noResize="1" noEditPoints="1" noAdjustHandles="1" noChangeArrowheads="1" noChangeShapeType="1" noTextEdit="1"/>
                  </p:cNvSpPr>
                  <p:nvPr/>
                </p:nvSpPr>
                <p:spPr>
                  <a:xfrm>
                    <a:off x="360000" y="4026624"/>
                    <a:ext cx="5554800" cy="1242254"/>
                  </a:xfrm>
                  <a:prstGeom prst="rect">
                    <a:avLst/>
                  </a:prstGeom>
                  <a:blipFill>
                    <a:blip r:embed="rId14"/>
                    <a:stretch>
                      <a:fillRect l="-2632" t="-3431" b="-6863"/>
                    </a:stretch>
                  </a:blipFill>
                </p:spPr>
                <p:txBody>
                  <a:bodyPr/>
                  <a:lstStyle/>
                  <a:p>
                    <a:r>
                      <a:rPr lang="en-US">
                        <a:noFill/>
                      </a:rPr>
                      <a:t> </a:t>
                    </a:r>
                  </a:p>
                </p:txBody>
              </p:sp>
            </mc:Fallback>
          </mc:AlternateContent>
        </p:grpSp>
        <p:grpSp>
          <p:nvGrpSpPr>
            <p:cNvPr id="30" name="Group 29"/>
            <p:cNvGrpSpPr/>
            <p:nvPr/>
          </p:nvGrpSpPr>
          <p:grpSpPr>
            <a:xfrm>
              <a:off x="360000" y="4149081"/>
              <a:ext cx="5554800" cy="1377633"/>
              <a:chOff x="360000" y="3645024"/>
              <a:chExt cx="5554800" cy="1377633"/>
            </a:xfrm>
          </p:grpSpPr>
          <p:sp>
            <p:nvSpPr>
              <p:cNvPr id="31" name="TextBox 30"/>
              <p:cNvSpPr txBox="1"/>
              <p:nvPr/>
            </p:nvSpPr>
            <p:spPr>
              <a:xfrm>
                <a:off x="360000" y="3645024"/>
                <a:ext cx="5554800" cy="380480"/>
              </a:xfrm>
              <a:prstGeom prst="rect">
                <a:avLst/>
              </a:prstGeom>
              <a:solidFill>
                <a:schemeClr val="accent1"/>
              </a:solidFill>
            </p:spPr>
            <p:txBody>
              <a:bodyPr wrap="square" lIns="0" tIns="36000" rIns="0" bIns="36000" rtlCol="0">
                <a:spAutoFit/>
              </a:bodyPr>
              <a:lstStyle/>
              <a:p>
                <a:pPr algn="ctr"/>
                <a:r>
                  <a:rPr lang="en-US" sz="2000" b="1" dirty="0">
                    <a:solidFill>
                      <a:schemeClr val="bg1"/>
                    </a:solidFill>
                    <a:latin typeface="+mj-lt"/>
                  </a:rPr>
                  <a:t>Formulae w/ partially ionized impurities</a:t>
                </a:r>
                <a:endParaRPr lang="en-US" sz="2000" baseline="30000" dirty="0">
                  <a:solidFill>
                    <a:schemeClr val="bg1"/>
                  </a:solidFill>
                  <a:latin typeface="+mj-lt"/>
                </a:endParaRPr>
              </a:p>
            </p:txBody>
          </p:sp>
          <p:sp>
            <p:nvSpPr>
              <p:cNvPr id="32" name="TextBox 31"/>
              <p:cNvSpPr txBox="1"/>
              <p:nvPr/>
            </p:nvSpPr>
            <p:spPr>
              <a:xfrm>
                <a:off x="360000" y="4026624"/>
                <a:ext cx="5554800" cy="996033"/>
              </a:xfrm>
              <a:prstGeom prst="rect">
                <a:avLst/>
              </a:prstGeom>
              <a:noFill/>
            </p:spPr>
            <p:txBody>
              <a:bodyPr wrap="square" lIns="0" tIns="36000" rIns="0" bIns="36000" rtlCol="0">
                <a:spAutoFit/>
              </a:bodyPr>
              <a:lstStyle/>
              <a:p>
                <a:pPr marL="342900" indent="-342900">
                  <a:buFont typeface="Wingdings" panose="05000000000000000000" pitchFamily="2" charset="2"/>
                  <a:buChar char="§"/>
                </a:pPr>
                <a:r>
                  <a:rPr lang="en-US" sz="2000" b="1" dirty="0"/>
                  <a:t>Applied throughout this work</a:t>
                </a:r>
              </a:p>
              <a:p>
                <a:pPr marL="342900" indent="-342900">
                  <a:buFont typeface="Wingdings" panose="05000000000000000000" pitchFamily="2" charset="2"/>
                  <a:buChar char="§"/>
                </a:pPr>
                <a:r>
                  <a:rPr lang="en-US" sz="2000" dirty="0"/>
                  <a:t>Implementation verified against </a:t>
                </a:r>
                <a:r>
                  <a:rPr lang="en-US" sz="2000" dirty="0">
                    <a:latin typeface="Arial Nova Cond Light" panose="020B0306020202020204" pitchFamily="34" charset="0"/>
                  </a:rPr>
                  <a:t>MATLAB</a:t>
                </a:r>
                <a:r>
                  <a:rPr lang="en-US" sz="2000" dirty="0"/>
                  <a:t> versions by </a:t>
                </a:r>
                <a:r>
                  <a:rPr lang="en-US" sz="2000" dirty="0" err="1"/>
                  <a:t>Hesslow</a:t>
                </a:r>
                <a:r>
                  <a:rPr lang="en-US" sz="2000" dirty="0"/>
                  <a:t> </a:t>
                </a:r>
                <a:r>
                  <a:rPr lang="en-US" sz="2000" i="1" dirty="0"/>
                  <a:t>et al</a:t>
                </a:r>
              </a:p>
            </p:txBody>
          </p:sp>
        </p:grpSp>
        <p:cxnSp>
          <p:nvCxnSpPr>
            <p:cNvPr id="34" name="Elbow Connector 33"/>
            <p:cNvCxnSpPr>
              <a:stCxn id="48" idx="1"/>
            </p:cNvCxnSpPr>
            <p:nvPr/>
          </p:nvCxnSpPr>
          <p:spPr>
            <a:xfrm rot="10800000" flipV="1">
              <a:off x="3137403" y="2960968"/>
              <a:ext cx="797805" cy="1188112"/>
            </a:xfrm>
            <a:prstGeom prst="bentConnector2">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51" idx="3"/>
              <a:endCxn id="26" idx="0"/>
            </p:cNvCxnSpPr>
            <p:nvPr/>
          </p:nvCxnSpPr>
          <p:spPr>
            <a:xfrm>
              <a:off x="8255207" y="2971014"/>
              <a:ext cx="797400" cy="1178067"/>
            </a:xfrm>
            <a:prstGeom prst="bentConnector2">
              <a:avLst/>
            </a:prstGeom>
            <a:ln w="63500">
              <a:tailEnd type="triangle"/>
            </a:ln>
          </p:spPr>
          <p:style>
            <a:lnRef idx="1">
              <a:schemeClr val="accent1"/>
            </a:lnRef>
            <a:fillRef idx="0">
              <a:schemeClr val="accent1"/>
            </a:fillRef>
            <a:effectRef idx="0">
              <a:schemeClr val="accent1"/>
            </a:effectRef>
            <a:fontRef idx="minor">
              <a:schemeClr val="tx1"/>
            </a:fontRef>
          </p:style>
        </p:cxnSp>
      </p:grpSp>
      <p:grpSp>
        <p:nvGrpSpPr>
          <p:cNvPr id="3" name="Gruppieren 2">
            <a:extLst>
              <a:ext uri="{FF2B5EF4-FFF2-40B4-BE49-F238E27FC236}">
                <a16:creationId xmlns:a16="http://schemas.microsoft.com/office/drawing/2014/main" id="{6416F141-90B8-4281-8576-EF719897CA64}"/>
              </a:ext>
            </a:extLst>
          </p:cNvPr>
          <p:cNvGrpSpPr/>
          <p:nvPr/>
        </p:nvGrpSpPr>
        <p:grpSpPr>
          <a:xfrm>
            <a:off x="3935207" y="2494637"/>
            <a:ext cx="4320000" cy="656377"/>
            <a:chOff x="3935207" y="2494637"/>
            <a:chExt cx="4320000" cy="656377"/>
          </a:xfrm>
        </p:grpSpPr>
        <p:sp>
          <p:nvSpPr>
            <p:cNvPr id="9" name="TextBox 8"/>
            <p:cNvSpPr txBox="1"/>
            <p:nvPr/>
          </p:nvSpPr>
          <p:spPr>
            <a:xfrm>
              <a:off x="3935207" y="2494637"/>
              <a:ext cx="4320000" cy="646331"/>
            </a:xfrm>
            <a:prstGeom prst="rect">
              <a:avLst/>
            </a:prstGeom>
            <a:solidFill>
              <a:schemeClr val="accent1"/>
            </a:solidFill>
            <a:ln w="12700">
              <a:solidFill>
                <a:schemeClr val="accent1"/>
              </a:solidFill>
            </a:ln>
          </p:spPr>
          <p:txBody>
            <a:bodyPr wrap="none" rtlCol="0">
              <a:spAutoFit/>
            </a:bodyPr>
            <a:lstStyle/>
            <a:p>
              <a:pPr algn="ctr"/>
              <a:r>
                <a:rPr lang="en-US" sz="2000" b="1" dirty="0">
                  <a:solidFill>
                    <a:schemeClr val="bg1"/>
                  </a:solidFill>
                  <a:latin typeface="Arial Nova Cond Light" panose="020B0306020202020204" pitchFamily="34" charset="0"/>
                </a:rPr>
                <a:t>Fortran</a:t>
              </a:r>
              <a:r>
                <a:rPr lang="en-US" sz="2000" b="1" dirty="0">
                  <a:solidFill>
                    <a:schemeClr val="bg1"/>
                  </a:solidFill>
                </a:rPr>
                <a:t> module + wrapper for </a:t>
              </a:r>
              <a:r>
                <a:rPr lang="en-US" sz="2000" b="1" dirty="0">
                  <a:solidFill>
                    <a:schemeClr val="bg1"/>
                  </a:solidFill>
                  <a:latin typeface="Arial Nova Cond Light" panose="020B0306020202020204" pitchFamily="34" charset="0"/>
                </a:rPr>
                <a:t>ASTRA</a:t>
              </a:r>
              <a:br>
                <a:rPr lang="en-US" sz="2000" dirty="0">
                  <a:solidFill>
                    <a:schemeClr val="bg1"/>
                  </a:solidFill>
                </a:rPr>
              </a:br>
              <a:r>
                <a:rPr lang="en-US" sz="1600" dirty="0">
                  <a:solidFill>
                    <a:schemeClr val="bg1"/>
                  </a:solidFill>
                </a:rPr>
                <a:t>(</a:t>
              </a:r>
              <a:r>
                <a:rPr lang="en-US" sz="1600" u="sng" dirty="0">
                  <a:solidFill>
                    <a:schemeClr val="bg1"/>
                  </a:solidFill>
                  <a:latin typeface="Arial Nova Cond Light" panose="020B0306020202020204" pitchFamily="34" charset="0"/>
                </a:rPr>
                <a:t>https://github.com/o-linder/runawayelectrongeneration</a:t>
              </a:r>
              <a:r>
                <a:rPr lang="en-US" sz="1600" dirty="0">
                  <a:solidFill>
                    <a:schemeClr val="bg1"/>
                  </a:solidFill>
                </a:rPr>
                <a:t>)</a:t>
              </a:r>
              <a:endParaRPr lang="en-US" sz="2000" dirty="0">
                <a:solidFill>
                  <a:schemeClr val="bg1"/>
                </a:solidFill>
              </a:endParaRPr>
            </a:p>
          </p:txBody>
        </p:sp>
        <p:sp>
          <p:nvSpPr>
            <p:cNvPr id="12" name="Rectangle 11">
              <a:hlinkClick r:id="rId15"/>
            </p:cNvPr>
            <p:cNvSpPr/>
            <p:nvPr/>
          </p:nvSpPr>
          <p:spPr>
            <a:xfrm>
              <a:off x="4150990" y="2863605"/>
              <a:ext cx="38884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935208" y="2494637"/>
              <a:ext cx="360000" cy="360000"/>
            </a:xfrm>
            <a:prstGeom prst="rect">
              <a:avLst/>
            </a:prstGeom>
            <a:noFill/>
            <a:ln w="12700">
              <a:noFill/>
            </a:ln>
          </p:spPr>
          <p:txBody>
            <a:bodyPr wrap="none" rtlCol="0">
              <a:spAutoFit/>
            </a:bodyPr>
            <a:lstStyle/>
            <a:p>
              <a:pPr algn="ctr"/>
              <a:endParaRPr lang="en-US" sz="2000" dirty="0">
                <a:solidFill>
                  <a:schemeClr val="bg1"/>
                </a:solidFill>
              </a:endParaRPr>
            </a:p>
          </p:txBody>
        </p:sp>
        <p:sp>
          <p:nvSpPr>
            <p:cNvPr id="48" name="TextBox 47"/>
            <p:cNvSpPr txBox="1"/>
            <p:nvPr/>
          </p:nvSpPr>
          <p:spPr>
            <a:xfrm>
              <a:off x="3935207" y="2780968"/>
              <a:ext cx="360000" cy="360000"/>
            </a:xfrm>
            <a:prstGeom prst="rect">
              <a:avLst/>
            </a:prstGeom>
            <a:noFill/>
            <a:ln w="12700">
              <a:noFill/>
            </a:ln>
          </p:spPr>
          <p:txBody>
            <a:bodyPr wrap="none" rtlCol="0">
              <a:spAutoFit/>
            </a:bodyPr>
            <a:lstStyle/>
            <a:p>
              <a:pPr algn="ctr"/>
              <a:endParaRPr lang="en-US" sz="2000" dirty="0">
                <a:solidFill>
                  <a:schemeClr val="bg1"/>
                </a:solidFill>
              </a:endParaRPr>
            </a:p>
          </p:txBody>
        </p:sp>
        <p:sp>
          <p:nvSpPr>
            <p:cNvPr id="51" name="TextBox 50"/>
            <p:cNvSpPr txBox="1"/>
            <p:nvPr/>
          </p:nvSpPr>
          <p:spPr>
            <a:xfrm>
              <a:off x="7895207" y="2791014"/>
              <a:ext cx="360000" cy="360000"/>
            </a:xfrm>
            <a:prstGeom prst="rect">
              <a:avLst/>
            </a:prstGeom>
            <a:noFill/>
            <a:ln w="12700">
              <a:noFill/>
            </a:ln>
          </p:spPr>
          <p:txBody>
            <a:bodyPr wrap="none" rtlCol="0">
              <a:spAutoFit/>
            </a:bodyPr>
            <a:lstStyle/>
            <a:p>
              <a:pPr algn="ctr"/>
              <a:endParaRPr lang="en-US" sz="2000" dirty="0">
                <a:solidFill>
                  <a:schemeClr val="bg1"/>
                </a:solidFill>
              </a:endParaRPr>
            </a:p>
          </p:txBody>
        </p:sp>
        <p:sp>
          <p:nvSpPr>
            <p:cNvPr id="53" name="TextBox 52"/>
            <p:cNvSpPr txBox="1"/>
            <p:nvPr/>
          </p:nvSpPr>
          <p:spPr>
            <a:xfrm>
              <a:off x="7895207" y="2494637"/>
              <a:ext cx="360000" cy="360000"/>
            </a:xfrm>
            <a:prstGeom prst="rect">
              <a:avLst/>
            </a:prstGeom>
            <a:noFill/>
            <a:ln w="12700">
              <a:noFill/>
            </a:ln>
          </p:spPr>
          <p:txBody>
            <a:bodyPr wrap="none" rtlCol="0">
              <a:spAutoFit/>
            </a:bodyPr>
            <a:lstStyle/>
            <a:p>
              <a:pPr algn="ctr"/>
              <a:endParaRPr lang="en-US" sz="2000" dirty="0">
                <a:solidFill>
                  <a:schemeClr val="bg1"/>
                </a:solidFill>
              </a:endParaRPr>
            </a:p>
          </p:txBody>
        </p:sp>
      </p:grpSp>
    </p:spTree>
    <p:custDataLst>
      <p:tags r:id="rId1"/>
    </p:custDataLst>
    <p:extLst>
      <p:ext uri="{BB962C8B-B14F-4D97-AF65-F5344CB8AC3E}">
        <p14:creationId xmlns:p14="http://schemas.microsoft.com/office/powerpoint/2010/main" val="170179859"/>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Background"/>
          <p:cNvGrpSpPr/>
          <p:nvPr/>
        </p:nvGrpSpPr>
        <p:grpSpPr>
          <a:xfrm>
            <a:off x="2371132" y="908720"/>
            <a:ext cx="7450934" cy="5832648"/>
            <a:chOff x="2371132" y="908720"/>
            <a:chExt cx="7450934" cy="5832648"/>
          </a:xfrm>
        </p:grpSpPr>
        <p:grpSp>
          <p:nvGrpSpPr>
            <p:cNvPr id="9" name="Group 8"/>
            <p:cNvGrpSpPr/>
            <p:nvPr/>
          </p:nvGrpSpPr>
          <p:grpSpPr>
            <a:xfrm>
              <a:off x="2371132" y="908720"/>
              <a:ext cx="7450934" cy="5616624"/>
              <a:chOff x="2371132" y="908720"/>
              <a:chExt cx="7450934" cy="5616624"/>
            </a:xfrm>
          </p:grpSpPr>
          <p:grpSp>
            <p:nvGrpSpPr>
              <p:cNvPr id="11" name="Group 10"/>
              <p:cNvGrpSpPr/>
              <p:nvPr/>
            </p:nvGrpSpPr>
            <p:grpSpPr>
              <a:xfrm>
                <a:off x="3567964" y="1205773"/>
                <a:ext cx="5051054" cy="5050796"/>
                <a:chOff x="4727054" y="2420888"/>
                <a:chExt cx="3600400" cy="3600000"/>
              </a:xfrm>
            </p:grpSpPr>
            <p:sp>
              <p:nvSpPr>
                <p:cNvPr id="15" name="Oval 14"/>
                <p:cNvSpPr>
                  <a:spLocks noChangeAspect="1"/>
                </p:cNvSpPr>
                <p:nvPr/>
              </p:nvSpPr>
              <p:spPr>
                <a:xfrm>
                  <a:off x="4727054" y="2420888"/>
                  <a:ext cx="3600400" cy="3600000"/>
                </a:xfrm>
                <a:prstGeom prst="ellipse">
                  <a:avLst/>
                </a:prstGeom>
                <a:solidFill>
                  <a:schemeClr val="bg1"/>
                </a:solidFill>
                <a:ln w="12700">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Oval 15"/>
                <p:cNvSpPr>
                  <a:spLocks noChangeAspect="1"/>
                </p:cNvSpPr>
                <p:nvPr/>
              </p:nvSpPr>
              <p:spPr>
                <a:xfrm>
                  <a:off x="4799254" y="2492888"/>
                  <a:ext cx="3456000" cy="3456000"/>
                </a:xfrm>
                <a:prstGeom prst="ellipse">
                  <a:avLst/>
                </a:prstGeom>
                <a:solidFill>
                  <a:srgbClr val="D8E3F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aphicFrame>
            <p:nvGraphicFramePr>
              <p:cNvPr id="12" name="Diagram 11"/>
              <p:cNvGraphicFramePr/>
              <p:nvPr>
                <p:extLst>
                  <p:ext uri="{D42A27DB-BD31-4B8C-83A1-F6EECF244321}">
                    <p14:modId xmlns:p14="http://schemas.microsoft.com/office/powerpoint/2010/main" val="966416672"/>
                  </p:ext>
                </p:extLst>
              </p:nvPr>
            </p:nvGraphicFramePr>
            <p:xfrm>
              <a:off x="2371132" y="1308945"/>
              <a:ext cx="7450934" cy="4903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3357102" y="1050036"/>
                <a:ext cx="5476208" cy="5406000"/>
              </a:xfrm>
              <a:prstGeom prst="rect">
                <a:avLst/>
              </a:prstGeom>
              <a:noFill/>
            </p:spPr>
            <p:txBody>
              <a:bodyPr wrap="square" rtlCol="0">
                <a:prstTxWarp prst="textArchUp">
                  <a:avLst>
                    <a:gd name="adj" fmla="val 8631254"/>
                  </a:avLst>
                </a:prstTxWarp>
                <a:spAutoFit/>
              </a:bodyPr>
              <a:lstStyle/>
              <a:p>
                <a:r>
                  <a:rPr lang="en-US" sz="2800" b="1" dirty="0"/>
                  <a:t>                          Model validation                                         Material transport</a:t>
                </a:r>
              </a:p>
            </p:txBody>
          </p:sp>
          <p:sp>
            <p:nvSpPr>
              <p:cNvPr id="14" name="TextBox 13"/>
              <p:cNvSpPr txBox="1"/>
              <p:nvPr/>
            </p:nvSpPr>
            <p:spPr>
              <a:xfrm>
                <a:off x="3214886" y="908720"/>
                <a:ext cx="5616624" cy="5616624"/>
              </a:xfrm>
              <a:prstGeom prst="rect">
                <a:avLst/>
              </a:prstGeom>
              <a:noFill/>
            </p:spPr>
            <p:txBody>
              <a:bodyPr wrap="square" rtlCol="0">
                <a:prstTxWarp prst="textArchDown">
                  <a:avLst>
                    <a:gd name="adj" fmla="val 21509898"/>
                  </a:avLst>
                </a:prstTxWarp>
                <a:spAutoFit/>
              </a:bodyPr>
              <a:lstStyle/>
              <a:p>
                <a:r>
                  <a:rPr lang="en-US" sz="2800" b="1" dirty="0"/>
                  <a:t>                                     Experimental agreement</a:t>
                </a:r>
              </a:p>
            </p:txBody>
          </p:sp>
        </p:grpSp>
        <p:sp>
          <p:nvSpPr>
            <p:cNvPr id="10" name="5% transparent square"/>
            <p:cNvSpPr/>
            <p:nvPr/>
          </p:nvSpPr>
          <p:spPr>
            <a:xfrm>
              <a:off x="2566814" y="980728"/>
              <a:ext cx="6912768" cy="5760640"/>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t>Experimental scenario: ASDEX Upgrade #33108</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a:xfrm>
                <a:off x="360000" y="972000"/>
                <a:ext cx="5554800" cy="5364000"/>
              </a:xfrm>
            </p:spPr>
            <p:txBody>
              <a:bodyPr/>
              <a:lstStyle/>
              <a:p>
                <a:r>
                  <a:rPr lang="en-US" b="1" dirty="0"/>
                  <a:t>Scenario</a:t>
                </a:r>
              </a:p>
              <a:p>
                <a:pPr marL="342900" indent="-342900">
                  <a:buFont typeface="Wingdings" panose="05000000000000000000" pitchFamily="2" charset="2"/>
                  <a:buChar char="§"/>
                </a:pPr>
                <a:r>
                  <a:rPr lang="en-US" dirty="0"/>
                  <a:t>Circular L-mode limiter plasma</a:t>
                </a:r>
              </a:p>
              <a:p>
                <a:pPr marL="342900" indent="-342900">
                  <a:buFont typeface="Wingdings" panose="05000000000000000000" pitchFamily="2" charset="2"/>
                  <a:buChar char="§"/>
                </a:pPr>
                <a:r>
                  <a:rPr lang="en-US" dirty="0"/>
                  <a:t>Low density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𝑛</m:t>
                            </m:r>
                          </m:e>
                          <m:sub>
                            <m:r>
                              <m:rPr>
                                <m:sty m:val="p"/>
                              </m:rPr>
                              <a:rPr lang="en-US" b="0" i="0" smtClean="0">
                                <a:latin typeface="Cambria Math"/>
                              </a:rPr>
                              <m:t>e</m:t>
                            </m:r>
                          </m:sub>
                        </m:sSub>
                      </m:e>
                    </m:d>
                    <m:r>
                      <a:rPr lang="en-US" b="0" i="1" smtClean="0">
                        <a:latin typeface="Cambria Math"/>
                      </a:rPr>
                      <m:t>=2.8×</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19</m:t>
                        </m:r>
                      </m:sup>
                    </m:sSup>
                    <m:sSup>
                      <m:sSupPr>
                        <m:ctrlPr>
                          <a:rPr lang="en-US" b="0" i="1" smtClean="0">
                            <a:latin typeface="Cambria Math" panose="02040503050406030204" pitchFamily="18" charset="0"/>
                          </a:rPr>
                        </m:ctrlPr>
                      </m:sSupPr>
                      <m:e>
                        <m:r>
                          <m:rPr>
                            <m:sty m:val="p"/>
                          </m:rPr>
                          <a:rPr lang="en-US" b="0" i="0" smtClean="0">
                            <a:latin typeface="Cambria Math"/>
                          </a:rPr>
                          <m:t>m</m:t>
                        </m:r>
                      </m:e>
                      <m:sup>
                        <m:r>
                          <a:rPr lang="en-US" b="0" i="1" smtClean="0">
                            <a:latin typeface="Cambria Math"/>
                          </a:rPr>
                          <m:t>−3</m:t>
                        </m:r>
                      </m:sup>
                    </m:sSup>
                  </m:oMath>
                </a14:m>
                <a:endParaRPr lang="en-US" dirty="0"/>
              </a:p>
              <a:p>
                <a:pPr marL="342900" indent="-342900">
                  <a:buFont typeface="Wingdings" panose="05000000000000000000" pitchFamily="2" charset="2"/>
                  <a:buChar char="§"/>
                </a:pPr>
                <a:r>
                  <a:rPr lang="en-US" dirty="0"/>
                  <a:t>High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m:rPr>
                            <m:sty m:val="p"/>
                          </m:rPr>
                          <a:rPr lang="en-US" b="0" i="0" smtClean="0">
                            <a:latin typeface="Cambria Math" panose="02040503050406030204" pitchFamily="18" charset="0"/>
                          </a:rPr>
                          <m:t>e</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𝜌</m:t>
                        </m:r>
                        <m:r>
                          <a:rPr lang="en-US" b="0" i="1" smtClean="0">
                            <a:latin typeface="Cambria Math" panose="02040503050406030204" pitchFamily="18" charset="0"/>
                          </a:rPr>
                          <m:t>=0</m:t>
                        </m:r>
                      </m:e>
                    </m:d>
                    <m:r>
                      <a:rPr lang="en-US" b="0" i="1" smtClean="0">
                        <a:latin typeface="Cambria Math" panose="02040503050406030204" pitchFamily="18" charset="0"/>
                      </a:rPr>
                      <m:t>≈10 </m:t>
                    </m:r>
                    <m:r>
                      <m:rPr>
                        <m:sty m:val="p"/>
                      </m:rPr>
                      <a:rPr lang="en-US" b="0" i="0" smtClean="0">
                        <a:latin typeface="Cambria Math" panose="02040503050406030204" pitchFamily="18" charset="0"/>
                      </a:rPr>
                      <m:t>keV</m:t>
                    </m:r>
                  </m:oMath>
                </a14:m>
                <a:endParaRPr lang="en-US" dirty="0"/>
              </a:p>
              <a:p>
                <a:pPr marL="342900" indent="-342900">
                  <a:buFont typeface="Wingdings" panose="05000000000000000000" pitchFamily="2" charset="2"/>
                  <a:buChar char="§"/>
                </a:pPr>
                <a:endParaRPr lang="en-US" dirty="0"/>
              </a:p>
              <a:p>
                <a:r>
                  <a:rPr lang="en-US" b="1" dirty="0"/>
                  <a:t>Evolution</a:t>
                </a:r>
              </a:p>
              <a:p>
                <a:pPr marL="342900" indent="-342900">
                  <a:buFont typeface="Wingdings" panose="05000000000000000000" pitchFamily="2" charset="2"/>
                  <a:buChar char="§"/>
                </a:pPr>
                <a:r>
                  <a:rPr lang="en-US" dirty="0" err="1"/>
                  <a:t>Ar</a:t>
                </a:r>
                <a:r>
                  <a:rPr lang="en-US" dirty="0"/>
                  <a:t> MGI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𝑡</m:t>
                        </m:r>
                      </m:e>
                      <m:sub>
                        <m:r>
                          <m:rPr>
                            <m:sty m:val="p"/>
                          </m:rPr>
                          <a:rPr lang="en-US" b="0" i="0" smtClean="0">
                            <a:latin typeface="Cambria Math"/>
                          </a:rPr>
                          <m:t>MGI</m:t>
                        </m:r>
                      </m:sub>
                    </m:sSub>
                    <m:r>
                      <a:rPr lang="en-US" b="0" i="1" smtClean="0">
                        <a:latin typeface="Cambria Math"/>
                      </a:rPr>
                      <m:t>=1.0 </m:t>
                    </m:r>
                    <m:r>
                      <m:rPr>
                        <m:sty m:val="p"/>
                      </m:rPr>
                      <a:rPr lang="en-US" b="0" i="0" smtClean="0">
                        <a:latin typeface="Cambria Math"/>
                      </a:rPr>
                      <m:t>s</m:t>
                    </m:r>
                  </m:oMath>
                </a14:m>
                <a:endParaRPr lang="en-US" dirty="0"/>
              </a:p>
              <a:p>
                <a:pPr marL="342900" indent="-342900">
                  <a:buFont typeface="Wingdings" panose="05000000000000000000" pitchFamily="2" charset="2"/>
                  <a:buChar char="§"/>
                </a:pPr>
                <a:r>
                  <a:rPr lang="en-US" dirty="0"/>
                  <a:t>Thermal quench (TQ): </a:t>
                </a:r>
                <a:br>
                  <a:rPr lang="en-US" dirty="0"/>
                </a:br>
                <a14:m>
                  <m:oMath xmlns:m="http://schemas.openxmlformats.org/officeDocument/2006/math">
                    <m:r>
                      <a:rPr lang="en-US" b="0" i="1" smtClean="0">
                        <a:latin typeface="Cambria Math"/>
                      </a:rPr>
                      <m:t>2.85 </m:t>
                    </m:r>
                    <m:r>
                      <m:rPr>
                        <m:sty m:val="p"/>
                      </m:rPr>
                      <a:rPr lang="en-US" b="0" i="0" smtClean="0">
                        <a:latin typeface="Cambria Math"/>
                      </a:rPr>
                      <m:t>ms</m:t>
                    </m:r>
                    <m:r>
                      <a:rPr lang="en-US" b="0" i="1" smtClean="0">
                        <a:latin typeface="Cambria Math"/>
                      </a:rPr>
                      <m:t>≤</m:t>
                    </m:r>
                    <m:r>
                      <a:rPr lang="en-US" b="0" i="1" smtClean="0">
                        <a:latin typeface="Cambria Math"/>
                      </a:rPr>
                      <m:t>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m:rPr>
                            <m:sty m:val="p"/>
                          </m:rPr>
                          <a:rPr lang="en-US" b="0" i="0" smtClean="0">
                            <a:latin typeface="Cambria Math" panose="02040503050406030204" pitchFamily="18" charset="0"/>
                          </a:rPr>
                          <m:t>MGI</m:t>
                        </m:r>
                      </m:sub>
                    </m:sSub>
                    <m:r>
                      <a:rPr lang="en-US" b="0" i="1" smtClean="0">
                        <a:latin typeface="Cambria Math"/>
                      </a:rPr>
                      <m:t>≤3.13 </m:t>
                    </m:r>
                    <m:r>
                      <m:rPr>
                        <m:sty m:val="p"/>
                      </m:rPr>
                      <a:rPr lang="en-US" b="0" i="0" smtClean="0">
                        <a:latin typeface="Cambria Math"/>
                      </a:rPr>
                      <m:t>ms</m:t>
                    </m:r>
                  </m:oMath>
                </a14:m>
                <a:endParaRPr lang="en-US" dirty="0"/>
              </a:p>
              <a:p>
                <a:pPr marL="342900" indent="-342900">
                  <a:buFont typeface="Wingdings" panose="05000000000000000000" pitchFamily="2" charset="2"/>
                  <a:buChar char="§"/>
                </a:pPr>
                <a:r>
                  <a:rPr lang="en-US" dirty="0"/>
                  <a:t>Final (RE) current: </a:t>
                </a:r>
                <a14:m>
                  <m:oMath xmlns:m="http://schemas.openxmlformats.org/officeDocument/2006/math">
                    <m:r>
                      <a:rPr lang="en-US" b="0" i="1" smtClean="0">
                        <a:latin typeface="Cambria Math"/>
                      </a:rPr>
                      <m:t>763 </m:t>
                    </m:r>
                    <m:r>
                      <m:rPr>
                        <m:sty m:val="p"/>
                      </m:rPr>
                      <a:rPr lang="en-US" b="0" i="0" smtClean="0">
                        <a:latin typeface="Cambria Math"/>
                      </a:rPr>
                      <m:t>kA</m:t>
                    </m:r>
                    <m:r>
                      <a:rPr lang="en-US" b="0" i="1" smtClean="0">
                        <a:latin typeface="Cambria Math"/>
                      </a:rPr>
                      <m:t>→225 </m:t>
                    </m:r>
                    <m:r>
                      <m:rPr>
                        <m:sty m:val="p"/>
                      </m:rPr>
                      <a:rPr lang="en-US" b="0" i="0" smtClean="0">
                        <a:latin typeface="Cambria Math"/>
                      </a:rPr>
                      <m:t>kA</m:t>
                    </m:r>
                  </m:oMath>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xfrm>
                <a:off x="360000" y="972000"/>
                <a:ext cx="5554800" cy="5364000"/>
              </a:xfrm>
              <a:blipFill>
                <a:blip r:embed="rId10"/>
                <a:stretch>
                  <a:fillRect l="-2744" t="-795"/>
                </a:stretch>
              </a:blipFill>
            </p:spPr>
            <p:txBody>
              <a:bodyPr/>
              <a:lstStyle/>
              <a:p>
                <a:r>
                  <a:rPr lang="en-US">
                    <a:noFill/>
                  </a:rPr>
                  <a:t> </a:t>
                </a:r>
              </a:p>
            </p:txBody>
          </p:sp>
        </mc:Fallback>
      </mc:AlternateContent>
      <p:pic>
        <p:nvPicPr>
          <p:cNvPr id="17" name="Picture 16"/>
          <p:cNvPicPr>
            <a:picLocks/>
          </p:cNvPicPr>
          <p:nvPr/>
        </p:nvPicPr>
        <p:blipFill>
          <a:blip r:embed="rId11" cstate="print">
            <a:extLst>
              <a:ext uri="{28A0092B-C50C-407E-A947-70E740481C1C}">
                <a14:useLocalDpi xmlns:a14="http://schemas.microsoft.com/office/drawing/2010/main"/>
              </a:ext>
            </a:extLst>
          </a:blip>
          <a:srcRect/>
          <a:stretch/>
        </p:blipFill>
        <p:spPr>
          <a:xfrm>
            <a:off x="6275207" y="972635"/>
            <a:ext cx="5554799" cy="5362729"/>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13669072"/>
      </p:ext>
    </p:extLst>
  </p:cSld>
  <p:clrMapOvr>
    <a:masterClrMapping/>
  </p:clrMapOvr>
  <p:transition>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transport</a:t>
            </a:r>
            <a:endParaRPr lang="en-US" dirty="0">
              <a:latin typeface="Arial MT Condensed Light" panose="020B0306020202020204" pitchFamily="34" charset="0"/>
            </a:endParaRPr>
          </a:p>
        </p:txBody>
      </p:sp>
      <p:grpSp>
        <p:nvGrpSpPr>
          <p:cNvPr id="24" name="Group 23"/>
          <p:cNvGrpSpPr/>
          <p:nvPr/>
        </p:nvGrpSpPr>
        <p:grpSpPr>
          <a:xfrm>
            <a:off x="2371132" y="908720"/>
            <a:ext cx="7450934" cy="5616624"/>
            <a:chOff x="2371132" y="908720"/>
            <a:chExt cx="7450934" cy="5616624"/>
          </a:xfrm>
        </p:grpSpPr>
        <p:grpSp>
          <p:nvGrpSpPr>
            <p:cNvPr id="17" name="Group 16"/>
            <p:cNvGrpSpPr/>
            <p:nvPr/>
          </p:nvGrpSpPr>
          <p:grpSpPr>
            <a:xfrm>
              <a:off x="3567964" y="1205773"/>
              <a:ext cx="5051054" cy="5050796"/>
              <a:chOff x="4727054" y="2420888"/>
              <a:chExt cx="3600400" cy="3600000"/>
            </a:xfrm>
          </p:grpSpPr>
          <p:sp>
            <p:nvSpPr>
              <p:cNvPr id="12" name="Oval 11"/>
              <p:cNvSpPr>
                <a:spLocks noChangeAspect="1"/>
              </p:cNvSpPr>
              <p:nvPr/>
            </p:nvSpPr>
            <p:spPr>
              <a:xfrm>
                <a:off x="4727054" y="2420888"/>
                <a:ext cx="3600400" cy="3600000"/>
              </a:xfrm>
              <a:prstGeom prst="ellipse">
                <a:avLst/>
              </a:prstGeom>
              <a:solidFill>
                <a:schemeClr val="bg1"/>
              </a:solidFill>
              <a:ln w="12700">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Oval 15"/>
              <p:cNvSpPr>
                <a:spLocks noChangeAspect="1"/>
              </p:cNvSpPr>
              <p:nvPr/>
            </p:nvSpPr>
            <p:spPr>
              <a:xfrm>
                <a:off x="4799254" y="2492888"/>
                <a:ext cx="3456000" cy="3456000"/>
              </a:xfrm>
              <a:prstGeom prst="ellipse">
                <a:avLst/>
              </a:prstGeom>
              <a:solidFill>
                <a:srgbClr val="D8E3F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aphicFrame>
          <p:nvGraphicFramePr>
            <p:cNvPr id="4" name="Diagram 3"/>
            <p:cNvGraphicFramePr/>
            <p:nvPr>
              <p:extLst>
                <p:ext uri="{D42A27DB-BD31-4B8C-83A1-F6EECF244321}">
                  <p14:modId xmlns:p14="http://schemas.microsoft.com/office/powerpoint/2010/main" val="1519824595"/>
                </p:ext>
              </p:extLst>
            </p:nvPr>
          </p:nvGraphicFramePr>
          <p:xfrm>
            <a:off x="2371132" y="1308945"/>
            <a:ext cx="7450934" cy="4903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3357102" y="1050036"/>
              <a:ext cx="5476208" cy="5406000"/>
            </a:xfrm>
            <a:prstGeom prst="rect">
              <a:avLst/>
            </a:prstGeom>
            <a:noFill/>
          </p:spPr>
          <p:txBody>
            <a:bodyPr wrap="square" rtlCol="0">
              <a:prstTxWarp prst="textArchUp">
                <a:avLst>
                  <a:gd name="adj" fmla="val 8631254"/>
                </a:avLst>
              </a:prstTxWarp>
              <a:spAutoFit/>
            </a:bodyPr>
            <a:lstStyle/>
            <a:p>
              <a:r>
                <a:rPr lang="en-US" sz="2800" b="1" dirty="0"/>
                <a:t>                          Model validation                                         Material transport</a:t>
              </a:r>
            </a:p>
          </p:txBody>
        </p:sp>
        <p:sp>
          <p:nvSpPr>
            <p:cNvPr id="22" name="TextBox 21"/>
            <p:cNvSpPr txBox="1"/>
            <p:nvPr/>
          </p:nvSpPr>
          <p:spPr>
            <a:xfrm>
              <a:off x="3214886" y="908720"/>
              <a:ext cx="5616624" cy="5616624"/>
            </a:xfrm>
            <a:prstGeom prst="rect">
              <a:avLst/>
            </a:prstGeom>
            <a:noFill/>
          </p:spPr>
          <p:txBody>
            <a:bodyPr wrap="square" rtlCol="0">
              <a:prstTxWarp prst="textArchDown">
                <a:avLst>
                  <a:gd name="adj" fmla="val 21509898"/>
                </a:avLst>
              </a:prstTxWarp>
              <a:spAutoFit/>
            </a:bodyPr>
            <a:lstStyle/>
            <a:p>
              <a:r>
                <a:rPr lang="en-US" sz="2800" b="1" dirty="0"/>
                <a:t>                                     Experimental agreement</a:t>
              </a:r>
            </a:p>
          </p:txBody>
        </p:sp>
      </p:grpSp>
      <p:sp>
        <p:nvSpPr>
          <p:cNvPr id="3" name="Rectangle 2"/>
          <p:cNvSpPr/>
          <p:nvPr/>
        </p:nvSpPr>
        <p:spPr>
          <a:xfrm>
            <a:off x="2566814" y="980728"/>
            <a:ext cx="6912768" cy="5760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3358800" y="1051200"/>
            <a:ext cx="5476208" cy="5406000"/>
            <a:chOff x="3358800" y="1051200"/>
            <a:chExt cx="5476208" cy="5406000"/>
          </a:xfrm>
        </p:grpSpPr>
        <p:sp>
          <p:nvSpPr>
            <p:cNvPr id="21" name="TextBox 20"/>
            <p:cNvSpPr txBox="1"/>
            <p:nvPr/>
          </p:nvSpPr>
          <p:spPr>
            <a:xfrm>
              <a:off x="3358800" y="1051200"/>
              <a:ext cx="5476208" cy="5406000"/>
            </a:xfrm>
            <a:prstGeom prst="rect">
              <a:avLst/>
            </a:prstGeom>
            <a:noFill/>
          </p:spPr>
          <p:txBody>
            <a:bodyPr wrap="square" rtlCol="0">
              <a:prstTxWarp prst="textArchUp">
                <a:avLst>
                  <a:gd name="adj" fmla="val 8631254"/>
                </a:avLst>
              </a:prstTxWarp>
              <a:spAutoFit/>
            </a:bodyPr>
            <a:lstStyle/>
            <a:p>
              <a:r>
                <a:rPr lang="en-US" sz="2800" b="1" dirty="0"/>
                <a:t>                                                                                               Material transport</a:t>
              </a:r>
            </a:p>
          </p:txBody>
        </p:sp>
        <p:grpSp>
          <p:nvGrpSpPr>
            <p:cNvPr id="23" name="Group 22"/>
            <p:cNvGrpSpPr/>
            <p:nvPr/>
          </p:nvGrpSpPr>
          <p:grpSpPr>
            <a:xfrm>
              <a:off x="3867351" y="1372689"/>
              <a:ext cx="4628834" cy="4628834"/>
              <a:chOff x="3867351" y="1372689"/>
              <a:chExt cx="4628834" cy="4628834"/>
            </a:xfrm>
          </p:grpSpPr>
          <p:sp>
            <p:nvSpPr>
              <p:cNvPr id="25" name="Freeform 24"/>
              <p:cNvSpPr/>
              <p:nvPr/>
            </p:nvSpPr>
            <p:spPr>
              <a:xfrm>
                <a:off x="4121989" y="1627667"/>
                <a:ext cx="4118877" cy="4118877"/>
              </a:xfrm>
              <a:custGeom>
                <a:avLst/>
                <a:gdLst>
                  <a:gd name="connsiteX0" fmla="*/ 2059438 w 4118877"/>
                  <a:gd name="connsiteY0" fmla="*/ 0 h 4118877"/>
                  <a:gd name="connsiteX1" fmla="*/ 3842964 w 4118877"/>
                  <a:gd name="connsiteY1" fmla="*/ 1029719 h 4118877"/>
                  <a:gd name="connsiteX2" fmla="*/ 3842964 w 4118877"/>
                  <a:gd name="connsiteY2" fmla="*/ 3089158 h 4118877"/>
                  <a:gd name="connsiteX3" fmla="*/ 2059439 w 4118877"/>
                  <a:gd name="connsiteY3" fmla="*/ 2059439 h 4118877"/>
                  <a:gd name="connsiteX4" fmla="*/ 2059438 w 4118877"/>
                  <a:gd name="connsiteY4" fmla="*/ 0 h 411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877" h="4118877">
                    <a:moveTo>
                      <a:pt x="2059438" y="0"/>
                    </a:moveTo>
                    <a:cubicBezTo>
                      <a:pt x="2795205" y="0"/>
                      <a:pt x="3475081" y="392527"/>
                      <a:pt x="3842964" y="1029719"/>
                    </a:cubicBezTo>
                    <a:cubicBezTo>
                      <a:pt x="4210847" y="1666912"/>
                      <a:pt x="4210847" y="2451965"/>
                      <a:pt x="3842964" y="3089158"/>
                    </a:cubicBezTo>
                    <a:lnTo>
                      <a:pt x="2059439" y="2059439"/>
                    </a:lnTo>
                    <a:cubicBezTo>
                      <a:pt x="2059439" y="1372959"/>
                      <a:pt x="2059438" y="686480"/>
                      <a:pt x="2059438" y="0"/>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203767" tIns="905830" rIns="510123" bIns="2053231" numCol="1" spcCol="1270" anchor="ctr" anchorCtr="0">
                <a:noAutofit/>
              </a:bodyPr>
              <a:lstStyle/>
              <a:p>
                <a:pPr lvl="0" algn="ctr" defTabSz="1155700">
                  <a:lnSpc>
                    <a:spcPct val="90000"/>
                  </a:lnSpc>
                  <a:spcBef>
                    <a:spcPct val="0"/>
                  </a:spcBef>
                  <a:spcAft>
                    <a:spcPct val="35000"/>
                  </a:spcAft>
                </a:pPr>
                <a:r>
                  <a:rPr lang="en-US" sz="2600" b="1" kern="1200" dirty="0"/>
                  <a:t>MMI</a:t>
                </a:r>
              </a:p>
            </p:txBody>
          </p:sp>
          <p:sp>
            <p:nvSpPr>
              <p:cNvPr id="26" name="Circular Arrow 25"/>
              <p:cNvSpPr/>
              <p:nvPr/>
            </p:nvSpPr>
            <p:spPr>
              <a:xfrm>
                <a:off x="3867351" y="1372689"/>
                <a:ext cx="4628834" cy="4628834"/>
              </a:xfrm>
              <a:prstGeom prst="circularArrow">
                <a:avLst>
                  <a:gd name="adj1" fmla="val 5085"/>
                  <a:gd name="adj2" fmla="val 327528"/>
                  <a:gd name="adj3" fmla="val 1472472"/>
                  <a:gd name="adj4" fmla="val 1619943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grpSp>
      </p:grpSp>
    </p:spTree>
    <p:extLst>
      <p:ext uri="{BB962C8B-B14F-4D97-AF65-F5344CB8AC3E}">
        <p14:creationId xmlns:p14="http://schemas.microsoft.com/office/powerpoint/2010/main" val="948234660"/>
      </p:ext>
    </p:extLst>
  </p:cSld>
  <p:clrMapOvr>
    <a:masterClrMapping/>
  </p:clrMapOvr>
  <p:transition>
    <p:push/>
  </p:transition>
</p:sld>
</file>

<file path=ppt/tags/tag1.xml><?xml version="1.0" encoding="utf-8"?>
<p:tagLst xmlns:a="http://schemas.openxmlformats.org/drawingml/2006/main" xmlns:r="http://schemas.openxmlformats.org/officeDocument/2006/relationships" xmlns:p="http://schemas.openxmlformats.org/presentationml/2006/main">
  <p:tag name="TIMING" val="|49.9"/>
</p:tagLst>
</file>

<file path=ppt/tags/tag2.xml><?xml version="1.0" encoding="utf-8"?>
<p:tagLst xmlns:a="http://schemas.openxmlformats.org/drawingml/2006/main" xmlns:r="http://schemas.openxmlformats.org/officeDocument/2006/relationships" xmlns:p="http://schemas.openxmlformats.org/presentationml/2006/main">
  <p:tag name="TIMING" val="|34|3.1|3.8"/>
</p:tagLst>
</file>

<file path=ppt/tags/tag3.xml><?xml version="1.0" encoding="utf-8"?>
<p:tagLst xmlns:a="http://schemas.openxmlformats.org/drawingml/2006/main" xmlns:r="http://schemas.openxmlformats.org/officeDocument/2006/relationships" xmlns:p="http://schemas.openxmlformats.org/presentationml/2006/main">
  <p:tag name="TIMING" val="|23.7|30.3"/>
</p:tagLst>
</file>

<file path=ppt/tags/tag4.xml><?xml version="1.0" encoding="utf-8"?>
<p:tagLst xmlns:a="http://schemas.openxmlformats.org/drawingml/2006/main" xmlns:r="http://schemas.openxmlformats.org/officeDocument/2006/relationships" xmlns:p="http://schemas.openxmlformats.org/presentationml/2006/main">
  <p:tag name="TIMING" val="|8.2|39.2"/>
</p:tagLst>
</file>

<file path=ppt/tags/tag5.xml><?xml version="1.0" encoding="utf-8"?>
<p:tagLst xmlns:a="http://schemas.openxmlformats.org/drawingml/2006/main" xmlns:r="http://schemas.openxmlformats.org/officeDocument/2006/relationships" xmlns:p="http://schemas.openxmlformats.org/presentationml/2006/main">
  <p:tag name="TIMING" val="|26.3"/>
</p:tagLst>
</file>

<file path=ppt/tags/tag6.xml><?xml version="1.0" encoding="utf-8"?>
<p:tagLst xmlns:a="http://schemas.openxmlformats.org/drawingml/2006/main" xmlns:r="http://schemas.openxmlformats.org/officeDocument/2006/relationships" xmlns:p="http://schemas.openxmlformats.org/presentationml/2006/main">
  <p:tag name="TIMING" val="|2.6|15.2|20.7"/>
</p:tagLst>
</file>

<file path=ppt/theme/theme1.xml><?xml version="1.0" encoding="utf-8"?>
<a:theme xmlns:a="http://schemas.openxmlformats.org/drawingml/2006/main" name="Content">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Ar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36000" rIns="90000" bIns="25200" rtlCol="0" anchor="b" anchorCtr="0">
        <a:noAutofit/>
      </a:bodyPr>
      <a:lstStyle>
        <a:defPPr>
          <a:spcBef>
            <a:spcPct val="0"/>
          </a:spcBef>
          <a:defRPr sz="2800" b="1" dirty="0">
            <a:solidFill>
              <a:srgbClr val="326CB3"/>
            </a:solidFill>
            <a:latin typeface="+mj-lt"/>
            <a:ea typeface="Arial MT Condensed" panose="020B0706020202020204" pitchFamily="34" charset="0"/>
            <a:cs typeface="Arial MT Condensed" panose="020B0706020202020204" pitchFamily="34" charset="0"/>
          </a:defRPr>
        </a:defPPr>
      </a:lstStyle>
    </a:txDef>
  </a:objectDefaults>
  <a:extraClrSchemeLst/>
</a:theme>
</file>

<file path=ppt/theme/theme2.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marR="0" indent="0" algn="l" defTabSz="914400" rtl="0" eaLnBrk="0" fontAlgn="base" latinLnBrk="0" hangingPunct="0">
          <a:lnSpc>
            <a:spcPct val="100000"/>
          </a:lnSpc>
          <a:spcBef>
            <a:spcPct val="20000"/>
          </a:spcBef>
          <a:spcAft>
            <a:spcPct val="0"/>
          </a:spcAft>
          <a:buClrTx/>
          <a:buSzTx/>
          <a:buFontTx/>
          <a:buNone/>
          <a:tabLst/>
          <a:defRPr dirty="0" smtClean="0">
            <a:latin typeface="Arial MT Condensed" panose="020B0706020202020204" pitchFamily="34" charset="0"/>
            <a:ea typeface="Arial MT Condensed" panose="020B0706020202020204" pitchFamily="34" charset="0"/>
            <a:cs typeface="Arial MT Condensed" panose="020B0706020202020204" pitchFamily="34" charset="0"/>
          </a:defRPr>
        </a:defPPr>
      </a:lstStyle>
    </a:txDef>
  </a:objectDefaults>
  <a:extraClrSchemeLst/>
</a:theme>
</file>

<file path=ppt/theme/theme3.xml><?xml version="1.0" encoding="utf-8"?>
<a:theme xmlns:a="http://schemas.openxmlformats.org/drawingml/2006/main" name="Title: no logos, no footer">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Ar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marR="0" indent="0" algn="l" defTabSz="914400" rtl="0" eaLnBrk="0" fontAlgn="base" latinLnBrk="0" hangingPunct="0">
          <a:lnSpc>
            <a:spcPct val="100000"/>
          </a:lnSpc>
          <a:spcBef>
            <a:spcPct val="20000"/>
          </a:spcBef>
          <a:spcAft>
            <a:spcPct val="0"/>
          </a:spcAft>
          <a:buClrTx/>
          <a:buSzTx/>
          <a:buFontTx/>
          <a:buNone/>
          <a:tabLst/>
          <a:defRPr dirty="0" smtClean="0">
            <a:latin typeface="Arial MT Condensed" panose="020B0706020202020204" pitchFamily="34" charset="0"/>
            <a:ea typeface="Arial MT Condensed" panose="020B0706020202020204" pitchFamily="34" charset="0"/>
            <a:cs typeface="Arial MT Condensed" panose="020B0706020202020204"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4273</Words>
  <Application>Microsoft Office PowerPoint</Application>
  <PresentationFormat>Benutzerdefiniert</PresentationFormat>
  <Paragraphs>340</Paragraphs>
  <Slides>20</Slides>
  <Notes>20</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20</vt:i4>
      </vt:variant>
    </vt:vector>
  </HeadingPairs>
  <TitlesOfParts>
    <vt:vector size="29" baseType="lpstr">
      <vt:lpstr>Arial</vt:lpstr>
      <vt:lpstr>Arial MT Condensed Light</vt:lpstr>
      <vt:lpstr>Arial Narrow</vt:lpstr>
      <vt:lpstr>Arial Nova Cond Light</vt:lpstr>
      <vt:lpstr>Cambria Math</vt:lpstr>
      <vt:lpstr>Wingdings</vt:lpstr>
      <vt:lpstr>Content</vt:lpstr>
      <vt:lpstr>Title</vt:lpstr>
      <vt:lpstr>Title: no logos, no footer</vt:lpstr>
      <vt:lpstr>Validation of state-of-the-art runaway electron generation models in simulations of ASDEX Upgrade disruptions</vt:lpstr>
      <vt:lpstr>Brief remark: RE modeling beyond this talk</vt:lpstr>
      <vt:lpstr>Towards understanding RE generation</vt:lpstr>
      <vt:lpstr>Integrated simulations with the transport codes ASTRA-STRAHL</vt:lpstr>
      <vt:lpstr>The model: main plasma &amp; impurity evolution</vt:lpstr>
      <vt:lpstr>The model: RE generation mechanisms</vt:lpstr>
      <vt:lpstr>The model: RE implementation</vt:lpstr>
      <vt:lpstr>Experimental scenario: ASDEX Upgrade #33108</vt:lpstr>
      <vt:lpstr>Material transport</vt:lpstr>
      <vt:lpstr>Material transport: deposition</vt:lpstr>
      <vt:lpstr>Material transport: rapid redistribution</vt:lpstr>
      <vt:lpstr>Experimental agreement</vt:lpstr>
      <vt:lpstr>Experimental agreement: key parameters</vt:lpstr>
      <vt:lpstr>Experimental agreement: neoclassical transport</vt:lpstr>
      <vt:lpstr>Runaway electron generation &amp; model validation</vt:lpstr>
      <vt:lpstr>Runaway electron generation</vt:lpstr>
      <vt:lpstr>Model validation: impact of partially ionized impurities</vt:lpstr>
      <vt:lpstr>Conclusion</vt:lpstr>
      <vt:lpstr>Further questions?</vt:lpstr>
      <vt:lpstr>References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Validation of state-of-the-art runaway generation models in simulations of ASDEX Upgrade disruptions</dc:title>
  <dc:creator/>
  <cp:lastModifiedBy/>
  <cp:revision>220</cp:revision>
  <cp:lastPrinted>2020-06-30T13:38:28Z</cp:lastPrinted>
  <dcterms:created xsi:type="dcterms:W3CDTF">2020-06-25T07:11:33Z</dcterms:created>
  <dcterms:modified xsi:type="dcterms:W3CDTF">2020-07-10T13:05:09Z</dcterms:modified>
</cp:coreProperties>
</file>