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56" r:id="rId5"/>
    <p:sldId id="291" r:id="rId6"/>
    <p:sldId id="298" r:id="rId7"/>
    <p:sldId id="301" r:id="rId8"/>
    <p:sldId id="304" r:id="rId9"/>
    <p:sldId id="293" r:id="rId10"/>
    <p:sldId id="294" r:id="rId11"/>
    <p:sldId id="314" r:id="rId12"/>
    <p:sldId id="313" r:id="rId13"/>
    <p:sldId id="308" r:id="rId14"/>
    <p:sldId id="300" r:id="rId15"/>
    <p:sldId id="307" r:id="rId16"/>
    <p:sldId id="312" r:id="rId17"/>
    <p:sldId id="311" r:id="rId18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  <a:srgbClr val="FF2600"/>
    <a:srgbClr val="D6E9DD"/>
    <a:srgbClr val="4E8F00"/>
    <a:srgbClr val="0432FF"/>
    <a:srgbClr val="B4E3F6"/>
    <a:srgbClr val="942093"/>
    <a:srgbClr val="808184"/>
    <a:srgbClr val="D25350"/>
    <a:srgbClr val="F1F3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 autoAdjust="0"/>
    <p:restoredTop sz="86395" autoAdjust="0"/>
  </p:normalViewPr>
  <p:slideViewPr>
    <p:cSldViewPr snapToGrid="0" showGuides="1">
      <p:cViewPr varScale="1">
        <p:scale>
          <a:sx n="189" d="100"/>
          <a:sy n="189" d="100"/>
        </p:scale>
        <p:origin x="168" y="5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7/12/20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7/12/20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lnSpc>
        <a:spcPct val="90000"/>
      </a:lnSpc>
      <a:spcBef>
        <a:spcPts val="225"/>
      </a:spcBef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lnSpc>
        <a:spcPct val="90000"/>
      </a:lnSpc>
      <a:spcBef>
        <a:spcPts val="225"/>
      </a:spcBef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lnSpc>
        <a:spcPct val="90000"/>
      </a:lnSpc>
      <a:spcBef>
        <a:spcPts val="225"/>
      </a:spcBef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lnSpc>
        <a:spcPct val="90000"/>
      </a:lnSpc>
      <a:spcBef>
        <a:spcPts val="225"/>
      </a:spcBef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lnSpc>
        <a:spcPct val="90000"/>
      </a:lnSpc>
      <a:spcBef>
        <a:spcPts val="225"/>
      </a:spcBef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52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2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1" y="805815"/>
            <a:ext cx="8500937" cy="317493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0371" y="4007876"/>
            <a:ext cx="403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21552" y="1041722"/>
            <a:ext cx="6508646" cy="757130"/>
          </a:xfrm>
        </p:spPr>
        <p:txBody>
          <a:bodyPr/>
          <a:lstStyle>
            <a:lvl1pPr algn="l">
              <a:defRPr sz="24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611" y="2260092"/>
            <a:ext cx="4080386" cy="1521076"/>
          </a:xfrm>
        </p:spPr>
        <p:txBody>
          <a:bodyPr/>
          <a:lstStyle>
            <a:lvl1pPr marL="0" indent="0" algn="l">
              <a:buNone/>
              <a:defRPr sz="15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32" y="4057116"/>
            <a:ext cx="1202817" cy="2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728" y="812816"/>
            <a:ext cx="4115073" cy="3164468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5"/>
            <a:ext cx="4366260" cy="316625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60" y="956841"/>
            <a:ext cx="4153054" cy="757130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03131" y="61674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03131" y="61674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1059" y="1839988"/>
            <a:ext cx="4134678" cy="2017638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6731" lvl="1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727" y="809244"/>
            <a:ext cx="4115305" cy="3168039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0" y="809244"/>
            <a:ext cx="4366260" cy="4334256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060" y="956841"/>
            <a:ext cx="4153054" cy="757130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59" y="1839988"/>
            <a:ext cx="4134678" cy="3122468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6731" lvl="1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0446" y="809242"/>
            <a:ext cx="5598140" cy="316950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05741" y="809244"/>
            <a:ext cx="2884706" cy="433425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59" y="956842"/>
            <a:ext cx="2682171" cy="757130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060" y="2100262"/>
            <a:ext cx="2656459" cy="2862194"/>
          </a:xfrm>
        </p:spPr>
        <p:txBody>
          <a:bodyPr/>
          <a:lstStyle>
            <a:lvl1pPr marL="215504" indent="-215504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3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6731" lvl="1" indent="-2143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3090447" y="1"/>
            <a:ext cx="6053554" cy="5143499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5741" y="1786"/>
            <a:ext cx="8484632" cy="4756516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7" y="205741"/>
            <a:ext cx="8250174" cy="424732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85775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4519612" y="0"/>
            <a:ext cx="4624388" cy="51435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4758302"/>
            <a:ext cx="205740" cy="383182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3" y="4854709"/>
            <a:ext cx="820246" cy="1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5" y="205740"/>
            <a:ext cx="8572500" cy="424732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1" y="1240301"/>
            <a:ext cx="8572500" cy="3035834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240031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857750"/>
            <a:ext cx="816102" cy="196395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4571999" y="809244"/>
            <a:ext cx="4151269" cy="31715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05740" y="809244"/>
            <a:ext cx="4366260" cy="3171505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1014360"/>
            <a:ext cx="4060102" cy="7571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9163" y="2168912"/>
            <a:ext cx="4073266" cy="1689410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>
                <a:latin typeface="Century Gothic" panose="020B0502020202020204" pitchFamily="34" charset="0"/>
              </a:defRPr>
            </a:lvl1pPr>
            <a:lvl2pPr marL="516731" indent="-214313">
              <a:buClr>
                <a:schemeClr val="tx1"/>
              </a:buClr>
              <a:buFont typeface="Century Gothic" panose="020B0502020202020204" pitchFamily="34" charset="0"/>
              <a:buChar char="–"/>
              <a:defRPr sz="1350">
                <a:latin typeface="Century Gothic" panose="020B0502020202020204" pitchFamily="34" charset="0"/>
              </a:defRPr>
            </a:lvl2pPr>
            <a:lvl3pPr>
              <a:defRPr sz="1200"/>
            </a:lvl3pPr>
            <a:lvl4pPr>
              <a:defRPr sz="1050"/>
            </a:lvl4pPr>
            <a:lvl5pPr marL="1112044" indent="-166688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4572000" y="0"/>
            <a:ext cx="4572000" cy="51435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240031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568927" cy="424732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857750"/>
            <a:ext cx="816102" cy="196395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240031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628678" cy="424732"/>
          </a:xfrm>
        </p:spPr>
        <p:txBody>
          <a:bodyPr/>
          <a:lstStyle>
            <a:lvl1pPr>
              <a:lnSpc>
                <a:spcPct val="9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758" y="1083564"/>
            <a:ext cx="4130874" cy="615893"/>
          </a:xfrm>
        </p:spPr>
        <p:txBody>
          <a:bodyPr anchor="b"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758" y="1706601"/>
            <a:ext cx="4130874" cy="2529922"/>
          </a:xfrm>
        </p:spPr>
        <p:txBody>
          <a:bodyPr/>
          <a:lstStyle>
            <a:lvl1pPr marL="172641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>
                <a:latin typeface="+mn-lt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>
                <a:latin typeface="Century Gothic" panose="020B0502020202020204" pitchFamily="34" charset="0"/>
              </a:defRPr>
            </a:lvl3pPr>
            <a:lvl4pPr marL="728663" indent="0">
              <a:buClr>
                <a:schemeClr val="tx1"/>
              </a:buClr>
              <a:buFont typeface="Century Gothic" panose="020B0502020202020204" pitchFamily="34" charset="0"/>
              <a:buNone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83564"/>
            <a:ext cx="4128516" cy="615893"/>
          </a:xfrm>
        </p:spPr>
        <p:txBody>
          <a:bodyPr anchor="b"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06601"/>
            <a:ext cx="4128516" cy="2529922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 baseline="0">
                <a:latin typeface="Century Gothic" panose="020B0502020202020204" pitchFamily="34" charset="0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3pPr>
            <a:lvl4pPr marL="858441" indent="-129779">
              <a:buClr>
                <a:schemeClr val="tx1"/>
              </a:buClr>
              <a:buFont typeface="Century Gothic" panose="020B0502020202020204" pitchFamily="34" charset="0"/>
              <a:buChar char="•"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864894"/>
            <a:ext cx="816102" cy="196395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240031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41"/>
            <a:ext cx="8628678" cy="424732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522" y="1040701"/>
            <a:ext cx="2707859" cy="61589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522" y="1656595"/>
            <a:ext cx="2707859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 baseline="0"/>
            </a:lvl1pPr>
            <a:lvl2pPr marL="385763" indent="-16906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baseline="0"/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5244" y="1040701"/>
            <a:ext cx="2706314" cy="61589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95244" y="1659889"/>
            <a:ext cx="2706314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385763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6421" y="1040701"/>
            <a:ext cx="2706314" cy="615893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6421" y="1659889"/>
            <a:ext cx="2706314" cy="2859803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170260" indent="-17026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350"/>
            </a:lvl1pPr>
            <a:lvl2pPr marL="345281" indent="-12858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2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57213" indent="-129779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Clr>
                <a:schemeClr val="tx1"/>
              </a:buClr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385763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4857750"/>
            <a:ext cx="816102" cy="196395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76664"/>
            <a:ext cx="4380567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763689" y="1076664"/>
            <a:ext cx="4380311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4379004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763689" y="711028"/>
            <a:ext cx="4380311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10603" y="724624"/>
            <a:ext cx="4361396" cy="3429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10603" y="1138142"/>
            <a:ext cx="4361396" cy="308276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768008" y="724624"/>
            <a:ext cx="4358907" cy="3429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768008" y="1138142"/>
            <a:ext cx="4358907" cy="308276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257053"/>
            <a:ext cx="7749540" cy="342900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8302" y="49095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76664"/>
            <a:ext cx="290110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24318" y="1076664"/>
            <a:ext cx="290093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242895" y="1076664"/>
            <a:ext cx="2901104" cy="3918310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0" y="711028"/>
            <a:ext cx="2900069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24317" y="711028"/>
            <a:ext cx="2900934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242896" y="711028"/>
            <a:ext cx="2914448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8500" y="724624"/>
            <a:ext cx="2875410" cy="3429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12598" y="1138428"/>
            <a:ext cx="2875410" cy="308276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34012" y="724624"/>
            <a:ext cx="2873769" cy="3429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39873" y="1138428"/>
            <a:ext cx="2873769" cy="308276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53455" y="724624"/>
            <a:ext cx="2847992" cy="3429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259316" y="1138428"/>
            <a:ext cx="2847992" cy="308276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452" y="260604"/>
            <a:ext cx="7749540" cy="342900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8302" y="49095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05741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9112" y="724844"/>
            <a:ext cx="2161143" cy="3429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05740" y="1076194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2466458" y="1076194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2466458" y="711028"/>
            <a:ext cx="2156104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4727176" y="1076194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4727176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6987895" y="1076194"/>
            <a:ext cx="2156105" cy="3901196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6987895" y="711028"/>
            <a:ext cx="2156105" cy="365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12598" y="1138428"/>
            <a:ext cx="2132838" cy="375818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85800" indent="-170260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2462937" y="726948"/>
            <a:ext cx="2161143" cy="3429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2479034" y="1138428"/>
            <a:ext cx="2132838" cy="375818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427435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85800" lvl="2" indent="-17026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728692" y="726948"/>
            <a:ext cx="2151068" cy="3429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4734714" y="1138428"/>
            <a:ext cx="2132838" cy="375818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427435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85800" lvl="2" indent="-17026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330252" y="240030"/>
            <a:ext cx="7813748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30252" y="260604"/>
            <a:ext cx="7749540" cy="342900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240030"/>
            <a:ext cx="205740" cy="3831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05740" y="240030"/>
            <a:ext cx="1059505" cy="3831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847" y="342183"/>
            <a:ext cx="816102" cy="196395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984373" y="726948"/>
            <a:ext cx="2159627" cy="3429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6998954" y="1138428"/>
            <a:ext cx="2132838" cy="3758184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427435" lvl="1" indent="-16906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685800" lvl="2" indent="-17026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2326" y="205741"/>
            <a:ext cx="857250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8711" y="1237522"/>
            <a:ext cx="8564601" cy="303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3293" y="4969599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240031"/>
            <a:ext cx="205740" cy="490346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2455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09847" y="4857750"/>
            <a:ext cx="816102" cy="196395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4937760"/>
            <a:ext cx="2895600" cy="13692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5pPr>
      <a:lvl6pPr marL="3429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6pPr>
      <a:lvl7pPr marL="685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7pPr>
      <a:lvl8pPr marL="10287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8pPr>
      <a:lvl9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9pPr>
    </p:titleStyle>
    <p:bodyStyle>
      <a:lvl1pPr marL="215504" indent="-215504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16731" indent="-2143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772716" indent="-2143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858441" indent="-129779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–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112044" indent="-166688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Clr>
          <a:schemeClr val="tx1"/>
        </a:buClr>
        <a:buFont typeface="Arial" charset="0"/>
        <a:buChar char="»"/>
        <a:defRPr sz="135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610" y="826930"/>
            <a:ext cx="6508646" cy="1089529"/>
          </a:xfrm>
        </p:spPr>
        <p:txBody>
          <a:bodyPr/>
          <a:lstStyle/>
          <a:p>
            <a:r>
              <a:rPr lang="en-US" dirty="0"/>
              <a:t>Modeling and simulation of runaway electrons: Spatiotemporal effects in dynamic scenarios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610" y="2017973"/>
            <a:ext cx="4923723" cy="1717288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D. del-Castillo-Negrete</a:t>
            </a:r>
            <a:r>
              <a:rPr lang="en-US" baseline="30000" dirty="0"/>
              <a:t>1</a:t>
            </a:r>
            <a:r>
              <a:rPr lang="en-US" dirty="0"/>
              <a:t>, M. Beidler</a:t>
            </a:r>
            <a:r>
              <a:rPr lang="en-US" baseline="30000" dirty="0"/>
              <a:t>1</a:t>
            </a:r>
            <a:r>
              <a:rPr lang="en-US" dirty="0"/>
              <a:t>, L. Carbajal</a:t>
            </a:r>
            <a:r>
              <a:rPr lang="en-US" baseline="30000" dirty="0"/>
              <a:t>2</a:t>
            </a:r>
            <a:r>
              <a:rPr lang="en-US" dirty="0"/>
              <a:t>,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L. Baylor</a:t>
            </a:r>
            <a:r>
              <a:rPr lang="en-US" baseline="30000" dirty="0"/>
              <a:t>1</a:t>
            </a:r>
            <a:r>
              <a:rPr lang="en-US" dirty="0"/>
              <a:t>, D. Shiraki</a:t>
            </a:r>
            <a:r>
              <a:rPr lang="en-US" baseline="30000" dirty="0"/>
              <a:t>1</a:t>
            </a:r>
            <a:r>
              <a:rPr lang="en-US" dirty="0"/>
              <a:t>, J. Martinell</a:t>
            </a:r>
            <a:r>
              <a:rPr lang="en-US" baseline="30000" dirty="0"/>
              <a:t>2</a:t>
            </a:r>
            <a:r>
              <a:rPr lang="en-US" dirty="0"/>
              <a:t>, and D. Spong</a:t>
            </a:r>
            <a:r>
              <a:rPr lang="en-US" baseline="30000" dirty="0"/>
              <a:t>1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baseline="30000" dirty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baseline="30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aseline="30000" dirty="0"/>
              <a:t>1 Oak Ridge National Laboratory. USA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aseline="30000" dirty="0"/>
              <a:t>2 Institute for Nuclear Sciences. UNAM, Mexico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5BAB7-4BFC-D34E-8938-6D2FBFE08AEF}"/>
              </a:ext>
            </a:extLst>
          </p:cNvPr>
          <p:cNvSpPr txBox="1"/>
          <p:nvPr/>
        </p:nvSpPr>
        <p:spPr>
          <a:xfrm>
            <a:off x="213638" y="4395826"/>
            <a:ext cx="308770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IAEA (virtual) Technical Meeting</a:t>
            </a:r>
          </a:p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Plasma Disruptions and their Mitigation </a:t>
            </a:r>
          </a:p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July 20-23</a:t>
            </a:r>
            <a:r>
              <a:rPr lang="en-US" sz="1200" b="1" baseline="30000" dirty="0">
                <a:latin typeface="+mn-lt"/>
              </a:rPr>
              <a:t>th</a:t>
            </a:r>
            <a:r>
              <a:rPr lang="en-US" sz="1200" b="1" dirty="0">
                <a:latin typeface="+mn-lt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2"/>
    </mc:Choice>
    <mc:Fallback xmlns="">
      <p:transition spd="slow" advTm="1368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0AE3330-A096-D941-8B53-F5B2D762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25" y="27548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Initial conditions and collisions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70AA9-AC62-BF47-B4FD-FE5C1DE13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81" y="475865"/>
            <a:ext cx="3196894" cy="2401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763A41-A167-A240-B713-B4DAE1B98684}"/>
              </a:ext>
            </a:extLst>
          </p:cNvPr>
          <p:cNvSpPr txBox="1"/>
          <p:nvPr/>
        </p:nvSpPr>
        <p:spPr>
          <a:xfrm>
            <a:off x="326225" y="2869492"/>
            <a:ext cx="4421403" cy="1782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+mn-lt"/>
              </a:rPr>
              <a:t>Pitch angle </a:t>
            </a:r>
            <a:r>
              <a:rPr lang="en-US" sz="1400" dirty="0">
                <a:latin typeface="+mn-lt"/>
              </a:rPr>
              <a:t>distribution: “canonical”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(Coulomb drag + E acceleration equilibrium)</a:t>
            </a:r>
          </a:p>
          <a:p>
            <a:pPr algn="l">
              <a:lnSpc>
                <a:spcPct val="90000"/>
              </a:lnSpc>
            </a:pPr>
            <a:endParaRPr lang="en-US" sz="800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+mn-lt"/>
              </a:rPr>
              <a:t>Energy</a:t>
            </a:r>
            <a:r>
              <a:rPr lang="en-US" sz="1400" dirty="0">
                <a:latin typeface="+mn-lt"/>
              </a:rPr>
              <a:t> distribution: p</a:t>
            </a:r>
            <a:r>
              <a:rPr lang="en-US" sz="1400" dirty="0"/>
              <a:t>ower law</a:t>
            </a:r>
            <a:r>
              <a:rPr lang="en-US" sz="1400" dirty="0">
                <a:latin typeface="+mn-lt"/>
              </a:rPr>
              <a:t> [Hollmann 2015]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(inferred from DIII-D VIS, IR and HXR emission)</a:t>
            </a:r>
          </a:p>
          <a:p>
            <a:pPr algn="l">
              <a:lnSpc>
                <a:spcPct val="90000"/>
              </a:lnSpc>
            </a:pPr>
            <a:endParaRPr lang="en-US" sz="8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+mn-lt"/>
              </a:rPr>
              <a:t>Spatial </a:t>
            </a:r>
            <a:r>
              <a:rPr lang="en-US" sz="1400" dirty="0">
                <a:latin typeface="+mn-lt"/>
              </a:rPr>
              <a:t>distribution: uniform toroidal</a:t>
            </a:r>
          </a:p>
          <a:p>
            <a:pPr algn="l">
              <a:lnSpc>
                <a:spcPct val="90000"/>
              </a:lnSpc>
            </a:pPr>
            <a:endParaRPr lang="en-US" sz="8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Also considered mono-energetic and 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mono-pitch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CA2217-EC7B-FC4A-A734-DD62A3044E7F}"/>
              </a:ext>
            </a:extLst>
          </p:cNvPr>
          <p:cNvSpPr txBox="1"/>
          <p:nvPr/>
        </p:nvSpPr>
        <p:spPr>
          <a:xfrm>
            <a:off x="4559031" y="553960"/>
            <a:ext cx="4474302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+mn-lt"/>
              </a:rPr>
              <a:t>Collisions model </a:t>
            </a:r>
            <a:r>
              <a:rPr lang="en-US" sz="1400" dirty="0">
                <a:latin typeface="+mn-lt"/>
              </a:rPr>
              <a:t>Monte-Carlo implementation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of </a:t>
            </a:r>
            <a:r>
              <a:rPr lang="en-US" sz="1400" b="1" dirty="0">
                <a:latin typeface="+mn-lt"/>
              </a:rPr>
              <a:t>[Heslow, et al 2017</a:t>
            </a:r>
            <a:r>
              <a:rPr lang="en-US" sz="1400" dirty="0">
                <a:latin typeface="+mn-lt"/>
              </a:rPr>
              <a:t>] model including bound 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electrons and partially ionized impurities </a:t>
            </a:r>
          </a:p>
          <a:p>
            <a:pPr algn="l">
              <a:lnSpc>
                <a:spcPct val="90000"/>
              </a:lnSpc>
            </a:pPr>
            <a:endParaRPr lang="en-US" sz="1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E088CA-46F0-4D49-85AF-523B48381D0A}"/>
              </a:ext>
            </a:extLst>
          </p:cNvPr>
          <p:cNvSpPr txBox="1"/>
          <p:nvPr/>
        </p:nvSpPr>
        <p:spPr>
          <a:xfrm>
            <a:off x="4648690" y="4663369"/>
            <a:ext cx="347242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Also studied collisionless cases and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no bound electron models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B95286-8F76-5B4F-AE22-A28AB3B04ADE}"/>
              </a:ext>
            </a:extLst>
          </p:cNvPr>
          <p:cNvGrpSpPr/>
          <p:nvPr/>
        </p:nvGrpSpPr>
        <p:grpSpPr>
          <a:xfrm>
            <a:off x="5024959" y="1459024"/>
            <a:ext cx="3096156" cy="3112683"/>
            <a:chOff x="5390585" y="1332866"/>
            <a:chExt cx="3096156" cy="31126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16E48C-3DCD-9F42-A662-C3F4D2167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0585" y="1332866"/>
              <a:ext cx="3096156" cy="311268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78A505-A0DC-F144-9E5D-0E200EB28097}"/>
                </a:ext>
              </a:extLst>
            </p:cNvPr>
            <p:cNvSpPr txBox="1"/>
            <p:nvPr/>
          </p:nvSpPr>
          <p:spPr>
            <a:xfrm>
              <a:off x="5742122" y="1445700"/>
              <a:ext cx="1385316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b="1" dirty="0">
                  <a:latin typeface="+mn-lt"/>
                </a:rPr>
                <a:t>Slowing down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020684-427F-D14E-9F8D-025EA06EE7C1}"/>
                </a:ext>
              </a:extLst>
            </p:cNvPr>
            <p:cNvSpPr txBox="1"/>
            <p:nvPr/>
          </p:nvSpPr>
          <p:spPr>
            <a:xfrm>
              <a:off x="5742122" y="3180737"/>
              <a:ext cx="1385316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b="1" dirty="0">
                  <a:latin typeface="+mn-lt"/>
                </a:rPr>
                <a:t>Pitch angle</a:t>
              </a:r>
            </a:p>
            <a:p>
              <a:pPr algn="l">
                <a:lnSpc>
                  <a:spcPct val="90000"/>
                </a:lnSpc>
              </a:pPr>
              <a:r>
                <a:rPr lang="en-US" sz="1200" b="1" dirty="0">
                  <a:latin typeface="+mn-lt"/>
                </a:rPr>
                <a:t>diffusion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88CA749-6CAD-AF46-91A3-06907FFA06AA}"/>
              </a:ext>
            </a:extLst>
          </p:cNvPr>
          <p:cNvSpPr txBox="1"/>
          <p:nvPr/>
        </p:nvSpPr>
        <p:spPr>
          <a:xfrm>
            <a:off x="616394" y="881943"/>
            <a:ext cx="45557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(A)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32BFCD-5E53-9640-8664-70408276E321}"/>
              </a:ext>
            </a:extLst>
          </p:cNvPr>
          <p:cNvSpPr txBox="1"/>
          <p:nvPr/>
        </p:nvSpPr>
        <p:spPr>
          <a:xfrm>
            <a:off x="4811599" y="1459024"/>
            <a:ext cx="42672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40198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05"/>
    </mc:Choice>
    <mc:Fallback xmlns="">
      <p:transition spd="slow" advTm="8770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390D8B-11D6-0E48-B4B5-8FA192A87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87" y="1070073"/>
            <a:ext cx="4233959" cy="189724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A101C50-0EAD-B747-834C-4D72C3A6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6338"/>
            <a:ext cx="8572500" cy="646331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Magnetic field, electric field, and impurity density spatiotemporal models inferred from DIII-D experimental data [shot # 164409]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AFAEB1-410A-3348-9C35-C07A5DAC0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612" y="3245890"/>
            <a:ext cx="2313105" cy="1841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7981286-08BA-434D-BD34-FFBE557A2A04}"/>
              </a:ext>
            </a:extLst>
          </p:cNvPr>
          <p:cNvGrpSpPr/>
          <p:nvPr/>
        </p:nvGrpSpPr>
        <p:grpSpPr>
          <a:xfrm>
            <a:off x="4476836" y="3167918"/>
            <a:ext cx="4476426" cy="1970603"/>
            <a:chOff x="1105858" y="3001023"/>
            <a:chExt cx="4102627" cy="19706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5A5EF12-A618-8C4E-8BCA-C408CBD097E5}"/>
                </a:ext>
              </a:extLst>
            </p:cNvPr>
            <p:cNvGrpSpPr/>
            <p:nvPr/>
          </p:nvGrpSpPr>
          <p:grpSpPr>
            <a:xfrm>
              <a:off x="1105858" y="3040928"/>
              <a:ext cx="4102627" cy="1930698"/>
              <a:chOff x="1104568" y="2887353"/>
              <a:chExt cx="4102627" cy="193069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7D7F6BD-4496-E048-B647-D36F2B0B8D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4568" y="2987710"/>
                <a:ext cx="3731388" cy="183034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3F3F2D0-5FBD-D04F-8A68-134AD04D5C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35957" y="2887353"/>
                <a:ext cx="371238" cy="1679515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ACE625-544E-6344-91E8-D9B613E4D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12416" y="3001023"/>
              <a:ext cx="3036366" cy="18533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E8F618E-3BF1-C54F-8C4B-7D57EE894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386" y="3763323"/>
            <a:ext cx="1544012" cy="3101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354295-7567-7047-AAC6-F2450F0B6B4E}"/>
              </a:ext>
            </a:extLst>
          </p:cNvPr>
          <p:cNvSpPr txBox="1"/>
          <p:nvPr/>
        </p:nvSpPr>
        <p:spPr>
          <a:xfrm>
            <a:off x="285750" y="3403302"/>
            <a:ext cx="133722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JFIT inferred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801CE7-6454-5043-9CEE-41A98D296477}"/>
              </a:ext>
            </a:extLst>
          </p:cNvPr>
          <p:cNvSpPr txBox="1"/>
          <p:nvPr/>
        </p:nvSpPr>
        <p:spPr>
          <a:xfrm>
            <a:off x="348267" y="672669"/>
            <a:ext cx="4363695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Time evolution of JFIT reconstructed B field</a:t>
            </a:r>
          </a:p>
          <a:p>
            <a:pPr algn="l">
              <a:lnSpc>
                <a:spcPct val="90000"/>
              </a:lnSpc>
            </a:pPr>
            <a:r>
              <a:rPr lang="en-US" sz="1100" b="1" dirty="0">
                <a:latin typeface="+mn-lt"/>
              </a:rPr>
              <a:t>[DIII-D #164409]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0AE262B-ED71-2540-B824-97A448174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054" y="869787"/>
            <a:ext cx="2673397" cy="19270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745F4AA-1421-A74A-BD18-F8B5D439814F}"/>
              </a:ext>
            </a:extLst>
          </p:cNvPr>
          <p:cNvSpPr txBox="1"/>
          <p:nvPr/>
        </p:nvSpPr>
        <p:spPr>
          <a:xfrm>
            <a:off x="5312645" y="625862"/>
            <a:ext cx="296427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+mn-lt"/>
              </a:rPr>
              <a:t>Line integrated n</a:t>
            </a:r>
            <a:r>
              <a:rPr lang="en-US" sz="1600" b="1" baseline="-25000" dirty="0">
                <a:latin typeface="+mn-lt"/>
              </a:rPr>
              <a:t>e</a:t>
            </a:r>
            <a:r>
              <a:rPr lang="en-US" sz="1600" b="1" dirty="0">
                <a:latin typeface="+mn-lt"/>
              </a:rPr>
              <a:t> </a:t>
            </a:r>
            <a:r>
              <a:rPr lang="en-US" sz="1000" b="1" dirty="0">
                <a:latin typeface="+mn-lt"/>
              </a:rPr>
              <a:t>[DIII-D #164409]</a:t>
            </a:r>
          </a:p>
          <a:p>
            <a:pPr algn="l">
              <a:lnSpc>
                <a:spcPct val="90000"/>
              </a:lnSpc>
            </a:pPr>
            <a:endParaRPr lang="en-US" sz="1600" b="1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7BF1AF-D7FB-BF48-92DD-803048DB5814}"/>
              </a:ext>
            </a:extLst>
          </p:cNvPr>
          <p:cNvSpPr txBox="1"/>
          <p:nvPr/>
        </p:nvSpPr>
        <p:spPr>
          <a:xfrm>
            <a:off x="4974334" y="2810350"/>
            <a:ext cx="336823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+mn-lt"/>
              </a:rPr>
              <a:t>Time evolution of n</a:t>
            </a:r>
            <a:r>
              <a:rPr lang="en-US" sz="1600" b="1" baseline="-25000" dirty="0">
                <a:latin typeface="+mn-lt"/>
              </a:rPr>
              <a:t>e</a:t>
            </a:r>
            <a:r>
              <a:rPr lang="en-US" sz="1600" b="1" dirty="0">
                <a:latin typeface="+mn-lt"/>
              </a:rPr>
              <a:t> and </a:t>
            </a:r>
            <a:r>
              <a:rPr lang="en-US" sz="1600" b="1" dirty="0"/>
              <a:t>n</a:t>
            </a:r>
            <a:r>
              <a:rPr lang="en-US" sz="1600" b="1" baseline="-25000" dirty="0"/>
              <a:t>impurity</a:t>
            </a:r>
            <a:r>
              <a:rPr lang="en-US" sz="1600" b="1" dirty="0">
                <a:latin typeface="+mn-lt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C01646-ACDD-5147-AFB2-817F462E3C52}"/>
              </a:ext>
            </a:extLst>
          </p:cNvPr>
          <p:cNvSpPr txBox="1"/>
          <p:nvPr/>
        </p:nvSpPr>
        <p:spPr>
          <a:xfrm>
            <a:off x="1777645" y="2985145"/>
            <a:ext cx="251383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Time evolution of E field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E0AA8CA-F90E-934C-9B34-3F2CFA28523F}"/>
              </a:ext>
            </a:extLst>
          </p:cNvPr>
          <p:cNvCxnSpPr/>
          <p:nvPr/>
        </p:nvCxnSpPr>
        <p:spPr>
          <a:xfrm>
            <a:off x="7742451" y="1224501"/>
            <a:ext cx="367879" cy="0"/>
          </a:xfrm>
          <a:prstGeom prst="line">
            <a:avLst/>
          </a:prstGeom>
          <a:ln w="2857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B88C02-E31C-C347-9C32-15D86FC4E5A8}"/>
              </a:ext>
            </a:extLst>
          </p:cNvPr>
          <p:cNvCxnSpPr/>
          <p:nvPr/>
        </p:nvCxnSpPr>
        <p:spPr>
          <a:xfrm>
            <a:off x="7742451" y="1456415"/>
            <a:ext cx="367879" cy="0"/>
          </a:xfrm>
          <a:prstGeom prst="line">
            <a:avLst/>
          </a:prstGeom>
          <a:ln w="28575">
            <a:solidFill>
              <a:schemeClr val="tx1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F3740D0-6507-C54C-ADA9-2302AF25266D}"/>
              </a:ext>
            </a:extLst>
          </p:cNvPr>
          <p:cNvSpPr txBox="1"/>
          <p:nvPr/>
        </p:nvSpPr>
        <p:spPr>
          <a:xfrm>
            <a:off x="8122151" y="1052855"/>
            <a:ext cx="67358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data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9F2058-BF6C-CF4F-A3C7-376100DC83E9}"/>
              </a:ext>
            </a:extLst>
          </p:cNvPr>
          <p:cNvSpPr txBox="1"/>
          <p:nvPr/>
        </p:nvSpPr>
        <p:spPr>
          <a:xfrm>
            <a:off x="8093069" y="1285599"/>
            <a:ext cx="8274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model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49C3FE-0D1A-284C-B70F-0185B4A83E01}"/>
              </a:ext>
            </a:extLst>
          </p:cNvPr>
          <p:cNvSpPr txBox="1"/>
          <p:nvPr/>
        </p:nvSpPr>
        <p:spPr>
          <a:xfrm>
            <a:off x="298679" y="1108655"/>
            <a:ext cx="45557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(A)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19137-FBD6-374E-A0FA-281DF4BCF919}"/>
              </a:ext>
            </a:extLst>
          </p:cNvPr>
          <p:cNvSpPr txBox="1"/>
          <p:nvPr/>
        </p:nvSpPr>
        <p:spPr>
          <a:xfrm>
            <a:off x="1493493" y="4549898"/>
            <a:ext cx="42672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(B)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0BE7D3-A4F3-3446-9287-B0D80F56BABD}"/>
              </a:ext>
            </a:extLst>
          </p:cNvPr>
          <p:cNvSpPr txBox="1"/>
          <p:nvPr/>
        </p:nvSpPr>
        <p:spPr>
          <a:xfrm>
            <a:off x="4936735" y="923589"/>
            <a:ext cx="46198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(C)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9903B6-8910-B949-B2F0-1F4BB19F244D}"/>
              </a:ext>
            </a:extLst>
          </p:cNvPr>
          <p:cNvSpPr txBox="1"/>
          <p:nvPr/>
        </p:nvSpPr>
        <p:spPr>
          <a:xfrm>
            <a:off x="8349895" y="2792592"/>
            <a:ext cx="44755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(D)</a:t>
            </a:r>
          </a:p>
        </p:txBody>
      </p:sp>
    </p:spTree>
    <p:extLst>
      <p:ext uri="{BB962C8B-B14F-4D97-AF65-F5344CB8AC3E}">
        <p14:creationId xmlns:p14="http://schemas.microsoft.com/office/powerpoint/2010/main" val="17227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41"/>
    </mc:Choice>
    <mc:Fallback xmlns="">
      <p:transition spd="slow" advTm="12494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D0111-DE6B-A64E-AE15-859CC57D9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37" y="0"/>
            <a:ext cx="8572500" cy="75713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RE dissipation mostly due to RE loss of confinement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with highly localized strike points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8A0397-9751-2B4E-A891-4E0BC84D2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887" y="3101566"/>
            <a:ext cx="3137050" cy="1963361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A4B3BAFD-13B0-5745-B202-BBEDAA1D069A}"/>
              </a:ext>
            </a:extLst>
          </p:cNvPr>
          <p:cNvGrpSpPr/>
          <p:nvPr/>
        </p:nvGrpSpPr>
        <p:grpSpPr>
          <a:xfrm>
            <a:off x="482649" y="760860"/>
            <a:ext cx="3824638" cy="4092239"/>
            <a:chOff x="288928" y="910722"/>
            <a:chExt cx="3824638" cy="409223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1371713-B8B5-7E4C-B8C6-883E378DA205}"/>
                </a:ext>
              </a:extLst>
            </p:cNvPr>
            <p:cNvGrpSpPr/>
            <p:nvPr/>
          </p:nvGrpSpPr>
          <p:grpSpPr>
            <a:xfrm>
              <a:off x="288928" y="1318919"/>
              <a:ext cx="3824638" cy="3684042"/>
              <a:chOff x="424637" y="1151608"/>
              <a:chExt cx="3824638" cy="368404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56619AA-EC0A-E04D-B362-38EE0939F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4637" y="1209529"/>
                <a:ext cx="3389078" cy="3626121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273CDC0-F978-D049-AFB0-D3452D5980BC}"/>
                  </a:ext>
                </a:extLst>
              </p:cNvPr>
              <p:cNvGrpSpPr/>
              <p:nvPr/>
            </p:nvGrpSpPr>
            <p:grpSpPr>
              <a:xfrm>
                <a:off x="2405423" y="1151608"/>
                <a:ext cx="1843852" cy="1048979"/>
                <a:chOff x="2601742" y="1195008"/>
                <a:chExt cx="1843852" cy="1048979"/>
              </a:xfrm>
            </p:grpSpPr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6BA7FEDB-924D-6B4D-ACBD-6F823580D3C9}"/>
                    </a:ext>
                  </a:extLst>
                </p:cNvPr>
                <p:cNvSpPr/>
                <p:nvPr/>
              </p:nvSpPr>
              <p:spPr>
                <a:xfrm>
                  <a:off x="2601742" y="1195008"/>
                  <a:ext cx="1771475" cy="1048979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DEB4DFCC-44AD-9646-9F5A-C6EE46DF086C}"/>
                    </a:ext>
                  </a:extLst>
                </p:cNvPr>
                <p:cNvGrpSpPr/>
                <p:nvPr/>
              </p:nvGrpSpPr>
              <p:grpSpPr>
                <a:xfrm>
                  <a:off x="2681254" y="1195008"/>
                  <a:ext cx="1302025" cy="230832"/>
                  <a:chOff x="4446444" y="1073167"/>
                  <a:chExt cx="1302025" cy="230832"/>
                </a:xfrm>
              </p:grpSpPr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2F164473-C846-E840-9F61-5C74332B70F4}"/>
                      </a:ext>
                    </a:extLst>
                  </p:cNvPr>
                  <p:cNvSpPr txBox="1"/>
                  <p:nvPr/>
                </p:nvSpPr>
                <p:spPr>
                  <a:xfrm>
                    <a:off x="4795964" y="1073167"/>
                    <a:ext cx="952505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r>
                      <a:rPr lang="en-US" sz="1000" b="1" dirty="0">
                        <a:solidFill>
                          <a:srgbClr val="0432FF"/>
                        </a:solidFill>
                        <a:latin typeface="+mn-lt"/>
                      </a:rPr>
                      <a:t>No collisions</a:t>
                    </a:r>
                  </a:p>
                </p:txBody>
              </p: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472F87A5-4C2E-7C4E-9633-71C62A80E7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46444" y="1204179"/>
                    <a:ext cx="348193" cy="0"/>
                  </a:xfrm>
                  <a:prstGeom prst="line">
                    <a:avLst/>
                  </a:prstGeom>
                  <a:ln w="38100">
                    <a:solidFill>
                      <a:srgbClr val="0432FF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F7491E81-C41E-FD45-BAF6-708CB3D58FD4}"/>
                    </a:ext>
                  </a:extLst>
                </p:cNvPr>
                <p:cNvGrpSpPr/>
                <p:nvPr/>
              </p:nvGrpSpPr>
              <p:grpSpPr>
                <a:xfrm>
                  <a:off x="2681254" y="1360870"/>
                  <a:ext cx="1764340" cy="369332"/>
                  <a:chOff x="4446444" y="1332323"/>
                  <a:chExt cx="1764340" cy="369332"/>
                </a:xfrm>
              </p:grpSpPr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81994B87-0DDD-D646-9C62-D2D8A2072839}"/>
                      </a:ext>
                    </a:extLst>
                  </p:cNvPr>
                  <p:cNvSpPr txBox="1"/>
                  <p:nvPr/>
                </p:nvSpPr>
                <p:spPr>
                  <a:xfrm>
                    <a:off x="4780584" y="1332323"/>
                    <a:ext cx="143020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r>
                      <a:rPr lang="en-US" sz="1000" b="1" dirty="0">
                        <a:latin typeface="+mn-lt"/>
                      </a:rPr>
                      <a:t>Bound e-model</a:t>
                    </a:r>
                  </a:p>
                  <a:p>
                    <a:pPr algn="l">
                      <a:lnSpc>
                        <a:spcPct val="90000"/>
                      </a:lnSpc>
                    </a:pPr>
                    <a:r>
                      <a:rPr lang="en-US" sz="1000" b="1" dirty="0">
                        <a:latin typeface="+mn-lt"/>
                      </a:rPr>
                      <a:t>mono-E mono-pitch</a:t>
                    </a:r>
                  </a:p>
                </p:txBody>
              </p: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2C17374F-9787-1749-B58E-34466BE1C3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46444" y="1518647"/>
                    <a:ext cx="348193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739706DF-2E87-AE42-AC5D-333D0DA2BEB5}"/>
                    </a:ext>
                  </a:extLst>
                </p:cNvPr>
                <p:cNvGrpSpPr/>
                <p:nvPr/>
              </p:nvGrpSpPr>
              <p:grpSpPr>
                <a:xfrm>
                  <a:off x="2665351" y="1655884"/>
                  <a:ext cx="1492149" cy="369332"/>
                  <a:chOff x="4430541" y="1708180"/>
                  <a:chExt cx="1492149" cy="369332"/>
                </a:xfrm>
              </p:grpSpPr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589486BE-D0E6-564F-8B6F-93CC511FF971}"/>
                      </a:ext>
                    </a:extLst>
                  </p:cNvPr>
                  <p:cNvSpPr txBox="1"/>
                  <p:nvPr/>
                </p:nvSpPr>
                <p:spPr>
                  <a:xfrm>
                    <a:off x="4773016" y="1708180"/>
                    <a:ext cx="114967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r>
                      <a:rPr lang="en-US" sz="1000" b="1" dirty="0">
                        <a:solidFill>
                          <a:srgbClr val="FF0000"/>
                        </a:solidFill>
                        <a:latin typeface="+mn-lt"/>
                      </a:rPr>
                      <a:t>Bound e-model</a:t>
                    </a:r>
                  </a:p>
                  <a:p>
                    <a:pPr algn="l">
                      <a:lnSpc>
                        <a:spcPct val="90000"/>
                      </a:lnSpc>
                    </a:pPr>
                    <a:r>
                      <a:rPr lang="en-US" sz="1000" b="1" dirty="0">
                        <a:solidFill>
                          <a:srgbClr val="FF0000"/>
                        </a:solidFill>
                        <a:latin typeface="+mn-lt"/>
                      </a:rPr>
                      <a:t>f(E,pitch)</a:t>
                    </a:r>
                  </a:p>
                </p:txBody>
              </p: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167CB3D9-0B9D-5C40-AF4E-648EB6D3A9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30541" y="1901031"/>
                    <a:ext cx="364096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FB598AA-28E0-B047-97E3-43E5582EC7E4}"/>
                    </a:ext>
                  </a:extLst>
                </p:cNvPr>
                <p:cNvGrpSpPr/>
                <p:nvPr/>
              </p:nvGrpSpPr>
              <p:grpSpPr>
                <a:xfrm>
                  <a:off x="2679018" y="2013155"/>
                  <a:ext cx="1706951" cy="230832"/>
                  <a:chOff x="4430541" y="2184358"/>
                  <a:chExt cx="1706951" cy="230832"/>
                </a:xfrm>
              </p:grpSpPr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1BD96D6-13DB-9843-8C54-5272967ADFB0}"/>
                      </a:ext>
                    </a:extLst>
                  </p:cNvPr>
                  <p:cNvSpPr txBox="1"/>
                  <p:nvPr/>
                </p:nvSpPr>
                <p:spPr>
                  <a:xfrm>
                    <a:off x="4773016" y="2184358"/>
                    <a:ext cx="136447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90000"/>
                      </a:lnSpc>
                    </a:pPr>
                    <a:r>
                      <a:rPr lang="en-US" sz="1000" b="1" dirty="0">
                        <a:solidFill>
                          <a:srgbClr val="942093"/>
                        </a:solidFill>
                        <a:latin typeface="+mn-lt"/>
                      </a:rPr>
                      <a:t>DIII-D Data </a:t>
                    </a:r>
                    <a:r>
                      <a:rPr lang="en-US" sz="800" b="1" dirty="0">
                        <a:solidFill>
                          <a:srgbClr val="942093"/>
                        </a:solidFill>
                        <a:latin typeface="+mn-lt"/>
                      </a:rPr>
                      <a:t>[#164409]</a:t>
                    </a:r>
                  </a:p>
                </p:txBody>
              </p: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C0204B22-F2CA-4F46-A13B-C3711C520F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30541" y="2299543"/>
                    <a:ext cx="364096" cy="0"/>
                  </a:xfrm>
                  <a:prstGeom prst="line">
                    <a:avLst/>
                  </a:prstGeom>
                  <a:ln w="38100">
                    <a:solidFill>
                      <a:srgbClr val="942093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15992FF-C6AE-804A-B62E-2BA3B107C903}"/>
                </a:ext>
              </a:extLst>
            </p:cNvPr>
            <p:cNvSpPr txBox="1"/>
            <p:nvPr/>
          </p:nvSpPr>
          <p:spPr>
            <a:xfrm>
              <a:off x="288928" y="910722"/>
              <a:ext cx="1067921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100" b="1" dirty="0">
                  <a:latin typeface="+mn-lt"/>
                </a:rPr>
                <a:t>Confinement</a:t>
              </a:r>
            </a:p>
            <a:p>
              <a:pPr algn="l">
                <a:lnSpc>
                  <a:spcPct val="90000"/>
                </a:lnSpc>
              </a:pPr>
              <a:r>
                <a:rPr lang="en-US" sz="1100" b="1" dirty="0">
                  <a:latin typeface="+mn-lt"/>
                </a:rPr>
                <a:t>loss onset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7EFE32F-B888-634B-BB9B-0BB8A72BBDA5}"/>
                </a:ext>
              </a:extLst>
            </p:cNvPr>
            <p:cNvCxnSpPr/>
            <p:nvPr/>
          </p:nvCxnSpPr>
          <p:spPr>
            <a:xfrm>
              <a:off x="659958" y="1256306"/>
              <a:ext cx="723569" cy="111159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E8236E79-0327-F440-A0AD-C444A83CD0C0}"/>
              </a:ext>
            </a:extLst>
          </p:cNvPr>
          <p:cNvSpPr txBox="1"/>
          <p:nvPr/>
        </p:nvSpPr>
        <p:spPr>
          <a:xfrm>
            <a:off x="4710887" y="2895512"/>
            <a:ext cx="346921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RE power deposition at inner wall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E8592B3-5AF1-7D41-9863-E80F076A8874}"/>
              </a:ext>
            </a:extLst>
          </p:cNvPr>
          <p:cNvSpPr/>
          <p:nvPr/>
        </p:nvSpPr>
        <p:spPr>
          <a:xfrm>
            <a:off x="6009431" y="2571750"/>
            <a:ext cx="295953" cy="14759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2CBA85E-BF84-6947-8F0C-4EE3C677EA51}"/>
              </a:ext>
            </a:extLst>
          </p:cNvPr>
          <p:cNvSpPr/>
          <p:nvPr/>
        </p:nvSpPr>
        <p:spPr>
          <a:xfrm>
            <a:off x="6088368" y="4914627"/>
            <a:ext cx="344323" cy="19142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12A8700-17CE-D14D-8CAF-D510B7F5FD18}"/>
              </a:ext>
            </a:extLst>
          </p:cNvPr>
          <p:cNvSpPr txBox="1"/>
          <p:nvPr/>
        </p:nvSpPr>
        <p:spPr>
          <a:xfrm>
            <a:off x="5857213" y="4868316"/>
            <a:ext cx="806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1" dirty="0">
                <a:latin typeface="+mn-lt"/>
              </a:rPr>
              <a:t>time (sec)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5008D44-2A19-3642-911A-C0E386563073}"/>
              </a:ext>
            </a:extLst>
          </p:cNvPr>
          <p:cNvSpPr txBox="1"/>
          <p:nvPr/>
        </p:nvSpPr>
        <p:spPr>
          <a:xfrm>
            <a:off x="857751" y="2521655"/>
            <a:ext cx="45557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(A)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DC533B8-6C5F-EE45-BE71-3020451496B6}"/>
              </a:ext>
            </a:extLst>
          </p:cNvPr>
          <p:cNvSpPr txBox="1"/>
          <p:nvPr/>
        </p:nvSpPr>
        <p:spPr>
          <a:xfrm>
            <a:off x="872178" y="4239524"/>
            <a:ext cx="42672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(B)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EE673F7-4BCF-8949-AEA1-D8950E2379DC}"/>
              </a:ext>
            </a:extLst>
          </p:cNvPr>
          <p:cNvSpPr txBox="1"/>
          <p:nvPr/>
        </p:nvSpPr>
        <p:spPr>
          <a:xfrm>
            <a:off x="5111957" y="2110859"/>
            <a:ext cx="46198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(C)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EE3E7EB-C5B7-7E48-A123-CC731A4F83AF}"/>
              </a:ext>
            </a:extLst>
          </p:cNvPr>
          <p:cNvSpPr txBox="1"/>
          <p:nvPr/>
        </p:nvSpPr>
        <p:spPr>
          <a:xfrm>
            <a:off x="5161488" y="4491399"/>
            <a:ext cx="44755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(D)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6D3BBE-4359-C242-986E-7E40786C1738}"/>
              </a:ext>
            </a:extLst>
          </p:cNvPr>
          <p:cNvGrpSpPr/>
          <p:nvPr/>
        </p:nvGrpSpPr>
        <p:grpSpPr>
          <a:xfrm>
            <a:off x="4853566" y="525833"/>
            <a:ext cx="3770375" cy="2318077"/>
            <a:chOff x="4736319" y="475360"/>
            <a:chExt cx="3770375" cy="23180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9C124D-B5FB-8F46-8A09-DF3E0679A095}"/>
                </a:ext>
              </a:extLst>
            </p:cNvPr>
            <p:cNvGrpSpPr/>
            <p:nvPr/>
          </p:nvGrpSpPr>
          <p:grpSpPr>
            <a:xfrm>
              <a:off x="4736319" y="475360"/>
              <a:ext cx="3770375" cy="2277529"/>
              <a:chOff x="4736319" y="475360"/>
              <a:chExt cx="3770375" cy="227752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774C833-C6A3-1D4D-9636-B9F86DEDBF23}"/>
                  </a:ext>
                </a:extLst>
              </p:cNvPr>
              <p:cNvGrpSpPr/>
              <p:nvPr/>
            </p:nvGrpSpPr>
            <p:grpSpPr>
              <a:xfrm>
                <a:off x="4736319" y="475360"/>
                <a:ext cx="3770375" cy="2227873"/>
                <a:chOff x="4765718" y="659756"/>
                <a:chExt cx="3770375" cy="2227873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A06CBCD2-F4A2-AC49-9FCF-740375BD6C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38095" y="967737"/>
                  <a:ext cx="2419544" cy="1919892"/>
                </a:xfrm>
                <a:prstGeom prst="rect">
                  <a:avLst/>
                </a:prstGeom>
              </p:spPr>
            </p:pic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A420F6E-569B-AF4E-B381-277F33183652}"/>
                    </a:ext>
                  </a:extLst>
                </p:cNvPr>
                <p:cNvSpPr txBox="1"/>
                <p:nvPr/>
              </p:nvSpPr>
              <p:spPr>
                <a:xfrm>
                  <a:off x="7312681" y="1229946"/>
                  <a:ext cx="1223412" cy="3139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sz="1600" b="1" dirty="0">
                      <a:solidFill>
                        <a:srgbClr val="FF0000"/>
                      </a:solidFill>
                      <a:latin typeface="+mn-lt"/>
                    </a:rPr>
                    <a:t>lost to wall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122E06A-4AA4-894D-A662-97AD30271F5B}"/>
                    </a:ext>
                  </a:extLst>
                </p:cNvPr>
                <p:cNvSpPr txBox="1"/>
                <p:nvPr/>
              </p:nvSpPr>
              <p:spPr>
                <a:xfrm>
                  <a:off x="7257639" y="1971822"/>
                  <a:ext cx="1200970" cy="3139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sz="1600" b="1" dirty="0">
                      <a:solidFill>
                        <a:srgbClr val="4E8F00"/>
                      </a:solidFill>
                      <a:latin typeface="+mn-lt"/>
                    </a:rPr>
                    <a:t>dissipated</a:t>
                  </a:r>
                </a:p>
              </p:txBody>
            </p: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5DF3866A-A0B0-DA44-B0F7-7BFD2EEB1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694557" y="1395783"/>
                  <a:ext cx="660400" cy="37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miter lim="800000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CD5D904F-28BB-8F4E-9EF5-BF27884C9C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949441" y="2214306"/>
                  <a:ext cx="389338" cy="357444"/>
                </a:xfrm>
                <a:prstGeom prst="straightConnector1">
                  <a:avLst/>
                </a:prstGeom>
                <a:ln w="28575">
                  <a:solidFill>
                    <a:srgbClr val="4E8F00"/>
                  </a:solidFill>
                  <a:miter lim="800000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559E0A44-A904-AE4D-A14D-60E34610F35B}"/>
                    </a:ext>
                  </a:extLst>
                </p:cNvPr>
                <p:cNvSpPr/>
                <p:nvPr/>
              </p:nvSpPr>
              <p:spPr>
                <a:xfrm>
                  <a:off x="5129367" y="1526976"/>
                  <a:ext cx="835131" cy="79759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07F929A-6721-FF49-891D-E37BE8E25E10}"/>
                    </a:ext>
                  </a:extLst>
                </p:cNvPr>
                <p:cNvSpPr txBox="1"/>
                <p:nvPr/>
              </p:nvSpPr>
              <p:spPr>
                <a:xfrm>
                  <a:off x="4992488" y="1482981"/>
                  <a:ext cx="780983" cy="3139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sz="1600" b="1" dirty="0">
                      <a:solidFill>
                        <a:srgbClr val="0432FF"/>
                      </a:solidFill>
                      <a:latin typeface="+mn-lt"/>
                    </a:rPr>
                    <a:t>beam</a:t>
                  </a:r>
                </a:p>
              </p:txBody>
            </p: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9220B8EF-26AE-EA4A-A071-37BC9ED42B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87192" y="1262255"/>
                  <a:ext cx="477306" cy="269801"/>
                </a:xfrm>
                <a:prstGeom prst="straightConnector1">
                  <a:avLst/>
                </a:prstGeom>
                <a:ln w="28575">
                  <a:solidFill>
                    <a:srgbClr val="0432FF"/>
                  </a:solidFill>
                  <a:miter lim="800000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342EAFAE-90B0-9143-943E-4971B059FED4}"/>
                    </a:ext>
                  </a:extLst>
                </p:cNvPr>
                <p:cNvCxnSpPr/>
                <p:nvPr/>
              </p:nvCxnSpPr>
              <p:spPr>
                <a:xfrm flipV="1">
                  <a:off x="5764696" y="1013285"/>
                  <a:ext cx="0" cy="16536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3E68BF1F-05AE-D947-A4FE-C7E1F0903AD8}"/>
                    </a:ext>
                  </a:extLst>
                </p:cNvPr>
                <p:cNvSpPr txBox="1"/>
                <p:nvPr/>
              </p:nvSpPr>
              <p:spPr>
                <a:xfrm>
                  <a:off x="5546932" y="659756"/>
                  <a:ext cx="1225015" cy="3139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sz="1600" b="1" dirty="0">
                      <a:latin typeface="+mn-lt"/>
                    </a:rPr>
                    <a:t>RE fraction</a:t>
                  </a: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853EE371-AAB7-5B41-A523-5902E39D864F}"/>
                    </a:ext>
                  </a:extLst>
                </p:cNvPr>
                <p:cNvSpPr/>
                <p:nvPr/>
              </p:nvSpPr>
              <p:spPr>
                <a:xfrm>
                  <a:off x="4765718" y="1482981"/>
                  <a:ext cx="164091" cy="73132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8C74BEA-76A5-CD49-BE90-5576D3B9B9BD}"/>
                  </a:ext>
                </a:extLst>
              </p:cNvPr>
              <p:cNvSpPr/>
              <p:nvPr/>
            </p:nvSpPr>
            <p:spPr>
              <a:xfrm>
                <a:off x="6001447" y="2605293"/>
                <a:ext cx="257186" cy="14759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2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C43A4B0-2AF7-724B-80A7-D465A4D71AC1}"/>
                </a:ext>
              </a:extLst>
            </p:cNvPr>
            <p:cNvSpPr txBox="1"/>
            <p:nvPr/>
          </p:nvSpPr>
          <p:spPr>
            <a:xfrm>
              <a:off x="5754091" y="2562605"/>
              <a:ext cx="8066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00" b="1" dirty="0">
                  <a:latin typeface="+mn-lt"/>
                </a:rPr>
                <a:t>time (sec)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42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27"/>
    </mc:Choice>
    <mc:Fallback xmlns="">
      <p:transition spd="slow" advTm="12582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0AE3330-A096-D941-8B53-F5B2D762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67446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Conclusions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E652A9-51CF-6A4F-90AE-FA8FBA7A9916}"/>
              </a:ext>
            </a:extLst>
          </p:cNvPr>
          <p:cNvSpPr txBox="1">
            <a:spLocks/>
          </p:cNvSpPr>
          <p:nvPr/>
        </p:nvSpPr>
        <p:spPr bwMode="auto">
          <a:xfrm>
            <a:off x="285750" y="736730"/>
            <a:ext cx="8572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5pPr>
            <a:lvl6pPr marL="3429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6pPr>
            <a:lvl7pPr marL="685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7pPr>
            <a:lvl8pPr marL="10287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8pPr>
            <a:lvl9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000" b="1" dirty="0">
                <a:solidFill>
                  <a:srgbClr val="C00000"/>
                </a:solidFill>
              </a:rPr>
              <a:t>Comparative full orbit (FO) and guiding center (GC) study of RE orbits in toroidal geometry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3CCCBC-EB95-EE4B-85AF-C05E16EEB84D}"/>
              </a:ext>
            </a:extLst>
          </p:cNvPr>
          <p:cNvSpPr txBox="1"/>
          <p:nvPr/>
        </p:nvSpPr>
        <p:spPr>
          <a:xfrm>
            <a:off x="175150" y="1349308"/>
            <a:ext cx="9145452" cy="3083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In the </a:t>
            </a:r>
            <a:r>
              <a:rPr lang="en-US" u="sng" dirty="0">
                <a:latin typeface="+mn-lt"/>
              </a:rPr>
              <a:t>absence of magnetic perturbations</a:t>
            </a:r>
            <a:r>
              <a:rPr lang="en-US" dirty="0">
                <a:latin typeface="+mn-lt"/>
              </a:rPr>
              <a:t>, FO and GC predict similar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prompt losses (due to energy dependent rapid orbit shift)</a:t>
            </a:r>
          </a:p>
          <a:p>
            <a:pPr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In the presence of a </a:t>
            </a:r>
            <a:r>
              <a:rPr lang="en-US" u="sng" dirty="0">
                <a:latin typeface="+mn-lt"/>
              </a:rPr>
              <a:t>single magnetic </a:t>
            </a:r>
            <a:r>
              <a:rPr lang="en-US" dirty="0">
                <a:latin typeface="+mn-lt"/>
              </a:rPr>
              <a:t>i</a:t>
            </a:r>
            <a:r>
              <a:rPr lang="en-US" u="sng" dirty="0">
                <a:latin typeface="+mn-lt"/>
              </a:rPr>
              <a:t>sland</a:t>
            </a:r>
            <a:r>
              <a:rPr lang="en-US" dirty="0">
                <a:latin typeface="+mn-lt"/>
              </a:rPr>
              <a:t> of width ~ Larmor radius, GC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orbits exhibit trapping in island-like structures but not FO that shows dispersion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In </a:t>
            </a:r>
            <a:r>
              <a:rPr lang="en-US" u="sng" dirty="0">
                <a:latin typeface="+mn-lt"/>
              </a:rPr>
              <a:t>stochastic</a:t>
            </a:r>
            <a:r>
              <a:rPr lang="en-US" dirty="0">
                <a:latin typeface="+mn-lt"/>
              </a:rPr>
              <a:t> magnetic fields:</a:t>
            </a:r>
          </a:p>
          <a:p>
            <a:pPr marL="685800" lvl="1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 As the energy increases, RE confinement improves for both FO and GC</a:t>
            </a:r>
          </a:p>
          <a:p>
            <a:pPr marL="685800" lvl="1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GC overestimates losses compared to FO (x2 for 1MeV and x4 for 25 MeV)</a:t>
            </a:r>
          </a:p>
          <a:p>
            <a:pPr marL="685800" lvl="1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n-lt"/>
              </a:rPr>
              <a:t>FO exhibits confinement in fully stochastic regions. 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438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0AE3330-A096-D941-8B53-F5B2D762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51114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Conclusions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E652A9-51CF-6A4F-90AE-FA8FBA7A9916}"/>
              </a:ext>
            </a:extLst>
          </p:cNvPr>
          <p:cNvSpPr txBox="1">
            <a:spLocks/>
          </p:cNvSpPr>
          <p:nvPr/>
        </p:nvSpPr>
        <p:spPr bwMode="auto">
          <a:xfrm>
            <a:off x="285750" y="681498"/>
            <a:ext cx="8572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5pPr>
            <a:lvl6pPr marL="3429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6pPr>
            <a:lvl7pPr marL="685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7pPr>
            <a:lvl8pPr marL="10287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8pPr>
            <a:lvl9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514350" indent="-514350">
              <a:buFont typeface="+mj-lt"/>
              <a:buAutoNum type="romanUcPeriod" startAt="2"/>
            </a:pPr>
            <a:r>
              <a:rPr lang="en-US" sz="2000" b="1" dirty="0">
                <a:solidFill>
                  <a:srgbClr val="C00000"/>
                </a:solidFill>
              </a:rPr>
              <a:t>Comparative modeling and simulation study of RE dissipation by i</a:t>
            </a:r>
            <a:r>
              <a:rPr lang="en-US" altLang="en-US" sz="2000" b="1" dirty="0">
                <a:solidFill>
                  <a:srgbClr val="C00000"/>
                </a:solidFill>
              </a:rPr>
              <a:t>mpurity injection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3CCCBC-EB95-EE4B-85AF-C05E16EEB84D}"/>
              </a:ext>
            </a:extLst>
          </p:cNvPr>
          <p:cNvSpPr txBox="1"/>
          <p:nvPr/>
        </p:nvSpPr>
        <p:spPr>
          <a:xfrm>
            <a:off x="175150" y="1433481"/>
            <a:ext cx="8968850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altLang="en-US" sz="800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Magnetic field, electric field, and impurity density spatiotemporal models inferred from DIII-D experimental data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endParaRPr lang="en-US" altLang="en-US" sz="800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r>
              <a:rPr lang="en-US" altLang="en-US" dirty="0">
                <a:latin typeface="+mn-lt"/>
              </a:rPr>
              <a:t>Best agreement between KORC and experiment found for canonical pitch angle distribution, power law energy distribution, and bound-electrons partially ionized impurities collision model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endParaRPr lang="en-US" altLang="en-US" sz="800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r>
              <a:rPr lang="en-US" altLang="en-US" dirty="0">
                <a:latin typeface="+mn-lt"/>
              </a:rPr>
              <a:t>However, the </a:t>
            </a:r>
            <a:r>
              <a:rPr lang="en-US" altLang="en-US" u="sng" dirty="0">
                <a:latin typeface="+mn-lt"/>
              </a:rPr>
              <a:t>loss of spatial confinement </a:t>
            </a:r>
            <a:r>
              <a:rPr lang="en-US" altLang="en-US" dirty="0">
                <a:latin typeface="+mn-lt"/>
              </a:rPr>
              <a:t>due to the magnetic field evolution is the </a:t>
            </a:r>
            <a:r>
              <a:rPr lang="en-US" altLang="en-US" u="sng" dirty="0">
                <a:latin typeface="+mn-lt"/>
              </a:rPr>
              <a:t>main mechanism for the reduction of the RE current</a:t>
            </a:r>
            <a:r>
              <a:rPr lang="en-US" altLang="en-US" dirty="0">
                <a:latin typeface="+mn-lt"/>
              </a:rPr>
              <a:t>, with collisional dissipation playing a relatively minor role.</a:t>
            </a:r>
          </a:p>
          <a:p>
            <a:pPr>
              <a:lnSpc>
                <a:spcPct val="90000"/>
              </a:lnSpc>
            </a:pPr>
            <a:endParaRPr lang="en-US" altLang="en-US" sz="800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RE beam </a:t>
            </a:r>
            <a:r>
              <a:rPr lang="en-US" u="sng" dirty="0">
                <a:latin typeface="+mn-lt"/>
              </a:rPr>
              <a:t>energy increases </a:t>
            </a:r>
            <a:r>
              <a:rPr lang="en-US" dirty="0">
                <a:latin typeface="+mn-lt"/>
              </a:rPr>
              <a:t>due to electric field acceleration before loss of confinement </a:t>
            </a:r>
          </a:p>
        </p:txBody>
      </p:sp>
    </p:spTree>
    <p:extLst>
      <p:ext uri="{BB962C8B-B14F-4D97-AF65-F5344CB8AC3E}">
        <p14:creationId xmlns:p14="http://schemas.microsoft.com/office/powerpoint/2010/main" val="1027093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E93A3-B1EF-6549-A4DC-65780909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5" y="142988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ORNL research program on Runaway electrons (RE)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B8F76-C4CF-4346-B0FB-0358010EB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325" y="974321"/>
            <a:ext cx="8572500" cy="3194857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Kinetic modeling </a:t>
            </a:r>
            <a:r>
              <a:rPr lang="en-US" dirty="0"/>
              <a:t>of RE incorporating spatiotemporal orbit dynamics (KORC)</a:t>
            </a:r>
          </a:p>
          <a:p>
            <a:r>
              <a:rPr lang="en-US" dirty="0"/>
              <a:t>Modeling of </a:t>
            </a:r>
            <a:r>
              <a:rPr lang="en-US" b="1" dirty="0">
                <a:solidFill>
                  <a:srgbClr val="C00000"/>
                </a:solidFill>
              </a:rPr>
              <a:t>RE dissipation </a:t>
            </a:r>
            <a:r>
              <a:rPr lang="en-US" dirty="0"/>
              <a:t>by impurity injection (KORC)</a:t>
            </a:r>
          </a:p>
          <a:p>
            <a:r>
              <a:rPr lang="en-US" dirty="0"/>
              <a:t>Probabilistic models of </a:t>
            </a:r>
            <a:r>
              <a:rPr lang="en-US" b="1" dirty="0">
                <a:solidFill>
                  <a:srgbClr val="C00000"/>
                </a:solidFill>
              </a:rPr>
              <a:t>RE generation</a:t>
            </a:r>
            <a:r>
              <a:rPr lang="en-US" b="1" dirty="0"/>
              <a:t> </a:t>
            </a:r>
            <a:r>
              <a:rPr lang="en-US" dirty="0"/>
              <a:t>(Backward Monte Carlo method) </a:t>
            </a:r>
          </a:p>
          <a:p>
            <a:r>
              <a:rPr lang="en-US" b="1" dirty="0">
                <a:solidFill>
                  <a:srgbClr val="C00000"/>
                </a:solidFill>
              </a:rPr>
              <a:t>Synchrotron emission </a:t>
            </a:r>
            <a:r>
              <a:rPr lang="en-US" dirty="0"/>
              <a:t>synthetic diagnostic </a:t>
            </a:r>
          </a:p>
          <a:p>
            <a:r>
              <a:rPr lang="en-US" b="1" dirty="0">
                <a:solidFill>
                  <a:srgbClr val="C00000"/>
                </a:solidFill>
              </a:rPr>
              <a:t>Kinetic coupling to MHD </a:t>
            </a:r>
            <a:r>
              <a:rPr lang="en-US" dirty="0"/>
              <a:t>(NIMROD and M3DC1)</a:t>
            </a:r>
          </a:p>
          <a:p>
            <a:r>
              <a:rPr lang="en-US" dirty="0"/>
              <a:t>Collaboration with </a:t>
            </a:r>
            <a:r>
              <a:rPr lang="en-US" b="1" dirty="0">
                <a:solidFill>
                  <a:srgbClr val="C00000"/>
                </a:solidFill>
              </a:rPr>
              <a:t>experiments</a:t>
            </a:r>
            <a:r>
              <a:rPr lang="en-US" dirty="0"/>
              <a:t> (DIII-D, and most recently JET) </a:t>
            </a:r>
          </a:p>
        </p:txBody>
      </p:sp>
    </p:spTree>
    <p:extLst>
      <p:ext uri="{BB962C8B-B14F-4D97-AF65-F5344CB8AC3E}">
        <p14:creationId xmlns:p14="http://schemas.microsoft.com/office/powerpoint/2010/main" val="39811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65"/>
    </mc:Choice>
    <mc:Fallback xmlns="">
      <p:transition spd="slow" advTm="8346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0AE3330-A096-D941-8B53-F5B2D762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21801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This talk will focus on progress in the following topics: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E652A9-51CF-6A4F-90AE-FA8FBA7A9916}"/>
              </a:ext>
            </a:extLst>
          </p:cNvPr>
          <p:cNvSpPr txBox="1">
            <a:spLocks/>
          </p:cNvSpPr>
          <p:nvPr/>
        </p:nvSpPr>
        <p:spPr bwMode="auto">
          <a:xfrm>
            <a:off x="285750" y="949074"/>
            <a:ext cx="8572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5pPr>
            <a:lvl6pPr marL="3429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6pPr>
            <a:lvl7pPr marL="685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7pPr>
            <a:lvl8pPr marL="10287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8pPr>
            <a:lvl9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Runaway electron transport in stochastic toroidal magnetic fields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B6A4CB-A5BB-A449-BEC1-A1A006ED73D6}"/>
              </a:ext>
            </a:extLst>
          </p:cNvPr>
          <p:cNvSpPr txBox="1">
            <a:spLocks/>
          </p:cNvSpPr>
          <p:nvPr/>
        </p:nvSpPr>
        <p:spPr bwMode="auto">
          <a:xfrm>
            <a:off x="285750" y="2787336"/>
            <a:ext cx="8572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5pPr>
            <a:lvl6pPr marL="3429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6pPr>
            <a:lvl7pPr marL="685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7pPr>
            <a:lvl8pPr marL="10287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8pPr>
            <a:lvl9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514350" indent="-514350">
              <a:buFont typeface="+mj-lt"/>
              <a:buAutoNum type="romanUcPeriod" startAt="2"/>
            </a:pPr>
            <a:r>
              <a:rPr lang="en-US" sz="2000" b="1" dirty="0">
                <a:solidFill>
                  <a:srgbClr val="C00000"/>
                </a:solidFill>
              </a:rPr>
              <a:t>Spatially-dependent modeling and simulation of RE mitigation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E749B0F8-F28F-F946-880D-070285DF4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282" y="1758344"/>
            <a:ext cx="5663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600" dirty="0">
                <a:latin typeface="+mn-lt"/>
              </a:rPr>
              <a:t>L. Carbajal, D. del-Castillo-Negrete, and J. J. Martinell, </a:t>
            </a:r>
          </a:p>
          <a:p>
            <a:pPr eaLnBrk="0" hangingPunct="0"/>
            <a:r>
              <a:rPr lang="en-US" altLang="en-US" sz="1600" dirty="0">
                <a:latin typeface="+mn-lt"/>
              </a:rPr>
              <a:t>Phys. Plasmas 27, 032502 (2020); doi: 10.1063/1.5135588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25374E-0B60-9A49-8C03-CF36812F14C8}"/>
              </a:ext>
            </a:extLst>
          </p:cNvPr>
          <p:cNvSpPr/>
          <p:nvPr/>
        </p:nvSpPr>
        <p:spPr>
          <a:xfrm>
            <a:off x="632282" y="3460327"/>
            <a:ext cx="6793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</a:rPr>
              <a:t>M. T. Beidler, D. del-Castillo-Negrete, L. R. Baylor, D. Shiraki, and D. A. Spong, Preprint. Submitted for publication (2020). </a:t>
            </a:r>
          </a:p>
        </p:txBody>
      </p:sp>
    </p:spTree>
    <p:extLst>
      <p:ext uri="{BB962C8B-B14F-4D97-AF65-F5344CB8AC3E}">
        <p14:creationId xmlns:p14="http://schemas.microsoft.com/office/powerpoint/2010/main" val="121312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21"/>
    </mc:Choice>
    <mc:Fallback xmlns="">
      <p:transition spd="slow" advTm="5922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0AE3330-A096-D941-8B53-F5B2D762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06" y="151352"/>
            <a:ext cx="8572500" cy="42473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KORC (Kinetic Orbit Runaway electrons Code)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0C0D61-8255-DF4C-8617-269A026D2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06" y="666332"/>
            <a:ext cx="8572500" cy="3969836"/>
          </a:xfrm>
        </p:spPr>
        <p:txBody>
          <a:bodyPr/>
          <a:lstStyle/>
          <a:p>
            <a:r>
              <a:rPr lang="en-US" dirty="0"/>
              <a:t>Simulation results obtained using KORC</a:t>
            </a:r>
          </a:p>
          <a:p>
            <a:r>
              <a:rPr lang="en-US" dirty="0"/>
              <a:t>The original full–orbit version with radiation losses has been extended to include:</a:t>
            </a:r>
          </a:p>
          <a:p>
            <a:pPr lvl="1"/>
            <a:r>
              <a:rPr lang="en-US" dirty="0"/>
              <a:t> Guiding-center model </a:t>
            </a:r>
          </a:p>
          <a:p>
            <a:pPr lvl="1"/>
            <a:r>
              <a:rPr lang="en-US" dirty="0"/>
              <a:t>Advanced Monte Carlo sampling techniques </a:t>
            </a:r>
          </a:p>
          <a:p>
            <a:pPr lvl="1"/>
            <a:r>
              <a:rPr lang="en-US" dirty="0"/>
              <a:t>Advanced collision models incorporating partially ionized-impurities</a:t>
            </a:r>
          </a:p>
          <a:p>
            <a:pPr lvl="1"/>
            <a:r>
              <a:rPr lang="en-US" dirty="0"/>
              <a:t>Dynamic interpolation of spatiotemporal (externally provided) electric and magnetic fields (JFIT, EFIT, NIMROD, M3DC1, MARS-F) as well as impurities distributions (numerical or experimentally inferred)</a:t>
            </a:r>
          </a:p>
          <a:p>
            <a:pPr lvl="1"/>
            <a:r>
              <a:rPr lang="en-US" dirty="0"/>
              <a:t>Simplified bremsstrahlung radiation losses</a:t>
            </a:r>
          </a:p>
          <a:p>
            <a:r>
              <a:rPr lang="en-US" dirty="0"/>
              <a:t>Not included yet, full self-consistent coupling with MHD and large-angle collisions</a:t>
            </a:r>
          </a:p>
        </p:txBody>
      </p:sp>
    </p:spTree>
    <p:extLst>
      <p:ext uri="{BB962C8B-B14F-4D97-AF65-F5344CB8AC3E}">
        <p14:creationId xmlns:p14="http://schemas.microsoft.com/office/powerpoint/2010/main" val="19676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33"/>
    </mc:Choice>
    <mc:Fallback xmlns="">
      <p:transition spd="slow" advTm="8063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0AE3330-A096-D941-8B53-F5B2D762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84393"/>
            <a:ext cx="8572500" cy="757130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b="1" dirty="0">
                <a:solidFill>
                  <a:srgbClr val="0070C0"/>
                </a:solidFill>
              </a:rPr>
              <a:t>Runaway electron transport in stochastic toroidal magnetic fields 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E749B0F8-F28F-F946-880D-070285DF4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830" y="4386370"/>
            <a:ext cx="49744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400" dirty="0">
                <a:latin typeface="+mn-lt"/>
              </a:rPr>
              <a:t>L. Carbajal    del-Castillo-Negrete,   and J. J. Martinell, </a:t>
            </a:r>
          </a:p>
          <a:p>
            <a:pPr eaLnBrk="0" hangingPunct="0"/>
            <a:r>
              <a:rPr lang="en-US" altLang="en-US" sz="1400" dirty="0">
                <a:latin typeface="+mn-lt"/>
              </a:rPr>
              <a:t>Phys. Plasmas 27, 032502 (2020); doi: 10.1063/1.5135588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3DEEEE-CA4E-074A-8E54-43D15370FBB1}"/>
              </a:ext>
            </a:extLst>
          </p:cNvPr>
          <p:cNvSpPr txBox="1"/>
          <p:nvPr/>
        </p:nvSpPr>
        <p:spPr>
          <a:xfrm>
            <a:off x="216976" y="925915"/>
            <a:ext cx="8927024" cy="329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Magnetic disruptions are typically accompanied by magnetic field stochasticity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 order to accurately predict the generation of RE it is critical to understand the role of stochasticity on RE orbits</a:t>
            </a:r>
          </a:p>
          <a:p>
            <a:pPr algn="l">
              <a:lnSpc>
                <a:spcPct val="90000"/>
              </a:lnSpc>
            </a:pPr>
            <a:endParaRPr lang="en-US" sz="8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If seed RE are rapidly deconfined, the avalanche generation will be significantly reduced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On the other hand, the assessment of resonant magnetic perturbations and wave-particle resonances to control RE requires to understand the interaction of RE with stochastic fields</a:t>
            </a:r>
          </a:p>
          <a:p>
            <a:pPr algn="l">
              <a:lnSpc>
                <a:spcPct val="90000"/>
              </a:lnSpc>
            </a:pPr>
            <a:endParaRPr lang="en-US" sz="9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Motivated by this, here we present a study of RE transport and confinement in the presence of islands and stochastic fields</a:t>
            </a:r>
          </a:p>
        </p:txBody>
      </p:sp>
    </p:spTree>
    <p:extLst>
      <p:ext uri="{BB962C8B-B14F-4D97-AF65-F5344CB8AC3E}">
        <p14:creationId xmlns:p14="http://schemas.microsoft.com/office/powerpoint/2010/main" val="4969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83"/>
    </mc:Choice>
    <mc:Fallback xmlns="">
      <p:transition spd="slow" advTm="7278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C603A-1595-5341-80AE-CA1456421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22" y="124991"/>
            <a:ext cx="8572500" cy="75713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Full orbit (FO) and Guiding center (GC) dynamics in the presence of a </a:t>
            </a:r>
            <a:r>
              <a:rPr lang="en-US" b="1" dirty="0">
                <a:solidFill>
                  <a:srgbClr val="C00000"/>
                </a:solidFill>
              </a:rPr>
              <a:t>single magnetic island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ED5C50-EE05-6348-8417-1C141775A4B0}"/>
              </a:ext>
            </a:extLst>
          </p:cNvPr>
          <p:cNvSpPr txBox="1"/>
          <p:nvPr/>
        </p:nvSpPr>
        <p:spPr>
          <a:xfrm>
            <a:off x="248998" y="1018443"/>
            <a:ext cx="27904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For small pitch (small Larmor radius) and low energy, orbits track the B field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C857659-39AE-9A46-B6CA-08310033B024}"/>
              </a:ext>
            </a:extLst>
          </p:cNvPr>
          <p:cNvSpPr/>
          <p:nvPr/>
        </p:nvSpPr>
        <p:spPr>
          <a:xfrm>
            <a:off x="2309254" y="1816443"/>
            <a:ext cx="199168" cy="21006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B96991F-FEE7-1346-B145-7EE60AC29581}"/>
              </a:ext>
            </a:extLst>
          </p:cNvPr>
          <p:cNvSpPr/>
          <p:nvPr/>
        </p:nvSpPr>
        <p:spPr>
          <a:xfrm>
            <a:off x="4889756" y="1810939"/>
            <a:ext cx="199168" cy="21006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68D6914-5F3F-3546-A308-D6476AEFEC9E}"/>
              </a:ext>
            </a:extLst>
          </p:cNvPr>
          <p:cNvSpPr/>
          <p:nvPr/>
        </p:nvSpPr>
        <p:spPr>
          <a:xfrm>
            <a:off x="7720501" y="1810938"/>
            <a:ext cx="199168" cy="21006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F3E9608-64FF-0E46-9D94-F9B3F6926162}"/>
              </a:ext>
            </a:extLst>
          </p:cNvPr>
          <p:cNvSpPr/>
          <p:nvPr/>
        </p:nvSpPr>
        <p:spPr>
          <a:xfrm>
            <a:off x="4889756" y="3826579"/>
            <a:ext cx="199168" cy="21006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4323AC-048F-8E45-BC7E-6DD10DF5FB35}"/>
              </a:ext>
            </a:extLst>
          </p:cNvPr>
          <p:cNvSpPr/>
          <p:nvPr/>
        </p:nvSpPr>
        <p:spPr>
          <a:xfrm>
            <a:off x="2309254" y="1883802"/>
            <a:ext cx="199168" cy="20625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DC53D3-8F0B-C64D-835E-DFC127A71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83" y="1526086"/>
            <a:ext cx="2362662" cy="3193749"/>
          </a:xfrm>
          <a:prstGeom prst="rect">
            <a:avLst/>
          </a:prstGeom>
        </p:spPr>
      </p:pic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AF5C3CFC-268D-E24F-B806-80A6881D4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760" y="1526086"/>
            <a:ext cx="5544214" cy="361741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23CBEE3-11C7-9A42-9F30-C35D4884A5C2}"/>
              </a:ext>
            </a:extLst>
          </p:cNvPr>
          <p:cNvSpPr txBox="1"/>
          <p:nvPr/>
        </p:nvSpPr>
        <p:spPr>
          <a:xfrm>
            <a:off x="2972760" y="955417"/>
            <a:ext cx="580479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As the energy increase (with small Larmor radius) 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FO (red) </a:t>
            </a:r>
            <a:r>
              <a:rPr lang="en-US" sz="1400" dirty="0">
                <a:latin typeface="+mn-lt"/>
              </a:rPr>
              <a:t>and 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GC (blue) </a:t>
            </a:r>
            <a:r>
              <a:rPr lang="en-US" sz="1400" dirty="0">
                <a:latin typeface="+mn-lt"/>
              </a:rPr>
              <a:t>exhibit similar distorted island dynamics  </a:t>
            </a:r>
          </a:p>
        </p:txBody>
      </p:sp>
    </p:spTree>
    <p:extLst>
      <p:ext uri="{BB962C8B-B14F-4D97-AF65-F5344CB8AC3E}">
        <p14:creationId xmlns:p14="http://schemas.microsoft.com/office/powerpoint/2010/main" val="67161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92"/>
    </mc:Choice>
    <mc:Fallback xmlns="">
      <p:transition spd="slow" advTm="1785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47842C-649D-F243-B2BF-596D0A24B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03" y="78018"/>
            <a:ext cx="8572500" cy="646331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Full orbit (FO) and Guiding center (GC) dynamics in the presence of </a:t>
            </a:r>
            <a:r>
              <a:rPr lang="en-US" sz="2000" b="1" dirty="0">
                <a:solidFill>
                  <a:srgbClr val="C00000"/>
                </a:solidFill>
              </a:rPr>
              <a:t>multiple magnetic islands and stochasticity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F15C79-3E48-2B4E-9D5A-77761FE53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875" y="2472119"/>
            <a:ext cx="2653319" cy="48433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6CEE20E-14F2-AC48-938E-6A98BFB4C521}"/>
              </a:ext>
            </a:extLst>
          </p:cNvPr>
          <p:cNvSpPr txBox="1"/>
          <p:nvPr/>
        </p:nvSpPr>
        <p:spPr>
          <a:xfrm>
            <a:off x="6075576" y="2652517"/>
            <a:ext cx="2956259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FO</a:t>
            </a:r>
            <a:r>
              <a:rPr lang="en-US" sz="1400" dirty="0">
                <a:latin typeface="+mn-lt"/>
              </a:rPr>
              <a:t> and </a:t>
            </a:r>
            <a:r>
              <a:rPr lang="en-US" sz="1400" dirty="0">
                <a:solidFill>
                  <a:srgbClr val="0432FF"/>
                </a:solidFill>
                <a:latin typeface="+mn-lt"/>
              </a:rPr>
              <a:t>GC</a:t>
            </a:r>
            <a:r>
              <a:rPr lang="en-US" sz="1400" dirty="0">
                <a:latin typeface="+mn-lt"/>
              </a:rPr>
              <a:t> predict L</a:t>
            </a:r>
            <a:r>
              <a:rPr lang="en-US" sz="1400" baseline="-25000" dirty="0">
                <a:latin typeface="+mn-lt"/>
              </a:rPr>
              <a:t>RE</a:t>
            </a:r>
            <a:r>
              <a:rPr lang="en-US" sz="1400" dirty="0">
                <a:latin typeface="+mn-lt"/>
              </a:rPr>
              <a:t>~0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in the absence of stochasticity</a:t>
            </a:r>
          </a:p>
          <a:p>
            <a:pPr algn="l">
              <a:lnSpc>
                <a:spcPct val="90000"/>
              </a:lnSpc>
            </a:pPr>
            <a:endParaRPr lang="en-US" sz="1400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With B field stochasticity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FO</a:t>
            </a:r>
            <a:r>
              <a:rPr lang="en-US" sz="1400" b="1" dirty="0">
                <a:latin typeface="+mn-lt"/>
              </a:rPr>
              <a:t> and </a:t>
            </a:r>
            <a:r>
              <a:rPr lang="en-US" sz="1400" b="1" dirty="0">
                <a:solidFill>
                  <a:srgbClr val="0432FF"/>
                </a:solidFill>
                <a:latin typeface="+mn-lt"/>
              </a:rPr>
              <a:t>GC</a:t>
            </a:r>
            <a:r>
              <a:rPr lang="en-US" sz="1400" b="1" dirty="0">
                <a:latin typeface="+mn-lt"/>
              </a:rPr>
              <a:t> predict significantly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latin typeface="+mn-lt"/>
              </a:rPr>
              <a:t>different L</a:t>
            </a:r>
            <a:r>
              <a:rPr lang="en-US" sz="1400" b="1" baseline="-25000" dirty="0">
                <a:latin typeface="+mn-lt"/>
              </a:rPr>
              <a:t>RE </a:t>
            </a:r>
            <a:r>
              <a:rPr lang="en-US" sz="1400" dirty="0">
                <a:latin typeface="+mn-lt"/>
              </a:rPr>
              <a:t> at t= 0.54 ms</a:t>
            </a:r>
            <a:endParaRPr lang="en-US" sz="1400" b="1" dirty="0">
              <a:latin typeface="+mn-lt"/>
            </a:endParaRPr>
          </a:p>
          <a:p>
            <a:pPr>
              <a:lnSpc>
                <a:spcPct val="90000"/>
              </a:lnSpc>
            </a:pPr>
            <a:endParaRPr lang="en-US" sz="1400" baseline="-25000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As the energy increases </a:t>
            </a:r>
            <a:r>
              <a:rPr lang="en-US" sz="1400" b="1" dirty="0">
                <a:latin typeface="+mn-lt"/>
              </a:rPr>
              <a:t>L</a:t>
            </a:r>
            <a:r>
              <a:rPr lang="en-US" sz="1400" b="1" baseline="-25000" dirty="0">
                <a:latin typeface="+mn-lt"/>
              </a:rPr>
              <a:t>RE </a:t>
            </a:r>
            <a:endParaRPr lang="en-US" sz="1400" b="1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latin typeface="+mn-lt"/>
              </a:rPr>
              <a:t>decreases but the disparity 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+mn-lt"/>
              </a:rPr>
              <a:t>increases and </a:t>
            </a:r>
            <a:r>
              <a:rPr lang="en-US" sz="1400" b="1" dirty="0">
                <a:solidFill>
                  <a:srgbClr val="FF0000"/>
                </a:solidFill>
                <a:latin typeface="+mn-lt"/>
              </a:rPr>
              <a:t>FO </a:t>
            </a:r>
            <a:r>
              <a:rPr lang="en-US" sz="1400" b="1" dirty="0">
                <a:latin typeface="+mn-lt"/>
              </a:rPr>
              <a:t>seems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latin typeface="+mn-lt"/>
              </a:rPr>
              <a:t>insensitive to B field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latin typeface="+mn-lt"/>
              </a:rPr>
              <a:t>stochasticity </a:t>
            </a:r>
            <a:r>
              <a:rPr lang="en-US" sz="1400" dirty="0">
                <a:latin typeface="+mn-lt"/>
              </a:rPr>
              <a:t>at t= 1 ms</a:t>
            </a:r>
            <a:endParaRPr lang="en-US" sz="1400" b="1" dirty="0">
              <a:latin typeface="+mn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4ED49C2-2ABE-F74F-AF3E-5D3B4C5FB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25" y="2632885"/>
            <a:ext cx="2006836" cy="39805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BD33501-D338-8646-A54C-9545F96A203E}"/>
              </a:ext>
            </a:extLst>
          </p:cNvPr>
          <p:cNvSpPr txBox="1"/>
          <p:nvPr/>
        </p:nvSpPr>
        <p:spPr>
          <a:xfrm>
            <a:off x="367201" y="2291054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N</a:t>
            </a:r>
            <a:r>
              <a:rPr lang="en-US" sz="1000" baseline="-25000" dirty="0">
                <a:latin typeface="+mn-lt"/>
              </a:rPr>
              <a:t>PL</a:t>
            </a:r>
            <a:r>
              <a:rPr lang="en-US" sz="1000" dirty="0">
                <a:latin typeface="+mn-lt"/>
              </a:rPr>
              <a:t>= # RE after prompt losses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+mn-lt"/>
              </a:rPr>
              <a:t>N</a:t>
            </a:r>
            <a:r>
              <a:rPr lang="en-US" sz="1000" baseline="-25000" dirty="0">
                <a:latin typeface="+mn-lt"/>
              </a:rPr>
              <a:t>   </a:t>
            </a:r>
            <a:r>
              <a:rPr lang="en-US" sz="1000" dirty="0">
                <a:latin typeface="+mn-lt"/>
              </a:rPr>
              <a:t>= # RE end of simulation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41A67F1-4202-A645-AC7D-B0A8AAA24195}"/>
              </a:ext>
            </a:extLst>
          </p:cNvPr>
          <p:cNvSpPr/>
          <p:nvPr/>
        </p:nvSpPr>
        <p:spPr>
          <a:xfrm>
            <a:off x="398435" y="2287371"/>
            <a:ext cx="1955808" cy="739881"/>
          </a:xfrm>
          <a:prstGeom prst="rect">
            <a:avLst/>
          </a:prstGeom>
          <a:noFill/>
          <a:ln w="12700">
            <a:solidFill>
              <a:srgbClr val="0432FF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E5C1DDC-B0C3-1140-9D3A-DAC2D8DFE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01" y="711349"/>
            <a:ext cx="2611577" cy="1533607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6E8CBD-1F2E-3D42-AFBD-68FECF4B3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654" y="663447"/>
            <a:ext cx="2669880" cy="1684991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B820C83A-7A37-1748-B820-1B6291417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6289" y="580469"/>
            <a:ext cx="2404259" cy="2052416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3D0861D1-4379-8C46-BE62-7DE729F66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215" y="3265455"/>
            <a:ext cx="4890419" cy="170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1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02"/>
    </mc:Choice>
    <mc:Fallback xmlns="">
      <p:transition spd="slow" advTm="14660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9F229C-6517-D74D-BCEA-1F7DC64C7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5" y="85895"/>
            <a:ext cx="8572500" cy="646331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Full orbit (FO) and Guiding center (GC) </a:t>
            </a:r>
            <a:r>
              <a:rPr lang="en-US" sz="2000" b="1" dirty="0">
                <a:solidFill>
                  <a:srgbClr val="C00000"/>
                </a:solidFill>
              </a:rPr>
              <a:t>spatial distribution </a:t>
            </a:r>
            <a:r>
              <a:rPr lang="en-US" sz="2000" b="1" dirty="0">
                <a:solidFill>
                  <a:srgbClr val="0070C0"/>
                </a:solidFill>
              </a:rPr>
              <a:t>of losses in the presence of </a:t>
            </a:r>
            <a:r>
              <a:rPr lang="en-US" sz="2000" b="1" dirty="0">
                <a:solidFill>
                  <a:srgbClr val="C00000"/>
                </a:solidFill>
              </a:rPr>
              <a:t>magnetic field stochasticity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1FEA419-AC59-DA4D-871D-386E98472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5" y="839337"/>
            <a:ext cx="5322258" cy="38051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32397A-02BC-4846-8CFB-0636571DF658}"/>
              </a:ext>
            </a:extLst>
          </p:cNvPr>
          <p:cNvGrpSpPr/>
          <p:nvPr/>
        </p:nvGrpSpPr>
        <p:grpSpPr>
          <a:xfrm>
            <a:off x="5587049" y="650828"/>
            <a:ext cx="3214046" cy="4277718"/>
            <a:chOff x="5550853" y="839337"/>
            <a:chExt cx="3593147" cy="4486132"/>
          </a:xfrm>
        </p:grpSpPr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13C6589-DA92-DE4A-A3C2-EE83C255B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6289" y="839337"/>
              <a:ext cx="3567711" cy="448613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BCE52D-E864-224B-B24D-C236F24ACD18}"/>
                </a:ext>
              </a:extLst>
            </p:cNvPr>
            <p:cNvSpPr/>
            <p:nvPr/>
          </p:nvSpPr>
          <p:spPr>
            <a:xfrm>
              <a:off x="5550853" y="839337"/>
              <a:ext cx="524260" cy="298180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0"/>
    </mc:Choice>
    <mc:Fallback xmlns="">
      <p:transition spd="slow" advTm="348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0AE3330-A096-D941-8B53-F5B2D762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279"/>
            <a:ext cx="8572500" cy="757130"/>
          </a:xfrm>
        </p:spPr>
        <p:txBody>
          <a:bodyPr/>
          <a:lstStyle/>
          <a:p>
            <a:pPr marL="514350" indent="-514350">
              <a:buFont typeface="+mj-lt"/>
              <a:buAutoNum type="romanUcPeriod" startAt="2"/>
            </a:pPr>
            <a:r>
              <a:rPr lang="en-US" b="1" dirty="0">
                <a:solidFill>
                  <a:srgbClr val="0070C0"/>
                </a:solidFill>
              </a:rPr>
              <a:t>Spatially-dependent modeling and simulation of RE dissipation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25374E-0B60-9A49-8C03-CF36812F14C8}"/>
              </a:ext>
            </a:extLst>
          </p:cNvPr>
          <p:cNvSpPr/>
          <p:nvPr/>
        </p:nvSpPr>
        <p:spPr>
          <a:xfrm>
            <a:off x="416836" y="4286091"/>
            <a:ext cx="8310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n-lt"/>
              </a:rPr>
              <a:t>M. T. Beidler, D. del-Castillo-Negrete, L. R. Baylor, D. Shiraki, and D. A. Spong, Preprint. Submitted for publication (2020).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268758-B331-3646-8690-A0BE00FE04B5}"/>
              </a:ext>
            </a:extLst>
          </p:cNvPr>
          <p:cNvSpPr txBox="1"/>
          <p:nvPr/>
        </p:nvSpPr>
        <p:spPr>
          <a:xfrm>
            <a:off x="285750" y="795905"/>
            <a:ext cx="8465779" cy="358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Impurity injection is the leading candidate for the dissipation of RE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However, the efficiency of this technique and the optimal injection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protocol(s) are still open problems</a:t>
            </a:r>
          </a:p>
          <a:p>
            <a:pPr algn="l">
              <a:lnSpc>
                <a:spcPct val="90000"/>
              </a:lnSpc>
            </a:pPr>
            <a:endParaRPr lang="en-US" sz="9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dissipation of RE is accompanied by the nontrivial spatiotemporal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evolution of the RE beam, magnetic and electric fields, current, as well as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impurities and plasma densities</a:t>
            </a:r>
          </a:p>
          <a:p>
            <a:pPr algn="l">
              <a:lnSpc>
                <a:spcPct val="90000"/>
              </a:lnSpc>
            </a:pPr>
            <a:endParaRPr lang="en-US" sz="9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Here we focus on the critical role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played by the loss of confinement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which, for the DIII-D shot analyzed,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acts on a time scale considerable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faster than the collisional dissipation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time scale </a:t>
            </a:r>
          </a:p>
          <a:p>
            <a:pPr algn="l">
              <a:lnSpc>
                <a:spcPct val="90000"/>
              </a:lnSpc>
            </a:pPr>
            <a:endParaRPr lang="en-US" sz="900" dirty="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18D6A2-D92C-1747-AF54-7914D5448594}"/>
              </a:ext>
            </a:extLst>
          </p:cNvPr>
          <p:cNvGrpSpPr/>
          <p:nvPr/>
        </p:nvGrpSpPr>
        <p:grpSpPr>
          <a:xfrm>
            <a:off x="4433398" y="2873937"/>
            <a:ext cx="3718710" cy="1412154"/>
            <a:chOff x="464759" y="1232240"/>
            <a:chExt cx="5051979" cy="16464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D9F610-1A06-8C43-8F0C-0E000A104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759" y="1232240"/>
              <a:ext cx="5051979" cy="14894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A2DE52-BE62-6A42-9353-06243390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827" y="2447571"/>
              <a:ext cx="4245328" cy="431096"/>
            </a:xfrm>
            <a:prstGeom prst="rect">
              <a:avLst/>
            </a:prstGeom>
          </p:spPr>
        </p:pic>
      </p:grpSp>
      <p:sp>
        <p:nvSpPr>
          <p:cNvPr id="4" name="Right Brace 3">
            <a:extLst>
              <a:ext uri="{FF2B5EF4-FFF2-40B4-BE49-F238E27FC236}">
                <a16:creationId xmlns:a16="http://schemas.microsoft.com/office/drawing/2014/main" id="{2A02444F-006D-B04E-83D1-D0EC4346C647}"/>
              </a:ext>
            </a:extLst>
          </p:cNvPr>
          <p:cNvSpPr/>
          <p:nvPr/>
        </p:nvSpPr>
        <p:spPr>
          <a:xfrm rot="16200000">
            <a:off x="7655629" y="2478732"/>
            <a:ext cx="143406" cy="647004"/>
          </a:xfrm>
          <a:prstGeom prst="righ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F053F-236B-9947-86F7-3469CE3CAE0F}"/>
              </a:ext>
            </a:extLst>
          </p:cNvPr>
          <p:cNvSpPr txBox="1"/>
          <p:nvPr/>
        </p:nvSpPr>
        <p:spPr>
          <a:xfrm>
            <a:off x="7108412" y="2414934"/>
            <a:ext cx="123783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rgbClr val="C00000"/>
                </a:solidFill>
                <a:latin typeface="+mn-lt"/>
              </a:rPr>
              <a:t>dissipation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6C45A-C0B0-854D-A8CE-1117DE437488}"/>
              </a:ext>
            </a:extLst>
          </p:cNvPr>
          <p:cNvSpPr/>
          <p:nvPr/>
        </p:nvSpPr>
        <p:spPr>
          <a:xfrm>
            <a:off x="7911885" y="2936929"/>
            <a:ext cx="138949" cy="21697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4F2577-21E9-2B4D-ACFD-EF6B35704399}"/>
              </a:ext>
            </a:extLst>
          </p:cNvPr>
          <p:cNvSpPr/>
          <p:nvPr/>
        </p:nvSpPr>
        <p:spPr>
          <a:xfrm>
            <a:off x="7315978" y="2936929"/>
            <a:ext cx="822706" cy="1036034"/>
          </a:xfrm>
          <a:prstGeom prst="rect">
            <a:avLst/>
          </a:prstGeom>
          <a:solidFill>
            <a:srgbClr val="FFFC00">
              <a:alpha val="37647"/>
            </a:srgb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4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11"/>
    </mc:Choice>
    <mc:Fallback xmlns="">
      <p:transition spd="slow" advTm="89911"/>
    </mc:Fallback>
  </mc:AlternateContent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1190</Words>
  <Application>Microsoft Macintosh PowerPoint</Application>
  <PresentationFormat>On-screen Show (16:9)</PresentationFormat>
  <Paragraphs>161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Century Gothic</vt:lpstr>
      <vt:lpstr>Wingdings</vt:lpstr>
      <vt:lpstr>ORNL</vt:lpstr>
      <vt:lpstr>Modeling and simulation of runaway electrons: Spatiotemporal effects in dynamic scenarios</vt:lpstr>
      <vt:lpstr>ORNL research program on Runaway electrons (RE)</vt:lpstr>
      <vt:lpstr>This talk will focus on progress in the following topics:</vt:lpstr>
      <vt:lpstr>KORC (Kinetic Orbit Runaway electrons Code)</vt:lpstr>
      <vt:lpstr>Runaway electron transport in stochastic toroidal magnetic fields </vt:lpstr>
      <vt:lpstr>Full orbit (FO) and Guiding center (GC) dynamics in the presence of a single magnetic island</vt:lpstr>
      <vt:lpstr>Full orbit (FO) and Guiding center (GC) dynamics in the presence of multiple magnetic islands and stochasticity</vt:lpstr>
      <vt:lpstr>Full orbit (FO) and Guiding center (GC) spatial distribution of losses in the presence of magnetic field stochasticity</vt:lpstr>
      <vt:lpstr>Spatially-dependent modeling and simulation of RE dissipation</vt:lpstr>
      <vt:lpstr>Initial conditions and collisions model</vt:lpstr>
      <vt:lpstr>Magnetic field, electric field, and impurity density spatiotemporal models inferred from DIII-D experimental data [shot # 164409]</vt:lpstr>
      <vt:lpstr>RE dissipation mostly due to RE loss of confinement with highly localized strike points</vt:lpstr>
      <vt:lpstr>Conclusions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2020-07-12T16:04:24Z</cp:lastPrinted>
  <dcterms:created xsi:type="dcterms:W3CDTF">2018-07-12T19:30:01Z</dcterms:created>
  <dcterms:modified xsi:type="dcterms:W3CDTF">2020-07-12T16:42:18Z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