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2" r:id="rId5"/>
    <p:sldId id="259" r:id="rId6"/>
    <p:sldId id="266" r:id="rId7"/>
    <p:sldId id="267" r:id="rId8"/>
    <p:sldId id="273" r:id="rId9"/>
    <p:sldId id="260" r:id="rId10"/>
    <p:sldId id="274" r:id="rId11"/>
    <p:sldId id="261" r:id="rId12"/>
    <p:sldId id="268" r:id="rId13"/>
    <p:sldId id="275" r:id="rId14"/>
    <p:sldId id="262" r:id="rId15"/>
    <p:sldId id="269" r:id="rId16"/>
    <p:sldId id="271" r:id="rId17"/>
    <p:sldId id="264" r:id="rId18"/>
    <p:sldId id="276" r:id="rId19"/>
    <p:sldId id="263" r:id="rId20"/>
    <p:sldId id="265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EB2B2B"/>
    <a:srgbClr val="7272FF"/>
    <a:srgbClr val="4D4DF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howGuides="1">
      <p:cViewPr varScale="1">
        <p:scale>
          <a:sx n="74" d="100"/>
          <a:sy n="74" d="100"/>
        </p:scale>
        <p:origin x="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12/07/2020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12/07/2020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267744" y="5676465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  <p:pic>
        <p:nvPicPr>
          <p:cNvPr id="24" name="Picture 2" descr="\\de-ews-fs01\efdawork\PI team\PICTURES AND GRAPHICS\LOGOS\JET-LOGO (by Dolp)\OtherJPG\JET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4" y="5795934"/>
            <a:ext cx="1728192" cy="6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00329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1741-4326/ab32b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8/1741-4326/ab9dd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741-4326/ab9dd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Study of the companion plasma during runaway electron mitigation experiments with massive material injection in the JET tokamak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35" y="4063752"/>
            <a:ext cx="6051265" cy="432048"/>
          </a:xfrm>
        </p:spPr>
        <p:txBody>
          <a:bodyPr>
            <a:normAutofit fontScale="25000" lnSpcReduction="20000"/>
          </a:bodyPr>
          <a:lstStyle/>
          <a:p>
            <a:r>
              <a:rPr lang="en-US" sz="8000" u="sng" dirty="0"/>
              <a:t>Sundaresan </a:t>
            </a:r>
            <a:r>
              <a:rPr lang="en-US" sz="8000" u="sng" dirty="0" smtClean="0"/>
              <a:t>Sridhar (</a:t>
            </a:r>
            <a:r>
              <a:rPr lang="en-US" sz="8000" u="sng" dirty="0"/>
              <a:t>CEA-IRFM</a:t>
            </a:r>
            <a:r>
              <a:rPr lang="en-US" sz="8000" u="sng" dirty="0" smtClean="0"/>
              <a:t>)</a:t>
            </a:r>
            <a:r>
              <a:rPr lang="en-US" sz="8000" dirty="0" smtClean="0"/>
              <a:t>, </a:t>
            </a:r>
          </a:p>
          <a:p>
            <a:r>
              <a:rPr lang="en-US" sz="8000" dirty="0" smtClean="0"/>
              <a:t>Cedric </a:t>
            </a:r>
            <a:r>
              <a:rPr lang="en-US" sz="8000" dirty="0"/>
              <a:t>Reux (CEA-IRFM), Eric Hollmann (UCSD), Ivor Coffey (CCFE), Michael Lehnen (ITER-IO), Peter Beyer (PIIM-AMU) and JET </a:t>
            </a:r>
            <a:r>
              <a:rPr lang="en-US" sz="8000" dirty="0" smtClean="0"/>
              <a:t>contributors*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</a:rPr>
              <a:t>IAEA Technical Meeting on Plasma Disruptions and their Mitigation, 20-23 July, 2020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62600"/>
            <a:ext cx="2310546" cy="898546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0" y="6584606"/>
            <a:ext cx="9144000" cy="2681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Sundaresan Sridhar |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IAEA Technical Meeting on Plasma Disruptions and their Mitigation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20-23 July, 2020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| Page </a:t>
            </a:r>
            <a:fld id="{6A6D9FA1-99C7-4910-8E32-B85D378B0060}" type="slidenum"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35" y="5105400"/>
            <a:ext cx="9247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author list of “E.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Joffrin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Nuclear fusion 59.11 (2019): 112021.” 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trigger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killer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CRETIN vs ADAS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116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SPI into Ar background plasma :</a:t>
            </a:r>
            <a:br>
              <a:rPr lang="en-US" dirty="0" smtClean="0"/>
            </a:br>
            <a:r>
              <a:rPr lang="en-US" dirty="0" err="1" smtClean="0"/>
              <a:t>Ip</a:t>
            </a:r>
            <a:r>
              <a:rPr lang="en-US" dirty="0" smtClean="0"/>
              <a:t> increase after D</a:t>
            </a:r>
            <a:r>
              <a:rPr lang="en-US" baseline="-25000" dirty="0" smtClean="0"/>
              <a:t>2</a:t>
            </a:r>
            <a:r>
              <a:rPr lang="en-US" dirty="0" smtClean="0"/>
              <a:t> SPI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1276" y="5284970"/>
            <a:ext cx="8208912" cy="740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 introducing D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SPI in the Ar BG plasma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significant drop in n</a:t>
            </a:r>
            <a:r>
              <a:rPr lang="en-US" b="1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en-US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</a:t>
            </a:r>
            <a:r>
              <a:rPr lang="en-US" b="1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increase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974552"/>
            <a:ext cx="6400800" cy="39919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19392" y="982682"/>
            <a:ext cx="26722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In the Ar BG plasma, D</a:t>
            </a:r>
            <a:r>
              <a:rPr lang="en-US" sz="1400" baseline="-25000" dirty="0" smtClean="0">
                <a:sym typeface="Wingdings" panose="05000000000000000000" pitchFamily="2" charset="2"/>
              </a:rPr>
              <a:t>2</a:t>
            </a:r>
            <a:r>
              <a:rPr lang="en-US" sz="1400" dirty="0" smtClean="0">
                <a:sym typeface="Wingdings" panose="05000000000000000000" pitchFamily="2" charset="2"/>
              </a:rPr>
              <a:t> SPI is injected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After D</a:t>
            </a:r>
            <a:r>
              <a:rPr lang="en-US" sz="1400" baseline="-25000" dirty="0" smtClean="0">
                <a:sym typeface="Wingdings" panose="05000000000000000000" pitchFamily="2" charset="2"/>
              </a:rPr>
              <a:t>2</a:t>
            </a:r>
            <a:r>
              <a:rPr lang="en-US" sz="1400" dirty="0" smtClean="0">
                <a:sym typeface="Wingdings" panose="05000000000000000000" pitchFamily="2" charset="2"/>
              </a:rPr>
              <a:t> SPI entry  plasma current </a:t>
            </a:r>
            <a:r>
              <a:rPr lang="en-US" sz="1400" dirty="0" err="1" smtClean="0">
                <a:sym typeface="Wingdings" panose="05000000000000000000" pitchFamily="2" charset="2"/>
              </a:rPr>
              <a:t>I</a:t>
            </a:r>
            <a:r>
              <a:rPr lang="en-US" sz="1400" baseline="-25000" dirty="0" err="1" smtClean="0"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sym typeface="Wingdings" panose="05000000000000000000" pitchFamily="2" charset="2"/>
              </a:rPr>
              <a:t>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After D</a:t>
            </a:r>
            <a:r>
              <a:rPr lang="en-US" sz="1400" baseline="-25000" dirty="0" smtClean="0">
                <a:sym typeface="Wingdings" panose="05000000000000000000" pitchFamily="2" charset="2"/>
              </a:rPr>
              <a:t>2</a:t>
            </a:r>
            <a:r>
              <a:rPr lang="en-US" sz="1400" dirty="0" smtClean="0">
                <a:sym typeface="Wingdings" panose="05000000000000000000" pitchFamily="2" charset="2"/>
              </a:rPr>
              <a:t> SPI entry  electron density ne drops to very low value (interferometry)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Benign </a:t>
            </a:r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termination of RE beam </a:t>
            </a:r>
            <a:r>
              <a:rPr lang="en-US" sz="1400" dirty="0">
                <a:sym typeface="Wingdings" panose="05000000000000000000" pitchFamily="2" charset="2"/>
              </a:rPr>
              <a:t> no wall impact when the RE disappears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sym typeface="Wingdings" panose="05000000000000000000" pitchFamily="2" charset="2"/>
              </a:rPr>
              <a:t>Different Ar amounts used to trigger disruptions  Ar BG plasma with different Ar </a:t>
            </a:r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quantities</a:t>
            </a:r>
            <a:endParaRPr lang="en-US" sz="14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4943" y="2287547"/>
            <a:ext cx="39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SPI from barrel A ( ~300 Pa.m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828800" y="2119810"/>
            <a:ext cx="720271" cy="3524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1409670"/>
            <a:ext cx="36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 MGI triggered disruptions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143000" y="1547119"/>
            <a:ext cx="1524000" cy="6708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5800" y="2033274"/>
            <a:ext cx="990600" cy="7899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2892" y="6171494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Please also see the invited talk from C. Reux for more information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858000" cy="4272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SPI into Ar background plasma :</a:t>
            </a:r>
            <a:br>
              <a:rPr lang="en-US" dirty="0" smtClean="0"/>
            </a:br>
            <a:r>
              <a:rPr lang="en-US" dirty="0" smtClean="0"/>
              <a:t>Drop in Ar brightness from VUV spectra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97160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 dominated BG plasma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1832" y="335280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dominated</a:t>
            </a:r>
            <a:r>
              <a:rPr lang="en-US" sz="1600" dirty="0" smtClean="0"/>
              <a:t> BG plasma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414046"/>
            <a:ext cx="389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SPI from barrel A ( ~300 Pa.m3)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29135" y="1583323"/>
            <a:ext cx="466665" cy="296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1276" y="5284970"/>
            <a:ext cx="8208912" cy="740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 introducing D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SPI in the Ar BG plasma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Ar line brightness drops significantly as seen by VUV spectrometer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6044625"/>
            <a:ext cx="8393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Possible explanation  after D2 SPI, BG plasma cools down to low </a:t>
            </a:r>
            <a:r>
              <a:rPr lang="en-US" sz="1600" dirty="0" err="1">
                <a:sym typeface="Wingdings" panose="05000000000000000000" pitchFamily="2" charset="2"/>
              </a:rPr>
              <a:t>T</a:t>
            </a:r>
            <a:r>
              <a:rPr lang="en-US" sz="1600" baseline="-25000" dirty="0" err="1">
                <a:sym typeface="Wingdings" panose="05000000000000000000" pitchFamily="2" charset="2"/>
              </a:rPr>
              <a:t>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so that </a:t>
            </a:r>
            <a:r>
              <a:rPr lang="en-US" sz="1600" dirty="0">
                <a:sym typeface="Wingdings" panose="05000000000000000000" pitchFamily="2" charset="2"/>
              </a:rPr>
              <a:t>Ar recombines to form Ar neutrals. This effect was also seen in DIII-D </a:t>
            </a:r>
            <a:r>
              <a:rPr lang="en-US" sz="1600" dirty="0" smtClean="0">
                <a:sym typeface="Wingdings" panose="05000000000000000000" pitchFamily="2" charset="2"/>
              </a:rPr>
              <a:t>tokamak [</a:t>
            </a:r>
            <a:r>
              <a:rPr lang="en-US" sz="1200" dirty="0" smtClean="0">
                <a:sym typeface="Wingdings" panose="05000000000000000000" pitchFamily="2" charset="2"/>
                <a:hlinkClick r:id="rId3"/>
              </a:rPr>
              <a:t>Hollmann.E</a:t>
            </a:r>
            <a:r>
              <a:rPr lang="en-US" sz="1200" dirty="0">
                <a:sym typeface="Wingdings" panose="05000000000000000000" pitchFamily="2" charset="2"/>
                <a:hlinkClick r:id="rId3"/>
              </a:rPr>
              <a:t> </a:t>
            </a:r>
            <a:r>
              <a:rPr lang="en-US" sz="1200" dirty="0" smtClean="0">
                <a:sym typeface="Wingdings" panose="05000000000000000000" pitchFamily="2" charset="2"/>
                <a:hlinkClick r:id="rId3"/>
              </a:rPr>
              <a:t>et al. </a:t>
            </a:r>
            <a:r>
              <a:rPr lang="en-US" sz="1200" dirty="0">
                <a:hlinkClick r:id="rId3"/>
              </a:rPr>
              <a:t>Phys. Plasmas 27, 042515 (2020)</a:t>
            </a:r>
            <a:r>
              <a:rPr lang="en-US" sz="1200" dirty="0" smtClean="0">
                <a:sym typeface="Wingdings" panose="05000000000000000000" pitchFamily="2" charset="2"/>
              </a:rPr>
              <a:t>]</a:t>
            </a:r>
            <a:endParaRPr lang="en-US" sz="16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19600" y="2895600"/>
            <a:ext cx="244497" cy="511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trigger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killer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 model : 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CRETIN vs ADAS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21066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model :</a:t>
            </a:r>
            <a:br>
              <a:rPr lang="en-US" dirty="0" smtClean="0"/>
            </a:br>
            <a:r>
              <a:rPr lang="en-US" dirty="0" smtClean="0"/>
              <a:t>Deuterium SPI in Ar background plasma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11" name="Up Arrow Callout 10"/>
          <p:cNvSpPr/>
          <p:nvPr/>
        </p:nvSpPr>
        <p:spPr>
          <a:xfrm>
            <a:off x="4139952" y="5188232"/>
            <a:ext cx="3240359" cy="1080000"/>
          </a:xfrm>
          <a:prstGeom prst="upArrowCallout">
            <a:avLst>
              <a:gd name="adj1" fmla="val 25000"/>
              <a:gd name="adj2" fmla="val 25000"/>
              <a:gd name="adj3" fmla="val 11558"/>
              <a:gd name="adj4" fmla="val 79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Outputs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Species density profiles and temperatures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200" y="3917908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sym typeface="Wingdings" panose="05000000000000000000" pitchFamily="2" charset="2"/>
              </a:rPr>
              <a:t>Features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ym typeface="Wingdings" panose="05000000000000000000" pitchFamily="2" charset="2"/>
              </a:rPr>
              <a:t>T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i</a:t>
            </a:r>
            <a:r>
              <a:rPr lang="en-US" sz="1600" dirty="0" smtClean="0">
                <a:sym typeface="Wingdings" panose="05000000000000000000" pitchFamily="2" charset="2"/>
              </a:rPr>
              <a:t> = </a:t>
            </a:r>
            <a:r>
              <a:rPr lang="en-US" sz="1600" dirty="0" err="1" smtClean="0">
                <a:sym typeface="Wingdings" panose="05000000000000000000" pitchFamily="2" charset="2"/>
              </a:rPr>
              <a:t>T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e</a:t>
            </a:r>
            <a:endParaRPr lang="en-US" sz="1600" baseline="-250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O</a:t>
            </a:r>
            <a:r>
              <a:rPr lang="en-US" sz="1600" dirty="0" smtClean="0">
                <a:sym typeface="Wingdings" panose="05000000000000000000" pitchFamily="2" charset="2"/>
              </a:rPr>
              <a:t>nly </a:t>
            </a:r>
            <a:r>
              <a:rPr lang="en-US" sz="1600" dirty="0">
                <a:sym typeface="Wingdings" panose="05000000000000000000" pitchFamily="2" charset="2"/>
              </a:rPr>
              <a:t>RE impact ionization considered (for &gt;Ar</a:t>
            </a:r>
            <a:r>
              <a:rPr lang="en-US" sz="1600" baseline="30000" dirty="0">
                <a:sym typeface="Wingdings" panose="05000000000000000000" pitchFamily="2" charset="2"/>
              </a:rPr>
              <a:t>1+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CRETIN model  ionization, recombination and cooling rate </a:t>
            </a:r>
            <a:r>
              <a:rPr lang="en-US" sz="1600" dirty="0" smtClean="0">
                <a:sym typeface="Wingdings" panose="05000000000000000000" pitchFamily="2" charset="2"/>
              </a:rPr>
              <a:t>coefficients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ym typeface="Wingdings" panose="05000000000000000000" pitchFamily="2" charset="2"/>
              </a:rPr>
              <a:t>Same diffusion coefficients for all Ar species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from </a:t>
            </a:r>
            <a:r>
              <a:rPr lang="it-IT" sz="1600" dirty="0">
                <a:hlinkClick r:id="rId2"/>
              </a:rPr>
              <a:t>E.M. Hollmann et al 2019 Nucl. Fusion 59 106014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6116" y="6275608"/>
            <a:ext cx="6148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ym typeface="Wingdings" panose="05000000000000000000" pitchFamily="2" charset="2"/>
              </a:rPr>
              <a:t>Special thanks to EM Hollmann for sharing the code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395536" y="987514"/>
            <a:ext cx="3108960" cy="1097280"/>
          </a:xfrm>
          <a:prstGeom prst="rightArrowCallout">
            <a:avLst>
              <a:gd name="adj1" fmla="val 22396"/>
              <a:gd name="adj2" fmla="val 26302"/>
              <a:gd name="adj3" fmla="val 40625"/>
              <a:gd name="adj4" fmla="val 792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Inputs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N</a:t>
            </a:r>
            <a:r>
              <a:rPr lang="en-US" baseline="-25000">
                <a:solidFill>
                  <a:schemeClr val="tx1"/>
                </a:solidFill>
              </a:rPr>
              <a:t>Ar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,N</a:t>
            </a:r>
            <a:r>
              <a:rPr lang="en-US" baseline="-25000">
                <a:solidFill>
                  <a:schemeClr val="tx1"/>
                </a:solidFill>
              </a:rPr>
              <a:t>D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, n</a:t>
            </a:r>
            <a:r>
              <a:rPr lang="en-US" baseline="-25000">
                <a:solidFill>
                  <a:schemeClr val="tx1"/>
                </a:solidFill>
              </a:rPr>
              <a:t>e</a:t>
            </a:r>
            <a:r>
              <a:rPr lang="en-US" baseline="30000">
                <a:solidFill>
                  <a:schemeClr val="tx1"/>
                </a:solidFill>
              </a:rPr>
              <a:t>l</a:t>
            </a:r>
            <a:r>
              <a:rPr lang="en-US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radiated power profile</a:t>
            </a:r>
            <a:endParaRPr lang="en-IN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0090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guess for the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and n</a:t>
            </a:r>
            <a:r>
              <a:rPr lang="en-US" baseline="-25000" dirty="0" smtClean="0"/>
              <a:t>e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16" name="Curved Left Arrow 15"/>
          <p:cNvSpPr/>
          <p:nvPr/>
        </p:nvSpPr>
        <p:spPr>
          <a:xfrm>
            <a:off x="7092280" y="1731848"/>
            <a:ext cx="2016224" cy="3816424"/>
          </a:xfrm>
          <a:prstGeom prst="curvedLeftArrow">
            <a:avLst>
              <a:gd name="adj1" fmla="val 6753"/>
              <a:gd name="adj2" fmla="val 50000"/>
              <a:gd name="adj3" fmla="val 25000"/>
            </a:avLst>
          </a:prstGeom>
          <a:solidFill>
            <a:srgbClr val="0808FF"/>
          </a:solidFill>
          <a:ln>
            <a:solidFill>
              <a:srgbClr val="21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0800000">
            <a:off x="2411761" y="1347555"/>
            <a:ext cx="2016224" cy="3840677"/>
          </a:xfrm>
          <a:prstGeom prst="curvedLeftArrow">
            <a:avLst>
              <a:gd name="adj1" fmla="val 6753"/>
              <a:gd name="adj2" fmla="val 50000"/>
              <a:gd name="adj3" fmla="val 25000"/>
            </a:avLst>
          </a:prstGeom>
          <a:solidFill>
            <a:srgbClr val="0808FF"/>
          </a:solidFill>
          <a:ln>
            <a:solidFill>
              <a:srgbClr val="212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002" y="2643699"/>
            <a:ext cx="252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Diffusion</a:t>
            </a:r>
          </a:p>
          <a:p>
            <a:endParaRPr lang="en-US" dirty="0"/>
          </a:p>
          <a:p>
            <a:pPr algn="ctr"/>
            <a:r>
              <a:rPr lang="en-US" dirty="0" smtClean="0"/>
              <a:t>Neutral and ion diffusion calculation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6136" y="2643699"/>
            <a:ext cx="252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Atomic processes</a:t>
            </a:r>
          </a:p>
          <a:p>
            <a:endParaRPr lang="en-US" dirty="0"/>
          </a:p>
          <a:p>
            <a:pPr algn="ctr"/>
            <a:r>
              <a:rPr lang="en-US" dirty="0">
                <a:sym typeface="Wingdings" panose="05000000000000000000" pitchFamily="2" charset="2"/>
              </a:rPr>
              <a:t>D,D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,D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,D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,D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,ArD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,Ar</a:t>
            </a:r>
            <a:r>
              <a:rPr lang="en-US" baseline="30000" dirty="0">
                <a:sym typeface="Wingdings" panose="05000000000000000000" pitchFamily="2" charset="2"/>
              </a:rPr>
              <a:t>+n</a:t>
            </a:r>
            <a:r>
              <a:rPr lang="en-US" dirty="0">
                <a:sym typeface="Wingdings" panose="05000000000000000000" pitchFamily="2" charset="2"/>
              </a:rPr>
              <a:t> (n=0-5)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1809" y="1419563"/>
            <a:ext cx="2736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1:Nt (No of time steps</a:t>
            </a:r>
            <a:r>
              <a:rPr lang="en-US" b="1" dirty="0" smtClean="0"/>
              <a:t>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Change in densities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309773" y="2342893"/>
            <a:ext cx="450360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5760133" y="2342893"/>
            <a:ext cx="32321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50031" y="3957000"/>
            <a:ext cx="549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Updating </a:t>
            </a:r>
            <a:r>
              <a:rPr lang="en-US" dirty="0" err="1" smtClean="0">
                <a:sym typeface="Wingdings" panose="05000000000000000000" pitchFamily="2" charset="2"/>
              </a:rPr>
              <a:t>n</a:t>
            </a:r>
            <a:r>
              <a:rPr lang="en-US" baseline="-25000" dirty="0" err="1" smtClean="0">
                <a:sym typeface="Wingdings" panose="05000000000000000000" pitchFamily="2" charset="2"/>
              </a:rPr>
              <a:t>RE</a:t>
            </a:r>
            <a:r>
              <a:rPr lang="en-US" dirty="0" smtClean="0">
                <a:sym typeface="Wingdings" panose="05000000000000000000" pitchFamily="2" charset="2"/>
              </a:rPr>
              <a:t>  based on species densities and n</a:t>
            </a:r>
            <a:r>
              <a:rPr lang="en-US" baseline="-25000" dirty="0" smtClean="0">
                <a:sym typeface="Wingdings" panose="05000000000000000000" pitchFamily="2" charset="2"/>
              </a:rPr>
              <a:t>e</a:t>
            </a:r>
            <a:endParaRPr lang="en-US" baseline="-25000" dirty="0">
              <a:sym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4496" y="4445640"/>
            <a:ext cx="4042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ym typeface="Wingdings" panose="05000000000000000000" pitchFamily="2" charset="2"/>
              </a:rPr>
              <a:t>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profile  from P</a:t>
            </a:r>
            <a:r>
              <a:rPr lang="en-US" baseline="-25000" dirty="0" smtClean="0">
                <a:sym typeface="Wingdings" panose="05000000000000000000" pitchFamily="2" charset="2"/>
              </a:rPr>
              <a:t>rad</a:t>
            </a:r>
            <a:r>
              <a:rPr lang="en-US" dirty="0" smtClean="0">
                <a:sym typeface="Wingdings" panose="05000000000000000000" pitchFamily="2" charset="2"/>
              </a:rPr>
              <a:t> profile and densities</a:t>
            </a:r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>
            <a:off x="40358" y="2414618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 iteration </a:t>
            </a:r>
            <a:r>
              <a:rPr lang="en-US" dirty="0" smtClean="0">
                <a:sym typeface="Wingdings" panose="05000000000000000000" pitchFamily="2" charset="2"/>
              </a:rPr>
              <a:t> 2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l-GR" dirty="0" smtClean="0">
                <a:latin typeface="+mj-lt"/>
                <a:sym typeface="Wingdings" panose="05000000000000000000" pitchFamily="2" charset="2"/>
              </a:rPr>
              <a:t>μ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s max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7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model 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prediction</a:t>
            </a:r>
            <a:br>
              <a:rPr lang="en-US" dirty="0" smtClean="0"/>
            </a:br>
            <a:r>
              <a:rPr lang="en-US" dirty="0" smtClean="0"/>
              <a:t>Deuterium SPI in Ar background plasma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5486400" cy="41294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1276" y="5507852"/>
            <a:ext cx="8208912" cy="740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Diffusion model predicts that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drops significantly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expected from previous reasoning of Ar recombination</a:t>
            </a:r>
            <a:endParaRPr lang="en-US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124488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less than 1 eV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47866" y="1583323"/>
            <a:ext cx="66734" cy="1083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244888"/>
            <a:ext cx="32004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444528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during Ar+D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phase decreases linearly with initial Ar MGI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1066800"/>
            <a:ext cx="5486400" cy="411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model : n</a:t>
            </a:r>
            <a:r>
              <a:rPr lang="en-US" baseline="-25000" dirty="0" smtClean="0"/>
              <a:t>e</a:t>
            </a:r>
            <a:r>
              <a:rPr lang="en-US" dirty="0" smtClean="0"/>
              <a:t> prediction</a:t>
            </a:r>
            <a:br>
              <a:rPr lang="en-US" dirty="0" smtClean="0"/>
            </a:br>
            <a:r>
              <a:rPr lang="en-US" dirty="0" smtClean="0"/>
              <a:t>Deuterium SPI in Ar background plasma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61276" y="5615050"/>
            <a:ext cx="8208912" cy="740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Diffusion model overestimates n</a:t>
            </a:r>
            <a:r>
              <a:rPr lang="en-US" baseline="-25000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 after D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SPI entry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may be due to the omitting of non-thermal radiation in the radiated power ?</a:t>
            </a:r>
            <a:endParaRPr lang="en-US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64303"/>
            <a:ext cx="3657600" cy="2281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1143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around 1-4 MW (bolometry) even at low n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1200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?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may be due to non-thermal radiation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03772" y="1676400"/>
            <a:ext cx="772628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13271" y="3048000"/>
            <a:ext cx="1034845" cy="888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96" y="3245412"/>
            <a:ext cx="30570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55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model :</a:t>
            </a:r>
            <a:br>
              <a:rPr lang="en-US" dirty="0" smtClean="0"/>
            </a:br>
            <a:r>
              <a:rPr lang="en-US" dirty="0" smtClean="0"/>
              <a:t>Drop in Ar brightness after D</a:t>
            </a:r>
            <a:r>
              <a:rPr lang="en-US" baseline="-25000" dirty="0" smtClean="0"/>
              <a:t>2</a:t>
            </a:r>
            <a:r>
              <a:rPr lang="en-US" dirty="0" smtClean="0"/>
              <a:t> SPI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9572" y="5558876"/>
            <a:ext cx="7704856" cy="1025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Diffusion model predicts drop in Ar line brightness following D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correlating with VUV spectroscopy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06084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 dominated background plasma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048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Deuterium dominated background plasma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753033" y="19740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 SPI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trigger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killer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 model : CRETIN vs ADAS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8836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CRETIN data vs ADAS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86200" y="3652897"/>
            <a:ext cx="5227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ADAS, ionization rates are much higher than CRETIN whereas recombination rates are magnitudes lower than CRETIN  ADAS predicts higher ionization states and thus higher n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Cooling rates (T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,n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in CRETIN is higher than ADAS  ADAS predicts higher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spite of higher n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than CRETIN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22321" y="5786250"/>
            <a:ext cx="4632960" cy="690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ADAS data predicts higher n</a:t>
            </a:r>
            <a:r>
              <a:rPr lang="en-US" baseline="-25000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, higher ionization states and thus higher 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 than CRETIN data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26331"/>
            <a:ext cx="3657600" cy="2508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7109"/>
            <a:ext cx="3657600" cy="24342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7587" y="849326"/>
            <a:ext cx="8945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CRETIN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hydrogenic </a:t>
            </a:r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  <a:r>
              <a:rPr lang="en-US" sz="1400" dirty="0" smtClean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ADAS </a:t>
            </a:r>
            <a:r>
              <a:rPr lang="en-US" sz="1400" dirty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</a:t>
            </a:r>
            <a:r>
              <a:rPr lang="en-US" sz="1400" dirty="0" smtClean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Collisional </a:t>
            </a:r>
            <a:r>
              <a:rPr lang="en-US" sz="1400" dirty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Radiative Equilibrium (CRM</a:t>
            </a:r>
            <a:r>
              <a:rPr lang="en-US" sz="1400" dirty="0" smtClean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VUV </a:t>
            </a:r>
            <a:r>
              <a:rPr lang="en-US" sz="1400" dirty="0" err="1" smtClean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1400" baseline="-25000" dirty="0" err="1" smtClean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400" dirty="0" smtClean="0">
                <a:solidFill>
                  <a:srgbClr val="EB2B2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estimation</a:t>
            </a:r>
            <a:endParaRPr lang="en-US" sz="1400" dirty="0">
              <a:solidFill>
                <a:srgbClr val="EB2B2B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0"/>
            <a:ext cx="3657600" cy="2444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81000" y="625459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 with 0.33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  resolution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Argon SPI as trigger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Argon SPI as killer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 model : 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 model : CRETIN vs ADAS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10466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Perspectives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 SPI as trigger injection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effect of initial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 VUV spectra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estimation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BG plasma seems to increase with initial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similar to MGI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Intact pellet seems to have better penetration and hotter BG plasma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 SPI as killer injection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 SPI pellet A seems to reach higher &lt;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however no clear trend was observed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 SPI pellet A seems to decay plasma current faster than MGI and pellet B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SPI in Ar BG plasma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D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SPI entry, Ar line brightness drops and deuterium lines dominates the VUV spectra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 model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drops significantly after D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SPI injection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Overestimation of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may be due to omission of non-thermal radiation in P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can correctly predict the drop in Ar brightness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ADAS data seems to predict hotter and denser BG plasma than CRETIN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PrismSPECT atomic data also consider non-thermal radiation in cooling rate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65394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for Runaway electrons (RE)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807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Avoidance of RE beam generation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 flipV="1">
            <a:off x="4283968" y="1165394"/>
            <a:ext cx="288032" cy="1846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>
            <a:off x="4283968" y="1350060"/>
            <a:ext cx="294310" cy="1846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4578278" y="1350059"/>
            <a:ext cx="4026170" cy="101392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of RE beam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MMI to mitigate heat/EM loads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killer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MMI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mitigate RE beam</a:t>
            </a:r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12" y="1821508"/>
            <a:ext cx="4104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MMI can be Massive Gas Injection (MGI) or Shattered Pellet Injection (SPI)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6" y="2448000"/>
            <a:ext cx="9131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mitigation experiments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JET-ILW (using MGI)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C.Reux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APS-2017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effect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MGI on RE beam in some discharges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Maybe due to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poor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penetration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MGI into RE beam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cold dense background (BG) plasma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MGI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BG plasma is very poorly characterized, specially the electron temperature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endParaRPr lang="en-US" baseline="-25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-profile estimation from VUV spectroscopy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en-US" sz="1400" dirty="0">
                <a:hlinkClick r:id="rId2"/>
              </a:rPr>
              <a:t>Sundaresan Sridhar et al 2020 </a:t>
            </a:r>
            <a:r>
              <a:rPr lang="en-US" sz="1400" dirty="0" err="1">
                <a:hlinkClick r:id="rId2"/>
              </a:rPr>
              <a:t>Nucl</a:t>
            </a:r>
            <a:r>
              <a:rPr lang="en-US" sz="1400" dirty="0">
                <a:hlinkClick r:id="rId2"/>
              </a:rPr>
              <a:t>. Fusion in </a:t>
            </a:r>
            <a:r>
              <a:rPr lang="en-US" sz="1400" dirty="0" smtClean="0">
                <a:hlinkClick r:id="rId2"/>
              </a:rPr>
              <a:t>press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JET-SPI experiments in 2019  disruption and RE beam mitigation using Ar SPI. RE beam mitigation tried using D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SPI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[see also the invited talk by C. Reux for more information]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5413594"/>
            <a:ext cx="8136904" cy="99440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this talk  analysis of JET SPI experiments using VUV spectroscopy and simulation of BG plasma using 1D Diffusion model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[EM Hollmann et al., NF-2019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Argon SPI as trigger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killer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CRETIN vs ADAS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33611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329"/>
            <a:ext cx="7315200" cy="3306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02971"/>
            <a:ext cx="3657600" cy="2336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 SPI as trigger injection :</a:t>
            </a:r>
            <a:br>
              <a:rPr lang="en-US" dirty="0" smtClean="0"/>
            </a:br>
            <a:r>
              <a:rPr lang="en-US" dirty="0" smtClean="0"/>
              <a:t>Effect of initial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on VUV spectra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</a:t>
            </a:r>
            <a:r>
              <a:rPr lang="en-US" dirty="0" smtClean="0"/>
              <a:t>Mitigation </a:t>
            </a:r>
            <a:r>
              <a:rPr lang="en-GB" dirty="0" smtClean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0767" y="4569594"/>
            <a:ext cx="5285633" cy="16028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No significant change in the VUV spectra due to change in initial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BG plasma  no correlation with initial electron temperature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03262"/>
            <a:ext cx="3657600" cy="2273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3669"/>
            <a:ext cx="7315200" cy="3303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 SPI as trigger injection :</a:t>
            </a:r>
            <a:br>
              <a:rPr lang="en-US" dirty="0" smtClean="0"/>
            </a:br>
            <a:r>
              <a:rPr lang="en-US" dirty="0" smtClean="0"/>
              <a:t>Effect of initial n</a:t>
            </a:r>
            <a:r>
              <a:rPr lang="en-US" baseline="-25000" dirty="0" smtClean="0"/>
              <a:t>e</a:t>
            </a:r>
            <a:r>
              <a:rPr lang="en-US" dirty="0" smtClean="0"/>
              <a:t> on VUV spectra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0767" y="4468576"/>
            <a:ext cx="5285633" cy="1779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No significant change in the VUV spectra due to NBI heating (only n</a:t>
            </a:r>
            <a:r>
              <a:rPr lang="en-US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changes)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BG plasma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increases with initial n</a:t>
            </a:r>
            <a:r>
              <a:rPr lang="en-US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similar to MGI trigger injections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Sundaresan Sridhar et al 2020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Nucl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 Fusion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 press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838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ICRH heating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3657600" cy="233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0329"/>
            <a:ext cx="7315200" cy="3306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 SPI as trigger injection :</a:t>
            </a:r>
            <a:br>
              <a:rPr lang="en-US" dirty="0" smtClean="0"/>
            </a:br>
            <a:r>
              <a:rPr lang="en-US" dirty="0" smtClean="0"/>
              <a:t>Effect of pellet breaking on VUV spectra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0766" y="4707553"/>
            <a:ext cx="5285633" cy="14646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Intact pellet seems to have higher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than broken pellets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Possible reason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pellet penetration may depend on the pellet integrity, intact pellets penetrate deeper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992808" y="2632503"/>
            <a:ext cx="345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KL8=E8WA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04" y="946019"/>
            <a:ext cx="1234440" cy="17235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14754" y="2367997"/>
            <a:ext cx="1143000" cy="37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96249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8" y="2743200"/>
            <a:ext cx="1234440" cy="1756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67600" y="414341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96245</a:t>
            </a:r>
          </a:p>
        </p:txBody>
      </p:sp>
      <p:sp>
        <p:nvSpPr>
          <p:cNvPr id="16" name="Oval 15"/>
          <p:cNvSpPr/>
          <p:nvPr/>
        </p:nvSpPr>
        <p:spPr>
          <a:xfrm>
            <a:off x="7848600" y="2743200"/>
            <a:ext cx="381000" cy="228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925123">
            <a:off x="7620000" y="1066800"/>
            <a:ext cx="685800" cy="7906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19538" y="2206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39594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pieces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SPI as trigger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Argon SPI as killer injection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Deuterium SPI in Argon background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model : CRETIN vs ADAS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12503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0414"/>
            <a:ext cx="41148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SPI as killer injection 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72" y="658460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Sundaresan Sridhar | </a:t>
            </a:r>
            <a:r>
              <a:rPr lang="en-US" dirty="0"/>
              <a:t>IAEA Technical Meeting on Plasma Disruptions and their Mitigation</a:t>
            </a:r>
            <a:r>
              <a:rPr lang="en-GB" dirty="0"/>
              <a:t>| </a:t>
            </a:r>
            <a:r>
              <a:rPr lang="en-US" dirty="0"/>
              <a:t>20-23 July, 2020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800600" y="3732962"/>
            <a:ext cx="4191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Difference between different SPI pellets and MGI only at higher wavelength (85-100 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clear difference in BG plasma temperature for different SPI pellets and MGI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SPI pellet A seems to decay plasma current faster than MGI and SPI pellet B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22942"/>
            <a:ext cx="4114800" cy="3099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8379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9837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EUROfusion-JET.2line_5_3_2019</Template>
  <TotalTime>6089</TotalTime>
  <Words>1845</Words>
  <Application>Microsoft Office PowerPoint</Application>
  <PresentationFormat>On-screen Show (4:3)</PresentationFormat>
  <Paragraphs>231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Study of the companion plasma during runaway electron mitigation experiments with massive material injection in the JET tokamak</vt:lpstr>
      <vt:lpstr>Outline</vt:lpstr>
      <vt:lpstr>Background</vt:lpstr>
      <vt:lpstr>Outline</vt:lpstr>
      <vt:lpstr>Argon SPI as trigger injection : Effect of initial Te on VUV spectra</vt:lpstr>
      <vt:lpstr>Argon SPI as trigger injection : Effect of initial ne on VUV spectra</vt:lpstr>
      <vt:lpstr>Argon SPI as trigger injection : Effect of pellet breaking on VUV spectra</vt:lpstr>
      <vt:lpstr>Outline</vt:lpstr>
      <vt:lpstr>Ar SPI as killer injection :</vt:lpstr>
      <vt:lpstr>Outline</vt:lpstr>
      <vt:lpstr>D2 SPI into Ar background plasma : Ip increase after D2 SPI</vt:lpstr>
      <vt:lpstr>D2 SPI into Ar background plasma : Drop in Ar brightness from VUV spectra</vt:lpstr>
      <vt:lpstr>Outline</vt:lpstr>
      <vt:lpstr>Diffusion model : Deuterium SPI in Ar background plasma</vt:lpstr>
      <vt:lpstr>Diffusion model : Te prediction Deuterium SPI in Ar background plasma</vt:lpstr>
      <vt:lpstr>Diffusion model : ne prediction Deuterium SPI in Ar background plasma</vt:lpstr>
      <vt:lpstr>Diffusion model : Drop in Ar brightness after D2 SPI</vt:lpstr>
      <vt:lpstr>Outline</vt:lpstr>
      <vt:lpstr>CRETIN data vs ADAS data</vt:lpstr>
      <vt:lpstr>Summary and Perspectives</vt:lpstr>
    </vt:vector>
  </TitlesOfParts>
  <Company>CEA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SRIDHAR Sundaresan 254485</dc:creator>
  <cp:lastModifiedBy>SRIDHAR Sundaresan 254485</cp:lastModifiedBy>
  <cp:revision>360</cp:revision>
  <cp:lastPrinted>2014-10-16T14:51:28Z</cp:lastPrinted>
  <dcterms:created xsi:type="dcterms:W3CDTF">2020-06-23T14:40:29Z</dcterms:created>
  <dcterms:modified xsi:type="dcterms:W3CDTF">2020-07-12T07:13:37Z</dcterms:modified>
</cp:coreProperties>
</file>