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eo moscheni" initials="mm" lastIdx="5" clrIdx="0">
    <p:extLst>
      <p:ext uri="{19B8F6BF-5375-455C-9EA6-DF929625EA0E}">
        <p15:presenceInfo xmlns:p15="http://schemas.microsoft.com/office/powerpoint/2012/main" userId="fbbbb2295d22d36e" providerId="Windows Live"/>
      </p:ext>
    </p:extLst>
  </p:cmAuthor>
  <p:cmAuthor id="2" name="Michael Wigram" initials="MW" lastIdx="1" clrIdx="1">
    <p:extLst>
      <p:ext uri="{19B8F6BF-5375-455C-9EA6-DF929625EA0E}">
        <p15:presenceInfo xmlns:p15="http://schemas.microsoft.com/office/powerpoint/2012/main" userId="b692a907c875d4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474"/>
    <a:srgbClr val="DAE3F3"/>
    <a:srgbClr val="404040"/>
    <a:srgbClr val="44546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132" autoAdjust="0"/>
    <p:restoredTop sz="94660"/>
  </p:normalViewPr>
  <p:slideViewPr>
    <p:cSldViewPr snapToGrid="0">
      <p:cViewPr>
        <p:scale>
          <a:sx n="33" d="100"/>
          <a:sy n="33" d="100"/>
        </p:scale>
        <p:origin x="834" y="-3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5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0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E9EA-F87E-449B-A760-0CFB0069B4F4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hyperlink" Target="mailto:matteo.moscheni@polito.it" TargetMode="External"/><Relationship Id="rId16" Type="http://schemas.openxmlformats.org/officeDocument/2006/relationships/image" Target="../media/image9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7.jpe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325D3E1-6E53-4AB8-9296-9B9B2170DBDA}"/>
              </a:ext>
            </a:extLst>
          </p:cNvPr>
          <p:cNvSpPr txBox="1"/>
          <p:nvPr/>
        </p:nvSpPr>
        <p:spPr>
          <a:xfrm>
            <a:off x="0" y="5174695"/>
            <a:ext cx="30275213" cy="17081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n-US" sz="3500" b="1" dirty="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500" b="1" dirty="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500" b="1" dirty="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79BEDA-40F6-4417-81EB-9D421724E86C}"/>
              </a:ext>
            </a:extLst>
          </p:cNvPr>
          <p:cNvSpPr txBox="1"/>
          <p:nvPr/>
        </p:nvSpPr>
        <p:spPr>
          <a:xfrm>
            <a:off x="-2" y="2890"/>
            <a:ext cx="30275213" cy="17081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n-US" sz="3500" b="1" dirty="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500" b="1" dirty="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500" b="1" dirty="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63"/>
          <p:cNvSpPr txBox="1">
            <a:spLocks noChangeArrowheads="1"/>
          </p:cNvSpPr>
          <p:nvPr/>
        </p:nvSpPr>
        <p:spPr bwMode="auto">
          <a:xfrm>
            <a:off x="14824536" y="9668867"/>
            <a:ext cx="15303715" cy="8586966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ja-JP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ja-JP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ja-JP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ja-JP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40" name="Text Box 242">
            <a:extLst>
              <a:ext uri="{FF2B5EF4-FFF2-40B4-BE49-F238E27FC236}">
                <a16:creationId xmlns:a16="http://schemas.microsoft.com/office/drawing/2014/main" id="{0104245F-F801-445B-AD76-4A47D6BD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57" y="41129058"/>
            <a:ext cx="11019905" cy="154856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747474"/>
            </a:solidFill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lnSpc>
                <a:spcPct val="120000"/>
              </a:lnSpc>
            </a:pP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</a:pP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" y="252311"/>
            <a:ext cx="30275213" cy="640175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Benchmarking and Validating SOLPS-ITER, SOLEDGE2D </a:t>
            </a:r>
          </a:p>
          <a:p>
            <a:pPr algn="ctr"/>
            <a:r>
              <a:rPr lang="en-GB" sz="7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UEDGE for Power Exhaust Modelling in Future Tokamaks </a:t>
            </a:r>
          </a:p>
          <a:p>
            <a:pPr algn="ctr"/>
            <a:endParaRPr lang="it-IT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Moscheni</a:t>
            </a:r>
            <a:r>
              <a:rPr lang="it-IT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it-IT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</a:t>
            </a:r>
            <a:r>
              <a:rPr lang="it-IT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Meineri</a:t>
            </a:r>
            <a:r>
              <a:rPr lang="it-IT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it-IT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it-IT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Wigram</a:t>
            </a:r>
            <a:r>
              <a:rPr lang="it-IT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it-IT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Carati</a:t>
            </a:r>
            <a:r>
              <a:rPr lang="it-IT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it-IT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De Marchi</a:t>
            </a:r>
            <a:r>
              <a:rPr lang="it-IT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it-IT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Innocente</a:t>
            </a:r>
            <a:r>
              <a:rPr lang="it-IT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</a:t>
            </a:r>
            <a:r>
              <a:rPr lang="it-IT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 </a:t>
            </a:r>
            <a:r>
              <a:rPr lang="it-IT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Subba</a:t>
            </a:r>
            <a:r>
              <a:rPr lang="it-IT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it-IT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Zanino</a:t>
            </a:r>
            <a:r>
              <a:rPr lang="it-IT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NEMO Group, 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Dipartimento</a:t>
            </a:r>
            <a:r>
              <a:rPr lang="en-US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en-US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Politecnico di Torino, Corso 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</a:t>
            </a:r>
            <a:r>
              <a:rPr lang="en-US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Abruzzi 24, 10129, Torino, Italy</a:t>
            </a:r>
          </a:p>
          <a:p>
            <a:pPr lvl="8"/>
            <a:r>
              <a:rPr lang="en-US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MIT Plasma Science and Fusion Center, Cambridge, MA 02139, USA</a:t>
            </a:r>
          </a:p>
          <a:p>
            <a:pPr lvl="8"/>
            <a:r>
              <a:rPr lang="en-US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Eni S.p.A., Italy</a:t>
            </a:r>
          </a:p>
          <a:p>
            <a:pPr lvl="8"/>
            <a:r>
              <a:rPr lang="en-US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Consorzio</a:t>
            </a:r>
            <a:r>
              <a:rPr lang="en-US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RFX, 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corso</a:t>
            </a:r>
            <a:r>
              <a:rPr lang="en-US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</a:t>
            </a:r>
            <a:r>
              <a:rPr lang="en-US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Uniti</a:t>
            </a:r>
            <a:r>
              <a:rPr lang="en-US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4, Padova, Italy																					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ID: TH/P6-24  –  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fabio.subba@polito.it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242"/>
              <p:cNvSpPr txBox="1">
                <a:spLocks noChangeArrowheads="1"/>
              </p:cNvSpPr>
              <p:nvPr/>
            </p:nvSpPr>
            <p:spPr bwMode="auto">
              <a:xfrm>
                <a:off x="146956" y="7891863"/>
                <a:ext cx="14400000" cy="6678751"/>
              </a:xfrm>
              <a:prstGeom prst="rect">
                <a:avLst/>
              </a:prstGeom>
              <a:solidFill>
                <a:schemeClr val="bg1"/>
              </a:solidFill>
              <a:ln w="57150" cmpd="thinThick">
                <a:noFill/>
                <a:miter lim="800000"/>
              </a:ln>
            </p:spPr>
            <p:txBody>
              <a:bodyPr wrap="square" lIns="182880" tIns="91440" rIns="182880" bIns="182880">
                <a:spAutoFit/>
              </a:bodyPr>
              <a:lstStyle>
                <a:defPPr>
                  <a:defRPr kern="1200" smtId="4294967295"/>
                </a:defPPr>
                <a:lvl1pPr marL="2286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571500" marR="0" indent="-571500" algn="just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rgbClr val="404040"/>
                    </a:solidFill>
                    <a:ea typeface="Calibri" panose="020F0502020204030204" pitchFamily="34" charset="0"/>
                  </a:rPr>
                  <a:t>The o</a:t>
                </a:r>
                <a:r>
                  <a:rPr lang="en-US" sz="360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pen issue of Power </a:t>
                </a:r>
                <a:r>
                  <a:rPr lang="en-US" sz="3600" dirty="0" err="1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EXhaust</a:t>
                </a:r>
                <a:r>
                  <a:rPr lang="en-US" sz="360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(PEX) in future fusion reactors will be soon addressed in Divertor Tokamak Test (DTT) experiment. In the meanwhile, modelling helps extrapolation in future machine design.</a:t>
                </a:r>
              </a:p>
              <a:p>
                <a:pPr marL="571500" marR="0" indent="-571500" algn="just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rgbClr val="404040"/>
                    </a:solidFill>
                    <a:ea typeface="Calibri" panose="020F0502020204030204" pitchFamily="34" charset="0"/>
                  </a:rPr>
                  <a:t>We present the progress so far in comparing</a:t>
                </a:r>
                <a:r>
                  <a:rPr lang="en-US" sz="360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SOLPS-ITER [1], SOLEDGE2D [2] and UEDGE [3] in modelling the edge plasma. </a:t>
                </a:r>
              </a:p>
              <a:p>
                <a:pPr marL="571500" marR="0" indent="-571500" algn="just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We perform a benchmark on a DTT pure-deuterium low-power scenario, showing that the codes agree within </a:t>
                </a:r>
                <a:r>
                  <a:rPr lang="en-US" sz="3600" dirty="0">
                    <a:solidFill>
                      <a:srgbClr val="404040"/>
                    </a:solidFill>
                    <a:ea typeface="Calibri" panose="020F0502020204030204" pitchFamily="34" charset="0"/>
                  </a:rPr>
                  <a:t>2</a:t>
                </a:r>
                <a:r>
                  <a:rPr lang="en-US" sz="360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-28% at outer midplane (OMP), but only within 2-84% at outer (OUT) and inner (IN) targets.</a:t>
                </a:r>
              </a:p>
              <a:p>
                <a:pPr marL="571500" marR="0" indent="-571500" algn="just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rgbClr val="404040"/>
                    </a:solidFill>
                    <a:ea typeface="Calibri" panose="020F0502020204030204" pitchFamily="34" charset="0"/>
                  </a:rPr>
                  <a:t>W</a:t>
                </a:r>
                <a:r>
                  <a:rPr lang="en-US" sz="360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 validate our codes by modelling a DTT-relevant </a:t>
                </a:r>
                <a:r>
                  <a:rPr lang="en-US" sz="3600" dirty="0" err="1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Alcator</a:t>
                </a:r>
                <a:r>
                  <a:rPr lang="en-US" sz="360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C-Mod shot via fine-tuning of the transport coefficients. We obtain different levels of accuracy, </a:t>
                </a:r>
                <a:r>
                  <a:rPr lang="en-US" sz="3600" dirty="0">
                    <a:solidFill>
                      <a:srgbClr val="404040"/>
                    </a:solidFill>
                    <a:effectLst/>
                    <a:ea typeface="Calibri" panose="020F0502020204030204" pitchFamily="34" charset="0"/>
                  </a:rPr>
                  <a:t>within a factor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∼</m:t>
                    </m:r>
                  </m:oMath>
                </a14:m>
                <a:r>
                  <a:rPr lang="en-US" sz="3600" dirty="0">
                    <a:solidFill>
                      <a:srgbClr val="404040"/>
                    </a:solidFill>
                    <a:effectLst/>
                    <a:ea typeface="Times New Roman" panose="02020603050405020304" pitchFamily="18" charset="0"/>
                  </a:rPr>
                  <a:t> 1.1</a:t>
                </a:r>
                <a:r>
                  <a:rPr lang="en-GB" altLang="ja-JP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ＭＳ Ｐゴシック" charset="-128"/>
                    <a:cs typeface="Times New Roman" panose="02020603050405020304" pitchFamily="18" charset="0"/>
                  </a:rPr>
                  <a:t>–</a:t>
                </a:r>
                <a:r>
                  <a:rPr lang="en-US" sz="3600" dirty="0">
                    <a:solidFill>
                      <a:srgbClr val="404040"/>
                    </a:solidFill>
                    <a:effectLst/>
                    <a:ea typeface="Times New Roman" panose="02020603050405020304" pitchFamily="18" charset="0"/>
                  </a:rPr>
                  <a:t>3.0</a:t>
                </a:r>
                <a:r>
                  <a:rPr lang="en-US" sz="3600" dirty="0">
                    <a:solidFill>
                      <a:srgbClr val="404040"/>
                    </a:solidFill>
                    <a:ea typeface="Times New Roman" panose="02020603050405020304" pitchFamily="18" charset="0"/>
                  </a:rPr>
                  <a:t>.</a:t>
                </a:r>
                <a:endParaRPr lang="en-GB" sz="3600" dirty="0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 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956" y="7891863"/>
                <a:ext cx="14400000" cy="6678751"/>
              </a:xfrm>
              <a:prstGeom prst="rect">
                <a:avLst/>
              </a:prstGeom>
              <a:blipFill>
                <a:blip r:embed="rId3"/>
                <a:stretch>
                  <a:fillRect l="-508" t="-822" r="-677" b="-274"/>
                </a:stretch>
              </a:blipFill>
              <a:ln w="57150" cmpd="thinThick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248"/>
          <p:cNvSpPr txBox="1">
            <a:spLocks noChangeArrowheads="1"/>
          </p:cNvSpPr>
          <p:nvPr/>
        </p:nvSpPr>
        <p:spPr bwMode="auto">
          <a:xfrm>
            <a:off x="146956" y="7108516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SimSun" pitchFamily="2" charset="-122"/>
                <a:cs typeface="Times New Roman" panose="02020603050405020304" pitchFamily="18" charset="0"/>
              </a:rPr>
              <a:t>1. INTRODUCTION</a:t>
            </a:r>
            <a:endParaRPr lang="en-US" altLang="zh-CN" sz="3200" b="1" dirty="0">
              <a:solidFill>
                <a:schemeClr val="bg1"/>
              </a:solidFill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 Box 248"/>
          <p:cNvSpPr txBox="1">
            <a:spLocks noChangeArrowheads="1"/>
          </p:cNvSpPr>
          <p:nvPr/>
        </p:nvSpPr>
        <p:spPr bwMode="auto">
          <a:xfrm>
            <a:off x="14824537" y="7117115"/>
            <a:ext cx="15303714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SimSun" pitchFamily="2" charset="-122"/>
                <a:cs typeface="Times New Roman" panose="02020603050405020304" pitchFamily="18" charset="0"/>
              </a:rPr>
              <a:t>3. RESULTS</a:t>
            </a:r>
            <a:endParaRPr lang="en-US" altLang="zh-CN" sz="3200" b="1" dirty="0">
              <a:solidFill>
                <a:schemeClr val="bg1"/>
              </a:solidFill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 Box 248"/>
          <p:cNvSpPr txBox="1">
            <a:spLocks noChangeArrowheads="1"/>
          </p:cNvSpPr>
          <p:nvPr/>
        </p:nvSpPr>
        <p:spPr bwMode="auto">
          <a:xfrm>
            <a:off x="146956" y="14879196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SimSun" pitchFamily="2" charset="-122"/>
                <a:cs typeface="Times New Roman" panose="02020603050405020304" pitchFamily="18" charset="0"/>
              </a:rPr>
              <a:t>2. INPUT PARAMETERS AND MESHES</a:t>
            </a:r>
            <a:endParaRPr lang="en-US" altLang="zh-CN" sz="3200" b="1" dirty="0">
              <a:solidFill>
                <a:schemeClr val="bg1"/>
              </a:solidFill>
              <a:highlight>
                <a:srgbClr val="FFFF00"/>
              </a:highlight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Text Box 242"/>
          <p:cNvSpPr txBox="1">
            <a:spLocks noChangeArrowheads="1"/>
          </p:cNvSpPr>
          <p:nvPr/>
        </p:nvSpPr>
        <p:spPr bwMode="auto">
          <a:xfrm>
            <a:off x="14824536" y="32288308"/>
            <a:ext cx="15303715" cy="6202147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en-GB" altLang="ja-JP" sz="3600" dirty="0">
                <a:solidFill>
                  <a:srgbClr val="404040"/>
                </a:solidFill>
                <a:ea typeface="ＭＳ Ｐゴシック" charset="-128"/>
                <a:cs typeface="Times New Roman" panose="02020603050405020304" pitchFamily="18" charset="0"/>
              </a:rPr>
              <a:t>In the current work, we employed SOLPS-ITER, SOLEDGE2D and UEDGE to perform a preliminary:</a:t>
            </a:r>
            <a:endParaRPr lang="en-US" altLang="ja-JP" sz="3600" dirty="0">
              <a:solidFill>
                <a:srgbClr val="404040"/>
              </a:solidFill>
              <a:ea typeface="ＭＳ Ｐゴシック" charset="-128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404040"/>
                </a:solidFill>
                <a:ea typeface="ＭＳ Ｐゴシック" charset="-128"/>
                <a:cs typeface="Times New Roman" panose="02020603050405020304" pitchFamily="18" charset="0"/>
              </a:rPr>
              <a:t>Benchmark on DTT scenario. Good agreement recovered at outer midplane and outer target. Disagreement at inner target presumably due to: SOLPS-ITER and UEDGE limited mesh extension; different EIRENE reactions.</a:t>
            </a: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404040"/>
                </a:solidFill>
                <a:ea typeface="ＭＳ Ｐゴシック" charset="-128"/>
                <a:cs typeface="Times New Roman" panose="02020603050405020304" pitchFamily="18" charset="0"/>
              </a:rPr>
              <a:t>Validation against </a:t>
            </a:r>
            <a:r>
              <a:rPr lang="en-US" altLang="ja-JP" sz="3600" dirty="0" err="1">
                <a:solidFill>
                  <a:srgbClr val="404040"/>
                </a:solidFill>
                <a:ea typeface="ＭＳ Ｐゴシック" charset="-128"/>
                <a:cs typeface="Times New Roman" panose="02020603050405020304" pitchFamily="18" charset="0"/>
              </a:rPr>
              <a:t>Alcator</a:t>
            </a:r>
            <a:r>
              <a:rPr lang="en-US" altLang="ja-JP" sz="3600" dirty="0">
                <a:solidFill>
                  <a:srgbClr val="404040"/>
                </a:solidFill>
                <a:ea typeface="ＭＳ Ｐゴシック" charset="-128"/>
                <a:cs typeface="Times New Roman" panose="02020603050405020304" pitchFamily="18" charset="0"/>
              </a:rPr>
              <a:t> C-Mod experimental data. M</a:t>
            </a:r>
            <a:r>
              <a:rPr lang="en-GB" altLang="ja-JP" sz="3600" dirty="0" err="1">
                <a:solidFill>
                  <a:srgbClr val="404040"/>
                </a:solidFill>
                <a:ea typeface="ＭＳ Ｐゴシック" charset="-128"/>
                <a:cs typeface="Times New Roman" panose="02020603050405020304" pitchFamily="18" charset="0"/>
              </a:rPr>
              <a:t>ixed</a:t>
            </a:r>
            <a:r>
              <a:rPr lang="en-GB" altLang="ja-JP" sz="3600" dirty="0">
                <a:solidFill>
                  <a:srgbClr val="404040"/>
                </a:solidFill>
                <a:ea typeface="ＭＳ Ｐゴシック" charset="-128"/>
                <a:cs typeface="Times New Roman" panose="02020603050405020304" pitchFamily="18" charset="0"/>
              </a:rPr>
              <a:t> success obtained so far</a:t>
            </a:r>
            <a:r>
              <a:rPr lang="en-US" altLang="ja-JP" sz="3600" dirty="0">
                <a:solidFill>
                  <a:srgbClr val="404040"/>
                </a:solidFill>
                <a:ea typeface="ＭＳ Ｐゴシック" charset="-128"/>
                <a:cs typeface="Times New Roman" panose="02020603050405020304" pitchFamily="18" charset="0"/>
              </a:rPr>
              <a:t> with t</a:t>
            </a:r>
            <a:r>
              <a:rPr lang="en-GB" altLang="ja-JP" sz="3600" dirty="0">
                <a:solidFill>
                  <a:srgbClr val="404040"/>
                </a:solidFill>
                <a:ea typeface="ＭＳ Ｐゴシック" charset="-128"/>
                <a:cs typeface="Times New Roman" panose="02020603050405020304" pitchFamily="18" charset="0"/>
              </a:rPr>
              <a:t>he different accuracy of the computed profiles (vs. data) most likely reflecting the different progress in tuning of transport coefficients.</a:t>
            </a:r>
          </a:p>
          <a:p>
            <a:pPr marL="0" indent="0" algn="just">
              <a:lnSpc>
                <a:spcPct val="120000"/>
              </a:lnSpc>
            </a:pPr>
            <a:r>
              <a:rPr lang="en-GB" altLang="ja-JP" sz="3600" dirty="0">
                <a:solidFill>
                  <a:srgbClr val="404040"/>
                </a:solidFill>
                <a:ea typeface="ＭＳ Ｐゴシック" charset="-128"/>
                <a:cs typeface="Times New Roman" panose="02020603050405020304" pitchFamily="18" charset="0"/>
              </a:rPr>
              <a:t>In perspective, we plan to extend the comparison to advanced divertor scenarios.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35" name="Text Box 248"/>
          <p:cNvSpPr txBox="1">
            <a:spLocks noChangeArrowheads="1"/>
          </p:cNvSpPr>
          <p:nvPr/>
        </p:nvSpPr>
        <p:spPr bwMode="auto">
          <a:xfrm>
            <a:off x="14824536" y="31501423"/>
            <a:ext cx="15303715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SimSun" pitchFamily="2" charset="-122"/>
                <a:cs typeface="Times New Roman" panose="02020603050405020304" pitchFamily="18" charset="0"/>
              </a:rPr>
              <a:t>4. CONCLUSION</a:t>
            </a:r>
            <a:endParaRPr lang="en-US" altLang="zh-CN" sz="3200" b="1" dirty="0">
              <a:solidFill>
                <a:schemeClr val="bg1"/>
              </a:solidFill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242"/>
          <p:cNvSpPr txBox="1">
            <a:spLocks noChangeArrowheads="1"/>
          </p:cNvSpPr>
          <p:nvPr/>
        </p:nvSpPr>
        <p:spPr bwMode="auto">
          <a:xfrm>
            <a:off x="11276399" y="38953911"/>
            <a:ext cx="18851852" cy="3723712"/>
          </a:xfrm>
          <a:prstGeom prst="rect">
            <a:avLst/>
          </a:prstGeom>
          <a:noFill/>
          <a:ln w="57150" cmpd="thinThick">
            <a:solidFill>
              <a:srgbClr val="747474"/>
            </a:solidFill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20000"/>
              </a:lnSpc>
            </a:pPr>
            <a:r>
              <a:rPr lang="en-GB" altLang="ja-JP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ACKNOWLEDGEMENTS and REFERENCES</a:t>
            </a:r>
          </a:p>
          <a:p>
            <a:pPr marL="0" indent="0" algn="just">
              <a:lnSpc>
                <a:spcPct val="120000"/>
              </a:lnSpc>
            </a:pPr>
            <a:r>
              <a:rPr lang="en-GB" altLang="ja-JP" sz="27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Alcator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 C-Mod experiments were supported by US DOE Award DE-FC02-99ER54512. This work was made possible with fellowship support from Eni S.p.A. through the MIT Energy Initiative and </a:t>
            </a:r>
            <a:r>
              <a:rPr lang="en-GB" altLang="ja-JP" sz="270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is funded 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by Eni S.p.A., contract n. 4310369990, in the framework of a 4-Ways Agreement between Eni, MIT, CFS and ENEA.</a:t>
            </a:r>
          </a:p>
          <a:p>
            <a:pPr marL="0" indent="0" algn="just">
              <a:lnSpc>
                <a:spcPct val="120000"/>
              </a:lnSpc>
            </a:pP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[1] X. </a:t>
            </a:r>
            <a:r>
              <a:rPr lang="en-GB" altLang="ja-JP" sz="27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Bonnin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, et al., </a:t>
            </a:r>
            <a:r>
              <a:rPr lang="en-GB" altLang="ja-JP" sz="27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Plasma and Fusion Research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en-GB" altLang="ja-JP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11,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 1403102 (2016). [2] H. </a:t>
            </a:r>
            <a:r>
              <a:rPr lang="en-GB" altLang="ja-JP" sz="27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Bufferand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, et al., </a:t>
            </a:r>
            <a:r>
              <a:rPr lang="en-GB" altLang="ja-JP" sz="27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Nuclear materials and energy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en-GB" altLang="ja-JP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12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, 852 (2017). [3] M. Wigram, et al., </a:t>
            </a:r>
            <a:r>
              <a:rPr lang="en-GB" altLang="ja-JP" sz="27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Nuclear Fusion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en-GB" altLang="ja-JP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59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, 106052 (2019). </a:t>
            </a:r>
            <a:r>
              <a:rPr lang="en-US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[4] 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M. Greenwald, et al., </a:t>
            </a:r>
            <a:r>
              <a:rPr lang="en-GB" altLang="ja-JP" sz="27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Physics of Plasmas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en-GB" altLang="ja-JP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21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, 110501 (2014). </a:t>
            </a:r>
            <a:r>
              <a:rPr lang="en-US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[5] D. Reiter, The EIRENE code user manual, 2019.</a:t>
            </a:r>
            <a:r>
              <a:rPr lang="en-GB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US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[6] W. </a:t>
            </a:r>
            <a:r>
              <a:rPr lang="en-US" altLang="ja-JP" sz="27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Dekeyser</a:t>
            </a:r>
            <a:r>
              <a:rPr lang="en-US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, et al., </a:t>
            </a:r>
            <a:r>
              <a:rPr lang="en-US" altLang="ja-JP" sz="27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Plasma and Fusion Research</a:t>
            </a:r>
            <a:r>
              <a:rPr lang="en-US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en-US" altLang="ja-JP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11</a:t>
            </a:r>
            <a:r>
              <a:rPr lang="en-US" altLang="ja-JP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, 1403103 (2016).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4">
                <a:extLst>
                  <a:ext uri="{FF2B5EF4-FFF2-40B4-BE49-F238E27FC236}">
                    <a16:creationId xmlns:a16="http://schemas.microsoft.com/office/drawing/2014/main" id="{6062BC10-1EAF-4E88-B570-42EE913458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20835"/>
                  </p:ext>
                </p:extLst>
              </p:nvPr>
            </p:nvGraphicFramePr>
            <p:xfrm>
              <a:off x="146956" y="15668712"/>
              <a:ext cx="14400000" cy="158327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5850">
                      <a:extLst>
                        <a:ext uri="{9D8B030D-6E8A-4147-A177-3AD203B41FA5}">
                          <a16:colId xmlns:a16="http://schemas.microsoft.com/office/drawing/2014/main" val="83621273"/>
                        </a:ext>
                      </a:extLst>
                    </a:gridCol>
                    <a:gridCol w="4956713">
                      <a:extLst>
                        <a:ext uri="{9D8B030D-6E8A-4147-A177-3AD203B41FA5}">
                          <a16:colId xmlns:a16="http://schemas.microsoft.com/office/drawing/2014/main" val="2212664232"/>
                        </a:ext>
                      </a:extLst>
                    </a:gridCol>
                    <a:gridCol w="6197437">
                      <a:extLst>
                        <a:ext uri="{9D8B030D-6E8A-4147-A177-3AD203B41FA5}">
                          <a16:colId xmlns:a16="http://schemas.microsoft.com/office/drawing/2014/main" val="1154187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Feature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DTT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Alcator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C-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[4] </a:t>
                          </a:r>
                          <a:endParaRPr lang="en-GB" dirty="0">
                            <a:solidFill>
                              <a:srgbClr val="40404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26253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Plasma model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Multi-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fluid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approach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9193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Neutral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model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Kinetic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 SOLPS-ITER and SOLEDGE2D (EIRENE [5])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Fluid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 UEDGE (diffusive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momentum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equation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1573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Meshes (Fig. 1)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20000"/>
                            </a:lnSpc>
                            <a:buFont typeface="Arial" panose="020B0604020202020204" pitchFamily="34" charset="0"/>
                            <a:buNone/>
                          </a:pP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Plasma quadrilateral mesh: artificially limited SOL/PFR in SOLPS-ITER and UEDGE; full coverage in SOLEDGE2D – Neutral triangulation: same as for plasma in UEDGE; full-coverage in SOLPS-ITER and SOLEDGE2D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20000"/>
                            </a:lnSpc>
                            <a:buFont typeface="Arial" panose="020B0604020202020204" pitchFamily="34" charset="0"/>
                            <a:buNone/>
                          </a:pP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0643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Scenario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altLang="ja-JP" sz="36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altLang="ja-JP" sz="36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altLang="ja-JP" sz="36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= 5.5 MA</a:t>
                          </a:r>
                          <a:r>
                            <a:rPr lang="en-GB" altLang="ja-JP" sz="36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altLang="ja-JP" sz="3600" b="0" i="1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altLang="ja-JP" sz="3600" b="0" i="1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altLang="ja-JP" sz="3600" b="0" i="1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= 6.0 T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Shot number 1160729008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 H</a:t>
                          </a:r>
                          <a:r>
                            <a:rPr lang="en-GB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igh</a:t>
                          </a:r>
                          <a:r>
                            <a:rPr lang="en-GB" sz="3600" baseline="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3600" b="0" i="1" baseline="0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600" b="0" i="1" baseline="0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it-IT" sz="3600" b="0" i="1" baseline="0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narrow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3600" i="1" dirty="0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i="1" dirty="0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sz="3600" i="1" dirty="0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∼ 0.6 mm, highly confined neutrals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15162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Boundary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conditions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BCs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Non-rotating plasma – Wall:</a:t>
                          </a:r>
                          <a:r>
                            <a:rPr lang="en-GB" altLang="ja-JP" sz="36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Bohm criterion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; el.</a:t>
                          </a:r>
                          <a:r>
                            <a:rPr lang="en-GB" altLang="ja-JP" sz="36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/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ion heat transmission coefficient 4.5 / 2.5; zero secondary el. emission – SOLPS-ITER and UEDGE SOL</a:t>
                          </a:r>
                          <a:r>
                            <a:rPr lang="en-GB" altLang="ja-JP" sz="36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PFR: decay-length BCs for </a:t>
                          </a:r>
                          <a14:m>
                            <m:oMath xmlns:m="http://schemas.openxmlformats.org/officeDocument/2006/math">
                              <m:r>
                                <a:rPr lang="it-IT" altLang="ja-JP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it-IT" altLang="ja-JP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it-IT" altLang="ja-JP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= 3 cm)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9668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altLang="ja-JP" sz="36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altLang="ja-JP" sz="36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altLang="ja-JP" sz="3600" b="0" i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= 8 MW (50:50 el. / ion) –</a:t>
                          </a:r>
                          <a:r>
                            <a:rPr lang="en-GB" altLang="ja-JP" sz="36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ja-JP" sz="3600" b="0" i="1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ja-JP" sz="3600" b="0" i="1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altLang="ja-JP" sz="3600" b="0" i="0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in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it-IT" altLang="ja-JP" sz="3600" b="0" i="0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core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= 5⋅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ja-JP" sz="3600" b="0" i="1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ja-JP" sz="3600" b="0" i="1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altLang="ja-JP" sz="3600" b="0" i="0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in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it-IT" altLang="ja-JP" sz="3600" b="0" i="0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puff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= 5⋅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altLang="ja-JP" sz="36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altLang="ja-JP" sz="36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altLang="ja-JP" sz="3600" b="0" i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= 3.6 MW (50:50 el. / ion) –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ja-JP" sz="3600" b="0" i="1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ja-JP" sz="3600" b="0" i="1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altLang="ja-JP" sz="3600" b="0" i="0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in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it-IT" altLang="ja-JP" sz="3600" b="0" i="0" baseline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puff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= 0 and 100% pump albedo in SOLEDGE2D and UEDGE,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and 98% in SOLPS-ITER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382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Anomalous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transport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cofficients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𝑖𝑒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it-IT" sz="3600" b="0" i="0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AN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0.15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/s</a:t>
                          </a:r>
                          <a:r>
                            <a:rPr lang="en-GB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it-IT" sz="3600" b="0" i="0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AN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 0.05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/s</a:t>
                          </a:r>
                          <a:r>
                            <a:rPr lang="en-GB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it-IT" sz="3600" b="0" i="0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AN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/s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Fine-tuning of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[6]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to match data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best (Fig. 2)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63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Flux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limiters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El. /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ion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heat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flux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0.21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Viscosity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flux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0.50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5247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 be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matched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3600" b="0" i="0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SEP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it-IT" sz="3600" b="0" i="0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OMP</m:t>
                                  </m:r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= 5⋅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-3</a:t>
                          </a:r>
                          <a:r>
                            <a:rPr lang="it-IT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ump albedo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≳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98 %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data (Fig. 3)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0956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4">
                <a:extLst>
                  <a:ext uri="{FF2B5EF4-FFF2-40B4-BE49-F238E27FC236}">
                    <a16:creationId xmlns:a16="http://schemas.microsoft.com/office/drawing/2014/main" id="{6062BC10-1EAF-4E88-B570-42EE913458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20835"/>
                  </p:ext>
                </p:extLst>
              </p:nvPr>
            </p:nvGraphicFramePr>
            <p:xfrm>
              <a:off x="146956" y="15668712"/>
              <a:ext cx="14400000" cy="158327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5850">
                      <a:extLst>
                        <a:ext uri="{9D8B030D-6E8A-4147-A177-3AD203B41FA5}">
                          <a16:colId xmlns:a16="http://schemas.microsoft.com/office/drawing/2014/main" val="83621273"/>
                        </a:ext>
                      </a:extLst>
                    </a:gridCol>
                    <a:gridCol w="4956713">
                      <a:extLst>
                        <a:ext uri="{9D8B030D-6E8A-4147-A177-3AD203B41FA5}">
                          <a16:colId xmlns:a16="http://schemas.microsoft.com/office/drawing/2014/main" val="2212664232"/>
                        </a:ext>
                      </a:extLst>
                    </a:gridCol>
                    <a:gridCol w="6197437">
                      <a:extLst>
                        <a:ext uri="{9D8B030D-6E8A-4147-A177-3AD203B41FA5}">
                          <a16:colId xmlns:a16="http://schemas.microsoft.com/office/drawing/2014/main" val="11541873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Feature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DTT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Alcator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C-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[4] </a:t>
                          </a:r>
                          <a:endParaRPr lang="en-GB" dirty="0">
                            <a:solidFill>
                              <a:srgbClr val="40404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262531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Plasma model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Multi-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fluid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approach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919325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Neutral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model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Kinetic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 SOLPS-ITER and SOLEDGE2D (EIRENE [5])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Fluid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 UEDGE (diffusive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momentum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equation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1573354"/>
                      </a:ext>
                    </a:extLst>
                  </a:tr>
                  <a:tr h="2667445">
                    <a:tc>
                      <a:txBody>
                        <a:bodyPr/>
                        <a:lstStyle/>
                        <a:p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Meshes (Fig. 1)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20000"/>
                            </a:lnSpc>
                            <a:buFont typeface="Arial" panose="020B0604020202020204" pitchFamily="34" charset="0"/>
                            <a:buNone/>
                          </a:pP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Plasma quadrilateral mesh: artificially limited SOL/PFR in SOLPS-ITER and UEDGE; full coverage in SOLEDGE2D – Neutral triangulation: same as for plasma in UEDGE; full-coverage in SOLPS-ITER and SOLEDGE2D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20000"/>
                            </a:lnSpc>
                            <a:buFont typeface="Arial" panose="020B0604020202020204" pitchFamily="34" charset="0"/>
                            <a:buNone/>
                          </a:pP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0643758"/>
                      </a:ext>
                    </a:extLst>
                  </a:tr>
                  <a:tr h="1779715">
                    <a:tc>
                      <a:txBody>
                        <a:bodyPr/>
                        <a:lstStyle/>
                        <a:p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Scenario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683" t="-294521" r="-125338" b="-514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2448" t="-294521" r="-197" b="-514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151628"/>
                      </a:ext>
                    </a:extLst>
                  </a:tr>
                  <a:tr h="2286000">
                    <a:tc rowSpan="2">
                      <a:txBody>
                        <a:bodyPr/>
                        <a:lstStyle/>
                        <a:p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Boundary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conditions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BCs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180" t="-307200" r="-109" b="-3002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966804"/>
                      </a:ext>
                    </a:extLst>
                  </a:tr>
                  <a:tr h="2978976">
                    <a:tc vMerge="1">
                      <a:txBody>
                        <a:bodyPr/>
                        <a:lstStyle/>
                        <a:p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683" t="-312270" r="-125338" b="-130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2448" t="-312270" r="-197" b="-130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382028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Anomalous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transport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cofficients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683" t="-707368" r="-125338" b="-12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Fine-tuning of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[6]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to match data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best (Fig. 2)</a:t>
                          </a:r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6345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Flux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limiters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El. /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ion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heat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flux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0.21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Viscosity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flux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0.50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5247255"/>
                      </a:ext>
                    </a:extLst>
                  </a:tr>
                  <a:tr h="1274255">
                    <a:tc>
                      <a:txBody>
                        <a:bodyPr/>
                        <a:lstStyle/>
                        <a:p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 be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matched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683" t="-1151196" r="-125338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data (Fig. 3)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0956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CC3EF8A1-2FB0-4BE5-ACD5-A8C1288039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9588803"/>
                  </p:ext>
                </p:extLst>
              </p:nvPr>
            </p:nvGraphicFramePr>
            <p:xfrm>
              <a:off x="14827719" y="7877957"/>
              <a:ext cx="15300531" cy="7114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6364">
                      <a:extLst>
                        <a:ext uri="{9D8B030D-6E8A-4147-A177-3AD203B41FA5}">
                          <a16:colId xmlns:a16="http://schemas.microsoft.com/office/drawing/2014/main" val="788428292"/>
                        </a:ext>
                      </a:extLst>
                    </a:gridCol>
                    <a:gridCol w="3410621">
                      <a:extLst>
                        <a:ext uri="{9D8B030D-6E8A-4147-A177-3AD203B41FA5}">
                          <a16:colId xmlns:a16="http://schemas.microsoft.com/office/drawing/2014/main" val="1004835573"/>
                        </a:ext>
                      </a:extLst>
                    </a:gridCol>
                    <a:gridCol w="3410621">
                      <a:extLst>
                        <a:ext uri="{9D8B030D-6E8A-4147-A177-3AD203B41FA5}">
                          <a16:colId xmlns:a16="http://schemas.microsoft.com/office/drawing/2014/main" val="1762159460"/>
                        </a:ext>
                      </a:extLst>
                    </a:gridCol>
                    <a:gridCol w="3410621">
                      <a:extLst>
                        <a:ext uri="{9D8B030D-6E8A-4147-A177-3AD203B41FA5}">
                          <a16:colId xmlns:a16="http://schemas.microsoft.com/office/drawing/2014/main" val="3107609027"/>
                        </a:ext>
                      </a:extLst>
                    </a:gridCol>
                    <a:gridCol w="1832304">
                      <a:extLst>
                        <a:ext uri="{9D8B030D-6E8A-4147-A177-3AD203B41FA5}">
                          <a16:colId xmlns:a16="http://schemas.microsoft.com/office/drawing/2014/main" val="761243206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it-IT" sz="3600" b="1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DTT benchmark</a:t>
                          </a:r>
                          <a:endParaRPr lang="en-GB" sz="3600" b="1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4224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b="1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Quantity</a:t>
                          </a:r>
                          <a:endParaRPr lang="en-GB" sz="3600" b="1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b="1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SOLPS-ITER</a:t>
                          </a:r>
                          <a:endParaRPr lang="en-GB" sz="3600" b="1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b="1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SOLEDGE2D</a:t>
                          </a:r>
                          <a:endParaRPr lang="en-GB" sz="3600" b="1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b="1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UEDGE</a:t>
                          </a:r>
                          <a:endParaRPr lang="en-GB" sz="3600" b="1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3600" b="1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600" b="1" i="0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𝚫</m:t>
                                    </m:r>
                                  </m:e>
                                  <m:sub>
                                    <m:r>
                                      <a:rPr lang="it-IT" sz="3600" b="1" i="0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𝐫𝐞𝐥</m:t>
                                    </m:r>
                                  </m:sub>
                                </m:sSub>
                                <m:r>
                                  <a:rPr lang="it-IT" sz="3600" b="1" i="0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[%]</m:t>
                                </m:r>
                              </m:oMath>
                            </m:oMathPara>
                          </a14:m>
                          <a:endParaRPr lang="en-GB" sz="3600" b="1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847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OMP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altLang="ja-JP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altLang="ja-JP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it-IT" altLang="ja-JP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6.9 mm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 mm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 mm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3–</a:t>
                          </a:r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595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OMP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altLang="ja-JP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altLang="ja-JP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altLang="ja-JP" sz="3600" b="0" i="1" smtClean="0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altLang="ja-JP" sz="3600" b="0" i="1" smtClean="0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-128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altLang="ja-JP" sz="3600" b="0" i="1" smtClean="0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-128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6.3 mm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 mm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 mm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2–5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65789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OUT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peak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sz="3600" b="0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it-IT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⋅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⋅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⋅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3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OUT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peak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 eV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 eV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 eV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272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OUT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peak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</m:oMath>
                          </a14:m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635 MW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545 MW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687 MW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8–23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0221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peak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sz="3600" b="0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it-IT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7.0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⋅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2.9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⋅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⋅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84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9061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peak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endParaRPr lang="en-GB" sz="3600" i="1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 eV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 eV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 eV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24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36696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 </a:t>
                          </a:r>
                          <a:r>
                            <a:rPr lang="it-IT" sz="3600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peak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it-IT" sz="3600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</m:oMath>
                          </a14:m>
                          <a:endParaRPr lang="it-IT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285 MW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535 MW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353 MW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–61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807897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marL="0" marR="0" lvl="0" indent="0" algn="ctr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3600" b="1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Alcator</a:t>
                          </a:r>
                          <a:r>
                            <a:rPr lang="en-US" altLang="zh-CN" sz="3600" b="1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C-Mod validation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355233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CC3EF8A1-2FB0-4BE5-ACD5-A8C1288039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9588803"/>
                  </p:ext>
                </p:extLst>
              </p:nvPr>
            </p:nvGraphicFramePr>
            <p:xfrm>
              <a:off x="14827719" y="7877957"/>
              <a:ext cx="15300531" cy="7114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6364">
                      <a:extLst>
                        <a:ext uri="{9D8B030D-6E8A-4147-A177-3AD203B41FA5}">
                          <a16:colId xmlns:a16="http://schemas.microsoft.com/office/drawing/2014/main" val="788428292"/>
                        </a:ext>
                      </a:extLst>
                    </a:gridCol>
                    <a:gridCol w="3410621">
                      <a:extLst>
                        <a:ext uri="{9D8B030D-6E8A-4147-A177-3AD203B41FA5}">
                          <a16:colId xmlns:a16="http://schemas.microsoft.com/office/drawing/2014/main" val="1004835573"/>
                        </a:ext>
                      </a:extLst>
                    </a:gridCol>
                    <a:gridCol w="3410621">
                      <a:extLst>
                        <a:ext uri="{9D8B030D-6E8A-4147-A177-3AD203B41FA5}">
                          <a16:colId xmlns:a16="http://schemas.microsoft.com/office/drawing/2014/main" val="1762159460"/>
                        </a:ext>
                      </a:extLst>
                    </a:gridCol>
                    <a:gridCol w="3410621">
                      <a:extLst>
                        <a:ext uri="{9D8B030D-6E8A-4147-A177-3AD203B41FA5}">
                          <a16:colId xmlns:a16="http://schemas.microsoft.com/office/drawing/2014/main" val="3107609027"/>
                        </a:ext>
                      </a:extLst>
                    </a:gridCol>
                    <a:gridCol w="1832304">
                      <a:extLst>
                        <a:ext uri="{9D8B030D-6E8A-4147-A177-3AD203B41FA5}">
                          <a16:colId xmlns:a16="http://schemas.microsoft.com/office/drawing/2014/main" val="761243206"/>
                        </a:ext>
                      </a:extLst>
                    </a:gridCol>
                  </a:tblGrid>
                  <a:tr h="64008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it-IT" sz="3600" b="1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DTT benchmark</a:t>
                          </a:r>
                          <a:endParaRPr lang="en-GB" sz="3600" b="1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422476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b="1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Quantity</a:t>
                          </a:r>
                          <a:endParaRPr lang="en-GB" sz="3600" b="1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b="1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SOLPS-ITER</a:t>
                          </a:r>
                          <a:endParaRPr lang="en-GB" sz="3600" b="1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b="1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SOLEDGE2D</a:t>
                          </a:r>
                          <a:endParaRPr lang="en-GB" sz="3600" b="1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b="1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UEDGE</a:t>
                          </a:r>
                          <a:endParaRPr lang="en-GB" sz="3600" b="1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34551" t="-115238" r="-664" b="-9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84725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8" t="-215238" r="-373258" b="-8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6.9 mm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 mm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 mm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3–</a:t>
                          </a:r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595260"/>
                      </a:ext>
                    </a:extLst>
                  </a:tr>
                  <a:tr h="690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8" t="-290351" r="-373258" b="-67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6.3 mm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 mm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 mm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2–5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657898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8" t="-423810" r="-373258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⋅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⋅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⋅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36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8" t="-523810" r="-373258" b="-5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 eV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 eV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 eV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272303"/>
                      </a:ext>
                    </a:extLst>
                  </a:tr>
                  <a:tr h="65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8" t="-612150" r="-373258" b="-428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635 MW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545 MW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687 MW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8–23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022103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8" t="-725714" r="-373258" b="-3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7.0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⋅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2.9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⋅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⋅ </a:t>
                          </a:r>
                          <a:r>
                            <a:rPr lang="en-US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84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90618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8" t="-825714" r="-373258" b="-2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 eV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 eV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 eV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24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3669683"/>
                      </a:ext>
                    </a:extLst>
                  </a:tr>
                  <a:tr h="65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8" t="-908411" r="-373258" b="-131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285 MW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535 MW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353 MW 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ja-JP" sz="3600" baseline="300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altLang="ja-JP" sz="3600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en-GB" altLang="ja-JP" sz="3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–61</a:t>
                          </a:r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807897"/>
                      </a:ext>
                    </a:extLst>
                  </a:tr>
                  <a:tr h="640080">
                    <a:tc gridSpan="5">
                      <a:txBody>
                        <a:bodyPr/>
                        <a:lstStyle/>
                        <a:p>
                          <a:pPr marL="0" marR="0" lvl="0" indent="0" algn="ctr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3600" b="1" dirty="0" err="1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Alcator</a:t>
                          </a:r>
                          <a:r>
                            <a:rPr lang="en-US" altLang="zh-CN" sz="3600" b="1" dirty="0">
                              <a:solidFill>
                                <a:srgbClr val="404040"/>
                              </a:solidFill>
                              <a:latin typeface="Times New Roman" panose="02020603050405020304" pitchFamily="18" charset="0"/>
                              <a:ea typeface="ＭＳ Ｐゴシック" charset="-128"/>
                              <a:cs typeface="Times New Roman" panose="02020603050405020304" pitchFamily="18" charset="0"/>
                            </a:rPr>
                            <a:t> C-Mod validation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E3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rgbClr val="40404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0404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355233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D231E62-1E6C-4727-8888-488A1C017E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56" y="32022301"/>
            <a:ext cx="11019906" cy="87102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ABF064-872D-4DA6-8101-C16438022460}"/>
              </a:ext>
            </a:extLst>
          </p:cNvPr>
          <p:cNvSpPr txBox="1"/>
          <p:nvPr/>
        </p:nvSpPr>
        <p:spPr>
          <a:xfrm>
            <a:off x="11299912" y="31989216"/>
            <a:ext cx="324704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1. Left, DTT: SOLEDGE2D plasma and </a:t>
            </a:r>
            <a:r>
              <a:rPr lang="it-IT" sz="30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neutrals</a:t>
            </a:r>
            <a:r>
              <a:rPr lang="it-IT" sz="30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mesh (blue). </a:t>
            </a:r>
            <a:r>
              <a:rPr lang="it-IT" sz="30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it-IT" sz="30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0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Alcator</a:t>
            </a:r>
            <a:r>
              <a:rPr lang="it-IT" sz="30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C-</a:t>
            </a:r>
            <a:r>
              <a:rPr lang="it-IT" sz="30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it-IT" sz="30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SOLPS-ITER </a:t>
            </a:r>
            <a:r>
              <a:rPr lang="it-IT" sz="30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neutrals</a:t>
            </a:r>
            <a:r>
              <a:rPr lang="it-IT" sz="30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mesh (black). SOLPS-ITER (plasma) and UEDGE  (plasma and </a:t>
            </a:r>
            <a:r>
              <a:rPr lang="it-IT" sz="30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neutrals</a:t>
            </a:r>
            <a:r>
              <a:rPr lang="it-IT" sz="30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meshes in green.</a:t>
            </a:r>
            <a:endParaRPr lang="en-GB" sz="3000" i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16E9AE-88A3-4F81-A0C6-B948842A8F09}"/>
                  </a:ext>
                </a:extLst>
              </p:cNvPr>
              <p:cNvSpPr txBox="1"/>
              <p:nvPr/>
            </p:nvSpPr>
            <p:spPr>
              <a:xfrm>
                <a:off x="14824539" y="29931408"/>
                <a:ext cx="1530371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 3. Top: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outer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midplane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temperature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0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30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it-IT" sz="30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𝑛𝑜𝑟𝑚</m:t>
                        </m:r>
                      </m:sub>
                    </m:sSub>
                  </m:oMath>
                </a14:m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Bottom: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outer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target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parallel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flux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vs. </a:t>
                </a:r>
                <a14:m>
                  <m:oMath xmlns:m="http://schemas.openxmlformats.org/officeDocument/2006/math">
                    <m:r>
                      <a:rPr lang="it-IT" sz="30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30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t-IT" sz="30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it-IT" sz="30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30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it-IT" sz="30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𝑆𝐸𝑃</m:t>
                        </m:r>
                      </m:sub>
                    </m:sSub>
                    <m:r>
                      <a:rPr lang="it-IT" sz="3000" b="0" i="0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separatrix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</a:t>
                </a:r>
                <a:r>
                  <a:rPr lang="it-IT" sz="3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Alcator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C-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in magenta.</a:t>
                </a:r>
                <a:endParaRPr lang="en-GB" sz="3000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16E9AE-88A3-4F81-A0C6-B948842A8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539" y="29931408"/>
                <a:ext cx="15303712" cy="1015663"/>
              </a:xfrm>
              <a:prstGeom prst="rect">
                <a:avLst/>
              </a:prstGeom>
              <a:blipFill>
                <a:blip r:embed="rId7"/>
                <a:stretch>
                  <a:fillRect l="-956" t="-7784" b="-17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age1.jpg" descr="A picture containing clipart&#10;&#10;Description automatically generated">
            <a:extLst>
              <a:ext uri="{FF2B5EF4-FFF2-40B4-BE49-F238E27FC236}">
                <a16:creationId xmlns:a16="http://schemas.microsoft.com/office/drawing/2014/main" id="{DCEFB33C-F05B-4543-A354-1343C11F8933}"/>
              </a:ext>
            </a:extLst>
          </p:cNvPr>
          <p:cNvPicPr/>
          <p:nvPr/>
        </p:nvPicPr>
        <p:blipFill>
          <a:blip r:embed="rId8"/>
          <a:srcRect l="7242" t="11155" r="2974" b="19639"/>
          <a:stretch>
            <a:fillRect/>
          </a:stretch>
        </p:blipFill>
        <p:spPr>
          <a:xfrm>
            <a:off x="256494" y="41276976"/>
            <a:ext cx="3242245" cy="1276464"/>
          </a:xfrm>
          <a:prstGeom prst="rect">
            <a:avLst/>
          </a:prstGeom>
          <a:ln/>
        </p:spPr>
      </p:pic>
      <p:pic>
        <p:nvPicPr>
          <p:cNvPr id="42" name="image12.png">
            <a:extLst>
              <a:ext uri="{FF2B5EF4-FFF2-40B4-BE49-F238E27FC236}">
                <a16:creationId xmlns:a16="http://schemas.microsoft.com/office/drawing/2014/main" id="{D11EFD94-E515-466B-8605-F3282834E152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8542064" y="41276976"/>
            <a:ext cx="969429" cy="1252728"/>
          </a:xfrm>
          <a:prstGeom prst="rect">
            <a:avLst/>
          </a:prstGeom>
          <a:ln/>
        </p:spPr>
      </p:pic>
      <p:pic>
        <p:nvPicPr>
          <p:cNvPr id="1026" name="Picture 2" descr="Completata la formazione su AutoCAD Electrical per gli ingegneri nucleari  del Consorzio RFX di Padova, ora pronti per la sfida a I.T.E.R. | 4m group">
            <a:extLst>
              <a:ext uri="{FF2B5EF4-FFF2-40B4-BE49-F238E27FC236}">
                <a16:creationId xmlns:a16="http://schemas.microsoft.com/office/drawing/2014/main" id="{29062D83-B314-4A28-8DBF-8B388D79D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7" t="12100" r="38073" b="42095"/>
          <a:stretch/>
        </p:blipFill>
        <p:spPr bwMode="auto">
          <a:xfrm>
            <a:off x="9691406" y="41300712"/>
            <a:ext cx="1360933" cy="12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B16CCE-66A0-4A86-A5E1-3B396619B3E1}"/>
                  </a:ext>
                </a:extLst>
              </p:cNvPr>
              <p:cNvSpPr txBox="1"/>
              <p:nvPr/>
            </p:nvSpPr>
            <p:spPr>
              <a:xfrm>
                <a:off x="14824539" y="18269575"/>
                <a:ext cx="1530371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 2.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Anomalous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transport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profiles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0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30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it-IT" sz="30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𝑛𝑜𝑟𝑚</m:t>
                        </m:r>
                      </m:sub>
                    </m:sSub>
                  </m:oMath>
                </a14:m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separatrix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outer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midplane</a:t>
                </a:r>
                <a:r>
                  <a:rPr lang="it-IT" sz="3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via fine-tuning of the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ones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[4]. Left: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anomalous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diffusivity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Right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anomalous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electron-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i="1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diffusivity</a:t>
                </a:r>
                <a:r>
                  <a:rPr lang="it-IT" sz="30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3000" i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B16CCE-66A0-4A86-A5E1-3B396619B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539" y="18269575"/>
                <a:ext cx="15303712" cy="1477328"/>
              </a:xfrm>
              <a:prstGeom prst="rect">
                <a:avLst/>
              </a:prstGeom>
              <a:blipFill>
                <a:blip r:embed="rId14"/>
                <a:stretch>
                  <a:fillRect l="-956" t="-5372" b="-11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E0C31FB-A16B-4EFB-9567-E48E7F8DCC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7829" y="19874334"/>
            <a:ext cx="6708156" cy="5026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26C7F-5E1D-49CC-AE79-0225577423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7263" y="19890452"/>
            <a:ext cx="6705599" cy="502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A42E91-AC89-4AD7-89E0-0EAC2210C6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7829" y="24903534"/>
            <a:ext cx="6708156" cy="50265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178564-91EF-427B-A795-F30362AE81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5986" y="24902208"/>
            <a:ext cx="6708154" cy="502919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3E6A004-DCCD-46E9-98ED-99811CD763C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25593829" y="20350499"/>
            <a:ext cx="2756811" cy="2054553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23C4309D-CDD6-4D36-BFFE-E4A57BB723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86" y="41431340"/>
            <a:ext cx="4485727" cy="1018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48D5C1-3A62-4856-B55D-273C7A65064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" b="3817"/>
          <a:stretch/>
        </p:blipFill>
        <p:spPr>
          <a:xfrm>
            <a:off x="14962487" y="15157834"/>
            <a:ext cx="7242048" cy="2936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9A1D7-9C80-4070-B1FA-EFF5B14DF879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" b="4190"/>
          <a:stretch/>
        </p:blipFill>
        <p:spPr>
          <a:xfrm>
            <a:off x="22250051" y="15126979"/>
            <a:ext cx="7804792" cy="304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85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1917D06ACA19498CB49B8004343FE9" ma:contentTypeVersion="13" ma:contentTypeDescription="Create a new document." ma:contentTypeScope="" ma:versionID="f53641c50c8cc4cfd14c8a07aa50ee85">
  <xsd:schema xmlns:xsd="http://www.w3.org/2001/XMLSchema" xmlns:xs="http://www.w3.org/2001/XMLSchema" xmlns:p="http://schemas.microsoft.com/office/2006/metadata/properties" xmlns:ns3="d1163eb2-0848-4a25-a4ca-e7013479c63f" xmlns:ns4="1aff512e-a1fc-4241-8da6-65b709c01a78" targetNamespace="http://schemas.microsoft.com/office/2006/metadata/properties" ma:root="true" ma:fieldsID="23746891b9411db86dd09272921c73d8" ns3:_="" ns4:_="">
    <xsd:import namespace="d1163eb2-0848-4a25-a4ca-e7013479c63f"/>
    <xsd:import namespace="1aff512e-a1fc-4241-8da6-65b709c01a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63eb2-0848-4a25-a4ca-e7013479c6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f512e-a1fc-4241-8da6-65b709c01a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B442C-8FB7-4CAB-94BF-63DCA73E6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163eb2-0848-4a25-a4ca-e7013479c63f"/>
    <ds:schemaRef ds:uri="1aff512e-a1fc-4241-8da6-65b709c01a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3D8C52-11F4-4350-A5D7-4A853EEF803E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d1163eb2-0848-4a25-a4ca-e7013479c63f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aff512e-a1fc-4241-8da6-65b709c01a7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6011C4-BA38-40A4-B221-C2E95B1E2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1566</TotalTime>
  <Words>1142</Words>
  <Application>Microsoft Office PowerPoint</Application>
  <PresentationFormat>Custom</PresentationFormat>
  <Paragraphs>115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</vt:vector>
  </TitlesOfParts>
  <Company>IAEA-SG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FUKUYAMA, Yukiko</dc:creator>
  <cp:lastModifiedBy>matteo moscheni</cp:lastModifiedBy>
  <cp:revision>233</cp:revision>
  <dcterms:created xsi:type="dcterms:W3CDTF">2018-07-03T09:22:24Z</dcterms:created>
  <dcterms:modified xsi:type="dcterms:W3CDTF">2021-04-28T07:11:29Z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0x0101006A1917D06ACA19498CB49B8004343FE9</vt:lpwstr>
  </property>
</Properties>
</file>