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66" r:id="rId2"/>
  </p:sldIdLst>
  <p:sldSz cx="9144000" cy="6858000" type="screen4x3"/>
  <p:notesSz cx="68072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99FF"/>
    <a:srgbClr val="FF3399"/>
    <a:srgbClr val="0000FF"/>
    <a:srgbClr val="FF6600"/>
    <a:srgbClr val="000099"/>
    <a:srgbClr val="FF99FF"/>
    <a:srgbClr val="FF9900"/>
    <a:srgbClr val="FF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6" autoAdjust="0"/>
    <p:restoredTop sz="94636" autoAdjust="0"/>
  </p:normalViewPr>
  <p:slideViewPr>
    <p:cSldViewPr showGuides="1">
      <p:cViewPr varScale="1">
        <p:scale>
          <a:sx n="60" d="100"/>
          <a:sy n="60" d="100"/>
        </p:scale>
        <p:origin x="14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46" d="100"/>
          <a:sy n="46" d="100"/>
        </p:scale>
        <p:origin x="2736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50375" cy="497685"/>
          </a:xfrm>
          <a:prstGeom prst="rect">
            <a:avLst/>
          </a:prstGeom>
        </p:spPr>
        <p:txBody>
          <a:bodyPr vert="horz" lIns="92228" tIns="46111" rIns="92228" bIns="461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685"/>
          </a:xfrm>
          <a:prstGeom prst="rect">
            <a:avLst/>
          </a:prstGeom>
        </p:spPr>
        <p:txBody>
          <a:bodyPr vert="horz" lIns="92228" tIns="46111" rIns="92228" bIns="46111" rtlCol="0"/>
          <a:lstStyle>
            <a:lvl1pPr algn="r">
              <a:defRPr sz="1200"/>
            </a:lvl1pPr>
          </a:lstStyle>
          <a:p>
            <a:fld id="{E3BBF695-527A-461D-BBCC-DA97FBD8AFC9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6405"/>
            <a:ext cx="2950375" cy="497684"/>
          </a:xfrm>
          <a:prstGeom prst="rect">
            <a:avLst/>
          </a:prstGeom>
        </p:spPr>
        <p:txBody>
          <a:bodyPr vert="horz" lIns="92228" tIns="46111" rIns="92228" bIns="461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6405"/>
            <a:ext cx="2950374" cy="497684"/>
          </a:xfrm>
          <a:prstGeom prst="rect">
            <a:avLst/>
          </a:prstGeom>
        </p:spPr>
        <p:txBody>
          <a:bodyPr vert="horz" lIns="92228" tIns="46111" rIns="92228" bIns="46111" rtlCol="0" anchor="b"/>
          <a:lstStyle>
            <a:lvl1pPr algn="r">
              <a:defRPr sz="1200"/>
            </a:lvl1pPr>
          </a:lstStyle>
          <a:p>
            <a:fld id="{BFB1106B-A299-4494-8BAA-B3DB75693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59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789" cy="497285"/>
          </a:xfrm>
          <a:prstGeom prst="rect">
            <a:avLst/>
          </a:prstGeom>
        </p:spPr>
        <p:txBody>
          <a:bodyPr vert="horz" lIns="92228" tIns="46111" rIns="92228" bIns="461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4"/>
            <a:ext cx="2949789" cy="497285"/>
          </a:xfrm>
          <a:prstGeom prst="rect">
            <a:avLst/>
          </a:prstGeom>
        </p:spPr>
        <p:txBody>
          <a:bodyPr vert="horz" lIns="92228" tIns="46111" rIns="92228" bIns="46111" rtlCol="0"/>
          <a:lstStyle>
            <a:lvl1pPr algn="r">
              <a:defRPr sz="1200"/>
            </a:lvl1pPr>
          </a:lstStyle>
          <a:p>
            <a:fld id="{10186D50-C93F-4B62-80C9-E28CB9DC5E94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1" rIns="92228" bIns="461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2" y="4724206"/>
            <a:ext cx="5445760" cy="4475559"/>
          </a:xfrm>
          <a:prstGeom prst="rect">
            <a:avLst/>
          </a:prstGeom>
        </p:spPr>
        <p:txBody>
          <a:bodyPr vert="horz" lIns="92228" tIns="46111" rIns="92228" bIns="461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49789" cy="497285"/>
          </a:xfrm>
          <a:prstGeom prst="rect">
            <a:avLst/>
          </a:prstGeom>
        </p:spPr>
        <p:txBody>
          <a:bodyPr vert="horz" lIns="92228" tIns="46111" rIns="92228" bIns="461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6681"/>
            <a:ext cx="2949789" cy="497285"/>
          </a:xfrm>
          <a:prstGeom prst="rect">
            <a:avLst/>
          </a:prstGeom>
        </p:spPr>
        <p:txBody>
          <a:bodyPr vert="horz" lIns="92228" tIns="46111" rIns="92228" bIns="46111" rtlCol="0" anchor="b"/>
          <a:lstStyle>
            <a:lvl1pPr algn="r">
              <a:defRPr sz="1200"/>
            </a:lvl1pPr>
          </a:lstStyle>
          <a:p>
            <a:fld id="{C565CD46-F946-4F4B-AAD1-56074FC4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6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902" eaLnBrk="0" hangingPunct="0"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16329" indent="-275511" defTabSz="919902" eaLnBrk="0" hangingPunct="0"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02046" indent="-220408" defTabSz="919902" eaLnBrk="0" hangingPunct="0"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542862" indent="-220408" defTabSz="919902" eaLnBrk="0" hangingPunct="0"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1983681" indent="-220408" defTabSz="919902" eaLnBrk="0" hangingPunct="0"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424498" indent="-220408" defTabSz="919902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865316" indent="-220408" defTabSz="919902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306133" indent="-220408" defTabSz="919902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746953" indent="-220408" defTabSz="919902" eaLnBrk="0" fontAlgn="base" hangingPunct="0">
              <a:spcBef>
                <a:spcPct val="0"/>
              </a:spcBef>
              <a:spcAft>
                <a:spcPct val="0"/>
              </a:spcAft>
              <a:defRPr kumimoji="1" sz="15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fld id="{124DE39F-157E-4883-8B63-DBA8FF11B311}" type="slidenum">
              <a:rPr lang="en-US" altLang="ja-JP" sz="1200">
                <a:solidFill>
                  <a:prstClr val="black"/>
                </a:solidFill>
                <a:latin typeface="Times New Roman" pitchFamily="18" charset="0"/>
                <a:ea typeface="ＭＳ Ｐゴシック" pitchFamily="50" charset="-128"/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1414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2A1-F9C8-4ECE-9B25-6FADD7EFE70B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lang="ja-JP" altLang="en-US" smtClean="0"/>
              <a:pPr/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194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8A8-FFB2-4095-9C5D-97D7FC1C8183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1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463D-98A3-4B86-A299-54A27D5F3BED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54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F38-CC04-4B2F-8912-9D4EDEBE4EBE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lang="ja-JP" altLang="en-US" smtClean="0"/>
              <a:pPr/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5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1A7-A677-4C31-92DE-1CC8CB4DCE94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D8F4-71C4-461A-A68D-73B6BE7CE903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8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21D3-6697-452B-AF34-8D0F0F010505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5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2260E-B337-458D-8F24-5F156BDA56DF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6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D25-97F1-4661-B56A-1196500A2608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5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1036-CB7D-48D7-BD2B-49E2C8565825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8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414D-A7FE-4673-94E6-0AA3CE0E7902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8649-C57C-462A-9158-F56184C56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3A12-C91D-498F-9B78-86D2B5D398EB}" type="datetime1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8649-C57C-462A-9158-F56184C56DA0}" type="slidenum">
              <a:rPr lang="ja-JP" altLang="en-US" smtClean="0"/>
              <a:pPr/>
              <a:t>‹#›</a:t>
            </a:fld>
            <a:r>
              <a:rPr lang="en-US" altLang="ja-JP" dirty="0"/>
              <a:t>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4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846435"/>
          </a:xfrm>
          <a:noFill/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 temperature regime was</a:t>
            </a:r>
            <a:br>
              <a:rPr lang="en-US" altLang="ja-JP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successfully extended in the LHD</a:t>
            </a:r>
            <a:endParaRPr kumimoji="0" lang="en-US" altLang="ja-JP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214898" y="980728"/>
            <a:ext cx="8744053" cy="0"/>
          </a:xfrm>
          <a:prstGeom prst="line">
            <a:avLst/>
          </a:prstGeom>
          <a:noFill/>
          <a:ln w="76200" cmpd="dbl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E3BDFF4B-1D24-4256-98C3-65B50F5B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09" y="1124744"/>
            <a:ext cx="8242147" cy="224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391" tIns="42195" rIns="84391" bIns="42195">
            <a:spAutoFit/>
          </a:bodyPr>
          <a:lstStyle>
            <a:lvl1pPr eaLnBrk="0" hangingPunct="0"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4988" algn="l"/>
              </a:tabLst>
              <a:defRPr kumimoji="1" sz="1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marL="167058" indent="-167058" algn="just" eaLnBrk="1" hangingPunct="1">
              <a:lnSpc>
                <a:spcPts val="2031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Helvetica" pitchFamily="2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fusion reaction by </a:t>
            </a:r>
            <a:r>
              <a:rPr lang="en-US" altLang="ja-JP" sz="2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particle, both the </a:t>
            </a:r>
            <a:r>
              <a:rPr lang="en-US" altLang="ja-JP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altLang="ja-JP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are high.</a:t>
            </a:r>
          </a:p>
          <a:p>
            <a:pPr algn="just" eaLnBrk="1" hangingPunct="1">
              <a:lnSpc>
                <a:spcPts val="2031"/>
              </a:lnSpc>
              <a:spcBef>
                <a:spcPct val="20000"/>
              </a:spcBef>
            </a:pPr>
            <a:r>
              <a:rPr lang="en-US" altLang="ja-JP" sz="2000" dirty="0">
                <a:latin typeface="Helvetica" pitchFamily="2" charset="0"/>
              </a:rPr>
              <a:t>	-&gt; </a:t>
            </a:r>
            <a:r>
              <a:rPr lang="en-US" altLang="ja-JP" sz="2000" dirty="0"/>
              <a:t>The turbulent is </a:t>
            </a:r>
            <a:r>
              <a:rPr lang="en-US" altLang="ja-JP" sz="2000" b="1" dirty="0">
                <a:solidFill>
                  <a:srgbClr val="0000FF"/>
                </a:solidFill>
              </a:rPr>
              <a:t>strongly affected by the </a:t>
            </a:r>
            <a:r>
              <a:rPr lang="en-US" altLang="ja-JP" sz="20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ja-JP" sz="2000" b="1" dirty="0">
                <a:solidFill>
                  <a:srgbClr val="0000FF"/>
                </a:solidFill>
              </a:rPr>
              <a:t>/</a:t>
            </a:r>
            <a:r>
              <a:rPr lang="en-US" altLang="ja-JP" sz="20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2000" dirty="0">
                <a:solidFill>
                  <a:srgbClr val="0000FF"/>
                </a:solidFill>
              </a:rPr>
              <a:t> </a:t>
            </a:r>
            <a:r>
              <a:rPr lang="en-US" altLang="ja-JP" sz="2000" dirty="0"/>
              <a:t>but </a:t>
            </a:r>
            <a:r>
              <a:rPr lang="en-US" altLang="ja-JP" sz="2000" b="1" dirty="0">
                <a:solidFill>
                  <a:srgbClr val="0000FF"/>
                </a:solidFill>
              </a:rPr>
              <a:t>is unclear</a:t>
            </a:r>
            <a:r>
              <a:rPr lang="en-US" altLang="ja-JP" sz="2000" dirty="0"/>
              <a:t>.</a:t>
            </a:r>
          </a:p>
          <a:p>
            <a:pPr marL="826498" indent="-80599" algn="just" eaLnBrk="1" hangingPunct="1">
              <a:lnSpc>
                <a:spcPts val="2031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009900"/>
                </a:solidFill>
              </a:rPr>
              <a:t>Realize a plasma </a:t>
            </a:r>
            <a:r>
              <a:rPr lang="en-US" altLang="ja-JP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with high </a:t>
            </a:r>
            <a:r>
              <a:rPr lang="en-US" altLang="ja-JP" sz="2000" b="1" i="1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baseline="-25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high </a:t>
            </a:r>
            <a:r>
              <a:rPr lang="en-US" altLang="ja-JP" sz="2000" b="1" i="1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baseline="-25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ja-JP" sz="2000" dirty="0"/>
              <a:t> </a:t>
            </a:r>
          </a:p>
          <a:p>
            <a:pPr marL="826498" indent="-80599" algn="just" eaLnBrk="1" hangingPunct="1">
              <a:lnSpc>
                <a:spcPts val="2031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009900"/>
                </a:solidFill>
              </a:rPr>
              <a:t>Clarify its ion thermal confinement characteristics</a:t>
            </a:r>
            <a:r>
              <a:rPr lang="en-US" altLang="ja-JP" sz="2000" dirty="0"/>
              <a:t>.</a:t>
            </a:r>
            <a:endParaRPr lang="en-US" altLang="ja-JP" sz="2000" dirty="0">
              <a:latin typeface="Helvetica" pitchFamily="2" charset="0"/>
            </a:endParaRPr>
          </a:p>
          <a:p>
            <a:pPr marL="167058" indent="-167058" algn="just" eaLnBrk="1" hangingPunct="1">
              <a:lnSpc>
                <a:spcPts val="2031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Helvetica" pitchFamily="2" charset="0"/>
              </a:rPr>
              <a:t> Optimized plasma operation using </a:t>
            </a:r>
            <a:r>
              <a:rPr lang="en-US" altLang="ja-JP" sz="2000" b="1" dirty="0">
                <a:solidFill>
                  <a:srgbClr val="FF3399"/>
                </a:solidFill>
                <a:latin typeface="Helvetica" pitchFamily="2" charset="0"/>
              </a:rPr>
              <a:t>NBI &amp; ECRH mix</a:t>
            </a:r>
            <a:r>
              <a:rPr lang="en-US" altLang="ja-JP" sz="2000" dirty="0">
                <a:latin typeface="Helvetica" pitchFamily="2" charset="0"/>
              </a:rPr>
              <a:t> to</a:t>
            </a:r>
          </a:p>
          <a:p>
            <a:pPr algn="just" eaLnBrk="1" hangingPunct="1">
              <a:lnSpc>
                <a:spcPts val="2031"/>
              </a:lnSpc>
              <a:spcBef>
                <a:spcPct val="20000"/>
              </a:spcBef>
            </a:pPr>
            <a:r>
              <a:rPr lang="en-US" altLang="ja-JP" sz="2000" dirty="0">
                <a:latin typeface="Helvetica" pitchFamily="2" charset="0"/>
              </a:rPr>
              <a:t>	(1) suppress MHD, (2) avoid </a:t>
            </a:r>
            <a:r>
              <a:rPr lang="en-US" altLang="ja-JP" sz="2000" i="1" dirty="0" err="1">
                <a:latin typeface="Helvetica" pitchFamily="2" charset="0"/>
              </a:rPr>
              <a:t>T</a:t>
            </a:r>
            <a:r>
              <a:rPr lang="en-US" altLang="ja-JP" sz="2000" baseline="-25000" dirty="0" err="1">
                <a:latin typeface="Helvetica" pitchFamily="2" charset="0"/>
              </a:rPr>
              <a:t>i</a:t>
            </a:r>
            <a:r>
              <a:rPr lang="en-US" altLang="ja-JP" sz="2000" dirty="0">
                <a:latin typeface="Helvetica" pitchFamily="2" charset="0"/>
              </a:rPr>
              <a:t> degradation in ECRH superposition.</a:t>
            </a:r>
          </a:p>
          <a:p>
            <a:pPr lvl="1" indent="0" algn="just" eaLnBrk="1" hangingPunct="1">
              <a:lnSpc>
                <a:spcPts val="2031"/>
              </a:lnSpc>
              <a:spcBef>
                <a:spcPct val="20000"/>
              </a:spcBef>
            </a:pPr>
            <a:r>
              <a:rPr lang="en-US" altLang="ja-JP" sz="2000" dirty="0">
                <a:latin typeface="Helvetica" pitchFamily="2" charset="0"/>
              </a:rPr>
              <a:t>-&gt; </a:t>
            </a:r>
            <a:r>
              <a:rPr lang="en-US" altLang="ja-JP" sz="2000" b="1" dirty="0">
                <a:solidFill>
                  <a:srgbClr val="FF0000"/>
                </a:solidFill>
                <a:latin typeface="Helvetica" pitchFamily="2" charset="0"/>
              </a:rPr>
              <a:t>The high temperature regime was successfully extended</a:t>
            </a:r>
            <a:r>
              <a:rPr lang="en-US" altLang="ja-JP" sz="2000" dirty="0">
                <a:latin typeface="Helvetica" pitchFamily="2" charset="0"/>
              </a:rPr>
              <a:t>.</a:t>
            </a:r>
          </a:p>
        </p:txBody>
      </p:sp>
      <p:graphicFrame>
        <p:nvGraphicFramePr>
          <p:cNvPr id="15" name="オブジェクト 14">
            <a:extLst>
              <a:ext uri="{FF2B5EF4-FFF2-40B4-BE49-F238E27FC236}">
                <a16:creationId xmlns:a16="http://schemas.microsoft.com/office/drawing/2014/main" id="{59296987-038A-402E-8AB1-8957F6E92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306634"/>
              </p:ext>
            </p:extLst>
          </p:nvPr>
        </p:nvGraphicFramePr>
        <p:xfrm>
          <a:off x="4640532" y="3509704"/>
          <a:ext cx="3289120" cy="3217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GPlot" r:id="rId3" imgW="6043320" imgH="5916600" progId="KGraph_Plot">
                  <p:embed/>
                </p:oleObj>
              </mc:Choice>
              <mc:Fallback>
                <p:oleObj name="KGPlot" r:id="rId3" imgW="6043320" imgH="5916600" progId="KGraph_Plot">
                  <p:embed/>
                  <p:pic>
                    <p:nvPicPr>
                      <p:cNvPr id="9" name="オブジェクト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0532" y="3509704"/>
                        <a:ext cx="3289120" cy="3217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>
            <a:extLst>
              <a:ext uri="{FF2B5EF4-FFF2-40B4-BE49-F238E27FC236}">
                <a16:creationId xmlns:a16="http://schemas.microsoft.com/office/drawing/2014/main" id="{606C7C8B-04DD-4624-8C5A-5D9C8C41CC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586612"/>
              </p:ext>
            </p:extLst>
          </p:nvPr>
        </p:nvGraphicFramePr>
        <p:xfrm>
          <a:off x="882258" y="3501668"/>
          <a:ext cx="3302576" cy="32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GPlot" r:id="rId5" imgW="6070320" imgH="5956200" progId="KGraph_Plot">
                  <p:embed/>
                </p:oleObj>
              </mc:Choice>
              <mc:Fallback>
                <p:oleObj name="KGPlot" r:id="rId5" imgW="6070320" imgH="5956200" progId="KGraph_Plot">
                  <p:embed/>
                  <p:pic>
                    <p:nvPicPr>
                      <p:cNvPr id="22" name="オブジェクト 21">
                        <a:extLst>
                          <a:ext uri="{FF2B5EF4-FFF2-40B4-BE49-F238E27FC236}">
                            <a16:creationId xmlns:a16="http://schemas.microsoft.com/office/drawing/2014/main" id="{A577BE8C-6F9D-4841-8E3C-8186AA0C6C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258" y="3501668"/>
                        <a:ext cx="3302576" cy="323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99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233989</TotalTime>
  <Words>100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Helvetica</vt:lpstr>
      <vt:lpstr>Symbol</vt:lpstr>
      <vt:lpstr>Times New Roman</vt:lpstr>
      <vt:lpstr>Wingdings</vt:lpstr>
      <vt:lpstr>Office ​​テーマ</vt:lpstr>
      <vt:lpstr>KGPlot</vt:lpstr>
      <vt:lpstr>High temperature regime was successfully extended in the LHD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Summary_slide_HTakahashi_id781</dc:title>
  <dc:creator>h.takahashi</dc:creator>
  <cp:lastModifiedBy>Takahashi Hiromi</cp:lastModifiedBy>
  <cp:revision>1854</cp:revision>
  <cp:lastPrinted>2021-03-16T05:15:48Z</cp:lastPrinted>
  <dcterms:created xsi:type="dcterms:W3CDTF">2013-06-15T13:56:10Z</dcterms:created>
  <dcterms:modified xsi:type="dcterms:W3CDTF">2021-04-09T07:51:02Z</dcterms:modified>
</cp:coreProperties>
</file>