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9144000" cy="6858000" type="screen4x3"/>
  <p:notesSz cx="7102475" cy="10231438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杨 宗谕" initials="杨" lastIdx="2" clrIdx="0">
    <p:extLst>
      <p:ext uri="{19B8F6BF-5375-455C-9EA6-DF929625EA0E}">
        <p15:presenceInfo xmlns:p15="http://schemas.microsoft.com/office/powerpoint/2012/main" userId="c258ed27af26436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F43ED"/>
    <a:srgbClr val="0066FF"/>
    <a:srgbClr val="CCCCFF"/>
    <a:srgbClr val="CCFFFF"/>
    <a:srgbClr val="66CCFF"/>
    <a:srgbClr val="0000FF"/>
    <a:srgbClr val="3333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0" autoAdjust="0"/>
    <p:restoredTop sz="85899" autoAdjust="0"/>
  </p:normalViewPr>
  <p:slideViewPr>
    <p:cSldViewPr>
      <p:cViewPr>
        <p:scale>
          <a:sx n="100" d="100"/>
          <a:sy n="100" d="100"/>
        </p:scale>
        <p:origin x="1890" y="-168"/>
      </p:cViewPr>
      <p:guideLst>
        <p:guide orient="horz" pos="218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fld id="{1DDE3F02-C00D-4F14-8626-36D0DBEA1621}" type="datetimeFigureOut">
              <a:rPr lang="zh-CN" altLang="en-US"/>
              <a:t>2021/4/30</a:t>
            </a:fld>
            <a:endParaRPr lang="en-US" altLang="zh-CN"/>
          </a:p>
        </p:txBody>
      </p:sp>
      <p:sp>
        <p:nvSpPr>
          <p:cNvPr id="1048657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8675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0" hangingPunct="0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48658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18675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fld id="{132C2C90-3F2E-4791-A197-C64BB0B36D08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页眉占位符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9048" tIns="49524" rIns="99048" bIns="49524" numCol="1" anchor="t" anchorCtr="0" compatLnSpc="1"/>
          <a:lstStyle>
            <a:lvl1pPr algn="l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48650" name="日期占位符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9048" tIns="49524" rIns="99048" bIns="49524" numCol="1" anchor="t" anchorCtr="0" compatLnSpc="1"/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5ADC5E79-A75D-4DE4-8BA5-7D950EAF60A4}" type="datetimeFigureOut">
              <a:rPr lang="zh-CN" altLang="en-US"/>
              <a:t>2021/4/30</a:t>
            </a:fld>
            <a:endParaRPr lang="en-US" altLang="zh-CN"/>
          </a:p>
        </p:txBody>
      </p:sp>
      <p:sp>
        <p:nvSpPr>
          <p:cNvPr id="1048651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1048652" name="备注占位符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9338"/>
            <a:ext cx="5683250" cy="4605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048653" name="页脚占位符 5"/>
          <p:cNvSpPr>
            <a:spLocks noGrp="1"/>
          </p:cNvSpPr>
          <p:nvPr>
            <p:ph type="ftr" sz="quarter" idx="4"/>
          </p:nvPr>
        </p:nvSpPr>
        <p:spPr bwMode="auto">
          <a:xfrm>
            <a:off x="0" y="9718675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9048" tIns="49524" rIns="99048" bIns="49524" numCol="1" anchor="b" anchorCtr="0" compatLnSpc="1"/>
          <a:lstStyle>
            <a:lvl1pPr algn="l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48654" name="灯片编号占位符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18675"/>
            <a:ext cx="3078163" cy="511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9048" tIns="49524" rIns="99048" bIns="49524" numCol="1" anchor="b" anchorCtr="0" compatLnSpc="1"/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C730714D-6119-45E2-A0B8-029CEB476AE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6763"/>
            <a:ext cx="5114925" cy="3836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0714D-6119-45E2-A0B8-029CEB476AE9}" type="slidenum">
              <a:rPr lang="zh-CN" altLang="en-US" smtClean="0"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7881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6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23141B54-3A79-43B1-B210-192724F810E3}" type="datetimeFigureOut">
              <a:rPr lang="en-US" altLang="zh-CN"/>
              <a:t>4/30/2021</a:t>
            </a:fld>
            <a:endParaRPr lang="en-US" altLang="zh-CN"/>
          </a:p>
        </p:txBody>
      </p:sp>
      <p:sp>
        <p:nvSpPr>
          <p:cNvPr id="104858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58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0D638B93-4327-4793-B1D1-F2F1C3356A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9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51AF80B7-EE93-41AE-813D-EDE876CBA948}" type="datetimeFigureOut">
              <a:rPr lang="en-US" altLang="zh-CN"/>
              <a:t>4/30/2021</a:t>
            </a:fld>
            <a:endParaRPr lang="en-US" altLang="zh-CN"/>
          </a:p>
        </p:txBody>
      </p:sp>
      <p:sp>
        <p:nvSpPr>
          <p:cNvPr id="104864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64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0DA8F38-F7BA-4E9A-825B-E46D21CC81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2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8445941C-BD25-4C73-82EE-30BCAA394ACA}" type="datetimeFigureOut">
              <a:rPr lang="en-US" altLang="zh-CN"/>
              <a:t>4/30/2021</a:t>
            </a:fld>
            <a:endParaRPr lang="en-US" altLang="zh-CN"/>
          </a:p>
        </p:txBody>
      </p:sp>
      <p:sp>
        <p:nvSpPr>
          <p:cNvPr id="104862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62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19E6E7C-1F43-488E-863F-9FDFE67B42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1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62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62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DA32FDC2-C022-493D-B7F9-7362E0566AB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D4F67C98-B3E3-4F74-AA79-6B1DA7729567}" type="datetimeFigureOut">
              <a:rPr lang="en-US" altLang="zh-CN"/>
              <a:t>4/30/2021</a:t>
            </a:fld>
            <a:endParaRPr lang="en-US" altLang="zh-CN"/>
          </a:p>
        </p:txBody>
      </p:sp>
      <p:sp>
        <p:nvSpPr>
          <p:cNvPr id="10486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6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F947C2DB-BE4C-4979-AA11-3635D344B50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4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3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343337FA-E779-4D84-8BB5-A88B2D0BC4E5}" type="datetimeFigureOut">
              <a:rPr lang="en-US" altLang="zh-CN"/>
              <a:t>4/30/2021</a:t>
            </a:fld>
            <a:endParaRPr lang="en-US" altLang="zh-CN"/>
          </a:p>
        </p:txBody>
      </p:sp>
      <p:sp>
        <p:nvSpPr>
          <p:cNvPr id="104863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63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7C3318D-F773-4421-AFC0-CE8445FF46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6" name="内容占位符 2"/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4038600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7" name="内容占位符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38600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999EDFC4-6B1B-48DE-A7B6-A05CF4572B21}" type="datetimeFigureOut">
              <a:rPr lang="en-US" altLang="zh-CN"/>
              <a:t>4/30/2021</a:t>
            </a:fld>
            <a:endParaRPr lang="en-US" altLang="zh-CN"/>
          </a:p>
        </p:txBody>
      </p:sp>
      <p:sp>
        <p:nvSpPr>
          <p:cNvPr id="104859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60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7CB821B-257F-4518-B763-D72823CAA3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0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0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6ACECFC9-FFA0-40CE-97DD-1662A5AA8959}" type="datetimeFigureOut">
              <a:rPr lang="en-US" altLang="zh-CN"/>
              <a:t>4/30/2021</a:t>
            </a:fld>
            <a:endParaRPr lang="en-US" altLang="zh-CN"/>
          </a:p>
        </p:txBody>
      </p:sp>
      <p:sp>
        <p:nvSpPr>
          <p:cNvPr id="104860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60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DA530F64-DD00-4EE5-8F48-1BB12AC0E7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1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3C4FB37F-FCBF-4CB7-80B6-3A8BCE139962}" type="datetimeFigureOut">
              <a:rPr lang="en-US" altLang="zh-CN"/>
              <a:t>4/30/2021</a:t>
            </a:fld>
            <a:endParaRPr lang="en-US" altLang="zh-CN"/>
          </a:p>
        </p:txBody>
      </p:sp>
      <p:sp>
        <p:nvSpPr>
          <p:cNvPr id="104861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61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321E9B5-521B-4883-8951-EB20BE1642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41356ECE-83B4-4CD3-BD5D-22193F11B662}" type="datetimeFigureOut">
              <a:rPr lang="en-US" altLang="zh-CN"/>
              <a:t>4/30/2021</a:t>
            </a:fld>
            <a:endParaRPr lang="en-US" altLang="zh-CN"/>
          </a:p>
        </p:txBody>
      </p:sp>
      <p:sp>
        <p:nvSpPr>
          <p:cNvPr id="104858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58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12FDEB4-3A47-4440-824A-6A03FE8552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4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5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F9DC0A81-60BE-4838-82AF-92C7EEA5D966}" type="datetimeFigureOut">
              <a:rPr lang="en-US" altLang="zh-CN"/>
              <a:t>4/30/2021</a:t>
            </a:fld>
            <a:endParaRPr lang="en-US" altLang="zh-CN"/>
          </a:p>
        </p:txBody>
      </p:sp>
      <p:sp>
        <p:nvSpPr>
          <p:cNvPr id="104864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64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F1D7997-1EBA-46C4-8221-D89F15EE51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28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1048629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3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69B4DB8D-BC2A-49D5-9987-44DA2B2790B9}" type="datetimeFigureOut">
              <a:rPr lang="en-US" altLang="zh-CN"/>
              <a:t>4/30/2021</a:t>
            </a:fld>
            <a:endParaRPr lang="en-US" altLang="zh-CN"/>
          </a:p>
        </p:txBody>
      </p:sp>
      <p:sp>
        <p:nvSpPr>
          <p:cNvPr id="104863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4863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D4F7C9F-1024-4135-8E82-E7AC891301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7" descr="cnncppt00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863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29600" cy="4281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latin typeface="Arial" panose="020B0604020202020204" pitchFamily="34" charset="0"/>
              </a:defRPr>
            </a:lvl1pPr>
          </a:lstStyle>
          <a:p>
            <a:fld id="{9AED7D9A-9315-40B5-9F39-B1678DAEFEEA}" type="datetimeFigureOut">
              <a:rPr lang="en-US" altLang="zh-CN"/>
              <a:t>4/30/2021</a:t>
            </a:fld>
            <a:endParaRPr lang="en-US" altLang="zh-CN"/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4858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ACABBFA8-2EB4-4C43-B49D-7A8478C93B8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黑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黑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黑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黑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黑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黑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黑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黑体" panose="02010600030101010101" pitchFamily="2" charset="-122"/>
        </a:defRPr>
      </a:lvl9pPr>
    </p:titleStyle>
    <p:bodyStyle>
      <a:lvl1pPr marL="360680" indent="-36068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958850" indent="-4191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800" b="1">
          <a:solidFill>
            <a:schemeClr val="tx1"/>
          </a:solidFill>
          <a:latin typeface="+mj-lt"/>
          <a:ea typeface="宋体" panose="02010600030101010101" pitchFamily="2" charset="-122"/>
        </a:defRPr>
      </a:lvl2pPr>
      <a:lvl3pPr marL="1494155" indent="-355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b="1">
          <a:solidFill>
            <a:schemeClr val="tx1"/>
          </a:solidFill>
          <a:latin typeface="+mj-lt"/>
          <a:ea typeface="宋体" panose="02010600030101010101" pitchFamily="2" charset="-122"/>
        </a:defRPr>
      </a:lvl3pPr>
      <a:lvl4pPr marL="1901825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000" b="1">
          <a:solidFill>
            <a:schemeClr val="tx1"/>
          </a:solidFill>
          <a:latin typeface="+mj-lt"/>
          <a:ea typeface="宋体" panose="02010600030101010101" pitchFamily="2" charset="-122"/>
        </a:defRPr>
      </a:lvl4pPr>
      <a:lvl5pPr marL="231013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j-lt"/>
          <a:ea typeface="宋体" panose="02010600030101010101" pitchFamily="2" charset="-122"/>
        </a:defRPr>
      </a:lvl5pPr>
      <a:lvl6pPr marL="276733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j-lt"/>
          <a:ea typeface="宋体" panose="02010600030101010101" pitchFamily="2" charset="-122"/>
        </a:defRPr>
      </a:lvl6pPr>
      <a:lvl7pPr marL="322453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j-lt"/>
          <a:ea typeface="宋体" panose="02010600030101010101" pitchFamily="2" charset="-122"/>
        </a:defRPr>
      </a:lvl7pPr>
      <a:lvl8pPr marL="368173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j-lt"/>
          <a:ea typeface="宋体" panose="02010600030101010101" pitchFamily="2" charset="-122"/>
        </a:defRPr>
      </a:lvl8pPr>
      <a:lvl9pPr marL="413893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j-lt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B37F74-CFAC-4DD8-83D4-139C2D12C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In-depth research on the interpretable disruption predictor in HL-2A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D6A521-68F9-4F96-B37A-0ADB8258C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28775"/>
            <a:ext cx="4464496" cy="2647029"/>
          </a:xfrm>
        </p:spPr>
        <p:txBody>
          <a:bodyPr/>
          <a:lstStyle/>
          <a:p>
            <a:pPr marL="285750" lvl="0" indent="-285750" defTabSz="3509574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b="0" dirty="0"/>
              <a:t>4 optimizations are proposed to promote the AUC of </a:t>
            </a:r>
            <a:r>
              <a:rPr lang="en-US" altLang="zh-CN" sz="1400" dirty="0"/>
              <a:t>HL-2A’s disruption predictor from 0.905 to 0.944.</a:t>
            </a:r>
          </a:p>
          <a:p>
            <a:pPr marL="285750" lvl="0" indent="-285750" defTabSz="3509574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/>
              <a:t>An interpretation method is applied on HL-2A’s disruption predictor. Both the results of single shot interpretation and statistical analysis show good coherence with the causes of disruption.</a:t>
            </a:r>
          </a:p>
          <a:p>
            <a:pPr marL="285750" lvl="0" indent="-285750" defTabSz="3509574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/>
              <a:t>A Bayes classifier is developed to recognize the cause of disruption based on the output of the interpretation algorithm. This classifier has an accuracy of 71.2% on the labelled dataset.</a:t>
            </a:r>
            <a:endParaRPr lang="zh-CN" altLang="en-US" sz="1400" b="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DECDBB2-ED52-40C9-A938-A1665DC4CEC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5887" y="4077072"/>
            <a:ext cx="3642969" cy="1796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1400B9C-DF52-4669-9C4D-4B58644548F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81314" y="1852791"/>
            <a:ext cx="3867150" cy="1907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7065E42-9BE7-4C98-867B-5B240ECDD32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3" t="10730" r="8810" b="2537"/>
          <a:stretch/>
        </p:blipFill>
        <p:spPr bwMode="auto">
          <a:xfrm>
            <a:off x="813418" y="3994734"/>
            <a:ext cx="3315594" cy="213619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文本框 22">
            <a:extLst>
              <a:ext uri="{FF2B5EF4-FFF2-40B4-BE49-F238E27FC236}">
                <a16:creationId xmlns:a16="http://schemas.microsoft.com/office/drawing/2014/main" id="{A2FD45B4-CF4A-416C-86D3-C5EDE9BA6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4024" y="6165328"/>
            <a:ext cx="52720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000" i="1" dirty="0">
                <a:solidFill>
                  <a:srgbClr val="0070C0"/>
                </a:solidFill>
              </a:rPr>
              <a:t>ROC Curve the model</a:t>
            </a:r>
            <a:r>
              <a:rPr lang="zh-CN" altLang="en-US" sz="1000" i="1" dirty="0">
                <a:solidFill>
                  <a:srgbClr val="0070C0"/>
                </a:solidFill>
              </a:rPr>
              <a:t> </a:t>
            </a:r>
            <a:r>
              <a:rPr lang="en-US" altLang="zh-CN" sz="1000" i="1" dirty="0">
                <a:solidFill>
                  <a:srgbClr val="0070C0"/>
                </a:solidFill>
              </a:rPr>
              <a:t>with and without each optimization </a:t>
            </a:r>
            <a:endParaRPr lang="zh-CN" altLang="en-US" sz="1000" i="1" dirty="0">
              <a:solidFill>
                <a:srgbClr val="0070C0"/>
              </a:solidFill>
            </a:endParaRPr>
          </a:p>
        </p:txBody>
      </p:sp>
      <p:sp>
        <p:nvSpPr>
          <p:cNvPr id="12" name="文本框 22">
            <a:extLst>
              <a:ext uri="{FF2B5EF4-FFF2-40B4-BE49-F238E27FC236}">
                <a16:creationId xmlns:a16="http://schemas.microsoft.com/office/drawing/2014/main" id="{77CCF068-F949-40C4-A94C-BD8D07CC5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844" y="3782916"/>
            <a:ext cx="52720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000" i="1" dirty="0">
                <a:solidFill>
                  <a:srgbClr val="0070C0"/>
                </a:solidFill>
              </a:rPr>
              <a:t>Result of interpretation algorithm and related input signals of example shots.</a:t>
            </a:r>
            <a:endParaRPr lang="zh-CN" altLang="en-US" sz="1000" i="1" dirty="0">
              <a:solidFill>
                <a:srgbClr val="0070C0"/>
              </a:solidFill>
            </a:endParaRPr>
          </a:p>
        </p:txBody>
      </p:sp>
      <p:sp>
        <p:nvSpPr>
          <p:cNvPr id="13" name="文本框 22">
            <a:extLst>
              <a:ext uri="{FF2B5EF4-FFF2-40B4-BE49-F238E27FC236}">
                <a16:creationId xmlns:a16="http://schemas.microsoft.com/office/drawing/2014/main" id="{8AD4A24D-4BDD-44D7-9045-C352B24F0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111" y="5826249"/>
            <a:ext cx="468052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000" i="1" dirty="0">
                <a:solidFill>
                  <a:srgbClr val="0070C0"/>
                </a:solidFill>
              </a:rPr>
              <a:t>Averaged importance of each input signal among shots of each disruption cause.</a:t>
            </a:r>
            <a:endParaRPr lang="zh-CN" altLang="en-US" sz="1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03378"/>
      </p:ext>
    </p:extLst>
  </p:cSld>
  <p:clrMapOvr>
    <a:masterClrMapping/>
  </p:clrMapOvr>
</p:sld>
</file>

<file path=ppt/theme/theme1.xml><?xml version="1.0" encoding="utf-8"?>
<a:theme xmlns:a="http://schemas.openxmlformats.org/drawingml/2006/main" name="集团公司模板(总部)1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黑体"/>
        <a:cs typeface=""/>
      </a:majorFont>
      <a:minorFont>
        <a:latin typeface="Times New Roman"/>
        <a:ea typeface="华文中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3642</TotalTime>
  <Words>123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黑体</vt:lpstr>
      <vt:lpstr>华文中宋</vt:lpstr>
      <vt:lpstr>宋体</vt:lpstr>
      <vt:lpstr>Arial</vt:lpstr>
      <vt:lpstr>Calibri</vt:lpstr>
      <vt:lpstr>Times New Roman</vt:lpstr>
      <vt:lpstr>Wingdings</vt:lpstr>
      <vt:lpstr>集团公司模板(总部)1</vt:lpstr>
      <vt:lpstr>In-depth research on the interpretable disruption predictor in HL-2A</vt:lpstr>
    </vt:vector>
  </TitlesOfParts>
  <Company>Lenovo (Beijing)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两学一做</dc:title>
  <dc:creator>李照煦</dc:creator>
  <cp:lastModifiedBy>杨 宗谕</cp:lastModifiedBy>
  <cp:revision>83</cp:revision>
  <dcterms:created xsi:type="dcterms:W3CDTF">2014-12-13T21:38:00Z</dcterms:created>
  <dcterms:modified xsi:type="dcterms:W3CDTF">2021-04-30T07:03:49Z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