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4660"/>
  </p:normalViewPr>
  <p:slideViewPr>
    <p:cSldViewPr snapToGrid="0">
      <p:cViewPr>
        <p:scale>
          <a:sx n="51" d="100"/>
          <a:sy n="51" d="100"/>
        </p:scale>
        <p:origin x="558" y="-78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E9EA-F87E-449B-A760-0CFB0069B4F4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17" Type="http://schemas.openxmlformats.org/officeDocument/2006/relationships/image" Target="../media/image8.jp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9" Type="http://schemas.openxmlformats.org/officeDocument/2006/relationships/image" Target="../media/image8.png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-68002"/>
            <a:ext cx="30275213" cy="680186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IN" sz="8000" b="1" dirty="0" smtClean="0">
                <a:solidFill>
                  <a:schemeClr val="bg1"/>
                </a:solidFill>
              </a:rPr>
              <a:t>                    Experimental </a:t>
            </a:r>
            <a:r>
              <a:rPr lang="en-IN" sz="8000" b="1" dirty="0">
                <a:solidFill>
                  <a:schemeClr val="bg1"/>
                </a:solidFill>
              </a:rPr>
              <a:t>Validation of </a:t>
            </a:r>
            <a:r>
              <a:rPr lang="en-IN" sz="8000" b="1" dirty="0" smtClean="0">
                <a:solidFill>
                  <a:schemeClr val="bg1"/>
                </a:solidFill>
              </a:rPr>
              <a:t>Universal Plasma Blob</a:t>
            </a:r>
            <a:r>
              <a:rPr lang="en-IN" sz="8000" dirty="0">
                <a:solidFill>
                  <a:schemeClr val="bg1"/>
                </a:solidFill>
              </a:rPr>
              <a:t> </a:t>
            </a:r>
            <a:endParaRPr lang="en-IN" sz="8000" dirty="0" smtClean="0">
              <a:solidFill>
                <a:schemeClr val="bg1"/>
              </a:solidFill>
            </a:endParaRPr>
          </a:p>
          <a:p>
            <a:r>
              <a:rPr lang="en-IN" sz="8000" b="1" dirty="0" smtClean="0">
                <a:solidFill>
                  <a:schemeClr val="bg1"/>
                </a:solidFill>
              </a:rPr>
              <a:t>                                           Formation Mechanism    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                                                                           </a:t>
            </a:r>
            <a:r>
              <a:rPr lang="en-IN" sz="4000" dirty="0" smtClean="0">
                <a:solidFill>
                  <a:schemeClr val="bg1"/>
                </a:solidFill>
              </a:rPr>
              <a:t>N </a:t>
            </a:r>
            <a:r>
              <a:rPr lang="en-IN" sz="4000" dirty="0">
                <a:solidFill>
                  <a:schemeClr val="bg1"/>
                </a:solidFill>
              </a:rPr>
              <a:t>Bisai</a:t>
            </a:r>
            <a:r>
              <a:rPr lang="en-IN" sz="4000" baseline="30000" dirty="0">
                <a:solidFill>
                  <a:schemeClr val="bg1"/>
                </a:solidFill>
              </a:rPr>
              <a:t>1,2</a:t>
            </a:r>
            <a:r>
              <a:rPr lang="en-IN" sz="4000" dirty="0">
                <a:solidFill>
                  <a:schemeClr val="bg1"/>
                </a:solidFill>
              </a:rPr>
              <a:t>, </a:t>
            </a:r>
            <a:r>
              <a:rPr lang="en-IN" sz="4000" dirty="0" err="1">
                <a:solidFill>
                  <a:schemeClr val="bg1"/>
                </a:solidFill>
              </a:rPr>
              <a:t>Santanu</a:t>
            </a:r>
            <a:r>
              <a:rPr lang="en-IN" sz="4000" dirty="0">
                <a:solidFill>
                  <a:schemeClr val="bg1"/>
                </a:solidFill>
              </a:rPr>
              <a:t> Banerjee</a:t>
            </a:r>
            <a:r>
              <a:rPr lang="en-IN" sz="4000" baseline="30000" dirty="0">
                <a:solidFill>
                  <a:schemeClr val="bg1"/>
                </a:solidFill>
              </a:rPr>
              <a:t>2,3</a:t>
            </a:r>
            <a:r>
              <a:rPr lang="en-IN" sz="4000" dirty="0">
                <a:solidFill>
                  <a:schemeClr val="bg1"/>
                </a:solidFill>
              </a:rPr>
              <a:t>, S. J. Zweben</a:t>
            </a:r>
            <a:r>
              <a:rPr lang="en-IN" sz="4000" baseline="30000" dirty="0">
                <a:solidFill>
                  <a:schemeClr val="bg1"/>
                </a:solidFill>
              </a:rPr>
              <a:t>4 </a:t>
            </a:r>
            <a:r>
              <a:rPr lang="en-IN" sz="4000" dirty="0">
                <a:solidFill>
                  <a:schemeClr val="bg1"/>
                </a:solidFill>
              </a:rPr>
              <a:t>and A Sen</a:t>
            </a:r>
            <a:r>
              <a:rPr lang="en-IN" sz="4000" baseline="30000" dirty="0">
                <a:solidFill>
                  <a:schemeClr val="bg1"/>
                </a:solidFill>
              </a:rPr>
              <a:t>1 , </a:t>
            </a:r>
            <a:r>
              <a:rPr lang="en-IN" sz="4000" baseline="30000" dirty="0" smtClean="0">
                <a:solidFill>
                  <a:schemeClr val="bg1"/>
                </a:solidFill>
              </a:rPr>
              <a:t>2</a:t>
            </a:r>
          </a:p>
          <a:p>
            <a:endParaRPr lang="en-IN" sz="4000" dirty="0">
              <a:solidFill>
                <a:schemeClr val="bg1"/>
              </a:solidFill>
            </a:endParaRPr>
          </a:p>
          <a:p>
            <a:r>
              <a:rPr lang="en-IN" sz="4000" baseline="300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</a:t>
            </a:r>
            <a:r>
              <a:rPr lang="en-IN" sz="3600" baseline="30000" dirty="0" smtClean="0">
                <a:solidFill>
                  <a:schemeClr val="bg1"/>
                </a:solidFill>
              </a:rPr>
              <a:t>1</a:t>
            </a:r>
            <a:r>
              <a:rPr lang="en-IN" sz="3600" dirty="0" smtClean="0">
                <a:solidFill>
                  <a:schemeClr val="bg1"/>
                </a:solidFill>
              </a:rPr>
              <a:t>Institute </a:t>
            </a:r>
            <a:r>
              <a:rPr lang="en-IN" sz="3600" dirty="0">
                <a:solidFill>
                  <a:schemeClr val="bg1"/>
                </a:solidFill>
              </a:rPr>
              <a:t>for Plasma Research, </a:t>
            </a:r>
            <a:r>
              <a:rPr lang="en-IN" sz="3600" dirty="0" err="1">
                <a:solidFill>
                  <a:schemeClr val="bg1"/>
                </a:solidFill>
              </a:rPr>
              <a:t>Bhat</a:t>
            </a:r>
            <a:r>
              <a:rPr lang="en-IN" sz="3600" dirty="0">
                <a:solidFill>
                  <a:schemeClr val="bg1"/>
                </a:solidFill>
              </a:rPr>
              <a:t>, </a:t>
            </a:r>
            <a:r>
              <a:rPr lang="en-IN" sz="3600" dirty="0" err="1">
                <a:solidFill>
                  <a:schemeClr val="bg1"/>
                </a:solidFill>
              </a:rPr>
              <a:t>Gandhinagar</a:t>
            </a:r>
            <a:r>
              <a:rPr lang="en-IN" sz="3600" dirty="0">
                <a:solidFill>
                  <a:schemeClr val="bg1"/>
                </a:solidFill>
              </a:rPr>
              <a:t> 382428, India</a:t>
            </a:r>
          </a:p>
          <a:p>
            <a:r>
              <a:rPr lang="en-IN" sz="3600" baseline="300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2</a:t>
            </a:r>
            <a:r>
              <a:rPr lang="en-IN" sz="3600" dirty="0" smtClean="0">
                <a:solidFill>
                  <a:schemeClr val="bg1"/>
                </a:solidFill>
              </a:rPr>
              <a:t>Homi </a:t>
            </a:r>
            <a:r>
              <a:rPr lang="en-IN" sz="3600" dirty="0" err="1">
                <a:solidFill>
                  <a:schemeClr val="bg1"/>
                </a:solidFill>
              </a:rPr>
              <a:t>Bhabha</a:t>
            </a:r>
            <a:r>
              <a:rPr lang="en-IN" sz="3600" dirty="0">
                <a:solidFill>
                  <a:schemeClr val="bg1"/>
                </a:solidFill>
              </a:rPr>
              <a:t> National Institute (HBNI), Mumbai, 400094, India</a:t>
            </a:r>
          </a:p>
          <a:p>
            <a:r>
              <a:rPr lang="en-IN" sz="3600" baseline="30000" dirty="0" smtClean="0">
                <a:solidFill>
                  <a:schemeClr val="bg1"/>
                </a:solidFill>
              </a:rPr>
              <a:t>                                                                                                      3</a:t>
            </a:r>
            <a:r>
              <a:rPr lang="en-IN" sz="3600" dirty="0" smtClean="0">
                <a:solidFill>
                  <a:schemeClr val="bg1"/>
                </a:solidFill>
              </a:rPr>
              <a:t>Department </a:t>
            </a:r>
            <a:r>
              <a:rPr lang="en-IN" sz="3600" dirty="0">
                <a:solidFill>
                  <a:schemeClr val="bg1"/>
                </a:solidFill>
              </a:rPr>
              <a:t>of Physics, William &amp; Mary, </a:t>
            </a:r>
            <a:r>
              <a:rPr lang="en-IN" sz="3600" dirty="0" err="1">
                <a:solidFill>
                  <a:schemeClr val="bg1"/>
                </a:solidFill>
              </a:rPr>
              <a:t>Williamsburg,VA</a:t>
            </a:r>
            <a:r>
              <a:rPr lang="en-IN" sz="3600" dirty="0">
                <a:solidFill>
                  <a:schemeClr val="bg1"/>
                </a:solidFill>
              </a:rPr>
              <a:t> 23187-8795, USA</a:t>
            </a:r>
          </a:p>
          <a:p>
            <a:r>
              <a:rPr lang="en-IN" sz="3600" baseline="30000" dirty="0" smtClean="0">
                <a:solidFill>
                  <a:schemeClr val="bg1"/>
                </a:solidFill>
              </a:rPr>
              <a:t>                                                                                           4</a:t>
            </a:r>
            <a:r>
              <a:rPr lang="en-IN" sz="3600" dirty="0" smtClean="0">
                <a:solidFill>
                  <a:schemeClr val="bg1"/>
                </a:solidFill>
              </a:rPr>
              <a:t>Princeton </a:t>
            </a:r>
            <a:r>
              <a:rPr lang="en-IN" sz="3600" dirty="0">
                <a:solidFill>
                  <a:schemeClr val="bg1"/>
                </a:solidFill>
              </a:rPr>
              <a:t>Plasma Physics Laboratory,100 </a:t>
            </a:r>
            <a:r>
              <a:rPr lang="en-IN" sz="3600" dirty="0" err="1">
                <a:solidFill>
                  <a:schemeClr val="bg1"/>
                </a:solidFill>
              </a:rPr>
              <a:t>Stellarator</a:t>
            </a:r>
            <a:r>
              <a:rPr lang="en-IN" sz="3600" dirty="0">
                <a:solidFill>
                  <a:schemeClr val="bg1"/>
                </a:solidFill>
              </a:rPr>
              <a:t> Rd, Princeton, NJ 08540, </a:t>
            </a:r>
            <a:r>
              <a:rPr lang="en-IN" sz="3600" dirty="0" smtClean="0">
                <a:solidFill>
                  <a:schemeClr val="bg1"/>
                </a:solidFill>
              </a:rPr>
              <a:t>USA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IN" sz="3600" i="1" dirty="0" smtClean="0"/>
              <a:t>                                                                                                      </a:t>
            </a:r>
            <a:r>
              <a:rPr lang="en-IN" sz="3600" i="1" dirty="0" smtClean="0">
                <a:solidFill>
                  <a:schemeClr val="bg1"/>
                </a:solidFill>
              </a:rPr>
              <a:t>Corresponding </a:t>
            </a:r>
            <a:r>
              <a:rPr lang="en-IN" sz="3600" i="1" dirty="0">
                <a:solidFill>
                  <a:schemeClr val="bg1"/>
                </a:solidFill>
              </a:rPr>
              <a:t>Author: </a:t>
            </a:r>
            <a:r>
              <a:rPr lang="en-IN" sz="3600" dirty="0">
                <a:solidFill>
                  <a:schemeClr val="bg1"/>
                </a:solidFill>
              </a:rPr>
              <a:t>nirmal@ipr.res.in</a:t>
            </a:r>
          </a:p>
        </p:txBody>
      </p:sp>
      <p:sp>
        <p:nvSpPr>
          <p:cNvPr id="14" name="Text Box 242"/>
          <p:cNvSpPr txBox="1">
            <a:spLocks noChangeArrowheads="1"/>
          </p:cNvSpPr>
          <p:nvPr/>
        </p:nvSpPr>
        <p:spPr bwMode="auto">
          <a:xfrm>
            <a:off x="616513" y="7742801"/>
            <a:ext cx="14400000" cy="544764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800" dirty="0" smtClean="0"/>
              <a:t>Plasma blob formation is due to the breaking </a:t>
            </a:r>
            <a:r>
              <a:rPr lang="en-IN" sz="2800" dirty="0"/>
              <a:t>process of a radially elongated streamer due to </a:t>
            </a:r>
            <a:r>
              <a:rPr lang="en-IN" sz="2800" dirty="0" smtClean="0"/>
              <a:t>the </a:t>
            </a:r>
            <a:r>
              <a:rPr lang="en-IN" sz="2800" dirty="0" err="1" smtClean="0"/>
              <a:t>poloidal</a:t>
            </a:r>
            <a:r>
              <a:rPr lang="en-IN" sz="2800" dirty="0" smtClean="0"/>
              <a:t> </a:t>
            </a:r>
            <a:r>
              <a:rPr lang="en-IN" sz="2800" dirty="0"/>
              <a:t>and radial velocity </a:t>
            </a:r>
            <a:r>
              <a:rPr lang="en-IN" sz="2800" dirty="0" smtClean="0"/>
              <a:t>shear [1].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800" dirty="0" smtClean="0"/>
              <a:t>In </a:t>
            </a:r>
            <a:r>
              <a:rPr lang="en-IN" sz="2800" dirty="0"/>
              <a:t>this work, we report the first ever experimental validation of this universal criterion by testing it against NSTX data on blobs obtained using the gas-puff imaging (GPI) </a:t>
            </a:r>
            <a:r>
              <a:rPr lang="en-IN" sz="2800" dirty="0" smtClean="0"/>
              <a:t>diagnostic [2].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T</a:t>
            </a:r>
            <a:r>
              <a:rPr lang="en-IN" sz="2800" dirty="0" smtClean="0"/>
              <a:t>he </a:t>
            </a:r>
            <a:r>
              <a:rPr lang="en-IN" sz="2800" dirty="0"/>
              <a:t>criterion is widely satisfied in most L-mode discharges and may explain the predominance of blobs in such a regime compared to the H-mode. </a:t>
            </a:r>
            <a:endParaRPr lang="en-IN" sz="2800" dirty="0" smtClean="0"/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800" dirty="0" smtClean="0"/>
              <a:t>We </a:t>
            </a:r>
            <a:r>
              <a:rPr lang="en-IN" sz="2800" dirty="0"/>
              <a:t>also validate the theoretical criterion </a:t>
            </a:r>
            <a:r>
              <a:rPr lang="en-IN" sz="2800" dirty="0" smtClean="0"/>
              <a:t>using </a:t>
            </a:r>
            <a:r>
              <a:rPr lang="en-IN" sz="2800" dirty="0"/>
              <a:t>Aditya Langmuir probe data taken in the edge </a:t>
            </a:r>
            <a:r>
              <a:rPr lang="en-IN" sz="2800" dirty="0" smtClean="0"/>
              <a:t>and SOL regions in L-mode plasma.</a:t>
            </a:r>
            <a:endParaRPr lang="en-IN" sz="2800" dirty="0"/>
          </a:p>
          <a:p>
            <a:pPr marL="0" indent="0" algn="just">
              <a:lnSpc>
                <a:spcPct val="12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7" name="Text Box 248"/>
          <p:cNvSpPr txBox="1">
            <a:spLocks noChangeArrowheads="1"/>
          </p:cNvSpPr>
          <p:nvPr/>
        </p:nvSpPr>
        <p:spPr bwMode="auto">
          <a:xfrm>
            <a:off x="608197" y="6918811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Abstract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5" name="Text Box 248"/>
          <p:cNvSpPr txBox="1">
            <a:spLocks noChangeArrowheads="1"/>
          </p:cNvSpPr>
          <p:nvPr/>
        </p:nvSpPr>
        <p:spPr bwMode="auto">
          <a:xfrm>
            <a:off x="435899" y="30899872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Validation of theory from gas-puff imaging data of NSTX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6" name="Text Box 242"/>
          <p:cNvSpPr txBox="1">
            <a:spLocks noChangeArrowheads="1"/>
          </p:cNvSpPr>
          <p:nvPr/>
        </p:nvSpPr>
        <p:spPr bwMode="auto">
          <a:xfrm>
            <a:off x="497100" y="13703420"/>
            <a:ext cx="14400000" cy="626017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IN" sz="3600" dirty="0"/>
              <a:t>Anomalous plasma transport in the boundary region of a </a:t>
            </a:r>
            <a:r>
              <a:rPr lang="en-IN" sz="3600" dirty="0" err="1"/>
              <a:t>tokamak</a:t>
            </a:r>
            <a:r>
              <a:rPr lang="en-IN" sz="3600" dirty="0"/>
              <a:t> plasma is normally associated with density structures. </a:t>
            </a:r>
            <a:r>
              <a:rPr lang="en-IN" sz="3600" dirty="0" smtClean="0"/>
              <a:t>These structures </a:t>
            </a:r>
            <a:r>
              <a:rPr lang="en-IN" sz="3600" dirty="0"/>
              <a:t>are commonly termed as plasma </a:t>
            </a:r>
            <a:r>
              <a:rPr lang="en-IN" sz="3600" dirty="0" smtClean="0"/>
              <a:t>blobs [2-5].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IN" sz="3600" dirty="0" smtClean="0"/>
              <a:t>Studies on the plasma blob formation is important so that one can identify the cause for the blob formation and can control the anomalous transport in </a:t>
            </a:r>
            <a:r>
              <a:rPr lang="en-IN" sz="3600" dirty="0" err="1" smtClean="0"/>
              <a:t>tokamak</a:t>
            </a:r>
            <a:r>
              <a:rPr lang="en-IN" sz="3600" dirty="0" smtClean="0"/>
              <a:t>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IN" sz="3600" dirty="0" smtClean="0"/>
              <a:t>The blob formation theory </a:t>
            </a:r>
            <a:r>
              <a:rPr lang="en-IN" sz="3600" dirty="0"/>
              <a:t>is well supported by </a:t>
            </a:r>
            <a:r>
              <a:rPr lang="en-IN" sz="3600" dirty="0" smtClean="0"/>
              <a:t>two-dimensional (2D) </a:t>
            </a:r>
            <a:r>
              <a:rPr lang="en-IN" sz="3600" dirty="0"/>
              <a:t>and </a:t>
            </a:r>
            <a:r>
              <a:rPr lang="en-IN" sz="3600" dirty="0" smtClean="0"/>
              <a:t>three-dimensional (3D) </a:t>
            </a:r>
            <a:r>
              <a:rPr lang="en-IN" sz="3600" dirty="0"/>
              <a:t>numerical simulation </a:t>
            </a:r>
            <a:r>
              <a:rPr lang="en-IN" sz="3600" dirty="0" smtClean="0"/>
              <a:t>results [1,3] but </a:t>
            </a:r>
            <a:r>
              <a:rPr lang="en-IN" sz="3600" dirty="0"/>
              <a:t>lacks experimental validation</a:t>
            </a:r>
            <a:r>
              <a:rPr lang="en-IN" sz="3600" dirty="0" smtClean="0"/>
              <a:t>.</a:t>
            </a:r>
          </a:p>
        </p:txBody>
      </p:sp>
      <p:sp>
        <p:nvSpPr>
          <p:cNvPr id="27" name="Text Box 248"/>
          <p:cNvSpPr txBox="1">
            <a:spLocks noChangeArrowheads="1"/>
          </p:cNvSpPr>
          <p:nvPr/>
        </p:nvSpPr>
        <p:spPr bwMode="auto">
          <a:xfrm>
            <a:off x="524722" y="12687114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Background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9" name="Text Box 248"/>
          <p:cNvSpPr txBox="1">
            <a:spLocks noChangeArrowheads="1"/>
          </p:cNvSpPr>
          <p:nvPr/>
        </p:nvSpPr>
        <p:spPr bwMode="auto">
          <a:xfrm>
            <a:off x="497100" y="21197995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Theory of plasma blob formation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84" y="40717024"/>
            <a:ext cx="14769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i="1" dirty="0"/>
              <a:t>FIG. 1: </a:t>
            </a:r>
            <a:r>
              <a:rPr lang="en-IN" sz="3600" i="1" dirty="0" smtClean="0"/>
              <a:t>Blob dynamics. These </a:t>
            </a:r>
            <a:r>
              <a:rPr lang="en-IN" sz="3600" i="1" dirty="0"/>
              <a:t>GPI images are superposed on quiver plots of the radial and </a:t>
            </a:r>
            <a:r>
              <a:rPr lang="en-IN" sz="3600" i="1" dirty="0" err="1"/>
              <a:t>poloidal</a:t>
            </a:r>
            <a:r>
              <a:rPr lang="en-IN" sz="3600" i="1" dirty="0"/>
              <a:t> velocities of the plasma. (a) and (b) are 5 µs apart in time. The </a:t>
            </a:r>
            <a:r>
              <a:rPr lang="en-IN" sz="3600" i="1" dirty="0" err="1"/>
              <a:t>separatrix</a:t>
            </a:r>
            <a:r>
              <a:rPr lang="en-IN" sz="3600" i="1" dirty="0"/>
              <a:t> is at 1445 mm that is beyond the left edge of the figure</a:t>
            </a:r>
            <a:endParaRPr lang="en-US" sz="3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42"/>
              <p:cNvSpPr txBox="1">
                <a:spLocks noChangeArrowheads="1"/>
              </p:cNvSpPr>
              <p:nvPr/>
            </p:nvSpPr>
            <p:spPr bwMode="auto">
              <a:xfrm>
                <a:off x="15594329" y="32598016"/>
                <a:ext cx="14096100" cy="45737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7150" cmpd="thinThick">
                <a:noFill/>
                <a:miter lim="800000"/>
              </a:ln>
            </p:spPr>
            <p:txBody>
              <a:bodyPr wrap="square" lIns="182880" tIns="91440" rIns="182880" bIns="182880">
                <a:spAutoFit/>
              </a:bodyPr>
              <a:lstStyle>
                <a:defPPr>
                  <a:defRPr kern="1200" smtId="4294967295"/>
                </a:defPPr>
                <a:lvl1pPr marL="2286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lnSpc>
                    <a:spcPct val="120000"/>
                  </a:lnSpc>
                  <a:buFontTx/>
                  <a:buChar char="•"/>
                </a:pPr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The NSTX </a:t>
                </a:r>
                <a:r>
                  <a:rPr lang="en-US" altLang="ja-JP" sz="3200" dirty="0" err="1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velocimetry</a:t>
                </a:r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 data from gas-puff imaging: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32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ja-JP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32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~1×</m:t>
                    </m:r>
                    <m:sSup>
                      <m:sSupPr>
                        <m:ctrlP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32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32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3200" dirty="0">
                    <a:solidFill>
                      <a:schemeClr val="accent5"/>
                    </a:solidFill>
                    <a:ea typeface="ＭＳ Ｐゴシック" charset="-128"/>
                  </a:rPr>
                  <a:t> </a:t>
                </a:r>
                <a:r>
                  <a:rPr lang="en-US" altLang="ja-JP" sz="3200" dirty="0" smtClean="0">
                    <a:solidFill>
                      <a:schemeClr val="accent5"/>
                    </a:solidFill>
                    <a:ea typeface="ＭＳ Ｐゴシック" charset="-128"/>
                  </a:rPr>
                  <a:t>.These values along with </a:t>
                </a:r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𝛾</m:t>
                    </m:r>
                    <m:r>
                      <a:rPr lang="en-US" altLang="ja-JP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32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32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32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 and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 </a:t>
                </a:r>
                <a:r>
                  <a:rPr lang="en-US" sz="3200" dirty="0">
                    <a:solidFill>
                      <a:schemeClr val="accent5"/>
                    </a:solidFill>
                  </a:rPr>
                  <a:t>are found to satisfy the </a:t>
                </a:r>
                <a:r>
                  <a:rPr lang="en-US" sz="3200" dirty="0" smtClean="0">
                    <a:solidFill>
                      <a:schemeClr val="accent5"/>
                    </a:solidFill>
                  </a:rPr>
                  <a:t> condition. In L-mode, the condition is widely satisfied.</a:t>
                </a:r>
              </a:p>
              <a:p>
                <a:pPr algn="just">
                  <a:lnSpc>
                    <a:spcPct val="120000"/>
                  </a:lnSpc>
                  <a:buFontTx/>
                  <a:buChar char="•"/>
                </a:pPr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For Aditya Langmuir probe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3200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32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ja-JP" sz="32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ＭＳ Ｐゴシック" charset="-128"/>
                      </a:rPr>
                      <m:t>𝛾</m:t>
                    </m:r>
                    <m:r>
                      <a:rPr lang="en-US" altLang="ja-JP" sz="32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2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</m:t>
                    </m:r>
                    <m:r>
                      <a:rPr lang="en-US" altLang="ja-JP" sz="32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3200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 satisfy the formation criterion of blob.</a:t>
                </a:r>
                <a:r>
                  <a:rPr lang="en-US" altLang="ja-JP" sz="3200" dirty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 </a:t>
                </a:r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The condition also satisfies from Aditya </a:t>
                </a:r>
                <a:r>
                  <a:rPr lang="en-US" altLang="ja-JP" sz="3200" dirty="0" err="1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tokamak</a:t>
                </a:r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 for L-mode plasma.</a:t>
                </a:r>
              </a:p>
              <a:p>
                <a:pPr algn="just">
                  <a:lnSpc>
                    <a:spcPct val="120000"/>
                  </a:lnSpc>
                  <a:buFontTx/>
                  <a:buChar char="•"/>
                </a:pPr>
                <a:r>
                  <a:rPr lang="en-US" altLang="ja-JP" sz="3200" dirty="0" smtClean="0">
                    <a:solidFill>
                      <a:schemeClr val="accent5"/>
                    </a:solidFill>
                    <a:latin typeface="+mn-lt"/>
                    <a:ea typeface="ＭＳ Ｐゴシック" charset="-128"/>
                  </a:rPr>
                  <a:t>Blob formation in H-mode will be investigated in future. </a:t>
                </a:r>
              </a:p>
            </p:txBody>
          </p:sp>
        </mc:Choice>
        <mc:Fallback xmlns="">
          <p:sp>
            <p:nvSpPr>
              <p:cNvPr id="34" name="Text 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4329" y="32598016"/>
                <a:ext cx="14096100" cy="4573753"/>
              </a:xfrm>
              <a:prstGeom prst="rect">
                <a:avLst/>
              </a:prstGeom>
              <a:blipFill rotWithShape="0">
                <a:blip r:embed="rId2"/>
                <a:stretch>
                  <a:fillRect l="-476" r="-476"/>
                </a:stretch>
              </a:blipFill>
              <a:ln w="57150" cmpd="thinThick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248"/>
          <p:cNvSpPr txBox="1">
            <a:spLocks noChangeArrowheads="1"/>
          </p:cNvSpPr>
          <p:nvPr/>
        </p:nvSpPr>
        <p:spPr bwMode="auto">
          <a:xfrm>
            <a:off x="15605636" y="31805999"/>
            <a:ext cx="140961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Conclusions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36926" y="30854466"/>
            <a:ext cx="1409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i="1" dirty="0"/>
              <a:t>FIG. </a:t>
            </a:r>
            <a:r>
              <a:rPr lang="en-IN" sz="3600" i="1" dirty="0" smtClean="0"/>
              <a:t>3: </a:t>
            </a:r>
            <a:r>
              <a:rPr lang="en-IN" sz="3600" i="1" dirty="0" err="1"/>
              <a:t>Iso</a:t>
            </a:r>
            <a:r>
              <a:rPr lang="en-IN" sz="3600" i="1" dirty="0"/>
              <a:t>-potential </a:t>
            </a:r>
            <a:r>
              <a:rPr lang="en-IN" sz="3600" i="1" dirty="0" smtClean="0"/>
              <a:t>structures for blob formation</a:t>
            </a:r>
            <a:r>
              <a:rPr lang="en-IN" sz="3600" i="1" dirty="0"/>
              <a:t> </a:t>
            </a:r>
            <a:r>
              <a:rPr lang="en-IN" sz="3600" i="1" dirty="0" smtClean="0"/>
              <a:t>from Aditya </a:t>
            </a:r>
            <a:r>
              <a:rPr lang="en-IN" sz="3600" i="1" dirty="0"/>
              <a:t>p</a:t>
            </a:r>
            <a:r>
              <a:rPr lang="en-IN" sz="3600" i="1" dirty="0" smtClean="0"/>
              <a:t>robe data</a:t>
            </a:r>
            <a:endParaRPr lang="en-IN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6593273" y="212685"/>
            <a:ext cx="357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ID: </a:t>
            </a:r>
            <a:r>
              <a:rPr lang="en-US" sz="4400" b="1" dirty="0" smtClean="0">
                <a:solidFill>
                  <a:schemeClr val="bg1"/>
                </a:solidFill>
              </a:rPr>
              <a:t>TH/P4-17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3" name="Text Box 242"/>
          <p:cNvSpPr txBox="1">
            <a:spLocks noChangeArrowheads="1"/>
          </p:cNvSpPr>
          <p:nvPr/>
        </p:nvSpPr>
        <p:spPr bwMode="auto">
          <a:xfrm>
            <a:off x="15594329" y="38302138"/>
            <a:ext cx="14096100" cy="42780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fontAlgn="base"/>
            <a:r>
              <a:rPr lang="en-US" sz="2000" dirty="0" smtClean="0"/>
              <a:t>[2] </a:t>
            </a:r>
            <a:r>
              <a:rPr lang="en-US" sz="2000" dirty="0"/>
              <a:t>N. </a:t>
            </a:r>
            <a:r>
              <a:rPr lang="en-US" sz="2000" dirty="0" err="1"/>
              <a:t>Bisai</a:t>
            </a:r>
            <a:r>
              <a:rPr lang="en-US" sz="2000" dirty="0"/>
              <a:t>, </a:t>
            </a:r>
            <a:r>
              <a:rPr lang="en-US" sz="2000" dirty="0" err="1"/>
              <a:t>Santanu</a:t>
            </a:r>
            <a:r>
              <a:rPr lang="en-US" sz="2000" dirty="0"/>
              <a:t> Banerjee, and </a:t>
            </a:r>
            <a:r>
              <a:rPr lang="en-US" sz="2000" dirty="0" err="1"/>
              <a:t>Abhijit</a:t>
            </a:r>
            <a:r>
              <a:rPr lang="en-US" sz="2000" dirty="0"/>
              <a:t> Sen. A universal mechanism for plasma blob formation. Physics of Plasmas, 26(2):020701, February 2019</a:t>
            </a:r>
            <a:r>
              <a:rPr lang="en-US" sz="2000" dirty="0" smtClean="0"/>
              <a:t>.</a:t>
            </a:r>
          </a:p>
          <a:p>
            <a:pPr fontAlgn="base"/>
            <a:r>
              <a:rPr lang="en-US" sz="2000" dirty="0" smtClean="0"/>
              <a:t>[2] </a:t>
            </a:r>
            <a:r>
              <a:rPr lang="en-US" sz="2000" dirty="0"/>
              <a:t>S. J. </a:t>
            </a:r>
            <a:r>
              <a:rPr lang="en-US" sz="2000" dirty="0" err="1"/>
              <a:t>Zweben</a:t>
            </a:r>
            <a:r>
              <a:rPr lang="en-US" sz="2000" dirty="0"/>
              <a:t>, J. L. Terry, D. P. </a:t>
            </a:r>
            <a:r>
              <a:rPr lang="en-US" sz="2000" dirty="0" err="1"/>
              <a:t>Stotler</a:t>
            </a:r>
            <a:r>
              <a:rPr lang="en-US" sz="2000" dirty="0"/>
              <a:t>, and R. J. </a:t>
            </a:r>
            <a:r>
              <a:rPr lang="en-US" sz="2000" dirty="0" err="1"/>
              <a:t>Maqueda</a:t>
            </a:r>
            <a:r>
              <a:rPr lang="en-US" sz="2000" dirty="0"/>
              <a:t>. Invited Review Article: Gas puff imaging diagnostics of edge plasma turbulence in magnetic fusion devices. Review of Scientific Instruments, 88(4), April </a:t>
            </a:r>
            <a:r>
              <a:rPr lang="en-US" sz="2000" dirty="0" smtClean="0"/>
              <a:t>2017</a:t>
            </a:r>
          </a:p>
          <a:p>
            <a:pPr lvl="0" fontAlgn="base"/>
            <a:r>
              <a:rPr lang="en-IN" sz="2000" dirty="0" smtClean="0"/>
              <a:t>[3]. N</a:t>
            </a:r>
            <a:r>
              <a:rPr lang="en-IN" sz="2000" dirty="0"/>
              <a:t>. </a:t>
            </a:r>
            <a:r>
              <a:rPr lang="en-IN" sz="2000" dirty="0" err="1"/>
              <a:t>Bisai</a:t>
            </a:r>
            <a:r>
              <a:rPr lang="en-IN" sz="2000" dirty="0"/>
              <a:t>, A. Das, S. Deshpande, R. </a:t>
            </a:r>
            <a:r>
              <a:rPr lang="en-IN" sz="2000" dirty="0" err="1"/>
              <a:t>Jha</a:t>
            </a:r>
            <a:r>
              <a:rPr lang="en-IN" sz="2000" dirty="0"/>
              <a:t>, P. Kaw, A. </a:t>
            </a:r>
            <a:r>
              <a:rPr lang="en-IN" sz="2000" dirty="0" err="1"/>
              <a:t>Sen</a:t>
            </a:r>
            <a:r>
              <a:rPr lang="en-IN" sz="2000" dirty="0"/>
              <a:t>, and R. Singh. Formation of a density blob and its dynamics in the edge and the scrape-off layer of a </a:t>
            </a:r>
            <a:r>
              <a:rPr lang="en-IN" sz="2000" dirty="0" err="1"/>
              <a:t>tokamak</a:t>
            </a:r>
            <a:r>
              <a:rPr lang="en-IN" sz="2000" dirty="0"/>
              <a:t> plasma. </a:t>
            </a:r>
            <a:r>
              <a:rPr lang="en-IN" sz="2000" i="1" dirty="0"/>
              <a:t>Physics of Plasmas</a:t>
            </a:r>
            <a:r>
              <a:rPr lang="en-IN" sz="2000" dirty="0"/>
              <a:t>, 12(10):102515, October 2005</a:t>
            </a:r>
            <a:r>
              <a:rPr lang="en-IN" sz="2000" dirty="0" smtClean="0"/>
              <a:t>.</a:t>
            </a:r>
          </a:p>
          <a:p>
            <a:pPr lvl="0" fontAlgn="base"/>
            <a:r>
              <a:rPr lang="en-IN" sz="2000" dirty="0" smtClean="0"/>
              <a:t>[4]. D</a:t>
            </a:r>
            <a:r>
              <a:rPr lang="en-IN" sz="2000" dirty="0"/>
              <a:t>. A. Russell, J. R. Myra, and D. A. </a:t>
            </a:r>
            <a:r>
              <a:rPr lang="en-IN" sz="2000" dirty="0" err="1"/>
              <a:t>D’Ippolito</a:t>
            </a:r>
            <a:r>
              <a:rPr lang="en-IN" sz="2000" dirty="0"/>
              <a:t>. Saturation mechanisms for edge turbulence. </a:t>
            </a:r>
            <a:r>
              <a:rPr lang="en-IN" sz="2000" i="1" dirty="0"/>
              <a:t>Physics of Plasmas</a:t>
            </a:r>
            <a:r>
              <a:rPr lang="en-IN" sz="2000" dirty="0"/>
              <a:t>, 16(12):122304, December 2009.</a:t>
            </a:r>
          </a:p>
          <a:p>
            <a:pPr lvl="0" fontAlgn="base"/>
            <a:r>
              <a:rPr lang="en-IN" sz="2000" dirty="0" smtClean="0"/>
              <a:t>[5]. D</a:t>
            </a:r>
            <a:r>
              <a:rPr lang="en-IN" sz="2000" dirty="0"/>
              <a:t>. A. </a:t>
            </a:r>
            <a:r>
              <a:rPr lang="en-IN" sz="2000" dirty="0" err="1"/>
              <a:t>D’Ippolito</a:t>
            </a:r>
            <a:r>
              <a:rPr lang="en-IN" sz="2000" dirty="0"/>
              <a:t>, J. R. Myra, and S. J. </a:t>
            </a:r>
            <a:r>
              <a:rPr lang="en-IN" sz="2000" dirty="0" err="1"/>
              <a:t>Zweben</a:t>
            </a:r>
            <a:r>
              <a:rPr lang="en-IN" sz="2000" dirty="0"/>
              <a:t>. Convective transport by intermittent blob-filaments: Comparison of theory and experiment. </a:t>
            </a:r>
            <a:r>
              <a:rPr lang="en-IN" sz="2000" i="1" dirty="0"/>
              <a:t>Physics of Plasmas</a:t>
            </a:r>
            <a:r>
              <a:rPr lang="en-IN" sz="2000" dirty="0"/>
              <a:t>, 18(6):060501 , June 2011</a:t>
            </a:r>
            <a:r>
              <a:rPr lang="en-IN" sz="2000" dirty="0" smtClean="0"/>
              <a:t>.</a:t>
            </a:r>
          </a:p>
          <a:p>
            <a:pPr marL="0" lvl="0" indent="0" fontAlgn="base"/>
            <a:r>
              <a:rPr lang="en-US" sz="2000" dirty="0" smtClean="0"/>
              <a:t>[6]. </a:t>
            </a:r>
            <a:r>
              <a:rPr lang="en-US" sz="2000" dirty="0" err="1" smtClean="0"/>
              <a:t>Furno</a:t>
            </a:r>
            <a:r>
              <a:rPr lang="en-US" sz="2000" dirty="0"/>
              <a:t>, B. </a:t>
            </a:r>
            <a:r>
              <a:rPr lang="en-US" sz="2000" dirty="0" err="1"/>
              <a:t>Labit</a:t>
            </a:r>
            <a:r>
              <a:rPr lang="en-US" sz="2000" dirty="0"/>
              <a:t>, A. </a:t>
            </a:r>
            <a:r>
              <a:rPr lang="en-US" sz="2000" dirty="0" err="1"/>
              <a:t>Fasoli</a:t>
            </a:r>
            <a:r>
              <a:rPr lang="en-US" sz="2000" dirty="0"/>
              <a:t>, F. M. </a:t>
            </a:r>
            <a:r>
              <a:rPr lang="en-US" sz="2000" dirty="0" err="1"/>
              <a:t>Poli</a:t>
            </a:r>
            <a:r>
              <a:rPr lang="en-US" sz="2000" dirty="0"/>
              <a:t>, P. Ricci, C. Theiler, S. Brunner, A. Diallo, J. P. Graves, M. </a:t>
            </a:r>
            <a:r>
              <a:rPr lang="en-US" sz="2000" dirty="0" err="1"/>
              <a:t>Podest´a</a:t>
            </a:r>
            <a:r>
              <a:rPr lang="en-US" sz="2000" dirty="0"/>
              <a:t>, and S. H. </a:t>
            </a:r>
            <a:r>
              <a:rPr lang="en-US" sz="2000" dirty="0" err="1"/>
              <a:t>M¨uller</a:t>
            </a:r>
            <a:r>
              <a:rPr lang="en-US" sz="2000" dirty="0"/>
              <a:t>. Mechanism for blob generation in the TORPEX </a:t>
            </a:r>
            <a:r>
              <a:rPr lang="en-US" sz="2000" dirty="0" err="1"/>
              <a:t>toroidal</a:t>
            </a:r>
            <a:r>
              <a:rPr lang="en-US" sz="2000" dirty="0"/>
              <a:t> plasma. Physics of Plasmas, 15(5):055903, May </a:t>
            </a:r>
            <a:r>
              <a:rPr lang="en-US" sz="2000" dirty="0" smtClean="0"/>
              <a:t>2008</a:t>
            </a:r>
          </a:p>
          <a:p>
            <a:pPr marL="0" lvl="0" indent="0" fontAlgn="base"/>
            <a:r>
              <a:rPr lang="en-US" sz="2000" dirty="0" smtClean="0"/>
              <a:t>[7]. </a:t>
            </a:r>
            <a:r>
              <a:rPr lang="en-US" sz="2000" dirty="0"/>
              <a:t>S.I. </a:t>
            </a:r>
            <a:r>
              <a:rPr lang="en-US" sz="2000" dirty="0" err="1"/>
              <a:t>Krasheninnikov</a:t>
            </a:r>
            <a:r>
              <a:rPr lang="en-US" sz="2000" dirty="0"/>
              <a:t>. On the origin of plasma density blobs. Physics Letters A, 380(46):3905– 3907, December 2016.</a:t>
            </a:r>
            <a:endParaRPr lang="en-IN" sz="2000" dirty="0"/>
          </a:p>
        </p:txBody>
      </p:sp>
      <p:sp>
        <p:nvSpPr>
          <p:cNvPr id="24" name="Text Box 248"/>
          <p:cNvSpPr txBox="1">
            <a:spLocks noChangeArrowheads="1"/>
          </p:cNvSpPr>
          <p:nvPr/>
        </p:nvSpPr>
        <p:spPr bwMode="auto">
          <a:xfrm>
            <a:off x="15594329" y="37532697"/>
            <a:ext cx="140961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References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3"/>
          <a:stretch>
            <a:fillRect/>
          </a:stretch>
        </p:blipFill>
        <p:spPr>
          <a:xfrm>
            <a:off x="571584" y="31669313"/>
            <a:ext cx="14060293" cy="893243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082920" y="14896102"/>
            <a:ext cx="14449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i="1" dirty="0" smtClean="0"/>
              <a:t>FIG.2:(</a:t>
            </a:r>
            <a:r>
              <a:rPr lang="en-IN" sz="3200" i="1" dirty="0"/>
              <a:t>a)-(b) indicate </a:t>
            </a:r>
            <a:r>
              <a:rPr lang="en-IN" sz="3200" i="1" dirty="0" smtClean="0"/>
              <a:t>      and  </a:t>
            </a:r>
            <a:r>
              <a:rPr lang="en-IN" sz="3200" i="1" dirty="0"/>
              <a:t>(c)-(d) </a:t>
            </a:r>
            <a:r>
              <a:rPr lang="en-IN" sz="3200" i="1" dirty="0" smtClean="0"/>
              <a:t>indicate      at </a:t>
            </a:r>
            <a:r>
              <a:rPr lang="en-IN" sz="3200" i="1" dirty="0"/>
              <a:t>the same instant of time as Figs.1(a) and (b). These plots </a:t>
            </a:r>
            <a:r>
              <a:rPr lang="en-IN" sz="3200" i="1" dirty="0" smtClean="0"/>
              <a:t>obtained from NSTX gas-puff </a:t>
            </a:r>
            <a:r>
              <a:rPr lang="en-IN" sz="3200" i="1" dirty="0"/>
              <a:t>imaging data.</a:t>
            </a:r>
            <a:endParaRPr lang="en-I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5606" y="22997160"/>
            <a:ext cx="2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8533" y="22290077"/>
                <a:ext cx="14372378" cy="4684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 A radially elongated streamer structure  generates blob when it breaks in the presence of  the shear of the electric fields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3600" dirty="0" smtClean="0"/>
                  <a:t> ). </a:t>
                </a:r>
              </a:p>
              <a:p>
                <a:endParaRPr lang="en-US" sz="36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 The breakup happens when the shearing time </a:t>
                </a:r>
                <a:r>
                  <a:rPr lang="en-US" sz="3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600" dirty="0" smtClean="0"/>
                  <a:t>) due </a:t>
                </a:r>
                <a:r>
                  <a:rPr lang="en-US" sz="3600" dirty="0"/>
                  <a:t>to the diﬀerential stretching is smaller or of the order of the radial convection </a:t>
                </a:r>
                <a:r>
                  <a:rPr lang="en-US" sz="3600" dirty="0" smtClean="0"/>
                  <a:t>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l-GR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600" dirty="0" smtClean="0"/>
                  <a:t>).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If the linear growth rate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600" dirty="0"/>
                  <a:t>t</a:t>
                </a:r>
                <a:r>
                  <a:rPr lang="en-US" sz="3600" dirty="0" smtClean="0"/>
                  <a:t>he condition for breaking :</a:t>
                </a:r>
                <a:endParaRPr lang="en-US" sz="3600" dirty="0"/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3" y="22290077"/>
                <a:ext cx="14372378" cy="4684937"/>
              </a:xfrm>
              <a:prstGeom prst="rect">
                <a:avLst/>
              </a:prstGeom>
              <a:blipFill rotWithShape="0">
                <a:blip r:embed="rId5"/>
                <a:stretch>
                  <a:fillRect l="-1145" t="-2083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2644" y="27809619"/>
                <a:ext cx="14592264" cy="1244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w</a:t>
                </a:r>
                <a:r>
                  <a:rPr lang="en-US" sz="360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600" dirty="0" smtClean="0"/>
                  <a:t> are radial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and </a:t>
                </a:r>
                <a:r>
                  <a:rPr lang="en-US" sz="3600" dirty="0" err="1" smtClean="0"/>
                  <a:t>poloidal</a:t>
                </a:r>
                <a:r>
                  <a:rPr lang="en-US" sz="3600" dirty="0" smtClean="0"/>
                  <a:t> widths of the streamer, respectively. </a:t>
                </a:r>
              </a:p>
              <a:p>
                <a:r>
                  <a:rPr lang="en-US" sz="3600" dirty="0" smtClean="0"/>
                  <a:t>In terms of velocity shear the condition is: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44" y="27809619"/>
                <a:ext cx="14592264" cy="1244059"/>
              </a:xfrm>
              <a:prstGeom prst="rect">
                <a:avLst/>
              </a:prstGeom>
              <a:blipFill rotWithShape="0">
                <a:blip r:embed="rId6"/>
                <a:stretch>
                  <a:fillRect l="-1295" t="-7353" r="-25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248"/>
          <p:cNvSpPr txBox="1">
            <a:spLocks noChangeArrowheads="1"/>
          </p:cNvSpPr>
          <p:nvPr/>
        </p:nvSpPr>
        <p:spPr bwMode="auto">
          <a:xfrm>
            <a:off x="15125698" y="6935865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NSTX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velocimetry</a:t>
            </a:r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 data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060525" y="7669686"/>
            <a:ext cx="11192182" cy="7277762"/>
            <a:chOff x="15373143" y="7506780"/>
            <a:chExt cx="11950749" cy="7277762"/>
          </a:xfrm>
        </p:grpSpPr>
        <p:pic>
          <p:nvPicPr>
            <p:cNvPr id="40" name="Picture 39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5373143" y="7506780"/>
              <a:ext cx="11950749" cy="72777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1744786" y="8340331"/>
                  <a:ext cx="10941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4786" y="8340331"/>
                  <a:ext cx="1094175" cy="58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6318866" y="11353723"/>
                  <a:ext cx="1094175" cy="62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8866" y="11353723"/>
                  <a:ext cx="1094175" cy="6236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1744786" y="12044958"/>
                  <a:ext cx="1094175" cy="62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44786" y="12044958"/>
                  <a:ext cx="1094175" cy="6236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6222167" y="8194484"/>
                  <a:ext cx="109417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2167" y="8194484"/>
                  <a:ext cx="1094175" cy="58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2226140" y="14870045"/>
                <a:ext cx="1094175" cy="62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6140" y="14870045"/>
                <a:ext cx="1094175" cy="6236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248"/>
          <p:cNvSpPr txBox="1">
            <a:spLocks noChangeArrowheads="1"/>
          </p:cNvSpPr>
          <p:nvPr/>
        </p:nvSpPr>
        <p:spPr bwMode="auto">
          <a:xfrm>
            <a:off x="15016513" y="16014705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Numerical simulation 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d</a:t>
            </a:r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ata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54" name="Text Box 248"/>
          <p:cNvSpPr txBox="1">
            <a:spLocks noChangeArrowheads="1"/>
          </p:cNvSpPr>
          <p:nvPr/>
        </p:nvSpPr>
        <p:spPr bwMode="auto">
          <a:xfrm>
            <a:off x="15086905" y="23160241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 smtClean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Blob formation from Langmuir probe data (shot #2009)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5594329" y="16890805"/>
            <a:ext cx="12786812" cy="6236164"/>
            <a:chOff x="15594329" y="17482465"/>
            <a:chExt cx="12786812" cy="6236164"/>
          </a:xfrm>
        </p:grpSpPr>
        <p:pic>
          <p:nvPicPr>
            <p:cNvPr id="31" name="Picture 3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9742944" y="21212969"/>
              <a:ext cx="411956" cy="52262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5281" y="17482465"/>
              <a:ext cx="8104981" cy="5666592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18987247" y="19183723"/>
              <a:ext cx="5217459" cy="228762"/>
            </a:xfrm>
            <a:prstGeom prst="rightArrow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18919110" y="21526412"/>
              <a:ext cx="5217459" cy="228762"/>
            </a:xfrm>
            <a:prstGeom prst="rightArrow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401930" y="18610742"/>
              <a:ext cx="39721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Initial phase of the blob </a:t>
              </a:r>
            </a:p>
            <a:p>
              <a:r>
                <a:rPr lang="en-US" sz="2800" dirty="0" smtClean="0"/>
                <a:t>formation. </a:t>
              </a:r>
              <a:r>
                <a:rPr lang="en-US" sz="2800" dirty="0" err="1" smtClean="0"/>
                <a:t>Poloidal</a:t>
              </a:r>
              <a:r>
                <a:rPr lang="en-US" sz="2800" dirty="0" smtClean="0"/>
                <a:t> width </a:t>
              </a:r>
            </a:p>
            <a:p>
              <a:r>
                <a:rPr lang="en-US" sz="2800" dirty="0" smtClean="0"/>
                <a:t>is higher.</a:t>
              </a:r>
              <a:endParaRPr lang="en-US" sz="2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379596" y="20968650"/>
              <a:ext cx="400154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After blob formation.</a:t>
              </a:r>
            </a:p>
            <a:p>
              <a:r>
                <a:rPr lang="en-US" sz="2800" dirty="0" err="1" smtClean="0"/>
                <a:t>Poloidal</a:t>
              </a:r>
              <a:r>
                <a:rPr lang="en-US" sz="2800" dirty="0" smtClean="0"/>
                <a:t> width is narrower</a:t>
              </a:r>
            </a:p>
            <a:p>
              <a:r>
                <a:rPr lang="en-US" sz="2800" dirty="0" smtClean="0"/>
                <a:t>Than the initial phase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594329" y="23133854"/>
              <a:ext cx="116163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Fig.3 Simulation data, behavior is similar to the sequence as in Fig.1</a:t>
              </a:r>
              <a:endParaRPr 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8372022" y="14887158"/>
                <a:ext cx="10941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022" y="14887158"/>
                <a:ext cx="1094175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15088" y="29462011"/>
                <a:ext cx="3284184" cy="1244764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sup>
                          </m:sSubSup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sup>
                          </m:sSub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088" y="29462011"/>
                <a:ext cx="3284184" cy="12447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17334292" y="9448800"/>
            <a:ext cx="1652955" cy="1362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008443" y="9494552"/>
            <a:ext cx="1583638" cy="1190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7701585" y="12632915"/>
            <a:ext cx="1764612" cy="1181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333296" y="12763779"/>
            <a:ext cx="1875457" cy="1233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7515995" y="9738907"/>
            <a:ext cx="1714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Ellipses represent</a:t>
            </a:r>
          </a:p>
          <a:p>
            <a:r>
              <a:rPr lang="en-US" sz="2400" b="1" dirty="0" smtClean="0"/>
              <a:t>Position of the blob</a:t>
            </a:r>
            <a:endParaRPr lang="en-US" sz="2400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15995176" y="24079359"/>
            <a:ext cx="12079521" cy="6528554"/>
            <a:chOff x="16335827" y="24599303"/>
            <a:chExt cx="12079521" cy="6528554"/>
          </a:xfrm>
        </p:grpSpPr>
        <p:pic>
          <p:nvPicPr>
            <p:cNvPr id="41" name="Picture 40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16335827" y="24599303"/>
              <a:ext cx="8299205" cy="652855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5026689" y="25689376"/>
                  <a:ext cx="3388659" cy="445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Data indicates:</a:t>
                  </a:r>
                </a:p>
                <a:p>
                  <a:endParaRPr lang="en-US" altLang="ja-JP" sz="2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sz="2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~3×</m:t>
                      </m:r>
                      <m:sSup>
                        <m:sSupPr>
                          <m:ctrlP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ja-JP" sz="2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2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altLang="ja-JP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ＭＳ Ｐゴシック" charset="-128"/>
                    </a:rPr>
                    <a:t> </a:t>
                  </a:r>
                  <a:r>
                    <a:rPr lang="en-US" altLang="ja-JP" sz="28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ＭＳ Ｐゴシック" charset="-128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ja-JP" altLang="en-US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ＭＳ Ｐゴシック" charset="-128"/>
                        </a:rPr>
                        <m:t>𝛾</m:t>
                      </m:r>
                      <m:r>
                        <a:rPr lang="en-US" altLang="ja-JP" sz="28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~2.8</m:t>
                      </m:r>
                      <m:r>
                        <a:rPr lang="en-US" altLang="ja-JP" sz="2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ja-JP" sz="2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ja-JP" sz="2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altLang="ja-JP" sz="2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ＭＳ Ｐゴシック" charset="-128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2800" dirty="0" smtClean="0"/>
                    <a:t> has been estimated from Aditya </a:t>
                  </a:r>
                  <a:r>
                    <a:rPr lang="en-US" sz="2800" dirty="0" err="1" smtClean="0"/>
                    <a:t>tokamak</a:t>
                  </a:r>
                  <a:r>
                    <a:rPr lang="en-US" sz="2800" dirty="0" smtClean="0"/>
                    <a:t> data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=0.02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800" b="0" dirty="0" smtClean="0"/>
                </a:p>
                <a:p>
                  <a:r>
                    <a:rPr lang="en-US" sz="2800" dirty="0" smtClean="0"/>
                    <a:t>LCFS is at x=25 cm.</a:t>
                  </a:r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26689" y="25689376"/>
                  <a:ext cx="3388659" cy="445487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3784" t="-1505" r="-3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7310346" y="8561003"/>
                <a:ext cx="23800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~1×</m:t>
                    </m:r>
                    <m:sSup>
                      <m:sSupPr>
                        <m:ctrlP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ja-JP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800" dirty="0">
                    <a:solidFill>
                      <a:srgbClr val="00B0F0"/>
                    </a:solidFill>
                    <a:ea typeface="ＭＳ Ｐゴシック" charset="-128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46" y="8561003"/>
                <a:ext cx="2380083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7234550" y="12026646"/>
                <a:ext cx="2413738" cy="572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~1×</m:t>
                    </m:r>
                    <m:sSup>
                      <m:sSupPr>
                        <m:ctrlP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8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ja-JP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ja-JP" sz="28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sz="2800" dirty="0">
                    <a:solidFill>
                      <a:srgbClr val="00B0F0"/>
                    </a:solidFill>
                    <a:ea typeface="ＭＳ Ｐゴシック" charset="-128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550" y="12026646"/>
                <a:ext cx="2413738" cy="57201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00571" y="26454366"/>
                <a:ext cx="3398701" cy="1244764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571" y="26454366"/>
                <a:ext cx="3398701" cy="124476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7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917D06ACA19498CB49B8004343FE9" ma:contentTypeVersion="13" ma:contentTypeDescription="Create a new document." ma:contentTypeScope="" ma:versionID="f53641c50c8cc4cfd14c8a07aa50ee85">
  <xsd:schema xmlns:xsd="http://www.w3.org/2001/XMLSchema" xmlns:xs="http://www.w3.org/2001/XMLSchema" xmlns:p="http://schemas.microsoft.com/office/2006/metadata/properties" xmlns:ns3="d1163eb2-0848-4a25-a4ca-e7013479c63f" xmlns:ns4="1aff512e-a1fc-4241-8da6-65b709c01a78" targetNamespace="http://schemas.microsoft.com/office/2006/metadata/properties" ma:root="true" ma:fieldsID="23746891b9411db86dd09272921c73d8" ns3:_="" ns4:_="">
    <xsd:import namespace="d1163eb2-0848-4a25-a4ca-e7013479c63f"/>
    <xsd:import namespace="1aff512e-a1fc-4241-8da6-65b709c01a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63eb2-0848-4a25-a4ca-e7013479c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f512e-a1fc-4241-8da6-65b709c01a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011C4-BA38-40A4-B221-C2E95B1E2F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3D8C52-11F4-4350-A5D7-4A853EEF803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d1163eb2-0848-4a25-a4ca-e7013479c63f"/>
    <ds:schemaRef ds:uri="http://schemas.microsoft.com/office/2006/documentManagement/types"/>
    <ds:schemaRef ds:uri="1aff512e-a1fc-4241-8da6-65b709c01a7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6B442C-8FB7-4CAB-94BF-63DCA73E6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63eb2-0848-4a25-a4ca-e7013479c63f"/>
    <ds:schemaRef ds:uri="1aff512e-a1fc-4241-8da6-65b709c01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831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SimSun</vt:lpstr>
      <vt:lpstr>Arial</vt:lpstr>
      <vt:lpstr>Calibri</vt:lpstr>
      <vt:lpstr>Calibri Light</vt:lpstr>
      <vt:lpstr>Cambria Math</vt:lpstr>
      <vt:lpstr>Lucida Sans</vt:lpstr>
      <vt:lpstr>Times New Roman</vt:lpstr>
      <vt:lpstr>Office Theme</vt:lpstr>
      <vt:lpstr>PowerPoint Presentation</vt:lpstr>
    </vt:vector>
  </TitlesOfParts>
  <Company>IAEA-SG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FUKUYAMA, Yukiko</dc:creator>
  <cp:lastModifiedBy>nirmal</cp:lastModifiedBy>
  <cp:revision>178</cp:revision>
  <dcterms:created xsi:type="dcterms:W3CDTF">2018-07-03T09:22:24Z</dcterms:created>
  <dcterms:modified xsi:type="dcterms:W3CDTF">2021-04-09T05:27:28Z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0x0101006A1917D06ACA19498CB49B8004343FE9</vt:lpwstr>
  </property>
</Properties>
</file>