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927" r:id="rId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94595" autoAdjust="0"/>
  </p:normalViewPr>
  <p:slideViewPr>
    <p:cSldViewPr showGuides="1">
      <p:cViewPr>
        <p:scale>
          <a:sx n="100" d="100"/>
          <a:sy n="100" d="100"/>
        </p:scale>
        <p:origin x="62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29/03/2021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29/03/2021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4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58"/>
          <a:stretch/>
        </p:blipFill>
        <p:spPr>
          <a:xfrm>
            <a:off x="-36512" y="-698318"/>
            <a:ext cx="9217024" cy="69116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7" y="-457199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8" y="5691684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122100" y="5872717"/>
            <a:ext cx="3610183" cy="648073"/>
            <a:chOff x="18230283" y="40396923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8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3" y="40396923"/>
              <a:ext cx="9353616" cy="1781641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44FC52DF-0BD5-6942-A525-D19CF9EC6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1" r="38872" b="30907"/>
          <a:stretch/>
        </p:blipFill>
        <p:spPr>
          <a:xfrm>
            <a:off x="107504" y="5756498"/>
            <a:ext cx="4199509" cy="11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9"/>
            <a:ext cx="7715200" cy="5571039"/>
          </a:xfrm>
        </p:spPr>
        <p:txBody>
          <a:bodyPr/>
          <a:lstStyle>
            <a:lvl1pPr marL="342891" indent="-342891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59632" y="0"/>
            <a:ext cx="7884368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13" y="68627"/>
            <a:ext cx="612000" cy="66446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0"/>
            <a:ext cx="6741368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6" y="6551767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Labit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| 28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IAEA Fusion Energy Conference | Virtual Event | 10-15 May 2021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ipp_logo_color">
            <a:extLst>
              <a:ext uri="{FF2B5EF4-FFF2-40B4-BE49-F238E27FC236}">
                <a16:creationId xmlns:a16="http://schemas.microsoft.com/office/drawing/2014/main" id="{099B0354-67FE-7049-B383-1F80280072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139" y="55543588"/>
            <a:ext cx="1273997" cy="150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pp_logo_color">
            <a:extLst>
              <a:ext uri="{FF2B5EF4-FFF2-40B4-BE49-F238E27FC236}">
                <a16:creationId xmlns:a16="http://schemas.microsoft.com/office/drawing/2014/main" id="{7716B750-2921-FD40-8459-6B26E648E3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539" y="55746788"/>
            <a:ext cx="1273997" cy="150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ipp_logo_color">
            <a:extLst>
              <a:ext uri="{FF2B5EF4-FFF2-40B4-BE49-F238E27FC236}">
                <a16:creationId xmlns:a16="http://schemas.microsoft.com/office/drawing/2014/main" id="{E7AA0BBD-72F0-2E4E-8954-971413A18E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939" y="55949988"/>
            <a:ext cx="1273997" cy="150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C4DD9E2-D518-D54B-817F-F229A77E1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1" r="59120" b="36287"/>
          <a:stretch/>
        </p:blipFill>
        <p:spPr>
          <a:xfrm>
            <a:off x="66722" y="220850"/>
            <a:ext cx="1155623" cy="3600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9C97A8-A330-714B-B065-262FBA607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44144" r="38872" b="36510"/>
          <a:stretch/>
        </p:blipFill>
        <p:spPr>
          <a:xfrm>
            <a:off x="73424" y="6381328"/>
            <a:ext cx="648072" cy="3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D61BB5-6CA2-9741-8086-025DA309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5832648" cy="91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H" sz="2000" dirty="0">
                <a:solidFill>
                  <a:prstClr val="black"/>
                </a:solidFill>
              </a:rPr>
              <a:t>H-mode </a:t>
            </a:r>
            <a:r>
              <a:rPr lang="fr-CH" sz="2000" dirty="0" err="1">
                <a:solidFill>
                  <a:prstClr val="black"/>
                </a:solidFill>
              </a:rPr>
              <a:t>physics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studies</a:t>
            </a:r>
            <a:r>
              <a:rPr lang="fr-CH" sz="2000" dirty="0">
                <a:solidFill>
                  <a:prstClr val="black"/>
                </a:solidFill>
              </a:rPr>
              <a:t> on TCV </a:t>
            </a:r>
            <a:r>
              <a:rPr lang="fr-CH" sz="2000" dirty="0" err="1">
                <a:solidFill>
                  <a:prstClr val="black"/>
                </a:solidFill>
              </a:rPr>
              <a:t>supported</a:t>
            </a:r>
            <a:r>
              <a:rPr lang="fr-CH" sz="2000" dirty="0">
                <a:solidFill>
                  <a:prstClr val="black"/>
                </a:solidFill>
              </a:rPr>
              <a:t> by the </a:t>
            </a:r>
            <a:r>
              <a:rPr lang="fr-CH" sz="2000" dirty="0" err="1">
                <a:solidFill>
                  <a:prstClr val="black"/>
                </a:solidFill>
              </a:rPr>
              <a:t>EUROfusion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pedestal</a:t>
            </a:r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err="1">
                <a:solidFill>
                  <a:prstClr val="black"/>
                </a:solidFill>
              </a:rPr>
              <a:t>database</a:t>
            </a:r>
            <a:endParaRPr lang="en-US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5D0A4A-3BE3-F64C-9233-F7219DC50F04}"/>
              </a:ext>
            </a:extLst>
          </p:cNvPr>
          <p:cNvSpPr txBox="1"/>
          <p:nvPr/>
        </p:nvSpPr>
        <p:spPr>
          <a:xfrm>
            <a:off x="7124027" y="188640"/>
            <a:ext cx="129554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/>
                <a:cs typeface="Century Gothic"/>
              </a:rPr>
              <a:t>EX/P4-17</a:t>
            </a:r>
          </a:p>
          <a:p>
            <a:r>
              <a:rPr lang="en-US" sz="2000" b="1" dirty="0">
                <a:latin typeface="Century Gothic"/>
                <a:cs typeface="Century Gothic"/>
              </a:rPr>
              <a:t>id=883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B5C8A11-9EC4-7F44-8AA2-A05285D3C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1"/>
          <a:stretch/>
        </p:blipFill>
        <p:spPr>
          <a:xfrm>
            <a:off x="5371825" y="3019724"/>
            <a:ext cx="3808687" cy="35056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B3BC61-CD1C-DD4C-92DD-39E48E75E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9" b="6108"/>
          <a:stretch/>
        </p:blipFill>
        <p:spPr>
          <a:xfrm>
            <a:off x="539552" y="2996952"/>
            <a:ext cx="4754411" cy="3528392"/>
          </a:xfrm>
          <a:prstGeom prst="rect">
            <a:avLst/>
          </a:prstGeom>
        </p:spPr>
      </p:pic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878FE9F3-D124-7743-BF14-29C7023BDCAE}"/>
              </a:ext>
            </a:extLst>
          </p:cNvPr>
          <p:cNvSpPr/>
          <p:nvPr/>
        </p:nvSpPr>
        <p:spPr>
          <a:xfrm rot="19243866">
            <a:off x="2061641" y="3916995"/>
            <a:ext cx="1080120" cy="3539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6E4D64EC-0AFB-9045-90B6-813B0E664980}"/>
              </a:ext>
            </a:extLst>
          </p:cNvPr>
          <p:cNvSpPr/>
          <p:nvPr/>
        </p:nvSpPr>
        <p:spPr>
          <a:xfrm rot="5400000">
            <a:off x="1683102" y="4685405"/>
            <a:ext cx="1080120" cy="3539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B63292-A0CA-6147-BCF4-6EA1092E14FA}"/>
              </a:ext>
            </a:extLst>
          </p:cNvPr>
          <p:cNvSpPr txBox="1"/>
          <p:nvPr/>
        </p:nvSpPr>
        <p:spPr>
          <a:xfrm>
            <a:off x="2785206" y="4089620"/>
            <a:ext cx="6030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NBH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0E8EA7-C49B-0E4A-9194-FE4E489FD255}"/>
              </a:ext>
            </a:extLst>
          </p:cNvPr>
          <p:cNvSpPr txBox="1"/>
          <p:nvPr/>
        </p:nvSpPr>
        <p:spPr>
          <a:xfrm>
            <a:off x="2386169" y="4838491"/>
            <a:ext cx="7398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ECRH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E14041-888D-4443-8889-D3A56A3E6999}"/>
              </a:ext>
            </a:extLst>
          </p:cNvPr>
          <p:cNvSpPr txBox="1"/>
          <p:nvPr/>
        </p:nvSpPr>
        <p:spPr>
          <a:xfrm>
            <a:off x="1814377" y="2752042"/>
            <a:ext cx="18834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Operational space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171D1DE-ADDF-AD4C-BDEA-FC1644EC78AA}"/>
              </a:ext>
            </a:extLst>
          </p:cNvPr>
          <p:cNvSpPr txBox="1"/>
          <p:nvPr/>
        </p:nvSpPr>
        <p:spPr>
          <a:xfrm>
            <a:off x="6516216" y="2694074"/>
            <a:ext cx="192578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QCE regime in TCV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5EC28C7-0183-754E-8AFB-BF2E30393543}"/>
              </a:ext>
            </a:extLst>
          </p:cNvPr>
          <p:cNvSpPr txBox="1"/>
          <p:nvPr/>
        </p:nvSpPr>
        <p:spPr>
          <a:xfrm>
            <a:off x="1263640" y="936602"/>
            <a:ext cx="7772855" cy="3185487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algn="just">
              <a:spcBef>
                <a:spcPts val="900"/>
              </a:spcBef>
              <a:spcAft>
                <a:spcPts val="0"/>
              </a:spcAft>
              <a:buClr>
                <a:srgbClr val="2C548E"/>
              </a:buClr>
            </a:pP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Pedestal database for TCV: 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Effort from </a:t>
            </a:r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EUROfusion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MST1 devices and JET with common definitions – Available on IMAS (currently only for JET)</a:t>
            </a:r>
          </a:p>
          <a:p>
            <a:pPr algn="just">
              <a:spcBef>
                <a:spcPts val="900"/>
              </a:spcBef>
              <a:spcAft>
                <a:spcPts val="0"/>
              </a:spcAft>
              <a:buClr>
                <a:srgbClr val="2C548E"/>
              </a:buClr>
            </a:pPr>
            <a:r>
              <a:rPr lang="en-US" sz="1200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ITER relevant 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separatrix densities and pedestal </a:t>
            </a:r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colllisionality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achieved</a:t>
            </a:r>
            <a:r>
              <a:rPr lang="en-US" sz="1200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but not simultaneously  </a:t>
            </a:r>
          </a:p>
          <a:p>
            <a:pPr algn="just">
              <a:spcBef>
                <a:spcPts val="900"/>
              </a:spcBef>
              <a:spcAft>
                <a:spcPts val="0"/>
              </a:spcAft>
              <a:buClr>
                <a:srgbClr val="2C548E"/>
              </a:buClr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With decreasing </a:t>
            </a:r>
            <a:r>
              <a:rPr lang="en-US" sz="1200" dirty="0">
                <a:latin typeface="Symbol" pitchFamily="2" charset="2"/>
                <a:ea typeface="Century Gothic" charset="0"/>
                <a:cs typeface="Century Gothic" charset="0"/>
              </a:rPr>
              <a:t>n</a:t>
            </a:r>
            <a:r>
              <a:rPr lang="en-US" sz="1200" baseline="-25000" dirty="0">
                <a:latin typeface="Century Gothic" charset="0"/>
                <a:ea typeface="Century Gothic" charset="0"/>
                <a:cs typeface="Century Gothic" charset="0"/>
              </a:rPr>
              <a:t>*</a:t>
            </a:r>
            <a:r>
              <a:rPr lang="en-US" sz="1200" baseline="30000" dirty="0" err="1">
                <a:latin typeface="Century Gothic" charset="0"/>
                <a:ea typeface="Century Gothic" charset="0"/>
                <a:cs typeface="Century Gothic" charset="0"/>
              </a:rPr>
              <a:t>ped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pedestal closer to P-B boundary &amp;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w</a:t>
            </a:r>
            <a:r>
              <a:rPr lang="en-US" sz="1200" b="1" baseline="-25000" dirty="0" err="1">
                <a:latin typeface="Century Gothic" charset="0"/>
                <a:ea typeface="Century Gothic" charset="0"/>
                <a:cs typeface="Century Gothic" charset="0"/>
              </a:rPr>
              <a:t>pe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~0.1(</a:t>
            </a:r>
            <a:r>
              <a:rPr lang="en-US" sz="1200" b="1" dirty="0" err="1">
                <a:latin typeface="Symbol" pitchFamily="2" charset="2"/>
                <a:ea typeface="Century Gothic" charset="0"/>
                <a:cs typeface="Century Gothic" charset="0"/>
              </a:rPr>
              <a:t>b</a:t>
            </a:r>
            <a:r>
              <a:rPr lang="en-US" sz="1200" b="1" baseline="-25000" dirty="0" err="1">
                <a:latin typeface="Symbol" pitchFamily="2" charset="2"/>
                <a:ea typeface="Century Gothic" charset="0"/>
                <a:cs typeface="Century Gothic" charset="0"/>
              </a:rPr>
              <a:t>q</a:t>
            </a:r>
            <a:r>
              <a:rPr lang="en-US" sz="1200" b="1" baseline="30000" dirty="0" err="1">
                <a:latin typeface="Century Gothic" charset="0"/>
                <a:ea typeface="Century Gothic" charset="0"/>
                <a:cs typeface="Century Gothic" charset="0"/>
              </a:rPr>
              <a:t>ped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en-US" sz="1200" b="1" baseline="30000" dirty="0">
                <a:latin typeface="Century Gothic" charset="0"/>
                <a:ea typeface="Century Gothic" charset="0"/>
                <a:cs typeface="Century Gothic" charset="0"/>
              </a:rPr>
              <a:t>1/2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at the boundary</a:t>
            </a:r>
            <a:r>
              <a:rPr lang="en-US" sz="1200" baseline="30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(dominant electron heating)</a:t>
            </a:r>
          </a:p>
          <a:p>
            <a:pPr lvl="0" algn="just">
              <a:spcBef>
                <a:spcPts val="900"/>
              </a:spcBef>
              <a:spcAft>
                <a:spcPts val="0"/>
              </a:spcAft>
              <a:buClr>
                <a:srgbClr val="2C548E"/>
              </a:buClr>
            </a:pPr>
            <a:r>
              <a:rPr lang="en-US" sz="1200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Type-I and QCE 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achieved with NBI:</a:t>
            </a:r>
            <a:r>
              <a:rPr lang="en-US" sz="1200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extension of QCE to q95&lt;4 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with stronger shaping and/or larger </a:t>
            </a:r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1200" baseline="-250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1200" baseline="300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sep</a:t>
            </a:r>
            <a:endParaRPr lang="en-US" sz="1200" baseline="300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711200" lvl="1" indent="-355600" algn="just">
              <a:spcBef>
                <a:spcPts val="600"/>
              </a:spcBef>
              <a:spcAft>
                <a:spcPts val="0"/>
              </a:spcAft>
              <a:buClr>
                <a:srgbClr val="2C548E"/>
              </a:buClr>
              <a:buFont typeface="Lucida Grande"/>
              <a:buChar char="-"/>
            </a:pP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81281</TotalTime>
  <Words>109</Words>
  <Application>Microsoft Macintosh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Courier New</vt:lpstr>
      <vt:lpstr>Lucida Grande</vt:lpstr>
      <vt:lpstr>Symbol</vt:lpstr>
      <vt:lpstr>Office Theme</vt:lpstr>
      <vt:lpstr>H-mode physics studies on TCV supported by the EUROfusion pedestal database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Benoit Labit</cp:lastModifiedBy>
  <cp:revision>929</cp:revision>
  <cp:lastPrinted>2017-12-14T14:14:42Z</cp:lastPrinted>
  <dcterms:created xsi:type="dcterms:W3CDTF">2014-10-27T16:40:37Z</dcterms:created>
  <dcterms:modified xsi:type="dcterms:W3CDTF">2021-04-08T10:40:51Z</dcterms:modified>
</cp:coreProperties>
</file>