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"/>
  </p:notesMasterIdLst>
  <p:sldIdLst>
    <p:sldId id="26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CB3"/>
    <a:srgbClr val="005BAA"/>
    <a:srgbClr val="0063B3"/>
    <a:srgbClr val="3F7EC1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3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09.04.2021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52" y="189217"/>
            <a:ext cx="574223" cy="51047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BD22C10-34BE-4C50-96D0-7CBCF87098AF}" type="datetime1">
              <a:rPr lang="de-DE" smtClean="0"/>
              <a:t>09.04.2021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grpSp>
        <p:nvGrpSpPr>
          <p:cNvPr id="15" name="Gruppierung 14"/>
          <p:cNvGrpSpPr/>
          <p:nvPr userDrawn="1"/>
        </p:nvGrpSpPr>
        <p:grpSpPr>
          <a:xfrm>
            <a:off x="1032095" y="5284515"/>
            <a:ext cx="7353189" cy="743526"/>
            <a:chOff x="2556095" y="5284515"/>
            <a:chExt cx="7353189" cy="743526"/>
          </a:xfrm>
        </p:grpSpPr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17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18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58776" y="3690256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358776" y="1501919"/>
            <a:ext cx="8425656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3658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35A8956-EB44-4E46-A048-08B02C4DC08D}" type="datetime1">
              <a:rPr lang="de-DE" smtClean="0"/>
              <a:t>09.04.2021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03" y="188913"/>
            <a:ext cx="2368219" cy="5076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52" y="189215"/>
            <a:ext cx="575044" cy="511200"/>
          </a:xfrm>
          <a:prstGeom prst="rect">
            <a:avLst/>
          </a:prstGeom>
        </p:spPr>
      </p:pic>
      <p:sp>
        <p:nvSpPr>
          <p:cNvPr id="24" name="Untertitel 2"/>
          <p:cNvSpPr>
            <a:spLocks noGrp="1"/>
          </p:cNvSpPr>
          <p:nvPr>
            <p:ph type="subTitle" idx="1"/>
          </p:nvPr>
        </p:nvSpPr>
        <p:spPr>
          <a:xfrm>
            <a:off x="358776" y="3429000"/>
            <a:ext cx="8425656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5" name="Titel 7"/>
          <p:cNvSpPr>
            <a:spLocks noGrp="1"/>
          </p:cNvSpPr>
          <p:nvPr>
            <p:ph type="title"/>
          </p:nvPr>
        </p:nvSpPr>
        <p:spPr>
          <a:xfrm>
            <a:off x="358776" y="1268413"/>
            <a:ext cx="8425656" cy="202762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1032095" y="4979700"/>
            <a:ext cx="7353189" cy="743526"/>
            <a:chOff x="2556095" y="5284515"/>
            <a:chExt cx="7353189" cy="743526"/>
          </a:xfrm>
        </p:grpSpPr>
        <p:pic>
          <p:nvPicPr>
            <p:cNvPr id="20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0259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1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grpSp>
        <p:nvGrpSpPr>
          <p:cNvPr id="26" name="Gruppieren 25"/>
          <p:cNvGrpSpPr/>
          <p:nvPr userDrawn="1"/>
        </p:nvGrpSpPr>
        <p:grpSpPr>
          <a:xfrm>
            <a:off x="418306" y="5843335"/>
            <a:ext cx="8366125" cy="566770"/>
            <a:chOff x="507814" y="5834863"/>
            <a:chExt cx="8171183" cy="566770"/>
          </a:xfrm>
        </p:grpSpPr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4" y="5834863"/>
              <a:ext cx="524866" cy="350037"/>
            </a:xfrm>
            <a:prstGeom prst="rect">
              <a:avLst/>
            </a:prstGeom>
          </p:spPr>
        </p:pic>
        <p:sp>
          <p:nvSpPr>
            <p:cNvPr id="28" name="Subtitle 2"/>
            <p:cNvSpPr txBox="1">
              <a:spLocks/>
            </p:cNvSpPr>
            <p:nvPr userDrawn="1"/>
          </p:nvSpPr>
          <p:spPr>
            <a:xfrm>
              <a:off x="1032680" y="5834863"/>
              <a:ext cx="764631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</a:t>
              </a:r>
              <a:r>
                <a:rPr lang="en-US" sz="1000" baseline="0" dirty="0" smtClean="0">
                  <a:latin typeface="Arial Narrow" panose="020B0606020202030204" pitchFamily="34" charset="0"/>
                </a:rPr>
                <a:t> and 2019-2020 </a:t>
              </a:r>
              <a:r>
                <a:rPr lang="en-US" sz="1000" dirty="0" smtClean="0">
                  <a:latin typeface="Arial Narrow" panose="020B0606020202030204" pitchFamily="34" charset="0"/>
                </a:rPr>
                <a:t>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977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51" y="189217"/>
            <a:ext cx="575044" cy="5112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DBD22C10-34BE-4C50-96D0-7CBCF87098AF}" type="datetime1">
              <a:rPr lang="de-DE" smtClean="0"/>
              <a:t>09.04.2021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30" y="188913"/>
            <a:ext cx="2368219" cy="507600"/>
          </a:xfrm>
          <a:prstGeom prst="rect">
            <a:avLst/>
          </a:prstGeom>
        </p:spPr>
      </p:pic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358776" y="2409914"/>
            <a:ext cx="8425656" cy="7691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358776" y="1008847"/>
            <a:ext cx="8425656" cy="134124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grpSp>
        <p:nvGrpSpPr>
          <p:cNvPr id="13" name="Gruppierung 14"/>
          <p:cNvGrpSpPr/>
          <p:nvPr userDrawn="1"/>
        </p:nvGrpSpPr>
        <p:grpSpPr>
          <a:xfrm>
            <a:off x="1032095" y="3248809"/>
            <a:ext cx="7353189" cy="743526"/>
            <a:chOff x="2556095" y="5284515"/>
            <a:chExt cx="7353189" cy="743526"/>
          </a:xfrm>
        </p:grpSpPr>
        <p:pic>
          <p:nvPicPr>
            <p:cNvPr id="21" name="Picture 1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88055" y="5284515"/>
              <a:ext cx="729332" cy="743526"/>
            </a:xfrm>
            <a:prstGeom prst="rect">
              <a:avLst/>
            </a:prstGeom>
            <a:noFill/>
          </p:spPr>
        </p:pic>
        <p:pic>
          <p:nvPicPr>
            <p:cNvPr id="22" name="Grafik 20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</p:spPr>
        </p:pic>
        <p:pic>
          <p:nvPicPr>
            <p:cNvPr id="23" name="Grafik 21" descr="eurofusion_logo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</p:spPr>
        </p:pic>
      </p:grpSp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28" b="20782"/>
          <a:stretch/>
        </p:blipFill>
        <p:spPr>
          <a:xfrm>
            <a:off x="0" y="4178708"/>
            <a:ext cx="9144000" cy="21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20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24" y="191122"/>
            <a:ext cx="611063" cy="543221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58776" y="188639"/>
            <a:ext cx="6821604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800" b="1" kern="1200" dirty="0">
                <a:solidFill>
                  <a:srgbClr val="326CB3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58775" y="6356357"/>
            <a:ext cx="838179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CA4B7E51-DE58-47F6-9B39-900FEC190E77}" type="datetime1">
              <a:rPr lang="de-DE" smtClean="0"/>
              <a:t>09.04.2021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7" y="6356357"/>
            <a:ext cx="6423233" cy="365125"/>
          </a:xfrm>
        </p:spPr>
        <p:txBody>
          <a:bodyPr/>
          <a:lstStyle>
            <a:lvl1pPr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0"/>
            <a:ext cx="81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73261" y="908050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58775" y="1089026"/>
            <a:ext cx="8425657" cy="5188222"/>
          </a:xfrm>
          <a:prstGeom prst="rect">
            <a:avLst/>
          </a:prstGeom>
        </p:spPr>
        <p:txBody>
          <a:bodyPr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0" name="Grafik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95" y="188639"/>
            <a:ext cx="602373" cy="5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0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774" y="6345238"/>
            <a:ext cx="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D82A78E0-EA51-4CA5-BCF0-4E375523AEDC}" type="datetime1">
              <a:rPr lang="de-DE" smtClean="0"/>
              <a:t>09.04.2021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0187" y="6345238"/>
            <a:ext cx="6422400" cy="376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225" y="6345238"/>
            <a:ext cx="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96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2" r:id="rId2"/>
    <p:sldLayoutId id="2147483687" r:id="rId3"/>
    <p:sldLayoutId id="2147483661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19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7" orient="horz" pos="572" userDrawn="1">
          <p15:clr>
            <a:srgbClr val="F26B43"/>
          </p15:clr>
        </p15:guide>
        <p15:guide id="8" orient="horz" pos="687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orient="horz" pos="458" userDrawn="1">
          <p15:clr>
            <a:srgbClr val="F26B43"/>
          </p15:clr>
        </p15:guide>
        <p15:guide id="11" orient="horz" pos="4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358776" y="50919"/>
            <a:ext cx="6821604" cy="64030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5B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from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5B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experiments at </a:t>
            </a:r>
            <a:r>
              <a:rPr lang="en-US" dirty="0" smtClean="0">
                <a:solidFill>
                  <a:srgbClr val="005B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dirty="0" smtClean="0">
                <a:solidFill>
                  <a:srgbClr val="005BA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7-X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Symbol zastępczy daty 2">
            <a:extLst>
              <a:ext uri="{FF2B5EF4-FFF2-40B4-BE49-F238E27FC236}">
                <a16:creationId xmlns:a16="http://schemas.microsoft.com/office/drawing/2014/main" id="{6822927A-0DE8-479A-963F-982BF017981F}"/>
              </a:ext>
            </a:extLst>
          </p:cNvPr>
          <p:cNvSpPr txBox="1">
            <a:spLocks/>
          </p:cNvSpPr>
          <p:nvPr/>
        </p:nvSpPr>
        <p:spPr>
          <a:xfrm>
            <a:off x="369880" y="6369957"/>
            <a:ext cx="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de-DE" sz="100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smtClean="0"/>
              <a:t>14.05.2021</a:t>
            </a:r>
            <a:endParaRPr lang="en-GB" sz="1100" dirty="0"/>
          </a:p>
        </p:txBody>
      </p:sp>
      <p:sp>
        <p:nvSpPr>
          <p:cNvPr id="8" name="Symbol zastępczy stopki 3">
            <a:extLst>
              <a:ext uri="{FF2B5EF4-FFF2-40B4-BE49-F238E27FC236}">
                <a16:creationId xmlns:a16="http://schemas.microsoft.com/office/drawing/2014/main" id="{BFCF993E-428A-45FF-8E6A-DE60FC21908D}"/>
              </a:ext>
            </a:extLst>
          </p:cNvPr>
          <p:cNvSpPr txBox="1">
            <a:spLocks/>
          </p:cNvSpPr>
          <p:nvPr/>
        </p:nvSpPr>
        <p:spPr>
          <a:xfrm>
            <a:off x="1466522" y="6349208"/>
            <a:ext cx="6423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de-DE" sz="1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/>
              <a:t>M.Jakubowski</a:t>
            </a:r>
            <a:r>
              <a:rPr lang="en-US" sz="1100" dirty="0" smtClean="0"/>
              <a:t>, et al. | Overview of divertor results at W7-X | IAEA-FEC EX/7-998 </a:t>
            </a:r>
            <a:endParaRPr lang="en-US" sz="1100" dirty="0"/>
          </a:p>
        </p:txBody>
      </p:sp>
      <p:sp>
        <p:nvSpPr>
          <p:cNvPr id="12" name="pole tekstowe 5">
            <a:extLst>
              <a:ext uri="{FF2B5EF4-FFF2-40B4-BE49-F238E27FC236}">
                <a16:creationId xmlns:a16="http://schemas.microsoft.com/office/drawing/2014/main" id="{8C552037-6ABC-40FE-85C4-026D3D3EC914}"/>
              </a:ext>
            </a:extLst>
          </p:cNvPr>
          <p:cNvSpPr txBox="1"/>
          <p:nvPr/>
        </p:nvSpPr>
        <p:spPr>
          <a:xfrm>
            <a:off x="298610" y="1125791"/>
            <a:ext cx="54472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5BAA"/>
                </a:solidFill>
              </a:rPr>
              <a:t>Wendelstein 7-X </a:t>
            </a:r>
            <a:r>
              <a:rPr lang="en-GB" sz="2000" dirty="0" smtClean="0"/>
              <a:t>demonstrated that </a:t>
            </a:r>
            <a:r>
              <a:rPr lang="en-GB" sz="2000" b="1" dirty="0" smtClean="0">
                <a:solidFill>
                  <a:srgbClr val="005BAA"/>
                </a:solidFill>
              </a:rPr>
              <a:t>island divertor </a:t>
            </a:r>
            <a:r>
              <a:rPr lang="en-GB" sz="2000" dirty="0" smtClean="0"/>
              <a:t>is an attractive exhaust concept.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 smtClean="0"/>
              <a:t>In attached state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GB" sz="2000" dirty="0" smtClean="0"/>
              <a:t>We can efficiently spread heat with </a:t>
            </a:r>
            <a:r>
              <a:rPr lang="en-GB" sz="2000" b="1" dirty="0" smtClean="0">
                <a:solidFill>
                  <a:srgbClr val="005BAA"/>
                </a:solidFill>
              </a:rPr>
              <a:t>wetted area of up to 1.5 m</a:t>
            </a:r>
            <a:r>
              <a:rPr lang="en-GB" sz="2000" b="1" baseline="30000" dirty="0" smtClean="0">
                <a:solidFill>
                  <a:srgbClr val="005BAA"/>
                </a:solidFill>
              </a:rPr>
              <a:t>2</a:t>
            </a:r>
            <a:r>
              <a:rPr lang="en-GB" sz="2000" b="1" dirty="0" smtClean="0">
                <a:solidFill>
                  <a:srgbClr val="005BAA"/>
                </a:solidFill>
              </a:rPr>
              <a:t> </a:t>
            </a:r>
            <a:r>
              <a:rPr lang="en-GB" sz="2000" dirty="0" smtClean="0"/>
              <a:t>Moreover it </a:t>
            </a:r>
            <a:r>
              <a:rPr lang="en-GB" sz="2000" b="1" dirty="0" smtClean="0">
                <a:solidFill>
                  <a:srgbClr val="005BAA"/>
                </a:solidFill>
              </a:rPr>
              <a:t>increases with </a:t>
            </a:r>
            <a:r>
              <a:rPr lang="en-GB" sz="2000" b="1" i="1" dirty="0" smtClean="0">
                <a:solidFill>
                  <a:srgbClr val="005BAA"/>
                </a:solidFill>
              </a:rPr>
              <a:t>P</a:t>
            </a:r>
            <a:r>
              <a:rPr lang="en-GB" sz="2000" b="1" baseline="-25000" dirty="0" smtClean="0">
                <a:solidFill>
                  <a:srgbClr val="005BAA"/>
                </a:solidFill>
              </a:rPr>
              <a:t>SOL</a:t>
            </a:r>
            <a:r>
              <a:rPr lang="en-GB" sz="2000" dirty="0" smtClean="0"/>
              <a:t>.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5BAA"/>
                </a:solidFill>
              </a:rPr>
              <a:t>Overloading divertor</a:t>
            </a:r>
            <a:r>
              <a:rPr lang="en-GB" sz="2000" dirty="0" smtClean="0"/>
              <a:t> leading edge showed that </a:t>
            </a:r>
            <a:r>
              <a:rPr lang="en-GB" sz="2000" b="1" dirty="0" smtClean="0">
                <a:solidFill>
                  <a:srgbClr val="005BAA"/>
                </a:solidFill>
              </a:rPr>
              <a:t>plasma core is robust against impurity </a:t>
            </a:r>
            <a:r>
              <a:rPr lang="en-GB" sz="2000" dirty="0" smtClean="0"/>
              <a:t>accumulation.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 err="1" smtClean="0">
                <a:solidFill>
                  <a:srgbClr val="005BAA"/>
                </a:solidFill>
              </a:rPr>
              <a:t>En</a:t>
            </a:r>
            <a:r>
              <a:rPr lang="en-GB" sz="2000" b="1" dirty="0" smtClean="0">
                <a:solidFill>
                  <a:srgbClr val="005BAA"/>
                </a:solidFill>
              </a:rPr>
              <a:t>-route to detachment </a:t>
            </a:r>
            <a:r>
              <a:rPr lang="en-GB" sz="2000" dirty="0" smtClean="0"/>
              <a:t>we observed </a:t>
            </a:r>
            <a:r>
              <a:rPr lang="en-GB" sz="2000" b="1" dirty="0" smtClean="0">
                <a:solidFill>
                  <a:srgbClr val="005BAA"/>
                </a:solidFill>
              </a:rPr>
              <a:t>higher recycling regime</a:t>
            </a:r>
            <a:r>
              <a:rPr lang="en-GB" sz="2000" dirty="0" smtClean="0"/>
              <a:t>. This has been enabled by </a:t>
            </a:r>
            <a:r>
              <a:rPr lang="en-GB" sz="2000" b="1" dirty="0" smtClean="0">
                <a:solidFill>
                  <a:srgbClr val="005BAA"/>
                </a:solidFill>
              </a:rPr>
              <a:t>good separation of counter-streaming flows </a:t>
            </a:r>
            <a:r>
              <a:rPr lang="en-GB" sz="2000" dirty="0" smtClean="0"/>
              <a:t>in the island divertor.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5BAA"/>
                </a:solidFill>
              </a:rPr>
              <a:t>Stable (≤ 26 s), complete detachment </a:t>
            </a:r>
            <a:r>
              <a:rPr lang="en-GB" sz="2000" dirty="0" smtClean="0"/>
              <a:t>in many scenarios was achieved</a:t>
            </a:r>
            <a:endParaRPr lang="en-GB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169" y="1076021"/>
            <a:ext cx="3082262" cy="266505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3" t="3023" b="7145"/>
          <a:stretch/>
        </p:blipFill>
        <p:spPr>
          <a:xfrm>
            <a:off x="5879556" y="3741071"/>
            <a:ext cx="2904875" cy="24536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179" y="539174"/>
            <a:ext cx="334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M. Jakubowski for the W7-X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4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_template_W7X_4_3" id="{94DFC2D8-609E-4694-9884-9993B116F998}" vid="{D27FB6A2-0E32-4D4F-B4A4-DA5DFD4B2F9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slide_template_W7X_4_3</Template>
  <TotalTime>0</TotalTime>
  <Words>116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</vt:lpstr>
      <vt:lpstr>Results from divertor experiments at W7-X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from divertor experiments at W7-X</dc:title>
  <dc:creator>Marcin Jakubowski</dc:creator>
  <cp:lastModifiedBy>Marcin Jakubowski</cp:lastModifiedBy>
  <cp:revision>1</cp:revision>
  <dcterms:created xsi:type="dcterms:W3CDTF">2021-04-09T10:12:38Z</dcterms:created>
  <dcterms:modified xsi:type="dcterms:W3CDTF">2021-04-09T10:16:02Z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7X-KKS">
    <vt:lpwstr> </vt:lpwstr>
  </property>
  <property fmtid="{D5CDD505-2E9C-101B-9397-08002B2CF9AE}" pid="3" name="W7X-DOKKENZ">
    <vt:lpwstr> </vt:lpwstr>
  </property>
  <property fmtid="{D5CDD505-2E9C-101B-9397-08002B2CF9AE}" pid="4" name="STICHWORT">
    <vt:lpwstr> </vt:lpwstr>
  </property>
  <property fmtid="{D5CDD505-2E9C-101B-9397-08002B2CF9AE}" pid="5" name="VERSION_W7X">
    <vt:lpwstr> </vt:lpwstr>
  </property>
</Properties>
</file>