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05" r:id="rId2"/>
  </p:sldIdLst>
  <p:sldSz cx="9144000" cy="5143500" type="screen16x9"/>
  <p:notesSz cx="6858000" cy="9144000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algn="l" defTabSz="914400" fontAlgn="base" hangingPunct="1">
      <a:spcBef>
        <a:spcPts val="0"/>
      </a:spcBef>
      <a:spcAft>
        <a:spcPts val="0"/>
      </a:spcAft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1pPr>
    <a:lvl2pPr marL="457200" indent="0" algn="l" defTabSz="914400" fontAlgn="base" hangingPunct="1">
      <a:spcBef>
        <a:spcPts val="0"/>
      </a:spcBef>
      <a:spcAft>
        <a:spcPts val="0"/>
      </a:spcAft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2pPr>
    <a:lvl3pPr marL="914400" indent="0" algn="l" defTabSz="914400" fontAlgn="base" hangingPunct="1">
      <a:spcBef>
        <a:spcPts val="0"/>
      </a:spcBef>
      <a:spcAft>
        <a:spcPts val="0"/>
      </a:spcAft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3pPr>
    <a:lvl4pPr marL="1371600" indent="0" algn="l" defTabSz="914400" fontAlgn="base" hangingPunct="1">
      <a:spcBef>
        <a:spcPts val="0"/>
      </a:spcBef>
      <a:spcAft>
        <a:spcPts val="0"/>
      </a:spcAft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4pPr>
    <a:lvl5pPr marL="1828800" indent="0" algn="l" defTabSz="914400" fontAlgn="base" hangingPunct="1">
      <a:spcBef>
        <a:spcPts val="0"/>
      </a:spcBef>
      <a:spcAft>
        <a:spcPts val="0"/>
      </a:spcAft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Century Gothic" panose="020B0502020202020204" charset="0"/>
        <a:ea typeface="MS PGothic" panose="020B0600070205080204" pitchFamily="-32" charset="-128"/>
        <a:cs typeface="MS PGothic" panose="020B0600070205080204" pitchFamily="-3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  <a:srgbClr val="0071BD"/>
    <a:srgbClr val="25339F"/>
    <a:srgbClr val="7E2F8E"/>
    <a:srgbClr val="7D2E8D"/>
    <a:srgbClr val="D64608"/>
    <a:srgbClr val="009933"/>
    <a:srgbClr val="0070BC"/>
    <a:srgbClr val="FF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8" autoAdjust="0"/>
    <p:restoredTop sz="91997" autoAdjust="0"/>
  </p:normalViewPr>
  <p:slideViewPr>
    <p:cSldViewPr snapToGrid="0" snapToObjects="1">
      <p:cViewPr varScale="1">
        <p:scale>
          <a:sx n="133" d="100"/>
          <a:sy n="133" d="100"/>
        </p:scale>
        <p:origin x="600" y="176"/>
      </p:cViewPr>
      <p:guideLst>
        <p:guide orient="horz" pos="1620"/>
        <p:guide pos="2986"/>
      </p:guideLst>
    </p:cSldViewPr>
  </p:slideViewPr>
  <p:outlineViewPr>
    <p:cViewPr>
      <p:scale>
        <a:sx n="33" d="100"/>
        <a:sy n="33" d="100"/>
      </p:scale>
      <p:origin x="0" y="-10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l"/>
            <a:r>
              <a:rPr lang="en-US" altLang="zh-CN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&lt;</a:t>
            </a:r>
            <a:r>
              <a:rPr lang="zh-CN" altLang="en-US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页眉</a:t>
            </a:r>
            <a:r>
              <a:rPr lang="en-US" altLang="zh-CN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&gt;</a:t>
            </a:r>
            <a:endParaRPr lang="zh-CN" altLang="en-US" sz="1200">
              <a:latin typeface="Century Gothic" panose="020B0502020202020204" charset="0"/>
              <a:ea typeface="MS PGothic" panose="020B0600070205080204" pitchFamily="-32" charset="-128"/>
              <a:cs typeface="MS PGothic" panose="020B0600070205080204" pitchFamily="-32" charset="-128"/>
            </a:endParaRPr>
          </a:p>
        </p:txBody>
      </p:sp>
      <p:sp>
        <p:nvSpPr>
          <p:cNvPr id="24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fld id="{CAD2D6BD-DE1B-4B5F-8B41-2702339687B9}" type="datetime1">
              <a:rPr lang="zh-CN" altLang="en-US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21/4/9</a:t>
            </a:fld>
            <a:endParaRPr lang="zh-CN" altLang="en-US" sz="1200">
              <a:latin typeface="Century Gothic" panose="020B0502020202020204" charset="0"/>
              <a:ea typeface="MS PGothic" panose="020B0600070205080204" pitchFamily="-32" charset="-128"/>
              <a:cs typeface="MS PGothic" panose="020B0600070205080204" pitchFamily="-32" charset="-128"/>
            </a:endParaRPr>
          </a:p>
        </p:txBody>
      </p:sp>
      <p:sp>
        <p:nvSpPr>
          <p:cNvPr id="25" name="文本框"/>
          <p:cNvSpPr>
            <a:spLocks noGrp="1"/>
          </p:cNvSpPr>
          <p:nvPr>
            <p:ph type="ftr" idx="2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l"/>
            <a:r>
              <a:rPr lang="zh-CN" altLang="en-US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&lt;页脚&gt;</a:t>
            </a:r>
          </a:p>
        </p:txBody>
      </p:sp>
      <p:sp>
        <p:nvSpPr>
          <p:cNvPr id="26" name="文本框"/>
          <p:cNvSpPr>
            <a:spLocks noGrp="1"/>
          </p:cNvSpPr>
          <p:nvPr>
            <p:ph type="sldNum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r>
              <a:rPr lang="zh-CN" altLang="en-US" sz="1200">
                <a:latin typeface="Century Gothic" panose="020B0502020202020204" charset="0"/>
                <a:ea typeface="MS PGothic" panose="020B0600070205080204" pitchFamily="-32" charset="-128"/>
                <a:cs typeface="MS PGothic" panose="020B0600070205080204" pitchFamily="-32" charset="-128"/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 sz="1400"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&lt;页眉&gt;</a:t>
            </a:r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r>
              <a:rPr lang="zh-CN" altLang="en-US" sz="1400"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&lt;日期/时间&gt;</a:t>
            </a:r>
            <a:fld id="{CAD2D6BD-DE1B-4B5F-8B41-2702339687B9}" type="datetime1">
              <a:rPr lang="zh-CN" altLang="en-US" sz="1200"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21/4/9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2" name="对象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mpd="sng">
            <a:solidFill>
              <a:srgbClr val="000000"/>
            </a:solidFill>
            <a:prstDash val="solid"/>
            <a:miter/>
          </a:ln>
        </p:spPr>
      </p:sp>
      <p:sp>
        <p:nvSpPr>
          <p:cNvPr id="13" name="文本框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4" name="文本框"/>
          <p:cNvSpPr>
            <a:spLocks noGrp="1"/>
          </p:cNvSpPr>
          <p:nvPr>
            <p:ph type="ftr" idx="4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r>
              <a:rPr lang="zh-CN" altLang="en-US" sz="1400"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&lt;页脚&gt;</a:t>
            </a:r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5" name="文本框"/>
          <p:cNvSpPr>
            <a:spLocks noGrp="1"/>
          </p:cNvSpPr>
          <p:nvPr>
            <p:ph type="sldNum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6" name="文本框"/>
          <p:cNvSpPr>
            <a:spLocks noGrp="1"/>
          </p:cNvSpPr>
          <p:nvPr>
            <p:ph type="sldNum" idx="1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7" name="文本框"/>
          <p:cNvSpPr>
            <a:spLocks noGrp="1"/>
          </p:cNvSpPr>
          <p:nvPr>
            <p:ph type="sldNum" idx="2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8" name="文本框"/>
          <p:cNvSpPr>
            <a:spLocks noGrp="1"/>
          </p:cNvSpPr>
          <p:nvPr>
            <p:ph type="sldNum" idx="3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9" name="文本框"/>
          <p:cNvSpPr>
            <a:spLocks noGrp="1"/>
          </p:cNvSpPr>
          <p:nvPr>
            <p:ph type="sldNum" idx="4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20" name="文本框"/>
          <p:cNvSpPr>
            <a:spLocks noGrp="1"/>
          </p:cNvSpPr>
          <p:nvPr>
            <p:ph type="sldNum" idx="5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21" name="文本框"/>
          <p:cNvSpPr>
            <a:spLocks noGrp="1"/>
          </p:cNvSpPr>
          <p:nvPr>
            <p:ph type="sldNum" idx="6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22" name="文本框"/>
          <p:cNvSpPr>
            <a:spLocks noGrp="1"/>
          </p:cNvSpPr>
          <p:nvPr>
            <p:ph type="sldNum" idx="7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2" name="文本框"/>
          <p:cNvSpPr>
            <a:spLocks noGrp="1"/>
          </p:cNvSpPr>
          <p:nvPr>
            <p:ph type="sldNum" idx="8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3" name="文本框"/>
          <p:cNvSpPr>
            <a:spLocks noGrp="1"/>
          </p:cNvSpPr>
          <p:nvPr>
            <p:ph type="sldNum" idx="9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4" name="文本框"/>
          <p:cNvSpPr>
            <a:spLocks noGrp="1"/>
          </p:cNvSpPr>
          <p:nvPr>
            <p:ph type="sldNum" idx="10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sldNum" idx="11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12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7" name="文本框"/>
          <p:cNvSpPr>
            <a:spLocks noGrp="1"/>
          </p:cNvSpPr>
          <p:nvPr>
            <p:ph type="sldNum" idx="13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8" name="文本框"/>
          <p:cNvSpPr>
            <a:spLocks noGrp="1"/>
          </p:cNvSpPr>
          <p:nvPr>
            <p:ph type="sldNum" idx="14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9" name="文本框"/>
          <p:cNvSpPr>
            <a:spLocks noGrp="1"/>
          </p:cNvSpPr>
          <p:nvPr>
            <p:ph type="sldNum" idx="15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‹#›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4400" eaLnBrk="0" fontAlgn="base" hangingPunct="0">
      <a:spcBef>
        <a:spcPct val="30000"/>
      </a:spcBef>
      <a:spcAft>
        <a:spcPts val="0"/>
      </a:spcAft>
      <a:buNone/>
      <a:defRPr sz="1200" kern="1200">
        <a:solidFill>
          <a:schemeClr val="tx1"/>
        </a:solidFill>
        <a:latin typeface="Calibri" panose="020F0502020204030204" charset="0"/>
        <a:ea typeface="Century Gothic" panose="020B0502020202020204" charset="0"/>
        <a:cs typeface="Century Gothic" panose="020B0502020202020204" charset="0"/>
      </a:defRPr>
    </a:lvl1pPr>
    <a:lvl2pPr marL="457200" indent="0" algn="l" defTabSz="914400" eaLnBrk="0" fontAlgn="base" hangingPunct="0">
      <a:spcBef>
        <a:spcPct val="30000"/>
      </a:spcBef>
      <a:spcAft>
        <a:spcPts val="0"/>
      </a:spcAft>
      <a:buNone/>
      <a:defRPr sz="1200" kern="1200">
        <a:solidFill>
          <a:schemeClr val="tx1"/>
        </a:solidFill>
        <a:latin typeface="Calibri" panose="020F0502020204030204" charset="0"/>
        <a:ea typeface="Century Gothic" panose="020B0502020202020204" charset="0"/>
        <a:cs typeface="Calibri" panose="020F0502020204030204" charset="0"/>
      </a:defRPr>
    </a:lvl2pPr>
    <a:lvl3pPr marL="914400" indent="0" algn="l" defTabSz="914400" eaLnBrk="0" fontAlgn="base" hangingPunct="0">
      <a:spcBef>
        <a:spcPct val="30000"/>
      </a:spcBef>
      <a:spcAft>
        <a:spcPts val="0"/>
      </a:spcAft>
      <a:buNone/>
      <a:defRPr sz="1200" kern="1200">
        <a:solidFill>
          <a:schemeClr val="tx1"/>
        </a:solidFill>
        <a:latin typeface="Calibri" panose="020F0502020204030204" charset="0"/>
        <a:ea typeface="Century Gothic" panose="020B0502020202020204" charset="0"/>
        <a:cs typeface="Calibri" panose="020F0502020204030204" charset="0"/>
      </a:defRPr>
    </a:lvl3pPr>
    <a:lvl4pPr marL="1371600" indent="0" algn="l" defTabSz="914400" eaLnBrk="0" fontAlgn="base" hangingPunct="0">
      <a:spcBef>
        <a:spcPct val="30000"/>
      </a:spcBef>
      <a:spcAft>
        <a:spcPts val="0"/>
      </a:spcAft>
      <a:buNone/>
      <a:defRPr sz="1200" kern="1200">
        <a:solidFill>
          <a:schemeClr val="tx1"/>
        </a:solidFill>
        <a:latin typeface="Calibri" panose="020F0502020204030204" charset="0"/>
        <a:ea typeface="Century Gothic" panose="020B0502020202020204" charset="0"/>
        <a:cs typeface="Calibri" panose="020F0502020204030204" charset="0"/>
      </a:defRPr>
    </a:lvl4pPr>
    <a:lvl5pPr marL="1828800" indent="0" algn="l" defTabSz="914400" eaLnBrk="0" fontAlgn="base" hangingPunct="0">
      <a:spcBef>
        <a:spcPct val="30000"/>
      </a:spcBef>
      <a:spcAft>
        <a:spcPts val="0"/>
      </a:spcAft>
      <a:buNone/>
      <a:defRPr sz="1200" kern="1200">
        <a:solidFill>
          <a:schemeClr val="tx1"/>
        </a:solidFill>
        <a:latin typeface="Calibri" panose="020F0502020204030204" charset="0"/>
        <a:ea typeface="Century Gothic" panose="020B0502020202020204" charset="0"/>
        <a:cs typeface="Calibri" panose="020F0502020204030204" charset="0"/>
      </a:defRPr>
    </a:lvl5pPr>
    <a:lvl6pPr marL="22860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6pPr>
    <a:lvl7pPr marL="27432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7pPr>
    <a:lvl8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8pPr>
    <a:lvl9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3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4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5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6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7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idx="8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9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idx="10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idx="11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idx="12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idx="13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idx="14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9" name="灯片编号占位符 18"/>
          <p:cNvSpPr>
            <a:spLocks noGrp="1"/>
          </p:cNvSpPr>
          <p:nvPr>
            <p:ph type="sldNum" idx="155"/>
          </p:nvPr>
        </p:nvSpPr>
        <p:spPr/>
        <p:txBody>
          <a:bodyPr/>
          <a:lstStyle/>
          <a:p>
            <a:pPr algn="r"/>
            <a:fld id="{CAD2D6BD-DE1B-4B5F-8B41-2702339687B9}" type="slidenum">
              <a:rPr lang="en-US" altLang="zh-CN" sz="1200" smtClean="0">
                <a:solidFill>
                  <a:schemeClr val="tx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1</a:t>
            </a:fld>
            <a:endParaRPr lang="en-US" altLang="zh-CN" sz="1200"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" descr="http://aappsbulletin.org/img/201408/active_01_01.png"/>
          <p:cNvPicPr>
            <a:picLocks noChangeAspect="1"/>
          </p:cNvPicPr>
          <p:nvPr userDrawn="1"/>
        </p:nvPicPr>
        <p:blipFill>
          <a:blip r:embed="rId2" cstate="hqprint">
            <a:lum/>
          </a:blip>
          <a:srcRect/>
          <a:stretch>
            <a:fillRect/>
          </a:stretch>
        </p:blipFill>
        <p:spPr>
          <a:xfrm>
            <a:off x="5344357" y="1788579"/>
            <a:ext cx="3799640" cy="2327417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450" y="841773"/>
            <a:ext cx="7956550" cy="663178"/>
          </a:xfrm>
        </p:spPr>
        <p:txBody>
          <a:bodyPr anchor="b"/>
          <a:lstStyle>
            <a:lvl1pPr algn="l">
              <a:defRPr sz="33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4450" y="1968103"/>
            <a:ext cx="42291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  <p:pic>
        <p:nvPicPr>
          <p:cNvPr id="8" name="图片" descr="ilandsmall"/>
          <p:cNvPicPr>
            <a:picLocks noChangeAspect="1"/>
          </p:cNvPicPr>
          <p:nvPr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-2" y="4137423"/>
            <a:ext cx="9144000" cy="1006077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</p:pic>
      <p:sp>
        <p:nvSpPr>
          <p:cNvPr id="9" name="矩形"/>
          <p:cNvSpPr/>
          <p:nvPr userDrawn="1"/>
        </p:nvSpPr>
        <p:spPr>
          <a:xfrm rot="10800000" flipV="1">
            <a:off x="44451" y="4137925"/>
            <a:ext cx="8375649" cy="353534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75794" tIns="37898" rIns="75794" bIns="37898" anchor="ctr" anchorCtr="0"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楷体_GB2312" pitchFamily="49" charset="-122"/>
                <a:cs typeface="MS PGothic" panose="020B0600070205080204" pitchFamily="-32" charset="-128"/>
              </a:rPr>
              <a:t>Institute of Plasma Physics, Chinese Academy of Sciences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3E00D155-3BB6-43CF-9AC4-BC63A66E74A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2700" y="33422"/>
            <a:ext cx="7912100" cy="685800"/>
          </a:xfrm>
        </p:spPr>
        <p:txBody>
          <a:bodyPr/>
          <a:lstStyle>
            <a:lvl1pPr>
              <a:defRPr sz="27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"/>
          <p:cNvSpPr>
            <a:spLocks noGrp="1"/>
          </p:cNvSpPr>
          <p:nvPr>
            <p:ph type="sldNum" sz="quarter" idx="12"/>
          </p:nvPr>
        </p:nvSpPr>
        <p:spPr>
          <a:xfrm>
            <a:off x="12700" y="4828930"/>
            <a:ext cx="546100" cy="273844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3E00D155-3BB6-43CF-9AC4-BC63A66E74A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12700" y="33423"/>
            <a:ext cx="8026400" cy="623803"/>
          </a:xfrm>
        </p:spPr>
        <p:txBody>
          <a:bodyPr/>
          <a:lstStyle>
            <a:lvl1pPr>
              <a:defRPr sz="27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umimoji="1" lang="zh-CN" altLang="en-US" sz="2700" b="1" kern="1200" dirty="0">
                <a:solidFill>
                  <a:srgbClr val="2B34B8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0" y="716756"/>
            <a:ext cx="9144000" cy="3909278"/>
          </a:xfrm>
        </p:spPr>
        <p:txBody>
          <a:bodyPr/>
          <a:lstStyle>
            <a:lvl1pPr marL="257175" marR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/>
              <a:buChar char="•"/>
              <a:defRPr b="1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>
                <a:latin typeface="Helvetica Neue" charset="0"/>
                <a:ea typeface="Helvetica Neue" charset="0"/>
                <a:cs typeface="Helvetica Neue" charset="0"/>
              </a:defRPr>
            </a:lvl2pPr>
            <a:lvl3pPr>
              <a:defRPr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buClr>
                <a:schemeClr val="tx2"/>
              </a:buClr>
              <a:defRPr sz="9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buClr>
                <a:schemeClr val="tx2"/>
              </a:buClr>
              <a:defRPr sz="75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>
          <a:xfrm>
            <a:off x="12700" y="4828930"/>
            <a:ext cx="546100" cy="273844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3E00D155-3BB6-43CF-9AC4-BC63A66E74A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0" y="33422"/>
            <a:ext cx="7897204" cy="685800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en-US" altLang="zh-CN"/>
              <a:t>Click to edit Master title style</a:t>
            </a:r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876301"/>
            <a:ext cx="8229600" cy="3565922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en-US" altLang="zh-CN" dirty="0"/>
              <a:t>Century gothic 20 bold</a:t>
            </a:r>
          </a:p>
          <a:p>
            <a:r>
              <a:rPr lang="en-US" altLang="zh-CN" dirty="0"/>
              <a:t>Century gothic 20 bold</a:t>
            </a:r>
          </a:p>
          <a:p>
            <a:pPr lvl="1"/>
            <a:r>
              <a:rPr lang="en-US" altLang="zh-CN" dirty="0"/>
              <a:t>Century gothic 18</a:t>
            </a:r>
          </a:p>
          <a:p>
            <a:pPr lvl="1"/>
            <a:r>
              <a:rPr lang="en-US" altLang="zh-CN" dirty="0"/>
              <a:t>Century gothic 18</a:t>
            </a:r>
          </a:p>
          <a:p>
            <a:pPr lvl="2"/>
            <a:r>
              <a:rPr lang="en-US" altLang="zh-CN" dirty="0"/>
              <a:t>Century gothic 16</a:t>
            </a:r>
          </a:p>
          <a:p>
            <a:pPr lvl="2"/>
            <a:r>
              <a:rPr lang="en-US" altLang="zh-CN" dirty="0"/>
              <a:t>Century gothic 16</a:t>
            </a:r>
          </a:p>
          <a:p>
            <a:r>
              <a:rPr lang="en-US" altLang="zh-CN" dirty="0"/>
              <a:t>Century gothic 20 bold</a:t>
            </a:r>
          </a:p>
          <a:p>
            <a:endParaRPr lang="en-US" altLang="zh-CN" dirty="0"/>
          </a:p>
          <a:p>
            <a:endParaRPr lang="en-US" altLang="zh-CN" dirty="0"/>
          </a:p>
          <a:p>
            <a:pPr lvl="2"/>
            <a:endParaRPr lang="en-US" altLang="zh-CN" dirty="0"/>
          </a:p>
          <a:p>
            <a:endParaRPr lang="en-US" altLang="zh-CN" dirty="0"/>
          </a:p>
        </p:txBody>
      </p:sp>
      <p:sp>
        <p:nvSpPr>
          <p:cNvPr id="5" name="文本框"/>
          <p:cNvSpPr>
            <a:spLocks noGrp="1"/>
          </p:cNvSpPr>
          <p:nvPr>
            <p:ph type="sldNum" idx="4"/>
          </p:nvPr>
        </p:nvSpPr>
        <p:spPr>
          <a:xfrm>
            <a:off x="12700" y="4828930"/>
            <a:ext cx="546100" cy="273844"/>
          </a:xfrm>
          <a:prstGeom prst="rect">
            <a:avLst/>
          </a:prstGeom>
          <a:noFill/>
          <a:ln w="9525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z="1200" b="1" dirty="0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&lt;#&gt;</a:t>
            </a:r>
          </a:p>
        </p:txBody>
      </p:sp>
      <p:sp>
        <p:nvSpPr>
          <p:cNvPr id="6" name="矩形"/>
          <p:cNvSpPr/>
          <p:nvPr/>
        </p:nvSpPr>
        <p:spPr>
          <a:xfrm>
            <a:off x="0" y="709697"/>
            <a:ext cx="9144000" cy="111956"/>
          </a:xfrm>
          <a:prstGeom prst="rect">
            <a:avLst/>
          </a:prstGeom>
          <a:gradFill rotWithShape="1">
            <a:gsLst>
              <a:gs pos="0">
                <a:srgbClr val="003366">
                  <a:alpha val="85882"/>
                </a:srgbClr>
              </a:gs>
              <a:gs pos="100000">
                <a:srgbClr val="FFFFFF">
                  <a:alpha val="100000"/>
                </a:srgbClr>
              </a:gs>
            </a:gsLst>
            <a:lin ang="5400000"/>
          </a:gradFill>
          <a:ln w="6350" cmpd="sng">
            <a:solidFill>
              <a:srgbClr val="FFFFFF"/>
            </a:solidFill>
            <a:prstDash val="solid"/>
            <a:miter/>
          </a:ln>
        </p:spPr>
      </p:sp>
      <p:grpSp>
        <p:nvGrpSpPr>
          <p:cNvPr id="9" name="组合"/>
          <p:cNvGrpSpPr/>
          <p:nvPr/>
        </p:nvGrpSpPr>
        <p:grpSpPr>
          <a:xfrm>
            <a:off x="8370508" y="70369"/>
            <a:ext cx="828675" cy="751284"/>
            <a:chOff x="8102307" y="93826"/>
            <a:chExt cx="1116012" cy="1001712"/>
          </a:xfrm>
        </p:grpSpPr>
        <p:pic>
          <p:nvPicPr>
            <p:cNvPr id="7" name="图片" descr="NM 2-2-2"/>
            <p:cNvPicPr>
              <a:picLocks noChangeAspect="1"/>
            </p:cNvPicPr>
            <p:nvPr/>
          </p:nvPicPr>
          <p:blipFill>
            <a:blip r:embed="rId6" cstate="print">
              <a:lum/>
            </a:blip>
            <a:stretch>
              <a:fillRect/>
            </a:stretch>
          </p:blipFill>
          <p:spPr>
            <a:xfrm>
              <a:off x="8169233" y="93826"/>
              <a:ext cx="702738" cy="596899"/>
            </a:xfrm>
            <a:prstGeom prst="rect">
              <a:avLst/>
            </a:prstGeom>
            <a:noFill/>
            <a:ln w="9525" cmpd="sng">
              <a:noFill/>
              <a:prstDash val="solid"/>
              <a:miter/>
            </a:ln>
          </p:spPr>
        </p:pic>
        <p:sp>
          <p:nvSpPr>
            <p:cNvPr id="8" name="矩形"/>
            <p:cNvSpPr/>
            <p:nvPr/>
          </p:nvSpPr>
          <p:spPr>
            <a:xfrm>
              <a:off x="8102307" y="633575"/>
              <a:ext cx="1116012" cy="461963"/>
            </a:xfrm>
            <a:prstGeom prst="rect">
              <a:avLst/>
            </a:prstGeom>
            <a:noFill/>
            <a:ln w="9525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/>
            <a:lstStyle/>
            <a:p>
              <a:pPr marL="0" indent="0" algn="l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None/>
              </a:pPr>
              <a:r>
                <a:rPr lang="en-US" altLang="zh-CN" sz="135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MS PGothic" panose="020B0600070205080204" pitchFamily="-32" charset="-128"/>
                  <a:cs typeface="MS PGothic" panose="020B0600070205080204" pitchFamily="-32" charset="-128"/>
                </a:rPr>
                <a:t>ASIPP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l" defTabSz="685800" eaLnBrk="0" fontAlgn="base" hangingPunct="0">
        <a:spcBef>
          <a:spcPts val="0"/>
        </a:spcBef>
        <a:spcAft>
          <a:spcPts val="0"/>
        </a:spcAft>
        <a:buNone/>
        <a:defRPr sz="2400" b="1" kern="1200">
          <a:solidFill>
            <a:srgbClr val="2B34B8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257175" indent="-257175" algn="l" defTabSz="685800" eaLnBrk="0" fontAlgn="base" hangingPunct="0">
        <a:spcBef>
          <a:spcPct val="20000"/>
        </a:spcBef>
        <a:spcAft>
          <a:spcPts val="0"/>
        </a:spcAft>
        <a:buSzPts val="1050"/>
        <a:buFont typeface="Wingdings" panose="05000000000000000000" pitchFamily="2" charset="2"/>
        <a:buChar char=""/>
        <a:defRPr sz="1500" b="1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557530" indent="-214630" algn="l" defTabSz="685800" eaLnBrk="0" fontAlgn="base" hangingPunct="0">
        <a:spcBef>
          <a:spcPct val="20000"/>
        </a:spcBef>
        <a:spcAft>
          <a:spcPts val="0"/>
        </a:spcAft>
        <a:buFont typeface="Symbol" panose="05050102010706020507" charset="2"/>
        <a:buChar char=""/>
        <a:defRPr sz="135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942975" indent="-257175" algn="l" defTabSz="685800" eaLnBrk="0" fontAlgn="base" hangingPunct="0">
        <a:spcBef>
          <a:spcPct val="20000"/>
        </a:spcBef>
        <a:spcAft>
          <a:spcPts val="0"/>
        </a:spcAft>
        <a:buSzPts val="1050"/>
        <a:buFont typeface="Wingdings" panose="05000000000000000000" pitchFamily="2" charset="2"/>
        <a:buChar char=""/>
        <a:defRPr sz="12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200150" indent="-171450" algn="l" defTabSz="685800" eaLnBrk="0" fontAlgn="base" hangingPunct="0">
        <a:spcBef>
          <a:spcPct val="20000"/>
        </a:spcBef>
        <a:spcAft>
          <a:spcPts val="0"/>
        </a:spcAft>
        <a:buFont typeface="Symbol" panose="05050102010706020507" charset="2"/>
        <a:buChar char=""/>
        <a:defRPr sz="1500" kern="1200">
          <a:solidFill>
            <a:schemeClr val="tx1"/>
          </a:solidFill>
          <a:latin typeface="Century Gothic" panose="020B0502020202020204" charset="0"/>
          <a:ea typeface="MS PGothic" panose="020B0600070205080204" pitchFamily="-32" charset="-128"/>
          <a:cs typeface="Century Gothic" panose="020B0502020202020204" charset="0"/>
        </a:defRPr>
      </a:lvl4pPr>
      <a:lvl5pPr marL="1543050" indent="-171450" algn="l" defTabSz="685800" eaLnBrk="0" fontAlgn="base" hangingPunct="0">
        <a:spcBef>
          <a:spcPct val="20000"/>
        </a:spcBef>
        <a:spcAft>
          <a:spcPts val="0"/>
        </a:spcAft>
        <a:buSzPts val="1050"/>
        <a:buFont typeface="Wingdings" panose="05000000000000000000" pitchFamily="2" charset="2"/>
        <a:buChar char=""/>
        <a:defRPr sz="1500" kern="1200">
          <a:solidFill>
            <a:schemeClr val="tx1"/>
          </a:solidFill>
          <a:latin typeface="Century Gothic" panose="020B0502020202020204" charset="0"/>
          <a:ea typeface="MS PGothic" panose="020B0600070205080204" pitchFamily="-32" charset="-128"/>
          <a:cs typeface="Century Gothic" panose="020B0502020202020204" charset="0"/>
        </a:defRPr>
      </a:lvl5pPr>
      <a:lvl6pPr marL="1885950" indent="-171450" algn="l" defTabSz="685800" eaLnBrk="1" fontAlgn="auto" latinLnBrk="0" hangingPunct="1">
        <a:spcBef>
          <a:spcPct val="20000"/>
        </a:spcBef>
        <a:buNone/>
        <a:defRPr sz="1500" kern="1200">
          <a:solidFill>
            <a:schemeClr val="tx1"/>
          </a:solidFill>
          <a:latin typeface="Century Gothic" panose="020B0502020202020204" charset="0"/>
          <a:ea typeface="宋体" panose="02010600030101010101" pitchFamily="2" charset="-122"/>
          <a:cs typeface="Century Gothic" panose="020B0502020202020204" charset="0"/>
        </a:defRPr>
      </a:lvl6pPr>
      <a:lvl7pPr marL="2228850" indent="-171450" algn="l" defTabSz="685800" eaLnBrk="1" fontAlgn="auto" latinLnBrk="0" hangingPunct="1">
        <a:spcBef>
          <a:spcPct val="20000"/>
        </a:spcBef>
        <a:buNone/>
        <a:defRPr sz="1500" kern="1200">
          <a:solidFill>
            <a:schemeClr val="tx1"/>
          </a:solidFill>
          <a:latin typeface="Century Gothic" panose="020B0502020202020204" charset="0"/>
          <a:ea typeface="宋体" panose="02010600030101010101" pitchFamily="2" charset="-122"/>
          <a:cs typeface="Century Gothic" panose="020B0502020202020204" charset="0"/>
        </a:defRPr>
      </a:lvl7pPr>
      <a:lvl8pPr marL="2571750" indent="-171450" algn="l" defTabSz="685800" eaLnBrk="1" fontAlgn="auto" latinLnBrk="0" hangingPunct="1">
        <a:spcBef>
          <a:spcPct val="20000"/>
        </a:spcBef>
        <a:buNone/>
        <a:defRPr sz="1500" kern="1200">
          <a:solidFill>
            <a:schemeClr val="tx1"/>
          </a:solidFill>
          <a:latin typeface="Century Gothic" panose="020B0502020202020204" charset="0"/>
          <a:ea typeface="宋体" panose="02010600030101010101" pitchFamily="2" charset="-122"/>
          <a:cs typeface="Century Gothic" panose="020B0502020202020204" charset="0"/>
        </a:defRPr>
      </a:lvl8pPr>
      <a:lvl9pPr marL="2571750" indent="-171450" algn="l" defTabSz="685800" eaLnBrk="1" fontAlgn="auto" latinLnBrk="0" hangingPunct="1">
        <a:spcBef>
          <a:spcPct val="20000"/>
        </a:spcBef>
        <a:buNone/>
        <a:defRPr sz="1500" kern="1200">
          <a:solidFill>
            <a:schemeClr val="tx1"/>
          </a:solidFill>
          <a:latin typeface="Century Gothic" panose="020B0502020202020204" charset="0"/>
          <a:ea typeface="宋体" panose="02010600030101010101" pitchFamily="2" charset="-122"/>
          <a:cs typeface="Century Gothic" panose="020B050202020202020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2700" y="42582"/>
            <a:ext cx="8444264" cy="685800"/>
          </a:xfrm>
        </p:spPr>
        <p:txBody>
          <a:bodyPr/>
          <a:lstStyle/>
          <a:p>
            <a:r>
              <a:rPr lang="en-US" altLang="zh-CN" sz="2000" dirty="0" smtClean="0"/>
              <a:t>First </a:t>
            </a:r>
            <a:r>
              <a:rPr lang="en-US" altLang="zh-CN" sz="2000" dirty="0"/>
              <a:t>demonstration of full ELM</a:t>
            </a:r>
            <a:r>
              <a:rPr lang="zh-CN" altLang="en-US" sz="2000" dirty="0"/>
              <a:t> </a:t>
            </a:r>
            <a:r>
              <a:rPr lang="en-US" altLang="zh-CN" sz="2000" dirty="0"/>
              <a:t>suppression by </a:t>
            </a:r>
            <a:r>
              <a:rPr lang="en-US" altLang="zh-CN" sz="2000" i="1" dirty="0"/>
              <a:t>n</a:t>
            </a:r>
            <a:r>
              <a:rPr lang="en-US" altLang="zh-CN" sz="2000" dirty="0"/>
              <a:t>=4 </a:t>
            </a:r>
            <a:r>
              <a:rPr lang="en-US" altLang="zh-CN" sz="2000" dirty="0" smtClean="0"/>
              <a:t>RMPs </a:t>
            </a:r>
            <a:r>
              <a:rPr lang="en-US" altLang="zh-CN" sz="2000" dirty="0"/>
              <a:t>in low torque plasmas for ITER in EAST</a:t>
            </a:r>
            <a:endParaRPr lang="en-US" altLang="zh-CN" sz="2100" dirty="0">
              <a:latin typeface="Helvetica Neue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2F0445B2-C5AA-40B1-BDBA-A022EE6E7AD6}"/>
              </a:ext>
            </a:extLst>
          </p:cNvPr>
          <p:cNvGrpSpPr/>
          <p:nvPr/>
        </p:nvGrpSpPr>
        <p:grpSpPr>
          <a:xfrm>
            <a:off x="138396" y="872559"/>
            <a:ext cx="3446041" cy="3956371"/>
            <a:chOff x="7492160" y="802204"/>
            <a:chExt cx="3446041" cy="3956371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xmlns="" id="{F1AE4609-CC1B-459C-BB2D-D0498C635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92160" y="802204"/>
              <a:ext cx="3446041" cy="3956371"/>
            </a:xfrm>
            <a:prstGeom prst="rect">
              <a:avLst/>
            </a:prstGeom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5A1D114F-840A-4B94-9132-F6101FC88510}"/>
                </a:ext>
              </a:extLst>
            </p:cNvPr>
            <p:cNvSpPr/>
            <p:nvPr/>
          </p:nvSpPr>
          <p:spPr>
            <a:xfrm>
              <a:off x="9203312" y="953943"/>
              <a:ext cx="978656" cy="3495462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CN" dirty="0"/>
                <a:t>suppression</a:t>
              </a:r>
              <a:endParaRPr lang="zh-CN" altLang="en-US" dirty="0"/>
            </a:p>
          </p:txBody>
        </p:sp>
      </p:grpSp>
      <p:pic>
        <p:nvPicPr>
          <p:cNvPr id="8" name="图片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" r="8075"/>
          <a:stretch/>
        </p:blipFill>
        <p:spPr bwMode="auto">
          <a:xfrm>
            <a:off x="3584437" y="896625"/>
            <a:ext cx="2551840" cy="2073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组 1"/>
          <p:cNvGrpSpPr/>
          <p:nvPr/>
        </p:nvGrpSpPr>
        <p:grpSpPr>
          <a:xfrm>
            <a:off x="6274245" y="872559"/>
            <a:ext cx="2549352" cy="2371155"/>
            <a:chOff x="6274245" y="872559"/>
            <a:chExt cx="2549352" cy="2371155"/>
          </a:xfrm>
        </p:grpSpPr>
        <p:pic>
          <p:nvPicPr>
            <p:cNvPr id="9" name="图片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245" y="872559"/>
              <a:ext cx="2549352" cy="2371155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5A1D114F-840A-4B94-9132-F6101FC88510}"/>
                </a:ext>
              </a:extLst>
            </p:cNvPr>
            <p:cNvSpPr/>
            <p:nvPr/>
          </p:nvSpPr>
          <p:spPr>
            <a:xfrm>
              <a:off x="7757960" y="1024298"/>
              <a:ext cx="269507" cy="1945572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CN" sz="1600" dirty="0"/>
                <a:t>suppression</a:t>
              </a:r>
              <a:endParaRPr lang="zh-CN" altLang="en-US" sz="1600" dirty="0"/>
            </a:p>
          </p:txBody>
        </p:sp>
      </p:grpSp>
      <p:sp>
        <p:nvSpPr>
          <p:cNvPr id="10" name="内容占位符 13"/>
          <p:cNvSpPr txBox="1"/>
          <p:nvPr/>
        </p:nvSpPr>
        <p:spPr>
          <a:xfrm>
            <a:off x="3298119" y="3157942"/>
            <a:ext cx="5845881" cy="1995982"/>
          </a:xfrm>
          <a:prstGeom prst="rect">
            <a:avLst/>
          </a:prstGeom>
        </p:spPr>
        <p:txBody>
          <a:bodyPr/>
          <a:lstStyle>
            <a:lvl1pPr marL="257175" indent="-257175" algn="l" defTabSz="685800" eaLnBrk="0" fontAlgn="base" hangingPunct="0">
              <a:spcBef>
                <a:spcPct val="2000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"/>
              <a:defRPr sz="1500" b="1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557530" indent="-214630" algn="l" defTabSz="685800" eaLnBrk="0" fontAlgn="base" hangingPunct="0">
              <a:spcBef>
                <a:spcPct val="20000"/>
              </a:spcBef>
              <a:spcAft>
                <a:spcPts val="0"/>
              </a:spcAft>
              <a:buFont typeface="Symbol" panose="05050102010706020507" charset="2"/>
              <a:buChar char=""/>
              <a:defRPr sz="135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942975" indent="-257175" algn="l" defTabSz="685800" eaLnBrk="0" fontAlgn="base" hangingPunct="0">
              <a:spcBef>
                <a:spcPct val="2000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"/>
              <a:defRPr sz="12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200150" indent="-171450" algn="l" defTabSz="685800" eaLnBrk="0" fontAlgn="base" hangingPunct="0">
              <a:spcBef>
                <a:spcPct val="20000"/>
              </a:spcBef>
              <a:spcAft>
                <a:spcPts val="0"/>
              </a:spcAft>
              <a:buFont typeface="Symbol" panose="05050102010706020507" charset="2"/>
              <a:buChar char=""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MS PGothic" panose="020B0600070205080204" pitchFamily="-32" charset="-128"/>
                <a:cs typeface="Century Gothic" panose="020B0502020202020204" charset="0"/>
              </a:defRPr>
            </a:lvl4pPr>
            <a:lvl5pPr marL="1543050" indent="-171450" algn="l" defTabSz="685800" eaLnBrk="0" fontAlgn="base" hangingPunct="0">
              <a:spcBef>
                <a:spcPct val="2000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"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MS PGothic" panose="020B0600070205080204" pitchFamily="-32" charset="-128"/>
                <a:cs typeface="Century Gothic" panose="020B0502020202020204" charset="0"/>
              </a:defRPr>
            </a:lvl5pPr>
            <a:lvl6pPr marL="1885950" indent="-171450" algn="l" defTabSz="685800" eaLnBrk="1" fontAlgn="auto" latinLnBrk="0" hangingPunct="1">
              <a:spcBef>
                <a:spcPct val="20000"/>
              </a:spcBef>
              <a:buNone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宋体" panose="02010600030101010101" pitchFamily="2" charset="-122"/>
                <a:cs typeface="Century Gothic" panose="020B0502020202020204" charset="0"/>
              </a:defRPr>
            </a:lvl6pPr>
            <a:lvl7pPr marL="2228850" indent="-171450" algn="l" defTabSz="685800" eaLnBrk="1" fontAlgn="auto" latinLnBrk="0" hangingPunct="1">
              <a:spcBef>
                <a:spcPct val="20000"/>
              </a:spcBef>
              <a:buNone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宋体" panose="02010600030101010101" pitchFamily="2" charset="-122"/>
                <a:cs typeface="Century Gothic" panose="020B0502020202020204" charset="0"/>
              </a:defRPr>
            </a:lvl7pPr>
            <a:lvl8pPr marL="2571750" indent="-171450" algn="l" defTabSz="685800" eaLnBrk="1" fontAlgn="auto" latinLnBrk="0" hangingPunct="1">
              <a:spcBef>
                <a:spcPct val="20000"/>
              </a:spcBef>
              <a:buNone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宋体" panose="02010600030101010101" pitchFamily="2" charset="-122"/>
                <a:cs typeface="Century Gothic" panose="020B0502020202020204" charset="0"/>
              </a:defRPr>
            </a:lvl8pPr>
            <a:lvl9pPr marL="2571750" indent="-171450" algn="l" defTabSz="685800" eaLnBrk="1" fontAlgn="auto" latinLnBrk="0" hangingPunct="1">
              <a:spcBef>
                <a:spcPct val="20000"/>
              </a:spcBef>
              <a:buNone/>
              <a:defRPr sz="1500" kern="1200">
                <a:solidFill>
                  <a:schemeClr val="tx1"/>
                </a:solidFill>
                <a:latin typeface="Century Gothic" panose="020B0502020202020204" charset="0"/>
                <a:ea typeface="宋体" panose="02010600030101010101" pitchFamily="2" charset="-122"/>
                <a:cs typeface="Century Gothic" panose="020B0502020202020204" charset="0"/>
              </a:defRPr>
            </a:lvl9pPr>
          </a:lstStyle>
          <a:p>
            <a:pPr>
              <a:spcBef>
                <a:spcPts val="0"/>
              </a:spcBef>
            </a:pPr>
            <a:r>
              <a:rPr kumimoji="1" lang="en-US" altLang="zh-CN" sz="1600" b="0" dirty="0">
                <a:latin typeface="Helvetica Neue"/>
              </a:rPr>
              <a:t>Experimental </a:t>
            </a:r>
            <a:r>
              <a:rPr kumimoji="1" lang="en-US" altLang="zh-CN" sz="1600" b="0" dirty="0" smtClean="0">
                <a:latin typeface="Helvetica Neue"/>
              </a:rPr>
              <a:t>condition</a:t>
            </a:r>
            <a:r>
              <a:rPr lang="en-GB" altLang="zh-CN" sz="1600" dirty="0"/>
              <a:t> </a:t>
            </a:r>
            <a:r>
              <a:rPr lang="en-GB" altLang="zh-CN" sz="1600" b="0" dirty="0"/>
              <a:t>relevant to the ITER type-I </a:t>
            </a:r>
            <a:r>
              <a:rPr lang="en-GB" altLang="zh-CN" sz="1600" b="0" dirty="0" err="1"/>
              <a:t>ELMy</a:t>
            </a:r>
            <a:r>
              <a:rPr lang="en-GB" altLang="zh-CN" sz="1600" b="0" dirty="0"/>
              <a:t> H-mode</a:t>
            </a:r>
            <a:r>
              <a:rPr lang="en-GB" altLang="zh-CN" sz="1600" dirty="0"/>
              <a:t> (</a:t>
            </a:r>
            <a:r>
              <a:rPr lang="en-GB" altLang="zh-CN" sz="1600" i="1" dirty="0"/>
              <a:t>Q</a:t>
            </a:r>
            <a:r>
              <a:rPr lang="en-GB" altLang="zh-CN" sz="1600" dirty="0"/>
              <a:t> =10) </a:t>
            </a:r>
            <a:r>
              <a:rPr lang="en-GB" altLang="zh-CN" sz="1600" dirty="0" smtClean="0"/>
              <a:t>scenario</a:t>
            </a:r>
            <a:endParaRPr kumimoji="1" lang="en-US" altLang="zh-CN" sz="1600" b="0" dirty="0" smtClean="0">
              <a:latin typeface="Helvetica Neue"/>
            </a:endParaRPr>
          </a:p>
          <a:p>
            <a:pPr lvl="1">
              <a:spcBef>
                <a:spcPts val="0"/>
              </a:spcBef>
            </a:pPr>
            <a:r>
              <a:rPr kumimoji="1" lang="en-US" altLang="zh-CN" sz="1200" b="1" dirty="0" smtClean="0">
                <a:latin typeface="Helvetica Neue"/>
              </a:rPr>
              <a:t>low torque </a:t>
            </a:r>
            <a:r>
              <a:rPr kumimoji="1" lang="en-US" altLang="zh-CN" sz="1200" i="1" dirty="0" smtClean="0">
                <a:latin typeface="Helvetica Neue"/>
              </a:rPr>
              <a:t>T</a:t>
            </a:r>
            <a:r>
              <a:rPr kumimoji="1" lang="en-US" altLang="zh-CN" sz="1200" baseline="-25000" dirty="0" smtClean="0">
                <a:latin typeface="Helvetica Neue"/>
              </a:rPr>
              <a:t>NBI</a:t>
            </a:r>
            <a:r>
              <a:rPr kumimoji="1" lang="en-US" altLang="zh-CN" sz="1200" dirty="0" smtClean="0">
                <a:latin typeface="Helvetica Neue"/>
              </a:rPr>
              <a:t> </a:t>
            </a:r>
            <a:r>
              <a:rPr kumimoji="1" lang="en-US" altLang="zh-CN" sz="1200" b="1" dirty="0" smtClean="0">
                <a:latin typeface="Helvetica Neue"/>
              </a:rPr>
              <a:t>--&gt;</a:t>
            </a:r>
            <a:r>
              <a:rPr kumimoji="1" lang="en-US" altLang="zh-CN" sz="1200" dirty="0" smtClean="0">
                <a:latin typeface="Helvetica Neue"/>
              </a:rPr>
              <a:t> </a:t>
            </a:r>
            <a:r>
              <a:rPr kumimoji="1" lang="en-US" altLang="zh-CN" sz="1200" b="1" dirty="0" smtClean="0">
                <a:latin typeface="Helvetica Neue"/>
              </a:rPr>
              <a:t>0.44 </a:t>
            </a:r>
            <a:r>
              <a:rPr kumimoji="1" lang="en-US" altLang="zh-CN" sz="1200" b="1" dirty="0" err="1" smtClean="0">
                <a:latin typeface="Helvetica Neue"/>
              </a:rPr>
              <a:t>N·m</a:t>
            </a:r>
            <a:r>
              <a:rPr kumimoji="1" lang="en-US" altLang="zh-CN" sz="1200" b="1" dirty="0" smtClean="0">
                <a:latin typeface="Helvetica Neue"/>
              </a:rPr>
              <a:t> </a:t>
            </a:r>
            <a:r>
              <a:rPr kumimoji="1" lang="en-US" altLang="zh-CN" sz="1200" dirty="0" smtClean="0">
                <a:latin typeface="Helvetica Neue"/>
              </a:rPr>
              <a:t>(&lt; 0.9 </a:t>
            </a:r>
            <a:r>
              <a:rPr kumimoji="1" lang="en-US" altLang="zh-CN" sz="1200" dirty="0" err="1" smtClean="0">
                <a:latin typeface="Helvetica Neue"/>
              </a:rPr>
              <a:t>N·m</a:t>
            </a:r>
            <a:r>
              <a:rPr kumimoji="1" lang="en-US" altLang="zh-CN" sz="1200" dirty="0" smtClean="0">
                <a:latin typeface="Helvetica Neue"/>
              </a:rPr>
              <a:t> </a:t>
            </a:r>
            <a:r>
              <a:rPr kumimoji="1" lang="en-US" altLang="zh-CN" sz="1200" b="1" dirty="0" smtClean="0">
                <a:latin typeface="Helvetica Neue"/>
              </a:rPr>
              <a:t>ITER equivalent </a:t>
            </a:r>
            <a:r>
              <a:rPr kumimoji="1" lang="en-US" altLang="zh-CN" sz="1200" dirty="0" smtClean="0">
                <a:latin typeface="Helvetica Neue"/>
              </a:rPr>
              <a:t>torque in EAST) </a:t>
            </a:r>
          </a:p>
          <a:p>
            <a:pPr lvl="1">
              <a:spcBef>
                <a:spcPts val="0"/>
              </a:spcBef>
            </a:pPr>
            <a:r>
              <a:rPr kumimoji="1" lang="en-US" altLang="zh-CN" sz="1200" b="1" dirty="0" smtClean="0">
                <a:latin typeface="Helvetica Neue"/>
              </a:rPr>
              <a:t>W</a:t>
            </a:r>
            <a:r>
              <a:rPr kumimoji="1" lang="en-US" altLang="zh-CN" sz="1200" dirty="0" smtClean="0">
                <a:latin typeface="Helvetica Neue"/>
              </a:rPr>
              <a:t> divertor, </a:t>
            </a:r>
            <a:r>
              <a:rPr kumimoji="1" lang="en-US" altLang="zh-CN" sz="1200" b="1" i="1" dirty="0" smtClean="0">
                <a:latin typeface="Helvetica Neue"/>
                <a:cs typeface="Times New Roman" panose="02020603050405020304" charset="0"/>
              </a:rPr>
              <a:t>n</a:t>
            </a:r>
            <a:r>
              <a:rPr kumimoji="1" lang="en-US" altLang="zh-CN" sz="1200" b="1" dirty="0" smtClean="0">
                <a:latin typeface="Helvetica Neue"/>
                <a:cs typeface="Times New Roman" panose="02020603050405020304" charset="0"/>
              </a:rPr>
              <a:t>=4</a:t>
            </a:r>
            <a:r>
              <a:rPr kumimoji="1" lang="en-US" altLang="zh-CN" sz="1200" dirty="0" smtClean="0">
                <a:latin typeface="Helvetica Neue"/>
                <a:cs typeface="Times New Roman" panose="02020603050405020304" charset="0"/>
              </a:rPr>
              <a:t> RMPs</a:t>
            </a:r>
            <a:endParaRPr lang="en-US" altLang="zh-CN" sz="1200" dirty="0">
              <a:latin typeface="Helvetica Neue"/>
              <a:cs typeface="Times New Roman" panose="02020603050405020304" charset="0"/>
            </a:endParaRPr>
          </a:p>
          <a:p>
            <a:pPr>
              <a:spcBef>
                <a:spcPts val="0"/>
              </a:spcBef>
            </a:pPr>
            <a:r>
              <a:rPr lang="en-GB" altLang="zh-CN" sz="1600" b="0" dirty="0" smtClean="0">
                <a:ea typeface="ＭＳ Ｐゴシック" charset="-128"/>
              </a:rPr>
              <a:t>Energy </a:t>
            </a:r>
            <a:r>
              <a:rPr lang="en-GB" altLang="zh-CN" sz="1600" dirty="0">
                <a:ea typeface="ＭＳ Ｐゴシック" charset="-128"/>
              </a:rPr>
              <a:t>confinement does not obviously drop</a:t>
            </a:r>
            <a:r>
              <a:rPr lang="en-GB" altLang="zh-CN" sz="1600" b="0" dirty="0">
                <a:ea typeface="ＭＳ Ｐゴシック" charset="-128"/>
              </a:rPr>
              <a:t> (&lt;10</a:t>
            </a:r>
            <a:r>
              <a:rPr lang="en-GB" altLang="zh-CN" sz="1600" b="0" dirty="0" smtClean="0">
                <a:ea typeface="ＭＳ Ｐゴシック" charset="-128"/>
              </a:rPr>
              <a:t>%)</a:t>
            </a:r>
          </a:p>
          <a:p>
            <a:pPr marL="228600" indent="-228600">
              <a:spcBef>
                <a:spcPts val="0"/>
              </a:spcBef>
            </a:pPr>
            <a:r>
              <a:rPr lang="en-US" altLang="zh-CN" sz="1800" b="0" dirty="0" smtClean="0">
                <a:ea typeface="ＭＳ Ｐゴシック" charset="-128"/>
              </a:rPr>
              <a:t> </a:t>
            </a:r>
            <a:r>
              <a:rPr lang="en-GB" altLang="zh-CN" sz="1600" b="0" dirty="0"/>
              <a:t>C</a:t>
            </a:r>
            <a:r>
              <a:rPr lang="en-GB" altLang="zh-CN" sz="1600" b="0" dirty="0" smtClean="0"/>
              <a:t>ore W concentration </a:t>
            </a:r>
            <a:r>
              <a:rPr lang="en-GB" altLang="zh-CN" sz="1600" b="0" dirty="0"/>
              <a:t>is clearly reduced </a:t>
            </a:r>
            <a:r>
              <a:rPr lang="en-GB" altLang="zh-CN" sz="1600" b="0" dirty="0" smtClean="0"/>
              <a:t>demonstrating </a:t>
            </a:r>
            <a:r>
              <a:rPr lang="en-GB" altLang="zh-CN" sz="1600" b="0" dirty="0"/>
              <a:t>an </a:t>
            </a:r>
            <a:r>
              <a:rPr lang="en-GB" altLang="zh-CN" sz="1600" dirty="0"/>
              <a:t>effective </a:t>
            </a:r>
            <a:r>
              <a:rPr lang="en-GB" altLang="zh-CN" sz="1600" dirty="0" smtClean="0"/>
              <a:t>W impurity exhaust</a:t>
            </a:r>
          </a:p>
          <a:p>
            <a:pPr marL="228600" indent="-228600">
              <a:spcBef>
                <a:spcPts val="0"/>
              </a:spcBef>
            </a:pPr>
            <a:r>
              <a:rPr kumimoji="1" lang="en-GB" altLang="zh-CN" sz="1600" b="0" dirty="0" smtClean="0"/>
              <a:t>Suppression window consistent with MARS-F modelling</a:t>
            </a:r>
            <a:endParaRPr kumimoji="1" lang="en-US" altLang="zh-CN" sz="16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80008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andoutMaster1">
  <a:themeElements>
    <a:clrScheme name="handoutMaster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800080"/>
      </a:folHlink>
    </a:clrScheme>
    <a:fontScheme name="handout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andout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98</Words>
  <Application>Microsoft Macintosh PowerPoint</Application>
  <PresentationFormat>全屏显示(16:9)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Calibri</vt:lpstr>
      <vt:lpstr>Century Gothic</vt:lpstr>
      <vt:lpstr>Helvetica Neue</vt:lpstr>
      <vt:lpstr>MS PGothic</vt:lpstr>
      <vt:lpstr>ＭＳ Ｐゴシック</vt:lpstr>
      <vt:lpstr>Symbol</vt:lpstr>
      <vt:lpstr>Times New Roman</vt:lpstr>
      <vt:lpstr>Wingdings</vt:lpstr>
      <vt:lpstr>楷体_GB2312</vt:lpstr>
      <vt:lpstr>宋体</vt:lpstr>
      <vt:lpstr>Arial</vt:lpstr>
      <vt:lpstr>Office Theme</vt:lpstr>
      <vt:lpstr>First demonstration of full ELM suppression by n=4 RMPs in low torque plasmas for ITER in EAST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Youwen Sun</cp:lastModifiedBy>
  <cp:revision>2509</cp:revision>
  <cp:lastPrinted>2021-04-09T14:38:31Z</cp:lastPrinted>
  <dcterms:created xsi:type="dcterms:W3CDTF">2013-02-25T18:57:00Z</dcterms:created>
  <dcterms:modified xsi:type="dcterms:W3CDTF">2021-04-09T14:38:59Z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dlc_DocId">
    <vt:lpwstr>XP2E3VQ6UM2P-151-395</vt:lpwstr>
  </property>
  <property fmtid="{D5CDD505-2E9C-101B-9397-08002B2CF9AE}" pid="4" name="_dlc_DocIdItemGuid">
    <vt:lpwstr>45a7871c-afbf-48d0-9089-d523b25ec326</vt:lpwstr>
  </property>
  <property fmtid="{D5CDD505-2E9C-101B-9397-08002B2CF9AE}" pid="5" name="_dlc_DocIdUrl">
    <vt:lpwstr>http://intranet.ga.com/_layouts/DocIdRedir.aspx?ID=XP2E3VQ6UM2P-151-395, XP2E3VQ6UM2P-151-395</vt:lpwstr>
  </property>
  <property fmtid="{D5CDD505-2E9C-101B-9397-08002B2CF9AE}" pid="6" name="KSOProductBuildVer">
    <vt:lpwstr>2052-11.1.0.9999</vt:lpwstr>
  </property>
</Properties>
</file>