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308" r:id="rId2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6600"/>
    <a:srgbClr val="FFFF00"/>
    <a:srgbClr val="66FFFF"/>
    <a:srgbClr val="99FF99"/>
    <a:srgbClr val="FFCC99"/>
    <a:srgbClr val="33CCFF"/>
    <a:srgbClr val="66FFCC"/>
    <a:srgbClr val="FF66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42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2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3508"/>
          </a:xfrm>
          <a:prstGeom prst="rect">
            <a:avLst/>
          </a:prstGeom>
        </p:spPr>
        <p:txBody>
          <a:bodyPr vert="horz" lIns="94318" tIns="47159" rIns="94318" bIns="4715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1"/>
            <a:ext cx="3076363" cy="513508"/>
          </a:xfrm>
          <a:prstGeom prst="rect">
            <a:avLst/>
          </a:prstGeom>
        </p:spPr>
        <p:txBody>
          <a:bodyPr vert="horz" lIns="94318" tIns="47159" rIns="94318" bIns="47159" rtlCol="0"/>
          <a:lstStyle>
            <a:lvl1pPr algn="r">
              <a:defRPr sz="1200"/>
            </a:lvl1pPr>
          </a:lstStyle>
          <a:p>
            <a:fld id="{7A5F8047-48CE-4912-85FE-BAC64460730C}" type="datetimeFigureOut">
              <a:rPr kumimoji="1" lang="ja-JP" altLang="en-US" smtClean="0"/>
              <a:t>2021/4/8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18" tIns="47159" rIns="94318" bIns="471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7"/>
            <a:ext cx="5679440" cy="4029880"/>
          </a:xfrm>
          <a:prstGeom prst="rect">
            <a:avLst/>
          </a:prstGeom>
        </p:spPr>
        <p:txBody>
          <a:bodyPr vert="horz" lIns="94318" tIns="47159" rIns="94318" bIns="4715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4318" tIns="47159" rIns="94318" bIns="4715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4318" tIns="47159" rIns="94318" bIns="47159" rtlCol="0" anchor="b"/>
          <a:lstStyle>
            <a:lvl1pPr algn="r">
              <a:defRPr sz="1200"/>
            </a:lvl1pPr>
          </a:lstStyle>
          <a:p>
            <a:fld id="{187A732E-2A86-4738-9C75-C7D6C6630F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638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5F42-CD7D-41EE-AE80-E7BB0BA104F5}" type="datetime1">
              <a:rPr kumimoji="1" lang="ja-JP" altLang="en-US" smtClean="0"/>
              <a:t>2021/4/8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AB6F-5872-4998-B967-4973D3DC31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393D-303D-44DA-9078-58C6E1D6EF18}" type="datetime1">
              <a:rPr kumimoji="1" lang="ja-JP" altLang="en-US" smtClean="0"/>
              <a:t>2021/4/8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AB6F-5872-4998-B967-4973D3DC31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386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0758-31BD-42CD-B7E9-D980DBAA2BFE}" type="datetime1">
              <a:rPr kumimoji="1" lang="ja-JP" altLang="en-US" smtClean="0"/>
              <a:t>2021/4/8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AB6F-5872-4998-B967-4973D3DC31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4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9CCC2-9F14-4CD5-AF8B-E3A72F2893B8}" type="datetime1">
              <a:rPr kumimoji="1" lang="ja-JP" altLang="en-US" smtClean="0"/>
              <a:t>2021/4/8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AB6F-5872-4998-B967-4973D3DC31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597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5EC1-96E7-49CB-9CD8-C469F6579D27}" type="datetime1">
              <a:rPr kumimoji="1" lang="ja-JP" altLang="en-US" smtClean="0"/>
              <a:t>2021/4/8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AB6F-5872-4998-B967-4973D3DC31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77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7D9-738B-4932-97B0-E2B8352C170A}" type="datetime1">
              <a:rPr kumimoji="1" lang="ja-JP" altLang="en-US" smtClean="0"/>
              <a:t>2021/4/8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AB6F-5872-4998-B967-4973D3DC31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389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E702-8D41-4924-837E-ED35949E414D}" type="datetime1">
              <a:rPr kumimoji="1" lang="ja-JP" altLang="en-US" smtClean="0"/>
              <a:t>2021/4/8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AB6F-5872-4998-B967-4973D3DC31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00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BE6-17EC-4E6F-8A17-05EC1CD104B0}" type="datetime1">
              <a:rPr kumimoji="1" lang="ja-JP" altLang="en-US" smtClean="0"/>
              <a:t>2021/4/8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AB6F-5872-4998-B967-4973D3DC31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51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382D8-796C-41AF-84E0-6473AF42D677}" type="datetime1">
              <a:rPr kumimoji="1" lang="ja-JP" altLang="en-US" smtClean="0"/>
              <a:t>2021/4/8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AB6F-5872-4998-B967-4973D3DC31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223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3439-D9B7-465E-A908-16DDA293A751}" type="datetime1">
              <a:rPr kumimoji="1" lang="ja-JP" altLang="en-US" smtClean="0"/>
              <a:t>2021/4/8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AB6F-5872-4998-B967-4973D3DC31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20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8480-280E-4E04-88AC-F1E75503EE4D}" type="datetime1">
              <a:rPr kumimoji="1" lang="ja-JP" altLang="en-US" smtClean="0"/>
              <a:t>2021/4/8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AB6F-5872-4998-B967-4973D3DC31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20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73A08-6390-4761-AC25-95C6830DF58D}" type="datetime1">
              <a:rPr kumimoji="1" lang="ja-JP" altLang="en-US" smtClean="0"/>
              <a:t>2021/4/8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2AB6F-5872-4998-B967-4973D3DC31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031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CB4CCB9-840B-4F7C-9E86-294E5F36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AB6F-5872-4998-B967-4973D3DC3187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980B394-94F8-4C5D-9235-653ACE3A07F5}"/>
              </a:ext>
            </a:extLst>
          </p:cNvPr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48000">
                <a:srgbClr val="66FF33">
                  <a:shade val="67500"/>
                  <a:satMod val="115000"/>
                </a:srgbClr>
              </a:gs>
              <a:gs pos="100000">
                <a:srgbClr val="66FF33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72A331-DE04-40B6-84BA-F95F4BC4DC4B}"/>
              </a:ext>
            </a:extLst>
          </p:cNvPr>
          <p:cNvSpPr txBox="1"/>
          <p:nvPr/>
        </p:nvSpPr>
        <p:spPr>
          <a:xfrm>
            <a:off x="238125" y="0"/>
            <a:ext cx="8425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b="1" dirty="0">
                <a:latin typeface="+mj-lt"/>
                <a:cs typeface="Arial" panose="020B0604020202020204" pitchFamily="34" charset="0"/>
              </a:rPr>
              <a:t>Confinement mode transitions possible with cold edge plasma during detachment with RMP</a:t>
            </a:r>
          </a:p>
          <a:p>
            <a:pPr algn="ctr"/>
            <a:r>
              <a:rPr lang="en-US" altLang="ja-JP" b="1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 Compatibility of divertor heat load mitigation &amp; Core performance</a:t>
            </a:r>
            <a:endParaRPr lang="en-US" altLang="ja-JP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2351996-D505-4ED4-9271-70661C22CC22}"/>
              </a:ext>
            </a:extLst>
          </p:cNvPr>
          <p:cNvSpPr txBox="1"/>
          <p:nvPr/>
        </p:nvSpPr>
        <p:spPr>
          <a:xfrm>
            <a:off x="0" y="829594"/>
            <a:ext cx="4981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Spontaneous increase of Wp (@4.55 sec) in detached phase </a:t>
            </a:r>
          </a:p>
          <a:p>
            <a:r>
              <a:rPr lang="en-US" altLang="ja-JP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       Reduction of density fluctuation</a:t>
            </a:r>
          </a:p>
          <a:p>
            <a:r>
              <a:rPr lang="en-US" altLang="ja-JP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       ELM-like spikes in </a:t>
            </a:r>
            <a:r>
              <a:rPr lang="en-US" altLang="ja-JP" sz="1600" b="1" dirty="0" err="1">
                <a:solidFill>
                  <a:srgbClr val="FF0000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B</a:t>
            </a:r>
            <a:r>
              <a:rPr lang="en-US" altLang="ja-JP" sz="1600" b="1" baseline="-25000" dirty="0" err="1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  <a:sym typeface="Wingdings" panose="05000000000000000000" pitchFamily="2" charset="2"/>
              </a:rPr>
              <a:t>q</a:t>
            </a:r>
            <a:r>
              <a:rPr lang="en-US" altLang="ja-JP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and div particle flux</a:t>
            </a:r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F2DCDB42-4DB4-4DD2-83B4-71A27E6D3ADD}"/>
              </a:ext>
            </a:extLst>
          </p:cNvPr>
          <p:cNvGrpSpPr/>
          <p:nvPr/>
        </p:nvGrpSpPr>
        <p:grpSpPr>
          <a:xfrm>
            <a:off x="4941701" y="1095728"/>
            <a:ext cx="3930815" cy="2218971"/>
            <a:chOff x="4526878" y="3561428"/>
            <a:chExt cx="3159520" cy="1783570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98082C4D-7DEB-4039-B528-123DA14834F6}"/>
                </a:ext>
              </a:extLst>
            </p:cNvPr>
            <p:cNvSpPr txBox="1"/>
            <p:nvPr/>
          </p:nvSpPr>
          <p:spPr>
            <a:xfrm>
              <a:off x="6763902" y="4144473"/>
              <a:ext cx="535884" cy="247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dirty="0">
                  <a:solidFill>
                    <a:srgbClr val="FF0000"/>
                  </a:solidFill>
                </a:rPr>
                <a:t>ETB</a:t>
              </a:r>
              <a:endParaRPr lang="ja-JP" altLang="en-US" sz="1400" dirty="0">
                <a:solidFill>
                  <a:srgbClr val="FF0000"/>
                </a:solidFill>
              </a:endParaRPr>
            </a:p>
          </p:txBody>
        </p:sp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01E3B77-6508-43F1-A941-AD231D8AB1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185" t="31137" r="-10185" b="1237"/>
            <a:stretch/>
          </p:blipFill>
          <p:spPr>
            <a:xfrm>
              <a:off x="4738530" y="3561428"/>
              <a:ext cx="2947868" cy="1783570"/>
            </a:xfrm>
            <a:prstGeom prst="rect">
              <a:avLst/>
            </a:prstGeom>
          </p:spPr>
        </p:pic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DD808E4A-031B-41F9-BAA6-78EC68A0FA39}"/>
                </a:ext>
              </a:extLst>
            </p:cNvPr>
            <p:cNvSpPr txBox="1"/>
            <p:nvPr/>
          </p:nvSpPr>
          <p:spPr>
            <a:xfrm>
              <a:off x="5819956" y="4678989"/>
              <a:ext cx="791956" cy="321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000" dirty="0">
                  <a:solidFill>
                    <a:srgbClr val="3333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Attach</a:t>
              </a:r>
            </a:p>
            <a:p>
              <a:pPr algn="ctr"/>
              <a:r>
                <a:rPr lang="en-US" altLang="ja-JP" sz="1000" dirty="0">
                  <a:solidFill>
                    <a:srgbClr val="3333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3.8 sec</a:t>
              </a:r>
              <a:endParaRPr lang="ja-JP" altLang="en-US" sz="1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08760F5A-D938-4987-AD3D-463F46E64AD2}"/>
                </a:ext>
              </a:extLst>
            </p:cNvPr>
            <p:cNvSpPr txBox="1"/>
            <p:nvPr/>
          </p:nvSpPr>
          <p:spPr>
            <a:xfrm>
              <a:off x="5879649" y="4174166"/>
              <a:ext cx="756810" cy="321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Detach</a:t>
              </a:r>
            </a:p>
            <a:p>
              <a:pPr algn="ctr"/>
              <a:r>
                <a:rPr lang="en-US" altLang="ja-JP" sz="1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4.3 sec</a:t>
              </a:r>
              <a:endParaRPr lang="ja-JP" alt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FE965E28-DFDC-47E6-BEDD-CBE783907213}"/>
                </a:ext>
              </a:extLst>
            </p:cNvPr>
            <p:cNvSpPr txBox="1"/>
            <p:nvPr/>
          </p:nvSpPr>
          <p:spPr>
            <a:xfrm>
              <a:off x="6262026" y="3642810"/>
              <a:ext cx="1044655" cy="445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000" dirty="0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Improved mode (detach)</a:t>
              </a:r>
            </a:p>
            <a:p>
              <a:pPr algn="ctr"/>
              <a:r>
                <a:rPr lang="en-US" altLang="ja-JP" sz="1000" dirty="0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4.9 sec</a:t>
              </a:r>
              <a:endParaRPr lang="ja-JP" altLang="en-US" sz="1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円/楕円 6">
              <a:extLst>
                <a:ext uri="{FF2B5EF4-FFF2-40B4-BE49-F238E27FC236}">
                  <a16:creationId xmlns:a16="http://schemas.microsoft.com/office/drawing/2014/main" id="{9F69B1AE-9B6C-4DDF-B463-47AC66E97022}"/>
                </a:ext>
              </a:extLst>
            </p:cNvPr>
            <p:cNvSpPr/>
            <p:nvPr/>
          </p:nvSpPr>
          <p:spPr>
            <a:xfrm>
              <a:off x="6732669" y="4524882"/>
              <a:ext cx="239617" cy="52881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/>
            </a:p>
          </p:txBody>
        </p:sp>
        <p:sp>
          <p:nvSpPr>
            <p:cNvPr id="42" name="円/楕円 41">
              <a:extLst>
                <a:ext uri="{FF2B5EF4-FFF2-40B4-BE49-F238E27FC236}">
                  <a16:creationId xmlns:a16="http://schemas.microsoft.com/office/drawing/2014/main" id="{635EA9CC-062B-4BF4-A052-C5F0B8EE5DFD}"/>
                </a:ext>
              </a:extLst>
            </p:cNvPr>
            <p:cNvSpPr/>
            <p:nvPr/>
          </p:nvSpPr>
          <p:spPr>
            <a:xfrm>
              <a:off x="5384480" y="4523505"/>
              <a:ext cx="239617" cy="52881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/>
            </a:p>
          </p:txBody>
        </p:sp>
        <p:cxnSp>
          <p:nvCxnSpPr>
            <p:cNvPr id="45" name="直線矢印コネクタ 44">
              <a:extLst>
                <a:ext uri="{FF2B5EF4-FFF2-40B4-BE49-F238E27FC236}">
                  <a16:creationId xmlns:a16="http://schemas.microsoft.com/office/drawing/2014/main" id="{3660C318-42F5-4707-8250-3E62DC5A922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96236" y="4349715"/>
              <a:ext cx="1297309" cy="25663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テキスト ボックス 136">
              <a:extLst>
                <a:ext uri="{FF2B5EF4-FFF2-40B4-BE49-F238E27FC236}">
                  <a16:creationId xmlns:a16="http://schemas.microsoft.com/office/drawing/2014/main" id="{861DF71B-AF25-4647-9E2D-1159223B98DF}"/>
                </a:ext>
              </a:extLst>
            </p:cNvPr>
            <p:cNvSpPr txBox="1"/>
            <p:nvPr/>
          </p:nvSpPr>
          <p:spPr>
            <a:xfrm rot="16200000">
              <a:off x="4254239" y="4202727"/>
              <a:ext cx="792664" cy="2473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/>
                <a:t>P</a:t>
              </a:r>
              <a:r>
                <a:rPr lang="en-US" altLang="ja-JP" sz="1400" baseline="-25000" dirty="0"/>
                <a:t>e</a:t>
              </a:r>
              <a:r>
                <a:rPr lang="en-US" altLang="ja-JP" sz="1400" dirty="0"/>
                <a:t> (kJ/m</a:t>
              </a:r>
              <a:r>
                <a:rPr lang="en-US" altLang="ja-JP" sz="1400" baseline="30000" dirty="0"/>
                <a:t>3</a:t>
              </a:r>
              <a:r>
                <a:rPr lang="en-US" altLang="ja-JP" sz="1400" dirty="0"/>
                <a:t>)</a:t>
              </a:r>
              <a:endParaRPr lang="ja-JP" altLang="en-US" sz="1400" dirty="0"/>
            </a:p>
          </p:txBody>
        </p:sp>
        <p:cxnSp>
          <p:nvCxnSpPr>
            <p:cNvPr id="138" name="直線矢印コネクタ 137">
              <a:extLst>
                <a:ext uri="{FF2B5EF4-FFF2-40B4-BE49-F238E27FC236}">
                  <a16:creationId xmlns:a16="http://schemas.microsoft.com/office/drawing/2014/main" id="{798A2126-558E-4234-9DA7-E1219835379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71148" y="4380339"/>
              <a:ext cx="60677" cy="298897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F4E7CF0-59C1-4E3A-A57E-5BE2FAF4EF77}"/>
              </a:ext>
            </a:extLst>
          </p:cNvPr>
          <p:cNvGrpSpPr/>
          <p:nvPr/>
        </p:nvGrpSpPr>
        <p:grpSpPr>
          <a:xfrm>
            <a:off x="0" y="1763790"/>
            <a:ext cx="4453498" cy="4998960"/>
            <a:chOff x="0" y="1859040"/>
            <a:chExt cx="4453498" cy="4998960"/>
          </a:xfrm>
        </p:grpSpPr>
        <p:pic>
          <p:nvPicPr>
            <p:cNvPr id="81" name="図 80">
              <a:extLst>
                <a:ext uri="{FF2B5EF4-FFF2-40B4-BE49-F238E27FC236}">
                  <a16:creationId xmlns:a16="http://schemas.microsoft.com/office/drawing/2014/main" id="{ECD60AB4-2D7A-436A-8825-13A0E27495D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378" t="39784" r="2824"/>
            <a:stretch/>
          </p:blipFill>
          <p:spPr>
            <a:xfrm>
              <a:off x="487946" y="5374013"/>
              <a:ext cx="3733955" cy="1483987"/>
            </a:xfrm>
            <a:prstGeom prst="rect">
              <a:avLst/>
            </a:prstGeom>
          </p:spPr>
        </p:pic>
        <p:pic>
          <p:nvPicPr>
            <p:cNvPr id="103" name="図 102">
              <a:extLst>
                <a:ext uri="{FF2B5EF4-FFF2-40B4-BE49-F238E27FC236}">
                  <a16:creationId xmlns:a16="http://schemas.microsoft.com/office/drawing/2014/main" id="{EC815C01-D4C0-48F3-A361-ACBCCC068D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8821" t="37691" r="14978" b="20671"/>
            <a:stretch/>
          </p:blipFill>
          <p:spPr>
            <a:xfrm>
              <a:off x="405752" y="3761201"/>
              <a:ext cx="3651762" cy="974587"/>
            </a:xfrm>
            <a:prstGeom prst="rect">
              <a:avLst/>
            </a:prstGeom>
          </p:spPr>
        </p:pic>
        <p:pic>
          <p:nvPicPr>
            <p:cNvPr id="105" name="図 104">
              <a:extLst>
                <a:ext uri="{FF2B5EF4-FFF2-40B4-BE49-F238E27FC236}">
                  <a16:creationId xmlns:a16="http://schemas.microsoft.com/office/drawing/2014/main" id="{DEBC2F40-B8EB-48DB-8FD8-19BA11297C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12685" t="39648" r="4962" b="22864"/>
            <a:stretch/>
          </p:blipFill>
          <p:spPr>
            <a:xfrm>
              <a:off x="549800" y="2412419"/>
              <a:ext cx="3601859" cy="757360"/>
            </a:xfrm>
            <a:prstGeom prst="rect">
              <a:avLst/>
            </a:prstGeom>
          </p:spPr>
        </p:pic>
        <p:pic>
          <p:nvPicPr>
            <p:cNvPr id="106" name="図 105">
              <a:extLst>
                <a:ext uri="{FF2B5EF4-FFF2-40B4-BE49-F238E27FC236}">
                  <a16:creationId xmlns:a16="http://schemas.microsoft.com/office/drawing/2014/main" id="{6BA22177-5E19-48AD-AFF2-7D6406A32F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8500" t="43120" r="8867" b="22145"/>
            <a:stretch/>
          </p:blipFill>
          <p:spPr>
            <a:xfrm>
              <a:off x="585027" y="3138141"/>
              <a:ext cx="3681117" cy="757359"/>
            </a:xfrm>
            <a:prstGeom prst="rect">
              <a:avLst/>
            </a:prstGeom>
          </p:spPr>
        </p:pic>
        <p:pic>
          <p:nvPicPr>
            <p:cNvPr id="108" name="図 107">
              <a:extLst>
                <a:ext uri="{FF2B5EF4-FFF2-40B4-BE49-F238E27FC236}">
                  <a16:creationId xmlns:a16="http://schemas.microsoft.com/office/drawing/2014/main" id="{074334A4-577B-4A05-92B0-C783FFD7E2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7601" t="46242" r="4773" b="19601"/>
            <a:stretch/>
          </p:blipFill>
          <p:spPr>
            <a:xfrm>
              <a:off x="479349" y="4686369"/>
              <a:ext cx="3654698" cy="705368"/>
            </a:xfrm>
            <a:prstGeom prst="rect">
              <a:avLst/>
            </a:prstGeom>
          </p:spPr>
        </p:pic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5C64CE62-BBE6-40A2-ACE2-F9D5A4E75D88}"/>
                </a:ext>
              </a:extLst>
            </p:cNvPr>
            <p:cNvSpPr txBox="1"/>
            <p:nvPr/>
          </p:nvSpPr>
          <p:spPr>
            <a:xfrm rot="16200000">
              <a:off x="-101339" y="4150242"/>
              <a:ext cx="791445" cy="265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  <a:r>
                <a:rPr lang="en-US" altLang="ja-JP" sz="1200" baseline="-25000" dirty="0" err="1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altLang="ja-JP" sz="1200" baseline="30000" dirty="0" err="1">
                  <a:latin typeface="Arial" panose="020B0604020202020204" pitchFamily="34" charset="0"/>
                  <a:cs typeface="Arial" panose="020B0604020202020204" pitchFamily="34" charset="0"/>
                </a:rPr>
                <a:t>dia</a:t>
              </a:r>
              <a:r>
                <a:rPr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 (kJ)</a:t>
              </a:r>
              <a:endParaRPr lang="ja-JP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5ED95FF3-6882-4D52-A76A-21D047523664}"/>
                </a:ext>
              </a:extLst>
            </p:cNvPr>
            <p:cNvGrpSpPr/>
            <p:nvPr/>
          </p:nvGrpSpPr>
          <p:grpSpPr>
            <a:xfrm rot="16200000">
              <a:off x="-157233" y="2448783"/>
              <a:ext cx="903587" cy="501411"/>
              <a:chOff x="6348886" y="494273"/>
              <a:chExt cx="967232" cy="536729"/>
            </a:xfrm>
          </p:grpSpPr>
          <p:sp>
            <p:nvSpPr>
              <p:cNvPr id="112" name="テキスト ボックス 111">
                <a:extLst>
                  <a:ext uri="{FF2B5EF4-FFF2-40B4-BE49-F238E27FC236}">
                    <a16:creationId xmlns:a16="http://schemas.microsoft.com/office/drawing/2014/main" id="{1DFDE7A6-CDAA-4768-865E-E703D9DD7AAE}"/>
                  </a:ext>
                </a:extLst>
              </p:cNvPr>
              <p:cNvSpPr txBox="1"/>
              <p:nvPr/>
            </p:nvSpPr>
            <p:spPr>
              <a:xfrm>
                <a:off x="6348886" y="494273"/>
                <a:ext cx="967232" cy="5367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altLang="ja-JP" sz="1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(10</a:t>
                </a:r>
                <a:r>
                  <a:rPr lang="en-US" altLang="ja-JP" sz="14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19</a:t>
                </a:r>
                <a:r>
                  <a:rPr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m</a:t>
                </a:r>
                <a:r>
                  <a:rPr lang="en-US" altLang="ja-JP" sz="14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-3</a:t>
                </a:r>
                <a:r>
                  <a:rPr lang="en-US" altLang="ja-JP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ja-JP" alt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13" name="直線コネクタ 112">
                <a:extLst>
                  <a:ext uri="{FF2B5EF4-FFF2-40B4-BE49-F238E27FC236}">
                    <a16:creationId xmlns:a16="http://schemas.microsoft.com/office/drawing/2014/main" id="{08D74B7E-80D4-438F-A08B-D644E7136BD5}"/>
                  </a:ext>
                </a:extLst>
              </p:cNvPr>
              <p:cNvCxnSpPr/>
              <p:nvPr/>
            </p:nvCxnSpPr>
            <p:spPr>
              <a:xfrm>
                <a:off x="6690956" y="575757"/>
                <a:ext cx="144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5A5BAF38-7C44-46ED-B0C8-69ADFE07B818}"/>
                </a:ext>
              </a:extLst>
            </p:cNvPr>
            <p:cNvCxnSpPr/>
            <p:nvPr/>
          </p:nvCxnSpPr>
          <p:spPr>
            <a:xfrm>
              <a:off x="2038604" y="2218845"/>
              <a:ext cx="0" cy="421510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6FAC3F14-2BBC-4F2E-B0BA-CF276EADA5E2}"/>
                </a:ext>
              </a:extLst>
            </p:cNvPr>
            <p:cNvSpPr txBox="1"/>
            <p:nvPr/>
          </p:nvSpPr>
          <p:spPr>
            <a:xfrm>
              <a:off x="2102407" y="2106690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Detach</a:t>
              </a:r>
              <a:endParaRPr lang="ja-JP" alt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6AFA8E8C-7884-4491-B652-FD6C519952C6}"/>
                </a:ext>
              </a:extLst>
            </p:cNvPr>
            <p:cNvSpPr txBox="1"/>
            <p:nvPr/>
          </p:nvSpPr>
          <p:spPr>
            <a:xfrm>
              <a:off x="1166069" y="2446876"/>
              <a:ext cx="624001" cy="324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en-US" altLang="ja-JP" sz="1600" baseline="-25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sudo</a:t>
              </a:r>
              <a:r>
                <a:rPr lang="en-US" altLang="ja-JP" sz="16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ja-JP" alt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77EFDF53-4B64-4DDD-B533-73B07710CCE8}"/>
                </a:ext>
              </a:extLst>
            </p:cNvPr>
            <p:cNvSpPr txBox="1"/>
            <p:nvPr/>
          </p:nvSpPr>
          <p:spPr>
            <a:xfrm>
              <a:off x="3398553" y="3162926"/>
              <a:ext cx="402790" cy="250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1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NBI</a:t>
              </a:r>
              <a:endParaRPr lang="ja-JP" altLang="en-US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8" name="直線矢印コネクタ 117">
              <a:extLst>
                <a:ext uri="{FF2B5EF4-FFF2-40B4-BE49-F238E27FC236}">
                  <a16:creationId xmlns:a16="http://schemas.microsoft.com/office/drawing/2014/main" id="{7FCED777-4649-4741-A60A-0F7B408C3935}"/>
                </a:ext>
              </a:extLst>
            </p:cNvPr>
            <p:cNvCxnSpPr/>
            <p:nvPr/>
          </p:nvCxnSpPr>
          <p:spPr>
            <a:xfrm>
              <a:off x="3438101" y="3414018"/>
              <a:ext cx="474572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233479C7-4415-4E3F-99E7-F852A0F88641}"/>
                </a:ext>
              </a:extLst>
            </p:cNvPr>
            <p:cNvSpPr txBox="1"/>
            <p:nvPr/>
          </p:nvSpPr>
          <p:spPr>
            <a:xfrm rot="16200000">
              <a:off x="-133478" y="4830439"/>
              <a:ext cx="846748" cy="4129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100" dirty="0" err="1"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en-US" altLang="ja-JP" sz="1100" dirty="0">
                  <a:latin typeface="Arial" panose="020B0604020202020204" pitchFamily="34" charset="0"/>
                  <a:cs typeface="Arial" panose="020B0604020202020204" pitchFamily="34" charset="0"/>
                </a:rPr>
                <a:t> particle</a:t>
              </a:r>
            </a:p>
            <a:p>
              <a:pPr algn="ctr"/>
              <a:r>
                <a:rPr lang="en-US" altLang="ja-JP" sz="1100" dirty="0">
                  <a:latin typeface="Arial" panose="020B0604020202020204" pitchFamily="34" charset="0"/>
                  <a:cs typeface="Arial" panose="020B0604020202020204" pitchFamily="34" charset="0"/>
                </a:rPr>
                <a:t>flux (A)</a:t>
              </a:r>
              <a:endParaRPr lang="ja-JP" alt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2" name="直線コネクタ 121">
              <a:extLst>
                <a:ext uri="{FF2B5EF4-FFF2-40B4-BE49-F238E27FC236}">
                  <a16:creationId xmlns:a16="http://schemas.microsoft.com/office/drawing/2014/main" id="{4823D4D8-2B56-4526-8481-C77EAF610DE6}"/>
                </a:ext>
              </a:extLst>
            </p:cNvPr>
            <p:cNvCxnSpPr/>
            <p:nvPr/>
          </p:nvCxnSpPr>
          <p:spPr>
            <a:xfrm>
              <a:off x="3606244" y="2218845"/>
              <a:ext cx="0" cy="421510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矢印: 左右 122">
              <a:extLst>
                <a:ext uri="{FF2B5EF4-FFF2-40B4-BE49-F238E27FC236}">
                  <a16:creationId xmlns:a16="http://schemas.microsoft.com/office/drawing/2014/main" id="{AC035FC3-F0E2-4F55-8925-A1FA78C9DBD4}"/>
                </a:ext>
              </a:extLst>
            </p:cNvPr>
            <p:cNvSpPr/>
            <p:nvPr/>
          </p:nvSpPr>
          <p:spPr>
            <a:xfrm>
              <a:off x="2086699" y="2337801"/>
              <a:ext cx="1479769" cy="107385"/>
            </a:xfrm>
            <a:prstGeom prst="leftRightArrow">
              <a:avLst>
                <a:gd name="adj1" fmla="val 50000"/>
                <a:gd name="adj2" fmla="val 63953"/>
              </a:avLst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9789DE7D-F0A6-452D-8FD9-EDAED50179BC}"/>
                </a:ext>
              </a:extLst>
            </p:cNvPr>
            <p:cNvSpPr txBox="1"/>
            <p:nvPr/>
          </p:nvSpPr>
          <p:spPr>
            <a:xfrm rot="16200000">
              <a:off x="-24947" y="3348181"/>
              <a:ext cx="820633" cy="265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altLang="ja-JP" sz="1200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rad</a:t>
              </a:r>
              <a:r>
                <a:rPr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 (MW)</a:t>
              </a:r>
              <a:endParaRPr lang="ja-JP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0820E9F4-1B66-40F1-AE0D-989D85AE24ED}"/>
                </a:ext>
              </a:extLst>
            </p:cNvPr>
            <p:cNvSpPr txBox="1"/>
            <p:nvPr/>
          </p:nvSpPr>
          <p:spPr>
            <a:xfrm rot="16200000">
              <a:off x="-234916" y="5710940"/>
              <a:ext cx="1044981" cy="5751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100" dirty="0">
                  <a:cs typeface="Arial" panose="020B0604020202020204" pitchFamily="34" charset="0"/>
                </a:rPr>
                <a:t>Density fluctuation (</a:t>
              </a:r>
              <a:r>
                <a:rPr lang="en-US" altLang="ja-JP" sz="1100" dirty="0" err="1">
                  <a:cs typeface="Arial" panose="020B0604020202020204" pitchFamily="34" charset="0"/>
                </a:rPr>
                <a:t>a.u</a:t>
              </a:r>
              <a:r>
                <a:rPr lang="en-US" altLang="ja-JP" sz="1100" dirty="0">
                  <a:cs typeface="Arial" panose="020B0604020202020204" pitchFamily="34" charset="0"/>
                </a:rPr>
                <a:t>.)</a:t>
              </a:r>
              <a:endParaRPr lang="ja-JP" altLang="en-US" sz="1100" dirty="0">
                <a:cs typeface="Arial" panose="020B0604020202020204" pitchFamily="34" charset="0"/>
              </a:endParaRPr>
            </a:p>
          </p:txBody>
        </p:sp>
        <p:sp>
          <p:nvSpPr>
            <p:cNvPr id="127" name="テキスト ボックス 5">
              <a:extLst>
                <a:ext uri="{FF2B5EF4-FFF2-40B4-BE49-F238E27FC236}">
                  <a16:creationId xmlns:a16="http://schemas.microsoft.com/office/drawing/2014/main" id="{C1DA05A5-BD5A-4216-891C-39E4D712D734}"/>
                </a:ext>
              </a:extLst>
            </p:cNvPr>
            <p:cNvSpPr txBox="1"/>
            <p:nvPr/>
          </p:nvSpPr>
          <p:spPr>
            <a:xfrm>
              <a:off x="1070469" y="5488516"/>
              <a:ext cx="667013" cy="235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1000" dirty="0"/>
                <a:t>3-30 kHz</a:t>
              </a:r>
            </a:p>
          </p:txBody>
        </p:sp>
        <p:sp>
          <p:nvSpPr>
            <p:cNvPr id="133" name="テキスト ボックス 5">
              <a:extLst>
                <a:ext uri="{FF2B5EF4-FFF2-40B4-BE49-F238E27FC236}">
                  <a16:creationId xmlns:a16="http://schemas.microsoft.com/office/drawing/2014/main" id="{268EB352-1EF2-4B6E-859D-90E2E9E6DDB7}"/>
                </a:ext>
              </a:extLst>
            </p:cNvPr>
            <p:cNvSpPr txBox="1"/>
            <p:nvPr/>
          </p:nvSpPr>
          <p:spPr>
            <a:xfrm>
              <a:off x="1354233" y="5866217"/>
              <a:ext cx="802199" cy="235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1000" dirty="0">
                  <a:solidFill>
                    <a:srgbClr val="FF0000"/>
                  </a:solidFill>
                </a:rPr>
                <a:t>30-150 kHz</a:t>
              </a:r>
            </a:p>
          </p:txBody>
        </p:sp>
        <p:sp>
          <p:nvSpPr>
            <p:cNvPr id="134" name="テキスト ボックス 5">
              <a:extLst>
                <a:ext uri="{FF2B5EF4-FFF2-40B4-BE49-F238E27FC236}">
                  <a16:creationId xmlns:a16="http://schemas.microsoft.com/office/drawing/2014/main" id="{4B7F4255-B280-4CEC-AADD-F4F3F963A7AD}"/>
                </a:ext>
              </a:extLst>
            </p:cNvPr>
            <p:cNvSpPr txBox="1"/>
            <p:nvPr/>
          </p:nvSpPr>
          <p:spPr>
            <a:xfrm>
              <a:off x="1379674" y="6149983"/>
              <a:ext cx="869790" cy="235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1000" dirty="0">
                  <a:solidFill>
                    <a:srgbClr val="3333FF"/>
                  </a:solidFill>
                </a:rPr>
                <a:t>150-500 kHz</a:t>
              </a:r>
              <a:endParaRPr lang="ja-JP" altLang="en-US" sz="1000" dirty="0">
                <a:solidFill>
                  <a:srgbClr val="3333FF"/>
                </a:solidFill>
              </a:endParaRPr>
            </a:p>
          </p:txBody>
        </p:sp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8CD0A7B5-3E2F-4B96-99F9-518842D0D36D}"/>
                </a:ext>
              </a:extLst>
            </p:cNvPr>
            <p:cNvSpPr txBox="1"/>
            <p:nvPr/>
          </p:nvSpPr>
          <p:spPr>
            <a:xfrm rot="16200000">
              <a:off x="4075288" y="3414856"/>
              <a:ext cx="505714" cy="250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100" dirty="0">
                  <a:latin typeface="Arial" panose="020B0604020202020204" pitchFamily="34" charset="0"/>
                  <a:cs typeface="Arial" panose="020B0604020202020204" pitchFamily="34" charset="0"/>
                </a:rPr>
                <a:t>(MW)</a:t>
              </a:r>
              <a:endParaRPr lang="ja-JP" alt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8FD626AE-FC94-4EFD-8668-34AEE57CC014}"/>
                </a:ext>
              </a:extLst>
            </p:cNvPr>
            <p:cNvCxnSpPr/>
            <p:nvPr/>
          </p:nvCxnSpPr>
          <p:spPr>
            <a:xfrm>
              <a:off x="2815669" y="2209320"/>
              <a:ext cx="0" cy="421510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矢印: 左右 46">
              <a:extLst>
                <a:ext uri="{FF2B5EF4-FFF2-40B4-BE49-F238E27FC236}">
                  <a16:creationId xmlns:a16="http://schemas.microsoft.com/office/drawing/2014/main" id="{4D7C78EA-9AB6-4980-80C5-975FB870E5F9}"/>
                </a:ext>
              </a:extLst>
            </p:cNvPr>
            <p:cNvSpPr/>
            <p:nvPr/>
          </p:nvSpPr>
          <p:spPr>
            <a:xfrm>
              <a:off x="2839174" y="2194926"/>
              <a:ext cx="720000" cy="108000"/>
            </a:xfrm>
            <a:prstGeom prst="leftRightArrow">
              <a:avLst>
                <a:gd name="adj1" fmla="val 50000"/>
                <a:gd name="adj2" fmla="val 63953"/>
              </a:avLst>
            </a:prstGeom>
            <a:solidFill>
              <a:schemeClr val="accent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93EB77F7-D810-4C21-99B8-C807FE6D4A49}"/>
                </a:ext>
              </a:extLst>
            </p:cNvPr>
            <p:cNvSpPr txBox="1"/>
            <p:nvPr/>
          </p:nvSpPr>
          <p:spPr>
            <a:xfrm>
              <a:off x="2807257" y="1859040"/>
              <a:ext cx="869393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100"/>
                </a:lnSpc>
              </a:pPr>
              <a:r>
                <a:rPr lang="en-US" altLang="ja-JP" sz="1200" b="1" dirty="0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Improved mode</a:t>
              </a:r>
              <a:endParaRPr lang="ja-JP" altLang="en-US" sz="1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F6E0435D-2909-4C41-9EAB-A5EA3166E706}"/>
              </a:ext>
            </a:extLst>
          </p:cNvPr>
          <p:cNvGrpSpPr>
            <a:grpSpLocks noChangeAspect="1"/>
          </p:cNvGrpSpPr>
          <p:nvPr/>
        </p:nvGrpSpPr>
        <p:grpSpPr>
          <a:xfrm>
            <a:off x="5073353" y="3989447"/>
            <a:ext cx="3611183" cy="2868553"/>
            <a:chOff x="4631857" y="1998207"/>
            <a:chExt cx="3360143" cy="2669141"/>
          </a:xfrm>
        </p:grpSpPr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40A8AD5B-BBCD-4345-9577-D7E3354800A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8155" t="39715" r="2578" b="4148"/>
            <a:stretch/>
          </p:blipFill>
          <p:spPr>
            <a:xfrm>
              <a:off x="4867720" y="1998207"/>
              <a:ext cx="2679852" cy="2439538"/>
            </a:xfrm>
            <a:prstGeom prst="rect">
              <a:avLst/>
            </a:prstGeom>
          </p:spPr>
        </p:pic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E45F802E-4885-45C8-A1EF-F0378D4297E8}"/>
                </a:ext>
              </a:extLst>
            </p:cNvPr>
            <p:cNvCxnSpPr/>
            <p:nvPr/>
          </p:nvCxnSpPr>
          <p:spPr>
            <a:xfrm>
              <a:off x="7037349" y="2024196"/>
              <a:ext cx="0" cy="2190473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テキスト ボックス 52">
                  <a:extLst>
                    <a:ext uri="{FF2B5EF4-FFF2-40B4-BE49-F238E27FC236}">
                      <a16:creationId xmlns:a16="http://schemas.microsoft.com/office/drawing/2014/main" id="{C09C0326-6335-49D4-8366-ED4AF85F92A3}"/>
                    </a:ext>
                  </a:extLst>
                </p:cNvPr>
                <p:cNvSpPr txBox="1"/>
                <p:nvPr/>
              </p:nvSpPr>
              <p:spPr>
                <a:xfrm rot="16200000">
                  <a:off x="3871622" y="3100139"/>
                  <a:ext cx="1710675" cy="19020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ja-JP" altLang="en-US" sz="1200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ja-JP" sz="12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sub>
                        </m:sSub>
                        <m:r>
                          <a:rPr lang="en-US" altLang="ja-JP" sz="1200" i="1">
                            <a:latin typeface="Cambria Math" panose="02040503050406030204" pitchFamily="18" charset="0"/>
                          </a:rPr>
                          <m:t>/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altLang="ja-JP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altLang="ja-JP" sz="1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ja-JP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ja-JP" sz="1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altLang="ja-JP" sz="12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altLang="ja-JP" sz="1200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altLang="ja-JP" sz="1200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  <m:r>
                                      <a:rPr lang="en-US" altLang="ja-JP" sz="1200" i="1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altLang="ja-JP" sz="12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ja-JP" sz="1200" i="1">
                                    <a:latin typeface="Cambria Math" panose="02040503050406030204" pitchFamily="18" charset="0"/>
                                  </a:rPr>
                                  <m:t>0.6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ja-JP" sz="1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12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altLang="ja-JP" sz="1200" i="1">
                                    <a:latin typeface="Cambria Math" panose="02040503050406030204" pitchFamily="18" charset="0"/>
                                  </a:rPr>
                                  <m:t>0.8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ja-JP" sz="1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12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altLang="ja-JP" sz="1200" i="1">
                                    <a:latin typeface="Cambria Math" panose="02040503050406030204" pitchFamily="18" charset="0"/>
                                  </a:rPr>
                                  <m:t>−0.2</m:t>
                                </m:r>
                              </m:sup>
                            </m:sSup>
                          </m:e>
                        </m:d>
                      </m:oMath>
                    </m:oMathPara>
                  </a14:m>
                  <a:endParaRPr lang="ja-JP" altLang="en-US" sz="1200" dirty="0"/>
                </a:p>
              </p:txBody>
            </p:sp>
          </mc:Choice>
          <mc:Fallback xmlns="">
            <p:sp>
              <p:nvSpPr>
                <p:cNvPr id="6" name="テキスト ボックス 5">
                  <a:extLst>
                    <a:ext uri="{FF2B5EF4-FFF2-40B4-BE49-F238E27FC236}">
                      <a16:creationId xmlns:a16="http://schemas.microsoft.com/office/drawing/2014/main" id="{CF088729-2E8C-44C8-9150-17669E216AA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3871622" y="3100139"/>
                  <a:ext cx="1710675" cy="190206"/>
                </a:xfrm>
                <a:prstGeom prst="rect">
                  <a:avLst/>
                </a:prstGeom>
                <a:blipFill>
                  <a:blip r:embed="rId9"/>
                  <a:stretch>
                    <a:fillRect l="-3030" r="-24242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A4780929-2660-4017-AFA4-C20B5D2420EA}"/>
                </a:ext>
              </a:extLst>
            </p:cNvPr>
            <p:cNvGrpSpPr/>
            <p:nvPr/>
          </p:nvGrpSpPr>
          <p:grpSpPr>
            <a:xfrm>
              <a:off x="6051875" y="4405815"/>
              <a:ext cx="672325" cy="261533"/>
              <a:chOff x="5102848" y="994408"/>
              <a:chExt cx="870324" cy="338555"/>
            </a:xfrm>
          </p:grpSpPr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6EA06740-18BC-4D41-B78A-436A0CD64ABC}"/>
                  </a:ext>
                </a:extLst>
              </p:cNvPr>
              <p:cNvSpPr txBox="1"/>
              <p:nvPr/>
            </p:nvSpPr>
            <p:spPr>
              <a:xfrm>
                <a:off x="5102848" y="994408"/>
                <a:ext cx="870324" cy="338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altLang="ja-JP" sz="105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en-US" altLang="ja-JP" sz="1050" dirty="0"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en-US" altLang="ja-JP" sz="105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altLang="ja-JP" sz="1050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sudo</a:t>
                </a:r>
                <a:r>
                  <a:rPr lang="en-US" altLang="ja-JP" sz="105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ja-JP" altLang="en-US" sz="105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68" name="直線コネクタ 67">
                <a:extLst>
                  <a:ext uri="{FF2B5EF4-FFF2-40B4-BE49-F238E27FC236}">
                    <a16:creationId xmlns:a16="http://schemas.microsoft.com/office/drawing/2014/main" id="{ACD3BB04-9BC8-4258-B2D1-8A6C87652E3D}"/>
                  </a:ext>
                </a:extLst>
              </p:cNvPr>
              <p:cNvCxnSpPr/>
              <p:nvPr/>
            </p:nvCxnSpPr>
            <p:spPr>
              <a:xfrm>
                <a:off x="5195614" y="1090838"/>
                <a:ext cx="108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グループ化 54">
              <a:extLst>
                <a:ext uri="{FF2B5EF4-FFF2-40B4-BE49-F238E27FC236}">
                  <a16:creationId xmlns:a16="http://schemas.microsoft.com/office/drawing/2014/main" id="{CA866033-7077-4767-A4B7-39AB77239554}"/>
                </a:ext>
              </a:extLst>
            </p:cNvPr>
            <p:cNvGrpSpPr/>
            <p:nvPr/>
          </p:nvGrpSpPr>
          <p:grpSpPr>
            <a:xfrm>
              <a:off x="5346656" y="3465754"/>
              <a:ext cx="1345004" cy="548173"/>
              <a:chOff x="7152929" y="1428794"/>
              <a:chExt cx="1741105" cy="709610"/>
            </a:xfrm>
          </p:grpSpPr>
          <p:sp>
            <p:nvSpPr>
              <p:cNvPr id="59" name="二等辺三角形 58">
                <a:extLst>
                  <a:ext uri="{FF2B5EF4-FFF2-40B4-BE49-F238E27FC236}">
                    <a16:creationId xmlns:a16="http://schemas.microsoft.com/office/drawing/2014/main" id="{1A703575-7F00-47EC-9E6D-0E986699275B}"/>
                  </a:ext>
                </a:extLst>
              </p:cNvPr>
              <p:cNvSpPr/>
              <p:nvPr/>
            </p:nvSpPr>
            <p:spPr>
              <a:xfrm>
                <a:off x="7152929" y="1542230"/>
                <a:ext cx="113278" cy="97654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7B4FB97A-CF8A-498C-8050-A50DD643536C}"/>
                  </a:ext>
                </a:extLst>
              </p:cNvPr>
              <p:cNvSpPr txBox="1"/>
              <p:nvPr/>
            </p:nvSpPr>
            <p:spPr>
              <a:xfrm>
                <a:off x="7252282" y="1428794"/>
                <a:ext cx="1214340" cy="3187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Without RMP</a:t>
                </a:r>
                <a:endParaRPr lang="ja-JP" altLang="en-US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楕円 60">
                <a:extLst>
                  <a:ext uri="{FF2B5EF4-FFF2-40B4-BE49-F238E27FC236}">
                    <a16:creationId xmlns:a16="http://schemas.microsoft.com/office/drawing/2014/main" id="{C3F62C73-97E7-4033-8B6C-7C495A202707}"/>
                  </a:ext>
                </a:extLst>
              </p:cNvPr>
              <p:cNvSpPr/>
              <p:nvPr/>
            </p:nvSpPr>
            <p:spPr>
              <a:xfrm>
                <a:off x="7164279" y="1765671"/>
                <a:ext cx="88777" cy="8877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3333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2" name="楕円 61">
                <a:extLst>
                  <a:ext uri="{FF2B5EF4-FFF2-40B4-BE49-F238E27FC236}">
                    <a16:creationId xmlns:a16="http://schemas.microsoft.com/office/drawing/2014/main" id="{AA8678E0-7A55-42D3-A2FC-33BA29E41132}"/>
                  </a:ext>
                </a:extLst>
              </p:cNvPr>
              <p:cNvSpPr/>
              <p:nvPr/>
            </p:nvSpPr>
            <p:spPr>
              <a:xfrm>
                <a:off x="7165757" y="1945689"/>
                <a:ext cx="88777" cy="8877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83475D68-1635-4AC4-B25E-C58B3C80C20B}"/>
                  </a:ext>
                </a:extLst>
              </p:cNvPr>
              <p:cNvSpPr txBox="1"/>
              <p:nvPr/>
            </p:nvSpPr>
            <p:spPr>
              <a:xfrm>
                <a:off x="7907951" y="1731906"/>
                <a:ext cx="986083" cy="3187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With RMP</a:t>
                </a:r>
                <a:endParaRPr lang="ja-JP" altLang="en-US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CD90268C-66B6-4249-AFB2-A5C1D7283441}"/>
                  </a:ext>
                </a:extLst>
              </p:cNvPr>
              <p:cNvSpPr txBox="1"/>
              <p:nvPr/>
            </p:nvSpPr>
            <p:spPr>
              <a:xfrm>
                <a:off x="7231082" y="1647675"/>
                <a:ext cx="705945" cy="3187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00" dirty="0">
                    <a:solidFill>
                      <a:srgbClr val="3333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Attach</a:t>
                </a:r>
                <a:endParaRPr lang="ja-JP" altLang="en-US" sz="1000" dirty="0">
                  <a:solidFill>
                    <a:srgbClr val="3333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A5480C65-ED9F-4C9F-B252-06F916E464E8}"/>
                  </a:ext>
                </a:extLst>
              </p:cNvPr>
              <p:cNvSpPr txBox="1"/>
              <p:nvPr/>
            </p:nvSpPr>
            <p:spPr>
              <a:xfrm>
                <a:off x="7229295" y="1819671"/>
                <a:ext cx="761972" cy="3187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Detach</a:t>
                </a:r>
                <a:endParaRPr lang="ja-JP" altLang="en-US" sz="1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右中かっこ 65">
                <a:extLst>
                  <a:ext uri="{FF2B5EF4-FFF2-40B4-BE49-F238E27FC236}">
                    <a16:creationId xmlns:a16="http://schemas.microsoft.com/office/drawing/2014/main" id="{78E2353A-9C2B-4C32-816F-77FB48BCA666}"/>
                  </a:ext>
                </a:extLst>
              </p:cNvPr>
              <p:cNvSpPr/>
              <p:nvPr/>
            </p:nvSpPr>
            <p:spPr>
              <a:xfrm>
                <a:off x="7898965" y="1727631"/>
                <a:ext cx="48986" cy="323304"/>
              </a:xfrm>
              <a:prstGeom prst="rightBrace">
                <a:avLst>
                  <a:gd name="adj1" fmla="val 40686"/>
                  <a:gd name="adj2" fmla="val 5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56" name="フリーフォーム: 図形 55">
              <a:extLst>
                <a:ext uri="{FF2B5EF4-FFF2-40B4-BE49-F238E27FC236}">
                  <a16:creationId xmlns:a16="http://schemas.microsoft.com/office/drawing/2014/main" id="{E60665BE-9431-41CA-9B29-46B233D47176}"/>
                </a:ext>
              </a:extLst>
            </p:cNvPr>
            <p:cNvSpPr/>
            <p:nvPr/>
          </p:nvSpPr>
          <p:spPr>
            <a:xfrm>
              <a:off x="7026648" y="2263219"/>
              <a:ext cx="420970" cy="556538"/>
            </a:xfrm>
            <a:custGeom>
              <a:avLst/>
              <a:gdLst>
                <a:gd name="connsiteX0" fmla="*/ 544945 w 544945"/>
                <a:gd name="connsiteY0" fmla="*/ 720437 h 720437"/>
                <a:gd name="connsiteX1" fmla="*/ 461818 w 544945"/>
                <a:gd name="connsiteY1" fmla="*/ 434109 h 720437"/>
                <a:gd name="connsiteX2" fmla="*/ 230909 w 544945"/>
                <a:gd name="connsiteY2" fmla="*/ 157019 h 720437"/>
                <a:gd name="connsiteX3" fmla="*/ 0 w 544945"/>
                <a:gd name="connsiteY3" fmla="*/ 0 h 720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4945" h="720437">
                  <a:moveTo>
                    <a:pt x="544945" y="720437"/>
                  </a:moveTo>
                  <a:cubicBezTo>
                    <a:pt x="529551" y="624224"/>
                    <a:pt x="514157" y="528012"/>
                    <a:pt x="461818" y="434109"/>
                  </a:cubicBezTo>
                  <a:cubicBezTo>
                    <a:pt x="409479" y="340206"/>
                    <a:pt x="307879" y="229370"/>
                    <a:pt x="230909" y="157019"/>
                  </a:cubicBezTo>
                  <a:cubicBezTo>
                    <a:pt x="153939" y="84668"/>
                    <a:pt x="76969" y="42334"/>
                    <a:pt x="0" y="0"/>
                  </a:cubicBezTo>
                </a:path>
              </a:pathLst>
            </a:custGeom>
            <a:noFill/>
            <a:ln w="28575">
              <a:solidFill>
                <a:srgbClr val="FF9933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9C8BB206-263C-4AFA-9E2F-9F72AD184789}"/>
                </a:ext>
              </a:extLst>
            </p:cNvPr>
            <p:cNvSpPr txBox="1"/>
            <p:nvPr/>
          </p:nvSpPr>
          <p:spPr>
            <a:xfrm rot="2562636">
              <a:off x="6750576" y="2237946"/>
              <a:ext cx="1241424" cy="2853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b="1" dirty="0">
                  <a:solidFill>
                    <a:srgbClr val="FF9933"/>
                  </a:solidFill>
                </a:rPr>
                <a:t>Improved mode</a:t>
              </a:r>
              <a:endParaRPr lang="ja-JP" altLang="en-US" sz="1200" b="1" dirty="0">
                <a:solidFill>
                  <a:srgbClr val="FF9933"/>
                </a:solidFill>
              </a:endParaRPr>
            </a:p>
          </p:txBody>
        </p:sp>
      </p:grp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9B319AE6-F4C9-4D24-A56D-0E1D959EBF60}"/>
              </a:ext>
            </a:extLst>
          </p:cNvPr>
          <p:cNvSpPr txBox="1"/>
          <p:nvPr/>
        </p:nvSpPr>
        <p:spPr>
          <a:xfrm>
            <a:off x="4819650" y="3401110"/>
            <a:ext cx="40957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600" b="1" dirty="0">
                <a:solidFill>
                  <a:srgbClr val="3333FF"/>
                </a:solidFill>
                <a:latin typeface="+mj-lt"/>
                <a:sym typeface="Wingdings" panose="05000000000000000000" pitchFamily="2" charset="2"/>
              </a:rPr>
              <a:t>Confinement improvement significantly deviates from gyro-Bohm scaling</a:t>
            </a:r>
            <a:endParaRPr kumimoji="1" lang="ja-JP" altLang="en-US" sz="1600" b="1" dirty="0">
              <a:solidFill>
                <a:srgbClr val="3333FF"/>
              </a:solidFill>
              <a:latin typeface="+mj-lt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C6A3EAF6-DDC3-4727-8C08-3437624E179F}"/>
              </a:ext>
            </a:extLst>
          </p:cNvPr>
          <p:cNvSpPr txBox="1"/>
          <p:nvPr/>
        </p:nvSpPr>
        <p:spPr>
          <a:xfrm>
            <a:off x="5055394" y="815459"/>
            <a:ext cx="36028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rgbClr val="3333FF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ETB developed at edge of stochastic layer</a:t>
            </a:r>
            <a:endParaRPr lang="ja-JP" altLang="en-US" sz="1600" b="1" dirty="0">
              <a:solidFill>
                <a:srgbClr val="3333FF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009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9">
      <a:majorFont>
        <a:latin typeface="Arial Narrow"/>
        <a:ea typeface="游ゴシック Light"/>
        <a:cs typeface=""/>
      </a:majorFont>
      <a:minorFont>
        <a:latin typeface="Arial"/>
        <a:ea typeface="游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18452</TotalTime>
  <Words>138</Words>
  <Application>Microsoft Office PowerPoint</Application>
  <PresentationFormat>画面に合わせる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Arial Narrow</vt:lpstr>
      <vt:lpstr>Cambria Math</vt:lpstr>
      <vt:lpstr>Symbol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ro-MK</dc:creator>
  <cp:lastModifiedBy>Masahiro (政弘)</cp:lastModifiedBy>
  <cp:revision>1403</cp:revision>
  <cp:lastPrinted>2021-04-08T00:47:52Z</cp:lastPrinted>
  <dcterms:created xsi:type="dcterms:W3CDTF">2020-04-16T07:07:16Z</dcterms:created>
  <dcterms:modified xsi:type="dcterms:W3CDTF">2021-04-08T07:20:52Z</dcterms:modified>
</cp:coreProperties>
</file>