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3"/>
  </p:notesMasterIdLst>
  <p:sldIdLst>
    <p:sldId id="28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66FF"/>
    <a:srgbClr val="FF00FF"/>
    <a:srgbClr val="005BAA"/>
    <a:srgbClr val="FCFCFC"/>
    <a:srgbClr val="FCFCFD"/>
    <a:srgbClr val="FCFDFD"/>
    <a:srgbClr val="FDFDFD"/>
    <a:srgbClr val="FDFDFE"/>
    <a:srgbClr val="FD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2" d="100"/>
          <a:sy n="72" d="100"/>
        </p:scale>
        <p:origin x="-1080" y="-24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716D5-ACEA-43FB-9282-292FC8262548}" type="datetimeFigureOut">
              <a:rPr lang="de-DE" smtClean="0"/>
              <a:t>07.04.2021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46895-DAEF-47E5-8529-7A3EBD843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5632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358776" y="188638"/>
            <a:ext cx="6821604" cy="651600"/>
          </a:xfrm>
          <a:prstGeom prst="rect">
            <a:avLst/>
          </a:prstGeom>
        </p:spPr>
        <p:txBody>
          <a:bodyPr lIns="0" anchor="b">
            <a:normAutofit/>
          </a:bodyPr>
          <a:lstStyle>
            <a:lvl1pPr>
              <a:defRPr lang="de-DE" sz="2800" b="1" kern="1200" dirty="0">
                <a:solidFill>
                  <a:schemeClr val="accent1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cxnSp>
        <p:nvCxnSpPr>
          <p:cNvPr id="11" name="Gerader Verbinder 10"/>
          <p:cNvCxnSpPr/>
          <p:nvPr userDrawn="1"/>
        </p:nvCxnSpPr>
        <p:spPr bwMode="auto">
          <a:xfrm>
            <a:off x="358775" y="900113"/>
            <a:ext cx="8425493" cy="111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358774" y="6477758"/>
            <a:ext cx="810000" cy="365125"/>
          </a:xfrm>
        </p:spPr>
        <p:txBody>
          <a:bodyPr/>
          <a:lstStyle/>
          <a:p>
            <a:r>
              <a:rPr lang="de-DE" dirty="0" smtClean="0"/>
              <a:t>12.05.2021</a:t>
            </a:r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1360187" y="6477758"/>
            <a:ext cx="6422400" cy="365125"/>
          </a:xfrm>
        </p:spPr>
        <p:txBody>
          <a:bodyPr/>
          <a:lstStyle/>
          <a:p>
            <a:r>
              <a:rPr lang="de-DE" dirty="0" smtClean="0"/>
              <a:t>Arne </a:t>
            </a:r>
            <a:r>
              <a:rPr lang="de-DE" dirty="0" err="1" smtClean="0"/>
              <a:t>Kallenbach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>
          <a:xfrm>
            <a:off x="7975225" y="6477758"/>
            <a:ext cx="810000" cy="365125"/>
          </a:xfrm>
        </p:spPr>
        <p:txBody>
          <a:bodyPr/>
          <a:lstStyle/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228198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358776" y="188638"/>
            <a:ext cx="6821604" cy="651600"/>
          </a:xfrm>
          <a:prstGeom prst="rect">
            <a:avLst/>
          </a:prstGeom>
        </p:spPr>
        <p:txBody>
          <a:bodyPr lIns="0" anchor="b">
            <a:normAutofit/>
          </a:bodyPr>
          <a:lstStyle>
            <a:lvl1pPr>
              <a:defRPr lang="de-DE" sz="2800" b="1" kern="1200" dirty="0">
                <a:solidFill>
                  <a:schemeClr val="accent1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cxnSp>
        <p:nvCxnSpPr>
          <p:cNvPr id="11" name="Gerader Verbinder 10"/>
          <p:cNvCxnSpPr/>
          <p:nvPr userDrawn="1"/>
        </p:nvCxnSpPr>
        <p:spPr bwMode="auto">
          <a:xfrm>
            <a:off x="358775" y="900113"/>
            <a:ext cx="8425493" cy="111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358774" y="6477758"/>
            <a:ext cx="810000" cy="365125"/>
          </a:xfrm>
        </p:spPr>
        <p:txBody>
          <a:bodyPr/>
          <a:lstStyle/>
          <a:p>
            <a:r>
              <a:rPr lang="de-DE" dirty="0" smtClean="0"/>
              <a:t>12.05.2021</a:t>
            </a:r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1360187" y="6477758"/>
            <a:ext cx="6422400" cy="365125"/>
          </a:xfrm>
        </p:spPr>
        <p:txBody>
          <a:bodyPr/>
          <a:lstStyle/>
          <a:p>
            <a:r>
              <a:rPr lang="de-DE" dirty="0" smtClean="0"/>
              <a:t>Arne </a:t>
            </a:r>
            <a:r>
              <a:rPr lang="de-DE" dirty="0" err="1" smtClean="0"/>
              <a:t>Kallenbach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>
          <a:xfrm>
            <a:off x="7975225" y="6477758"/>
            <a:ext cx="810000" cy="365125"/>
          </a:xfrm>
        </p:spPr>
        <p:txBody>
          <a:bodyPr/>
          <a:lstStyle/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12328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359569" y="188638"/>
            <a:ext cx="7616231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359569" y="909768"/>
            <a:ext cx="842486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July 2020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Arne Kallenbach, MST1 paper review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359835" y="1096930"/>
            <a:ext cx="8424329" cy="510449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5105864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8" pos="737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8774" y="6345238"/>
            <a:ext cx="8100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lang="de-DE" sz="1000" b="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de-DE" dirty="0" smtClean="0"/>
              <a:t>12.05.2021</a:t>
            </a:r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0187" y="6345238"/>
            <a:ext cx="642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de-DE" sz="1000" b="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de-DE" dirty="0" smtClean="0"/>
              <a:t>Arne </a:t>
            </a:r>
            <a:r>
              <a:rPr lang="de-DE" dirty="0" err="1" smtClean="0"/>
              <a:t>Kallenbach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225" y="6345238"/>
            <a:ext cx="8100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lang="de-DE" sz="1000" b="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9" name="Grafik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2041" y="188639"/>
            <a:ext cx="602080" cy="538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833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03" r:id="rId2"/>
    <p:sldLayoutId id="2147483717" r:id="rId3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  <p15:guide id="3" orient="horz" pos="119">
          <p15:clr>
            <a:srgbClr val="F26B43"/>
          </p15:clr>
        </p15:guide>
        <p15:guide id="4" pos="5534">
          <p15:clr>
            <a:srgbClr val="F26B43"/>
          </p15:clr>
        </p15:guide>
        <p15:guide id="5" pos="226">
          <p15:clr>
            <a:srgbClr val="F26B43"/>
          </p15:clr>
        </p15:guide>
        <p15:guide id="7" orient="horz" pos="572">
          <p15:clr>
            <a:srgbClr val="F26B43"/>
          </p15:clr>
        </p15:guide>
        <p15:guide id="8" orient="horz" pos="687">
          <p15:clr>
            <a:srgbClr val="F26B43"/>
          </p15:clr>
        </p15:guide>
        <p15:guide id="9" orient="horz" pos="3997">
          <p15:clr>
            <a:srgbClr val="F26B43"/>
          </p15:clr>
        </p15:guide>
        <p15:guide id="10" orient="horz" pos="458">
          <p15:clr>
            <a:srgbClr val="F26B43"/>
          </p15:clr>
        </p15:guide>
        <p15:guide id="12" orient="horz" pos="422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9" name="Textfeld 5"/>
          <p:cNvSpPr txBox="1"/>
          <p:nvPr/>
        </p:nvSpPr>
        <p:spPr>
          <a:xfrm>
            <a:off x="141734" y="74601"/>
            <a:ext cx="70030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de-DE" sz="2200" b="1" dirty="0" smtClean="0">
                <a:solidFill>
                  <a:srgbClr val="0063B3"/>
                </a:solidFill>
                <a:latin typeface="Arial Narrow" panose="020B0606020202030204" pitchFamily="34" charset="0"/>
              </a:rPr>
              <a:t>Integrated </a:t>
            </a:r>
            <a:r>
              <a:rPr lang="de-DE" sz="2200" b="1" dirty="0" err="1" smtClean="0">
                <a:solidFill>
                  <a:srgbClr val="0063B3"/>
                </a:solidFill>
                <a:latin typeface="Arial Narrow" panose="020B0606020202030204" pitchFamily="34" charset="0"/>
              </a:rPr>
              <a:t>no</a:t>
            </a:r>
            <a:r>
              <a:rPr lang="de-DE" sz="2200" b="1" dirty="0" smtClean="0">
                <a:solidFill>
                  <a:srgbClr val="0063B3"/>
                </a:solidFill>
                <a:latin typeface="Arial Narrow" panose="020B0606020202030204" pitchFamily="34" charset="0"/>
              </a:rPr>
              <a:t>-ELM </a:t>
            </a:r>
            <a:r>
              <a:rPr lang="de-DE" sz="2200" b="1" dirty="0" err="1" smtClean="0">
                <a:solidFill>
                  <a:srgbClr val="0063B3"/>
                </a:solidFill>
                <a:latin typeface="Arial Narrow" panose="020B0606020202030204" pitchFamily="34" charset="0"/>
              </a:rPr>
              <a:t>scenario</a:t>
            </a:r>
            <a:r>
              <a:rPr lang="de-DE" sz="2200" b="1" dirty="0" smtClean="0">
                <a:solidFill>
                  <a:srgbClr val="0063B3"/>
                </a:solidFill>
                <a:latin typeface="Arial Narrow" panose="020B0606020202030204" pitchFamily="34" charset="0"/>
              </a:rPr>
              <a:t> in AUG:</a:t>
            </a:r>
            <a:endParaRPr lang="de-DE" sz="2200" b="1" dirty="0" smtClean="0">
              <a:solidFill>
                <a:srgbClr val="0063B3"/>
              </a:solidFill>
              <a:latin typeface="Arial Narrow" panose="020B0606020202030204" pitchFamily="34" charset="0"/>
            </a:endParaRPr>
          </a:p>
          <a:p>
            <a:r>
              <a:rPr lang="de-DE" sz="2200" b="1" dirty="0" smtClean="0">
                <a:solidFill>
                  <a:srgbClr val="0063B3"/>
                </a:solidFill>
                <a:latin typeface="Arial Narrow" panose="020B0606020202030204" pitchFamily="34" charset="0"/>
              </a:rPr>
              <a:t>EDA H-mode </a:t>
            </a:r>
            <a:r>
              <a:rPr lang="de-DE" sz="2200" b="1" dirty="0" err="1" smtClean="0">
                <a:solidFill>
                  <a:srgbClr val="0063B3"/>
                </a:solidFill>
                <a:latin typeface="Arial Narrow" panose="020B0606020202030204" pitchFamily="34" charset="0"/>
              </a:rPr>
              <a:t>extended</a:t>
            </a:r>
            <a:r>
              <a:rPr lang="de-DE" sz="2200" b="1" dirty="0" smtClean="0">
                <a:solidFill>
                  <a:srgbClr val="0063B3"/>
                </a:solidFill>
                <a:latin typeface="Arial Narrow" panose="020B0606020202030204" pitchFamily="34" charset="0"/>
              </a:rPr>
              <a:t> </a:t>
            </a:r>
            <a:r>
              <a:rPr lang="de-DE" sz="2200" b="1" dirty="0" err="1" smtClean="0">
                <a:solidFill>
                  <a:srgbClr val="0063B3"/>
                </a:solidFill>
                <a:latin typeface="Arial Narrow" panose="020B0606020202030204" pitchFamily="34" charset="0"/>
              </a:rPr>
              <a:t>to</a:t>
            </a:r>
            <a:r>
              <a:rPr lang="de-DE" sz="2200" b="1" dirty="0" smtClean="0">
                <a:solidFill>
                  <a:srgbClr val="0063B3"/>
                </a:solidFill>
                <a:latin typeface="Arial Narrow" panose="020B0606020202030204" pitchFamily="34" charset="0"/>
              </a:rPr>
              <a:t> high power </a:t>
            </a:r>
            <a:r>
              <a:rPr lang="de-DE" sz="2200" b="1" dirty="0" err="1" smtClean="0">
                <a:solidFill>
                  <a:srgbClr val="0063B3"/>
                </a:solidFill>
                <a:latin typeface="Arial Narrow" panose="020B0606020202030204" pitchFamily="34" charset="0"/>
              </a:rPr>
              <a:t>by</a:t>
            </a:r>
            <a:r>
              <a:rPr lang="de-DE" sz="2200" b="1" dirty="0" smtClean="0">
                <a:solidFill>
                  <a:srgbClr val="0063B3"/>
                </a:solidFill>
                <a:latin typeface="Arial Narrow" panose="020B0606020202030204" pitchFamily="34" charset="0"/>
              </a:rPr>
              <a:t> </a:t>
            </a:r>
            <a:r>
              <a:rPr lang="de-DE" sz="2200" b="1" dirty="0" err="1" smtClean="0">
                <a:solidFill>
                  <a:srgbClr val="0063B3"/>
                </a:solidFill>
                <a:latin typeface="Arial Narrow" panose="020B0606020202030204" pitchFamily="34" charset="0"/>
              </a:rPr>
              <a:t>controlled</a:t>
            </a:r>
            <a:r>
              <a:rPr lang="de-DE" sz="2200" b="1" dirty="0" smtClean="0">
                <a:solidFill>
                  <a:srgbClr val="0063B3"/>
                </a:solidFill>
                <a:latin typeface="Arial Narrow" panose="020B0606020202030204" pitchFamily="34" charset="0"/>
              </a:rPr>
              <a:t> Ar </a:t>
            </a:r>
            <a:r>
              <a:rPr lang="de-DE" sz="2200" b="1" dirty="0" err="1" smtClean="0">
                <a:solidFill>
                  <a:srgbClr val="0063B3"/>
                </a:solidFill>
                <a:latin typeface="Arial Narrow" panose="020B0606020202030204" pitchFamily="34" charset="0"/>
              </a:rPr>
              <a:t>seeding</a:t>
            </a:r>
            <a:endParaRPr lang="de-DE" sz="2200" b="1" dirty="0">
              <a:solidFill>
                <a:srgbClr val="0063B3"/>
              </a:solidFill>
              <a:latin typeface="Arial Narrow" panose="020B060602020203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4" y="985143"/>
            <a:ext cx="4337322" cy="5540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Gerade Verbindung mit Pfeil 10"/>
          <p:cNvCxnSpPr/>
          <p:nvPr/>
        </p:nvCxnSpPr>
        <p:spPr bwMode="auto">
          <a:xfrm>
            <a:off x="3643270" y="1114872"/>
            <a:ext cx="0" cy="36004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2"/>
          <p:cNvSpPr txBox="1"/>
          <p:nvPr/>
        </p:nvSpPr>
        <p:spPr>
          <a:xfrm>
            <a:off x="4345348" y="1125616"/>
            <a:ext cx="47930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de-DE" dirty="0">
                <a:solidFill>
                  <a:srgbClr val="FF0000"/>
                </a:solidFill>
              </a:rPr>
              <a:t>p</a:t>
            </a:r>
            <a:r>
              <a:rPr lang="de-DE" dirty="0" smtClean="0">
                <a:solidFill>
                  <a:srgbClr val="FF0000"/>
                </a:solidFill>
              </a:rPr>
              <a:t>ower </a:t>
            </a:r>
            <a:r>
              <a:rPr lang="de-DE" dirty="0" err="1" smtClean="0">
                <a:solidFill>
                  <a:srgbClr val="FF0000"/>
                </a:solidFill>
              </a:rPr>
              <a:t>to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divertor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controlled</a:t>
            </a:r>
            <a:r>
              <a:rPr lang="de-DE" dirty="0" smtClean="0">
                <a:solidFill>
                  <a:srgbClr val="FF0000"/>
                </a:solidFill>
              </a:rPr>
              <a:t> via Ar </a:t>
            </a:r>
            <a:r>
              <a:rPr lang="de-DE" dirty="0" err="1" smtClean="0">
                <a:solidFill>
                  <a:srgbClr val="FF0000"/>
                </a:solidFill>
              </a:rPr>
              <a:t>seeding</a:t>
            </a:r>
            <a:endParaRPr lang="de-DE" dirty="0" smtClean="0">
              <a:solidFill>
                <a:srgbClr val="FF0000"/>
              </a:solidFill>
            </a:endParaRPr>
          </a:p>
          <a:p>
            <a:r>
              <a:rPr lang="de-DE" sz="14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de-DE" sz="1400" dirty="0">
                <a:solidFill>
                  <a:srgbClr val="FF0000"/>
                </a:solidFill>
              </a:rPr>
              <a:t> </a:t>
            </a:r>
            <a:r>
              <a:rPr lang="de-DE" sz="1400" dirty="0" smtClean="0">
                <a:solidFill>
                  <a:srgbClr val="FF0000"/>
                </a:solidFill>
              </a:rPr>
              <a:t>     </a:t>
            </a:r>
            <a:r>
              <a:rPr lang="de-DE" sz="1400" dirty="0" err="1" smtClean="0">
                <a:solidFill>
                  <a:srgbClr val="FF0000"/>
                </a:solidFill>
              </a:rPr>
              <a:t>quite</a:t>
            </a:r>
            <a:r>
              <a:rPr lang="de-DE" sz="1400" dirty="0" smtClean="0">
                <a:solidFill>
                  <a:srgbClr val="FF0000"/>
                </a:solidFill>
              </a:rPr>
              <a:t> </a:t>
            </a:r>
            <a:r>
              <a:rPr lang="de-DE" sz="1400" dirty="0" err="1" smtClean="0">
                <a:solidFill>
                  <a:srgbClr val="FF0000"/>
                </a:solidFill>
              </a:rPr>
              <a:t>narrow</a:t>
            </a:r>
            <a:r>
              <a:rPr lang="de-DE" sz="1400" dirty="0" smtClean="0">
                <a:solidFill>
                  <a:srgbClr val="FF0000"/>
                </a:solidFill>
              </a:rPr>
              <a:t> power </a:t>
            </a:r>
            <a:r>
              <a:rPr lang="de-DE" sz="1400" dirty="0" err="1" smtClean="0">
                <a:solidFill>
                  <a:srgbClr val="FF0000"/>
                </a:solidFill>
              </a:rPr>
              <a:t>window</a:t>
            </a:r>
            <a:r>
              <a:rPr lang="de-DE" sz="1400" dirty="0" smtClean="0">
                <a:solidFill>
                  <a:srgbClr val="FF0000"/>
                </a:solidFill>
              </a:rPr>
              <a:t> in </a:t>
            </a:r>
            <a:r>
              <a:rPr lang="de-DE" sz="1400" dirty="0" err="1" smtClean="0">
                <a:solidFill>
                  <a:srgbClr val="FF0000"/>
                </a:solidFill>
              </a:rPr>
              <a:t>Psep</a:t>
            </a:r>
            <a:r>
              <a:rPr lang="de-DE" sz="1400" dirty="0" smtClean="0">
                <a:solidFill>
                  <a:srgbClr val="FF0000"/>
                </a:solidFill>
              </a:rPr>
              <a:t> </a:t>
            </a:r>
            <a:r>
              <a:rPr lang="de-DE" sz="1400" dirty="0" err="1" smtClean="0">
                <a:solidFill>
                  <a:srgbClr val="FF0000"/>
                </a:solidFill>
              </a:rPr>
              <a:t>for</a:t>
            </a:r>
            <a:r>
              <a:rPr lang="de-DE" sz="1400" dirty="0" smtClean="0">
                <a:solidFill>
                  <a:srgbClr val="FF0000"/>
                </a:solidFill>
              </a:rPr>
              <a:t> L- EDA - </a:t>
            </a:r>
            <a:r>
              <a:rPr lang="de-DE" sz="1400" dirty="0" err="1" smtClean="0">
                <a:solidFill>
                  <a:srgbClr val="FF0000"/>
                </a:solidFill>
              </a:rPr>
              <a:t>ELMy</a:t>
            </a:r>
            <a:endParaRPr lang="de-DE" sz="1400" dirty="0">
              <a:solidFill>
                <a:srgbClr val="FF0000"/>
              </a:solidFill>
            </a:endParaRPr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3697276" y="1294892"/>
            <a:ext cx="59406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feld 15"/>
          <p:cNvSpPr txBox="1"/>
          <p:nvPr/>
        </p:nvSpPr>
        <p:spPr>
          <a:xfrm>
            <a:off x="4291342" y="2457763"/>
            <a:ext cx="43411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de-DE" dirty="0" err="1" smtClean="0"/>
              <a:t>very</a:t>
            </a:r>
            <a:r>
              <a:rPr lang="de-DE" dirty="0" smtClean="0"/>
              <a:t> </a:t>
            </a:r>
            <a:r>
              <a:rPr lang="de-DE" dirty="0" err="1" smtClean="0"/>
              <a:t>good</a:t>
            </a:r>
            <a:r>
              <a:rPr lang="de-DE" dirty="0" smtClean="0"/>
              <a:t> </a:t>
            </a:r>
            <a:r>
              <a:rPr lang="de-DE" dirty="0" err="1" smtClean="0"/>
              <a:t>performance</a:t>
            </a:r>
            <a:r>
              <a:rPr lang="de-DE" dirty="0" smtClean="0"/>
              <a:t>: </a:t>
            </a:r>
            <a:r>
              <a:rPr lang="de-DE" dirty="0" smtClean="0">
                <a:solidFill>
                  <a:schemeClr val="accent3">
                    <a:lumMod val="75000"/>
                  </a:schemeClr>
                </a:solidFill>
              </a:rPr>
              <a:t>H</a:t>
            </a:r>
            <a:r>
              <a:rPr lang="de-DE" baseline="-25000" dirty="0" smtClean="0">
                <a:solidFill>
                  <a:schemeClr val="accent3">
                    <a:lumMod val="75000"/>
                  </a:schemeClr>
                </a:solidFill>
              </a:rPr>
              <a:t>98</a:t>
            </a:r>
            <a:r>
              <a:rPr lang="de-DE" dirty="0" smtClean="0">
                <a:solidFill>
                  <a:schemeClr val="accent3">
                    <a:lumMod val="75000"/>
                  </a:schemeClr>
                </a:solidFill>
              </a:rPr>
              <a:t>&gt;1</a:t>
            </a:r>
            <a:r>
              <a:rPr lang="de-DE" dirty="0" smtClean="0"/>
              <a:t>, </a:t>
            </a:r>
          </a:p>
          <a:p>
            <a:r>
              <a:rPr lang="de-DE" dirty="0" smtClean="0"/>
              <a:t>n/</a:t>
            </a:r>
            <a:r>
              <a:rPr lang="de-DE" dirty="0" err="1" smtClean="0"/>
              <a:t>n</a:t>
            </a:r>
            <a:r>
              <a:rPr lang="de-DE" baseline="-25000" dirty="0" err="1" smtClean="0"/>
              <a:t>GW</a:t>
            </a:r>
            <a:r>
              <a:rPr lang="de-DE" dirty="0" smtClean="0"/>
              <a:t>=0.9, </a:t>
            </a:r>
            <a:r>
              <a:rPr lang="de-DE" dirty="0" smtClean="0">
                <a:sym typeface="Symbol"/>
              </a:rPr>
              <a:t></a:t>
            </a:r>
            <a:r>
              <a:rPr lang="de-DE" baseline="-25000" dirty="0" smtClean="0">
                <a:sym typeface="Symbol"/>
              </a:rPr>
              <a:t>N</a:t>
            </a:r>
            <a:r>
              <a:rPr lang="de-DE" dirty="0" smtClean="0">
                <a:sym typeface="Symbol"/>
              </a:rPr>
              <a:t> = 2,</a:t>
            </a:r>
          </a:p>
          <a:p>
            <a:r>
              <a:rPr lang="de-DE" dirty="0" err="1" smtClean="0">
                <a:sym typeface="Symbol"/>
              </a:rPr>
              <a:t>integration</a:t>
            </a:r>
            <a:r>
              <a:rPr lang="de-DE" dirty="0" smtClean="0">
                <a:sym typeface="Symbol"/>
              </a:rPr>
              <a:t> </a:t>
            </a:r>
            <a:r>
              <a:rPr lang="de-DE" dirty="0" err="1" smtClean="0">
                <a:sym typeface="Symbol"/>
              </a:rPr>
              <a:t>with</a:t>
            </a:r>
            <a:r>
              <a:rPr lang="de-DE" dirty="0" smtClean="0">
                <a:sym typeface="Symbol"/>
              </a:rPr>
              <a:t> </a:t>
            </a:r>
            <a:r>
              <a:rPr lang="de-DE" dirty="0" err="1" smtClean="0">
                <a:sym typeface="Symbol"/>
              </a:rPr>
              <a:t>detachment</a:t>
            </a:r>
            <a:r>
              <a:rPr lang="de-DE" dirty="0" smtClean="0">
                <a:sym typeface="Symbol"/>
              </a:rPr>
              <a:t> </a:t>
            </a:r>
            <a:r>
              <a:rPr lang="de-DE" dirty="0" err="1" smtClean="0">
                <a:sym typeface="Symbol"/>
              </a:rPr>
              <a:t>shown</a:t>
            </a:r>
            <a:r>
              <a:rPr lang="de-DE" dirty="0" smtClean="0">
                <a:sym typeface="Symbol"/>
              </a:rPr>
              <a:t> </a:t>
            </a:r>
            <a:r>
              <a:rPr lang="de-DE" dirty="0" err="1" smtClean="0">
                <a:sym typeface="Symbol"/>
              </a:rPr>
              <a:t>with</a:t>
            </a:r>
            <a:r>
              <a:rPr lang="de-DE" dirty="0" smtClean="0">
                <a:sym typeface="Symbol"/>
              </a:rPr>
              <a:t> </a:t>
            </a:r>
            <a:r>
              <a:rPr lang="de-DE" dirty="0" err="1" smtClean="0">
                <a:sym typeface="Symbol"/>
              </a:rPr>
              <a:t>Ar+N</a:t>
            </a:r>
            <a:r>
              <a:rPr lang="de-DE" dirty="0" smtClean="0">
                <a:sym typeface="Symbol"/>
              </a:rPr>
              <a:t> </a:t>
            </a:r>
            <a:endParaRPr lang="de-DE" dirty="0"/>
          </a:p>
        </p:txBody>
      </p:sp>
      <p:sp>
        <p:nvSpPr>
          <p:cNvPr id="15" name="Textfeld 16"/>
          <p:cNvSpPr txBox="1"/>
          <p:nvPr/>
        </p:nvSpPr>
        <p:spPr>
          <a:xfrm>
            <a:off x="4880029" y="4679535"/>
            <a:ext cx="2066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de-DE" dirty="0" err="1"/>
              <a:t>c</a:t>
            </a:r>
            <a:r>
              <a:rPr lang="de-DE" dirty="0" err="1" smtClean="0"/>
              <a:t>ompletely</a:t>
            </a:r>
            <a:r>
              <a:rPr lang="de-DE" dirty="0" smtClean="0"/>
              <a:t> ELM-</a:t>
            </a:r>
            <a:r>
              <a:rPr lang="de-DE" dirty="0" err="1" smtClean="0"/>
              <a:t>free</a:t>
            </a:r>
            <a:endParaRPr lang="de-DE" dirty="0"/>
          </a:p>
        </p:txBody>
      </p:sp>
      <p:sp>
        <p:nvSpPr>
          <p:cNvPr id="16" name="Textfeld 17"/>
          <p:cNvSpPr txBox="1"/>
          <p:nvPr/>
        </p:nvSpPr>
        <p:spPr>
          <a:xfrm>
            <a:off x="4770719" y="3894826"/>
            <a:ext cx="3310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de-DE" dirty="0" err="1" smtClean="0">
                <a:solidFill>
                  <a:srgbClr val="FF33CC"/>
                </a:solidFill>
              </a:rPr>
              <a:t>low</a:t>
            </a:r>
            <a:r>
              <a:rPr lang="de-DE" dirty="0" smtClean="0">
                <a:solidFill>
                  <a:srgbClr val="FF33CC"/>
                </a:solidFill>
              </a:rPr>
              <a:t> </a:t>
            </a:r>
            <a:r>
              <a:rPr lang="de-DE" dirty="0" err="1" smtClean="0">
                <a:solidFill>
                  <a:srgbClr val="FF33CC"/>
                </a:solidFill>
              </a:rPr>
              <a:t>tungsten</a:t>
            </a:r>
            <a:r>
              <a:rPr lang="de-DE" dirty="0" smtClean="0">
                <a:solidFill>
                  <a:srgbClr val="FF33CC"/>
                </a:solidFill>
              </a:rPr>
              <a:t> </a:t>
            </a:r>
            <a:r>
              <a:rPr lang="de-DE" dirty="0" err="1" smtClean="0">
                <a:solidFill>
                  <a:srgbClr val="FF33CC"/>
                </a:solidFill>
              </a:rPr>
              <a:t>concentration</a:t>
            </a:r>
            <a:r>
              <a:rPr lang="de-DE" dirty="0" smtClean="0">
                <a:solidFill>
                  <a:srgbClr val="FF33CC"/>
                </a:solidFill>
              </a:rPr>
              <a:t> &lt; 10</a:t>
            </a:r>
            <a:r>
              <a:rPr lang="de-DE" baseline="30000" dirty="0" smtClean="0">
                <a:solidFill>
                  <a:srgbClr val="FF33CC"/>
                </a:solidFill>
              </a:rPr>
              <a:t>-5</a:t>
            </a:r>
            <a:endParaRPr lang="de-DE" baseline="30000" dirty="0">
              <a:solidFill>
                <a:srgbClr val="FF33CC"/>
              </a:solidFill>
            </a:endParaRPr>
          </a:p>
        </p:txBody>
      </p:sp>
      <p:cxnSp>
        <p:nvCxnSpPr>
          <p:cNvPr id="17" name="Gerade Verbindung 16"/>
          <p:cNvCxnSpPr/>
          <p:nvPr/>
        </p:nvCxnSpPr>
        <p:spPr bwMode="auto">
          <a:xfrm flipH="1" flipV="1">
            <a:off x="3346242" y="4740533"/>
            <a:ext cx="1350150" cy="9726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feld 20"/>
          <p:cNvSpPr txBox="1"/>
          <p:nvPr/>
        </p:nvSpPr>
        <p:spPr>
          <a:xfrm>
            <a:off x="1861072" y="4931296"/>
            <a:ext cx="21114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q</a:t>
            </a:r>
            <a:r>
              <a:rPr lang="de-DE" dirty="0" smtClean="0">
                <a:solidFill>
                  <a:schemeClr val="bg1">
                    <a:lumMod val="85000"/>
                  </a:schemeClr>
                </a:solidFill>
              </a:rPr>
              <a:t>uasi-</a:t>
            </a:r>
            <a:r>
              <a:rPr lang="de-DE" dirty="0" err="1" smtClean="0">
                <a:solidFill>
                  <a:schemeClr val="bg1">
                    <a:lumMod val="85000"/>
                  </a:schemeClr>
                </a:solidFill>
              </a:rPr>
              <a:t>coherent</a:t>
            </a:r>
            <a:r>
              <a:rPr lang="de-DE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bg1">
                    <a:lumMod val="85000"/>
                  </a:schemeClr>
                </a:solidFill>
              </a:rPr>
              <a:t>mode</a:t>
            </a:r>
            <a:endParaRPr lang="de-DE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19" name="Gerade Verbindung 18"/>
          <p:cNvCxnSpPr/>
          <p:nvPr/>
        </p:nvCxnSpPr>
        <p:spPr bwMode="auto">
          <a:xfrm>
            <a:off x="2833180" y="5269850"/>
            <a:ext cx="270030" cy="309518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3430004" y="1009787"/>
            <a:ext cx="0" cy="5328592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feld 25"/>
          <p:cNvSpPr txBox="1"/>
          <p:nvPr/>
        </p:nvSpPr>
        <p:spPr>
          <a:xfrm>
            <a:off x="3346242" y="6371456"/>
            <a:ext cx="34272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de-DE" sz="1400" dirty="0" smtClean="0">
                <a:solidFill>
                  <a:srgbClr val="FF9900"/>
                </a:solidFill>
              </a:rPr>
              <a:t>EDA  H </a:t>
            </a:r>
            <a:r>
              <a:rPr lang="de-DE" sz="1400" dirty="0" smtClean="0">
                <a:solidFill>
                  <a:srgbClr val="FF9900"/>
                </a:solidFill>
                <a:sym typeface="Symbol"/>
              </a:rPr>
              <a:t> L-mode due </a:t>
            </a:r>
            <a:r>
              <a:rPr lang="de-DE" sz="1400" dirty="0" err="1" smtClean="0">
                <a:solidFill>
                  <a:srgbClr val="FF9900"/>
                </a:solidFill>
                <a:sym typeface="Symbol"/>
              </a:rPr>
              <a:t>to</a:t>
            </a:r>
            <a:r>
              <a:rPr lang="de-DE" sz="1400" dirty="0" smtClean="0">
                <a:solidFill>
                  <a:srgbClr val="FF9900"/>
                </a:solidFill>
                <a:sym typeface="Symbol"/>
              </a:rPr>
              <a:t> </a:t>
            </a:r>
            <a:r>
              <a:rPr lang="de-DE" sz="1400" dirty="0" err="1" smtClean="0">
                <a:solidFill>
                  <a:srgbClr val="FF9900"/>
                </a:solidFill>
                <a:sym typeface="Symbol"/>
              </a:rPr>
              <a:t>radiation</a:t>
            </a:r>
            <a:r>
              <a:rPr lang="de-DE" sz="1400" dirty="0" smtClean="0">
                <a:solidFill>
                  <a:srgbClr val="FF9900"/>
                </a:solidFill>
                <a:sym typeface="Symbol"/>
              </a:rPr>
              <a:t> </a:t>
            </a:r>
            <a:r>
              <a:rPr lang="de-DE" sz="1400" dirty="0" err="1" smtClean="0">
                <a:solidFill>
                  <a:srgbClr val="FF9900"/>
                </a:solidFill>
                <a:sym typeface="Symbol"/>
              </a:rPr>
              <a:t>event</a:t>
            </a:r>
            <a:endParaRPr lang="de-DE" sz="1400" dirty="0">
              <a:solidFill>
                <a:srgbClr val="FF9900"/>
              </a:solidFill>
            </a:endParaRPr>
          </a:p>
        </p:txBody>
      </p:sp>
      <p:sp>
        <p:nvSpPr>
          <p:cNvPr id="22" name="Textfeld 26"/>
          <p:cNvSpPr txBox="1"/>
          <p:nvPr/>
        </p:nvSpPr>
        <p:spPr>
          <a:xfrm>
            <a:off x="4123041" y="5540889"/>
            <a:ext cx="47147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r>
              <a:rPr lang="de-DE" dirty="0" smtClean="0"/>
              <a:t>QCM @ 20-30 kHz </a:t>
            </a:r>
            <a:r>
              <a:rPr lang="de-DE" dirty="0" err="1" smtClean="0"/>
              <a:t>provides</a:t>
            </a:r>
            <a:r>
              <a:rPr lang="de-DE" dirty="0" smtClean="0"/>
              <a:t> </a:t>
            </a:r>
            <a:r>
              <a:rPr lang="de-DE" dirty="0" err="1" smtClean="0"/>
              <a:t>full</a:t>
            </a:r>
            <a:r>
              <a:rPr lang="de-DE" dirty="0" smtClean="0"/>
              <a:t> ELM </a:t>
            </a:r>
            <a:r>
              <a:rPr lang="de-DE" dirty="0" err="1" smtClean="0"/>
              <a:t>suppression</a:t>
            </a:r>
            <a:endParaRPr lang="de-DE" dirty="0" smtClean="0"/>
          </a:p>
          <a:p>
            <a:r>
              <a:rPr lang="de-DE" dirty="0"/>
              <a:t>v</a:t>
            </a:r>
            <a:r>
              <a:rPr lang="de-DE" dirty="0" smtClean="0"/>
              <a:t>ia MHD-</a:t>
            </a:r>
            <a:r>
              <a:rPr lang="de-DE" dirty="0" err="1" smtClean="0"/>
              <a:t>stable</a:t>
            </a:r>
            <a:r>
              <a:rPr lang="de-DE" dirty="0" smtClean="0"/>
              <a:t> </a:t>
            </a:r>
            <a:r>
              <a:rPr lang="de-DE" dirty="0" err="1" smtClean="0"/>
              <a:t>pedestal</a:t>
            </a:r>
            <a:endParaRPr lang="de-DE" dirty="0"/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850" y="190710"/>
            <a:ext cx="603391" cy="536400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403" y="74601"/>
            <a:ext cx="1617026" cy="384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35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_template_ASDEX_2021_1_4_3">
  <a:themeElements>
    <a:clrScheme name="IPP Slide Colo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BAA"/>
      </a:accent1>
      <a:accent2>
        <a:srgbClr val="B42041"/>
      </a:accent2>
      <a:accent3>
        <a:srgbClr val="70AD47"/>
      </a:accent3>
      <a:accent4>
        <a:srgbClr val="F9A807"/>
      </a:accent4>
      <a:accent5>
        <a:srgbClr val="5B9BD5"/>
      </a:accent5>
      <a:accent6>
        <a:srgbClr val="757070"/>
      </a:accent6>
      <a:hlink>
        <a:srgbClr val="005BAA"/>
      </a:hlink>
      <a:folHlink>
        <a:srgbClr val="954F72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IPP blue">
      <a:srgbClr val="005BAA"/>
    </a:custClr>
  </a:custClrLst>
  <a:extLst>
    <a:ext uri="{05A4C25C-085E-4340-85A3-A5531E510DB2}">
      <thm15:themeFamily xmlns:thm15="http://schemas.microsoft.com/office/thememl/2012/main" xmlns="" name="Präsentation6" id="{FFA0E95A-3DBE-4429-87E7-A421685EB1C5}" vid="{650FB420-98A2-4443-94C1-DED12A9A9DCB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slide_template_ASDEX_2021_1_4_3</Template>
  <TotalTime>0</TotalTime>
  <Words>84</Words>
  <Application>Microsoft Office PowerPoint</Application>
  <PresentationFormat>Bildschirmpräsentation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slide_template_ASDEX_2021_1_4_3</vt:lpstr>
      <vt:lpstr>PowerPoint-Präsentation</vt:lpstr>
    </vt:vector>
  </TitlesOfParts>
  <Company>IPP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page ASDEX w/ EUROfusion w/ image</dc:title>
  <dc:creator>Kallenbach, Arne</dc:creator>
  <cp:lastModifiedBy>Kallenbach, Arne</cp:lastModifiedBy>
  <cp:revision>59</cp:revision>
  <dcterms:created xsi:type="dcterms:W3CDTF">2021-03-08T16:24:41Z</dcterms:created>
  <dcterms:modified xsi:type="dcterms:W3CDTF">2021-04-07T15:39:39Z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7X-KKS">
    <vt:lpwstr> </vt:lpwstr>
  </property>
  <property fmtid="{D5CDD505-2E9C-101B-9397-08002B2CF9AE}" pid="3" name="W7X-DOKKENZ">
    <vt:lpwstr> </vt:lpwstr>
  </property>
  <property fmtid="{D5CDD505-2E9C-101B-9397-08002B2CF9AE}" pid="4" name="STICHWORT">
    <vt:lpwstr> </vt:lpwstr>
  </property>
  <property fmtid="{D5CDD505-2E9C-101B-9397-08002B2CF9AE}" pid="5" name="VERSION_W7X">
    <vt:lpwstr> </vt:lpwstr>
  </property>
</Properties>
</file>