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17"/>
  </p:notesMasterIdLst>
  <p:handoutMasterIdLst>
    <p:handoutMasterId r:id="rId18"/>
  </p:handoutMasterIdLst>
  <p:sldIdLst>
    <p:sldId id="269" r:id="rId2"/>
    <p:sldId id="356" r:id="rId3"/>
    <p:sldId id="348" r:id="rId4"/>
    <p:sldId id="357" r:id="rId5"/>
    <p:sldId id="363" r:id="rId6"/>
    <p:sldId id="313" r:id="rId7"/>
    <p:sldId id="323" r:id="rId8"/>
    <p:sldId id="360" r:id="rId9"/>
    <p:sldId id="358" r:id="rId10"/>
    <p:sldId id="359" r:id="rId11"/>
    <p:sldId id="364" r:id="rId12"/>
    <p:sldId id="365" r:id="rId13"/>
    <p:sldId id="366" r:id="rId14"/>
    <p:sldId id="354" r:id="rId15"/>
    <p:sldId id="34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52yox" initials="g" lastIdx="1" clrIdx="0">
    <p:extLst>
      <p:ext uri="{19B8F6BF-5375-455C-9EA6-DF929625EA0E}">
        <p15:presenceInfo xmlns:p15="http://schemas.microsoft.com/office/powerpoint/2012/main" userId="ge52yox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CB3"/>
    <a:srgbClr val="0063B3"/>
    <a:srgbClr val="006EB4"/>
    <a:srgbClr val="3F7EC1"/>
    <a:srgbClr val="007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364" autoAdjust="0"/>
  </p:normalViewPr>
  <p:slideViewPr>
    <p:cSldViewPr snapToGrid="0">
      <p:cViewPr varScale="1">
        <p:scale>
          <a:sx n="103" d="100"/>
          <a:sy n="103" d="100"/>
        </p:scale>
        <p:origin x="1836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F5F48-9423-4FE9-ACC8-F0D0C53F7C5B}" type="datetimeFigureOut">
              <a:rPr lang="de-DE" smtClean="0"/>
              <a:t>09.04.2021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Wladimir Zholobenko, ASDEX Upgrade / HEPP seminar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6575C-EB06-45A2-A7ED-A006DB4CC5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79175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716D5-ACEA-43FB-9282-292FC8262548}" type="datetimeFigureOut">
              <a:rPr lang="de-DE" smtClean="0"/>
              <a:t>09.04.2021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Wladimir Zholobenko, ASDEX Upgrade / HEPP seminar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46895-DAEF-47E5-8529-7A3EBD8431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63202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Wladimir Zholobenko, ASDEX Upgrade / HEPP seminar</a:t>
            </a:r>
          </a:p>
        </p:txBody>
      </p:sp>
    </p:spTree>
    <p:extLst>
      <p:ext uri="{BB962C8B-B14F-4D97-AF65-F5344CB8AC3E}">
        <p14:creationId xmlns:p14="http://schemas.microsoft.com/office/powerpoint/2010/main" val="3501487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Zonal </a:t>
            </a:r>
            <a:r>
              <a:rPr lang="de-DE" sz="1200" dirty="0" err="1">
                <a:solidFill>
                  <a:schemeClr val="tx1"/>
                </a:solidFill>
              </a:rPr>
              <a:t>flows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driven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by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drift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waves</a:t>
            </a:r>
            <a:r>
              <a:rPr lang="de-DE" sz="1200" dirty="0">
                <a:solidFill>
                  <a:schemeClr val="tx1"/>
                </a:solidFill>
              </a:rPr>
              <a:t> on </a:t>
            </a:r>
            <a:r>
              <a:rPr lang="de-DE" sz="1200" dirty="0" err="1">
                <a:solidFill>
                  <a:schemeClr val="tx1"/>
                </a:solidFill>
              </a:rPr>
              <a:t>Larmor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radius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scale</a:t>
            </a:r>
            <a:r>
              <a:rPr lang="de-DE" sz="1200" dirty="0">
                <a:solidFill>
                  <a:schemeClr val="tx1"/>
                </a:solidFill>
              </a:rPr>
              <a:t>, </a:t>
            </a:r>
            <a:r>
              <a:rPr lang="de-DE" sz="1200" dirty="0" err="1">
                <a:solidFill>
                  <a:schemeClr val="tx1"/>
                </a:solidFill>
              </a:rPr>
              <a:t>transport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driven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by</a:t>
            </a:r>
            <a:r>
              <a:rPr lang="de-DE" sz="1200" dirty="0">
                <a:solidFill>
                  <a:schemeClr val="tx1"/>
                </a:solidFill>
              </a:rPr>
              <a:t> large </a:t>
            </a:r>
            <a:r>
              <a:rPr lang="de-DE" sz="1200" dirty="0" err="1">
                <a:solidFill>
                  <a:schemeClr val="tx1"/>
                </a:solidFill>
              </a:rPr>
              <a:t>scale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interchange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modes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Wladimir Zholobenko, ASDEX Upgrade / HEPP seminar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250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Zonal </a:t>
            </a:r>
            <a:r>
              <a:rPr lang="de-DE" sz="1200" dirty="0" err="1">
                <a:solidFill>
                  <a:schemeClr val="tx1"/>
                </a:solidFill>
              </a:rPr>
              <a:t>flows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driven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by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drift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waves</a:t>
            </a:r>
            <a:r>
              <a:rPr lang="de-DE" sz="1200" dirty="0">
                <a:solidFill>
                  <a:schemeClr val="tx1"/>
                </a:solidFill>
              </a:rPr>
              <a:t> on </a:t>
            </a:r>
            <a:r>
              <a:rPr lang="de-DE" sz="1200" dirty="0" err="1">
                <a:solidFill>
                  <a:schemeClr val="tx1"/>
                </a:solidFill>
              </a:rPr>
              <a:t>Larmor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radius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scale</a:t>
            </a:r>
            <a:r>
              <a:rPr lang="de-DE" sz="1200" dirty="0">
                <a:solidFill>
                  <a:schemeClr val="tx1"/>
                </a:solidFill>
              </a:rPr>
              <a:t>, </a:t>
            </a:r>
            <a:r>
              <a:rPr lang="de-DE" sz="1200" dirty="0" err="1">
                <a:solidFill>
                  <a:schemeClr val="tx1"/>
                </a:solidFill>
              </a:rPr>
              <a:t>transport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driven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by</a:t>
            </a:r>
            <a:r>
              <a:rPr lang="de-DE" sz="1200" dirty="0">
                <a:solidFill>
                  <a:schemeClr val="tx1"/>
                </a:solidFill>
              </a:rPr>
              <a:t> large </a:t>
            </a:r>
            <a:r>
              <a:rPr lang="de-DE" sz="1200" dirty="0" err="1">
                <a:solidFill>
                  <a:schemeClr val="tx1"/>
                </a:solidFill>
              </a:rPr>
              <a:t>scale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interchange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modes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Wladimir Zholobenko, ASDEX Upgrade / HEPP seminar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4258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Zonal </a:t>
            </a:r>
            <a:r>
              <a:rPr lang="de-DE" sz="1200" dirty="0" err="1">
                <a:solidFill>
                  <a:schemeClr val="tx1"/>
                </a:solidFill>
              </a:rPr>
              <a:t>flows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driven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by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drift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waves</a:t>
            </a:r>
            <a:r>
              <a:rPr lang="de-DE" sz="1200" dirty="0">
                <a:solidFill>
                  <a:schemeClr val="tx1"/>
                </a:solidFill>
              </a:rPr>
              <a:t> on </a:t>
            </a:r>
            <a:r>
              <a:rPr lang="de-DE" sz="1200" dirty="0" err="1">
                <a:solidFill>
                  <a:schemeClr val="tx1"/>
                </a:solidFill>
              </a:rPr>
              <a:t>Larmor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radius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scale</a:t>
            </a:r>
            <a:r>
              <a:rPr lang="de-DE" sz="1200" dirty="0">
                <a:solidFill>
                  <a:schemeClr val="tx1"/>
                </a:solidFill>
              </a:rPr>
              <a:t>, </a:t>
            </a:r>
            <a:r>
              <a:rPr lang="de-DE" sz="1200" dirty="0" err="1">
                <a:solidFill>
                  <a:schemeClr val="tx1"/>
                </a:solidFill>
              </a:rPr>
              <a:t>transport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driven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by</a:t>
            </a:r>
            <a:r>
              <a:rPr lang="de-DE" sz="1200" dirty="0">
                <a:solidFill>
                  <a:schemeClr val="tx1"/>
                </a:solidFill>
              </a:rPr>
              <a:t> large </a:t>
            </a:r>
            <a:r>
              <a:rPr lang="de-DE" sz="1200" dirty="0" err="1">
                <a:solidFill>
                  <a:schemeClr val="tx1"/>
                </a:solidFill>
              </a:rPr>
              <a:t>scale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interchange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modes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Wladimir Zholobenko, ASDEX Upgrade / HEPP seminar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2371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1.5 </a:t>
            </a:r>
            <a:r>
              <a:rPr lang="de-DE" dirty="0" err="1"/>
              <a:t>months</a:t>
            </a:r>
            <a:r>
              <a:rPr lang="de-DE" dirty="0"/>
              <a:t> </a:t>
            </a:r>
            <a:r>
              <a:rPr lang="de-DE" dirty="0" err="1"/>
              <a:t>simulation</a:t>
            </a:r>
            <a:r>
              <a:rPr lang="de-DE" dirty="0"/>
              <a:t> time (14 M </a:t>
            </a:r>
            <a:r>
              <a:rPr lang="de-DE" dirty="0" err="1"/>
              <a:t>points</a:t>
            </a:r>
            <a:r>
              <a:rPr lang="de-DE" dirty="0"/>
              <a:t>) on 400 CPUs. Relative </a:t>
            </a:r>
            <a:r>
              <a:rPr lang="de-DE" dirty="0" err="1"/>
              <a:t>fluctuation</a:t>
            </a:r>
            <a:r>
              <a:rPr lang="de-DE" dirty="0"/>
              <a:t> </a:t>
            </a:r>
            <a:r>
              <a:rPr lang="de-DE" dirty="0" err="1"/>
              <a:t>amplitude</a:t>
            </a:r>
            <a:r>
              <a:rPr lang="de-DE" dirty="0"/>
              <a:t> </a:t>
            </a:r>
            <a:r>
              <a:rPr lang="de-DE" dirty="0" err="1"/>
              <a:t>increases</a:t>
            </a:r>
            <a:r>
              <a:rPr lang="de-DE" dirty="0"/>
              <a:t> </a:t>
            </a:r>
            <a:r>
              <a:rPr lang="de-DE" dirty="0" err="1"/>
              <a:t>outwards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  <a:r>
              <a:rPr lang="de-DE" dirty="0" err="1"/>
              <a:t>decreases</a:t>
            </a:r>
            <a:r>
              <a:rPr lang="de-DE" dirty="0"/>
              <a:t>. Counter-</a:t>
            </a:r>
            <a:r>
              <a:rPr lang="de-DE" dirty="0" err="1"/>
              <a:t>propagating</a:t>
            </a:r>
            <a:r>
              <a:rPr lang="de-DE" dirty="0"/>
              <a:t> </a:t>
            </a:r>
            <a:r>
              <a:rPr lang="de-DE" dirty="0" err="1"/>
              <a:t>flow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separatrix</a:t>
            </a:r>
            <a:r>
              <a:rPr lang="de-DE" dirty="0"/>
              <a:t>. Time </a:t>
            </a:r>
            <a:r>
              <a:rPr lang="de-DE" dirty="0" err="1"/>
              <a:t>scales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outwards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drops</a:t>
            </a:r>
            <a:r>
              <a:rPr lang="de-DE" dirty="0"/>
              <a:t>. Stripes in CR – zonal </a:t>
            </a:r>
            <a:r>
              <a:rPr lang="de-DE" dirty="0" err="1"/>
              <a:t>flow</a:t>
            </a:r>
            <a:r>
              <a:rPr lang="de-DE" dirty="0"/>
              <a:t>. </a:t>
            </a:r>
            <a:r>
              <a:rPr lang="de-DE" dirty="0" err="1"/>
              <a:t>Extends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separatrix</a:t>
            </a:r>
            <a:r>
              <a:rPr lang="de-DE" dirty="0"/>
              <a:t>: </a:t>
            </a:r>
            <a:r>
              <a:rPr lang="de-DE" dirty="0" err="1"/>
              <a:t>vortices</a:t>
            </a:r>
            <a:r>
              <a:rPr lang="de-DE" dirty="0"/>
              <a:t> </a:t>
            </a:r>
            <a:r>
              <a:rPr lang="de-DE" dirty="0" err="1"/>
              <a:t>simply</a:t>
            </a:r>
            <a:r>
              <a:rPr lang="de-DE" dirty="0"/>
              <a:t> </a:t>
            </a:r>
            <a:r>
              <a:rPr lang="de-DE" dirty="0" err="1"/>
              <a:t>absorbed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(OMP). Top: vortex </a:t>
            </a:r>
            <a:r>
              <a:rPr lang="de-DE" dirty="0" err="1"/>
              <a:t>breaking</a:t>
            </a:r>
            <a:r>
              <a:rPr lang="de-DE" dirty="0"/>
              <a:t>.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advected</a:t>
            </a:r>
            <a:r>
              <a:rPr lang="de-DE" dirty="0"/>
              <a:t> </a:t>
            </a:r>
            <a:r>
              <a:rPr lang="de-DE" dirty="0" err="1"/>
              <a:t>exclusively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ExB</a:t>
            </a:r>
            <a:r>
              <a:rPr lang="de-DE" dirty="0"/>
              <a:t> </a:t>
            </a:r>
            <a:r>
              <a:rPr lang="de-DE" dirty="0" err="1"/>
              <a:t>velocity</a:t>
            </a:r>
            <a:r>
              <a:rPr lang="de-DE" dirty="0"/>
              <a:t>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Wladimir Zholobenko, ASDEX Upgrade / HEPP seminar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004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Theory, </a:t>
            </a:r>
            <a:r>
              <a:rPr lang="de-DE" dirty="0" err="1"/>
              <a:t>codes</a:t>
            </a:r>
            <a:r>
              <a:rPr lang="de-DE" dirty="0"/>
              <a:t> and </a:t>
            </a:r>
            <a:r>
              <a:rPr lang="de-DE" dirty="0" err="1"/>
              <a:t>computing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become</a:t>
            </a:r>
            <a:r>
              <a:rPr lang="de-DE" dirty="0"/>
              <a:t> </a:t>
            </a:r>
            <a:r>
              <a:rPr lang="de-DE" dirty="0" err="1"/>
              <a:t>mature</a:t>
            </a:r>
            <a:r>
              <a:rPr lang="de-DE" dirty="0"/>
              <a:t> </a:t>
            </a:r>
            <a:r>
              <a:rPr lang="de-DE" dirty="0" err="1"/>
              <a:t>enough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realistic</a:t>
            </a:r>
            <a:r>
              <a:rPr lang="de-DE" dirty="0"/>
              <a:t> global </a:t>
            </a:r>
            <a:r>
              <a:rPr lang="de-DE" dirty="0" err="1"/>
              <a:t>turbulence</a:t>
            </a:r>
            <a:r>
              <a:rPr lang="de-DE" dirty="0"/>
              <a:t> </a:t>
            </a:r>
            <a:r>
              <a:rPr lang="de-DE" dirty="0" err="1"/>
              <a:t>simulations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plasma</a:t>
            </a:r>
            <a:r>
              <a:rPr lang="de-DE" dirty="0"/>
              <a:t> </a:t>
            </a:r>
            <a:r>
              <a:rPr lang="de-DE" dirty="0" err="1"/>
              <a:t>periphery</a:t>
            </a:r>
            <a:r>
              <a:rPr lang="de-DE" dirty="0"/>
              <a:t>. But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remains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done</a:t>
            </a:r>
            <a:r>
              <a:rPr lang="de-DE" dirty="0"/>
              <a:t> </a:t>
            </a:r>
            <a:r>
              <a:rPr lang="de-DE" dirty="0" err="1"/>
              <a:t>towards</a:t>
            </a:r>
            <a:r>
              <a:rPr lang="de-DE" dirty="0"/>
              <a:t> </a:t>
            </a:r>
            <a:r>
              <a:rPr lang="de-DE" dirty="0" err="1"/>
              <a:t>reactor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runs</a:t>
            </a:r>
            <a:r>
              <a:rPr lang="de-DE" dirty="0"/>
              <a:t>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Wladimir Zholobenko, ASDEX Upgrade / HEPP seminar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7545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Major </a:t>
            </a:r>
            <a:r>
              <a:rPr lang="de-DE" dirty="0" err="1"/>
              <a:t>challange</a:t>
            </a:r>
            <a:r>
              <a:rPr lang="de-DE" dirty="0"/>
              <a:t> in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fusion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: </a:t>
            </a:r>
            <a:r>
              <a:rPr lang="de-DE" dirty="0" err="1"/>
              <a:t>prediction</a:t>
            </a:r>
            <a:r>
              <a:rPr lang="de-DE" dirty="0"/>
              <a:t> &amp; </a:t>
            </a:r>
            <a:r>
              <a:rPr lang="de-DE" dirty="0" err="1"/>
              <a:t>optimisation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div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loads</a:t>
            </a:r>
            <a:r>
              <a:rPr lang="de-DE" dirty="0"/>
              <a:t>. 1) </a:t>
            </a:r>
            <a:r>
              <a:rPr lang="de-DE" dirty="0" err="1"/>
              <a:t>Detachment</a:t>
            </a:r>
            <a:r>
              <a:rPr lang="de-DE" dirty="0"/>
              <a:t> &amp;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patterns</a:t>
            </a:r>
            <a:r>
              <a:rPr lang="de-DE" dirty="0"/>
              <a:t>. 2) Plasma </a:t>
            </a:r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-&gt;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largely</a:t>
            </a:r>
            <a:r>
              <a:rPr lang="de-DE" dirty="0"/>
              <a:t> </a:t>
            </a:r>
            <a:r>
              <a:rPr lang="de-DE" dirty="0" err="1"/>
              <a:t>geometry</a:t>
            </a:r>
            <a:r>
              <a:rPr lang="de-DE" dirty="0"/>
              <a:t> </a:t>
            </a:r>
            <a:r>
              <a:rPr lang="de-DE" dirty="0" err="1"/>
              <a:t>dependent</a:t>
            </a:r>
            <a:r>
              <a:rPr lang="de-DE" dirty="0"/>
              <a:t>. </a:t>
            </a:r>
            <a:r>
              <a:rPr lang="de-DE" dirty="0" err="1"/>
              <a:t>Shown</a:t>
            </a:r>
            <a:r>
              <a:rPr lang="de-DE" dirty="0"/>
              <a:t> – ADC </a:t>
            </a:r>
            <a:r>
              <a:rPr lang="de-DE" dirty="0" err="1"/>
              <a:t>simulations</a:t>
            </a:r>
            <a:r>
              <a:rPr lang="de-DE" dirty="0"/>
              <a:t>: SN, SF+. </a:t>
            </a:r>
            <a:r>
              <a:rPr lang="de-DE" dirty="0" err="1"/>
              <a:t>Requires</a:t>
            </a:r>
            <a:r>
              <a:rPr lang="de-DE" dirty="0"/>
              <a:t> partial </a:t>
            </a:r>
            <a:r>
              <a:rPr lang="de-DE" dirty="0" err="1"/>
              <a:t>abolishment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alignment</a:t>
            </a:r>
            <a:r>
              <a:rPr lang="de-DE" dirty="0"/>
              <a:t>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Wladimir Zholobenko, ASDEX Upgrade / HEPP seminar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2279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Globally</a:t>
            </a:r>
            <a:r>
              <a:rPr lang="de-DE" dirty="0"/>
              <a:t> </a:t>
            </a:r>
            <a:r>
              <a:rPr lang="de-DE" dirty="0" err="1"/>
              <a:t>field-align</a:t>
            </a:r>
            <a:r>
              <a:rPr lang="de-DE" dirty="0"/>
              <a:t> </a:t>
            </a:r>
            <a:r>
              <a:rPr lang="de-DE" dirty="0" err="1"/>
              <a:t>coordinate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necessarily</a:t>
            </a:r>
            <a:r>
              <a:rPr lang="de-DE" dirty="0"/>
              <a:t> </a:t>
            </a:r>
            <a:r>
              <a:rPr lang="de-DE" dirty="0" err="1"/>
              <a:t>singular</a:t>
            </a:r>
            <a:r>
              <a:rPr lang="de-DE" dirty="0"/>
              <a:t> at </a:t>
            </a:r>
            <a:r>
              <a:rPr lang="de-DE" dirty="0" err="1"/>
              <a:t>separatrix</a:t>
            </a:r>
            <a:r>
              <a:rPr lang="de-DE" dirty="0"/>
              <a:t>/X-point. </a:t>
            </a:r>
            <a:r>
              <a:rPr lang="de-DE" dirty="0" err="1"/>
              <a:t>Therefore</a:t>
            </a:r>
            <a:r>
              <a:rPr lang="de-DE" dirty="0"/>
              <a:t>, non-</a:t>
            </a:r>
            <a:r>
              <a:rPr lang="de-DE" dirty="0" err="1"/>
              <a:t>aligned</a:t>
            </a:r>
            <a:r>
              <a:rPr lang="de-DE" dirty="0"/>
              <a:t> global </a:t>
            </a:r>
            <a:r>
              <a:rPr lang="de-DE" dirty="0" err="1"/>
              <a:t>grid</a:t>
            </a:r>
            <a:r>
              <a:rPr lang="de-DE" dirty="0"/>
              <a:t>. </a:t>
            </a:r>
            <a:r>
              <a:rPr lang="de-DE" dirty="0" err="1"/>
              <a:t>However</a:t>
            </a:r>
            <a:r>
              <a:rPr lang="de-DE" dirty="0"/>
              <a:t>, </a:t>
            </a:r>
            <a:r>
              <a:rPr lang="de-DE" dirty="0" err="1"/>
              <a:t>physically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mode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turbulence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aligned</a:t>
            </a:r>
            <a:r>
              <a:rPr lang="de-DE" dirty="0"/>
              <a:t>, and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property</a:t>
            </a:r>
            <a:r>
              <a:rPr lang="de-DE" dirty="0"/>
              <a:t> </a:t>
            </a:r>
            <a:r>
              <a:rPr lang="de-DE" dirty="0" err="1"/>
              <a:t>reduces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necessary</a:t>
            </a:r>
            <a:r>
              <a:rPr lang="de-DE" dirty="0"/>
              <a:t> </a:t>
            </a:r>
            <a:r>
              <a:rPr lang="de-DE" dirty="0" err="1"/>
              <a:t>grid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orders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magnitude</a:t>
            </a:r>
            <a:r>
              <a:rPr lang="de-DE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Problem </a:t>
            </a:r>
            <a:r>
              <a:rPr lang="de-DE" dirty="0" err="1"/>
              <a:t>solved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alignment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-line </a:t>
            </a:r>
            <a:r>
              <a:rPr lang="de-DE" dirty="0" err="1"/>
              <a:t>tracing</a:t>
            </a:r>
            <a:r>
              <a:rPr lang="de-DE" dirty="0"/>
              <a:t> and </a:t>
            </a:r>
            <a:r>
              <a:rPr lang="de-DE" dirty="0" err="1"/>
              <a:t>interpolation</a:t>
            </a:r>
            <a:r>
              <a:rPr lang="de-DE" dirty="0"/>
              <a:t>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Wladimir Zholobenko, ASDEX Upgrade / HEPP seminar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4026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Wladimir Zholobenko, ASDEX Upgrade / HEPP seminar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566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de-DE" dirty="0"/>
              </a:p>
            </p:txBody>
          </p:sp>
        </mc:Choice>
        <mc:Fallback xmlns="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:r>
                  <a:rPr lang="de-DE" b="0" i="0">
                    <a:latin typeface="Cambria Math" panose="02040503050406030204" pitchFamily="18" charset="0"/>
                  </a:rPr>
                  <a:t>𝑞_95=4.4, 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𝛿=0.21</a:t>
                </a:r>
                <a:r>
                  <a:rPr lang="de-DE" dirty="0"/>
                  <a:t>… Size </a:t>
                </a:r>
                <a:r>
                  <a:rPr lang="de-DE" dirty="0" err="1"/>
                  <a:t>matters</a:t>
                </a:r>
                <a:r>
                  <a:rPr lang="de-DE" dirty="0"/>
                  <a:t>: </a:t>
                </a:r>
                <a:r>
                  <a:rPr lang="de-DE" dirty="0" err="1"/>
                  <a:t>Larmor</a:t>
                </a:r>
                <a:r>
                  <a:rPr lang="de-DE" dirty="0"/>
                  <a:t> </a:t>
                </a:r>
                <a:r>
                  <a:rPr lang="de-DE" dirty="0" err="1"/>
                  <a:t>radius</a:t>
                </a:r>
                <a:r>
                  <a:rPr lang="de-DE" dirty="0"/>
                  <a:t> </a:t>
                </a:r>
                <a:r>
                  <a:rPr lang="de-DE" dirty="0" err="1"/>
                  <a:t>vs</a:t>
                </a:r>
                <a:r>
                  <a:rPr lang="de-DE" dirty="0"/>
                  <a:t> </a:t>
                </a:r>
                <a:r>
                  <a:rPr lang="de-DE" dirty="0" err="1"/>
                  <a:t>machine</a:t>
                </a:r>
                <a:r>
                  <a:rPr lang="de-DE" baseline="0" dirty="0"/>
                  <a:t> </a:t>
                </a:r>
                <a:r>
                  <a:rPr lang="de-DE" baseline="0" dirty="0" err="1"/>
                  <a:t>scale</a:t>
                </a:r>
                <a:r>
                  <a:rPr lang="de-DE" baseline="0" dirty="0"/>
                  <a:t>!</a:t>
                </a:r>
                <a:endParaRPr lang="de-DE" dirty="0"/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Wladimir Zholobenko, ASDEX Upgrade / HEPP seminar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750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Ionization</a:t>
            </a:r>
            <a:r>
              <a:rPr lang="de-DE" dirty="0"/>
              <a:t> source </a:t>
            </a:r>
            <a:r>
              <a:rPr lang="de-DE" dirty="0" err="1"/>
              <a:t>sits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separatrix</a:t>
            </a:r>
            <a:r>
              <a:rPr lang="de-DE" dirty="0"/>
              <a:t> at and </a:t>
            </a:r>
            <a:r>
              <a:rPr lang="de-DE" dirty="0" err="1"/>
              <a:t>below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X-point. </a:t>
            </a:r>
            <a:r>
              <a:rPr lang="de-DE" dirty="0" err="1"/>
              <a:t>Sheared</a:t>
            </a:r>
            <a:r>
              <a:rPr lang="de-DE" dirty="0"/>
              <a:t> </a:t>
            </a:r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dirty="0" err="1"/>
              <a:t>forms</a:t>
            </a:r>
            <a:r>
              <a:rPr lang="de-DE" dirty="0"/>
              <a:t>, visible at </a:t>
            </a:r>
            <a:r>
              <a:rPr lang="de-DE" dirty="0" err="1"/>
              <a:t>the</a:t>
            </a:r>
            <a:r>
              <a:rPr lang="de-DE" dirty="0"/>
              <a:t> OMP and in Er. Er &lt; 0 in CR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d_pi</a:t>
            </a:r>
            <a:r>
              <a:rPr lang="de-DE" dirty="0"/>
              <a:t>/</a:t>
            </a:r>
            <a:r>
              <a:rPr lang="de-DE" dirty="0" err="1"/>
              <a:t>dr</a:t>
            </a:r>
            <a:r>
              <a:rPr lang="de-DE" dirty="0"/>
              <a:t>/n, Er &gt; 0 in SOL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sheath</a:t>
            </a:r>
            <a:r>
              <a:rPr lang="de-DE" dirty="0"/>
              <a:t> </a:t>
            </a:r>
            <a:r>
              <a:rPr lang="de-DE" dirty="0" err="1"/>
              <a:t>b.c</a:t>
            </a:r>
            <a:r>
              <a:rPr lang="de-DE" dirty="0"/>
              <a:t>. +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ZF and a </a:t>
            </a:r>
            <a:r>
              <a:rPr lang="de-DE" dirty="0" err="1"/>
              <a:t>poloidal</a:t>
            </a:r>
            <a:r>
              <a:rPr lang="de-DE" dirty="0"/>
              <a:t> </a:t>
            </a:r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neutrals</a:t>
            </a:r>
            <a:r>
              <a:rPr lang="de-DE" dirty="0"/>
              <a:t> </a:t>
            </a:r>
            <a:r>
              <a:rPr lang="de-DE" dirty="0" err="1"/>
              <a:t>Siz</a:t>
            </a:r>
            <a:r>
              <a:rPr lang="de-DE" dirty="0"/>
              <a:t>. Saturation after 2-4 </a:t>
            </a:r>
            <a:r>
              <a:rPr lang="de-DE" dirty="0" err="1"/>
              <a:t>ms.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Wladimir Zholobenko, ASDEX Upgrade / HEPP seminar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6088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Wladimir Zholobenko, ASDEX Upgrade / HEPP seminar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742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Wladimir Zholobenko, ASDEX Upgrade / HEPP seminar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6606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Zonal </a:t>
            </a:r>
            <a:r>
              <a:rPr lang="de-DE" sz="1200" dirty="0" err="1">
                <a:solidFill>
                  <a:schemeClr val="tx1"/>
                </a:solidFill>
              </a:rPr>
              <a:t>flows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driven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by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drift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waves</a:t>
            </a:r>
            <a:r>
              <a:rPr lang="de-DE" sz="1200" dirty="0">
                <a:solidFill>
                  <a:schemeClr val="tx1"/>
                </a:solidFill>
              </a:rPr>
              <a:t> on </a:t>
            </a:r>
            <a:r>
              <a:rPr lang="de-DE" sz="1200" dirty="0" err="1">
                <a:solidFill>
                  <a:schemeClr val="tx1"/>
                </a:solidFill>
              </a:rPr>
              <a:t>Larmor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radius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scale</a:t>
            </a:r>
            <a:r>
              <a:rPr lang="de-DE" sz="1200" dirty="0">
                <a:solidFill>
                  <a:schemeClr val="tx1"/>
                </a:solidFill>
              </a:rPr>
              <a:t>, </a:t>
            </a:r>
            <a:r>
              <a:rPr lang="de-DE" sz="1200" dirty="0" err="1">
                <a:solidFill>
                  <a:schemeClr val="tx1"/>
                </a:solidFill>
              </a:rPr>
              <a:t>transport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driven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by</a:t>
            </a:r>
            <a:r>
              <a:rPr lang="de-DE" sz="1200" dirty="0">
                <a:solidFill>
                  <a:schemeClr val="tx1"/>
                </a:solidFill>
              </a:rPr>
              <a:t> large </a:t>
            </a:r>
            <a:r>
              <a:rPr lang="de-DE" sz="1200" dirty="0" err="1">
                <a:solidFill>
                  <a:schemeClr val="tx1"/>
                </a:solidFill>
              </a:rPr>
              <a:t>scale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interchange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modes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Wladimir Zholobenko, ASDEX Upgrade / HEPP seminar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060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e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emf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12.05.2021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Wladimir Zholobenko, 28th IAEA FEC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083879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12.05.2021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Wladimir Zholobenko, 28th IAEA FEC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3578488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12.05.2021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Wladimir Zholobenko, 28th IAEA FEC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2431414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UG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1149858" y="3690256"/>
            <a:ext cx="6858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0" name="Titel 7"/>
          <p:cNvSpPr>
            <a:spLocks noGrp="1"/>
          </p:cNvSpPr>
          <p:nvPr>
            <p:ph type="title"/>
          </p:nvPr>
        </p:nvSpPr>
        <p:spPr>
          <a:xfrm>
            <a:off x="1149858" y="1501919"/>
            <a:ext cx="6858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10" y="191105"/>
            <a:ext cx="432000" cy="512049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12.05.2021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Wladimir Zholobenko, 28th IAEA FEC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26" y="193095"/>
            <a:ext cx="1788762" cy="511200"/>
          </a:xfrm>
          <a:prstGeom prst="rect">
            <a:avLst/>
          </a:prstGeom>
        </p:spPr>
      </p:pic>
      <p:grpSp>
        <p:nvGrpSpPr>
          <p:cNvPr id="17" name="Gruppieren 20"/>
          <p:cNvGrpSpPr/>
          <p:nvPr userDrawn="1"/>
        </p:nvGrpSpPr>
        <p:grpSpPr>
          <a:xfrm>
            <a:off x="2411558" y="5111678"/>
            <a:ext cx="6394230" cy="716032"/>
            <a:chOff x="1835809" y="5250427"/>
            <a:chExt cx="8525640" cy="716032"/>
          </a:xfrm>
        </p:grpSpPr>
        <p:pic>
          <p:nvPicPr>
            <p:cNvPr id="23" name="Grafik 2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809" y="5607844"/>
              <a:ext cx="1583509" cy="297679"/>
            </a:xfrm>
            <a:prstGeom prst="rect">
              <a:avLst/>
            </a:prstGeom>
          </p:spPr>
        </p:pic>
        <p:pic>
          <p:nvPicPr>
            <p:cNvPr id="24" name="Grafik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4425" y="5495213"/>
              <a:ext cx="1627024" cy="386686"/>
            </a:xfrm>
            <a:prstGeom prst="rect">
              <a:avLst/>
            </a:prstGeom>
          </p:spPr>
        </p:pic>
        <p:pic>
          <p:nvPicPr>
            <p:cNvPr id="25" name="Grafik 23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5943" y="5250427"/>
              <a:ext cx="2382977" cy="716032"/>
            </a:xfrm>
            <a:prstGeom prst="rect">
              <a:avLst/>
            </a:prstGeom>
          </p:spPr>
        </p:pic>
      </p:grpSp>
      <p:grpSp>
        <p:nvGrpSpPr>
          <p:cNvPr id="26" name="Gruppieren 13"/>
          <p:cNvGrpSpPr/>
          <p:nvPr userDrawn="1"/>
        </p:nvGrpSpPr>
        <p:grpSpPr>
          <a:xfrm>
            <a:off x="2533091" y="5892965"/>
            <a:ext cx="6325815" cy="566770"/>
            <a:chOff x="507813" y="5834863"/>
            <a:chExt cx="8135787" cy="566770"/>
          </a:xfrm>
        </p:grpSpPr>
        <p:pic>
          <p:nvPicPr>
            <p:cNvPr id="27" name="Grafik 14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3" y="5834863"/>
              <a:ext cx="560411" cy="373742"/>
            </a:xfrm>
            <a:prstGeom prst="rect">
              <a:avLst/>
            </a:prstGeom>
          </p:spPr>
        </p:pic>
        <p:sp>
          <p:nvSpPr>
            <p:cNvPr id="28" name="Subtitle 2"/>
            <p:cNvSpPr txBox="1">
              <a:spLocks/>
            </p:cNvSpPr>
            <p:nvPr userDrawn="1"/>
          </p:nvSpPr>
          <p:spPr>
            <a:xfrm>
              <a:off x="1068225" y="5834863"/>
              <a:ext cx="7575375" cy="5667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750" dirty="0">
                  <a:latin typeface="Arial Narrow" panose="020B0606020202030204" pitchFamily="34" charset="0"/>
                </a:rPr>
                <a:t>This work has been carried out within the framework of the EUROfusion Consortium and has received funding from the </a:t>
              </a:r>
              <a:r>
                <a:rPr lang="en-US" sz="750" dirty="0" err="1">
                  <a:latin typeface="Arial Narrow" panose="020B0606020202030204" pitchFamily="34" charset="0"/>
                </a:rPr>
                <a:t>Euratom</a:t>
              </a:r>
              <a:r>
                <a:rPr lang="en-US" sz="750" dirty="0">
                  <a:latin typeface="Arial Narrow" panose="020B0606020202030204" pitchFamily="34" charset="0"/>
                </a:rPr>
                <a:t> research and training </a:t>
              </a:r>
              <a:r>
                <a:rPr lang="en-US" sz="750" dirty="0" err="1">
                  <a:latin typeface="Arial Narrow" panose="020B0606020202030204" pitchFamily="34" charset="0"/>
                </a:rPr>
                <a:t>programme</a:t>
              </a:r>
              <a:r>
                <a:rPr lang="en-US" sz="750" dirty="0">
                  <a:latin typeface="Arial Narrow" panose="020B0606020202030204" pitchFamily="34" charset="0"/>
                </a:rPr>
                <a:t> 2014-2018 and 2019-2020 under grant agreement No 633053. The views and opinions expressed herein do not necessarily reflect those of the European Commission.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07846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AU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58775" y="6356359"/>
            <a:ext cx="810000" cy="365125"/>
          </a:xfrm>
        </p:spPr>
        <p:txBody>
          <a:bodyPr/>
          <a:lstStyle>
            <a:lvl1pPr>
              <a:defRPr lang="de-DE" sz="75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12.05.2021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360388" y="6356359"/>
            <a:ext cx="6423233" cy="365125"/>
          </a:xfrm>
        </p:spPr>
        <p:txBody>
          <a:bodyPr/>
          <a:lstStyle>
            <a:lvl1pPr>
              <a:defRPr lang="de-DE" sz="75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Wladimir Zholobenko, 28th IAEA FEC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974431" y="6357602"/>
            <a:ext cx="810000" cy="365125"/>
          </a:xfrm>
        </p:spPr>
        <p:txBody>
          <a:bodyPr/>
          <a:lstStyle>
            <a:lvl1pPr>
              <a:defRPr lang="de-DE" sz="75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358776" y="1089027"/>
            <a:ext cx="8425657" cy="5176539"/>
          </a:xfrm>
          <a:prstGeom prst="rect">
            <a:avLst/>
          </a:prstGeom>
        </p:spPr>
        <p:txBody>
          <a:bodyPr/>
          <a:lstStyle>
            <a:lvl1pPr>
              <a:defRPr lang="de-DE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500" b="0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2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896" y="188641"/>
            <a:ext cx="602373" cy="538451"/>
          </a:xfrm>
          <a:prstGeom prst="rect">
            <a:avLst/>
          </a:prstGeom>
        </p:spPr>
      </p:pic>
      <p:sp>
        <p:nvSpPr>
          <p:cNvPr id="14" name="Titel 12"/>
          <p:cNvSpPr>
            <a:spLocks noGrp="1"/>
          </p:cNvSpPr>
          <p:nvPr>
            <p:ph type="title"/>
          </p:nvPr>
        </p:nvSpPr>
        <p:spPr>
          <a:xfrm>
            <a:off x="358776" y="188639"/>
            <a:ext cx="6821604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de-DE" sz="21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cxnSp>
        <p:nvCxnSpPr>
          <p:cNvPr id="13" name="Gerader Verbinder 12"/>
          <p:cNvCxnSpPr/>
          <p:nvPr userDrawn="1"/>
        </p:nvCxnSpPr>
        <p:spPr bwMode="auto">
          <a:xfrm>
            <a:off x="373262" y="908050"/>
            <a:ext cx="839747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48964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o mach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0965" y="186366"/>
            <a:ext cx="4529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359569" y="188639"/>
            <a:ext cx="7847940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cxnSp>
        <p:nvCxnSpPr>
          <p:cNvPr id="11" name="Gerader Verbinder 10"/>
          <p:cNvCxnSpPr/>
          <p:nvPr userDrawn="1"/>
        </p:nvCxnSpPr>
        <p:spPr bwMode="auto">
          <a:xfrm>
            <a:off x="359569" y="909768"/>
            <a:ext cx="842486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359569" y="1092174"/>
            <a:ext cx="8424863" cy="5109247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 sz="1500" b="0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12.05.2021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Wladimir Zholobenko, 28th IAEA FEC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30168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UG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9" y="191104"/>
            <a:ext cx="432000" cy="512049"/>
          </a:xfrm>
          <a:prstGeom prst="rect">
            <a:avLst/>
          </a:prstGeom>
        </p:spPr>
      </p:pic>
      <p:sp>
        <p:nvSpPr>
          <p:cNvPr id="32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143000" y="3429000"/>
            <a:ext cx="6858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33" name="Titel 7"/>
          <p:cNvSpPr>
            <a:spLocks noGrp="1"/>
          </p:cNvSpPr>
          <p:nvPr userDrawn="1">
            <p:ph type="title"/>
          </p:nvPr>
        </p:nvSpPr>
        <p:spPr>
          <a:xfrm>
            <a:off x="1143000" y="1240663"/>
            <a:ext cx="6858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grpSp>
        <p:nvGrpSpPr>
          <p:cNvPr id="34" name="Gruppierung 33"/>
          <p:cNvGrpSpPr/>
          <p:nvPr userDrawn="1"/>
        </p:nvGrpSpPr>
        <p:grpSpPr>
          <a:xfrm>
            <a:off x="1917072" y="4821379"/>
            <a:ext cx="5514892" cy="743526"/>
            <a:chOff x="2556095" y="5284515"/>
            <a:chExt cx="7353189" cy="743526"/>
          </a:xfrm>
        </p:grpSpPr>
        <p:pic>
          <p:nvPicPr>
            <p:cNvPr id="35" name="Picture 1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36" name="Grafik 2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37" name="Grafik 21" descr="eurofusion_logo.pn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grpSp>
        <p:nvGrpSpPr>
          <p:cNvPr id="14" name="Gruppieren 13"/>
          <p:cNvGrpSpPr/>
          <p:nvPr userDrawn="1"/>
        </p:nvGrpSpPr>
        <p:grpSpPr>
          <a:xfrm>
            <a:off x="1448180" y="5892965"/>
            <a:ext cx="6325814" cy="566770"/>
            <a:chOff x="507813" y="5834863"/>
            <a:chExt cx="8135786" cy="566770"/>
          </a:xfrm>
        </p:grpSpPr>
        <p:pic>
          <p:nvPicPr>
            <p:cNvPr id="15" name="Grafik 1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3" y="5834863"/>
              <a:ext cx="560411" cy="373742"/>
            </a:xfrm>
            <a:prstGeom prst="rect">
              <a:avLst/>
            </a:prstGeom>
          </p:spPr>
        </p:pic>
        <p:sp>
          <p:nvSpPr>
            <p:cNvPr id="17" name="Subtitle 2"/>
            <p:cNvSpPr txBox="1">
              <a:spLocks/>
            </p:cNvSpPr>
            <p:nvPr userDrawn="1"/>
          </p:nvSpPr>
          <p:spPr>
            <a:xfrm>
              <a:off x="1068224" y="5834863"/>
              <a:ext cx="7575375" cy="5667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750" dirty="0">
                  <a:latin typeface="Arial Narrow" panose="020B0606020202030204" pitchFamily="34" charset="0"/>
                </a:rPr>
                <a:t>This work has been carried out within the framework of the EUROfusion Consortium and has received funding from the </a:t>
              </a:r>
              <a:r>
                <a:rPr lang="en-US" sz="750" dirty="0" err="1">
                  <a:latin typeface="Arial Narrow" panose="020B0606020202030204" pitchFamily="34" charset="0"/>
                </a:rPr>
                <a:t>Euratom</a:t>
              </a:r>
              <a:r>
                <a:rPr lang="en-US" sz="750" dirty="0">
                  <a:latin typeface="Arial Narrow" panose="020B0606020202030204" pitchFamily="34" charset="0"/>
                </a:rPr>
                <a:t> research and training </a:t>
              </a:r>
              <a:r>
                <a:rPr lang="en-US" sz="750" dirty="0" err="1">
                  <a:latin typeface="Arial Narrow" panose="020B0606020202030204" pitchFamily="34" charset="0"/>
                </a:rPr>
                <a:t>programme</a:t>
              </a:r>
              <a:r>
                <a:rPr lang="en-US" sz="750" dirty="0">
                  <a:latin typeface="Arial Narrow" panose="020B0606020202030204" pitchFamily="34" charset="0"/>
                </a:rPr>
                <a:t> 2014-2018 and 2019-2020 under grant agreement No 633053. The views and opinions expressed herein do not necessarily reflect those of the European Commission.</a:t>
              </a:r>
            </a:p>
          </p:txBody>
        </p:sp>
      </p:grp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12.05.2021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Wladimir Zholobenko, 28th IAEA FEC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26" y="193095"/>
            <a:ext cx="1788762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30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UG w/o acknowledgem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11" y="191104"/>
            <a:ext cx="432000" cy="512050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59569" y="6490521"/>
            <a:ext cx="810000" cy="365125"/>
          </a:xfrm>
        </p:spPr>
        <p:txBody>
          <a:bodyPr/>
          <a:lstStyle>
            <a:lvl1pPr>
              <a:defRPr lang="de-DE" sz="75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12.05.2021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360384" y="6488565"/>
            <a:ext cx="6423233" cy="365125"/>
          </a:xfrm>
        </p:spPr>
        <p:txBody>
          <a:bodyPr/>
          <a:lstStyle>
            <a:lvl1pPr>
              <a:defRPr lang="en-US" sz="75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Wladimir Zholobenko, 28th IAEA FEC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974431" y="6490520"/>
            <a:ext cx="810000" cy="365125"/>
          </a:xfrm>
        </p:spPr>
        <p:txBody>
          <a:bodyPr/>
          <a:lstStyle>
            <a:lvl1pPr>
              <a:defRPr lang="de-DE" sz="75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Untertitel 2"/>
          <p:cNvSpPr>
            <a:spLocks noGrp="1"/>
          </p:cNvSpPr>
          <p:nvPr>
            <p:ph type="subTitle" idx="1"/>
          </p:nvPr>
        </p:nvSpPr>
        <p:spPr>
          <a:xfrm>
            <a:off x="1143000" y="2510472"/>
            <a:ext cx="6858000" cy="6771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9" name="Titel 7"/>
          <p:cNvSpPr>
            <a:spLocks noGrp="1"/>
          </p:cNvSpPr>
          <p:nvPr>
            <p:ph type="title"/>
          </p:nvPr>
        </p:nvSpPr>
        <p:spPr>
          <a:xfrm>
            <a:off x="1143000" y="1136247"/>
            <a:ext cx="6858000" cy="1316396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grpSp>
        <p:nvGrpSpPr>
          <p:cNvPr id="13" name="Gruppierung 14"/>
          <p:cNvGrpSpPr/>
          <p:nvPr userDrawn="1"/>
        </p:nvGrpSpPr>
        <p:grpSpPr>
          <a:xfrm>
            <a:off x="1917483" y="3368453"/>
            <a:ext cx="5514892" cy="743526"/>
            <a:chOff x="2556095" y="5284515"/>
            <a:chExt cx="7353189" cy="743526"/>
          </a:xfrm>
        </p:grpSpPr>
        <p:pic>
          <p:nvPicPr>
            <p:cNvPr id="20" name="Picture 1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3078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1" name="Grafik 2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2" name="Grafik 21" descr="eurofusion_logo.pn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26" y="193095"/>
            <a:ext cx="1788762" cy="5112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2815"/>
            <a:ext cx="9144000" cy="22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2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12.05.2021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Wladimir Zholobenko, 28th IAEA FEC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BBFB-0E7F-463B-9FFC-532D0A59D3A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0985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12.05.2021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Wladimir Zholobenko, 28th IAEA FEC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8318570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12.05.2021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Wladimir Zholobenko, 28th IAEA FEC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7652358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12.05.2021</a:t>
            </a:r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Wladimir Zholobenko, 28th IAEA FEC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4129262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12.05.2021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Wladimir Zholobenko, 28th IAEA FEC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284125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12.05.2021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Wladimir Zholobenko, 28th IAEA FEC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7847952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12.05.2021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Wladimir Zholobenko, 28th IAEA FEC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2757100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12.05.2021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Wladimir Zholobenko, 28th IAEA FEC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803540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12.05.2021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Wladimir Zholobenko, 28th IAEA FEC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275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54" r:id="rId14"/>
    <p:sldLayoutId id="2147483660" r:id="rId15"/>
    <p:sldLayoutId id="2147483658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pos="5534" userDrawn="1">
          <p15:clr>
            <a:srgbClr val="F26B43"/>
          </p15:clr>
        </p15:guide>
        <p15:guide id="3" pos="227" userDrawn="1">
          <p15:clr>
            <a:srgbClr val="F26B43"/>
          </p15:clr>
        </p15:guide>
        <p15:guide id="4" orient="horz" pos="119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572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orient="horz" pos="2273" userDrawn="1">
          <p15:clr>
            <a:srgbClr val="F26B43"/>
          </p15:clr>
        </p15:guide>
        <p15:guide id="9" orient="horz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1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doi.org/10.1088/1361-6587/abd97e" TargetMode="External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7.emf"/><Relationship Id="rId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0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36.png"/><Relationship Id="rId7" Type="http://schemas.openxmlformats.org/officeDocument/2006/relationships/image" Target="../media/image3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371.png"/><Relationship Id="rId4" Type="http://schemas.openxmlformats.org/officeDocument/2006/relationships/image" Target="../media/image37.png"/><Relationship Id="rId9" Type="http://schemas.openxmlformats.org/officeDocument/2006/relationships/image" Target="../media/image3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7713"/>
            <a:ext cx="2380598" cy="4426659"/>
          </a:xfrm>
          <a:prstGeom prst="rect">
            <a:avLst/>
          </a:prstGeom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3518483" y="3429000"/>
            <a:ext cx="5066598" cy="1195437"/>
          </a:xfrm>
        </p:spPr>
        <p:txBody>
          <a:bodyPr>
            <a:normAutofit/>
          </a:bodyPr>
          <a:lstStyle/>
          <a:p>
            <a:r>
              <a:rPr lang="de-DE" sz="2000" b="1" u="sng" dirty="0"/>
              <a:t>W. Zholobenko</a:t>
            </a:r>
            <a:r>
              <a:rPr lang="de-DE" sz="2000" dirty="0"/>
              <a:t>, T. Body, A. Stegmeir, P. Manz,    B. Zhu, M. </a:t>
            </a:r>
            <a:r>
              <a:rPr lang="de-DE" sz="2000" dirty="0" err="1"/>
              <a:t>Griener</a:t>
            </a:r>
            <a:r>
              <a:rPr lang="de-DE" sz="2000" dirty="0"/>
              <a:t>, G. D. Conway, D. Coster,     M. Francisquez, B. N. Rogers, E. Wolfrum,          F. Jenko and </a:t>
            </a:r>
            <a:r>
              <a:rPr lang="de-DE" sz="2000" dirty="0" err="1"/>
              <a:t>the</a:t>
            </a:r>
            <a:r>
              <a:rPr lang="de-DE" sz="2000" dirty="0"/>
              <a:t> ASDEX Upgrade Team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521497" y="709127"/>
            <a:ext cx="6621236" cy="247756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Simulations of turbulence and profile evolution across the</a:t>
            </a:r>
            <a:br>
              <a:rPr lang="en-US" dirty="0"/>
            </a:br>
            <a:r>
              <a:rPr lang="en-US" dirty="0"/>
              <a:t>edge and scrape-off layer of the ASDEX Upgrade tokamak</a:t>
            </a:r>
            <a:endParaRPr lang="en-US" sz="30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190868" y="6529440"/>
            <a:ext cx="999431" cy="273844"/>
          </a:xfrm>
        </p:spPr>
        <p:txBody>
          <a:bodyPr/>
          <a:lstStyle/>
          <a:p>
            <a:r>
              <a:rPr lang="de-DE" dirty="0"/>
              <a:t>12.05.2021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359000" y="6529440"/>
            <a:ext cx="6426000" cy="273844"/>
          </a:xfrm>
        </p:spPr>
        <p:txBody>
          <a:bodyPr/>
          <a:lstStyle/>
          <a:p>
            <a:r>
              <a:rPr lang="en-US" dirty="0"/>
              <a:t>Wladimir Zholobenko, 28th IAEA FEC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180081" y="6529440"/>
            <a:ext cx="810000" cy="273844"/>
          </a:xfrm>
        </p:spPr>
        <p:txBody>
          <a:bodyPr/>
          <a:lstStyle/>
          <a:p>
            <a:fld id="{31AA536C-85F5-4A1B-A111-7CE00A08BCBC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10" name="Grafik 5">
            <a:extLst>
              <a:ext uri="{FF2B5EF4-FFF2-40B4-BE49-F238E27FC236}">
                <a16:creationId xmlns:a16="http://schemas.microsoft.com/office/drawing/2014/main" id="{392CC33E-056A-41F6-BD10-C0067689C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24" y="2487091"/>
            <a:ext cx="1471471" cy="105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23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319C16AA-B4D1-4E87-96A9-D7E68BDF8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62" y="1211740"/>
            <a:ext cx="5087752" cy="36684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C81ACF53-C77B-4C24-BA01-607DBC5F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Radial </a:t>
            </a:r>
            <a:r>
              <a:rPr lang="de-DE" sz="2800" dirty="0" err="1"/>
              <a:t>electric</a:t>
            </a:r>
            <a:r>
              <a:rPr lang="de-DE" sz="2800" dirty="0"/>
              <a:t> </a:t>
            </a:r>
            <a:r>
              <a:rPr lang="de-DE" sz="2800" dirty="0" err="1"/>
              <a:t>field</a:t>
            </a:r>
            <a:r>
              <a:rPr lang="de-DE" sz="2800" dirty="0"/>
              <a:t>: </a:t>
            </a:r>
            <a:r>
              <a:rPr lang="de-DE" sz="2800" dirty="0" err="1"/>
              <a:t>validation</a:t>
            </a:r>
            <a:r>
              <a:rPr lang="de-DE" sz="2800" dirty="0"/>
              <a:t> and </a:t>
            </a:r>
            <a:r>
              <a:rPr lang="de-DE" sz="2800" dirty="0" err="1"/>
              <a:t>physics</a:t>
            </a:r>
            <a:endParaRPr lang="en-US" sz="2800" dirty="0"/>
          </a:p>
        </p:txBody>
      </p:sp>
      <p:sp>
        <p:nvSpPr>
          <p:cNvPr id="11" name="Titel 5">
            <a:extLst>
              <a:ext uri="{FF2B5EF4-FFF2-40B4-BE49-F238E27FC236}">
                <a16:creationId xmlns:a16="http://schemas.microsoft.com/office/drawing/2014/main" id="{2699315A-C5CD-4153-8F87-E0CDE050B32E}"/>
              </a:ext>
            </a:extLst>
          </p:cNvPr>
          <p:cNvSpPr txBox="1">
            <a:spLocks/>
          </p:cNvSpPr>
          <p:nvPr/>
        </p:nvSpPr>
        <p:spPr>
          <a:xfrm>
            <a:off x="847492" y="871146"/>
            <a:ext cx="3549836" cy="511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1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validation</a:t>
            </a:r>
          </a:p>
        </p:txBody>
      </p:sp>
      <p:sp>
        <p:nvSpPr>
          <p:cNvPr id="12" name="Titel 5">
            <a:extLst>
              <a:ext uri="{FF2B5EF4-FFF2-40B4-BE49-F238E27FC236}">
                <a16:creationId xmlns:a16="http://schemas.microsoft.com/office/drawing/2014/main" id="{0A206DA2-3B8C-43A0-BB59-E03CA573B203}"/>
              </a:ext>
            </a:extLst>
          </p:cNvPr>
          <p:cNvSpPr txBox="1">
            <a:spLocks/>
          </p:cNvSpPr>
          <p:nvPr/>
        </p:nvSpPr>
        <p:spPr>
          <a:xfrm>
            <a:off x="358775" y="4957918"/>
            <a:ext cx="3525640" cy="1274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1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right shape, wrong magnitude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 dirty="0" err="1">
                <a:solidFill>
                  <a:schemeClr val="tx1"/>
                </a:solidFill>
              </a:rPr>
              <a:t>Braginskii</a:t>
            </a:r>
            <a:r>
              <a:rPr lang="en-US" sz="1600" dirty="0">
                <a:solidFill>
                  <a:schemeClr val="tx1"/>
                </a:solidFill>
              </a:rPr>
              <a:t> model inconsistent with neoclassical theory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higher resolution?</a:t>
            </a:r>
          </a:p>
        </p:txBody>
      </p:sp>
      <p:sp>
        <p:nvSpPr>
          <p:cNvPr id="16" name="Titel 5">
            <a:extLst>
              <a:ext uri="{FF2B5EF4-FFF2-40B4-BE49-F238E27FC236}">
                <a16:creationId xmlns:a16="http://schemas.microsoft.com/office/drawing/2014/main" id="{8EE0F2D2-B577-4B7C-B3DA-D9C6FFBDE68C}"/>
              </a:ext>
            </a:extLst>
          </p:cNvPr>
          <p:cNvSpPr txBox="1">
            <a:spLocks/>
          </p:cNvSpPr>
          <p:nvPr/>
        </p:nvSpPr>
        <p:spPr>
          <a:xfrm>
            <a:off x="5467648" y="956108"/>
            <a:ext cx="2702356" cy="511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1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Analysis of contributions (no neutrals)</a:t>
            </a:r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2FCB121A-7A80-4462-91BF-E21B9A482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770" y="6448908"/>
            <a:ext cx="1001604" cy="365125"/>
          </a:xfrm>
        </p:spPr>
        <p:txBody>
          <a:bodyPr/>
          <a:lstStyle/>
          <a:p>
            <a:r>
              <a:rPr lang="de-DE" sz="1200" dirty="0"/>
              <a:t>12.05.2021</a:t>
            </a:r>
            <a:endParaRPr lang="en-US" sz="1200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538346BF-3597-4ADF-A20A-B448CBEDD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0383" y="6448908"/>
            <a:ext cx="6423233" cy="365125"/>
          </a:xfrm>
        </p:spPr>
        <p:txBody>
          <a:bodyPr/>
          <a:lstStyle/>
          <a:p>
            <a:r>
              <a:rPr lang="en-US" sz="1200" dirty="0"/>
              <a:t>Wladimir Zholobenko, 28th IAEA FEC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45537AFA-F5E7-4D8C-B576-3F5F82E27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4426" y="6450151"/>
            <a:ext cx="810000" cy="365125"/>
          </a:xfrm>
        </p:spPr>
        <p:txBody>
          <a:bodyPr/>
          <a:lstStyle/>
          <a:p>
            <a:fld id="{31AA536C-85F5-4A1B-A111-7CE00A08BCBC}" type="slidenum">
              <a:rPr lang="de-DE" sz="1200" smtClean="0"/>
              <a:pPr/>
              <a:t>10</a:t>
            </a:fld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C2D3EE-916F-4626-8360-EF8520A5E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6" y="1467372"/>
            <a:ext cx="4424433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1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7973259-EB25-4BB2-A081-4EF64F2988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62" y="1212737"/>
            <a:ext cx="5087752" cy="36684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C81ACF53-C77B-4C24-BA01-607DBC5F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Radial </a:t>
            </a:r>
            <a:r>
              <a:rPr lang="de-DE" sz="2800" dirty="0" err="1"/>
              <a:t>electric</a:t>
            </a:r>
            <a:r>
              <a:rPr lang="de-DE" sz="2800" dirty="0"/>
              <a:t> </a:t>
            </a:r>
            <a:r>
              <a:rPr lang="de-DE" sz="2800" dirty="0" err="1"/>
              <a:t>field</a:t>
            </a:r>
            <a:r>
              <a:rPr lang="de-DE" sz="2800" dirty="0"/>
              <a:t>: </a:t>
            </a:r>
            <a:r>
              <a:rPr lang="de-DE" sz="2800" dirty="0" err="1"/>
              <a:t>validation</a:t>
            </a:r>
            <a:r>
              <a:rPr lang="de-DE" sz="2800" dirty="0"/>
              <a:t> and </a:t>
            </a:r>
            <a:r>
              <a:rPr lang="de-DE" sz="2800" dirty="0" err="1"/>
              <a:t>physics</a:t>
            </a:r>
            <a:endParaRPr lang="en-US" sz="2800" dirty="0"/>
          </a:p>
        </p:txBody>
      </p:sp>
      <p:sp>
        <p:nvSpPr>
          <p:cNvPr id="11" name="Titel 5">
            <a:extLst>
              <a:ext uri="{FF2B5EF4-FFF2-40B4-BE49-F238E27FC236}">
                <a16:creationId xmlns:a16="http://schemas.microsoft.com/office/drawing/2014/main" id="{2699315A-C5CD-4153-8F87-E0CDE050B32E}"/>
              </a:ext>
            </a:extLst>
          </p:cNvPr>
          <p:cNvSpPr txBox="1">
            <a:spLocks/>
          </p:cNvSpPr>
          <p:nvPr/>
        </p:nvSpPr>
        <p:spPr>
          <a:xfrm>
            <a:off x="847492" y="871146"/>
            <a:ext cx="3549836" cy="511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1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validation</a:t>
            </a:r>
          </a:p>
        </p:txBody>
      </p:sp>
      <p:sp>
        <p:nvSpPr>
          <p:cNvPr id="12" name="Titel 5">
            <a:extLst>
              <a:ext uri="{FF2B5EF4-FFF2-40B4-BE49-F238E27FC236}">
                <a16:creationId xmlns:a16="http://schemas.microsoft.com/office/drawing/2014/main" id="{0A206DA2-3B8C-43A0-BB59-E03CA573B203}"/>
              </a:ext>
            </a:extLst>
          </p:cNvPr>
          <p:cNvSpPr txBox="1">
            <a:spLocks/>
          </p:cNvSpPr>
          <p:nvPr/>
        </p:nvSpPr>
        <p:spPr>
          <a:xfrm>
            <a:off x="358775" y="4957918"/>
            <a:ext cx="3525640" cy="1274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1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right shape, wrong magnitude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 dirty="0" err="1">
                <a:solidFill>
                  <a:schemeClr val="tx1"/>
                </a:solidFill>
              </a:rPr>
              <a:t>Braginskii</a:t>
            </a:r>
            <a:r>
              <a:rPr lang="en-US" sz="1600" dirty="0">
                <a:solidFill>
                  <a:schemeClr val="tx1"/>
                </a:solidFill>
              </a:rPr>
              <a:t> model inconsistent with neoclassical theory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higher resolution?</a:t>
            </a:r>
          </a:p>
        </p:txBody>
      </p:sp>
      <p:sp>
        <p:nvSpPr>
          <p:cNvPr id="16" name="Titel 5">
            <a:extLst>
              <a:ext uri="{FF2B5EF4-FFF2-40B4-BE49-F238E27FC236}">
                <a16:creationId xmlns:a16="http://schemas.microsoft.com/office/drawing/2014/main" id="{8EE0F2D2-B577-4B7C-B3DA-D9C6FFBDE68C}"/>
              </a:ext>
            </a:extLst>
          </p:cNvPr>
          <p:cNvSpPr txBox="1">
            <a:spLocks/>
          </p:cNvSpPr>
          <p:nvPr/>
        </p:nvSpPr>
        <p:spPr>
          <a:xfrm>
            <a:off x="5467648" y="956108"/>
            <a:ext cx="2702356" cy="511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1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Analysis of contributions (no neutrals)</a:t>
            </a:r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53C699D1-A688-4B1D-8572-5E250808FE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770" y="6448908"/>
            <a:ext cx="1001604" cy="365125"/>
          </a:xfrm>
        </p:spPr>
        <p:txBody>
          <a:bodyPr/>
          <a:lstStyle/>
          <a:p>
            <a:r>
              <a:rPr lang="de-DE" sz="1200" dirty="0"/>
              <a:t>12.05.2021</a:t>
            </a:r>
            <a:endParaRPr lang="en-US" sz="1200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25130E5-B6F9-432E-89F1-F010219D7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0383" y="6448908"/>
            <a:ext cx="6423233" cy="365125"/>
          </a:xfrm>
        </p:spPr>
        <p:txBody>
          <a:bodyPr/>
          <a:lstStyle/>
          <a:p>
            <a:r>
              <a:rPr lang="en-US" sz="1200" dirty="0"/>
              <a:t>Wladimir Zholobenko, 28th IAEA FEC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9FA5C89-89AA-47E2-829D-920AA78A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4426" y="6450151"/>
            <a:ext cx="810000" cy="365125"/>
          </a:xfrm>
        </p:spPr>
        <p:txBody>
          <a:bodyPr/>
          <a:lstStyle/>
          <a:p>
            <a:fld id="{31AA536C-85F5-4A1B-A111-7CE00A08BCBC}" type="slidenum">
              <a:rPr lang="de-DE" sz="1200" smtClean="0"/>
              <a:pPr/>
              <a:t>11</a:t>
            </a:fld>
            <a:endParaRPr lang="de-DE" sz="1200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03AF70F-8B72-41CC-BB82-2EB8DC743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6" y="1467372"/>
            <a:ext cx="4424433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7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91A037AC-5132-4297-B6E2-8CF556F3EE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62" y="1211764"/>
            <a:ext cx="5087752" cy="36684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C81ACF53-C77B-4C24-BA01-607DBC5F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Radial </a:t>
            </a:r>
            <a:r>
              <a:rPr lang="de-DE" sz="2800" dirty="0" err="1"/>
              <a:t>electric</a:t>
            </a:r>
            <a:r>
              <a:rPr lang="de-DE" sz="2800" dirty="0"/>
              <a:t> </a:t>
            </a:r>
            <a:r>
              <a:rPr lang="de-DE" sz="2800" dirty="0" err="1"/>
              <a:t>field</a:t>
            </a:r>
            <a:r>
              <a:rPr lang="de-DE" sz="2800" dirty="0"/>
              <a:t>: </a:t>
            </a:r>
            <a:r>
              <a:rPr lang="de-DE" sz="2800" dirty="0" err="1"/>
              <a:t>validation</a:t>
            </a:r>
            <a:r>
              <a:rPr lang="de-DE" sz="2800" dirty="0"/>
              <a:t> and </a:t>
            </a:r>
            <a:r>
              <a:rPr lang="de-DE" sz="2800" dirty="0" err="1"/>
              <a:t>physics</a:t>
            </a:r>
            <a:endParaRPr lang="en-US" sz="2800" dirty="0"/>
          </a:p>
        </p:txBody>
      </p:sp>
      <p:sp>
        <p:nvSpPr>
          <p:cNvPr id="11" name="Titel 5">
            <a:extLst>
              <a:ext uri="{FF2B5EF4-FFF2-40B4-BE49-F238E27FC236}">
                <a16:creationId xmlns:a16="http://schemas.microsoft.com/office/drawing/2014/main" id="{2699315A-C5CD-4153-8F87-E0CDE050B32E}"/>
              </a:ext>
            </a:extLst>
          </p:cNvPr>
          <p:cNvSpPr txBox="1">
            <a:spLocks/>
          </p:cNvSpPr>
          <p:nvPr/>
        </p:nvSpPr>
        <p:spPr>
          <a:xfrm>
            <a:off x="847492" y="871146"/>
            <a:ext cx="3549836" cy="511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1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validation</a:t>
            </a:r>
          </a:p>
        </p:txBody>
      </p:sp>
      <p:sp>
        <p:nvSpPr>
          <p:cNvPr id="12" name="Titel 5">
            <a:extLst>
              <a:ext uri="{FF2B5EF4-FFF2-40B4-BE49-F238E27FC236}">
                <a16:creationId xmlns:a16="http://schemas.microsoft.com/office/drawing/2014/main" id="{0A206DA2-3B8C-43A0-BB59-E03CA573B203}"/>
              </a:ext>
            </a:extLst>
          </p:cNvPr>
          <p:cNvSpPr txBox="1">
            <a:spLocks/>
          </p:cNvSpPr>
          <p:nvPr/>
        </p:nvSpPr>
        <p:spPr>
          <a:xfrm>
            <a:off x="358775" y="4957918"/>
            <a:ext cx="3525640" cy="1274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1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right shape, wrong magnitude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 dirty="0" err="1">
                <a:solidFill>
                  <a:schemeClr val="tx1"/>
                </a:solidFill>
              </a:rPr>
              <a:t>Braginskii</a:t>
            </a:r>
            <a:r>
              <a:rPr lang="en-US" sz="1600" dirty="0">
                <a:solidFill>
                  <a:schemeClr val="tx1"/>
                </a:solidFill>
              </a:rPr>
              <a:t> model inconsistent with neoclassical theory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higher resolution?</a:t>
            </a:r>
          </a:p>
        </p:txBody>
      </p:sp>
      <p:sp>
        <p:nvSpPr>
          <p:cNvPr id="16" name="Titel 5">
            <a:extLst>
              <a:ext uri="{FF2B5EF4-FFF2-40B4-BE49-F238E27FC236}">
                <a16:creationId xmlns:a16="http://schemas.microsoft.com/office/drawing/2014/main" id="{8EE0F2D2-B577-4B7C-B3DA-D9C6FFBDE68C}"/>
              </a:ext>
            </a:extLst>
          </p:cNvPr>
          <p:cNvSpPr txBox="1">
            <a:spLocks/>
          </p:cNvSpPr>
          <p:nvPr/>
        </p:nvSpPr>
        <p:spPr>
          <a:xfrm>
            <a:off x="5467648" y="956108"/>
            <a:ext cx="2702356" cy="511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1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Analysis of contributions (no neutrals)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0FDD058D-5497-476A-A2B8-181EB333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770" y="6448908"/>
            <a:ext cx="1001604" cy="365125"/>
          </a:xfrm>
        </p:spPr>
        <p:txBody>
          <a:bodyPr/>
          <a:lstStyle/>
          <a:p>
            <a:r>
              <a:rPr lang="de-DE" sz="1200" dirty="0"/>
              <a:t>12.05.2021</a:t>
            </a:r>
            <a:endParaRPr lang="en-US" sz="1200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59F10DCD-6FCE-4E00-80D6-21E0CA0D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0383" y="6448908"/>
            <a:ext cx="6423233" cy="365125"/>
          </a:xfrm>
        </p:spPr>
        <p:txBody>
          <a:bodyPr/>
          <a:lstStyle/>
          <a:p>
            <a:r>
              <a:rPr lang="en-US" sz="1200" dirty="0"/>
              <a:t>Wladimir Zholobenko, 28th IAEA FEC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AE878068-3405-49AF-B5FF-24BB182F5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4426" y="6450151"/>
            <a:ext cx="810000" cy="365125"/>
          </a:xfrm>
        </p:spPr>
        <p:txBody>
          <a:bodyPr/>
          <a:lstStyle/>
          <a:p>
            <a:fld id="{31AA536C-85F5-4A1B-A111-7CE00A08BCBC}" type="slidenum">
              <a:rPr lang="de-DE" sz="1200" smtClean="0"/>
              <a:pPr/>
              <a:t>12</a:t>
            </a:fld>
            <a:endParaRPr lang="de-DE" sz="120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A339B23F-CCAC-4C6D-8D9A-CC57CB369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6" y="1467372"/>
            <a:ext cx="4424433" cy="34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el 5">
                <a:extLst>
                  <a:ext uri="{FF2B5EF4-FFF2-40B4-BE49-F238E27FC236}">
                    <a16:creationId xmlns:a16="http://schemas.microsoft.com/office/drawing/2014/main" id="{4091AFA6-B3A5-46CE-88D5-70D2ECD47F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23293" y="4612493"/>
                <a:ext cx="4820707" cy="44824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lang="de-DE" sz="2100" b="1" kern="1200" dirty="0">
                    <a:solidFill>
                      <a:srgbClr val="326CB3"/>
                    </a:solidFill>
                    <a:latin typeface="Arial Narrow" panose="020B0606020202030204" pitchFamily="34" charset="0"/>
                    <a:ea typeface="+mj-ea"/>
                    <a:cs typeface="+mj-cs"/>
                  </a:defRPr>
                </a:lvl1pPr>
              </a:lstStyle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</m:e>
                      <m:sub>
                        <m:r>
                          <a:rPr lang="de-DE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  <m:sSub>
                      <m:sSub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de-DE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𝐢</m:t>
                        </m:r>
                      </m:sub>
                    </m:sSub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de-DE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𝒆𝒏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is the dominant contribution in CR</a:t>
                </a:r>
              </a:p>
            </p:txBody>
          </p:sp>
        </mc:Choice>
        <mc:Fallback xmlns="">
          <p:sp>
            <p:nvSpPr>
              <p:cNvPr id="17" name="Titel 5">
                <a:extLst>
                  <a:ext uri="{FF2B5EF4-FFF2-40B4-BE49-F238E27FC236}">
                    <a16:creationId xmlns:a16="http://schemas.microsoft.com/office/drawing/2014/main" id="{4091AFA6-B3A5-46CE-88D5-70D2ECD47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293" y="4612493"/>
                <a:ext cx="4820707" cy="448243"/>
              </a:xfrm>
              <a:prstGeom prst="rect">
                <a:avLst/>
              </a:prstGeom>
              <a:blipFill>
                <a:blip r:embed="rId5"/>
                <a:stretch>
                  <a:fillRect l="-506" b="-178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6494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A2AF11B-53E4-412B-A8C9-2E709CF561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37" y="1211740"/>
            <a:ext cx="5087786" cy="3668424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C81ACF53-C77B-4C24-BA01-607DBC5F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Radial </a:t>
            </a:r>
            <a:r>
              <a:rPr lang="de-DE" sz="2800" dirty="0" err="1"/>
              <a:t>electric</a:t>
            </a:r>
            <a:r>
              <a:rPr lang="de-DE" sz="2800" dirty="0"/>
              <a:t> </a:t>
            </a:r>
            <a:r>
              <a:rPr lang="de-DE" sz="2800" dirty="0" err="1"/>
              <a:t>field</a:t>
            </a:r>
            <a:r>
              <a:rPr lang="de-DE" sz="2800" dirty="0"/>
              <a:t>: </a:t>
            </a:r>
            <a:r>
              <a:rPr lang="de-DE" sz="2800" dirty="0" err="1"/>
              <a:t>validation</a:t>
            </a:r>
            <a:r>
              <a:rPr lang="de-DE" sz="2800" dirty="0"/>
              <a:t> and </a:t>
            </a:r>
            <a:r>
              <a:rPr lang="de-DE" sz="2800" dirty="0" err="1"/>
              <a:t>physics</a:t>
            </a:r>
            <a:endParaRPr lang="en-US" sz="2800" dirty="0"/>
          </a:p>
        </p:txBody>
      </p:sp>
      <p:sp>
        <p:nvSpPr>
          <p:cNvPr id="11" name="Titel 5">
            <a:extLst>
              <a:ext uri="{FF2B5EF4-FFF2-40B4-BE49-F238E27FC236}">
                <a16:creationId xmlns:a16="http://schemas.microsoft.com/office/drawing/2014/main" id="{2699315A-C5CD-4153-8F87-E0CDE050B32E}"/>
              </a:ext>
            </a:extLst>
          </p:cNvPr>
          <p:cNvSpPr txBox="1">
            <a:spLocks/>
          </p:cNvSpPr>
          <p:nvPr/>
        </p:nvSpPr>
        <p:spPr>
          <a:xfrm>
            <a:off x="847492" y="871146"/>
            <a:ext cx="3549836" cy="511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1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validation</a:t>
            </a:r>
          </a:p>
        </p:txBody>
      </p:sp>
      <p:sp>
        <p:nvSpPr>
          <p:cNvPr id="12" name="Titel 5">
            <a:extLst>
              <a:ext uri="{FF2B5EF4-FFF2-40B4-BE49-F238E27FC236}">
                <a16:creationId xmlns:a16="http://schemas.microsoft.com/office/drawing/2014/main" id="{0A206DA2-3B8C-43A0-BB59-E03CA573B203}"/>
              </a:ext>
            </a:extLst>
          </p:cNvPr>
          <p:cNvSpPr txBox="1">
            <a:spLocks/>
          </p:cNvSpPr>
          <p:nvPr/>
        </p:nvSpPr>
        <p:spPr>
          <a:xfrm>
            <a:off x="358775" y="4957918"/>
            <a:ext cx="3525640" cy="1274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1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right shape, wrong magnitude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 dirty="0" err="1">
                <a:solidFill>
                  <a:schemeClr val="tx1"/>
                </a:solidFill>
              </a:rPr>
              <a:t>Braginskii</a:t>
            </a:r>
            <a:r>
              <a:rPr lang="en-US" sz="1600" dirty="0">
                <a:solidFill>
                  <a:schemeClr val="tx1"/>
                </a:solidFill>
              </a:rPr>
              <a:t> model inconsistent with neoclassical theory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higher resolution?</a:t>
            </a:r>
          </a:p>
        </p:txBody>
      </p:sp>
      <p:sp>
        <p:nvSpPr>
          <p:cNvPr id="16" name="Titel 5">
            <a:extLst>
              <a:ext uri="{FF2B5EF4-FFF2-40B4-BE49-F238E27FC236}">
                <a16:creationId xmlns:a16="http://schemas.microsoft.com/office/drawing/2014/main" id="{8EE0F2D2-B577-4B7C-B3DA-D9C6FFBDE68C}"/>
              </a:ext>
            </a:extLst>
          </p:cNvPr>
          <p:cNvSpPr txBox="1">
            <a:spLocks/>
          </p:cNvSpPr>
          <p:nvPr/>
        </p:nvSpPr>
        <p:spPr>
          <a:xfrm>
            <a:off x="5467648" y="956108"/>
            <a:ext cx="2702356" cy="511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1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Analysis of contributions (no neutrals)</a:t>
            </a:r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3EA7A36D-0733-4651-9580-1C11A8BA57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770" y="6448908"/>
            <a:ext cx="1001604" cy="365125"/>
          </a:xfrm>
        </p:spPr>
        <p:txBody>
          <a:bodyPr/>
          <a:lstStyle/>
          <a:p>
            <a:r>
              <a:rPr lang="de-DE" sz="1200" dirty="0"/>
              <a:t>12.05.2021</a:t>
            </a:r>
            <a:endParaRPr lang="en-US" sz="1200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166DAD27-7E3B-434A-BE14-7805388DA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0383" y="6448908"/>
            <a:ext cx="6423233" cy="365125"/>
          </a:xfrm>
        </p:spPr>
        <p:txBody>
          <a:bodyPr/>
          <a:lstStyle/>
          <a:p>
            <a:r>
              <a:rPr lang="en-US" sz="1200" dirty="0"/>
              <a:t>Wladimir Zholobenko, 28th IAEA FEC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71D13295-8AB9-44A7-9685-5FA4E540B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4426" y="6450151"/>
            <a:ext cx="810000" cy="365125"/>
          </a:xfrm>
        </p:spPr>
        <p:txBody>
          <a:bodyPr/>
          <a:lstStyle/>
          <a:p>
            <a:fld id="{31AA536C-85F5-4A1B-A111-7CE00A08BCBC}" type="slidenum">
              <a:rPr lang="de-DE" sz="1200" smtClean="0"/>
              <a:pPr/>
              <a:t>13</a:t>
            </a:fld>
            <a:endParaRPr lang="de-DE" sz="12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B9F339F-9C41-4650-9EE7-4E654881B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6" y="1467372"/>
            <a:ext cx="4424433" cy="34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el 5">
                <a:extLst>
                  <a:ext uri="{FF2B5EF4-FFF2-40B4-BE49-F238E27FC236}">
                    <a16:creationId xmlns:a16="http://schemas.microsoft.com/office/drawing/2014/main" id="{4091AFA6-B3A5-46CE-88D5-70D2ECD47F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23293" y="5081392"/>
                <a:ext cx="4820707" cy="143174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lang="de-DE" sz="2100" b="1" kern="1200" dirty="0">
                    <a:solidFill>
                      <a:srgbClr val="326CB3"/>
                    </a:solidFill>
                    <a:latin typeface="Arial Narrow" panose="020B0606020202030204" pitchFamily="34" charset="0"/>
                    <a:ea typeface="+mj-ea"/>
                    <a:cs typeface="+mj-cs"/>
                  </a:defRPr>
                </a:lvl1pPr>
              </a:lstStyle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</m:e>
                      <m:sub>
                        <m:r>
                          <a:rPr lang="de-DE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  <m:sSub>
                      <m:sSub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de-DE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𝐢</m:t>
                        </m:r>
                      </m:sub>
                    </m:sSub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de-DE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𝒆𝒏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is the dominant contribution in CR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solidFill>
                      <a:schemeClr val="tx1"/>
                    </a:solidFill>
                  </a:rPr>
                  <a:t>(small)</a:t>
                </a:r>
                <a:r>
                  <a:rPr lang="en-US" sz="1600" dirty="0">
                    <a:solidFill>
                      <a:schemeClr val="tx1"/>
                    </a:solidFill>
                  </a:rPr>
                  <a:t> toroidal rotation (~ 10 km / s)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</a:rPr>
                  <a:t>poloidal rotation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e>
                    </m:d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b>
                      <m:sSub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d>
                      <m:dPr>
                        <m:begChr m:val="⟨"/>
                        <m:endChr m:val="⟩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∇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∥</m:t>
                                    </m:r>
                                  </m:sub>
                                </m:sSub>
                                <m:r>
                                  <a:rPr lang="de-DE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  <m:sup>
                            <m:r>
                              <a:rPr lang="de-DE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de-DE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</a:rPr>
                  <a:t> zonal flow</a:t>
                </a:r>
                <a:r>
                  <a:rPr lang="de-DE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𝐮</m:t>
                        </m:r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de-DE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𝛁</m:t>
                        </m:r>
                        <m:r>
                          <a:rPr lang="de-DE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𝐮</m:t>
                        </m:r>
                      </m:e>
                    </m:d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de-DE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de-DE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6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num>
                          <m:den>
                            <m:r>
                              <a:rPr lang="de-DE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𝑒𝑛</m:t>
                            </m:r>
                          </m:den>
                        </m:f>
                      </m:e>
                    </m:d>
                    <m:r>
                      <a:rPr lang="de-DE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de-DE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num>
                      <m:den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  <m:d>
                      <m:dPr>
                        <m:begChr m:val="⟨"/>
                        <m:endChr m:val="⟩"/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𝐮</m:t>
                        </m:r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de-DE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𝛁</m:t>
                        </m:r>
                        <m:r>
                          <a:rPr lang="de-DE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𝐮</m:t>
                        </m:r>
                      </m:e>
                    </m:d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de-DE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begChr m:val="⟨"/>
                        <m:endChr m:val="⟩"/>
                        <m:ctrlPr>
                          <a:rPr lang="de-D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de-DE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∥</m:t>
                            </m:r>
                          </m:sub>
                        </m:sSub>
                        <m:sSub>
                          <m:sSubPr>
                            <m:ctrlPr>
                              <a:rPr lang="de-DE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itel 5">
                <a:extLst>
                  <a:ext uri="{FF2B5EF4-FFF2-40B4-BE49-F238E27FC236}">
                    <a16:creationId xmlns:a16="http://schemas.microsoft.com/office/drawing/2014/main" id="{4091AFA6-B3A5-46CE-88D5-70D2ECD47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293" y="5081392"/>
                <a:ext cx="4820707" cy="1431749"/>
              </a:xfrm>
              <a:prstGeom prst="rect">
                <a:avLst/>
              </a:prstGeom>
              <a:blipFill>
                <a:blip r:embed="rId5"/>
                <a:stretch>
                  <a:fillRect l="-506" t="-260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94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holobenko_PPCF2020_1p7rhos_density_fluctuations">
            <a:hlinkClick r:id="" action="ppaction://media"/>
            <a:extLst>
              <a:ext uri="{FF2B5EF4-FFF2-40B4-BE49-F238E27FC236}">
                <a16:creationId xmlns:a16="http://schemas.microsoft.com/office/drawing/2014/main" id="{C1ACB353-7481-4D83-AE51-77625219F0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extmarke 1" time="67208.7378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7403" y="999760"/>
            <a:ext cx="9227337" cy="4700174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C5B3B4E2-4A4B-4CE7-82C9-A24B75F3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/>
              <a:t>Turbulence</a:t>
            </a:r>
            <a:r>
              <a:rPr lang="de-DE" sz="2800" dirty="0"/>
              <a:t> </a:t>
            </a:r>
            <a:r>
              <a:rPr lang="de-DE" sz="2800" dirty="0" err="1"/>
              <a:t>dynamics</a:t>
            </a:r>
            <a:r>
              <a:rPr lang="de-DE" sz="2800" dirty="0"/>
              <a:t> </a:t>
            </a:r>
            <a:r>
              <a:rPr lang="de-DE" sz="2800" dirty="0" err="1"/>
              <a:t>across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separatrix</a:t>
            </a:r>
            <a:endParaRPr lang="de-DE" sz="28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83D36FF-2133-4D6F-A7EC-1287B5D91A75}"/>
              </a:ext>
            </a:extLst>
          </p:cNvPr>
          <p:cNvSpPr/>
          <p:nvPr/>
        </p:nvSpPr>
        <p:spPr>
          <a:xfrm>
            <a:off x="6004398" y="937612"/>
            <a:ext cx="3139602" cy="640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87AC6F37-A2C8-4C52-940C-BECFCED51A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770" y="6448908"/>
            <a:ext cx="1001604" cy="365125"/>
          </a:xfrm>
        </p:spPr>
        <p:txBody>
          <a:bodyPr/>
          <a:lstStyle/>
          <a:p>
            <a:r>
              <a:rPr lang="de-DE" sz="1200" dirty="0"/>
              <a:t>12.05.2021</a:t>
            </a:r>
            <a:endParaRPr lang="en-US" sz="1200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BDED827-1570-46EB-B282-4F7415F20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0383" y="6448908"/>
            <a:ext cx="6423233" cy="365125"/>
          </a:xfrm>
        </p:spPr>
        <p:txBody>
          <a:bodyPr/>
          <a:lstStyle/>
          <a:p>
            <a:r>
              <a:rPr lang="en-US" sz="1200" dirty="0"/>
              <a:t>Wladimir Zholobenko, 28th IAEA FEC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25A0DF1-B5C6-4EDB-BB48-5784DFA3C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4426" y="6450151"/>
            <a:ext cx="810000" cy="365125"/>
          </a:xfrm>
        </p:spPr>
        <p:txBody>
          <a:bodyPr/>
          <a:lstStyle/>
          <a:p>
            <a:fld id="{31AA536C-85F5-4A1B-A111-7CE00A08BCBC}" type="slidenum">
              <a:rPr lang="de-DE" sz="1200" smtClean="0"/>
              <a:pPr/>
              <a:t>14</a:t>
            </a:fld>
            <a:endParaRPr lang="de-DE" sz="12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8F36039-67F6-4209-8A8B-73150C7A711C}"/>
              </a:ext>
            </a:extLst>
          </p:cNvPr>
          <p:cNvSpPr/>
          <p:nvPr/>
        </p:nvSpPr>
        <p:spPr>
          <a:xfrm>
            <a:off x="358769" y="5625101"/>
            <a:ext cx="64232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W Zholobenko </a:t>
            </a:r>
            <a:r>
              <a:rPr lang="fr-FR" sz="1400" i="1" dirty="0"/>
              <a:t>et al</a:t>
            </a:r>
            <a:r>
              <a:rPr lang="fr-FR" sz="1400" dirty="0"/>
              <a:t> 2021 </a:t>
            </a:r>
            <a:r>
              <a:rPr lang="fr-FR" sz="1400" i="1" dirty="0"/>
              <a:t>Plasma Phys. Control. Fusion</a:t>
            </a:r>
            <a:r>
              <a:rPr lang="fr-FR" sz="1400" dirty="0"/>
              <a:t> </a:t>
            </a:r>
            <a:r>
              <a:rPr lang="fr-FR" sz="1400" b="1" dirty="0"/>
              <a:t>63</a:t>
            </a:r>
            <a:r>
              <a:rPr lang="fr-FR" sz="1400" dirty="0"/>
              <a:t> 034001, </a:t>
            </a:r>
            <a:r>
              <a:rPr lang="fr-FR" sz="1400" dirty="0">
                <a:hlinkClick r:id="rId6"/>
              </a:rPr>
              <a:t>https://doi.org/10.1088/1361-6587/abd97e</a:t>
            </a:r>
            <a:r>
              <a:rPr lang="fr-FR" sz="1400" dirty="0"/>
              <a:t>, ‘’</a:t>
            </a:r>
            <a:r>
              <a:rPr lang="en-US" sz="1400" dirty="0"/>
              <a:t>Electric field and turbulence in global </a:t>
            </a:r>
            <a:r>
              <a:rPr lang="en-US" sz="1400" dirty="0" err="1"/>
              <a:t>Braginskii</a:t>
            </a:r>
            <a:r>
              <a:rPr lang="en-US" sz="1400" dirty="0"/>
              <a:t> simulations across the ASDEX Upgrade edge and scrape-off layer “</a:t>
            </a:r>
            <a:endParaRPr lang="de-DE" sz="1400" dirty="0"/>
          </a:p>
        </p:txBody>
      </p:sp>
      <p:sp>
        <p:nvSpPr>
          <p:cNvPr id="11" name="Titel 5">
            <a:extLst>
              <a:ext uri="{FF2B5EF4-FFF2-40B4-BE49-F238E27FC236}">
                <a16:creationId xmlns:a16="http://schemas.microsoft.com/office/drawing/2014/main" id="{32F65C6A-C040-4291-811F-E1392C29F052}"/>
              </a:ext>
            </a:extLst>
          </p:cNvPr>
          <p:cNvSpPr txBox="1">
            <a:spLocks/>
          </p:cNvSpPr>
          <p:nvPr/>
        </p:nvSpPr>
        <p:spPr>
          <a:xfrm>
            <a:off x="2099964" y="891090"/>
            <a:ext cx="4944069" cy="511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1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</a:rPr>
              <a:t>simulation without neutrals (core density source)</a:t>
            </a:r>
          </a:p>
        </p:txBody>
      </p:sp>
    </p:spTree>
    <p:extLst>
      <p:ext uri="{BB962C8B-B14F-4D97-AF65-F5344CB8AC3E}">
        <p14:creationId xmlns:p14="http://schemas.microsoft.com/office/powerpoint/2010/main" val="192893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D076FD43-83B7-4CED-815B-64D81C627773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358770" y="1115328"/>
                <a:ext cx="8629583" cy="5047193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:r>
                  <a:rPr lang="de-DE" sz="1600" dirty="0"/>
                  <a:t>Global </a:t>
                </a:r>
                <a:r>
                  <a:rPr lang="de-DE" sz="1600" dirty="0" err="1"/>
                  <a:t>electromagnetic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turbulence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simulations</a:t>
                </a:r>
                <a:r>
                  <a:rPr lang="de-DE" sz="1600" b="0" dirty="0"/>
                  <a:t> </a:t>
                </a:r>
                <a:r>
                  <a:rPr lang="de-DE" sz="1600" b="0" dirty="0" err="1"/>
                  <a:t>across</a:t>
                </a:r>
                <a:r>
                  <a:rPr lang="de-DE" sz="1600" b="0" dirty="0"/>
                  <a:t> ASDEX Upgrade </a:t>
                </a:r>
                <a:r>
                  <a:rPr lang="de-DE" sz="1600" b="0" dirty="0" err="1"/>
                  <a:t>edge</a:t>
                </a:r>
                <a:r>
                  <a:rPr lang="de-DE" sz="1600" b="0" dirty="0"/>
                  <a:t> &amp; SOL </a:t>
                </a:r>
                <a:r>
                  <a:rPr lang="de-DE" sz="1600" b="0" dirty="0" err="1"/>
                  <a:t>show</a:t>
                </a:r>
                <a:endParaRPr lang="de-DE" sz="1600" b="0" dirty="0"/>
              </a:p>
              <a:p>
                <a:pPr marL="685800" lvl="1" indent="-342900">
                  <a:lnSpc>
                    <a:spcPct val="110000"/>
                  </a:lnSpc>
                  <a:buFont typeface="+mj-lt"/>
                  <a:buAutoNum type="arabicPeriod"/>
                </a:pPr>
                <a:r>
                  <a:rPr lang="de-DE" sz="1600" dirty="0"/>
                  <a:t> </a:t>
                </a:r>
                <a:r>
                  <a:rPr lang="de-DE" sz="1600" b="1" dirty="0"/>
                  <a:t>Transport</a:t>
                </a:r>
                <a:r>
                  <a:rPr lang="de-DE" sz="1600" dirty="0"/>
                  <a:t> </a:t>
                </a:r>
                <a:r>
                  <a:rPr lang="de-DE" sz="1600" dirty="0" err="1"/>
                  <a:t>dominated</a:t>
                </a:r>
                <a:r>
                  <a:rPr lang="de-DE" sz="1600" dirty="0"/>
                  <a:t> </a:t>
                </a:r>
                <a:r>
                  <a:rPr lang="de-DE" sz="1600" dirty="0" err="1"/>
                  <a:t>by</a:t>
                </a:r>
                <a:r>
                  <a:rPr lang="de-DE" sz="1600" dirty="0"/>
                  <a:t> large </a:t>
                </a:r>
                <a:r>
                  <a:rPr lang="de-DE" sz="1600" dirty="0" err="1"/>
                  <a:t>scale</a:t>
                </a:r>
                <a:r>
                  <a:rPr lang="de-DE" sz="1600" dirty="0"/>
                  <a:t> </a:t>
                </a:r>
                <a:r>
                  <a:rPr lang="de-DE" sz="1600" b="1" dirty="0" err="1"/>
                  <a:t>interchange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modes</a:t>
                </a:r>
                <a:endParaRPr lang="de-DE" sz="1600" dirty="0"/>
              </a:p>
              <a:p>
                <a:pPr marL="685800" lvl="1" indent="-342900">
                  <a:lnSpc>
                    <a:spcPct val="110000"/>
                  </a:lnSpc>
                  <a:buFont typeface="+mj-lt"/>
                  <a:buAutoNum type="arabicPeriod"/>
                </a:pPr>
                <a:r>
                  <a:rPr lang="de-DE" sz="1600" dirty="0"/>
                  <a:t> </a:t>
                </a:r>
                <a:r>
                  <a:rPr lang="de-DE" sz="1600" b="1" dirty="0"/>
                  <a:t>Zonal </a:t>
                </a:r>
                <a:r>
                  <a:rPr lang="de-DE" sz="1600" b="1" dirty="0" err="1"/>
                  <a:t>flows</a:t>
                </a:r>
                <a:r>
                  <a:rPr lang="de-DE" sz="1600" dirty="0"/>
                  <a:t>, </a:t>
                </a:r>
                <a:r>
                  <a:rPr lang="de-DE" sz="1600" dirty="0" err="1"/>
                  <a:t>driven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by</a:t>
                </a:r>
                <a:r>
                  <a:rPr lang="de-DE" sz="1600" dirty="0"/>
                  <a:t> </a:t>
                </a:r>
                <a:r>
                  <a:rPr lang="de-DE" sz="1600" dirty="0" err="1"/>
                  <a:t>drift</a:t>
                </a:r>
                <a:r>
                  <a:rPr lang="de-DE" sz="1600" dirty="0"/>
                  <a:t> </a:t>
                </a:r>
                <a:r>
                  <a:rPr lang="de-DE" sz="1600" dirty="0" err="1"/>
                  <a:t>waves</a:t>
                </a:r>
                <a:r>
                  <a:rPr lang="de-DE" sz="1600" dirty="0"/>
                  <a:t> on </a:t>
                </a:r>
                <a:r>
                  <a:rPr lang="de-DE" sz="1600" dirty="0" err="1"/>
                  <a:t>Larmor</a:t>
                </a:r>
                <a:r>
                  <a:rPr lang="de-DE" sz="1600" dirty="0"/>
                  <a:t> </a:t>
                </a:r>
                <a:r>
                  <a:rPr lang="de-DE" sz="1600" dirty="0" err="1"/>
                  <a:t>radius</a:t>
                </a:r>
                <a:r>
                  <a:rPr lang="de-DE" sz="1600" dirty="0"/>
                  <a:t> </a:t>
                </a:r>
                <a:r>
                  <a:rPr lang="de-DE" sz="1600" dirty="0" err="1"/>
                  <a:t>scale</a:t>
                </a:r>
                <a:endParaRPr lang="de-DE" sz="1600" b="0" dirty="0"/>
              </a:p>
              <a:p>
                <a:pPr lvl="1" indent="-342900">
                  <a:lnSpc>
                    <a:spcPct val="110000"/>
                  </a:lnSpc>
                  <a:buFont typeface="+mj-lt"/>
                  <a:buAutoNum type="arabicPeriod"/>
                </a:pPr>
                <a:r>
                  <a:rPr lang="de-DE" sz="16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CR</m:t>
                        </m:r>
                      </m:sup>
                    </m:sSubSup>
                    <m:r>
                      <a:rPr lang="de-DE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60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num>
                          <m:den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𝑒𝑛</m:t>
                            </m:r>
                          </m:den>
                        </m:f>
                      </m:e>
                    </m:d>
                    <m:r>
                      <a:rPr lang="de-DE" sz="16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600"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num>
                      <m:den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  <m:d>
                      <m:dPr>
                        <m:begChr m:val="⟨"/>
                        <m:endChr m:val="⟩"/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𝐮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de-DE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𝛁</m:t>
                        </m:r>
                        <m:r>
                          <a:rPr lang="de-DE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𝐮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begChr m:val="⟨"/>
                        <m:endChr m:val="⟩"/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∥</m:t>
                            </m:r>
                          </m:sub>
                        </m:sSub>
                        <m:sSub>
                          <m:sSub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685800" lvl="1" indent="-342900">
                  <a:lnSpc>
                    <a:spcPct val="110000"/>
                  </a:lnSpc>
                  <a:buFont typeface="+mj-lt"/>
                  <a:buAutoNum type="arabicPeriod"/>
                </a:pPr>
                <a:r>
                  <a:rPr lang="de-DE" sz="1600" dirty="0"/>
                  <a:t> </a:t>
                </a:r>
                <a14:m>
                  <m:oMath xmlns:m="http://schemas.openxmlformats.org/officeDocument/2006/math">
                    <m:r>
                      <a:rPr lang="de-DE" sz="1600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de-DE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de-DE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de-DE" sz="1600" b="1" dirty="0"/>
                  <a:t> </a:t>
                </a:r>
                <a:r>
                  <a:rPr lang="de-DE" sz="1600" b="1" dirty="0" err="1"/>
                  <a:t>shear</a:t>
                </a:r>
                <a:r>
                  <a:rPr lang="de-DE" sz="1600" b="0" dirty="0"/>
                  <a:t> </a:t>
                </a:r>
                <a:r>
                  <a:rPr lang="de-DE" sz="1600" b="0" dirty="0" err="1"/>
                  <a:t>peaks</a:t>
                </a:r>
                <a:r>
                  <a:rPr lang="de-DE" sz="1600" b="0" dirty="0"/>
                  <a:t> at </a:t>
                </a:r>
                <a:r>
                  <a:rPr lang="de-DE" sz="1600" b="0" dirty="0" err="1"/>
                  <a:t>separatrix</a:t>
                </a:r>
                <a:r>
                  <a:rPr lang="de-DE" sz="1600" b="0" dirty="0"/>
                  <a:t>, </a:t>
                </a:r>
                <a:r>
                  <a:rPr lang="de-DE" sz="1600" b="0" dirty="0" err="1"/>
                  <a:t>driving</a:t>
                </a:r>
                <a:r>
                  <a:rPr lang="de-DE" sz="1600" b="0" dirty="0"/>
                  <a:t> </a:t>
                </a:r>
                <a:r>
                  <a:rPr lang="de-DE" sz="1600" b="0" dirty="0" err="1"/>
                  <a:t>both</a:t>
                </a:r>
                <a:r>
                  <a:rPr lang="de-DE" sz="1600" b="0" dirty="0"/>
                  <a:t> vortex </a:t>
                </a:r>
                <a:r>
                  <a:rPr lang="de-DE" sz="1600" b="0" dirty="0" err="1"/>
                  <a:t>breaking</a:t>
                </a:r>
                <a:r>
                  <a:rPr lang="de-DE" sz="1600" dirty="0"/>
                  <a:t> and zonal </a:t>
                </a:r>
                <a:r>
                  <a:rPr lang="de-DE" sz="1600" dirty="0" err="1"/>
                  <a:t>flows</a:t>
                </a:r>
                <a:endParaRPr lang="de-DE" sz="1600" dirty="0"/>
              </a:p>
              <a:p>
                <a:pPr marL="685800" lvl="1" indent="-342900">
                  <a:lnSpc>
                    <a:spcPct val="110000"/>
                  </a:lnSpc>
                  <a:buFont typeface="+mj-lt"/>
                  <a:buAutoNum type="arabicPeriod"/>
                </a:pPr>
                <a:r>
                  <a:rPr lang="de-DE" sz="1600" dirty="0"/>
                  <a:t> </a:t>
                </a:r>
                <a:r>
                  <a:rPr lang="de-DE" sz="1600" b="1" dirty="0"/>
                  <a:t>Neutral gas </a:t>
                </a:r>
                <a:r>
                  <a:rPr lang="de-DE" sz="1600" dirty="0" err="1"/>
                  <a:t>recycling</a:t>
                </a:r>
                <a:r>
                  <a:rPr lang="de-DE" sz="1600" dirty="0"/>
                  <a:t> </a:t>
                </a:r>
                <a:r>
                  <a:rPr lang="de-DE" sz="1600" dirty="0" err="1"/>
                  <a:t>is</a:t>
                </a:r>
                <a:r>
                  <a:rPr lang="de-DE" sz="1600" dirty="0"/>
                  <a:t> </a:t>
                </a:r>
                <a:r>
                  <a:rPr lang="de-DE" sz="1600" dirty="0" err="1"/>
                  <a:t>crucial</a:t>
                </a:r>
                <a:r>
                  <a:rPr lang="de-DE" sz="1600" dirty="0"/>
                  <a:t> in </a:t>
                </a:r>
                <a:r>
                  <a:rPr lang="de-DE" sz="1600" dirty="0" err="1"/>
                  <a:t>setting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profiles</a:t>
                </a:r>
                <a:endParaRPr lang="de-DE" sz="1600" dirty="0"/>
              </a:p>
              <a:p>
                <a:pPr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:r>
                  <a:rPr lang="de-DE" sz="1600" b="0" dirty="0" err="1"/>
                  <a:t>Simulations</a:t>
                </a:r>
                <a:r>
                  <a:rPr lang="de-DE" sz="1600" b="0" dirty="0"/>
                  <a:t> </a:t>
                </a:r>
                <a:r>
                  <a:rPr lang="de-DE" sz="1600" b="0" dirty="0" err="1"/>
                  <a:t>are</a:t>
                </a:r>
                <a:r>
                  <a:rPr lang="de-DE" sz="1600" b="0" dirty="0"/>
                  <a:t> </a:t>
                </a:r>
                <a:r>
                  <a:rPr lang="de-DE" sz="1600" dirty="0" err="1"/>
                  <a:t>validated</a:t>
                </a:r>
                <a:r>
                  <a:rPr lang="de-DE" sz="1600" b="0" dirty="0"/>
                  <a:t> </a:t>
                </a:r>
                <a:r>
                  <a:rPr lang="de-DE" sz="1600" b="0" dirty="0" err="1"/>
                  <a:t>against</a:t>
                </a:r>
                <a:r>
                  <a:rPr lang="de-DE" sz="1600" b="0" dirty="0"/>
                  <a:t> </a:t>
                </a:r>
                <a:r>
                  <a:rPr lang="de-DE" sz="1600" b="0" dirty="0" err="1"/>
                  <a:t>attached</a:t>
                </a:r>
                <a:r>
                  <a:rPr lang="de-DE" sz="1600" b="0" dirty="0"/>
                  <a:t> L-mode AUG and TCV </a:t>
                </a:r>
                <a:r>
                  <a:rPr lang="de-DE" sz="1600" b="0" dirty="0" err="1"/>
                  <a:t>experiments</a:t>
                </a:r>
                <a:endParaRPr lang="de-DE" sz="1600" b="0" dirty="0"/>
              </a:p>
              <a:p>
                <a:pPr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:endParaRPr lang="de-DE" sz="1600" b="0" dirty="0"/>
              </a:p>
              <a:p>
                <a:pPr>
                  <a:lnSpc>
                    <a:spcPct val="110000"/>
                  </a:lnSpc>
                  <a:buFont typeface="Wingdings" panose="05000000000000000000" pitchFamily="2" charset="2"/>
                  <a:buChar char="v"/>
                </a:pPr>
                <a:r>
                  <a:rPr lang="de-DE" sz="1600" b="0" dirty="0"/>
                  <a:t>A </a:t>
                </a:r>
                <a:r>
                  <a:rPr lang="de-DE" sz="1600" b="0" dirty="0" err="1"/>
                  <a:t>lot</a:t>
                </a:r>
                <a:r>
                  <a:rPr lang="de-DE" sz="1600" b="0" dirty="0"/>
                  <a:t> </a:t>
                </a:r>
                <a:r>
                  <a:rPr lang="de-DE" sz="1600" b="0" dirty="0" err="1"/>
                  <a:t>of</a:t>
                </a:r>
                <a:r>
                  <a:rPr lang="de-DE" sz="1600" b="0" dirty="0"/>
                  <a:t> </a:t>
                </a:r>
                <a:r>
                  <a:rPr lang="de-DE" sz="1600" b="0" dirty="0" err="1"/>
                  <a:t>work</a:t>
                </a:r>
                <a:r>
                  <a:rPr lang="de-DE" sz="1600" b="0" dirty="0"/>
                  <a:t> </a:t>
                </a:r>
                <a:r>
                  <a:rPr lang="de-DE" sz="1600" b="0" dirty="0" err="1"/>
                  <a:t>remains</a:t>
                </a:r>
                <a:r>
                  <a:rPr lang="de-DE" sz="1600" b="0" dirty="0"/>
                  <a:t> </a:t>
                </a:r>
                <a:r>
                  <a:rPr lang="de-DE" sz="1600" dirty="0" err="1"/>
                  <a:t>towards</a:t>
                </a:r>
                <a:r>
                  <a:rPr lang="de-DE" sz="1600" dirty="0"/>
                  <a:t> </a:t>
                </a:r>
                <a:r>
                  <a:rPr lang="de-DE" sz="1600" dirty="0" err="1"/>
                  <a:t>predictive</a:t>
                </a:r>
                <a:r>
                  <a:rPr lang="de-DE" sz="1600" dirty="0"/>
                  <a:t>, high </a:t>
                </a:r>
                <a:r>
                  <a:rPr lang="de-DE" sz="1600" dirty="0" err="1"/>
                  <a:t>performance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reactor</a:t>
                </a:r>
                <a:r>
                  <a:rPr lang="de-DE" sz="1600" dirty="0"/>
                  <a:t> </a:t>
                </a:r>
                <a:r>
                  <a:rPr lang="de-DE" sz="1600" dirty="0" err="1"/>
                  <a:t>simulations</a:t>
                </a:r>
                <a:r>
                  <a:rPr lang="de-DE" sz="1600" b="0" dirty="0"/>
                  <a:t>:</a:t>
                </a:r>
              </a:p>
              <a:p>
                <a:pPr marL="685800" lvl="1" indent="-342900">
                  <a:lnSpc>
                    <a:spcPct val="110000"/>
                  </a:lnSpc>
                  <a:buFont typeface="+mj-lt"/>
                  <a:buAutoNum type="arabicPeriod"/>
                </a:pPr>
                <a:r>
                  <a:rPr lang="de-DE" sz="1600" dirty="0"/>
                  <a:t>Code </a:t>
                </a:r>
                <a:r>
                  <a:rPr lang="de-DE" sz="1600" dirty="0" err="1"/>
                  <a:t>scalability</a:t>
                </a:r>
                <a:r>
                  <a:rPr lang="de-DE" sz="1600" dirty="0"/>
                  <a:t> / </a:t>
                </a:r>
                <a:r>
                  <a:rPr lang="de-DE" sz="1600" dirty="0" err="1"/>
                  <a:t>speed-up</a:t>
                </a:r>
                <a:endParaRPr lang="de-DE" sz="1600" dirty="0"/>
              </a:p>
              <a:p>
                <a:pPr marL="685800" lvl="1" indent="-342900">
                  <a:lnSpc>
                    <a:spcPct val="110000"/>
                  </a:lnSpc>
                  <a:buFont typeface="+mj-lt"/>
                  <a:buAutoNum type="arabicPeriod"/>
                </a:pPr>
                <a:r>
                  <a:rPr lang="de-DE" sz="1600" dirty="0" err="1"/>
                  <a:t>Refining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neutral gas and </a:t>
                </a:r>
                <a:r>
                  <a:rPr lang="de-DE" sz="1600" dirty="0" err="1"/>
                  <a:t>impurity</a:t>
                </a:r>
                <a:r>
                  <a:rPr lang="de-DE" sz="1600" dirty="0"/>
                  <a:t> </a:t>
                </a:r>
                <a:r>
                  <a:rPr lang="de-DE" sz="1600" dirty="0" err="1"/>
                  <a:t>model</a:t>
                </a:r>
                <a:endParaRPr lang="de-DE" sz="1600" dirty="0"/>
              </a:p>
              <a:p>
                <a:pPr lvl="1" indent="-342900">
                  <a:lnSpc>
                    <a:spcPct val="110000"/>
                  </a:lnSpc>
                  <a:buFont typeface="+mj-lt"/>
                  <a:buAutoNum type="arabicPeriod"/>
                </a:pPr>
                <a:r>
                  <a:rPr lang="de-DE" sz="1600" dirty="0"/>
                  <a:t>Low </a:t>
                </a:r>
                <a:r>
                  <a:rPr lang="de-DE" sz="1600" dirty="0" err="1"/>
                  <a:t>collisionality</a:t>
                </a:r>
                <a:r>
                  <a:rPr lang="de-DE" sz="1600" dirty="0"/>
                  <a:t> and </a:t>
                </a:r>
                <a:r>
                  <a:rPr lang="de-DE" sz="1600" dirty="0" err="1"/>
                  <a:t>neoclassical</a:t>
                </a:r>
                <a:r>
                  <a:rPr lang="de-DE" sz="1600" dirty="0"/>
                  <a:t> </a:t>
                </a:r>
                <a:r>
                  <a:rPr lang="de-DE" sz="1600" dirty="0" err="1"/>
                  <a:t>corrections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to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fluid </a:t>
                </a:r>
                <a:r>
                  <a:rPr lang="de-DE" sz="1600" dirty="0" err="1"/>
                  <a:t>model</a:t>
                </a:r>
                <a:endParaRPr lang="de-DE" sz="1600" dirty="0"/>
              </a:p>
              <a:p>
                <a:pPr>
                  <a:lnSpc>
                    <a:spcPct val="110000"/>
                  </a:lnSpc>
                  <a:buFont typeface="Wingdings" panose="05000000000000000000" pitchFamily="2" charset="2"/>
                  <a:buChar char="v"/>
                </a:pPr>
                <a:r>
                  <a:rPr lang="de-DE" sz="1600" b="0" dirty="0" err="1"/>
                  <a:t>Tackeled</a:t>
                </a:r>
                <a:r>
                  <a:rPr lang="de-DE" sz="1600" b="0" dirty="0"/>
                  <a:t> in a European </a:t>
                </a:r>
                <a:r>
                  <a:rPr lang="de-DE" sz="1600" b="0" dirty="0" err="1"/>
                  <a:t>effort</a:t>
                </a:r>
                <a:r>
                  <a:rPr lang="de-DE" sz="1600" b="0" dirty="0"/>
                  <a:t>: </a:t>
                </a:r>
                <a:r>
                  <a:rPr lang="de-DE" sz="1600" b="0" dirty="0" err="1"/>
                  <a:t>see</a:t>
                </a:r>
                <a:r>
                  <a:rPr lang="de-DE" sz="1600" b="0" dirty="0"/>
                  <a:t> P6 Posters 6 </a:t>
                </a:r>
                <a:r>
                  <a:rPr lang="de-DE" sz="1600" b="0" dirty="0" err="1"/>
                  <a:t>by</a:t>
                </a:r>
                <a:r>
                  <a:rPr lang="de-DE" sz="1600" b="0" dirty="0"/>
                  <a:t> Patrick </a:t>
                </a:r>
                <a:r>
                  <a:rPr lang="de-DE" sz="1600" b="0" dirty="0" err="1"/>
                  <a:t>Tamain</a:t>
                </a:r>
                <a:endParaRPr lang="de-DE" sz="1600" b="0" dirty="0"/>
              </a:p>
              <a:p>
                <a:pPr>
                  <a:lnSpc>
                    <a:spcPct val="110000"/>
                  </a:lnSpc>
                  <a:buFont typeface="Wingdings" panose="05000000000000000000" pitchFamily="2" charset="2"/>
                  <a:buChar char="v"/>
                </a:pPr>
                <a:r>
                  <a:rPr lang="de-DE" sz="1600" b="0" dirty="0" err="1"/>
                  <a:t>Gyrokinetic</a:t>
                </a:r>
                <a:r>
                  <a:rPr lang="de-DE" sz="1600" b="0" dirty="0"/>
                  <a:t> FCI </a:t>
                </a:r>
                <a:r>
                  <a:rPr lang="de-DE" sz="1600" b="0" dirty="0" err="1"/>
                  <a:t>simulations</a:t>
                </a:r>
                <a:r>
                  <a:rPr lang="de-DE" sz="1600" b="0" dirty="0"/>
                  <a:t> </a:t>
                </a:r>
                <a:r>
                  <a:rPr lang="de-DE" sz="1600" b="0" dirty="0" err="1"/>
                  <a:t>are</a:t>
                </a:r>
                <a:r>
                  <a:rPr lang="de-DE" sz="1600" b="0" dirty="0"/>
                  <a:t> on </a:t>
                </a:r>
                <a:r>
                  <a:rPr lang="de-DE" sz="1600" b="0" dirty="0" err="1"/>
                  <a:t>their</a:t>
                </a:r>
                <a:r>
                  <a:rPr lang="de-DE" sz="1600" b="0" dirty="0"/>
                  <a:t> </a:t>
                </a:r>
                <a:r>
                  <a:rPr lang="de-DE" sz="1600" b="0" dirty="0" err="1"/>
                  <a:t>way</a:t>
                </a:r>
                <a:r>
                  <a:rPr lang="de-DE" sz="1600" b="0" dirty="0"/>
                  <a:t>: Dominik Michels </a:t>
                </a:r>
                <a:r>
                  <a:rPr lang="de-DE" sz="1600" b="0" i="1" dirty="0"/>
                  <a:t>et al</a:t>
                </a:r>
                <a:r>
                  <a:rPr lang="de-DE" sz="1600" b="0" dirty="0"/>
                  <a:t>, </a:t>
                </a:r>
                <a:r>
                  <a:rPr lang="de-DE" sz="1600" b="0" dirty="0" err="1"/>
                  <a:t>accepted</a:t>
                </a:r>
                <a:r>
                  <a:rPr lang="de-DE" sz="1600" b="0" dirty="0"/>
                  <a:t> </a:t>
                </a:r>
                <a:r>
                  <a:rPr lang="de-DE" sz="1600" b="0" dirty="0" err="1"/>
                  <a:t>by</a:t>
                </a:r>
                <a:r>
                  <a:rPr lang="de-DE" sz="1600" b="0" dirty="0"/>
                  <a:t> CPC (2021)</a:t>
                </a:r>
              </a:p>
            </p:txBody>
          </p:sp>
        </mc:Choice>
        <mc:Fallback xmlns="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D076FD43-83B7-4CED-815B-64D81C6277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358770" y="1115328"/>
                <a:ext cx="8629583" cy="5047193"/>
              </a:xfrm>
              <a:blipFill>
                <a:blip r:embed="rId3"/>
                <a:stretch>
                  <a:fillRect l="-283" t="-121" b="-41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el 5">
            <a:extLst>
              <a:ext uri="{FF2B5EF4-FFF2-40B4-BE49-F238E27FC236}">
                <a16:creationId xmlns:a16="http://schemas.microsoft.com/office/drawing/2014/main" id="{3FB72AB7-C0D1-4152-BFAD-0E776C6B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/>
              <a:t>Conclusions</a:t>
            </a:r>
            <a:r>
              <a:rPr lang="de-DE" sz="2800" dirty="0"/>
              <a:t> and </a:t>
            </a:r>
            <a:r>
              <a:rPr lang="de-DE" sz="2800" dirty="0" err="1"/>
              <a:t>outlook</a:t>
            </a:r>
            <a:endParaRPr lang="de-DE" sz="2800" dirty="0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5C5CE14D-AAFE-410B-9132-38CAC948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770" y="6448908"/>
            <a:ext cx="1001604" cy="365125"/>
          </a:xfrm>
        </p:spPr>
        <p:txBody>
          <a:bodyPr/>
          <a:lstStyle/>
          <a:p>
            <a:r>
              <a:rPr lang="de-DE" sz="1200" dirty="0"/>
              <a:t>12.05.2021</a:t>
            </a:r>
            <a:endParaRPr lang="en-US" sz="1200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F597AEB-D3D3-4F06-9613-EB93CAA08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0383" y="6448908"/>
            <a:ext cx="6423233" cy="365125"/>
          </a:xfrm>
        </p:spPr>
        <p:txBody>
          <a:bodyPr/>
          <a:lstStyle/>
          <a:p>
            <a:r>
              <a:rPr lang="en-US" sz="1200" dirty="0"/>
              <a:t>Wladimir Zholobenko, 28th IAEA FEC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97F1C62-3BFE-4E3A-807B-BEC73A842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4426" y="6450151"/>
            <a:ext cx="810000" cy="365125"/>
          </a:xfrm>
        </p:spPr>
        <p:txBody>
          <a:bodyPr/>
          <a:lstStyle/>
          <a:p>
            <a:fld id="{31AA536C-85F5-4A1B-A111-7CE00A08BCBC}" type="slidenum">
              <a:rPr lang="de-DE" sz="1200" smtClean="0"/>
              <a:pPr/>
              <a:t>15</a:t>
            </a:fld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745090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ADC6842-E924-43EB-83AD-BC7C3F8E1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2" y="918834"/>
            <a:ext cx="3688247" cy="53496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8775" y="188639"/>
            <a:ext cx="7267709" cy="640303"/>
          </a:xfrm>
        </p:spPr>
        <p:txBody>
          <a:bodyPr>
            <a:noAutofit/>
          </a:bodyPr>
          <a:lstStyle/>
          <a:p>
            <a:r>
              <a:rPr lang="en-US" sz="2800" dirty="0"/>
              <a:t>Divertor heat load &amp; confinement optimization</a:t>
            </a:r>
            <a:endParaRPr lang="de-DE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29726"/>
            <a:ext cx="4017524" cy="5347968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222F5DC-202C-4434-99C9-68C672FC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770" y="6448908"/>
            <a:ext cx="1001604" cy="365125"/>
          </a:xfrm>
        </p:spPr>
        <p:txBody>
          <a:bodyPr/>
          <a:lstStyle/>
          <a:p>
            <a:r>
              <a:rPr lang="de-DE" sz="1200" dirty="0"/>
              <a:t>12.05.2021</a:t>
            </a:r>
            <a:endParaRPr lang="en-US" sz="120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ED6F8F11-C3C9-40C6-A745-80FD27016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0383" y="6448908"/>
            <a:ext cx="6423233" cy="365125"/>
          </a:xfrm>
        </p:spPr>
        <p:txBody>
          <a:bodyPr/>
          <a:lstStyle/>
          <a:p>
            <a:r>
              <a:rPr lang="en-US" sz="1200" dirty="0"/>
              <a:t>Wladimir Zholobenko, 28th IAEA FEC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F2A84F5-ED20-4D14-A82C-74E87089E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4426" y="6450151"/>
            <a:ext cx="810000" cy="365125"/>
          </a:xfrm>
        </p:spPr>
        <p:txBody>
          <a:bodyPr/>
          <a:lstStyle/>
          <a:p>
            <a:fld id="{31AA536C-85F5-4A1B-A111-7CE00A08BCBC}" type="slidenum">
              <a:rPr lang="de-DE" sz="1200" smtClean="0"/>
              <a:pPr/>
              <a:t>2</a:t>
            </a:fld>
            <a:endParaRPr lang="de-DE" sz="120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A508E67-BF3F-471B-B893-ABB49DB6530A}"/>
              </a:ext>
            </a:extLst>
          </p:cNvPr>
          <p:cNvSpPr/>
          <p:nvPr/>
        </p:nvSpPr>
        <p:spPr>
          <a:xfrm>
            <a:off x="359171" y="6147677"/>
            <a:ext cx="84256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 validation against the TCV tokamak is in preparation by </a:t>
            </a:r>
            <a:r>
              <a:rPr lang="pt-BR" sz="1600" dirty="0"/>
              <a:t>Diego Sales de Oliveira, Thomas Body </a:t>
            </a:r>
            <a:r>
              <a:rPr lang="pt-BR" sz="1600" i="1" dirty="0"/>
              <a:t>et al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4508B747-CDE6-4044-8ACB-5D989CD10474}"/>
                  </a:ext>
                </a:extLst>
              </p:cNvPr>
              <p:cNvSpPr txBox="1"/>
              <p:nvPr/>
            </p:nvSpPr>
            <p:spPr>
              <a:xfrm>
                <a:off x="2960181" y="919124"/>
                <a:ext cx="197808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4508B747-CDE6-4044-8ACB-5D989CD10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181" y="919124"/>
                <a:ext cx="1978089" cy="2462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28D18864-E96B-4F88-B3EE-193515957720}"/>
                  </a:ext>
                </a:extLst>
              </p:cNvPr>
              <p:cNvSpPr txBox="1"/>
              <p:nvPr/>
            </p:nvSpPr>
            <p:spPr>
              <a:xfrm>
                <a:off x="8166014" y="918834"/>
                <a:ext cx="42210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28D18864-E96B-4F88-B3EE-193515957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6014" y="918834"/>
                <a:ext cx="422103" cy="246221"/>
              </a:xfrm>
              <a:prstGeom prst="rect">
                <a:avLst/>
              </a:prstGeom>
              <a:blipFill>
                <a:blip r:embed="rId6"/>
                <a:stretch>
                  <a:fillRect l="-7246" t="-2500" r="-43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431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7">
            <a:extLst>
              <a:ext uri="{FF2B5EF4-FFF2-40B4-BE49-F238E27FC236}">
                <a16:creationId xmlns:a16="http://schemas.microsoft.com/office/drawing/2014/main" id="{95EB1320-BE1F-401C-A6FA-71D1084D0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" y="955550"/>
            <a:ext cx="5801213" cy="3869369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ED5A7FB-0F38-4D9B-B1C3-EF9699268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GRILLIX: </a:t>
            </a:r>
            <a:r>
              <a:rPr lang="de-DE" sz="2800" dirty="0" err="1"/>
              <a:t>locally</a:t>
            </a:r>
            <a:r>
              <a:rPr lang="de-DE" sz="2800" dirty="0"/>
              <a:t> </a:t>
            </a:r>
            <a:r>
              <a:rPr lang="de-DE" sz="2800" dirty="0" err="1"/>
              <a:t>field-aligned</a:t>
            </a:r>
            <a:r>
              <a:rPr lang="de-DE" sz="2800" dirty="0"/>
              <a:t> </a:t>
            </a:r>
            <a:r>
              <a:rPr lang="de-DE" sz="2800" dirty="0" err="1"/>
              <a:t>discretization</a:t>
            </a:r>
            <a:endParaRPr lang="en-US" sz="28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5764936-0C41-406E-99E1-B1EF767B53B3}"/>
              </a:ext>
            </a:extLst>
          </p:cNvPr>
          <p:cNvSpPr txBox="1"/>
          <p:nvPr/>
        </p:nvSpPr>
        <p:spPr>
          <a:xfrm>
            <a:off x="37600" y="5398272"/>
            <a:ext cx="6603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+mj-lt"/>
              <a:buAutoNum type="arabicParenR"/>
            </a:pPr>
            <a:r>
              <a:rPr lang="it-IT" dirty="0"/>
              <a:t>F. Hariri and M. Ottaviani, </a:t>
            </a:r>
            <a:r>
              <a:rPr lang="it-IT" dirty="0" err="1"/>
              <a:t>Comput</a:t>
            </a:r>
            <a:r>
              <a:rPr lang="it-IT" dirty="0"/>
              <a:t>. </a:t>
            </a:r>
            <a:r>
              <a:rPr lang="it-IT" dirty="0" err="1"/>
              <a:t>Phys</a:t>
            </a:r>
            <a:r>
              <a:rPr lang="it-IT" dirty="0"/>
              <a:t>. Comm. </a:t>
            </a:r>
            <a:r>
              <a:rPr lang="it-IT" b="1" dirty="0"/>
              <a:t>184</a:t>
            </a:r>
            <a:r>
              <a:rPr lang="it-IT" dirty="0"/>
              <a:t>, 2419 (2013)</a:t>
            </a:r>
          </a:p>
          <a:p>
            <a:pPr marL="257175" indent="-257175">
              <a:buFont typeface="+mj-lt"/>
              <a:buAutoNum type="arabicParenR"/>
            </a:pPr>
            <a:r>
              <a:rPr lang="fr-FR" dirty="0"/>
              <a:t>A. Stegmeir </a:t>
            </a:r>
            <a:r>
              <a:rPr lang="fr-FR" i="1" dirty="0"/>
              <a:t>et al</a:t>
            </a:r>
            <a:r>
              <a:rPr lang="fr-FR" dirty="0"/>
              <a:t>., Comput. Phys. </a:t>
            </a:r>
            <a:r>
              <a:rPr lang="fr-FR" dirty="0" err="1"/>
              <a:t>Comm</a:t>
            </a:r>
            <a:r>
              <a:rPr lang="fr-FR" dirty="0"/>
              <a:t>. </a:t>
            </a:r>
            <a:r>
              <a:rPr lang="fr-FR" b="1" dirty="0"/>
              <a:t>198</a:t>
            </a:r>
            <a:r>
              <a:rPr lang="fr-FR" dirty="0"/>
              <a:t>, 139 (2016)</a:t>
            </a:r>
          </a:p>
          <a:p>
            <a:pPr marL="257175" indent="-257175">
              <a:buFont typeface="+mj-lt"/>
              <a:buAutoNum type="arabicParenR"/>
            </a:pPr>
            <a:r>
              <a:rPr lang="en-US" dirty="0"/>
              <a:t>A. Stegmeir </a:t>
            </a:r>
            <a:r>
              <a:rPr lang="en-US" i="1" dirty="0"/>
              <a:t>et al</a:t>
            </a:r>
            <a:r>
              <a:rPr lang="en-US" dirty="0"/>
              <a:t>., Phys. Plasmas </a:t>
            </a:r>
            <a:r>
              <a:rPr lang="en-US" b="1" dirty="0"/>
              <a:t>26</a:t>
            </a:r>
            <a:r>
              <a:rPr lang="en-US" dirty="0"/>
              <a:t>, 052517 (2019) </a:t>
            </a:r>
            <a:endParaRPr lang="de-DE" dirty="0"/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39DE821B-F482-4348-A51F-1701A487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770" y="6448908"/>
            <a:ext cx="1001604" cy="365125"/>
          </a:xfrm>
        </p:spPr>
        <p:txBody>
          <a:bodyPr/>
          <a:lstStyle/>
          <a:p>
            <a:r>
              <a:rPr lang="de-DE" sz="1200" dirty="0"/>
              <a:t>12.05.2021</a:t>
            </a:r>
            <a:endParaRPr lang="en-US" sz="1200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0EE1BED-6274-4445-B8AA-584D28B1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0383" y="6448908"/>
            <a:ext cx="6423233" cy="365125"/>
          </a:xfrm>
        </p:spPr>
        <p:txBody>
          <a:bodyPr/>
          <a:lstStyle/>
          <a:p>
            <a:r>
              <a:rPr lang="en-US" sz="1200" dirty="0"/>
              <a:t>Wladimir Zholobenko, 28th IAEA FEC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8F529A1-47DD-4A2C-BE55-5D47C720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4426" y="6450151"/>
            <a:ext cx="810000" cy="365125"/>
          </a:xfrm>
        </p:spPr>
        <p:txBody>
          <a:bodyPr/>
          <a:lstStyle/>
          <a:p>
            <a:fld id="{31AA536C-85F5-4A1B-A111-7CE00A08BCBC}" type="slidenum">
              <a:rPr lang="de-DE" sz="1200" smtClean="0"/>
              <a:pPr/>
              <a:t>3</a:t>
            </a:fld>
            <a:endParaRPr lang="de-DE" sz="12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61BE950-F805-4A7B-A12E-E56CEA4657EA}"/>
              </a:ext>
            </a:extLst>
          </p:cNvPr>
          <p:cNvSpPr txBox="1"/>
          <p:nvPr/>
        </p:nvSpPr>
        <p:spPr>
          <a:xfrm>
            <a:off x="358770" y="4951527"/>
            <a:ext cx="4773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Flux-coordinate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independent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(FCI)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approach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9D8F448-FAC3-44F1-8F28-DD7DC17FF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432" y="2197525"/>
            <a:ext cx="3367314" cy="21647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57F3F58-3725-4D5E-9CCA-571FE6926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432" y="2229872"/>
            <a:ext cx="2381589" cy="5257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FD6A322-9559-4522-A2F1-EEA2D37CDE07}"/>
                  </a:ext>
                </a:extLst>
              </p:cNvPr>
              <p:cNvSpPr txBox="1"/>
              <p:nvPr/>
            </p:nvSpPr>
            <p:spPr>
              <a:xfrm>
                <a:off x="6609262" y="1062171"/>
                <a:ext cx="1142236" cy="3772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FD6A322-9559-4522-A2F1-EEA2D37CD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262" y="1062171"/>
                <a:ext cx="1142236" cy="377283"/>
              </a:xfrm>
              <a:prstGeom prst="rect">
                <a:avLst/>
              </a:prstGeom>
              <a:blipFill>
                <a:blip r:embed="rId6"/>
                <a:stretch>
                  <a:fillRect l="-6383" r="-3191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72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C3153B3-8E78-4034-8C9A-ED4A13379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/>
              <a:t>Two</a:t>
            </a:r>
            <a:r>
              <a:rPr lang="de-DE" sz="2800" dirty="0"/>
              <a:t>-fluid </a:t>
            </a:r>
            <a:r>
              <a:rPr lang="de-DE" sz="2800" dirty="0" err="1"/>
              <a:t>Braginskii</a:t>
            </a:r>
            <a:r>
              <a:rPr lang="de-DE" sz="2800" dirty="0"/>
              <a:t> </a:t>
            </a:r>
            <a:r>
              <a:rPr lang="de-DE" sz="2800" dirty="0" err="1"/>
              <a:t>equations</a:t>
            </a:r>
            <a:endParaRPr lang="en-US" sz="2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946559-D1C6-417F-B385-8325C1D40079}"/>
              </a:ext>
            </a:extLst>
          </p:cNvPr>
          <p:cNvSpPr txBox="1"/>
          <p:nvPr/>
        </p:nvSpPr>
        <p:spPr>
          <a:xfrm>
            <a:off x="183943" y="946265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plasma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density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6F6E149-7CBF-4C72-AA24-332DA2659C8B}"/>
              </a:ext>
            </a:extLst>
          </p:cNvPr>
          <p:cNvSpPr txBox="1"/>
          <p:nvPr/>
        </p:nvSpPr>
        <p:spPr>
          <a:xfrm>
            <a:off x="216376" y="1518693"/>
            <a:ext cx="168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quasineutrality</a:t>
            </a:r>
            <a:r>
              <a:rPr lang="de-DE" dirty="0">
                <a:solidFill>
                  <a:schemeClr val="accent1"/>
                </a:solidFill>
              </a:rPr>
              <a:t> / </a:t>
            </a:r>
            <a:r>
              <a:rPr lang="de-DE" dirty="0" err="1">
                <a:solidFill>
                  <a:schemeClr val="accent1"/>
                </a:solidFill>
              </a:rPr>
              <a:t>vorticity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44B0DAE-F2D3-47F9-B911-C91E662440F9}"/>
              </a:ext>
            </a:extLst>
          </p:cNvPr>
          <p:cNvSpPr txBox="1"/>
          <p:nvPr/>
        </p:nvSpPr>
        <p:spPr>
          <a:xfrm>
            <a:off x="290853" y="3803217"/>
            <a:ext cx="143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electron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heat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55566B2-B53F-4187-B1DA-51A5C9FC1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077" y="946265"/>
            <a:ext cx="2107073" cy="57242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40A945C-184F-49CA-9E42-0C6235EB3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077" y="1759629"/>
            <a:ext cx="3136500" cy="31570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C59EA120-7813-404D-937F-8841612FEDAC}"/>
              </a:ext>
            </a:extLst>
          </p:cNvPr>
          <p:cNvSpPr txBox="1"/>
          <p:nvPr/>
        </p:nvSpPr>
        <p:spPr>
          <a:xfrm>
            <a:off x="558500" y="4975774"/>
            <a:ext cx="95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ion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heat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07282DC3-C6D2-4EA3-920B-8B85BCCC8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352" y="3637416"/>
            <a:ext cx="5457825" cy="70485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9FD3547-7E7C-450E-B721-C21729071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243" y="4975774"/>
            <a:ext cx="5667375" cy="61912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D202450-52A2-441C-8BCC-9B919D235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43" y="2478939"/>
            <a:ext cx="2486250" cy="79403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A2687BC-4A26-4806-A4D0-2C0911D235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4986" y="2696959"/>
            <a:ext cx="2945250" cy="727067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EEA5E4D4-F602-44A1-8A65-D2D5BD0F8D25}"/>
              </a:ext>
            </a:extLst>
          </p:cNvPr>
          <p:cNvSpPr/>
          <p:nvPr/>
        </p:nvSpPr>
        <p:spPr>
          <a:xfrm>
            <a:off x="216376" y="2498693"/>
            <a:ext cx="163076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b="0" cap="none" spc="0" dirty="0">
                <a:ln w="0"/>
                <a:solidFill>
                  <a:schemeClr val="accent2"/>
                </a:solidFill>
              </a:rPr>
              <a:t>Drift </a:t>
            </a:r>
            <a:r>
              <a:rPr lang="de-DE" b="0" cap="none" spc="0" dirty="0" err="1">
                <a:ln w="0"/>
                <a:solidFill>
                  <a:schemeClr val="accent2"/>
                </a:solidFill>
              </a:rPr>
              <a:t>reduction</a:t>
            </a:r>
            <a:r>
              <a:rPr lang="de-DE" b="0" cap="none" spc="0" dirty="0">
                <a:ln w="0"/>
                <a:solidFill>
                  <a:schemeClr val="accent2"/>
                </a:solidFill>
              </a:rPr>
              <a:t>: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825C3290-4E1F-475A-B256-4462EA93CE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1069" y="2504339"/>
            <a:ext cx="2256750" cy="287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8E382F4B-E1A7-4011-91FB-A95B7CBD1227}"/>
                  </a:ext>
                </a:extLst>
              </p:cNvPr>
              <p:cNvSpPr txBox="1"/>
              <p:nvPr/>
            </p:nvSpPr>
            <p:spPr>
              <a:xfrm>
                <a:off x="358775" y="5936792"/>
                <a:ext cx="2176365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𝐁</m:t>
                            </m:r>
                            <m:r>
                              <a:rPr lang="de-DE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de-DE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𝛁</m:t>
                            </m:r>
                            <m:r>
                              <a:rPr lang="de-DE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sSup>
                              <m:sSupPr>
                                <m:ctrlPr>
                                  <a:rPr lang="de-DE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de-DE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</m:oMath>
                </a14:m>
                <a:r>
                  <a:rPr lang="en-US" dirty="0"/>
                  <a:t>,</a:t>
                </a:r>
              </a:p>
            </p:txBody>
          </p:sp>
        </mc:Choice>
        <mc:Fallback xmlns="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8E382F4B-E1A7-4011-91FB-A95B7CBD1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5936792"/>
                <a:ext cx="2176365" cy="414537"/>
              </a:xfrm>
              <a:prstGeom prst="rect">
                <a:avLst/>
              </a:prstGeom>
              <a:blipFill>
                <a:blip r:embed="rId10"/>
                <a:stretch>
                  <a:fillRect l="-3081" t="-1471" r="-5322" b="-176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Grafik 27">
            <a:extLst>
              <a:ext uri="{FF2B5EF4-FFF2-40B4-BE49-F238E27FC236}">
                <a16:creationId xmlns:a16="http://schemas.microsoft.com/office/drawing/2014/main" id="{4296370B-5191-4E24-BE86-77AA036B36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5909" y="5936792"/>
            <a:ext cx="3706942" cy="457276"/>
          </a:xfrm>
          <a:prstGeom prst="rect">
            <a:avLst/>
          </a:prstGeom>
        </p:spPr>
      </p:pic>
      <p:sp>
        <p:nvSpPr>
          <p:cNvPr id="31" name="Date Placeholder 1">
            <a:extLst>
              <a:ext uri="{FF2B5EF4-FFF2-40B4-BE49-F238E27FC236}">
                <a16:creationId xmlns:a16="http://schemas.microsoft.com/office/drawing/2014/main" id="{075EF99E-56FA-42C2-A1EF-681AE0E0F5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770" y="6448908"/>
            <a:ext cx="1001604" cy="365125"/>
          </a:xfrm>
        </p:spPr>
        <p:txBody>
          <a:bodyPr/>
          <a:lstStyle/>
          <a:p>
            <a:r>
              <a:rPr lang="de-DE" sz="1200" dirty="0"/>
              <a:t>12.05.2021</a:t>
            </a:r>
            <a:endParaRPr lang="en-US" sz="1200" dirty="0"/>
          </a:p>
        </p:txBody>
      </p:sp>
      <p:sp>
        <p:nvSpPr>
          <p:cNvPr id="32" name="Footer Placeholder 2">
            <a:extLst>
              <a:ext uri="{FF2B5EF4-FFF2-40B4-BE49-F238E27FC236}">
                <a16:creationId xmlns:a16="http://schemas.microsoft.com/office/drawing/2014/main" id="{F05CACDC-8EF4-486C-A155-B673B92E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0383" y="6448908"/>
            <a:ext cx="6423233" cy="365125"/>
          </a:xfrm>
        </p:spPr>
        <p:txBody>
          <a:bodyPr/>
          <a:lstStyle/>
          <a:p>
            <a:r>
              <a:rPr lang="en-US" sz="1200" dirty="0"/>
              <a:t>Wladimir Zholobenko, 28th IAEA FEC</a:t>
            </a:r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9457D5C5-9319-4ACC-94C7-87059EF7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4426" y="6450151"/>
            <a:ext cx="810000" cy="365125"/>
          </a:xfrm>
        </p:spPr>
        <p:txBody>
          <a:bodyPr/>
          <a:lstStyle/>
          <a:p>
            <a:fld id="{31AA536C-85F5-4A1B-A111-7CE00A08BCBC}" type="slidenum">
              <a:rPr lang="de-DE" sz="1200" smtClean="0"/>
              <a:pPr/>
              <a:t>4</a:t>
            </a:fld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42861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0" grpId="0"/>
      <p:bldP spid="24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CB807E7-7E53-40E3-908B-3F0DB49CA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454" y="954297"/>
            <a:ext cx="6903603" cy="5570862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C3153B3-8E78-4034-8C9A-ED4A13379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188639"/>
            <a:ext cx="7199020" cy="640303"/>
          </a:xfrm>
        </p:spPr>
        <p:txBody>
          <a:bodyPr>
            <a:normAutofit fontScale="90000"/>
          </a:bodyPr>
          <a:lstStyle/>
          <a:p>
            <a:r>
              <a:rPr lang="de-DE" sz="3100" dirty="0"/>
              <a:t>Global</a:t>
            </a:r>
            <a:r>
              <a:rPr lang="de-DE" sz="2800" dirty="0"/>
              <a:t> drift-</a:t>
            </a:r>
            <a:r>
              <a:rPr lang="de-DE" sz="2800" dirty="0" err="1"/>
              <a:t>reduced</a:t>
            </a:r>
            <a:r>
              <a:rPr lang="de-DE" sz="2800" dirty="0"/>
              <a:t> </a:t>
            </a:r>
            <a:r>
              <a:rPr lang="de-DE" sz="2800" dirty="0" err="1"/>
              <a:t>Braginskii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diffusive </a:t>
            </a:r>
            <a:r>
              <a:rPr lang="de-DE" sz="2800" dirty="0" err="1"/>
              <a:t>neutrals</a:t>
            </a:r>
            <a:endParaRPr lang="en-US" sz="2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946559-D1C6-417F-B385-8325C1D40079}"/>
              </a:ext>
            </a:extLst>
          </p:cNvPr>
          <p:cNvSpPr txBox="1"/>
          <p:nvPr/>
        </p:nvSpPr>
        <p:spPr>
          <a:xfrm>
            <a:off x="183943" y="946265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plasma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density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37FCC52-21B7-4839-9B80-8F32E4E052A8}"/>
              </a:ext>
            </a:extLst>
          </p:cNvPr>
          <p:cNvSpPr txBox="1"/>
          <p:nvPr/>
        </p:nvSpPr>
        <p:spPr>
          <a:xfrm>
            <a:off x="390185" y="2556568"/>
            <a:ext cx="129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momentum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44B0DAE-F2D3-47F9-B911-C91E662440F9}"/>
              </a:ext>
            </a:extLst>
          </p:cNvPr>
          <p:cNvSpPr txBox="1"/>
          <p:nvPr/>
        </p:nvSpPr>
        <p:spPr>
          <a:xfrm>
            <a:off x="290853" y="3803217"/>
            <a:ext cx="143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electron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heat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2CBCA5A-7ABC-4D7C-829D-45DBFB26D16A}"/>
              </a:ext>
            </a:extLst>
          </p:cNvPr>
          <p:cNvSpPr txBox="1"/>
          <p:nvPr/>
        </p:nvSpPr>
        <p:spPr>
          <a:xfrm>
            <a:off x="183943" y="3178553"/>
            <a:ext cx="170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Ohm &amp; Ampère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A73990A-AE4E-4DE2-A3B7-86D1F195A0FF}"/>
              </a:ext>
            </a:extLst>
          </p:cNvPr>
          <p:cNvSpPr txBox="1"/>
          <p:nvPr/>
        </p:nvSpPr>
        <p:spPr>
          <a:xfrm>
            <a:off x="154855" y="6046338"/>
            <a:ext cx="171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neutral </a:t>
            </a:r>
            <a:r>
              <a:rPr lang="de-DE" dirty="0" err="1">
                <a:solidFill>
                  <a:schemeClr val="accent1"/>
                </a:solidFill>
              </a:rPr>
              <a:t>particles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808E36B-35F2-4DC5-877A-6F3F26996779}"/>
              </a:ext>
            </a:extLst>
          </p:cNvPr>
          <p:cNvSpPr txBox="1"/>
          <p:nvPr/>
        </p:nvSpPr>
        <p:spPr>
          <a:xfrm>
            <a:off x="558500" y="4975774"/>
            <a:ext cx="95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ion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heat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7910DA8-2F9B-4B4C-8EC7-5AD055587C53}"/>
              </a:ext>
            </a:extLst>
          </p:cNvPr>
          <p:cNvSpPr txBox="1"/>
          <p:nvPr/>
        </p:nvSpPr>
        <p:spPr>
          <a:xfrm>
            <a:off x="216376" y="1518693"/>
            <a:ext cx="168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quasineutrality</a:t>
            </a:r>
            <a:r>
              <a:rPr lang="de-DE" dirty="0">
                <a:solidFill>
                  <a:schemeClr val="accent1"/>
                </a:solidFill>
              </a:rPr>
              <a:t> / </a:t>
            </a:r>
            <a:r>
              <a:rPr lang="de-DE" dirty="0" err="1">
                <a:solidFill>
                  <a:schemeClr val="accent1"/>
                </a:solidFill>
              </a:rPr>
              <a:t>vorticity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C5FDBA9-97CA-46F5-9A23-2274386B7A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770" y="6448908"/>
            <a:ext cx="1001604" cy="365125"/>
          </a:xfrm>
        </p:spPr>
        <p:txBody>
          <a:bodyPr/>
          <a:lstStyle/>
          <a:p>
            <a:r>
              <a:rPr lang="de-DE" sz="1200" dirty="0"/>
              <a:t>12.05.2021</a:t>
            </a:r>
            <a:endParaRPr lang="en-US" sz="1200" dirty="0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B0394F12-777C-4EBC-993D-3EA5086F5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0383" y="6448908"/>
            <a:ext cx="6423233" cy="365125"/>
          </a:xfrm>
        </p:spPr>
        <p:txBody>
          <a:bodyPr/>
          <a:lstStyle/>
          <a:p>
            <a:r>
              <a:rPr lang="en-US" sz="1200" dirty="0"/>
              <a:t>Wladimir Zholobenko, 28th IAEA FEC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FC5F69B4-C7F4-4198-ACB3-BF537F66A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4426" y="6450151"/>
            <a:ext cx="810000" cy="365125"/>
          </a:xfrm>
        </p:spPr>
        <p:txBody>
          <a:bodyPr/>
          <a:lstStyle/>
          <a:p>
            <a:fld id="{31AA536C-85F5-4A1B-A111-7CE00A08BCBC}" type="slidenum">
              <a:rPr lang="de-DE" sz="1200" smtClean="0"/>
              <a:pPr/>
              <a:t>5</a:t>
            </a:fld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275090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34B4D10-1717-4827-BF79-889000DCC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30" y="3710083"/>
            <a:ext cx="4493233" cy="2880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3A9779C-9073-499B-A590-F734BDD49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31" y="983498"/>
            <a:ext cx="4493233" cy="2880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8776" y="188639"/>
            <a:ext cx="7424840" cy="640303"/>
          </a:xfrm>
        </p:spPr>
        <p:txBody>
          <a:bodyPr>
            <a:noAutofit/>
          </a:bodyPr>
          <a:lstStyle/>
          <a:p>
            <a:r>
              <a:rPr lang="en-US" sz="2800" dirty="0"/>
              <a:t>AUG discharge #36190: geometry and parameters</a:t>
            </a:r>
            <a:endParaRPr lang="de-DE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9" y="1024922"/>
            <a:ext cx="4002352" cy="54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24533A0F-DE23-4057-96F4-4D93CAD6FCA7}"/>
                  </a:ext>
                </a:extLst>
              </p:cNvPr>
              <p:cNvSpPr txBox="1"/>
              <p:nvPr/>
            </p:nvSpPr>
            <p:spPr>
              <a:xfrm>
                <a:off x="1358374" y="2511569"/>
                <a:ext cx="1724934" cy="1834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tor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</a:rPr>
                      <m:t>=−2.5 </m:t>
                    </m:r>
                  </m:oMath>
                </a14:m>
                <a:r>
                  <a:rPr lang="de-DE" sz="1600" dirty="0"/>
                  <a:t>T,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</a:rPr>
                      <m:t>=+0.8 </m:t>
                    </m:r>
                    <m:r>
                      <m:rPr>
                        <m:sty m:val="p"/>
                      </m:rPr>
                      <a:rPr lang="de-DE" sz="1600">
                        <a:latin typeface="Cambria Math" panose="02040503050406030204" pitchFamily="18" charset="0"/>
                      </a:rPr>
                      <m:t>MA</m:t>
                    </m:r>
                  </m:oMath>
                </a14:m>
                <a:r>
                  <a:rPr lang="de-DE" sz="1600" dirty="0"/>
                  <a:t>,</a:t>
                </a:r>
              </a:p>
              <a:p>
                <a:r>
                  <a:rPr lang="de-DE" sz="1600" dirty="0"/>
                  <a:t>500 kW </a:t>
                </a:r>
                <a:r>
                  <a:rPr lang="de-DE" sz="1600" dirty="0" err="1"/>
                  <a:t>ohmic</a:t>
                </a:r>
                <a:r>
                  <a:rPr lang="de-DE" sz="1600" dirty="0"/>
                  <a:t>,</a:t>
                </a:r>
              </a:p>
              <a:p>
                <a:r>
                  <a:rPr lang="de-DE" sz="1600" dirty="0"/>
                  <a:t>-250 kW </a:t>
                </a:r>
                <a:r>
                  <a:rPr lang="de-DE" sz="1600" dirty="0" err="1"/>
                  <a:t>radiation</a:t>
                </a:r>
                <a:r>
                  <a:rPr lang="de-DE" sz="1600" dirty="0"/>
                  <a:t>,</a:t>
                </a:r>
              </a:p>
              <a:p>
                <a:r>
                  <a:rPr lang="de-DE" sz="1600" dirty="0"/>
                  <a:t>550 kW NBI,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60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de-DE" sz="1600" i="1">
                          <a:latin typeface="Cambria Math" panose="02040503050406030204" pitchFamily="18" charset="0"/>
                        </a:rPr>
                        <m:t>=1.3</m:t>
                      </m:r>
                    </m:oMath>
                  </m:oMathPara>
                </a14:m>
                <a:endParaRPr lang="de-DE" sz="1600" dirty="0"/>
              </a:p>
              <a:p>
                <a:endParaRPr lang="de-DE" sz="160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24533A0F-DE23-4057-96F4-4D93CAD6F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374" y="2511569"/>
                <a:ext cx="1724934" cy="1834861"/>
              </a:xfrm>
              <a:prstGeom prst="rect">
                <a:avLst/>
              </a:prstGeom>
              <a:blipFill>
                <a:blip r:embed="rId6"/>
                <a:stretch>
                  <a:fillRect l="-2120" t="-997" r="-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>
            <a:extLst>
              <a:ext uri="{FF2B5EF4-FFF2-40B4-BE49-F238E27FC236}">
                <a16:creationId xmlns:a16="http://schemas.microsoft.com/office/drawing/2014/main" id="{784CD7FA-DD1D-48B4-B028-D73C2D641D0F}"/>
              </a:ext>
            </a:extLst>
          </p:cNvPr>
          <p:cNvSpPr txBox="1"/>
          <p:nvPr/>
        </p:nvSpPr>
        <p:spPr>
          <a:xfrm>
            <a:off x="7256934" y="1196141"/>
            <a:ext cx="143498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>
                <a:solidFill>
                  <a:schemeClr val="accent1">
                    <a:lumMod val="75000"/>
                  </a:schemeClr>
                </a:solidFill>
              </a:rPr>
              <a:t>Outboard</a:t>
            </a:r>
          </a:p>
          <a:p>
            <a:r>
              <a:rPr lang="de-DE" sz="1350" dirty="0" err="1">
                <a:solidFill>
                  <a:schemeClr val="accent1">
                    <a:lumMod val="75000"/>
                  </a:schemeClr>
                </a:solidFill>
              </a:rPr>
              <a:t>mid</a:t>
            </a:r>
            <a:r>
              <a:rPr lang="de-DE" sz="1350" dirty="0">
                <a:solidFill>
                  <a:schemeClr val="accent1">
                    <a:lumMod val="75000"/>
                  </a:schemeClr>
                </a:solidFill>
              </a:rPr>
              <a:t>-plane </a:t>
            </a:r>
            <a:r>
              <a:rPr lang="de-DE" sz="1350" dirty="0" err="1">
                <a:solidFill>
                  <a:schemeClr val="accent1">
                    <a:lumMod val="75000"/>
                  </a:schemeClr>
                </a:solidFill>
              </a:rPr>
              <a:t>measurements</a:t>
            </a:r>
            <a:endParaRPr lang="de-DE" sz="13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A018EA2C-871B-4CAD-96F8-588F173D8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770" y="6448908"/>
            <a:ext cx="1001604" cy="365125"/>
          </a:xfrm>
        </p:spPr>
        <p:txBody>
          <a:bodyPr/>
          <a:lstStyle/>
          <a:p>
            <a:r>
              <a:rPr lang="de-DE" sz="1200" dirty="0"/>
              <a:t>12.05.2021</a:t>
            </a:r>
            <a:endParaRPr lang="en-US" sz="1200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C428E01-88A8-4E9C-8CB9-A3D0A24D9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0383" y="6448908"/>
            <a:ext cx="6423233" cy="365125"/>
          </a:xfrm>
        </p:spPr>
        <p:txBody>
          <a:bodyPr/>
          <a:lstStyle/>
          <a:p>
            <a:r>
              <a:rPr lang="en-US" sz="1200" dirty="0"/>
              <a:t>Wladimir Zholobenko, 28th IAEA FEC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3F08862-B91C-404F-BB37-B458A109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4426" y="6450151"/>
            <a:ext cx="810000" cy="365125"/>
          </a:xfrm>
        </p:spPr>
        <p:txBody>
          <a:bodyPr/>
          <a:lstStyle/>
          <a:p>
            <a:fld id="{31AA536C-85F5-4A1B-A111-7CE00A08BCBC}" type="slidenum">
              <a:rPr lang="de-DE" sz="1200" smtClean="0"/>
              <a:pPr/>
              <a:t>6</a:t>
            </a:fld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887935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div0p2_1p7ms_cut">
            <a:hlinkClick r:id="" action="ppaction://media"/>
            <a:extLst>
              <a:ext uri="{FF2B5EF4-FFF2-40B4-BE49-F238E27FC236}">
                <a16:creationId xmlns:a16="http://schemas.microsoft.com/office/drawing/2014/main" id="{AE22A8E8-8825-422A-9485-3BA9B9F18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630" y="938714"/>
            <a:ext cx="8278408" cy="5590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el 5">
                <a:extLst>
                  <a:ext uri="{FF2B5EF4-FFF2-40B4-BE49-F238E27FC236}">
                    <a16:creationId xmlns:a16="http://schemas.microsoft.com/office/drawing/2014/main" id="{4054D85D-464C-484E-9ED8-D1FD8A8CDC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sz="2800" dirty="0"/>
                  <a:t>The </a:t>
                </a:r>
                <a:r>
                  <a:rPr lang="de-DE" sz="2800" dirty="0" err="1"/>
                  <a:t>simulation</a:t>
                </a:r>
                <a:r>
                  <a:rPr lang="de-DE" sz="2800" dirty="0"/>
                  <a:t>: </a:t>
                </a:r>
                <a:r>
                  <a:rPr lang="de-DE" sz="2800" dirty="0" err="1"/>
                  <a:t>density</a:t>
                </a:r>
                <a:r>
                  <a:rPr lang="de-DE" sz="2800" dirty="0"/>
                  <a:t> </a:t>
                </a:r>
                <a:r>
                  <a:rPr lang="de-DE" sz="2800" dirty="0" err="1"/>
                  <a:t>evolution</a:t>
                </a:r>
                <a:r>
                  <a:rPr lang="de-DE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de-DE" sz="28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de-DE" sz="2800" dirty="0"/>
              </a:p>
            </p:txBody>
          </p:sp>
        </mc:Choice>
        <mc:Fallback xmlns="">
          <p:sp>
            <p:nvSpPr>
              <p:cNvPr id="6" name="Titel 5">
                <a:extLst>
                  <a:ext uri="{FF2B5EF4-FFF2-40B4-BE49-F238E27FC236}">
                    <a16:creationId xmlns:a16="http://schemas.microsoft.com/office/drawing/2014/main" id="{4054D85D-464C-484E-9ED8-D1FD8A8CDC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l="-187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3711575" y="1040981"/>
            <a:ext cx="2339975" cy="1819695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3711575" y="3619500"/>
            <a:ext cx="2339975" cy="247650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0189758E-6201-4E0E-94F8-A89C9577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770" y="6448908"/>
            <a:ext cx="1001604" cy="365125"/>
          </a:xfrm>
        </p:spPr>
        <p:txBody>
          <a:bodyPr/>
          <a:lstStyle/>
          <a:p>
            <a:r>
              <a:rPr lang="de-DE" sz="1200" dirty="0"/>
              <a:t>12.05.2021</a:t>
            </a:r>
            <a:endParaRPr lang="en-US" sz="120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240943A9-F283-4209-89D7-500918681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0383" y="6448908"/>
            <a:ext cx="6423233" cy="365125"/>
          </a:xfrm>
        </p:spPr>
        <p:txBody>
          <a:bodyPr/>
          <a:lstStyle/>
          <a:p>
            <a:r>
              <a:rPr lang="en-US" sz="1200" dirty="0"/>
              <a:t>Wladimir Zholobenko, 28th IAEA FEC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0A62930-838A-45F4-A20C-7FAEF6B59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4426" y="6450151"/>
            <a:ext cx="810000" cy="365125"/>
          </a:xfrm>
        </p:spPr>
        <p:txBody>
          <a:bodyPr/>
          <a:lstStyle/>
          <a:p>
            <a:fld id="{31AA536C-85F5-4A1B-A111-7CE00A08BCBC}" type="slidenum">
              <a:rPr lang="de-DE" sz="1200" smtClean="0"/>
              <a:pPr/>
              <a:t>7</a:t>
            </a:fld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57477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C5EAD29-CC31-4F29-B2EF-C00C0DC3C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Validation driven development (AUG #36190)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84A3E3A-974D-4E73-89C7-02405BF3AA4D}"/>
              </a:ext>
            </a:extLst>
          </p:cNvPr>
          <p:cNvSpPr/>
          <p:nvPr/>
        </p:nvSpPr>
        <p:spPr>
          <a:xfrm>
            <a:off x="358775" y="4543425"/>
            <a:ext cx="262731" cy="275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Date Placeholder 1">
            <a:extLst>
              <a:ext uri="{FF2B5EF4-FFF2-40B4-BE49-F238E27FC236}">
                <a16:creationId xmlns:a16="http://schemas.microsoft.com/office/drawing/2014/main" id="{77FB3902-FF1E-4C34-9B1A-5BF73886B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770" y="6448908"/>
            <a:ext cx="1001604" cy="365125"/>
          </a:xfrm>
        </p:spPr>
        <p:txBody>
          <a:bodyPr/>
          <a:lstStyle/>
          <a:p>
            <a:r>
              <a:rPr lang="de-DE" sz="1200" dirty="0"/>
              <a:t>12.05.2021</a:t>
            </a:r>
            <a:endParaRPr lang="en-US" sz="1200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EAB12AB9-0D8C-4501-BE93-4333553F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0383" y="6448908"/>
            <a:ext cx="6423233" cy="365125"/>
          </a:xfrm>
        </p:spPr>
        <p:txBody>
          <a:bodyPr/>
          <a:lstStyle/>
          <a:p>
            <a:r>
              <a:rPr lang="en-US" sz="1200" dirty="0"/>
              <a:t>Wladimir Zholobenko, 28th IAEA FEC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A4E7F0C7-262F-47FE-86D5-25FC6AFB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4426" y="6450151"/>
            <a:ext cx="810000" cy="365125"/>
          </a:xfrm>
        </p:spPr>
        <p:txBody>
          <a:bodyPr/>
          <a:lstStyle/>
          <a:p>
            <a:fld id="{31AA536C-85F5-4A1B-A111-7CE00A08BCBC}" type="slidenum">
              <a:rPr lang="de-DE" sz="1200" smtClean="0"/>
              <a:pPr/>
              <a:t>8</a:t>
            </a:fld>
            <a:endParaRPr lang="de-DE" sz="1200" dirty="0"/>
          </a:p>
        </p:txBody>
      </p:sp>
      <p:sp>
        <p:nvSpPr>
          <p:cNvPr id="28" name="Titel 5">
            <a:extLst>
              <a:ext uri="{FF2B5EF4-FFF2-40B4-BE49-F238E27FC236}">
                <a16:creationId xmlns:a16="http://schemas.microsoft.com/office/drawing/2014/main" id="{BD901E26-B8F7-4F7F-8091-10E6765AFE8B}"/>
              </a:ext>
            </a:extLst>
          </p:cNvPr>
          <p:cNvSpPr txBox="1">
            <a:spLocks/>
          </p:cNvSpPr>
          <p:nvPr/>
        </p:nvSpPr>
        <p:spPr>
          <a:xfrm>
            <a:off x="2797081" y="1293012"/>
            <a:ext cx="3549836" cy="511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1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outboard mid-plane profiles</a:t>
            </a:r>
          </a:p>
        </p:txBody>
      </p:sp>
      <p:sp>
        <p:nvSpPr>
          <p:cNvPr id="33" name="Titel 5">
            <a:extLst>
              <a:ext uri="{FF2B5EF4-FFF2-40B4-BE49-F238E27FC236}">
                <a16:creationId xmlns:a16="http://schemas.microsoft.com/office/drawing/2014/main" id="{2AE5F42D-633D-4CCD-B84E-F8C779B730A7}"/>
              </a:ext>
            </a:extLst>
          </p:cNvPr>
          <p:cNvSpPr txBox="1">
            <a:spLocks/>
          </p:cNvSpPr>
          <p:nvPr/>
        </p:nvSpPr>
        <p:spPr>
          <a:xfrm>
            <a:off x="289128" y="5143750"/>
            <a:ext cx="8740601" cy="511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1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Neutral gas completely changes the SOL dynamics and edge boundary conditions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C35700-F6CF-41F9-AE90-1239704B8CED}"/>
              </a:ext>
            </a:extLst>
          </p:cNvPr>
          <p:cNvSpPr/>
          <p:nvPr/>
        </p:nvSpPr>
        <p:spPr>
          <a:xfrm>
            <a:off x="490140" y="5882063"/>
            <a:ext cx="84256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 validation against the TCV tokamak is in preparation by </a:t>
            </a:r>
            <a:r>
              <a:rPr lang="pt-BR" sz="1600" dirty="0"/>
              <a:t>Diego Sales de Oliveira, Thomas Body </a:t>
            </a:r>
            <a:r>
              <a:rPr lang="pt-BR" sz="1600" i="1" dirty="0"/>
              <a:t>et al</a:t>
            </a:r>
            <a:endParaRPr lang="en-US" sz="16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0F9388-0C50-4BAD-9828-01E6A8A07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46" y="1786753"/>
            <a:ext cx="4395401" cy="342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21F9F10-6D19-435A-B90B-CAF705B67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6" y="1785614"/>
            <a:ext cx="4570252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8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9A9492C-933D-41B1-8ACC-234BA2636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/>
              <a:t>Turbulence</a:t>
            </a:r>
            <a:r>
              <a:rPr lang="de-DE" sz="2800" dirty="0"/>
              <a:t> </a:t>
            </a:r>
            <a:r>
              <a:rPr lang="de-DE" sz="2800" dirty="0" err="1"/>
              <a:t>characterisation</a:t>
            </a:r>
            <a:endParaRPr lang="en-US" sz="28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45E7601-A478-4733-86C1-E9565609F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184" y="1719000"/>
            <a:ext cx="4169840" cy="342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9B9AAAC-D7BE-4C54-AC6D-50CBB6161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719000"/>
            <a:ext cx="4165072" cy="3420000"/>
          </a:xfrm>
          <a:prstGeom prst="rect">
            <a:avLst/>
          </a:prstGeom>
        </p:spPr>
      </p:pic>
      <p:sp>
        <p:nvSpPr>
          <p:cNvPr id="15" name="Titel 5">
            <a:extLst>
              <a:ext uri="{FF2B5EF4-FFF2-40B4-BE49-F238E27FC236}">
                <a16:creationId xmlns:a16="http://schemas.microsoft.com/office/drawing/2014/main" id="{0B958F84-0669-4CBB-A8E4-FBD59EE3E6E4}"/>
              </a:ext>
            </a:extLst>
          </p:cNvPr>
          <p:cNvSpPr txBox="1">
            <a:spLocks/>
          </p:cNvSpPr>
          <p:nvPr/>
        </p:nvSpPr>
        <p:spPr>
          <a:xfrm>
            <a:off x="763775" y="1018339"/>
            <a:ext cx="4169840" cy="511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1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without neutrals (core source)</a:t>
            </a:r>
          </a:p>
        </p:txBody>
      </p:sp>
      <p:sp>
        <p:nvSpPr>
          <p:cNvPr id="16" name="Titel 5">
            <a:extLst>
              <a:ext uri="{FF2B5EF4-FFF2-40B4-BE49-F238E27FC236}">
                <a16:creationId xmlns:a16="http://schemas.microsoft.com/office/drawing/2014/main" id="{FA030989-72BB-454E-AC4F-09BAC0322438}"/>
              </a:ext>
            </a:extLst>
          </p:cNvPr>
          <p:cNvSpPr txBox="1">
            <a:spLocks/>
          </p:cNvSpPr>
          <p:nvPr/>
        </p:nvSpPr>
        <p:spPr>
          <a:xfrm>
            <a:off x="5095460" y="1018339"/>
            <a:ext cx="4169840" cy="511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1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with neutrals (edge source)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5053FAC2-2F36-4BE8-9358-414882BA2A74}"/>
                  </a:ext>
                </a:extLst>
              </p:cNvPr>
              <p:cNvSpPr txBox="1"/>
              <p:nvPr/>
            </p:nvSpPr>
            <p:spPr>
              <a:xfrm>
                <a:off x="1922119" y="1775393"/>
                <a:ext cx="1514902" cy="2862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6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5053FAC2-2F36-4BE8-9358-414882BA2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119" y="1775393"/>
                <a:ext cx="1514902" cy="286232"/>
              </a:xfrm>
              <a:prstGeom prst="rect">
                <a:avLst/>
              </a:prstGeom>
              <a:blipFill>
                <a:blip r:embed="rId5"/>
                <a:stretch>
                  <a:fillRect l="-1205" r="-402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6FD77B58-915C-421E-AA7E-B97656CE8D94}"/>
                  </a:ext>
                </a:extLst>
              </p:cNvPr>
              <p:cNvSpPr txBox="1"/>
              <p:nvPr/>
            </p:nvSpPr>
            <p:spPr>
              <a:xfrm>
                <a:off x="6331795" y="1790405"/>
                <a:ext cx="1559786" cy="2862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sz="1600" i="1">
                          <a:latin typeface="Cambria Math" panose="02040503050406030204" pitchFamily="18" charset="0"/>
                        </a:rPr>
                        <m:t> =</m:t>
                      </m:r>
                      <m:d>
                        <m:dPr>
                          <m:begChr m:val="⟨"/>
                          <m:endChr m:val="⟩"/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6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6FD77B58-915C-421E-AA7E-B97656CE8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795" y="1790405"/>
                <a:ext cx="1559786" cy="286232"/>
              </a:xfrm>
              <a:prstGeom prst="rect">
                <a:avLst/>
              </a:prstGeom>
              <a:blipFill>
                <a:blip r:embed="rId6"/>
                <a:stretch>
                  <a:fillRect l="-1563" r="-391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17CDB685-E41C-49FE-AA7E-958A1C265C98}"/>
                  </a:ext>
                </a:extLst>
              </p:cNvPr>
              <p:cNvSpPr txBox="1"/>
              <p:nvPr/>
            </p:nvSpPr>
            <p:spPr>
              <a:xfrm>
                <a:off x="365558" y="5350519"/>
                <a:ext cx="3188437" cy="419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de-DE" dirty="0"/>
                          <m:t> </m:t>
                        </m:r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&gt;2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den>
                    </m:f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de-DE" dirty="0"/>
                  <a:t>ballooning</a:t>
                </a: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17CDB685-E41C-49FE-AA7E-958A1C265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58" y="5350519"/>
                <a:ext cx="3188437" cy="419346"/>
              </a:xfrm>
              <a:prstGeom prst="rect">
                <a:avLst/>
              </a:prstGeom>
              <a:blipFill>
                <a:blip r:embed="rId7"/>
                <a:stretch>
                  <a:fillRect l="-1147" t="-7246" r="-4015"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5A8C11F3-990A-4D78-B2EB-513054130992}"/>
                  </a:ext>
                </a:extLst>
              </p:cNvPr>
              <p:cNvSpPr/>
              <p:nvPr/>
            </p:nvSpPr>
            <p:spPr>
              <a:xfrm>
                <a:off x="938731" y="5981384"/>
                <a:ext cx="1230209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de-DE" sz="150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de-DE" sz="1500">
                              <a:latin typeface="Cambria Math" panose="02040503050406030204" pitchFamily="18" charset="0"/>
                            </a:rPr>
                            <m:t>e</m:t>
                          </m:r>
                        </m:sup>
                      </m:sSubSup>
                      <m:r>
                        <a:rPr lang="de-DE" sz="1500" i="1">
                          <a:latin typeface="Cambria Math" panose="02040503050406030204" pitchFamily="18" charset="0"/>
                        </a:rPr>
                        <m:t>=2/3</m:t>
                      </m:r>
                      <m:sSub>
                        <m:sSub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de-DE" sz="150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de-DE" sz="1500" dirty="0"/>
              </a:p>
            </p:txBody>
          </p:sp>
        </mc:Choice>
        <mc:Fallback xmlns=""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5A8C11F3-990A-4D78-B2EB-5130541309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31" y="5981384"/>
                <a:ext cx="1230209" cy="323165"/>
              </a:xfrm>
              <a:prstGeom prst="rect">
                <a:avLst/>
              </a:prstGeom>
              <a:blipFill>
                <a:blip r:embed="rId8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764E44CE-B2F3-46AD-89EF-5023A7981530}"/>
                  </a:ext>
                </a:extLst>
              </p:cNvPr>
              <p:cNvSpPr txBox="1"/>
              <p:nvPr/>
            </p:nvSpPr>
            <p:spPr>
              <a:xfrm>
                <a:off x="4975343" y="5350519"/>
                <a:ext cx="3014223" cy="4383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de-DE" dirty="0"/>
                          <m:t> </m:t>
                        </m:r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&gt;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e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e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de-DE" b="1" dirty="0"/>
                  <a:t>ITG</a:t>
                </a: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764E44CE-B2F3-46AD-89EF-5023A7981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343" y="5350519"/>
                <a:ext cx="3014223" cy="438390"/>
              </a:xfrm>
              <a:prstGeom prst="rect">
                <a:avLst/>
              </a:prstGeom>
              <a:blipFill>
                <a:blip r:embed="rId9"/>
                <a:stretch>
                  <a:fillRect l="-1010" t="-2778" r="-3838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E4531734-11FB-4D8C-B5C9-FA1AF165672D}"/>
                  </a:ext>
                </a:extLst>
              </p:cNvPr>
              <p:cNvSpPr/>
              <p:nvPr/>
            </p:nvSpPr>
            <p:spPr>
              <a:xfrm>
                <a:off x="4933615" y="6033194"/>
                <a:ext cx="949042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de-DE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de-DE" sz="150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r>
                        <a:rPr lang="de-DE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de-DE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de-DE" sz="1500" dirty="0"/>
              </a:p>
            </p:txBody>
          </p:sp>
        </mc:Choice>
        <mc:Fallback xmlns=""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E4531734-11FB-4D8C-B5C9-FA1AF16567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3615" y="6033194"/>
                <a:ext cx="949042" cy="3231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Date Placeholder 1">
            <a:extLst>
              <a:ext uri="{FF2B5EF4-FFF2-40B4-BE49-F238E27FC236}">
                <a16:creationId xmlns:a16="http://schemas.microsoft.com/office/drawing/2014/main" id="{7AD4DC4F-4E4D-4429-9418-1A4FA82C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770" y="6448908"/>
            <a:ext cx="1001604" cy="365125"/>
          </a:xfrm>
        </p:spPr>
        <p:txBody>
          <a:bodyPr/>
          <a:lstStyle/>
          <a:p>
            <a:r>
              <a:rPr lang="de-DE" sz="1200" dirty="0"/>
              <a:t>12.05.2021</a:t>
            </a:r>
            <a:endParaRPr lang="en-US" sz="1200" dirty="0"/>
          </a:p>
        </p:txBody>
      </p: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5EB751F9-977B-45A3-8EEC-D086AC5C6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0383" y="6448908"/>
            <a:ext cx="6423233" cy="365125"/>
          </a:xfrm>
        </p:spPr>
        <p:txBody>
          <a:bodyPr/>
          <a:lstStyle/>
          <a:p>
            <a:r>
              <a:rPr lang="en-US" sz="1200" dirty="0"/>
              <a:t>Wladimir Zholobenko, 28th IAEA FEC</a:t>
            </a:r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E9378191-83E8-4D23-BB22-E55E620C0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4426" y="6450151"/>
            <a:ext cx="810000" cy="365125"/>
          </a:xfrm>
        </p:spPr>
        <p:txBody>
          <a:bodyPr/>
          <a:lstStyle/>
          <a:p>
            <a:fld id="{31AA536C-85F5-4A1B-A111-7CE00A08BCBC}" type="slidenum">
              <a:rPr lang="de-DE" sz="1200" smtClean="0"/>
              <a:pPr/>
              <a:t>9</a:t>
            </a:fld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21189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1313</Words>
  <Application>Microsoft Office PowerPoint</Application>
  <PresentationFormat>Bildschirmpräsentation (4:3)</PresentationFormat>
  <Paragraphs>181</Paragraphs>
  <Slides>15</Slides>
  <Notes>14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Cambria Math</vt:lpstr>
      <vt:lpstr>Wingdings</vt:lpstr>
      <vt:lpstr>Office</vt:lpstr>
      <vt:lpstr>Simulations of turbulence and profile evolution across the edge and scrape-off layer of the ASDEX Upgrade tokamak</vt:lpstr>
      <vt:lpstr>Divertor heat load &amp; confinement optimization</vt:lpstr>
      <vt:lpstr>GRILLIX: locally field-aligned discretization</vt:lpstr>
      <vt:lpstr>Two-fluid Braginskii equations</vt:lpstr>
      <vt:lpstr>Global drift-reduced Braginskii with diffusive neutrals</vt:lpstr>
      <vt:lpstr>AUG discharge #36190: geometry and parameters</vt:lpstr>
      <vt:lpstr>The simulation: density evolution and E_r</vt:lpstr>
      <vt:lpstr>Validation driven development (AUG #36190)</vt:lpstr>
      <vt:lpstr>Turbulence characterisation</vt:lpstr>
      <vt:lpstr>Radial electric field: validation and physics</vt:lpstr>
      <vt:lpstr>Radial electric field: validation and physics</vt:lpstr>
      <vt:lpstr>Radial electric field: validation and physics</vt:lpstr>
      <vt:lpstr>Radial electric field: validation and physics</vt:lpstr>
      <vt:lpstr>Turbulence dynamics across the separatrix</vt:lpstr>
      <vt:lpstr>Conclusions and outlook</vt:lpstr>
    </vt:vector>
  </TitlesOfParts>
  <Company>Max-Planck-Institut f. Plasmaphysik, Greifswald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Kurz</dc:creator>
  <cp:lastModifiedBy>DeniseN</cp:lastModifiedBy>
  <cp:revision>537</cp:revision>
  <dcterms:created xsi:type="dcterms:W3CDTF">2018-08-24T10:28:29Z</dcterms:created>
  <dcterms:modified xsi:type="dcterms:W3CDTF">2021-04-09T08:05:11Z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7X-KKS">
    <vt:lpwstr> </vt:lpwstr>
  </property>
  <property fmtid="{D5CDD505-2E9C-101B-9397-08002B2CF9AE}" pid="3" name="W7X-DOKKENZ">
    <vt:lpwstr> </vt:lpwstr>
  </property>
  <property fmtid="{D5CDD505-2E9C-101B-9397-08002B2CF9AE}" pid="4" name="STICHWORT">
    <vt:lpwstr> </vt:lpwstr>
  </property>
  <property fmtid="{D5CDD505-2E9C-101B-9397-08002B2CF9AE}" pid="5" name="VERSION_W7X">
    <vt:lpwstr> </vt:lpwstr>
  </property>
</Properties>
</file>