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3"/>
  </p:notesMasterIdLst>
  <p:handoutMasterIdLst>
    <p:handoutMasterId r:id="rId4"/>
  </p:handoutMasterIdLst>
  <p:sldIdLst>
    <p:sldId id="3276" r:id="rId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5" userDrawn="1">
          <p15:clr>
            <a:srgbClr val="A4A3A4"/>
          </p15:clr>
        </p15:guide>
        <p15:guide id="2" orient="horz" pos="4003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0A8464"/>
    <a:srgbClr val="365FD5"/>
    <a:srgbClr val="0F4F97"/>
    <a:srgbClr val="F6CE86"/>
    <a:srgbClr val="AEF8E5"/>
    <a:srgbClr val="0DB78A"/>
    <a:srgbClr val="D68F10"/>
    <a:srgbClr val="F1B13D"/>
    <a:srgbClr val="10D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5" autoAdjust="0"/>
    <p:restoredTop sz="94877" autoAdjust="0"/>
  </p:normalViewPr>
  <p:slideViewPr>
    <p:cSldViewPr snapToGrid="0">
      <p:cViewPr varScale="1">
        <p:scale>
          <a:sx n="124" d="100"/>
          <a:sy n="124" d="100"/>
        </p:scale>
        <p:origin x="616" y="176"/>
      </p:cViewPr>
      <p:guideLst>
        <p:guide orient="horz" pos="905"/>
        <p:guide orient="horz" pos="400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4/30/21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" y="3574554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5"/>
            <a:ext cx="8229600" cy="1447576"/>
          </a:xfrm>
        </p:spPr>
        <p:txBody>
          <a:bodyPr anchor="b" anchorCtr="0"/>
          <a:lstStyle>
            <a:lvl1pPr>
              <a:lnSpc>
                <a:spcPts val="2850"/>
              </a:lnSpc>
              <a:defRPr sz="27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1650"/>
              </a:lnSpc>
              <a:buNone/>
              <a:defRPr sz="15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9"/>
          </a:xfrm>
        </p:spPr>
        <p:txBody>
          <a:bodyPr rIns="182880" anchor="b" anchorCtr="0">
            <a:noAutofit/>
          </a:bodyPr>
          <a:lstStyle>
            <a:lvl1pPr marL="42863" indent="0" algn="r">
              <a:spcBef>
                <a:spcPts val="0"/>
              </a:spcBef>
              <a:buNone/>
              <a:defRPr sz="1200" b="0"/>
            </a:lvl1pPr>
            <a:lvl2pPr marL="257175" indent="0" algn="r">
              <a:buNone/>
              <a:defRPr sz="1200" b="0"/>
            </a:lvl2pPr>
            <a:lvl3pPr marL="471488" indent="0" algn="r">
              <a:buNone/>
              <a:defRPr sz="1200" b="0"/>
            </a:lvl3pPr>
            <a:lvl4pPr marL="642938" indent="0" algn="r">
              <a:buNone/>
              <a:defRPr sz="1200" b="0"/>
            </a:lvl4pPr>
            <a:lvl5pPr marL="814388" indent="0" algn="r">
              <a:buNone/>
              <a:defRPr sz="12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1"/>
            <a:ext cx="4503614" cy="3465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342900" rtl="0" eaLnBrk="1" latinLnBrk="0" hangingPunct="1">
              <a:lnSpc>
                <a:spcPct val="90000"/>
              </a:lnSpc>
              <a:spcAft>
                <a:spcPts val="225"/>
              </a:spcAft>
            </a:pPr>
            <a:r>
              <a:rPr lang="en-US" sz="6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LLNL-PRES-790265</a:t>
            </a:r>
          </a:p>
          <a:p>
            <a:pPr marL="0" algn="l" defTabSz="342900" rtl="0" eaLnBrk="1" latinLnBrk="0" hangingPunct="1">
              <a:lnSpc>
                <a:spcPct val="90000"/>
              </a:lnSpc>
              <a:spcAft>
                <a:spcPts val="450"/>
              </a:spcAft>
            </a:pPr>
            <a:r>
              <a:rPr lang="en-US" sz="525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525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525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525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525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7061" y="6446833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1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"/>
            <a:ext cx="7772400" cy="685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100" b="1"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35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8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9"/>
            <a:ext cx="3968496" cy="4881532"/>
          </a:xfrm>
        </p:spPr>
        <p:txBody>
          <a:bodyPr/>
          <a:lstStyle>
            <a:lvl1pPr>
              <a:spcBef>
                <a:spcPts val="900"/>
              </a:spcBef>
              <a:spcAft>
                <a:spcPts val="450"/>
              </a:spcAft>
              <a:defRPr/>
            </a:lvl1pPr>
            <a:lvl2pPr>
              <a:spcAft>
                <a:spcPts val="450"/>
              </a:spcAft>
              <a:defRPr/>
            </a:lvl2pPr>
            <a:lvl3pPr>
              <a:spcAft>
                <a:spcPts val="450"/>
              </a:spcAft>
              <a:defRPr/>
            </a:lvl3pPr>
            <a:lvl4pPr>
              <a:spcAft>
                <a:spcPts val="450"/>
              </a:spcAft>
              <a:defRPr/>
            </a:lvl4pPr>
            <a:lvl5pPr>
              <a:spcAft>
                <a:spcPts val="45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9"/>
            <a:ext cx="3968496" cy="4881532"/>
          </a:xfrm>
        </p:spPr>
        <p:txBody>
          <a:bodyPr/>
          <a:lstStyle>
            <a:lvl1pPr>
              <a:spcBef>
                <a:spcPts val="900"/>
              </a:spcBef>
              <a:spcAft>
                <a:spcPts val="450"/>
              </a:spcAft>
              <a:defRPr/>
            </a:lvl1pPr>
            <a:lvl2pPr>
              <a:spcAft>
                <a:spcPts val="450"/>
              </a:spcAft>
              <a:defRPr/>
            </a:lvl2pPr>
            <a:lvl3pPr>
              <a:spcAft>
                <a:spcPts val="450"/>
              </a:spcAft>
              <a:defRPr/>
            </a:lvl3pPr>
            <a:lvl4pPr>
              <a:spcAft>
                <a:spcPts val="450"/>
              </a:spcAft>
              <a:defRPr/>
            </a:lvl4pPr>
            <a:lvl5pPr>
              <a:spcAft>
                <a:spcPts val="45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9"/>
            <a:ext cx="3968496" cy="4881532"/>
          </a:xfrm>
        </p:spPr>
        <p:txBody>
          <a:bodyPr/>
          <a:lstStyle>
            <a:lvl1pPr>
              <a:spcBef>
                <a:spcPts val="900"/>
              </a:spcBef>
              <a:spcAft>
                <a:spcPts val="450"/>
              </a:spcAft>
              <a:defRPr/>
            </a:lvl1pPr>
            <a:lvl2pPr>
              <a:spcAft>
                <a:spcPts val="450"/>
              </a:spcAft>
              <a:defRPr/>
            </a:lvl2pPr>
            <a:lvl3pPr>
              <a:spcAft>
                <a:spcPts val="450"/>
              </a:spcAft>
              <a:defRPr/>
            </a:lvl3pPr>
            <a:lvl4pPr>
              <a:spcAft>
                <a:spcPts val="450"/>
              </a:spcAft>
              <a:defRPr/>
            </a:lvl4pPr>
            <a:lvl5pPr>
              <a:spcAft>
                <a:spcPts val="45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9"/>
            <a:ext cx="3968496" cy="4881532"/>
          </a:xfrm>
        </p:spPr>
        <p:txBody>
          <a:bodyPr/>
          <a:lstStyle>
            <a:lvl1pPr>
              <a:spcBef>
                <a:spcPts val="900"/>
              </a:spcBef>
              <a:spcAft>
                <a:spcPts val="450"/>
              </a:spcAft>
              <a:defRPr/>
            </a:lvl1pPr>
            <a:lvl2pPr>
              <a:spcAft>
                <a:spcPts val="450"/>
              </a:spcAft>
              <a:defRPr/>
            </a:lvl2pPr>
            <a:lvl3pPr>
              <a:spcAft>
                <a:spcPts val="450"/>
              </a:spcAft>
              <a:defRPr/>
            </a:lvl3pPr>
            <a:lvl4pPr>
              <a:spcAft>
                <a:spcPts val="450"/>
              </a:spcAft>
              <a:defRPr/>
            </a:lvl4pPr>
            <a:lvl5pPr>
              <a:spcAft>
                <a:spcPts val="45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" y="1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175022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4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sz="1350" dirty="0">
              <a:latin typeface="Arial"/>
            </a:endParaRPr>
          </a:p>
        </p:txBody>
      </p:sp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0" y="6496328"/>
            <a:ext cx="2731791" cy="2786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387" y="220136"/>
            <a:ext cx="8237415" cy="685147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5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5" y="6721730"/>
            <a:ext cx="873871" cy="6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450" dirty="0">
                <a:latin typeface="Arial"/>
                <a:cs typeface="Arial"/>
              </a:rPr>
              <a:t>LLNL-PRES-790265</a:t>
            </a: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5" y="6403253"/>
            <a:ext cx="317877" cy="454747"/>
          </a:xfrm>
          <a:prstGeom prst="rect">
            <a:avLst/>
          </a:prstGeom>
        </p:spPr>
        <p:txBody>
          <a:bodyPr rIns="34290" anchor="ctr" anchorCtr="0"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" y="954540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8" y="6449399"/>
            <a:ext cx="1012806" cy="3903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  <p:sldLayoutId id="2147483725" r:id="rId11"/>
  </p:sldLayoutIdLst>
  <p:hf sldNum="0" hd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24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14313" indent="-171450" algn="l" rtl="0" eaLnBrk="1" latinLnBrk="0" hangingPunct="1">
        <a:spcBef>
          <a:spcPts val="135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71488" indent="-214313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5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00075" indent="-128588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35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71525" indent="-128588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42975" indent="-128588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900113" algn="l"/>
        </a:tabLst>
        <a:defRPr kumimoji="0" lang="en-US" sz="12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20724" indent="-13716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673352" indent="-13716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F4D0-7A29-5641-BFAB-839EF482A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58" y="298131"/>
            <a:ext cx="8343001" cy="5011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Reaching 30% Energy Coupling Efficiency For Al and HDC Capsules </a:t>
            </a:r>
            <a:r>
              <a:rPr lang="en-US" sz="2000" dirty="0"/>
              <a:t>Using Rugby </a:t>
            </a:r>
            <a:r>
              <a:rPr lang="en-US" sz="2000" dirty="0" err="1"/>
              <a:t>Hohlraums</a:t>
            </a:r>
            <a:r>
              <a:rPr lang="en-US" sz="2000" dirty="0"/>
              <a:t> at NIF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EA59F-DA30-3C4A-92CF-2D8BDAABF8A3}"/>
              </a:ext>
            </a:extLst>
          </p:cNvPr>
          <p:cNvSpPr txBox="1"/>
          <p:nvPr/>
        </p:nvSpPr>
        <p:spPr>
          <a:xfrm>
            <a:off x="387548" y="3989448"/>
            <a:ext cx="440404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/>
              <a:t>High coupling enables volume ignition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Low convergence requirement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High-adiabat to suppress instabilities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Confinement dominated by ablator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Entire fuel is hot spot, more tolerance to asymmetry and perturbations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33CDF1-161C-F345-9A73-7FE5264352D8}"/>
              </a:ext>
            </a:extLst>
          </p:cNvPr>
          <p:cNvSpPr txBox="1"/>
          <p:nvPr/>
        </p:nvSpPr>
        <p:spPr>
          <a:xfrm>
            <a:off x="387548" y="1097841"/>
            <a:ext cx="4307741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Advanced </a:t>
            </a:r>
            <a:r>
              <a:rPr lang="en-US" b="1" dirty="0" err="1"/>
              <a:t>hohlraums</a:t>
            </a:r>
            <a:r>
              <a:rPr lang="en-US" b="1" dirty="0"/>
              <a:t> enhance energy coupling by accommodating larger capsules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~3x energy coupling from 10% to 30%, or ≥ 500kJ, is possible for hot spot ignition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Symmetry can be tuned by wall angle or wavelength detuning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Larger hot spot is more robust to defects and instabilities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D0A11-4DAB-054F-9291-143E52FBCC44}"/>
              </a:ext>
            </a:extLst>
          </p:cNvPr>
          <p:cNvSpPr txBox="1"/>
          <p:nvPr/>
        </p:nvSpPr>
        <p:spPr>
          <a:xfrm>
            <a:off x="285536" y="5902863"/>
            <a:ext cx="599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Ping, et al. Nature Phys. 15, 138-141 (2019); Phys. Plasmas 27, 100702 (2020) </a:t>
            </a:r>
          </a:p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Amendt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et al. Phys. Plasmas, 26, 082707 (2019); Phys. Plasmas 27, 122708 (2020)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2F9762-6B25-AD42-9552-2C0D35CB0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7" t="21642" r="16032" b="9270"/>
          <a:stretch/>
        </p:blipFill>
        <p:spPr>
          <a:xfrm>
            <a:off x="5774077" y="1201436"/>
            <a:ext cx="3192922" cy="42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94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V8.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2015_PPT_UNC_V8.28</Template>
  <TotalTime>34202</TotalTime>
  <Words>140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Lucida Grande</vt:lpstr>
      <vt:lpstr>Wingdings</vt:lpstr>
      <vt:lpstr>Wingdings 2</vt:lpstr>
      <vt:lpstr>2015_PPT_UNC_V8.28</vt:lpstr>
      <vt:lpstr>Reaching 30% Energy Coupling Efficiency For Al and HDC Capsules Using Rugby Hohlraums at NIF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Gerszewski, Angela F.</dc:creator>
  <cp:lastModifiedBy>Ping, Yuan</cp:lastModifiedBy>
  <cp:revision>1093</cp:revision>
  <cp:lastPrinted>2021-01-13T04:28:35Z</cp:lastPrinted>
  <dcterms:created xsi:type="dcterms:W3CDTF">2015-09-10T18:11:21Z</dcterms:created>
  <dcterms:modified xsi:type="dcterms:W3CDTF">2021-05-01T18:27:58Z</dcterms:modified>
</cp:coreProperties>
</file>