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7" r:id="rId2"/>
    <p:sldId id="298" r:id="rId3"/>
    <p:sldId id="334" r:id="rId4"/>
    <p:sldId id="302" r:id="rId5"/>
    <p:sldId id="303" r:id="rId6"/>
    <p:sldId id="328" r:id="rId7"/>
    <p:sldId id="335" r:id="rId8"/>
    <p:sldId id="326" r:id="rId9"/>
    <p:sldId id="325" r:id="rId10"/>
    <p:sldId id="307" r:id="rId11"/>
    <p:sldId id="336" r:id="rId12"/>
    <p:sldId id="308" r:id="rId13"/>
    <p:sldId id="309" r:id="rId14"/>
    <p:sldId id="313" r:id="rId15"/>
    <p:sldId id="316" r:id="rId16"/>
    <p:sldId id="337" r:id="rId17"/>
    <p:sldId id="317" r:id="rId18"/>
    <p:sldId id="318" r:id="rId19"/>
    <p:sldId id="330" r:id="rId20"/>
    <p:sldId id="338" r:id="rId21"/>
    <p:sldId id="333" r:id="rId22"/>
    <p:sldId id="305" r:id="rId23"/>
    <p:sldId id="339" r:id="rId24"/>
    <p:sldId id="324" r:id="rId25"/>
    <p:sldId id="331" r:id="rId26"/>
    <p:sldId id="327" r:id="rId27"/>
    <p:sldId id="332" r:id="rId28"/>
    <p:sldId id="310" r:id="rId29"/>
    <p:sldId id="329" r:id="rId3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Énfasi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9853" autoAdjust="0"/>
  </p:normalViewPr>
  <p:slideViewPr>
    <p:cSldViewPr snapToGrid="0" snapToObjects="1">
      <p:cViewPr>
        <p:scale>
          <a:sx n="90" d="100"/>
          <a:sy n="90" d="100"/>
        </p:scale>
        <p:origin x="-1344" y="-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B0F1-1B4F-8B4E-9191-8F9609BF5A85}" type="datetime1">
              <a:rPr lang="en-US" smtClean="0"/>
              <a:t>11/4/21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2471C-5F91-7A43-952D-48E03158A6A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12872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E6CDD-37AF-394E-B71A-BDCC5105F199}" type="datetime1">
              <a:rPr lang="en-US" smtClean="0"/>
              <a:t>11/4/21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B5FB8-5BCC-5044-BEED-BD251FC3EE4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22262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92" y="122061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 smtClean="0"/>
              <a:t>C. Hidalgo, E. Ascasíbar| CIEMAT-EF PMU meeting| 20.02.2020| Page </a:t>
            </a:r>
            <a:fld id="{6A6D9FA1-99C7-4910-8E32-B85D378B0060}" type="slidenum">
              <a:rPr lang="en-GB" smtClean="0"/>
              <a:pPr algn="r"/>
              <a:t>‹Nr.›</a:t>
            </a:fld>
            <a:r>
              <a:rPr lang="en-GB" dirty="0" smtClean="0"/>
              <a:t> / 29</a:t>
            </a:r>
            <a:endParaRPr lang="en-GB" dirty="0"/>
          </a:p>
        </p:txBody>
      </p:sp>
      <p:grpSp>
        <p:nvGrpSpPr>
          <p:cNvPr id="7" name="10 Grupo"/>
          <p:cNvGrpSpPr>
            <a:grpSpLocks/>
          </p:cNvGrpSpPr>
          <p:nvPr userDrawn="1"/>
        </p:nvGrpSpPr>
        <p:grpSpPr bwMode="auto">
          <a:xfrm>
            <a:off x="6153504" y="107774"/>
            <a:ext cx="2743200" cy="485775"/>
            <a:chOff x="6309259" y="237915"/>
            <a:chExt cx="2742092" cy="486314"/>
          </a:xfrm>
        </p:grpSpPr>
        <p:grpSp>
          <p:nvGrpSpPr>
            <p:cNvPr id="9" name="11 Grupo"/>
            <p:cNvGrpSpPr>
              <a:grpSpLocks/>
            </p:cNvGrpSpPr>
            <p:nvPr userDrawn="1"/>
          </p:nvGrpSpPr>
          <p:grpSpPr bwMode="auto">
            <a:xfrm>
              <a:off x="6309259" y="239720"/>
              <a:ext cx="2351651" cy="434959"/>
              <a:chOff x="1691680" y="2834026"/>
              <a:chExt cx="2118697" cy="434959"/>
            </a:xfrm>
          </p:grpSpPr>
          <p:graphicFrame>
            <p:nvGraphicFramePr>
              <p:cNvPr id="11" name="14 Objeto"/>
              <p:cNvGraphicFramePr>
                <a:graphicFrameLocks noChangeAspect="1"/>
              </p:cNvGraphicFramePr>
              <p:nvPr/>
            </p:nvGraphicFramePr>
            <p:xfrm>
              <a:off x="2431856" y="3068960"/>
              <a:ext cx="1241425" cy="200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6" r:id="rId3" imgW="7068298" imgH="1137780" progId="CorelDRAW.Graphic.11">
                      <p:embed/>
                    </p:oleObj>
                  </mc:Choice>
                  <mc:Fallback>
                    <p:oleObj r:id="rId3" imgW="7068298" imgH="1137780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1856" y="3068960"/>
                            <a:ext cx="1241425" cy="200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15 CuadroTexto"/>
              <p:cNvSpPr txBox="1">
                <a:spLocks noChangeArrowheads="1"/>
              </p:cNvSpPr>
              <p:nvPr/>
            </p:nvSpPr>
            <p:spPr bwMode="auto">
              <a:xfrm>
                <a:off x="1691680" y="2834026"/>
                <a:ext cx="211869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/>
                <a:r>
                  <a:rPr lang="es-ES" sz="1200">
                    <a:solidFill>
                      <a:srgbClr val="333399"/>
                    </a:solidFill>
                  </a:rPr>
                  <a:t>Laboratorio Nacional de Fusión</a:t>
                </a:r>
              </a:p>
            </p:txBody>
          </p:sp>
        </p:grpSp>
        <p:pic>
          <p:nvPicPr>
            <p:cNvPr id="10" name="Shape 31"/>
            <p:cNvPicPr preferRelativeResize="0"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676" y="237915"/>
              <a:ext cx="479675" cy="48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872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sp>
        <p:nvSpPr>
          <p:cNvPr id="2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759499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C. Hidalgo, E. Ascasíbar| CIEMAT-EF PMU MEETING| 20.02.2020| Page ‹Nr.›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424C-A3FA-D04F-8591-3477AA36C1EA}" type="slidenum">
              <a:rPr lang="es-ES" smtClean="0"/>
              <a:t>‹Nr.›</a:t>
            </a:fld>
            <a:r>
              <a:rPr lang="es-ES" dirty="0" smtClean="0"/>
              <a:t> / 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583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C. Hidalgo, E. Ascasíbar| CIEMAT-EF PMU MEETING| 20.02.2020| Page ‹Nr.›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424C-A3FA-D04F-8591-3477AA36C1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C. Hidalgo, E. Ascasíbar| CIEMAT-EF PMU MEETING| 20.02.2020| Page ‹Nr.›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424C-A3FA-D04F-8591-3477AA36C1EA}" type="slidenum">
              <a:rPr lang="es-ES" smtClean="0"/>
              <a:t>‹Nr.›</a:t>
            </a:fld>
            <a:r>
              <a:rPr lang="es-ES" dirty="0" smtClean="0"/>
              <a:t> / 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066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Original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8377238" y="6561138"/>
            <a:ext cx="6834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defRPr/>
            </a:pPr>
            <a:fld id="{6CBE2E91-BD49-D441-9F45-7E159B79265F}" type="slidenum">
              <a:rPr lang="en-GB" sz="1000" smtClean="0">
                <a:solidFill>
                  <a:srgbClr val="000D08"/>
                </a:solidFill>
                <a:ea typeface="MS PGothic" charset="0"/>
                <a:cs typeface="MS PGothic" charset="0"/>
              </a:rPr>
              <a:pPr eaLnBrk="1" hangingPunct="1">
                <a:defRPr/>
              </a:pPr>
              <a:t>‹Nr.›</a:t>
            </a:fld>
            <a:r>
              <a:rPr lang="en-GB" sz="1000" dirty="0" smtClean="0">
                <a:solidFill>
                  <a:srgbClr val="000D08"/>
                </a:solidFill>
                <a:ea typeface="MS PGothic" charset="0"/>
                <a:cs typeface="MS PGothic" charset="0"/>
              </a:rPr>
              <a:t> / 29 </a:t>
            </a:r>
            <a:endParaRPr lang="en-GB" sz="1800" dirty="0" smtClean="0">
              <a:solidFill>
                <a:schemeClr val="tx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Shape 28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ctr"/>
            <a:endParaRPr lang="en-GB" sz="1800">
              <a:solidFill>
                <a:srgbClr val="FFFFFF"/>
              </a:solidFill>
              <a:latin typeface="Calibri" charset="0"/>
              <a:sym typeface="Calibri" charset="0"/>
            </a:endParaRPr>
          </a:p>
        </p:txBody>
      </p:sp>
      <p:sp>
        <p:nvSpPr>
          <p:cNvPr id="6" name="CuadroTexto 1"/>
          <p:cNvSpPr txBox="1">
            <a:spLocks noChangeArrowheads="1"/>
          </p:cNvSpPr>
          <p:nvPr userDrawn="1"/>
        </p:nvSpPr>
        <p:spPr bwMode="auto">
          <a:xfrm>
            <a:off x="8755063" y="64341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endParaRPr lang="es-ES" smtClean="0">
              <a:ea typeface="+mn-ea"/>
            </a:endParaRPr>
          </a:p>
        </p:txBody>
      </p:sp>
      <p:grpSp>
        <p:nvGrpSpPr>
          <p:cNvPr id="7" name="10 Grupo"/>
          <p:cNvGrpSpPr>
            <a:grpSpLocks/>
          </p:cNvGrpSpPr>
          <p:nvPr userDrawn="1"/>
        </p:nvGrpSpPr>
        <p:grpSpPr bwMode="auto">
          <a:xfrm>
            <a:off x="6308725" y="238125"/>
            <a:ext cx="2743200" cy="485775"/>
            <a:chOff x="6309259" y="237915"/>
            <a:chExt cx="2742092" cy="486314"/>
          </a:xfrm>
        </p:grpSpPr>
        <p:grpSp>
          <p:nvGrpSpPr>
            <p:cNvPr id="8" name="11 Grupo"/>
            <p:cNvGrpSpPr>
              <a:grpSpLocks/>
            </p:cNvGrpSpPr>
            <p:nvPr userDrawn="1"/>
          </p:nvGrpSpPr>
          <p:grpSpPr bwMode="auto">
            <a:xfrm>
              <a:off x="6309259" y="239720"/>
              <a:ext cx="2351651" cy="434959"/>
              <a:chOff x="1691680" y="2834026"/>
              <a:chExt cx="2118697" cy="434959"/>
            </a:xfrm>
          </p:grpSpPr>
          <p:graphicFrame>
            <p:nvGraphicFramePr>
              <p:cNvPr id="10" name="14 Objeto"/>
              <p:cNvGraphicFramePr>
                <a:graphicFrameLocks noChangeAspect="1"/>
              </p:cNvGraphicFramePr>
              <p:nvPr/>
            </p:nvGraphicFramePr>
            <p:xfrm>
              <a:off x="2431856" y="3068960"/>
              <a:ext cx="1241425" cy="200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78" r:id="rId3" imgW="9436100" imgH="1524000" progId="CorelDRAW.Graphic.11">
                      <p:embed/>
                    </p:oleObj>
                  </mc:Choice>
                  <mc:Fallback>
                    <p:oleObj r:id="rId3" imgW="9436100" imgH="1524000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1856" y="3068960"/>
                            <a:ext cx="1241425" cy="2000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15 CuadroTexto"/>
              <p:cNvSpPr txBox="1">
                <a:spLocks noChangeArrowheads="1"/>
              </p:cNvSpPr>
              <p:nvPr/>
            </p:nvSpPr>
            <p:spPr bwMode="auto">
              <a:xfrm>
                <a:off x="1691680" y="2833811"/>
                <a:ext cx="2118764" cy="276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  <a:sym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s-ES" sz="1200" smtClean="0">
                    <a:solidFill>
                      <a:srgbClr val="333399"/>
                    </a:solidFill>
                  </a:rPr>
                  <a:t>Laboratorio Nacional de Fusión</a:t>
                </a:r>
              </a:p>
            </p:txBody>
          </p:sp>
        </p:grpSp>
        <p:pic>
          <p:nvPicPr>
            <p:cNvPr id="9" name="Shape 31"/>
            <p:cNvPicPr preferRelativeResize="0"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676" y="237915"/>
              <a:ext cx="479675" cy="48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44623"/>
            <a:ext cx="7543800" cy="869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lnSpc>
                <a:spcPct val="100000"/>
              </a:lnSpc>
              <a:spcBef>
                <a:spcPts val="0"/>
              </a:spcBef>
              <a:buSzPct val="100000"/>
              <a:defRPr sz="2400" b="1">
                <a:solidFill>
                  <a:schemeClr val="bg2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405467"/>
            <a:ext cx="8229600" cy="49953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90500" rtl="0">
              <a:spcBef>
                <a:spcPts val="0"/>
              </a:spcBef>
              <a:buFont typeface="Arial"/>
              <a:buChar char="•"/>
              <a:defRPr/>
            </a:lvl1pPr>
            <a:lvl2pPr marL="742950" indent="-158750" rtl="0">
              <a:spcBef>
                <a:spcPts val="0"/>
              </a:spcBef>
              <a:buFont typeface="Arial"/>
              <a:buChar char="•"/>
              <a:defRPr/>
            </a:lvl2pPr>
            <a:lvl3pPr marL="1143000" indent="-114300" rtl="0">
              <a:spcBef>
                <a:spcPts val="0"/>
              </a:spcBef>
              <a:buFont typeface="Arial"/>
              <a:buChar char="•"/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353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699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smtClean="0"/>
              <a:t>C. Hidalgo, E. </a:t>
            </a:r>
            <a:r>
              <a:rPr lang="es-ES" dirty="0" err="1" smtClean="0"/>
              <a:t>Ascasíbar</a:t>
            </a:r>
            <a:r>
              <a:rPr lang="es-ES" dirty="0" smtClean="0"/>
              <a:t>| CIEMAT-EF PMU MEETING| 20.02.2020| Page ‹</a:t>
            </a:r>
            <a:r>
              <a:rPr lang="es-ES" dirty="0" err="1" smtClean="0"/>
              <a:t>Nr</a:t>
            </a:r>
            <a:r>
              <a:rPr lang="es-ES" dirty="0" smtClean="0"/>
              <a:t>.› / 23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424C-A3FA-D04F-8591-3477AA36C1EA}" type="slidenum">
              <a:rPr lang="es-ES" smtClean="0"/>
              <a:t>‹Nr.›</a:t>
            </a:fld>
            <a:r>
              <a:rPr lang="es-ES" dirty="0" smtClean="0"/>
              <a:t> / 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244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50" r:id="rId3"/>
    <p:sldLayoutId id="2147483654" r:id="rId4"/>
    <p:sldLayoutId id="2147483655" r:id="rId5"/>
    <p:sldLayoutId id="2147483663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0.wmf"/><Relationship Id="rId5" Type="http://schemas.openxmlformats.org/officeDocument/2006/relationships/image" Target="../media/image2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2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2701655"/>
            <a:ext cx="8496944" cy="1296144"/>
          </a:xfrm>
        </p:spPr>
        <p:txBody>
          <a:bodyPr/>
          <a:lstStyle/>
          <a:p>
            <a:pPr algn="ctr"/>
            <a:r>
              <a:rPr lang="en-GB" sz="3200" cap="all" dirty="0"/>
              <a:t>Overview of the TJ-II </a:t>
            </a:r>
            <a:r>
              <a:rPr lang="en-GB" sz="3200" cap="all" dirty="0" err="1"/>
              <a:t>stellarator</a:t>
            </a:r>
            <a:r>
              <a:rPr lang="en-GB" sz="3200" cap="all" dirty="0"/>
              <a:t> research programme towards model validation in fusion plasmas </a:t>
            </a:r>
            <a:r>
              <a:rPr lang="es-ES_tradnl" dirty="0"/>
              <a:t/>
            </a:r>
            <a:br>
              <a:rPr lang="es-ES_tradnl" dirty="0"/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5759" y="4183525"/>
            <a:ext cx="7351464" cy="857460"/>
          </a:xfrm>
        </p:spPr>
        <p:txBody>
          <a:bodyPr>
            <a:noAutofit/>
          </a:bodyPr>
          <a:lstStyle/>
          <a:p>
            <a:pPr algn="ctr"/>
            <a:r>
              <a:rPr lang="es-ES" sz="2400" dirty="0"/>
              <a:t>C. Hidalgo </a:t>
            </a:r>
            <a:endParaRPr lang="es-ES" sz="2400" dirty="0" smtClean="0"/>
          </a:p>
          <a:p>
            <a:pPr algn="ctr"/>
            <a:r>
              <a:rPr lang="es-ES" sz="2400" dirty="0" err="1" smtClean="0"/>
              <a:t>on</a:t>
            </a:r>
            <a:r>
              <a:rPr lang="es-ES" sz="2400" dirty="0" smtClean="0"/>
              <a:t> </a:t>
            </a:r>
            <a:r>
              <a:rPr lang="es-ES" sz="2400" dirty="0" err="1"/>
              <a:t>behalf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smtClean="0"/>
              <a:t>TJ-II </a:t>
            </a:r>
            <a:r>
              <a:rPr lang="es-ES" sz="2400" dirty="0" err="1" smtClean="0"/>
              <a:t>team</a:t>
            </a:r>
            <a:r>
              <a:rPr lang="es-ES" sz="2400" dirty="0" smtClean="0"/>
              <a:t> and </a:t>
            </a:r>
            <a:r>
              <a:rPr lang="es-ES" sz="2400" dirty="0" err="1" smtClean="0"/>
              <a:t>collaborators</a:t>
            </a:r>
            <a:r>
              <a:rPr lang="es-ES" sz="2400" dirty="0" smtClean="0"/>
              <a:t> </a:t>
            </a:r>
            <a:r>
              <a:rPr lang="es-ES" sz="2400" dirty="0"/>
              <a:t>
</a:t>
            </a:r>
          </a:p>
        </p:txBody>
      </p:sp>
      <p:pic>
        <p:nvPicPr>
          <p:cNvPr id="6" name="Picture 8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-163"/>
          <a:stretch/>
        </p:blipFill>
        <p:spPr bwMode="auto">
          <a:xfrm>
            <a:off x="0" y="5801832"/>
            <a:ext cx="5118869" cy="6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96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 txBox="1">
            <a:spLocks noGrp="1"/>
          </p:cNvSpPr>
          <p:nvPr>
            <p:ph type="title"/>
          </p:nvPr>
        </p:nvSpPr>
        <p:spPr>
          <a:xfrm>
            <a:off x="31750" y="58738"/>
            <a:ext cx="8794750" cy="715962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r>
              <a:rPr lang="es-ES" sz="2000">
                <a:solidFill>
                  <a:srgbClr val="0000FF"/>
                </a:solidFill>
                <a:latin typeface="Arial" charset="0"/>
              </a:rPr>
              <a:t>2-D mapping of plasma profiles and fluctuations </a:t>
            </a:r>
            <a:br>
              <a:rPr lang="es-ES" sz="2000">
                <a:solidFill>
                  <a:srgbClr val="0000FF"/>
                </a:solidFill>
                <a:latin typeface="Arial" charset="0"/>
              </a:rPr>
            </a:br>
            <a:r>
              <a:rPr lang="es-ES" sz="2000">
                <a:solidFill>
                  <a:srgbClr val="FF0000"/>
                </a:solidFill>
                <a:latin typeface="Arial" charset="0"/>
              </a:rPr>
              <a:t>TOWARDS THE VALIDATION OF FUELLING PHYSICS</a:t>
            </a:r>
          </a:p>
        </p:txBody>
      </p:sp>
      <p:pic>
        <p:nvPicPr>
          <p:cNvPr id="1433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58520"/>
            <a:ext cx="400208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1107720"/>
            <a:ext cx="5510212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0" y="4062589"/>
            <a:ext cx="9144000" cy="276998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endParaRPr lang="en-GB" sz="2000" dirty="0">
              <a:cs typeface="Arial" charset="0"/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en-GB" sz="2000" dirty="0" smtClean="0">
                <a:solidFill>
                  <a:srgbClr val="008000"/>
                </a:solidFill>
                <a:cs typeface="Arial" charset="0"/>
              </a:rPr>
              <a:t>2-D mapping of plasma potential and density paves </a:t>
            </a:r>
            <a:r>
              <a:rPr lang="en-GB" sz="2000" dirty="0">
                <a:solidFill>
                  <a:srgbClr val="008000"/>
                </a:solidFill>
                <a:cs typeface="Arial" charset="0"/>
              </a:rPr>
              <a:t>the way for model validation under positive and negative density gradient </a:t>
            </a:r>
            <a:r>
              <a:rPr lang="en-GB" sz="2000" dirty="0" smtClean="0">
                <a:solidFill>
                  <a:srgbClr val="008000"/>
                </a:solidFill>
                <a:cs typeface="Arial" charset="0"/>
              </a:rPr>
              <a:t>scenarios and asymmetries </a:t>
            </a:r>
            <a:r>
              <a:rPr lang="en-GB" dirty="0" smtClean="0">
                <a:solidFill>
                  <a:schemeClr val="tx1"/>
                </a:solidFill>
                <a:cs typeface="Arial" charset="0"/>
              </a:rPr>
              <a:t>[</a:t>
            </a:r>
            <a:r>
              <a:rPr lang="en-GB" dirty="0" err="1" smtClean="0">
                <a:solidFill>
                  <a:schemeClr val="tx1"/>
                </a:solidFill>
                <a:cs typeface="Arial" charset="0"/>
              </a:rPr>
              <a:t>Melnikov</a:t>
            </a:r>
            <a:r>
              <a:rPr lang="en-GB" dirty="0" smtClean="0">
                <a:solidFill>
                  <a:schemeClr val="tx1"/>
                </a:solidFill>
                <a:cs typeface="Arial" charset="0"/>
              </a:rPr>
              <a:t> et al., EPS-2021].</a:t>
            </a:r>
          </a:p>
          <a:p>
            <a:pPr marL="342900" indent="-342900">
              <a:buFont typeface="Wingdings" charset="2"/>
              <a:buChar char="ü"/>
              <a:defRPr/>
            </a:pPr>
            <a:endParaRPr lang="en-GB" dirty="0">
              <a:cs typeface="Arial" charset="0"/>
            </a:endParaRPr>
          </a:p>
          <a:p>
            <a:pPr marL="342900" indent="-342900">
              <a:buFont typeface="Wingdings" charset="2"/>
              <a:buChar char="ü"/>
              <a:defRPr/>
            </a:pPr>
            <a:r>
              <a:rPr lang="en-GB" dirty="0">
                <a:solidFill>
                  <a:srgbClr val="0000FF"/>
                </a:solidFill>
                <a:cs typeface="Arial" charset="0"/>
              </a:rPr>
              <a:t>Density fluctuations appear both at the positive and negative density gradient regions being stronger in the negative gradient region in agreement with TEM GK simulations </a:t>
            </a:r>
            <a:r>
              <a:rPr lang="en-GB" dirty="0">
                <a:cs typeface="Arial" charset="0"/>
              </a:rPr>
              <a:t>[Sharma et al., PoP-2020].</a:t>
            </a:r>
          </a:p>
          <a:p>
            <a:pPr marL="342900" indent="-342900">
              <a:buFont typeface="Wingdings" charset="2"/>
              <a:buChar char="ü"/>
              <a:defRPr/>
            </a:pPr>
            <a:endParaRPr lang="en-GB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341" name="CuadroTexto 7"/>
          <p:cNvSpPr txBox="1">
            <a:spLocks noChangeArrowheads="1"/>
          </p:cNvSpPr>
          <p:nvPr/>
        </p:nvSpPr>
        <p:spPr bwMode="auto">
          <a:xfrm>
            <a:off x="508000" y="3163533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1200" b="1"/>
              <a:t>2-D </a:t>
            </a:r>
          </a:p>
          <a:p>
            <a:pPr algn="ctr" eaLnBrk="1" hangingPunct="1"/>
            <a:r>
              <a:rPr lang="es-ES" sz="1200" b="1"/>
              <a:t>Plasma-potential</a:t>
            </a:r>
          </a:p>
          <a:p>
            <a:pPr algn="ctr" eaLnBrk="1" hangingPunct="1"/>
            <a:r>
              <a:rPr lang="es-ES" sz="1200" b="1"/>
              <a:t>ECRH-plasmas</a:t>
            </a:r>
          </a:p>
        </p:txBody>
      </p:sp>
      <p:sp>
        <p:nvSpPr>
          <p:cNvPr id="14342" name="CuadroTexto 8"/>
          <p:cNvSpPr txBox="1">
            <a:spLocks noChangeArrowheads="1"/>
          </p:cNvSpPr>
          <p:nvPr/>
        </p:nvSpPr>
        <p:spPr bwMode="auto">
          <a:xfrm>
            <a:off x="29103" y="6519155"/>
            <a:ext cx="51943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n-GB" dirty="0" err="1" smtClean="0"/>
              <a:t>Kurchatov</a:t>
            </a:r>
            <a:r>
              <a:rPr lang="en-GB" dirty="0" smtClean="0"/>
              <a:t> </a:t>
            </a:r>
            <a:r>
              <a:rPr lang="en-GB" dirty="0"/>
              <a:t>– Kharkov </a:t>
            </a:r>
            <a:r>
              <a:rPr lang="en-GB" dirty="0" smtClean="0"/>
              <a:t>collaboration</a:t>
            </a: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Transport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asymmetries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Fast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rgbClr val="0000FF"/>
                </a:solidFill>
              </a:rPr>
              <a:t>particle</a:t>
            </a:r>
            <a:r>
              <a:rPr lang="es-ES" sz="2400" dirty="0" err="1">
                <a:solidFill>
                  <a:srgbClr val="0000FF"/>
                </a:solidFill>
              </a:rPr>
              <a:t>s</a:t>
            </a:r>
            <a:r>
              <a:rPr lang="es-ES" sz="2400" dirty="0" smtClean="0">
                <a:solidFill>
                  <a:srgbClr val="0000FF"/>
                </a:solidFill>
              </a:rPr>
              <a:t>: </a:t>
            </a:r>
            <a:r>
              <a:rPr lang="es-ES" sz="2400" dirty="0" err="1" smtClean="0">
                <a:solidFill>
                  <a:srgbClr val="0000FF"/>
                </a:solidFill>
              </a:rPr>
              <a:t>actuators</a:t>
            </a:r>
            <a:r>
              <a:rPr lang="es-ES" sz="2400" dirty="0" smtClean="0">
                <a:solidFill>
                  <a:srgbClr val="0000FF"/>
                </a:solidFill>
              </a:rPr>
              <a:t> and </a:t>
            </a:r>
            <a:r>
              <a:rPr lang="es-ES" sz="2400" dirty="0" err="1" smtClean="0">
                <a:solidFill>
                  <a:srgbClr val="0000FF"/>
                </a:solidFill>
              </a:rPr>
              <a:t>stability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BFBFBF"/>
                </a:solidFill>
              </a:rPr>
              <a:t>Turbulence</a:t>
            </a:r>
            <a:r>
              <a:rPr lang="es-ES" sz="2400" dirty="0" smtClean="0">
                <a:solidFill>
                  <a:srgbClr val="BFBFBF"/>
                </a:solidFill>
              </a:rPr>
              <a:t> control: Zonal </a:t>
            </a:r>
            <a:r>
              <a:rPr lang="es-ES" sz="2400" dirty="0" err="1" smtClean="0">
                <a:solidFill>
                  <a:srgbClr val="BFBFBF"/>
                </a:solidFill>
              </a:rPr>
              <a:t>Flows</a:t>
            </a:r>
            <a:endParaRPr lang="es-ES" sz="2400" dirty="0">
              <a:solidFill>
                <a:srgbClr val="BFBFBF"/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BFBFBF"/>
                </a:solidFill>
              </a:rPr>
              <a:t>Power</a:t>
            </a:r>
            <a:r>
              <a:rPr lang="es-ES" sz="2400" dirty="0">
                <a:solidFill>
                  <a:srgbClr val="BFBFBF"/>
                </a:solidFill>
              </a:rPr>
              <a:t> </a:t>
            </a:r>
            <a:r>
              <a:rPr lang="es-ES" sz="2400" dirty="0" err="1" smtClean="0">
                <a:solidFill>
                  <a:srgbClr val="BFBFBF"/>
                </a:solidFill>
              </a:rPr>
              <a:t>exhaust</a:t>
            </a:r>
            <a:endParaRPr lang="es-ES" sz="2400" dirty="0">
              <a:solidFill>
                <a:srgbClr val="BFBFBF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BFBFBF"/>
                </a:solidFill>
              </a:rPr>
              <a:t>Edge</a:t>
            </a:r>
            <a:r>
              <a:rPr lang="es-ES" sz="2400" dirty="0" smtClean="0">
                <a:solidFill>
                  <a:srgbClr val="BFBFBF"/>
                </a:solidFill>
              </a:rPr>
              <a:t> – SOL </a:t>
            </a:r>
            <a:r>
              <a:rPr lang="es-ES" sz="2400" dirty="0" err="1" smtClean="0">
                <a:solidFill>
                  <a:srgbClr val="BFBFBF"/>
                </a:solidFill>
              </a:rPr>
              <a:t>coupling</a:t>
            </a:r>
            <a:r>
              <a:rPr lang="es-ES" sz="2400" dirty="0" smtClean="0">
                <a:solidFill>
                  <a:srgbClr val="BFBFBF"/>
                </a:solidFill>
              </a:rPr>
              <a:t> </a:t>
            </a:r>
            <a:r>
              <a:rPr lang="es-ES" sz="2400" dirty="0" err="1" smtClean="0">
                <a:solidFill>
                  <a:srgbClr val="BFBFBF"/>
                </a:solidFill>
              </a:rPr>
              <a:t>physics</a:t>
            </a:r>
            <a:endParaRPr lang="es-ES" sz="2400" dirty="0">
              <a:solidFill>
                <a:srgbClr val="BFBFBF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47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 txBox="1">
            <a:spLocks noGrp="1"/>
          </p:cNvSpPr>
          <p:nvPr>
            <p:ph type="title"/>
          </p:nvPr>
        </p:nvSpPr>
        <p:spPr>
          <a:xfrm>
            <a:off x="104775" y="255588"/>
            <a:ext cx="7127875" cy="457200"/>
          </a:xfrm>
        </p:spPr>
        <p:txBody>
          <a:bodyPr>
            <a:normAutofit fontScale="90000"/>
          </a:bodyPr>
          <a:lstStyle/>
          <a:p>
            <a:pPr algn="ctr">
              <a:spcBef>
                <a:spcPct val="0"/>
              </a:spcBef>
              <a:buSzTx/>
            </a:pPr>
            <a:r>
              <a:rPr lang="es-ES" sz="2800" dirty="0" smtClean="0">
                <a:solidFill>
                  <a:srgbClr val="0000FF"/>
                </a:solidFill>
                <a:latin typeface="Arial" charset="0"/>
              </a:rPr>
              <a:t>CHALLENGE: </a:t>
            </a:r>
            <a:br>
              <a:rPr lang="es-ES" sz="2800" dirty="0" smtClean="0">
                <a:solidFill>
                  <a:srgbClr val="0000FF"/>
                </a:solidFill>
                <a:latin typeface="Arial" charset="0"/>
              </a:rPr>
            </a:br>
            <a:r>
              <a:rPr lang="es-ES" sz="2800" dirty="0" err="1" smtClean="0">
                <a:solidFill>
                  <a:srgbClr val="0000FF"/>
                </a:solidFill>
                <a:latin typeface="Arial" charset="0"/>
              </a:rPr>
              <a:t>Fast</a:t>
            </a:r>
            <a:r>
              <a:rPr lang="es-E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s-ES" sz="2800" dirty="0" err="1">
                <a:solidFill>
                  <a:srgbClr val="0000FF"/>
                </a:solidFill>
                <a:latin typeface="Arial" charset="0"/>
              </a:rPr>
              <a:t>particle</a:t>
            </a:r>
            <a:r>
              <a:rPr lang="es-ES" sz="2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s-ES" sz="2800" dirty="0" err="1">
                <a:solidFill>
                  <a:srgbClr val="0000FF"/>
                </a:solidFill>
                <a:latin typeface="Arial" charset="0"/>
              </a:rPr>
              <a:t>dynamics</a:t>
            </a:r>
            <a:endParaRPr lang="es-E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362" name="CuadroTexto 4"/>
          <p:cNvSpPr txBox="1">
            <a:spLocks noChangeArrowheads="1"/>
          </p:cNvSpPr>
          <p:nvPr/>
        </p:nvSpPr>
        <p:spPr bwMode="auto">
          <a:xfrm>
            <a:off x="104775" y="4750682"/>
            <a:ext cx="8589962" cy="170508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b="1" dirty="0">
                <a:solidFill>
                  <a:srgbClr val="0000FF"/>
                </a:solidFill>
              </a:rPr>
              <a:t>TJ-II </a:t>
            </a:r>
            <a:r>
              <a:rPr lang="es-ES" sz="2400" b="1" dirty="0" err="1">
                <a:solidFill>
                  <a:srgbClr val="0000FF"/>
                </a:solidFill>
              </a:rPr>
              <a:t>strategy</a:t>
            </a:r>
            <a:r>
              <a:rPr lang="es-ES" sz="2400" b="1" dirty="0" smtClean="0">
                <a:solidFill>
                  <a:srgbClr val="0000FF"/>
                </a:solidFill>
              </a:rPr>
              <a:t>:</a:t>
            </a:r>
          </a:p>
          <a:p>
            <a:pPr algn="ctr" eaLnBrk="1" hangingPunct="1"/>
            <a:r>
              <a:rPr lang="es-ES" sz="2400" b="1" dirty="0" smtClean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en-GB" sz="2400" b="1" dirty="0">
                <a:solidFill>
                  <a:srgbClr val="0000FF"/>
                </a:solidFill>
              </a:rPr>
              <a:t>I</a:t>
            </a:r>
            <a:r>
              <a:rPr lang="en-GB" sz="2400" b="1" dirty="0" smtClean="0">
                <a:solidFill>
                  <a:srgbClr val="0000FF"/>
                </a:solidFill>
              </a:rPr>
              <a:t>dentification </a:t>
            </a:r>
            <a:r>
              <a:rPr lang="en-GB" sz="2400" b="1" dirty="0">
                <a:solidFill>
                  <a:srgbClr val="0000FF"/>
                </a:solidFill>
              </a:rPr>
              <a:t>of AEs </a:t>
            </a:r>
            <a:r>
              <a:rPr lang="en-GB" sz="2400" b="1" dirty="0" smtClean="0">
                <a:solidFill>
                  <a:srgbClr val="0000FF"/>
                </a:solidFill>
              </a:rPr>
              <a:t>actuators (ECCD, ECRH, topology)</a:t>
            </a:r>
          </a:p>
          <a:p>
            <a:pPr algn="ctr" eaLnBrk="1" hangingPunct="1">
              <a:lnSpc>
                <a:spcPct val="120000"/>
              </a:lnSpc>
            </a:pPr>
            <a:r>
              <a:rPr lang="en-GB" sz="2400" b="1" dirty="0" smtClean="0">
                <a:solidFill>
                  <a:srgbClr val="0000FF"/>
                </a:solidFill>
              </a:rPr>
              <a:t>Validation </a:t>
            </a:r>
            <a:r>
              <a:rPr lang="en-GB" sz="2400" b="1" dirty="0">
                <a:solidFill>
                  <a:srgbClr val="0000FF"/>
                </a:solidFill>
              </a:rPr>
              <a:t>of fast ion induced </a:t>
            </a:r>
            <a:r>
              <a:rPr lang="en-GB" sz="2400" b="1" dirty="0" smtClean="0">
                <a:solidFill>
                  <a:srgbClr val="0000FF"/>
                </a:solidFill>
              </a:rPr>
              <a:t>stabilization (</a:t>
            </a:r>
            <a:r>
              <a:rPr lang="en-GB" sz="2400" b="1" dirty="0" err="1" smtClean="0">
                <a:solidFill>
                  <a:srgbClr val="0000FF"/>
                </a:solidFill>
              </a:rPr>
              <a:t>Zonal</a:t>
            </a:r>
            <a:r>
              <a:rPr lang="en-GB" sz="2400" b="1" dirty="0" smtClean="0">
                <a:solidFill>
                  <a:srgbClr val="0000FF"/>
                </a:solidFill>
              </a:rPr>
              <a:t> Flows)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4381" y="1281114"/>
            <a:ext cx="8569325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000" dirty="0">
                <a:cs typeface="Arial" charset="0"/>
              </a:rPr>
              <a:t>Upcoming fusion devices will explore plasma regimes fully dominated by </a:t>
            </a:r>
            <a:r>
              <a:rPr lang="en-GB" sz="2000" b="1" dirty="0">
                <a:cs typeface="Arial" charset="0"/>
              </a:rPr>
              <a:t>FAST PARTICLE DYNAMICS</a:t>
            </a:r>
            <a:r>
              <a:rPr lang="en-GB" sz="2000" dirty="0">
                <a:cs typeface="Arial" charset="0"/>
              </a:rPr>
              <a:t> that are far from present devices in many aspects. </a:t>
            </a:r>
          </a:p>
          <a:p>
            <a:pPr algn="just">
              <a:defRPr/>
            </a:pPr>
            <a:endParaRPr lang="en-GB" sz="2000" dirty="0">
              <a:cs typeface="Arial" charset="0"/>
            </a:endParaRPr>
          </a:p>
          <a:p>
            <a:pPr algn="just">
              <a:defRPr/>
            </a:pPr>
            <a:r>
              <a:rPr lang="en-GB" sz="2000" dirty="0">
                <a:cs typeface="Arial" charset="0"/>
              </a:rPr>
              <a:t>E</a:t>
            </a:r>
            <a:r>
              <a:rPr lang="en-GB" sz="2000" dirty="0" smtClean="0">
                <a:cs typeface="Arial" charset="0"/>
              </a:rPr>
              <a:t>xtrapolations </a:t>
            </a:r>
            <a:r>
              <a:rPr lang="en-GB" sz="2000" dirty="0">
                <a:cs typeface="Arial" charset="0"/>
              </a:rPr>
              <a:t>from pure empirical data can be misleading and reliable data are required to validate [fast particle] models in existing plasma scenarios.</a:t>
            </a:r>
          </a:p>
          <a:p>
            <a:pPr algn="just">
              <a:defRPr/>
            </a:pPr>
            <a:endParaRPr lang="en-GB" sz="2000" dirty="0">
              <a:cs typeface="Arial" charset="0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rgbClr val="0000FF"/>
                </a:solidFill>
                <a:cs typeface="Arial" charset="0"/>
              </a:rPr>
              <a:t>Physics </a:t>
            </a:r>
            <a:r>
              <a:rPr lang="en-GB" sz="2000" b="1" dirty="0">
                <a:solidFill>
                  <a:srgbClr val="0000FF"/>
                </a:solidFill>
                <a:cs typeface="Arial" charset="0"/>
              </a:rPr>
              <a:t>of AEs actuators</a:t>
            </a:r>
            <a:r>
              <a:rPr lang="en-GB" sz="2000" b="1" dirty="0" smtClean="0">
                <a:solidFill>
                  <a:srgbClr val="0000FF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es-ES" sz="2000" b="1" dirty="0" err="1">
                <a:solidFill>
                  <a:srgbClr val="0000FF"/>
                </a:solidFill>
                <a:cs typeface="Arial" charset="0"/>
              </a:rPr>
              <a:t>Why</a:t>
            </a:r>
            <a:r>
              <a:rPr lang="es-ES" sz="20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GB" sz="2000" b="1" dirty="0">
                <a:solidFill>
                  <a:srgbClr val="0000FF"/>
                </a:solidFill>
                <a:cs typeface="Arial" charset="0"/>
              </a:rPr>
              <a:t>fast particle EM induced stabilization? </a:t>
            </a:r>
            <a:endParaRPr lang="en-GB" sz="2000" b="1" dirty="0">
              <a:solidFill>
                <a:srgbClr val="FF0000"/>
              </a:solidFill>
              <a:cs typeface="Arial" charset="0"/>
            </a:endParaRPr>
          </a:p>
          <a:p>
            <a:pPr algn="ctr">
              <a:defRPr/>
            </a:pPr>
            <a:endParaRPr lang="en-GB" sz="2000" b="1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 txBox="1">
            <a:spLocks noGrp="1"/>
          </p:cNvSpPr>
          <p:nvPr>
            <p:ph type="title"/>
          </p:nvPr>
        </p:nvSpPr>
        <p:spPr>
          <a:xfrm>
            <a:off x="-999764" y="-26988"/>
            <a:ext cx="8928100" cy="863601"/>
          </a:xfrm>
        </p:spPr>
        <p:txBody>
          <a:bodyPr>
            <a:normAutofit/>
          </a:bodyPr>
          <a:lstStyle/>
          <a:p>
            <a:pPr lvl="2" algn="ctr" defTabSz="457200">
              <a:lnSpc>
                <a:spcPct val="120000"/>
              </a:lnSpc>
              <a:spcBef>
                <a:spcPct val="0"/>
              </a:spcBef>
            </a:pPr>
            <a:r>
              <a:rPr lang="en-GB" sz="2000" dirty="0" err="1" smtClean="0">
                <a:solidFill>
                  <a:srgbClr val="0000FF"/>
                </a:solidFill>
                <a:latin typeface="Arial" charset="0"/>
              </a:rPr>
              <a:t>Alfvén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Arial" charset="0"/>
              </a:rPr>
              <a:t>Eigenmodes</a:t>
            </a:r>
            <a:r>
              <a:rPr lang="es-ES_tradnl" sz="2000" dirty="0">
                <a:solidFill>
                  <a:srgbClr val="0000FF"/>
                </a:solidFill>
                <a:latin typeface="Arial" charset="0"/>
              </a:rPr>
              <a:t/>
            </a:r>
            <a:br>
              <a:rPr lang="es-ES_tradnl" sz="2000" dirty="0">
                <a:solidFill>
                  <a:srgbClr val="0000FF"/>
                </a:solidFill>
                <a:latin typeface="Arial" charset="0"/>
              </a:rPr>
            </a:br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TOWARDS THE VALIDATION 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OF FAST ION </a:t>
            </a:r>
            <a:r>
              <a:rPr lang="en-GB" b="1" dirty="0" smtClean="0">
                <a:solidFill>
                  <a:srgbClr val="FF0000"/>
                </a:solidFill>
                <a:latin typeface="Arial" charset="0"/>
              </a:rPr>
              <a:t>CONTROL</a:t>
            </a:r>
            <a:endParaRPr lang="es-E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389" name="CuadroTexto 7"/>
          <p:cNvSpPr txBox="1">
            <a:spLocks noChangeArrowheads="1"/>
          </p:cNvSpPr>
          <p:nvPr/>
        </p:nvSpPr>
        <p:spPr bwMode="auto">
          <a:xfrm>
            <a:off x="5167103" y="1650470"/>
            <a:ext cx="3976898" cy="495520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marL="285750" indent="-285750">
              <a:buFont typeface="Wingdings" charset="2"/>
              <a:buChar char="ü"/>
            </a:pPr>
            <a:r>
              <a:rPr lang="en-GB" sz="1800" dirty="0">
                <a:solidFill>
                  <a:srgbClr val="0000FF"/>
                </a:solidFill>
              </a:rPr>
              <a:t>The impact of ECRH and ECCD has been investigated </a:t>
            </a:r>
            <a:r>
              <a:rPr lang="en-GB" sz="1800" dirty="0" smtClean="0">
                <a:solidFill>
                  <a:srgbClr val="0000FF"/>
                </a:solidFill>
              </a:rPr>
              <a:t>demonstrating </a:t>
            </a:r>
            <a:r>
              <a:rPr lang="en-GB" sz="1800" dirty="0">
                <a:solidFill>
                  <a:srgbClr val="0000FF"/>
                </a:solidFill>
              </a:rPr>
              <a:t>a clear effect of </a:t>
            </a:r>
            <a:r>
              <a:rPr lang="en-GB" sz="1800" dirty="0" smtClean="0">
                <a:solidFill>
                  <a:srgbClr val="0000FF"/>
                </a:solidFill>
              </a:rPr>
              <a:t>ECCD [due to rotational transform profile] </a:t>
            </a:r>
            <a:r>
              <a:rPr lang="en-GB" sz="1800" dirty="0">
                <a:solidFill>
                  <a:srgbClr val="0000FF"/>
                </a:solidFill>
              </a:rPr>
              <a:t>on the observed mode </a:t>
            </a:r>
            <a:r>
              <a:rPr lang="en-GB" sz="1800" dirty="0" smtClean="0">
                <a:solidFill>
                  <a:srgbClr val="0000FF"/>
                </a:solidFill>
              </a:rPr>
              <a:t>spectrum</a:t>
            </a:r>
          </a:p>
          <a:p>
            <a:pPr marL="285750" indent="-285750">
              <a:buFont typeface="Wingdings" charset="2"/>
              <a:buChar char="ü"/>
            </a:pPr>
            <a:endParaRPr lang="en-GB" sz="1800" dirty="0" smtClean="0"/>
          </a:p>
          <a:p>
            <a:pPr marL="285750" indent="-285750">
              <a:buFont typeface="Wingdings" charset="2"/>
              <a:buChar char="ü"/>
            </a:pPr>
            <a:endParaRPr lang="en-GB" sz="1800" dirty="0"/>
          </a:p>
          <a:p>
            <a:pPr marL="285750" indent="-285750">
              <a:buFont typeface="Wingdings" charset="2"/>
              <a:buChar char="ü"/>
            </a:pPr>
            <a:r>
              <a:rPr lang="en-GB" sz="1800" dirty="0" smtClean="0">
                <a:solidFill>
                  <a:srgbClr val="008000"/>
                </a:solidFill>
              </a:rPr>
              <a:t>Moreover</a:t>
            </a:r>
            <a:r>
              <a:rPr lang="en-GB" sz="1800" dirty="0">
                <a:solidFill>
                  <a:srgbClr val="008000"/>
                </a:solidFill>
              </a:rPr>
              <a:t>, linear stability </a:t>
            </a:r>
            <a:r>
              <a:rPr lang="en-GB" sz="1800" dirty="0" smtClean="0">
                <a:solidFill>
                  <a:srgbClr val="008000"/>
                </a:solidFill>
              </a:rPr>
              <a:t>analysis, </a:t>
            </a:r>
            <a:r>
              <a:rPr lang="en-GB" sz="1800" dirty="0">
                <a:solidFill>
                  <a:srgbClr val="008000"/>
                </a:solidFill>
              </a:rPr>
              <a:t>using </a:t>
            </a:r>
            <a:r>
              <a:rPr lang="en-GB" sz="1800" dirty="0" smtClean="0">
                <a:solidFill>
                  <a:srgbClr val="008000"/>
                </a:solidFill>
              </a:rPr>
              <a:t> STELLGAP [MHD] and </a:t>
            </a:r>
            <a:r>
              <a:rPr lang="en-GB" sz="1800" dirty="0">
                <a:solidFill>
                  <a:srgbClr val="008000"/>
                </a:solidFill>
              </a:rPr>
              <a:t>FAR3d </a:t>
            </a:r>
            <a:r>
              <a:rPr lang="en-GB" sz="1800" dirty="0" smtClean="0">
                <a:solidFill>
                  <a:srgbClr val="008000"/>
                </a:solidFill>
              </a:rPr>
              <a:t>[</a:t>
            </a:r>
            <a:r>
              <a:rPr lang="en-GB" sz="1800" dirty="0" err="1" smtClean="0">
                <a:solidFill>
                  <a:srgbClr val="008000"/>
                </a:solidFill>
              </a:rPr>
              <a:t>gyrofluid</a:t>
            </a:r>
            <a:r>
              <a:rPr lang="en-GB" sz="1800" dirty="0" smtClean="0">
                <a:solidFill>
                  <a:srgbClr val="008000"/>
                </a:solidFill>
              </a:rPr>
              <a:t>] codes, </a:t>
            </a:r>
            <a:r>
              <a:rPr lang="en-GB" sz="1800" dirty="0">
                <a:solidFill>
                  <a:srgbClr val="008000"/>
                </a:solidFill>
              </a:rPr>
              <a:t>has allowed </a:t>
            </a:r>
            <a:r>
              <a:rPr lang="en-GB" sz="1800" dirty="0" smtClean="0">
                <a:solidFill>
                  <a:srgbClr val="008000"/>
                </a:solidFill>
              </a:rPr>
              <a:t>AEs </a:t>
            </a:r>
            <a:r>
              <a:rPr lang="en-GB" sz="1800" dirty="0">
                <a:solidFill>
                  <a:srgbClr val="008000"/>
                </a:solidFill>
              </a:rPr>
              <a:t>identification in different heating </a:t>
            </a:r>
            <a:r>
              <a:rPr lang="en-GB" sz="1800" dirty="0" smtClean="0">
                <a:solidFill>
                  <a:srgbClr val="008000"/>
                </a:solidFill>
              </a:rPr>
              <a:t>scenarios.</a:t>
            </a:r>
          </a:p>
          <a:p>
            <a:endParaRPr lang="en-GB" sz="1800" dirty="0" smtClean="0">
              <a:solidFill>
                <a:srgbClr val="008000"/>
              </a:solidFill>
            </a:endParaRPr>
          </a:p>
          <a:p>
            <a:endParaRPr lang="en-GB" sz="1800" dirty="0"/>
          </a:p>
          <a:p>
            <a:pPr marL="342900" indent="-342900">
              <a:buAutoNum type="alphaUcPeriod"/>
            </a:pPr>
            <a:r>
              <a:rPr lang="en-GB" sz="1600" i="1" dirty="0" err="1" smtClean="0"/>
              <a:t>Cappa</a:t>
            </a:r>
            <a:r>
              <a:rPr lang="en-GB" sz="1600" i="1" dirty="0" smtClean="0"/>
              <a:t> </a:t>
            </a:r>
            <a:r>
              <a:rPr lang="en-GB" sz="1600" i="1" dirty="0"/>
              <a:t>et al., </a:t>
            </a:r>
            <a:r>
              <a:rPr lang="en-GB" sz="1600" i="1" dirty="0" smtClean="0"/>
              <a:t>NF 2021 / IAEA-2021</a:t>
            </a:r>
          </a:p>
          <a:p>
            <a:r>
              <a:rPr lang="en-GB" sz="1600" i="1" dirty="0" smtClean="0"/>
              <a:t>S. </a:t>
            </a:r>
            <a:r>
              <a:rPr lang="en-GB" sz="1600" i="1" dirty="0" err="1" smtClean="0"/>
              <a:t>Mulas</a:t>
            </a:r>
            <a:r>
              <a:rPr lang="en-GB" sz="1600" i="1" dirty="0" smtClean="0"/>
              <a:t> et al., IAEA-2021</a:t>
            </a:r>
            <a:r>
              <a:rPr lang="es-ES_tradnl" sz="1600" dirty="0" smtClean="0"/>
              <a:t> </a:t>
            </a:r>
            <a:endParaRPr lang="en-GB" sz="1600" dirty="0" smtClean="0"/>
          </a:p>
          <a:p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" y="1227138"/>
            <a:ext cx="5150555" cy="265913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" y="3985577"/>
            <a:ext cx="5150556" cy="27172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69943" y="1265806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</a:t>
            </a:r>
            <a:r>
              <a:rPr lang="en-US" dirty="0" smtClean="0">
                <a:solidFill>
                  <a:srgbClr val="FFFFFF"/>
                </a:solidFill>
              </a:rPr>
              <a:t>ithout </a:t>
            </a:r>
            <a:r>
              <a:rPr lang="en-US" dirty="0">
                <a:solidFill>
                  <a:srgbClr val="FFFFFF"/>
                </a:solidFill>
              </a:rPr>
              <a:t>ECCD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87712" y="4040800"/>
            <a:ext cx="19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With counter</a:t>
            </a:r>
            <a:r>
              <a:rPr lang="en-US" dirty="0">
                <a:solidFill>
                  <a:srgbClr val="FFFFFF"/>
                </a:solidFill>
              </a:rPr>
              <a:t>-ECCD</a:t>
            </a:r>
            <a:r>
              <a:rPr lang="es-ES_tradnl" dirty="0">
                <a:solidFill>
                  <a:srgbClr val="FFFFFF"/>
                </a:solidFill>
              </a:rPr>
              <a:t>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003777" y="1763889"/>
            <a:ext cx="2074334" cy="352778"/>
          </a:xfrm>
          <a:prstGeom prst="round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2003777" y="4597400"/>
            <a:ext cx="2074334" cy="352778"/>
          </a:xfrm>
          <a:prstGeom prst="round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 txBox="1">
            <a:spLocks noGrp="1"/>
          </p:cNvSpPr>
          <p:nvPr>
            <p:ph type="title"/>
          </p:nvPr>
        </p:nvSpPr>
        <p:spPr>
          <a:xfrm>
            <a:off x="44450" y="-26988"/>
            <a:ext cx="8928100" cy="86360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SzTx/>
            </a:pPr>
            <a:r>
              <a:rPr lang="en-GB" sz="2000" b="0">
                <a:solidFill>
                  <a:srgbClr val="0000FF"/>
                </a:solidFill>
                <a:latin typeface="Arial" charset="0"/>
              </a:rPr>
              <a:t>Fast particle induced stabilization and AEs actuators</a:t>
            </a:r>
            <a:r>
              <a:rPr lang="en-GB" sz="2000">
                <a:latin typeface="Arial" charset="0"/>
              </a:rPr>
              <a:t/>
            </a:r>
            <a:br>
              <a:rPr lang="en-GB" sz="2000">
                <a:latin typeface="Arial" charset="0"/>
              </a:rPr>
            </a:br>
            <a:r>
              <a:rPr lang="en-GB" sz="2000">
                <a:solidFill>
                  <a:srgbClr val="FF0000"/>
                </a:solidFill>
                <a:latin typeface="Arial" charset="0"/>
              </a:rPr>
              <a:t>TOWARDS THE VALIDATION OF FAST ION DYNAMICS</a:t>
            </a:r>
            <a:endParaRPr lang="es-ES" sz="2000">
              <a:latin typeface="Arial" charset="0"/>
            </a:endParaRPr>
          </a:p>
        </p:txBody>
      </p:sp>
      <p:pic>
        <p:nvPicPr>
          <p:cNvPr id="1638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5" y="1614462"/>
            <a:ext cx="7034747" cy="373051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CuadroTexto 6"/>
          <p:cNvSpPr txBox="1">
            <a:spLocks noChangeArrowheads="1"/>
          </p:cNvSpPr>
          <p:nvPr/>
        </p:nvSpPr>
        <p:spPr bwMode="auto">
          <a:xfrm>
            <a:off x="1032851" y="6193439"/>
            <a:ext cx="66418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Why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n-GB" sz="2400" dirty="0">
                <a:solidFill>
                  <a:srgbClr val="0000FF"/>
                </a:solidFill>
              </a:rPr>
              <a:t>fast particle EM induced stabilization?</a:t>
            </a:r>
          </a:p>
          <a:p>
            <a:pPr algn="ctr" eaLnBrk="1" hangingPunct="1"/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5" y="1614462"/>
            <a:ext cx="7034747" cy="433241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5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17797" y="55009"/>
            <a:ext cx="7772400" cy="6591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None/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s-ES" sz="2800" dirty="0" err="1" smtClean="0"/>
              <a:t>LR</a:t>
            </a:r>
            <a:r>
              <a:rPr lang="es-ES" sz="2800" dirty="0" err="1" smtClean="0">
                <a:solidFill>
                  <a:srgbClr val="0000FF"/>
                </a:solidFill>
              </a:rPr>
              <a:t>Alfvén</a:t>
            </a:r>
            <a:r>
              <a:rPr lang="es-ES" sz="2800" dirty="0" smtClean="0">
                <a:solidFill>
                  <a:srgbClr val="0000FF"/>
                </a:solidFill>
              </a:rPr>
              <a:t> </a:t>
            </a:r>
            <a:r>
              <a:rPr lang="es-ES" sz="2800" dirty="0" err="1" smtClean="0">
                <a:solidFill>
                  <a:srgbClr val="0000FF"/>
                </a:solidFill>
              </a:rPr>
              <a:t>Eigenmodes</a:t>
            </a:r>
            <a:r>
              <a:rPr lang="es-ES" sz="2800" dirty="0" smtClean="0">
                <a:solidFill>
                  <a:srgbClr val="0000FF"/>
                </a:solidFill>
              </a:rPr>
              <a:t> and Zonal </a:t>
            </a:r>
            <a:r>
              <a:rPr lang="es-ES" sz="2800" dirty="0" err="1" smtClean="0">
                <a:solidFill>
                  <a:srgbClr val="0000FF"/>
                </a:solidFill>
              </a:rPr>
              <a:t>Flows</a:t>
            </a:r>
            <a:endParaRPr lang="es-ES" sz="2800" dirty="0"/>
          </a:p>
        </p:txBody>
      </p:sp>
      <p:graphicFrame>
        <p:nvGraphicFramePr>
          <p:cNvPr id="7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196932"/>
              </p:ext>
            </p:extLst>
          </p:nvPr>
        </p:nvGraphicFramePr>
        <p:xfrm>
          <a:off x="5074171" y="1597349"/>
          <a:ext cx="4098051" cy="2877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" name="Graph" r:id="rId3" imgW="4132440" imgH="2901600" progId="Origin50.Graph">
                  <p:embed/>
                </p:oleObj>
              </mc:Choice>
              <mc:Fallback>
                <p:oleObj name="Graph" r:id="rId3" imgW="413244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4171" y="1597349"/>
                        <a:ext cx="4098051" cy="2877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4219"/>
            <a:ext cx="5225189" cy="4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74841" y="890576"/>
            <a:ext cx="1754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LRC as proxy </a:t>
            </a:r>
            <a:r>
              <a:rPr lang="es-ES" dirty="0" err="1" smtClean="0"/>
              <a:t>ZFs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19100" y="3291566"/>
            <a:ext cx="2628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/>
              <a:t>AEs</a:t>
            </a:r>
            <a:r>
              <a:rPr lang="es-ES" dirty="0" smtClean="0"/>
              <a:t> / HIBP </a:t>
            </a:r>
            <a:r>
              <a:rPr lang="es-ES" dirty="0" err="1" smtClean="0"/>
              <a:t>potential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905982" y="1597349"/>
            <a:ext cx="2770940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LRC </a:t>
            </a:r>
            <a:r>
              <a:rPr lang="es-ES" dirty="0" err="1" smtClean="0"/>
              <a:t>frequency</a:t>
            </a:r>
            <a:r>
              <a:rPr lang="es-ES" dirty="0" smtClean="0"/>
              <a:t> </a:t>
            </a:r>
            <a:r>
              <a:rPr lang="es-ES" dirty="0" err="1" smtClean="0"/>
              <a:t>spectra</a:t>
            </a:r>
            <a:r>
              <a:rPr lang="es-ES" dirty="0" smtClean="0"/>
              <a:t> / NBI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192916" y="3291566"/>
            <a:ext cx="8786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tx1"/>
                </a:solidFill>
              </a:rPr>
              <a:t>density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15960" y="2032049"/>
            <a:ext cx="13555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potential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" y="5065345"/>
            <a:ext cx="835377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ü"/>
            </a:pPr>
            <a:r>
              <a:rPr lang="en-GB" sz="2000" b="1" dirty="0">
                <a:solidFill>
                  <a:srgbClr val="0000FF"/>
                </a:solidFill>
              </a:rPr>
              <a:t>LRC correlations are detected both at the AEs frequencies and low frequencies (1 – 10 kHz).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ü"/>
            </a:pPr>
            <a:r>
              <a:rPr lang="en-GB" sz="2000" b="1" dirty="0">
                <a:solidFill>
                  <a:srgbClr val="008000"/>
                </a:solidFill>
              </a:rPr>
              <a:t>LRC are observed in potential fluctuations but not in density fluctuations [i.e. ZF-like structures</a:t>
            </a:r>
            <a:r>
              <a:rPr lang="en-GB" sz="2000" b="1" dirty="0" smtClean="0">
                <a:solidFill>
                  <a:srgbClr val="008000"/>
                </a:solidFill>
              </a:rPr>
              <a:t>]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169333" y="6464111"/>
            <a:ext cx="901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b="1" dirty="0" smtClean="0">
                <a:solidFill>
                  <a:srgbClr val="FF0000"/>
                </a:solidFill>
              </a:rPr>
              <a:t>It </a:t>
            </a:r>
            <a:r>
              <a:rPr lang="en-GB" b="1" dirty="0">
                <a:solidFill>
                  <a:srgbClr val="FF0000"/>
                </a:solidFill>
              </a:rPr>
              <a:t>is an open question whether those ZFs </a:t>
            </a:r>
            <a:r>
              <a:rPr lang="en-GB" b="1" dirty="0" smtClean="0">
                <a:solidFill>
                  <a:srgbClr val="FF0000"/>
                </a:solidFill>
              </a:rPr>
              <a:t>can be </a:t>
            </a:r>
            <a:r>
              <a:rPr lang="en-GB" b="1" dirty="0">
                <a:solidFill>
                  <a:srgbClr val="FF0000"/>
                </a:solidFill>
              </a:rPr>
              <a:t>directly driven by fast particle </a:t>
            </a:r>
            <a:r>
              <a:rPr lang="en-GB" b="1" dirty="0" smtClean="0">
                <a:solidFill>
                  <a:srgbClr val="FF0000"/>
                </a:solidFill>
              </a:rPr>
              <a:t>effects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569996" y="967818"/>
            <a:ext cx="29390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HIBP-1 &amp;  HIBP2  rho ≈ 0.3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5948315" y="2116668"/>
            <a:ext cx="878640" cy="179211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6293556" y="2906889"/>
            <a:ext cx="39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ZF</a:t>
            </a:r>
            <a:endParaRPr lang="es-ES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8071556" y="2010833"/>
            <a:ext cx="605366" cy="179211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07100" y="3333899"/>
            <a:ext cx="7775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2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  <p:bldP spid="3" grpId="0" animBg="1"/>
      <p:bldP spid="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Transport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an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asymmetries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chemeClr val="bg1">
                    <a:lumMod val="75000"/>
                  </a:schemeClr>
                </a:solidFill>
              </a:rPr>
              <a:t>Fast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particle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actuators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stability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0000FF"/>
                </a:solidFill>
              </a:rPr>
              <a:t>Turbulence</a:t>
            </a:r>
            <a:r>
              <a:rPr lang="es-ES" sz="2400" dirty="0" smtClean="0">
                <a:solidFill>
                  <a:srgbClr val="0000FF"/>
                </a:solidFill>
              </a:rPr>
              <a:t> control: Zonal </a:t>
            </a:r>
            <a:r>
              <a:rPr lang="es-ES" sz="2400" dirty="0" err="1" smtClean="0">
                <a:solidFill>
                  <a:srgbClr val="0000FF"/>
                </a:solidFill>
              </a:rPr>
              <a:t>Flows</a:t>
            </a:r>
            <a:endParaRPr lang="es-ES" sz="2400" dirty="0">
              <a:solidFill>
                <a:srgbClr val="0000FF"/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BFBFBF"/>
                </a:solidFill>
              </a:rPr>
              <a:t>Power</a:t>
            </a:r>
            <a:r>
              <a:rPr lang="es-ES" sz="2400" dirty="0">
                <a:solidFill>
                  <a:srgbClr val="BFBFBF"/>
                </a:solidFill>
              </a:rPr>
              <a:t> </a:t>
            </a:r>
            <a:r>
              <a:rPr lang="es-ES" sz="2400" dirty="0" err="1" smtClean="0">
                <a:solidFill>
                  <a:srgbClr val="BFBFBF"/>
                </a:solidFill>
              </a:rPr>
              <a:t>exhaust</a:t>
            </a:r>
            <a:endParaRPr lang="es-ES" sz="2400" dirty="0">
              <a:solidFill>
                <a:srgbClr val="BFBFBF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BFBFBF"/>
                </a:solidFill>
              </a:rPr>
              <a:t>Edge</a:t>
            </a:r>
            <a:r>
              <a:rPr lang="es-ES" sz="2400" dirty="0" smtClean="0">
                <a:solidFill>
                  <a:srgbClr val="BFBFBF"/>
                </a:solidFill>
              </a:rPr>
              <a:t> – SOL </a:t>
            </a:r>
            <a:r>
              <a:rPr lang="es-ES" sz="2400" dirty="0" err="1" smtClean="0">
                <a:solidFill>
                  <a:srgbClr val="BFBFBF"/>
                </a:solidFill>
              </a:rPr>
              <a:t>coupling</a:t>
            </a:r>
            <a:r>
              <a:rPr lang="es-ES" sz="2400" dirty="0" smtClean="0">
                <a:solidFill>
                  <a:srgbClr val="BFBFBF"/>
                </a:solidFill>
              </a:rPr>
              <a:t> </a:t>
            </a:r>
            <a:r>
              <a:rPr lang="es-ES" sz="2400" dirty="0" err="1" smtClean="0">
                <a:solidFill>
                  <a:srgbClr val="BFBFBF"/>
                </a:solidFill>
              </a:rPr>
              <a:t>physics</a:t>
            </a:r>
            <a:endParaRPr lang="es-ES" sz="2400" dirty="0">
              <a:solidFill>
                <a:srgbClr val="BFBFBF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37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089" y="0"/>
            <a:ext cx="7543800" cy="8697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CHALLENGE:</a:t>
            </a:r>
            <a:br>
              <a:rPr lang="es-ES" dirty="0" smtClean="0">
                <a:solidFill>
                  <a:srgbClr val="0000FF"/>
                </a:solidFill>
              </a:rPr>
            </a:br>
            <a:r>
              <a:rPr lang="es-ES" dirty="0" smtClean="0">
                <a:solidFill>
                  <a:srgbClr val="0000FF"/>
                </a:solidFill>
              </a:rPr>
              <a:t>PHYSICS OF SELF-ORGANIZATION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9089" y="963588"/>
            <a:ext cx="8856662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GB" sz="2000" dirty="0"/>
              <a:t>Historically, transport simulations have first predicted the development of inverse cascade of turbulent energy spectra to form </a:t>
            </a:r>
            <a:r>
              <a:rPr lang="en-GB" sz="2000" dirty="0" err="1"/>
              <a:t>Zonal</a:t>
            </a:r>
            <a:r>
              <a:rPr lang="en-GB" sz="2000" dirty="0"/>
              <a:t> Flows </a:t>
            </a:r>
            <a:r>
              <a:rPr lang="en-GB" sz="2000" dirty="0" smtClean="0"/>
              <a:t>structures.</a:t>
            </a:r>
          </a:p>
          <a:p>
            <a:endParaRPr lang="en-GB" sz="2000" dirty="0"/>
          </a:p>
          <a:p>
            <a:r>
              <a:rPr lang="en-GB" sz="2000" dirty="0" smtClean="0"/>
              <a:t>This </a:t>
            </a:r>
            <a:r>
              <a:rPr lang="en-GB" sz="2000" dirty="0"/>
              <a:t>prediction has </a:t>
            </a:r>
            <a:r>
              <a:rPr lang="en-GB" sz="2000" dirty="0" smtClean="0"/>
              <a:t>been confirmed </a:t>
            </a:r>
            <a:r>
              <a:rPr lang="en-GB" sz="2000" dirty="0"/>
              <a:t>by experiments, providing the basis for the development of predicting capability of transport in future fusion </a:t>
            </a:r>
            <a:r>
              <a:rPr lang="en-GB" sz="2000" dirty="0" smtClean="0"/>
              <a:t>devices</a:t>
            </a:r>
          </a:p>
          <a:p>
            <a:endParaRPr lang="en-GB" sz="2000" dirty="0">
              <a:solidFill>
                <a:schemeClr val="tx2">
                  <a:lumMod val="20000"/>
                  <a:lumOff val="80000"/>
                </a:schemeClr>
              </a:solidFill>
              <a:cs typeface="Arial" charset="0"/>
            </a:endParaRPr>
          </a:p>
          <a:p>
            <a:pPr algn="ctr"/>
            <a:r>
              <a:rPr lang="en-GB" sz="2000" b="1" dirty="0" smtClean="0">
                <a:solidFill>
                  <a:srgbClr val="0000FF"/>
                </a:solidFill>
                <a:cs typeface="Arial" charset="0"/>
              </a:rPr>
              <a:t>BUT,</a:t>
            </a:r>
          </a:p>
          <a:p>
            <a:pPr algn="ctr"/>
            <a:r>
              <a:rPr lang="en-GB" sz="2000" dirty="0" smtClean="0">
                <a:solidFill>
                  <a:srgbClr val="0000FF"/>
                </a:solidFill>
                <a:cs typeface="Arial" charset="0"/>
              </a:rPr>
              <a:t>Full validation of the plasma parameters affecting the amplitude and radial width of ZFs is still missing</a:t>
            </a:r>
            <a:endParaRPr lang="es-ES" sz="20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44310" y="4457017"/>
            <a:ext cx="8589963" cy="23083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0000FF"/>
                </a:solidFill>
              </a:rPr>
              <a:t>TJ-II strategy: </a:t>
            </a:r>
            <a:endParaRPr lang="en-GB" sz="2400" b="1" dirty="0" smtClean="0">
              <a:solidFill>
                <a:srgbClr val="0000FF"/>
              </a:solidFill>
            </a:endParaRPr>
          </a:p>
          <a:p>
            <a:pPr algn="ctr" eaLnBrk="1" hangingPunct="1"/>
            <a:endParaRPr lang="en-GB" sz="24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s-ES" sz="2400" b="1" dirty="0" err="1" smtClean="0">
                <a:solidFill>
                  <a:srgbClr val="0000FF"/>
                </a:solidFill>
              </a:rPr>
              <a:t>Interplay</a:t>
            </a:r>
            <a:r>
              <a:rPr lang="es-ES" sz="2400" b="1" dirty="0" smtClean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between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neoclassical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smtClean="0">
                <a:solidFill>
                  <a:srgbClr val="0000FF"/>
                </a:solidFill>
              </a:rPr>
              <a:t>E</a:t>
            </a:r>
            <a:r>
              <a:rPr lang="es-ES" sz="2400" b="1" baseline="-25000" dirty="0" smtClean="0">
                <a:solidFill>
                  <a:srgbClr val="0000FF"/>
                </a:solidFill>
              </a:rPr>
              <a:t>r</a:t>
            </a:r>
            <a:r>
              <a:rPr lang="es-ES" sz="2400" b="1" dirty="0" smtClean="0">
                <a:solidFill>
                  <a:srgbClr val="0000FF"/>
                </a:solidFill>
              </a:rPr>
              <a:t> and </a:t>
            </a:r>
            <a:r>
              <a:rPr lang="es-ES" sz="2400" b="1" dirty="0">
                <a:solidFill>
                  <a:srgbClr val="0000FF"/>
                </a:solidFill>
              </a:rPr>
              <a:t>zonal </a:t>
            </a:r>
            <a:r>
              <a:rPr lang="es-ES" sz="2400" b="1" dirty="0" err="1">
                <a:solidFill>
                  <a:srgbClr val="0000FF"/>
                </a:solidFill>
              </a:rPr>
              <a:t>flows</a:t>
            </a:r>
            <a:endParaRPr lang="es-ES" sz="2400" b="1" dirty="0">
              <a:solidFill>
                <a:srgbClr val="0000FF"/>
              </a:solidFill>
            </a:endParaRPr>
          </a:p>
          <a:p>
            <a:pPr algn="ctr"/>
            <a:r>
              <a:rPr lang="es-ES" sz="2400" b="1" dirty="0">
                <a:solidFill>
                  <a:srgbClr val="0000FF"/>
                </a:solidFill>
              </a:rPr>
              <a:t>Role of </a:t>
            </a:r>
            <a:r>
              <a:rPr lang="es-ES" sz="2400" b="1" dirty="0" err="1">
                <a:solidFill>
                  <a:srgbClr val="0000FF"/>
                </a:solidFill>
              </a:rPr>
              <a:t>isotope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effect</a:t>
            </a:r>
            <a:endParaRPr lang="es-ES" sz="2400" b="1" dirty="0">
              <a:solidFill>
                <a:srgbClr val="0000FF"/>
              </a:solidFill>
            </a:endParaRPr>
          </a:p>
          <a:p>
            <a:pPr algn="ctr"/>
            <a:r>
              <a:rPr lang="es-ES" sz="2400" b="1" dirty="0" err="1">
                <a:solidFill>
                  <a:srgbClr val="0000FF"/>
                </a:solidFill>
              </a:rPr>
              <a:t>Influence</a:t>
            </a:r>
            <a:r>
              <a:rPr lang="es-ES" sz="2400" b="1" dirty="0">
                <a:solidFill>
                  <a:srgbClr val="0000FF"/>
                </a:solidFill>
              </a:rPr>
              <a:t> of </a:t>
            </a:r>
            <a:r>
              <a:rPr lang="es-ES" sz="2400" b="1" dirty="0" err="1">
                <a:solidFill>
                  <a:srgbClr val="0000FF"/>
                </a:solidFill>
              </a:rPr>
              <a:t>operational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limits</a:t>
            </a:r>
            <a:endParaRPr lang="es-ES" sz="2400" b="1" dirty="0">
              <a:solidFill>
                <a:srgbClr val="0000FF"/>
              </a:solidFill>
            </a:endParaRPr>
          </a:p>
          <a:p>
            <a:pPr algn="ctr"/>
            <a:r>
              <a:rPr lang="es-ES" sz="2400" b="1" dirty="0">
                <a:solidFill>
                  <a:srgbClr val="0000FF"/>
                </a:solidFill>
              </a:rPr>
              <a:t>Role of </a:t>
            </a:r>
            <a:r>
              <a:rPr lang="es-ES" sz="2400" b="1" dirty="0" err="1">
                <a:solidFill>
                  <a:srgbClr val="0000FF"/>
                </a:solidFill>
              </a:rPr>
              <a:t>fast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</a:rPr>
              <a:t>particles</a:t>
            </a:r>
            <a:endParaRPr lang="es-E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7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06019" y="199844"/>
            <a:ext cx="7910686" cy="869700"/>
          </a:xfrm>
        </p:spPr>
        <p:txBody>
          <a:bodyPr>
            <a:normAutofit fontScale="90000"/>
          </a:bodyPr>
          <a:lstStyle/>
          <a:p>
            <a:pPr lvl="1" algn="ctr" defTabSz="457200">
              <a:lnSpc>
                <a:spcPct val="130000"/>
              </a:lnSpc>
              <a:buSzPct val="100000"/>
            </a:pPr>
            <a:r>
              <a:rPr lang="en-GB" sz="2700" b="1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GB" sz="2700" b="1" dirty="0" smtClean="0">
                <a:solidFill>
                  <a:srgbClr val="0000FF"/>
                </a:solidFill>
                <a:latin typeface="Arial"/>
                <a:cs typeface="Arial"/>
              </a:rPr>
              <a:t>dge </a:t>
            </a:r>
            <a:r>
              <a:rPr lang="en-GB" sz="2700" b="1" dirty="0" err="1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lang="en-GB" sz="2700" b="1" dirty="0" err="1" smtClean="0">
                <a:solidFill>
                  <a:srgbClr val="0000FF"/>
                </a:solidFill>
                <a:latin typeface="Arial"/>
                <a:cs typeface="Arial"/>
              </a:rPr>
              <a:t>onal</a:t>
            </a:r>
            <a:r>
              <a:rPr lang="en-GB" sz="2700" b="1" dirty="0" smtClean="0">
                <a:solidFill>
                  <a:srgbClr val="0000FF"/>
                </a:solidFill>
                <a:latin typeface="Arial"/>
                <a:cs typeface="Arial"/>
              </a:rPr>
              <a:t> Flows: </a:t>
            </a:r>
            <a:r>
              <a:rPr lang="en-GB" sz="2700" b="1" cap="all" dirty="0" smtClean="0"/>
              <a:t/>
            </a:r>
            <a:br>
              <a:rPr lang="en-GB" sz="2700" b="1" cap="all" dirty="0" smtClean="0"/>
            </a:br>
            <a:r>
              <a:rPr lang="en-GB" sz="2000" b="1" cap="all" dirty="0" smtClean="0">
                <a:solidFill>
                  <a:srgbClr val="FF0000"/>
                </a:solidFill>
              </a:rPr>
              <a:t>INFLUENCE OF PLASMA HEATING  ON  radial scale</a:t>
            </a:r>
            <a:r>
              <a:rPr lang="es-ES_tradnl" b="1" cap="all" dirty="0"/>
              <a:t/>
            </a:r>
            <a:br>
              <a:rPr lang="es-ES_tradnl" b="1" cap="all" dirty="0"/>
            </a:b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323"/>
            <a:ext cx="5543021" cy="347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76" y="1536486"/>
            <a:ext cx="3186113" cy="2188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27001" y="4487334"/>
            <a:ext cx="8748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b="1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en-GB" b="1" dirty="0">
                <a:solidFill>
                  <a:srgbClr val="0000FF"/>
                </a:solidFill>
                <a:latin typeface="Arial"/>
                <a:cs typeface="Arial"/>
              </a:rPr>
              <a:t>radial </a:t>
            </a:r>
            <a:r>
              <a:rPr lang="en-GB" b="1" dirty="0" smtClean="0">
                <a:solidFill>
                  <a:srgbClr val="0000FF"/>
                </a:solidFill>
                <a:latin typeface="Arial"/>
                <a:cs typeface="Arial"/>
              </a:rPr>
              <a:t>width </a:t>
            </a:r>
            <a:r>
              <a:rPr lang="en-GB" b="1" dirty="0">
                <a:solidFill>
                  <a:srgbClr val="0000FF"/>
                </a:solidFill>
                <a:latin typeface="Arial"/>
                <a:cs typeface="Arial"/>
              </a:rPr>
              <a:t>of LRC is strongly affected by plasma heating</a:t>
            </a:r>
            <a:r>
              <a:rPr lang="en-GB" dirty="0">
                <a:solidFill>
                  <a:srgbClr val="0000FF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Wingdings" charset="2"/>
              <a:buChar char="ü"/>
            </a:pPr>
            <a:endParaRPr lang="en-GB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GB" b="1" dirty="0" smtClean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lang="en-GB" b="1" dirty="0">
                <a:solidFill>
                  <a:srgbClr val="008000"/>
                </a:solidFill>
                <a:latin typeface="Arial"/>
                <a:cs typeface="Arial"/>
              </a:rPr>
              <a:t>radial scale of LRC structures </a:t>
            </a: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(as proxy of ZFs) </a:t>
            </a:r>
            <a:r>
              <a:rPr lang="en-GB" dirty="0" smtClean="0">
                <a:solidFill>
                  <a:srgbClr val="008000"/>
                </a:solidFill>
                <a:latin typeface="Arial"/>
                <a:cs typeface="Arial"/>
              </a:rPr>
              <a:t>is </a:t>
            </a: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in the range of 20 ion </a:t>
            </a:r>
            <a:r>
              <a:rPr lang="en-GB" dirty="0" err="1">
                <a:solidFill>
                  <a:srgbClr val="008000"/>
                </a:solidFill>
                <a:latin typeface="Arial"/>
                <a:cs typeface="Arial"/>
              </a:rPr>
              <a:t>Larmor</a:t>
            </a: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GB" dirty="0" smtClean="0">
                <a:solidFill>
                  <a:srgbClr val="008000"/>
                </a:solidFill>
                <a:latin typeface="Arial"/>
                <a:cs typeface="Arial"/>
              </a:rPr>
              <a:t>radius </a:t>
            </a: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in NBI </a:t>
            </a:r>
            <a:r>
              <a:rPr lang="en-GB" dirty="0" smtClean="0">
                <a:solidFill>
                  <a:srgbClr val="008000"/>
                </a:solidFill>
                <a:latin typeface="Arial"/>
                <a:cs typeface="Arial"/>
              </a:rPr>
              <a:t>plasmas, </a:t>
            </a: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which </a:t>
            </a:r>
            <a:r>
              <a:rPr lang="en-GB" b="1" dirty="0">
                <a:solidFill>
                  <a:srgbClr val="008000"/>
                </a:solidFill>
                <a:latin typeface="Arial"/>
                <a:cs typeface="Arial"/>
              </a:rPr>
              <a:t>is comparable to the radial scale length of neoclassical radial electric fields</a:t>
            </a:r>
            <a:r>
              <a:rPr lang="en-GB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endParaRPr lang="en-GB" dirty="0" smtClean="0">
              <a:latin typeface="Arial"/>
              <a:cs typeface="Arial"/>
            </a:endParaRPr>
          </a:p>
          <a:p>
            <a:r>
              <a:rPr lang="en-GB" dirty="0" smtClean="0">
                <a:latin typeface="Arial"/>
                <a:cs typeface="Arial"/>
              </a:rPr>
              <a:t>T. Kobayashi et al., NF-2019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7" name="CuadroTexto 8"/>
          <p:cNvSpPr txBox="1">
            <a:spLocks noChangeArrowheads="1"/>
          </p:cNvSpPr>
          <p:nvPr/>
        </p:nvSpPr>
        <p:spPr bwMode="auto">
          <a:xfrm>
            <a:off x="5689775" y="4021489"/>
            <a:ext cx="3002669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n-GB" dirty="0" smtClean="0"/>
              <a:t>NIFS collaboration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9669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451552" y="132543"/>
            <a:ext cx="7543800" cy="8697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None/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1" algn="ctr" defTabSz="457200">
              <a:lnSpc>
                <a:spcPct val="130000"/>
              </a:lnSpc>
              <a:buSzPct val="100000"/>
            </a:pP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Edge </a:t>
            </a:r>
            <a:r>
              <a:rPr lang="en-GB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Zonal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 Flows: </a:t>
            </a:r>
            <a:r>
              <a:rPr lang="en-GB" sz="2400" b="1" cap="all" dirty="0" smtClean="0">
                <a:latin typeface="Arial"/>
                <a:cs typeface="Arial"/>
              </a:rPr>
              <a:t/>
            </a:r>
            <a:br>
              <a:rPr lang="en-GB" sz="2400" b="1" cap="all" dirty="0" smtClean="0">
                <a:latin typeface="Arial"/>
                <a:cs typeface="Arial"/>
              </a:rPr>
            </a:br>
            <a:r>
              <a:rPr lang="en-GB" b="1" cap="all" dirty="0" smtClean="0">
                <a:solidFill>
                  <a:srgbClr val="FF0000"/>
                </a:solidFill>
                <a:latin typeface="Arial"/>
                <a:cs typeface="Arial"/>
              </a:rPr>
              <a:t>INFLUENCE OF ION MASS AND  OPERATIONAL LIMITS</a:t>
            </a:r>
            <a:r>
              <a:rPr lang="es-ES_tradnl" b="1" cap="all" dirty="0" smtClean="0">
                <a:latin typeface="Arial"/>
                <a:cs typeface="Arial"/>
              </a:rPr>
              <a:t/>
            </a:r>
            <a:br>
              <a:rPr lang="es-ES_tradnl" b="1" cap="all" dirty="0" smtClean="0">
                <a:latin typeface="Arial"/>
                <a:cs typeface="Arial"/>
              </a:rPr>
            </a:br>
            <a:endParaRPr lang="es-ES" dirty="0"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0558" y="5091117"/>
            <a:ext cx="8805331" cy="14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Wingdings" charset="2"/>
              <a:buChar char="ü"/>
            </a:pP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radial radial of LRC is strongly affected 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by isotope mass </a:t>
            </a:r>
            <a:r>
              <a:rPr lang="en-GB" sz="1600" dirty="0" smtClean="0">
                <a:latin typeface="Arial"/>
                <a:cs typeface="Arial"/>
              </a:rPr>
              <a:t>[</a:t>
            </a:r>
            <a:r>
              <a:rPr lang="en-GB" sz="1600" dirty="0" err="1" smtClean="0">
                <a:latin typeface="Arial"/>
                <a:cs typeface="Arial"/>
              </a:rPr>
              <a:t>Losada</a:t>
            </a:r>
            <a:r>
              <a:rPr lang="en-GB" sz="1600" dirty="0" smtClean="0">
                <a:latin typeface="Arial"/>
                <a:cs typeface="Arial"/>
              </a:rPr>
              <a:t> et al., PPCF- 2021 / IAEA-2021]</a:t>
            </a:r>
            <a:endParaRPr lang="en-GB" sz="1600" dirty="0">
              <a:latin typeface="Arial"/>
              <a:cs typeface="Arial"/>
            </a:endParaRPr>
          </a:p>
          <a:p>
            <a:pPr marL="285750" indent="-285750">
              <a:lnSpc>
                <a:spcPct val="80000"/>
              </a:lnSpc>
              <a:buFont typeface="Wingdings" charset="2"/>
              <a:buChar char="ü"/>
            </a:pPr>
            <a:endParaRPr lang="en-GB" sz="2000" dirty="0" smtClean="0">
              <a:latin typeface="Arial"/>
              <a:cs typeface="Arial"/>
            </a:endParaRPr>
          </a:p>
          <a:p>
            <a:pPr marL="285750" indent="-285750">
              <a:lnSpc>
                <a:spcPct val="80000"/>
              </a:lnSpc>
              <a:buFont typeface="Wingdings" charset="2"/>
              <a:buChar char="ü"/>
            </a:pPr>
            <a:r>
              <a:rPr lang="en-GB" sz="2000" dirty="0">
                <a:solidFill>
                  <a:srgbClr val="008000"/>
                </a:solidFill>
                <a:latin typeface="Arial"/>
                <a:cs typeface="Arial"/>
              </a:rPr>
              <a:t>Amplification of  ZFs in the vicinity of the density limit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[</a:t>
            </a:r>
            <a:r>
              <a:rPr lang="es-ES" sz="1600" dirty="0">
                <a:solidFill>
                  <a:srgbClr val="000000"/>
                </a:solidFill>
                <a:latin typeface="Arial"/>
                <a:cs typeface="Arial"/>
              </a:rPr>
              <a:t>Fernández-Ruiz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  et al., NF-2021]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s-E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endParaRPr lang="en-GB" dirty="0" smtClean="0">
              <a:latin typeface="Arial"/>
              <a:cs typeface="Arial"/>
            </a:endParaRPr>
          </a:p>
        </p:txBody>
      </p:sp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225777" y="1002243"/>
            <a:ext cx="3993443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n-GB" dirty="0" smtClean="0"/>
              <a:t>NIFS / Kyoto University collaboration</a:t>
            </a: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548" y="1298574"/>
            <a:ext cx="3729295" cy="346759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50674" y="3045167"/>
            <a:ext cx="79022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008000"/>
                </a:solidFill>
              </a:rPr>
              <a:t>NBI 1+2</a:t>
            </a:r>
            <a:endParaRPr lang="es-ES" sz="1200" b="1" dirty="0">
              <a:solidFill>
                <a:srgbClr val="008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426956" y="1504886"/>
            <a:ext cx="790222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0000FF"/>
                </a:solidFill>
              </a:rPr>
              <a:t>NBI 1 </a:t>
            </a:r>
            <a:endParaRPr lang="es-ES" sz="1200" b="1" dirty="0">
              <a:solidFill>
                <a:srgbClr val="0000F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53671" y="1163722"/>
            <a:ext cx="1298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/>
              <a:t>Density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Limit</a:t>
            </a:r>
            <a:endParaRPr lang="es-ES" sz="1600" b="1" dirty="0"/>
          </a:p>
        </p:txBody>
      </p:sp>
      <p:cxnSp>
        <p:nvCxnSpPr>
          <p:cNvPr id="13" name="Conector recto de flecha 12"/>
          <p:cNvCxnSpPr>
            <a:stCxn id="11" idx="2"/>
          </p:cNvCxnSpPr>
          <p:nvPr/>
        </p:nvCxnSpPr>
        <p:spPr>
          <a:xfrm flipH="1">
            <a:off x="6660450" y="1502276"/>
            <a:ext cx="42333" cy="4181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11" idx="2"/>
            <a:endCxn id="9" idx="1"/>
          </p:cNvCxnSpPr>
          <p:nvPr/>
        </p:nvCxnSpPr>
        <p:spPr>
          <a:xfrm>
            <a:off x="6702783" y="1502276"/>
            <a:ext cx="747891" cy="168139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NBI_1_DvsH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1405967"/>
            <a:ext cx="4111273" cy="32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0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ítulo 1"/>
          <p:cNvSpPr txBox="1">
            <a:spLocks noGrp="1"/>
          </p:cNvSpPr>
          <p:nvPr>
            <p:ph type="title"/>
          </p:nvPr>
        </p:nvSpPr>
        <p:spPr>
          <a:xfrm>
            <a:off x="708378" y="0"/>
            <a:ext cx="7264400" cy="8699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SzTx/>
            </a:pPr>
            <a:r>
              <a:rPr lang="en-GB" sz="2800" dirty="0" smtClean="0">
                <a:solidFill>
                  <a:srgbClr val="0000FF"/>
                </a:solidFill>
                <a:latin typeface="Arial" charset="0"/>
              </a:rPr>
              <a:t>Outline: TJ-II supporting W7-X </a:t>
            </a:r>
            <a:endParaRPr lang="es-E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T</a:t>
            </a:r>
            <a:r>
              <a:rPr lang="es-ES" sz="2400" dirty="0" err="1" smtClean="0">
                <a:solidFill>
                  <a:srgbClr val="0000FF"/>
                </a:solidFill>
              </a:rPr>
              <a:t>ransport</a:t>
            </a:r>
            <a:r>
              <a:rPr lang="es-ES" sz="2400" dirty="0" smtClean="0">
                <a:solidFill>
                  <a:srgbClr val="0000FF"/>
                </a:solidFill>
              </a:rPr>
              <a:t> and </a:t>
            </a:r>
            <a:r>
              <a:rPr lang="es-ES" sz="2400" dirty="0" err="1" smtClean="0">
                <a:solidFill>
                  <a:srgbClr val="0000FF"/>
                </a:solidFill>
              </a:rPr>
              <a:t>asymmetries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Fast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rgbClr val="0000FF"/>
                </a:solidFill>
              </a:rPr>
              <a:t>particle</a:t>
            </a:r>
            <a:r>
              <a:rPr lang="es-ES" sz="2400" dirty="0" err="1">
                <a:solidFill>
                  <a:srgbClr val="0000FF"/>
                </a:solidFill>
              </a:rPr>
              <a:t>s</a:t>
            </a:r>
            <a:r>
              <a:rPr lang="es-ES" sz="2400" dirty="0" smtClean="0">
                <a:solidFill>
                  <a:srgbClr val="0000FF"/>
                </a:solidFill>
              </a:rPr>
              <a:t>: </a:t>
            </a:r>
            <a:r>
              <a:rPr lang="es-ES" sz="2400" dirty="0" err="1" smtClean="0">
                <a:solidFill>
                  <a:srgbClr val="0000FF"/>
                </a:solidFill>
              </a:rPr>
              <a:t>actuators</a:t>
            </a:r>
            <a:r>
              <a:rPr lang="es-ES" sz="2400" dirty="0" smtClean="0">
                <a:solidFill>
                  <a:srgbClr val="0000FF"/>
                </a:solidFill>
              </a:rPr>
              <a:t> and </a:t>
            </a:r>
            <a:r>
              <a:rPr lang="es-ES" sz="2400" dirty="0" err="1" smtClean="0">
                <a:solidFill>
                  <a:srgbClr val="0000FF"/>
                </a:solidFill>
              </a:rPr>
              <a:t>stability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0000FF"/>
                </a:solidFill>
              </a:rPr>
              <a:t>Turbulence</a:t>
            </a:r>
            <a:r>
              <a:rPr lang="es-ES" sz="2400" dirty="0" smtClean="0">
                <a:solidFill>
                  <a:srgbClr val="0000FF"/>
                </a:solidFill>
              </a:rPr>
              <a:t> control: Zonal </a:t>
            </a:r>
            <a:r>
              <a:rPr lang="es-ES" sz="2400" dirty="0" err="1" smtClean="0">
                <a:solidFill>
                  <a:srgbClr val="0000FF"/>
                </a:solidFill>
              </a:rPr>
              <a:t>Flows</a:t>
            </a:r>
            <a:endParaRPr lang="es-ES" sz="2400" dirty="0">
              <a:solidFill>
                <a:srgbClr val="0000FF"/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Power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rgbClr val="0000FF"/>
                </a:solidFill>
              </a:rPr>
              <a:t>exhaust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0000FF"/>
                </a:solidFill>
              </a:rPr>
              <a:t>Edge</a:t>
            </a:r>
            <a:r>
              <a:rPr lang="es-ES" sz="2400" dirty="0" smtClean="0">
                <a:solidFill>
                  <a:srgbClr val="0000FF"/>
                </a:solidFill>
              </a:rPr>
              <a:t> – SOL </a:t>
            </a:r>
            <a:r>
              <a:rPr lang="es-ES" sz="2400" dirty="0" err="1" smtClean="0">
                <a:solidFill>
                  <a:srgbClr val="0000FF"/>
                </a:solidFill>
              </a:rPr>
              <a:t>coupling</a:t>
            </a:r>
            <a:r>
              <a:rPr lang="es-ES" sz="2400" dirty="0" smtClean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rgbClr val="0000FF"/>
                </a:solidFill>
              </a:rPr>
              <a:t>physics</a:t>
            </a:r>
            <a:endParaRPr lang="es-E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Transport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asymmetries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chemeClr val="bg1">
                    <a:lumMod val="75000"/>
                  </a:schemeClr>
                </a:solidFill>
              </a:rPr>
              <a:t>Fast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particle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actuators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stability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Turbulence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control: Zonal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Flows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BFBFBF"/>
                </a:solidFill>
              </a:rPr>
              <a:t>Power</a:t>
            </a:r>
            <a:r>
              <a:rPr lang="es-ES" sz="2400" dirty="0">
                <a:solidFill>
                  <a:srgbClr val="BFBFBF"/>
                </a:solidFill>
              </a:rPr>
              <a:t> </a:t>
            </a:r>
            <a:r>
              <a:rPr lang="es-ES" sz="2400" dirty="0" err="1" smtClean="0">
                <a:solidFill>
                  <a:srgbClr val="BFBFBF"/>
                </a:solidFill>
              </a:rPr>
              <a:t>exhaust</a:t>
            </a:r>
            <a:endParaRPr lang="es-ES" sz="2400" dirty="0">
              <a:solidFill>
                <a:srgbClr val="BFBFBF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0000FF"/>
                </a:solidFill>
              </a:rPr>
              <a:t>Edge</a:t>
            </a:r>
            <a:r>
              <a:rPr lang="es-ES" sz="2400" dirty="0" smtClean="0">
                <a:solidFill>
                  <a:srgbClr val="0000FF"/>
                </a:solidFill>
              </a:rPr>
              <a:t> – SOL </a:t>
            </a:r>
            <a:r>
              <a:rPr lang="es-ES" sz="2400" dirty="0" err="1" smtClean="0">
                <a:solidFill>
                  <a:srgbClr val="0000FF"/>
                </a:solidFill>
              </a:rPr>
              <a:t>coupling</a:t>
            </a:r>
            <a:r>
              <a:rPr lang="es-ES" sz="2400" dirty="0" smtClean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rgbClr val="0000FF"/>
                </a:solidFill>
              </a:rPr>
              <a:t>physics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21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CuadroTexto 11"/>
          <p:cNvSpPr txBox="1">
            <a:spLocks noChangeArrowheads="1"/>
          </p:cNvSpPr>
          <p:nvPr/>
        </p:nvSpPr>
        <p:spPr bwMode="auto">
          <a:xfrm>
            <a:off x="107950" y="4429661"/>
            <a:ext cx="8589963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b="1" dirty="0">
                <a:solidFill>
                  <a:srgbClr val="0000FF"/>
                </a:solidFill>
              </a:rPr>
              <a:t>TJ-II </a:t>
            </a:r>
            <a:r>
              <a:rPr lang="es-ES" sz="2400" b="1" dirty="0" err="1">
                <a:solidFill>
                  <a:srgbClr val="0000FF"/>
                </a:solidFill>
              </a:rPr>
              <a:t>strategy</a:t>
            </a:r>
            <a:r>
              <a:rPr lang="es-ES" sz="2400" b="1" dirty="0">
                <a:solidFill>
                  <a:srgbClr val="0000FF"/>
                </a:solidFill>
              </a:rPr>
              <a:t>: </a:t>
            </a:r>
            <a:endParaRPr lang="es-ES" sz="2400" b="1" dirty="0" smtClean="0">
              <a:solidFill>
                <a:srgbClr val="0000FF"/>
              </a:solidFill>
            </a:endParaRPr>
          </a:p>
          <a:p>
            <a:pPr algn="ctr" eaLnBrk="1" hangingPunct="1"/>
            <a:endParaRPr lang="es-ES" sz="24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s-ES" sz="2400" b="1" dirty="0" err="1">
                <a:solidFill>
                  <a:srgbClr val="0000FF"/>
                </a:solidFill>
              </a:rPr>
              <a:t>C</a:t>
            </a:r>
            <a:r>
              <a:rPr lang="es-ES" sz="2400" b="1" dirty="0" err="1" smtClean="0">
                <a:solidFill>
                  <a:srgbClr val="0000FF"/>
                </a:solidFill>
              </a:rPr>
              <a:t>haracterization</a:t>
            </a:r>
            <a:r>
              <a:rPr lang="es-ES" sz="2400" b="1" dirty="0" smtClean="0">
                <a:solidFill>
                  <a:srgbClr val="0000FF"/>
                </a:solidFill>
              </a:rPr>
              <a:t> </a:t>
            </a:r>
            <a:r>
              <a:rPr lang="es-ES" sz="2400" b="1" dirty="0">
                <a:solidFill>
                  <a:srgbClr val="0000FF"/>
                </a:solidFill>
              </a:rPr>
              <a:t>of plasma </a:t>
            </a:r>
            <a:r>
              <a:rPr lang="es-ES" sz="2400" b="1" dirty="0" err="1">
                <a:solidFill>
                  <a:srgbClr val="0000FF"/>
                </a:solidFill>
              </a:rPr>
              <a:t>Edge</a:t>
            </a:r>
            <a:r>
              <a:rPr lang="es-ES" sz="2400" b="1" dirty="0">
                <a:solidFill>
                  <a:srgbClr val="0000FF"/>
                </a:solidFill>
              </a:rPr>
              <a:t>-SOL </a:t>
            </a:r>
            <a:r>
              <a:rPr lang="es-ES" sz="2400" b="1" dirty="0" err="1">
                <a:solidFill>
                  <a:srgbClr val="0000FF"/>
                </a:solidFill>
              </a:rPr>
              <a:t>coupling</a:t>
            </a:r>
            <a:r>
              <a:rPr lang="es-ES" sz="2400" b="1" dirty="0">
                <a:solidFill>
                  <a:srgbClr val="0000FF"/>
                </a:solidFill>
              </a:rPr>
              <a:t> and role of Radial Electric </a:t>
            </a:r>
            <a:r>
              <a:rPr lang="es-ES" sz="2400" b="1" dirty="0" err="1">
                <a:solidFill>
                  <a:srgbClr val="0000FF"/>
                </a:solidFill>
              </a:rPr>
              <a:t>Fields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on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turbulence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r>
              <a:rPr lang="es-ES" sz="2400" b="1" dirty="0" err="1">
                <a:solidFill>
                  <a:srgbClr val="0000FF"/>
                </a:solidFill>
              </a:rPr>
              <a:t>spreading</a:t>
            </a:r>
            <a:r>
              <a:rPr lang="es-ES" sz="2400" b="1" dirty="0">
                <a:solidFill>
                  <a:srgbClr val="0000FF"/>
                </a:solidFill>
              </a:rPr>
              <a:t> 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11274" name="Título 1"/>
          <p:cNvSpPr txBox="1">
            <a:spLocks/>
          </p:cNvSpPr>
          <p:nvPr/>
        </p:nvSpPr>
        <p:spPr bwMode="auto">
          <a:xfrm>
            <a:off x="107950" y="49946"/>
            <a:ext cx="712787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>
              <a:buSzPct val="100000"/>
            </a:pPr>
            <a:r>
              <a:rPr lang="es-ES" sz="2800" b="1" dirty="0" smtClean="0">
                <a:solidFill>
                  <a:srgbClr val="0000FF"/>
                </a:solidFill>
              </a:rPr>
              <a:t>CHALLENGE: </a:t>
            </a:r>
          </a:p>
          <a:p>
            <a:pPr algn="ctr">
              <a:buSzPct val="100000"/>
            </a:pPr>
            <a:r>
              <a:rPr lang="es-ES" sz="2800" b="1" dirty="0" smtClean="0">
                <a:solidFill>
                  <a:srgbClr val="0000FF"/>
                </a:solidFill>
              </a:rPr>
              <a:t>EDGE – SOL </a:t>
            </a:r>
            <a:r>
              <a:rPr lang="es-ES" sz="2800" b="1" dirty="0" err="1" smtClean="0">
                <a:solidFill>
                  <a:srgbClr val="0000FF"/>
                </a:solidFill>
              </a:rPr>
              <a:t>coupling</a:t>
            </a:r>
            <a:endParaRPr lang="es-ES" sz="2800" b="1" dirty="0">
              <a:solidFill>
                <a:srgbClr val="0000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7479" y="1325177"/>
            <a:ext cx="7179204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FF"/>
                </a:solidFill>
              </a:rPr>
              <a:t>Plasma regimes of operation:</a:t>
            </a:r>
          </a:p>
          <a:p>
            <a:pPr algn="ctr"/>
            <a:r>
              <a:rPr lang="en-GB" sz="2400" dirty="0" smtClean="0">
                <a:solidFill>
                  <a:srgbClr val="0000FF"/>
                </a:solidFill>
              </a:rPr>
              <a:t>Development of  integrated scenarios with controllers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432282" y="2384778"/>
            <a:ext cx="115005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CORE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292125" y="2389087"/>
            <a:ext cx="115005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EDGE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112457" y="2395953"/>
            <a:ext cx="115005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SOL</a:t>
            </a:r>
            <a:endParaRPr lang="es-ES" sz="2800" dirty="0">
              <a:solidFill>
                <a:srgbClr val="FF0000"/>
              </a:solidFill>
            </a:endParaRPr>
          </a:p>
        </p:txBody>
      </p:sp>
      <p:cxnSp>
        <p:nvCxnSpPr>
          <p:cNvPr id="4" name="Conector recto 3"/>
          <p:cNvCxnSpPr>
            <a:stCxn id="13" idx="3"/>
            <a:endCxn id="14" idx="1"/>
          </p:cNvCxnSpPr>
          <p:nvPr/>
        </p:nvCxnSpPr>
        <p:spPr>
          <a:xfrm>
            <a:off x="2582335" y="2646388"/>
            <a:ext cx="709790" cy="4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>
            <a:stCxn id="14" idx="3"/>
            <a:endCxn id="15" idx="1"/>
          </p:cNvCxnSpPr>
          <p:nvPr/>
        </p:nvCxnSpPr>
        <p:spPr>
          <a:xfrm>
            <a:off x="4442178" y="2650697"/>
            <a:ext cx="670279" cy="6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277081" y="3607608"/>
            <a:ext cx="1150053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E</a:t>
            </a:r>
            <a:r>
              <a:rPr lang="es-ES" sz="2800" baseline="-25000" dirty="0" smtClean="0">
                <a:solidFill>
                  <a:srgbClr val="FF0000"/>
                </a:solidFill>
              </a:rPr>
              <a:t>r</a:t>
            </a:r>
            <a:endParaRPr lang="es-ES" sz="2800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 flipH="1" flipV="1">
            <a:off x="4755444" y="2808113"/>
            <a:ext cx="14111" cy="790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6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ítulo 1"/>
          <p:cNvSpPr txBox="1">
            <a:spLocks noGrp="1"/>
          </p:cNvSpPr>
          <p:nvPr>
            <p:ph type="title"/>
          </p:nvPr>
        </p:nvSpPr>
        <p:spPr>
          <a:xfrm>
            <a:off x="-12700" y="150813"/>
            <a:ext cx="7543800" cy="1143000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r>
              <a:rPr lang="es-ES" sz="2000">
                <a:solidFill>
                  <a:srgbClr val="0000FF"/>
                </a:solidFill>
                <a:latin typeface="Arial" charset="0"/>
              </a:rPr>
              <a:t>Role of radial electric fields on EDGE–SOL coupling</a:t>
            </a:r>
            <a:r>
              <a:rPr lang="es-ES" sz="2000">
                <a:latin typeface="Arial" charset="0"/>
              </a:rPr>
              <a:t/>
            </a:r>
            <a:br>
              <a:rPr lang="es-ES" sz="2000">
                <a:latin typeface="Arial" charset="0"/>
              </a:rPr>
            </a:br>
            <a:r>
              <a:rPr lang="es-ES" sz="2000">
                <a:solidFill>
                  <a:srgbClr val="FF0000"/>
                </a:solidFill>
                <a:latin typeface="Arial" charset="0"/>
              </a:rPr>
              <a:t>TOWARDS THE VALIDATION OF SOL WIDTH PHYSICS</a:t>
            </a:r>
            <a:r>
              <a:rPr lang="es-ES">
                <a:latin typeface="Arial" charset="0"/>
              </a:rPr>
              <a:t/>
            </a:r>
            <a:br>
              <a:rPr lang="es-ES">
                <a:latin typeface="Arial" charset="0"/>
              </a:rPr>
            </a:br>
            <a:endParaRPr lang="es-ES">
              <a:latin typeface="Arial" charset="0"/>
            </a:endParaRPr>
          </a:p>
        </p:txBody>
      </p:sp>
      <p:sp>
        <p:nvSpPr>
          <p:cNvPr id="12290" name="CuadroTexto 4"/>
          <p:cNvSpPr txBox="1">
            <a:spLocks noChangeArrowheads="1"/>
          </p:cNvSpPr>
          <p:nvPr/>
        </p:nvSpPr>
        <p:spPr bwMode="auto">
          <a:xfrm>
            <a:off x="-12700" y="4653318"/>
            <a:ext cx="9169400" cy="2031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marL="285750" indent="-285750" eaLnBrk="1" hangingPunct="1">
              <a:buFont typeface="Wingdings" charset="2"/>
              <a:buChar char="ü"/>
            </a:pPr>
            <a:r>
              <a:rPr lang="es-ES" sz="1800" b="1" dirty="0" err="1">
                <a:solidFill>
                  <a:srgbClr val="0000FF"/>
                </a:solidFill>
              </a:rPr>
              <a:t>Turbulence</a:t>
            </a:r>
            <a:r>
              <a:rPr lang="es-ES" sz="1800" b="1" dirty="0">
                <a:solidFill>
                  <a:srgbClr val="0000FF"/>
                </a:solidFill>
              </a:rPr>
              <a:t> radial </a:t>
            </a:r>
            <a:r>
              <a:rPr lang="es-ES" sz="1800" b="1" dirty="0" err="1">
                <a:solidFill>
                  <a:srgbClr val="0000FF"/>
                </a:solidFill>
              </a:rPr>
              <a:t>spreading</a:t>
            </a:r>
            <a:r>
              <a:rPr lang="es-ES" sz="1800" b="1" dirty="0">
                <a:solidFill>
                  <a:srgbClr val="0000FF"/>
                </a:solidFill>
              </a:rPr>
              <a:t> </a:t>
            </a:r>
            <a:r>
              <a:rPr lang="es-ES" sz="1800" b="1" dirty="0" err="1">
                <a:solidFill>
                  <a:srgbClr val="0000FF"/>
                </a:solidFill>
              </a:rPr>
              <a:t>controlled</a:t>
            </a:r>
            <a:r>
              <a:rPr lang="es-ES" sz="1800" b="1" dirty="0">
                <a:solidFill>
                  <a:srgbClr val="0000FF"/>
                </a:solidFill>
              </a:rPr>
              <a:t> </a:t>
            </a:r>
            <a:r>
              <a:rPr lang="es-ES" sz="1800" b="1" dirty="0" err="1">
                <a:solidFill>
                  <a:srgbClr val="0000FF"/>
                </a:solidFill>
              </a:rPr>
              <a:t>by</a:t>
            </a:r>
            <a:r>
              <a:rPr lang="es-ES" sz="1800" b="1" dirty="0">
                <a:solidFill>
                  <a:srgbClr val="0000FF"/>
                </a:solidFill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</a:rPr>
              <a:t>edge</a:t>
            </a:r>
            <a:r>
              <a:rPr lang="es-ES" sz="1800" b="1" dirty="0" smtClean="0">
                <a:solidFill>
                  <a:srgbClr val="0000FF"/>
                </a:solidFill>
              </a:rPr>
              <a:t> (</a:t>
            </a:r>
            <a:r>
              <a:rPr lang="es-ES" sz="1800" b="1" dirty="0" err="1" smtClean="0">
                <a:solidFill>
                  <a:srgbClr val="0000FF"/>
                </a:solidFill>
              </a:rPr>
              <a:t>sheared</a:t>
            </a:r>
            <a:r>
              <a:rPr lang="es-ES" sz="1800" b="1" dirty="0" smtClean="0">
                <a:solidFill>
                  <a:srgbClr val="0000FF"/>
                </a:solidFill>
              </a:rPr>
              <a:t>) </a:t>
            </a:r>
            <a:r>
              <a:rPr lang="es-ES" sz="1800" b="1" dirty="0">
                <a:solidFill>
                  <a:srgbClr val="0000FF"/>
                </a:solidFill>
              </a:rPr>
              <a:t>radial </a:t>
            </a:r>
            <a:r>
              <a:rPr lang="es-ES" sz="1800" b="1" dirty="0" err="1">
                <a:solidFill>
                  <a:srgbClr val="0000FF"/>
                </a:solidFill>
              </a:rPr>
              <a:t>electric</a:t>
            </a:r>
            <a:r>
              <a:rPr lang="es-ES" sz="1800" b="1" dirty="0">
                <a:solidFill>
                  <a:srgbClr val="0000FF"/>
                </a:solidFill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</a:rPr>
              <a:t>fields</a:t>
            </a:r>
            <a:r>
              <a:rPr lang="es-ES" sz="1800" b="1" dirty="0" smtClean="0">
                <a:solidFill>
                  <a:srgbClr val="0000FF"/>
                </a:solidFill>
              </a:rPr>
              <a:t> </a:t>
            </a:r>
            <a:r>
              <a:rPr lang="es-ES" sz="1800" dirty="0" smtClean="0">
                <a:solidFill>
                  <a:srgbClr val="0000FF"/>
                </a:solidFill>
              </a:rPr>
              <a:t>has </a:t>
            </a:r>
            <a:r>
              <a:rPr lang="es-ES" sz="1800" dirty="0" err="1">
                <a:solidFill>
                  <a:srgbClr val="0000FF"/>
                </a:solidFill>
              </a:rPr>
              <a:t>been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err="1">
                <a:solidFill>
                  <a:srgbClr val="0000FF"/>
                </a:solidFill>
              </a:rPr>
              <a:t>experimentally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err="1">
                <a:solidFill>
                  <a:srgbClr val="0000FF"/>
                </a:solidFill>
              </a:rPr>
              <a:t>identified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err="1">
                <a:solidFill>
                  <a:srgbClr val="0000FF"/>
                </a:solidFill>
              </a:rPr>
              <a:t>during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err="1">
                <a:solidFill>
                  <a:srgbClr val="0000FF"/>
                </a:solidFill>
              </a:rPr>
              <a:t>the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err="1">
                <a:solidFill>
                  <a:srgbClr val="0000FF"/>
                </a:solidFill>
              </a:rPr>
              <a:t>electron</a:t>
            </a:r>
            <a:r>
              <a:rPr lang="es-ES" sz="1800" dirty="0">
                <a:solidFill>
                  <a:srgbClr val="0000FF"/>
                </a:solidFill>
              </a:rPr>
              <a:t>-ion </a:t>
            </a:r>
            <a:r>
              <a:rPr lang="es-ES" sz="1800" dirty="0" err="1">
                <a:solidFill>
                  <a:srgbClr val="0000FF"/>
                </a:solidFill>
              </a:rPr>
              <a:t>root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</a:rPr>
              <a:t>transition</a:t>
            </a:r>
            <a:r>
              <a:rPr lang="es-ES" sz="1800" dirty="0">
                <a:solidFill>
                  <a:srgbClr val="0000FF"/>
                </a:solidFill>
              </a:rPr>
              <a:t> </a:t>
            </a:r>
            <a:r>
              <a:rPr lang="es-ES" sz="1800" dirty="0" smtClean="0">
                <a:solidFill>
                  <a:srgbClr val="0000FF"/>
                </a:solidFill>
              </a:rPr>
              <a:t>and </a:t>
            </a:r>
            <a:r>
              <a:rPr lang="es-ES" sz="1800" dirty="0" err="1" smtClean="0">
                <a:solidFill>
                  <a:srgbClr val="0000FF"/>
                </a:solidFill>
              </a:rPr>
              <a:t>edge</a:t>
            </a:r>
            <a:r>
              <a:rPr lang="es-ES" sz="1800" dirty="0" smtClean="0">
                <a:solidFill>
                  <a:srgbClr val="0000FF"/>
                </a:solidFill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</a:rPr>
              <a:t>biasing</a:t>
            </a:r>
            <a:r>
              <a:rPr lang="es-ES" sz="1800" dirty="0" smtClean="0">
                <a:solidFill>
                  <a:srgbClr val="0000FF"/>
                </a:solidFill>
              </a:rPr>
              <a:t> </a:t>
            </a:r>
            <a:r>
              <a:rPr lang="es-ES" sz="1600" dirty="0" smtClean="0"/>
              <a:t>[</a:t>
            </a:r>
            <a:r>
              <a:rPr lang="es-ES" sz="1600" dirty="0" err="1" smtClean="0"/>
              <a:t>Grenfell</a:t>
            </a:r>
            <a:r>
              <a:rPr lang="es-ES" sz="1600" dirty="0" smtClean="0"/>
              <a:t> NF-2019 / NF-2020].</a:t>
            </a:r>
            <a:endParaRPr lang="es-ES" sz="1600" dirty="0"/>
          </a:p>
          <a:p>
            <a:pPr marL="285750" indent="-285750" eaLnBrk="1" hangingPunct="1">
              <a:buFont typeface="Wingdings" charset="2"/>
              <a:buChar char="ü"/>
            </a:pPr>
            <a:endParaRPr lang="es-ES" sz="1800" dirty="0"/>
          </a:p>
          <a:p>
            <a:pPr marL="285750" indent="-285750" eaLnBrk="1" hangingPunct="1">
              <a:buFont typeface="Wingdings" charset="2"/>
              <a:buChar char="ü"/>
            </a:pPr>
            <a:r>
              <a:rPr lang="en-GB" sz="1800" dirty="0">
                <a:solidFill>
                  <a:srgbClr val="008000"/>
                </a:solidFill>
              </a:rPr>
              <a:t>The radial electric field was also found to have a profound impact on turbulence </a:t>
            </a:r>
            <a:r>
              <a:rPr lang="en-GB" sz="1800" dirty="0" smtClean="0">
                <a:solidFill>
                  <a:srgbClr val="008000"/>
                </a:solidFill>
              </a:rPr>
              <a:t>intermittence. </a:t>
            </a:r>
            <a:r>
              <a:rPr lang="en-GB" sz="1800" dirty="0">
                <a:solidFill>
                  <a:srgbClr val="008000"/>
                </a:solidFill>
              </a:rPr>
              <a:t>This discovery opens up a new window for the study of the complex interactions between </a:t>
            </a:r>
            <a:r>
              <a:rPr lang="en-GB" sz="1800" dirty="0" err="1">
                <a:solidFill>
                  <a:srgbClr val="008000"/>
                </a:solidFill>
              </a:rPr>
              <a:t>E</a:t>
            </a:r>
            <a:r>
              <a:rPr lang="en-GB" sz="1800" baseline="-25000" dirty="0" err="1">
                <a:solidFill>
                  <a:srgbClr val="008000"/>
                </a:solidFill>
              </a:rPr>
              <a:t>r</a:t>
            </a:r>
            <a:r>
              <a:rPr lang="en-GB" sz="1800" dirty="0">
                <a:solidFill>
                  <a:srgbClr val="008000"/>
                </a:solidFill>
              </a:rPr>
              <a:t> and </a:t>
            </a:r>
            <a:r>
              <a:rPr lang="en-GB" sz="1800" dirty="0" smtClean="0">
                <a:solidFill>
                  <a:srgbClr val="008000"/>
                </a:solidFill>
              </a:rPr>
              <a:t>turbulence</a:t>
            </a:r>
            <a:r>
              <a:rPr lang="en-GB" sz="1800" dirty="0">
                <a:solidFill>
                  <a:srgbClr val="008000"/>
                </a:solidFill>
              </a:rPr>
              <a:t> </a:t>
            </a:r>
            <a:r>
              <a:rPr lang="en-GB" sz="1600" dirty="0" smtClean="0"/>
              <a:t>[</a:t>
            </a:r>
            <a:r>
              <a:rPr lang="en-GB" sz="1600" dirty="0" err="1"/>
              <a:t>Milligen</a:t>
            </a:r>
            <a:r>
              <a:rPr lang="en-GB" sz="1600" dirty="0"/>
              <a:t> et al., NF-2020</a:t>
            </a:r>
            <a:r>
              <a:rPr lang="en-GB" sz="1600" dirty="0" smtClean="0"/>
              <a:t>]</a:t>
            </a:r>
            <a:endParaRPr lang="es-ES_tradnl" sz="1600" dirty="0"/>
          </a:p>
        </p:txBody>
      </p:sp>
      <p:pic>
        <p:nvPicPr>
          <p:cNvPr id="12291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9041"/>
            <a:ext cx="5562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98513" y="3906838"/>
            <a:ext cx="7493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dirty="0">
                <a:cs typeface="Arial" charset="0"/>
              </a:rPr>
              <a:t>EDGE</a:t>
            </a:r>
          </a:p>
        </p:txBody>
      </p:sp>
      <p:sp>
        <p:nvSpPr>
          <p:cNvPr id="12293" name="CuadroTexto 7"/>
          <p:cNvSpPr txBox="1">
            <a:spLocks noChangeArrowheads="1"/>
          </p:cNvSpPr>
          <p:nvPr/>
        </p:nvSpPr>
        <p:spPr bwMode="auto">
          <a:xfrm>
            <a:off x="831850" y="2679700"/>
            <a:ext cx="571500" cy="307975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s-ES"/>
              <a:t>SOL </a:t>
            </a:r>
          </a:p>
        </p:txBody>
      </p:sp>
      <p:sp>
        <p:nvSpPr>
          <p:cNvPr id="12294" name="CuadroTexto 8"/>
          <p:cNvSpPr txBox="1">
            <a:spLocks noChangeArrowheads="1"/>
          </p:cNvSpPr>
          <p:nvPr/>
        </p:nvSpPr>
        <p:spPr bwMode="auto">
          <a:xfrm>
            <a:off x="7189258" y="3752949"/>
            <a:ext cx="1792817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s-ES_tradnl" dirty="0" smtClean="0"/>
              <a:t>RFX </a:t>
            </a:r>
            <a:r>
              <a:rPr lang="es-ES_tradnl" dirty="0" err="1" smtClean="0"/>
              <a:t>collaboration</a:t>
            </a:r>
            <a:endParaRPr lang="es-ES_tradnl" dirty="0"/>
          </a:p>
        </p:txBody>
      </p:sp>
      <p:sp>
        <p:nvSpPr>
          <p:cNvPr id="12295" name="CuadroTexto 9"/>
          <p:cNvSpPr txBox="1">
            <a:spLocks noChangeArrowheads="1"/>
          </p:cNvSpPr>
          <p:nvPr/>
        </p:nvSpPr>
        <p:spPr bwMode="auto">
          <a:xfrm>
            <a:off x="2159000" y="2563813"/>
            <a:ext cx="1028700" cy="400110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s-ES" sz="1000" dirty="0" err="1"/>
              <a:t>electron</a:t>
            </a:r>
            <a:r>
              <a:rPr lang="es-ES" sz="1000" dirty="0"/>
              <a:t> </a:t>
            </a:r>
            <a:r>
              <a:rPr lang="es-ES" sz="1000" dirty="0" smtClean="0"/>
              <a:t>– </a:t>
            </a:r>
            <a:r>
              <a:rPr lang="es-ES" sz="1000" dirty="0" err="1" smtClean="0"/>
              <a:t>root</a:t>
            </a:r>
            <a:endParaRPr lang="es-ES" sz="1000" dirty="0" smtClean="0"/>
          </a:p>
          <a:p>
            <a:pPr eaLnBrk="1" hangingPunct="1"/>
            <a:r>
              <a:rPr lang="es-ES" sz="1000" b="1" dirty="0" smtClean="0">
                <a:solidFill>
                  <a:srgbClr val="008000"/>
                </a:solidFill>
              </a:rPr>
              <a:t>Positive E</a:t>
            </a:r>
            <a:r>
              <a:rPr lang="es-ES" sz="1000" b="1" baseline="-25000" dirty="0" smtClean="0">
                <a:solidFill>
                  <a:srgbClr val="008000"/>
                </a:solidFill>
              </a:rPr>
              <a:t>r</a:t>
            </a:r>
            <a:r>
              <a:rPr lang="es-ES" sz="1000" b="1" dirty="0" smtClean="0">
                <a:solidFill>
                  <a:srgbClr val="008000"/>
                </a:solidFill>
              </a:rPr>
              <a:t> </a:t>
            </a:r>
            <a:endParaRPr lang="es-ES" sz="1000" b="1" dirty="0">
              <a:solidFill>
                <a:srgbClr val="008000"/>
              </a:solidFill>
            </a:endParaRPr>
          </a:p>
        </p:txBody>
      </p:sp>
      <p:sp>
        <p:nvSpPr>
          <p:cNvPr id="12296" name="CuadroTexto 10"/>
          <p:cNvSpPr txBox="1">
            <a:spLocks noChangeArrowheads="1"/>
          </p:cNvSpPr>
          <p:nvPr/>
        </p:nvSpPr>
        <p:spPr bwMode="auto">
          <a:xfrm>
            <a:off x="3746500" y="2563813"/>
            <a:ext cx="1028700" cy="400110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s-ES" sz="1000" dirty="0"/>
              <a:t>ion </a:t>
            </a:r>
            <a:r>
              <a:rPr lang="es-ES" sz="1000" dirty="0" smtClean="0"/>
              <a:t>– </a:t>
            </a:r>
            <a:r>
              <a:rPr lang="es-ES" sz="1000" dirty="0" err="1" smtClean="0"/>
              <a:t>root</a:t>
            </a:r>
            <a:endParaRPr lang="es-ES" sz="1000" dirty="0" smtClean="0"/>
          </a:p>
          <a:p>
            <a:pPr eaLnBrk="1" hangingPunct="1"/>
            <a:r>
              <a:rPr lang="es-ES" sz="1000" b="1" dirty="0" err="1" smtClean="0">
                <a:solidFill>
                  <a:srgbClr val="FF0000"/>
                </a:solidFill>
              </a:rPr>
              <a:t>Negative</a:t>
            </a:r>
            <a:r>
              <a:rPr lang="es-ES" sz="1000" b="1" dirty="0" smtClean="0">
                <a:solidFill>
                  <a:srgbClr val="FF0000"/>
                </a:solidFill>
              </a:rPr>
              <a:t> E</a:t>
            </a:r>
            <a:r>
              <a:rPr lang="es-ES" sz="1000" b="1" baseline="-25000" dirty="0" smtClean="0">
                <a:solidFill>
                  <a:srgbClr val="FF0000"/>
                </a:solidFill>
              </a:rPr>
              <a:t>r</a:t>
            </a:r>
            <a:r>
              <a:rPr lang="es-ES" sz="1000" b="1" dirty="0" smtClean="0">
                <a:solidFill>
                  <a:srgbClr val="FF0000"/>
                </a:solidFill>
              </a:rPr>
              <a:t> 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12297" name="CuadroTexto 11"/>
          <p:cNvSpPr txBox="1">
            <a:spLocks noChangeArrowheads="1"/>
          </p:cNvSpPr>
          <p:nvPr/>
        </p:nvSpPr>
        <p:spPr bwMode="auto">
          <a:xfrm>
            <a:off x="5410200" y="2555875"/>
            <a:ext cx="1028700" cy="400110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s-ES" sz="1000" dirty="0" err="1" smtClean="0"/>
              <a:t>electron</a:t>
            </a:r>
            <a:r>
              <a:rPr lang="es-ES" sz="1000" dirty="0" smtClean="0"/>
              <a:t> – </a:t>
            </a:r>
            <a:r>
              <a:rPr lang="es-ES" sz="1000" dirty="0" err="1" smtClean="0"/>
              <a:t>root</a:t>
            </a:r>
            <a:r>
              <a:rPr lang="es-ES" sz="1000" dirty="0" smtClean="0"/>
              <a:t> </a:t>
            </a:r>
            <a:r>
              <a:rPr lang="es-ES" sz="1000" b="1" dirty="0">
                <a:solidFill>
                  <a:srgbClr val="008000"/>
                </a:solidFill>
              </a:rPr>
              <a:t>Positive E</a:t>
            </a:r>
            <a:r>
              <a:rPr lang="es-ES" sz="1000" b="1" baseline="-25000" dirty="0">
                <a:solidFill>
                  <a:srgbClr val="008000"/>
                </a:solidFill>
              </a:rPr>
              <a:t>r</a:t>
            </a:r>
            <a:r>
              <a:rPr lang="es-ES" sz="1000" b="1" dirty="0">
                <a:solidFill>
                  <a:srgbClr val="008000"/>
                </a:solidFill>
              </a:rPr>
              <a:t> 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540000" y="2184400"/>
            <a:ext cx="0" cy="379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4025900" y="2184400"/>
            <a:ext cx="0" cy="379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5435600" y="2176463"/>
            <a:ext cx="0" cy="379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Transport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asymmetries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chemeClr val="bg1">
                    <a:lumMod val="75000"/>
                  </a:schemeClr>
                </a:solidFill>
              </a:rPr>
              <a:t>Fast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particle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actuators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stability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Turbulence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control: Zonal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Flows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Power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rgbClr val="0000FF"/>
                </a:solidFill>
              </a:rPr>
              <a:t>exhaust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Edge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– SOL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coupling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physics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32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CHALLENGE:</a:t>
            </a:r>
            <a:br>
              <a:rPr lang="es-ES" dirty="0" smtClean="0">
                <a:solidFill>
                  <a:srgbClr val="0000FF"/>
                </a:solidFill>
              </a:rPr>
            </a:br>
            <a:r>
              <a:rPr lang="es-ES" dirty="0" smtClean="0">
                <a:solidFill>
                  <a:srgbClr val="0000FF"/>
                </a:solidFill>
              </a:rPr>
              <a:t>POWER EXHAUST AND LIQUID METALS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6" name="CuadroTexto 4"/>
          <p:cNvSpPr txBox="1">
            <a:spLocks noChangeArrowheads="1"/>
          </p:cNvSpPr>
          <p:nvPr/>
        </p:nvSpPr>
        <p:spPr bwMode="auto">
          <a:xfrm>
            <a:off x="259646" y="4412016"/>
            <a:ext cx="8589962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b="1" dirty="0">
                <a:solidFill>
                  <a:srgbClr val="0000FF"/>
                </a:solidFill>
              </a:rPr>
              <a:t>TJ-II </a:t>
            </a:r>
            <a:r>
              <a:rPr lang="es-ES" sz="2400" b="1" dirty="0" err="1">
                <a:solidFill>
                  <a:srgbClr val="0000FF"/>
                </a:solidFill>
              </a:rPr>
              <a:t>strategy</a:t>
            </a:r>
            <a:r>
              <a:rPr lang="es-ES" sz="2400" b="1" dirty="0">
                <a:solidFill>
                  <a:srgbClr val="0000FF"/>
                </a:solidFill>
              </a:rPr>
              <a:t>: </a:t>
            </a:r>
            <a:endParaRPr lang="es-ES" sz="2400" b="1" dirty="0" smtClean="0">
              <a:solidFill>
                <a:srgbClr val="0000FF"/>
              </a:solidFill>
            </a:endParaRPr>
          </a:p>
          <a:p>
            <a:pPr algn="ctr" eaLnBrk="1" hangingPunct="1"/>
            <a:endParaRPr lang="en-GB" sz="24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n-GB" sz="2400" b="1" dirty="0" smtClean="0">
                <a:solidFill>
                  <a:srgbClr val="0000FF"/>
                </a:solidFill>
              </a:rPr>
              <a:t>LIQUID METALS USING CPS</a:t>
            </a:r>
          </a:p>
          <a:p>
            <a:pPr algn="ctr" eaLnBrk="1" hangingPunct="1"/>
            <a:r>
              <a:rPr lang="en-GB" sz="2400" b="1" dirty="0" smtClean="0">
                <a:solidFill>
                  <a:srgbClr val="0000FF"/>
                </a:solidFill>
              </a:rPr>
              <a:t>HIGH FLUX FACILITY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8342" y="1422609"/>
            <a:ext cx="856932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Whether ITER baseline exhaust strategy can be extrapolated to DEMO is an open question.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Therefore the development of alternative power exhaust solutions is necessary</a:t>
            </a:r>
          </a:p>
          <a:p>
            <a:pPr algn="just">
              <a:defRPr/>
            </a:pPr>
            <a:endParaRPr lang="en-GB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03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LIQUID METALS AND POWER EXHAUST</a:t>
            </a:r>
            <a:br>
              <a:rPr lang="es-ES" dirty="0" smtClean="0">
                <a:solidFill>
                  <a:srgbClr val="0000FF"/>
                </a:solidFill>
              </a:rPr>
            </a:br>
            <a:r>
              <a:rPr lang="es-ES" dirty="0" err="1" smtClean="0">
                <a:solidFill>
                  <a:srgbClr val="0000FF"/>
                </a:solidFill>
              </a:rPr>
              <a:t>Sputtering</a:t>
            </a:r>
            <a:r>
              <a:rPr lang="es-ES" dirty="0" smtClean="0">
                <a:solidFill>
                  <a:srgbClr val="0000FF"/>
                </a:solidFill>
              </a:rPr>
              <a:t>, </a:t>
            </a:r>
            <a:r>
              <a:rPr lang="es-ES" dirty="0" err="1" smtClean="0">
                <a:solidFill>
                  <a:srgbClr val="0000FF"/>
                </a:solidFill>
              </a:rPr>
              <a:t>evaporation</a:t>
            </a:r>
            <a:r>
              <a:rPr lang="es-ES" dirty="0" smtClean="0">
                <a:solidFill>
                  <a:srgbClr val="0000FF"/>
                </a:solidFill>
              </a:rPr>
              <a:t> and </a:t>
            </a:r>
            <a:r>
              <a:rPr lang="es-ES" dirty="0" err="1" smtClean="0">
                <a:solidFill>
                  <a:srgbClr val="0000FF"/>
                </a:solidFill>
              </a:rPr>
              <a:t>retention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4188011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b="1" dirty="0" smtClean="0">
                <a:solidFill>
                  <a:srgbClr val="008000"/>
                </a:solidFill>
              </a:rPr>
              <a:t>D retention</a:t>
            </a:r>
          </a:p>
          <a:p>
            <a:pPr hangingPunct="0"/>
            <a:endParaRPr lang="en-GB" b="1" dirty="0">
              <a:solidFill>
                <a:srgbClr val="008000"/>
              </a:solidFill>
            </a:endParaRPr>
          </a:p>
          <a:p>
            <a:pPr hangingPunct="0"/>
            <a:r>
              <a:rPr lang="en-GB" dirty="0" smtClean="0">
                <a:solidFill>
                  <a:srgbClr val="008000"/>
                </a:solidFill>
              </a:rPr>
              <a:t>The </a:t>
            </a:r>
            <a:r>
              <a:rPr lang="en-GB" dirty="0">
                <a:solidFill>
                  <a:srgbClr val="008000"/>
                </a:solidFill>
              </a:rPr>
              <a:t>retention of evaporated or plasma injected lithium on W </a:t>
            </a:r>
            <a:r>
              <a:rPr lang="en-GB" dirty="0" smtClean="0">
                <a:solidFill>
                  <a:srgbClr val="008000"/>
                </a:solidFill>
              </a:rPr>
              <a:t>was </a:t>
            </a:r>
            <a:r>
              <a:rPr lang="en-GB" dirty="0">
                <a:solidFill>
                  <a:srgbClr val="008000"/>
                </a:solidFill>
              </a:rPr>
              <a:t>investigated </a:t>
            </a:r>
            <a:r>
              <a:rPr lang="en-GB" dirty="0" smtClean="0">
                <a:solidFill>
                  <a:srgbClr val="008000"/>
                </a:solidFill>
              </a:rPr>
              <a:t>to </a:t>
            </a:r>
            <a:r>
              <a:rPr lang="en-GB" dirty="0">
                <a:solidFill>
                  <a:srgbClr val="008000"/>
                </a:solidFill>
              </a:rPr>
              <a:t>assess its impact on a fusion reactor operating with hot first </a:t>
            </a:r>
            <a:r>
              <a:rPr lang="en-GB" dirty="0" smtClean="0">
                <a:solidFill>
                  <a:srgbClr val="008000"/>
                </a:solidFill>
              </a:rPr>
              <a:t>wall (FW). </a:t>
            </a:r>
          </a:p>
          <a:p>
            <a:pPr hangingPunct="0"/>
            <a:endParaRPr lang="en-GB" dirty="0">
              <a:solidFill>
                <a:srgbClr val="008000"/>
              </a:solidFill>
            </a:endParaRPr>
          </a:p>
          <a:p>
            <a:pPr hangingPunct="0"/>
            <a:r>
              <a:rPr lang="en-GB" dirty="0" smtClean="0">
                <a:solidFill>
                  <a:srgbClr val="008000"/>
                </a:solidFill>
              </a:rPr>
              <a:t>It </a:t>
            </a:r>
            <a:r>
              <a:rPr lang="en-GB" dirty="0">
                <a:solidFill>
                  <a:srgbClr val="008000"/>
                </a:solidFill>
              </a:rPr>
              <a:t>was concluded </a:t>
            </a:r>
            <a:r>
              <a:rPr lang="en-GB" dirty="0" smtClean="0">
                <a:solidFill>
                  <a:srgbClr val="008000"/>
                </a:solidFill>
              </a:rPr>
              <a:t>that </a:t>
            </a:r>
            <a:r>
              <a:rPr lang="en-GB" dirty="0">
                <a:solidFill>
                  <a:srgbClr val="008000"/>
                </a:solidFill>
              </a:rPr>
              <a:t>an </a:t>
            </a:r>
            <a:r>
              <a:rPr lang="en-GB" b="1" dirty="0">
                <a:solidFill>
                  <a:srgbClr val="008000"/>
                </a:solidFill>
              </a:rPr>
              <a:t>exponentially decaying retention as the FW temperature is increased </a:t>
            </a:r>
            <a:r>
              <a:rPr lang="en-GB" dirty="0">
                <a:solidFill>
                  <a:srgbClr val="008000"/>
                </a:solidFill>
              </a:rPr>
              <a:t>takes place, with negligible D/Li ratios at T&gt;</a:t>
            </a:r>
            <a:r>
              <a:rPr lang="en-GB" dirty="0" smtClean="0">
                <a:solidFill>
                  <a:srgbClr val="008000"/>
                </a:solidFill>
              </a:rPr>
              <a:t>350ºC.</a:t>
            </a:r>
          </a:p>
          <a:p>
            <a:pPr hangingPunct="0"/>
            <a:endParaRPr lang="en-GB" dirty="0"/>
          </a:p>
          <a:p>
            <a:pPr hangingPunct="0"/>
            <a:r>
              <a:rPr lang="en-US" dirty="0" smtClean="0"/>
              <a:t>A. de </a:t>
            </a:r>
            <a:r>
              <a:rPr lang="en-US" dirty="0"/>
              <a:t>C</a:t>
            </a:r>
            <a:r>
              <a:rPr lang="en-US" dirty="0" smtClean="0"/>
              <a:t>astro et al., NF-2018 / E. </a:t>
            </a:r>
            <a:r>
              <a:rPr lang="en-US" dirty="0" err="1" smtClean="0"/>
              <a:t>Oyarzabal</a:t>
            </a:r>
            <a:r>
              <a:rPr lang="en-US" dirty="0" smtClean="0"/>
              <a:t> et al., NF-2021 </a:t>
            </a:r>
            <a:endParaRPr lang="en-GB" dirty="0" smtClean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20" y="1284111"/>
            <a:ext cx="4058356" cy="2771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42334" y="1481663"/>
            <a:ext cx="485986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Solid and liquid samples of Li/</a:t>
            </a:r>
            <a:r>
              <a:rPr lang="en-GB" b="1" dirty="0" err="1">
                <a:solidFill>
                  <a:srgbClr val="0000FF"/>
                </a:solidFill>
              </a:rPr>
              <a:t>LiSn</a:t>
            </a:r>
            <a:r>
              <a:rPr lang="en-GB" b="1" dirty="0">
                <a:solidFill>
                  <a:srgbClr val="0000FF"/>
                </a:solidFill>
              </a:rPr>
              <a:t>/</a:t>
            </a:r>
            <a:r>
              <a:rPr lang="en-GB" b="1" dirty="0" err="1" smtClean="0">
                <a:solidFill>
                  <a:srgbClr val="0000FF"/>
                </a:solidFill>
              </a:rPr>
              <a:t>Sn</a:t>
            </a:r>
            <a:r>
              <a:rPr lang="en-GB" b="1" dirty="0" smtClean="0">
                <a:solidFill>
                  <a:srgbClr val="0000FF"/>
                </a:solidFill>
              </a:rPr>
              <a:t> </a:t>
            </a:r>
            <a:r>
              <a:rPr lang="en-GB" b="1" dirty="0">
                <a:solidFill>
                  <a:srgbClr val="0000FF"/>
                </a:solidFill>
              </a:rPr>
              <a:t>in a </a:t>
            </a:r>
            <a:r>
              <a:rPr lang="en-GB" b="1" dirty="0" smtClean="0">
                <a:solidFill>
                  <a:srgbClr val="0000FF"/>
                </a:solidFill>
              </a:rPr>
              <a:t>CPS</a:t>
            </a:r>
          </a:p>
          <a:p>
            <a:endParaRPr lang="en-GB" b="1" dirty="0">
              <a:solidFill>
                <a:srgbClr val="0000FF"/>
              </a:solidFill>
            </a:endParaRPr>
          </a:p>
          <a:p>
            <a:r>
              <a:rPr lang="en-GB" b="1" dirty="0" smtClean="0">
                <a:solidFill>
                  <a:srgbClr val="0000FF"/>
                </a:solidFill>
              </a:rPr>
              <a:t>The kinetic </a:t>
            </a:r>
            <a:r>
              <a:rPr lang="en-GB" b="1" dirty="0">
                <a:solidFill>
                  <a:srgbClr val="0000FF"/>
                </a:solidFill>
              </a:rPr>
              <a:t>energy </a:t>
            </a:r>
            <a:r>
              <a:rPr lang="en-GB" b="1" dirty="0" smtClean="0">
                <a:solidFill>
                  <a:srgbClr val="0000FF"/>
                </a:solidFill>
              </a:rPr>
              <a:t>of </a:t>
            </a:r>
            <a:r>
              <a:rPr lang="en-GB" b="1" dirty="0">
                <a:solidFill>
                  <a:srgbClr val="0000FF"/>
                </a:solidFill>
              </a:rPr>
              <a:t>ejected atomic species </a:t>
            </a:r>
            <a:r>
              <a:rPr lang="en-GB" dirty="0" smtClean="0">
                <a:solidFill>
                  <a:srgbClr val="0000FF"/>
                </a:solidFill>
              </a:rPr>
              <a:t>is </a:t>
            </a:r>
            <a:r>
              <a:rPr lang="en-GB" dirty="0">
                <a:solidFill>
                  <a:srgbClr val="0000FF"/>
                </a:solidFill>
              </a:rPr>
              <a:t>well correlated to the different relative contributions</a:t>
            </a:r>
            <a:r>
              <a:rPr lang="en-GB" b="1" dirty="0">
                <a:solidFill>
                  <a:srgbClr val="0000FF"/>
                </a:solidFill>
              </a:rPr>
              <a:t> of sputtered/</a:t>
            </a:r>
            <a:r>
              <a:rPr lang="en-GB" b="1" dirty="0" smtClean="0">
                <a:solidFill>
                  <a:srgbClr val="0000FF"/>
                </a:solidFill>
              </a:rPr>
              <a:t>evaporated </a:t>
            </a:r>
            <a:r>
              <a:rPr lang="en-GB" dirty="0" smtClean="0">
                <a:solidFill>
                  <a:srgbClr val="0000FF"/>
                </a:solidFill>
              </a:rPr>
              <a:t>atoms </a:t>
            </a:r>
            <a:r>
              <a:rPr lang="en-GB" dirty="0">
                <a:solidFill>
                  <a:srgbClr val="0000FF"/>
                </a:solidFill>
              </a:rPr>
              <a:t>given by the thermal sputtering </a:t>
            </a:r>
            <a:r>
              <a:rPr lang="en-GB" dirty="0" smtClean="0">
                <a:solidFill>
                  <a:srgbClr val="0000FF"/>
                </a:solidFill>
              </a:rPr>
              <a:t>model</a:t>
            </a:r>
            <a:r>
              <a:rPr lang="en-GB" dirty="0">
                <a:solidFill>
                  <a:srgbClr val="0000FF"/>
                </a:solidFill>
              </a:rPr>
              <a:t> </a:t>
            </a:r>
            <a:endParaRPr lang="en-GB" dirty="0" smtClean="0">
              <a:solidFill>
                <a:srgbClr val="0000FF"/>
              </a:solidFill>
            </a:endParaRPr>
          </a:p>
          <a:p>
            <a:endParaRPr lang="en-GB" dirty="0"/>
          </a:p>
          <a:p>
            <a:r>
              <a:rPr lang="en-GB" dirty="0" smtClean="0"/>
              <a:t>F. </a:t>
            </a:r>
            <a:r>
              <a:rPr lang="en-GB" dirty="0" err="1" smtClean="0"/>
              <a:t>Tabarés</a:t>
            </a:r>
            <a:r>
              <a:rPr lang="en-GB" dirty="0" smtClean="0"/>
              <a:t> et al., JNM-2018 / IAEA-2021</a:t>
            </a:r>
          </a:p>
        </p:txBody>
      </p:sp>
    </p:spTree>
    <p:extLst>
      <p:ext uri="{BB962C8B-B14F-4D97-AF65-F5344CB8AC3E}">
        <p14:creationId xmlns:p14="http://schemas.microsoft.com/office/powerpoint/2010/main" val="298876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646" y="44623"/>
            <a:ext cx="7543800" cy="869700"/>
          </a:xfrm>
        </p:spPr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LIQUID METALS AND POWER EXHAUST</a:t>
            </a:r>
            <a:br>
              <a:rPr lang="es-ES" dirty="0" smtClean="0">
                <a:solidFill>
                  <a:srgbClr val="0000FF"/>
                </a:solidFill>
              </a:rPr>
            </a:br>
            <a:r>
              <a:rPr lang="es-ES" dirty="0" err="1" smtClean="0">
                <a:solidFill>
                  <a:srgbClr val="0000FF"/>
                </a:solidFill>
              </a:rPr>
              <a:t>Secondary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electron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emission</a:t>
            </a:r>
            <a:r>
              <a:rPr lang="es-ES" dirty="0" smtClean="0">
                <a:solidFill>
                  <a:srgbClr val="0000FF"/>
                </a:solidFill>
              </a:rPr>
              <a:t> in </a:t>
            </a:r>
            <a:r>
              <a:rPr lang="es-ES" dirty="0" err="1" smtClean="0">
                <a:solidFill>
                  <a:srgbClr val="0000FF"/>
                </a:solidFill>
              </a:rPr>
              <a:t>Liquid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surfaces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799188"/>
            <a:ext cx="47413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endParaRPr lang="en-GB" sz="2000" dirty="0">
              <a:solidFill>
                <a:srgbClr val="0000FF"/>
              </a:solidFill>
            </a:endParaRPr>
          </a:p>
          <a:p>
            <a:pPr marL="285750" indent="-285750" hangingPunct="0">
              <a:buFont typeface="Wingdings" charset="2"/>
              <a:buChar char="ü"/>
            </a:pPr>
            <a:r>
              <a:rPr lang="en-GB" sz="2000" dirty="0" smtClean="0">
                <a:solidFill>
                  <a:srgbClr val="0000FF"/>
                </a:solidFill>
              </a:rPr>
              <a:t>Oxidation of Li leads to an increase in the SEE yield.</a:t>
            </a:r>
          </a:p>
          <a:p>
            <a:pPr hangingPunct="0"/>
            <a:endParaRPr lang="en-GB" sz="2000" dirty="0" smtClean="0">
              <a:solidFill>
                <a:srgbClr val="008000"/>
              </a:solidFill>
            </a:endParaRPr>
          </a:p>
          <a:p>
            <a:pPr marL="285750" indent="-285750" hangingPunct="0">
              <a:buFont typeface="Wingdings" charset="2"/>
              <a:buChar char="ü"/>
            </a:pPr>
            <a:r>
              <a:rPr lang="en-GB" sz="2000" dirty="0">
                <a:solidFill>
                  <a:srgbClr val="008000"/>
                </a:solidFill>
              </a:rPr>
              <a:t>A</a:t>
            </a:r>
            <a:r>
              <a:rPr lang="en-GB" sz="2000" dirty="0" smtClean="0">
                <a:solidFill>
                  <a:srgbClr val="008000"/>
                </a:solidFill>
              </a:rPr>
              <a:t>nnealing of the Li sample at 500 </a:t>
            </a:r>
            <a:r>
              <a:rPr lang="en-GB" sz="2000" baseline="30000" dirty="0" smtClean="0">
                <a:solidFill>
                  <a:srgbClr val="008000"/>
                </a:solidFill>
              </a:rPr>
              <a:t>0</a:t>
            </a:r>
            <a:r>
              <a:rPr lang="en-GB" sz="2000" dirty="0" smtClean="0">
                <a:solidFill>
                  <a:srgbClr val="008000"/>
                </a:solidFill>
              </a:rPr>
              <a:t>C was enough to revert the values to those corresponding to clean surfaces. </a:t>
            </a:r>
          </a:p>
          <a:p>
            <a:pPr marL="285750" indent="-285750" hangingPunct="0">
              <a:buFont typeface="Wingdings" charset="2"/>
              <a:buChar char="ü"/>
            </a:pPr>
            <a:endParaRPr lang="en-GB" sz="2000" dirty="0"/>
          </a:p>
          <a:p>
            <a:pPr marL="285750" indent="-285750" hangingPunct="0">
              <a:buFont typeface="Wingdings" charset="2"/>
              <a:buChar char="ü"/>
            </a:pPr>
            <a:r>
              <a:rPr lang="en-GB" sz="2000" dirty="0"/>
              <a:t>These results have a direct impact on the development of </a:t>
            </a:r>
            <a:r>
              <a:rPr lang="en-GB" sz="2000" dirty="0" smtClean="0"/>
              <a:t>LM-</a:t>
            </a:r>
            <a:r>
              <a:rPr lang="en-GB" sz="2000" dirty="0"/>
              <a:t>based </a:t>
            </a:r>
            <a:r>
              <a:rPr lang="en-GB" sz="2000" dirty="0" err="1"/>
              <a:t>divertor</a:t>
            </a:r>
            <a:r>
              <a:rPr lang="en-GB" sz="2000" dirty="0"/>
              <a:t> targets in </a:t>
            </a:r>
            <a:r>
              <a:rPr lang="en-GB" sz="2000" dirty="0" smtClean="0"/>
              <a:t>fusion.</a:t>
            </a:r>
            <a:endParaRPr lang="en-GB" sz="2000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41333" y="2264850"/>
            <a:ext cx="4374445" cy="30409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0108" y="5877008"/>
            <a:ext cx="44026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E. </a:t>
            </a:r>
            <a:r>
              <a:rPr lang="en-GB" sz="1600" dirty="0" err="1"/>
              <a:t>Oyarzabal</a:t>
            </a:r>
            <a:r>
              <a:rPr lang="es-ES_tradnl" sz="1600" dirty="0"/>
              <a:t> et al., </a:t>
            </a:r>
            <a:r>
              <a:rPr lang="es-ES_tradnl" sz="1600" dirty="0" err="1"/>
              <a:t>Nucl</a:t>
            </a:r>
            <a:r>
              <a:rPr lang="es-ES_tradnl" sz="1600" dirty="0"/>
              <a:t>. Mater. and </a:t>
            </a:r>
            <a:r>
              <a:rPr lang="es-ES_tradnl" sz="1600" dirty="0" err="1"/>
              <a:t>Energy</a:t>
            </a:r>
            <a:r>
              <a:rPr lang="es-ES_tradnl" sz="1600" dirty="0"/>
              <a:t> 2021</a:t>
            </a:r>
            <a:r>
              <a:rPr lang="en-GB" sz="1600" dirty="0"/>
              <a:t> </a:t>
            </a:r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47322" y="1171222"/>
            <a:ext cx="85880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</a:rPr>
              <a:t>SEE of liquid Li surfaces in a CPS arrangement </a:t>
            </a:r>
            <a:r>
              <a:rPr lang="en-GB" sz="2000" dirty="0">
                <a:solidFill>
                  <a:srgbClr val="0000FF"/>
                </a:solidFill>
              </a:rPr>
              <a:t>was investigated for the first </a:t>
            </a:r>
            <a:r>
              <a:rPr lang="en-GB" sz="2000" dirty="0" smtClean="0">
                <a:solidFill>
                  <a:srgbClr val="0000FF"/>
                </a:solidFill>
              </a:rPr>
              <a:t>time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880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POWER EXHAUST</a:t>
            </a:r>
            <a:br>
              <a:rPr lang="es-ES" dirty="0" smtClean="0">
                <a:solidFill>
                  <a:srgbClr val="0000FF"/>
                </a:solidFill>
              </a:rPr>
            </a:br>
            <a:r>
              <a:rPr lang="es-ES" dirty="0" smtClean="0">
                <a:solidFill>
                  <a:srgbClr val="0000FF"/>
                </a:solidFill>
              </a:rPr>
              <a:t>OLMAT: High </a:t>
            </a:r>
            <a:r>
              <a:rPr lang="es-ES" dirty="0" err="1" smtClean="0">
                <a:solidFill>
                  <a:srgbClr val="0000FF"/>
                </a:solidFill>
              </a:rPr>
              <a:t>heat</a:t>
            </a:r>
            <a:r>
              <a:rPr lang="es-ES" dirty="0" smtClean="0">
                <a:solidFill>
                  <a:srgbClr val="0000FF"/>
                </a:solidFill>
              </a:rPr>
              <a:t> flux </a:t>
            </a:r>
            <a:r>
              <a:rPr lang="es-ES" dirty="0" err="1" smtClean="0">
                <a:solidFill>
                  <a:srgbClr val="0000FF"/>
                </a:solidFill>
              </a:rPr>
              <a:t>facility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6755" y="5242302"/>
            <a:ext cx="885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GB" sz="2000" dirty="0" smtClean="0"/>
              <a:t>The </a:t>
            </a:r>
            <a:r>
              <a:rPr lang="en-GB" sz="2000" dirty="0"/>
              <a:t>OLMAT facility, aimed at testing </a:t>
            </a:r>
            <a:r>
              <a:rPr lang="en-GB" sz="2000" dirty="0" smtClean="0"/>
              <a:t>prototypes </a:t>
            </a:r>
            <a:r>
              <a:rPr lang="en-GB" sz="2000" dirty="0"/>
              <a:t>under DEMO-relevant heat </a:t>
            </a:r>
            <a:r>
              <a:rPr lang="en-GB" sz="2000" dirty="0" smtClean="0"/>
              <a:t>loads </a:t>
            </a:r>
            <a:r>
              <a:rPr lang="en-GB" sz="2000" dirty="0"/>
              <a:t>was constructed and installed. </a:t>
            </a: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986" y="1027212"/>
            <a:ext cx="6062713" cy="3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0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/>
          <p:cNvSpPr txBox="1">
            <a:spLocks noGrp="1"/>
          </p:cNvSpPr>
          <p:nvPr>
            <p:ph type="title"/>
          </p:nvPr>
        </p:nvSpPr>
        <p:spPr>
          <a:xfrm>
            <a:off x="-165100" y="-39688"/>
            <a:ext cx="6875463" cy="852488"/>
          </a:xfrm>
        </p:spPr>
        <p:txBody>
          <a:bodyPr lIns="91440" tIns="45720" rIns="91440" bIns="45720" anchor="t"/>
          <a:lstStyle/>
          <a:p>
            <a:pPr algn="ctr">
              <a:spcBef>
                <a:spcPct val="0"/>
              </a:spcBef>
              <a:buSzTx/>
            </a:pPr>
            <a:r>
              <a:rPr lang="es-ES" dirty="0" smtClean="0">
                <a:solidFill>
                  <a:srgbClr val="0000FF"/>
                </a:solidFill>
                <a:latin typeface="Arial" charset="0"/>
              </a:rPr>
              <a:t>TJ</a:t>
            </a:r>
            <a:r>
              <a:rPr lang="es-ES" dirty="0">
                <a:solidFill>
                  <a:srgbClr val="0000FF"/>
                </a:solidFill>
                <a:latin typeface="Arial" charset="0"/>
              </a:rPr>
              <a:t>-II  </a:t>
            </a:r>
            <a:r>
              <a:rPr lang="es-ES" dirty="0" err="1">
                <a:solidFill>
                  <a:srgbClr val="0000FF"/>
                </a:solidFill>
                <a:latin typeface="Arial" charset="0"/>
              </a:rPr>
              <a:t>programme</a:t>
            </a:r>
            <a:r>
              <a:rPr lang="es-ES" dirty="0">
                <a:solidFill>
                  <a:srgbClr val="0000FF"/>
                </a:solidFill>
                <a:latin typeface="Arial" charset="0"/>
              </a:rPr>
              <a:t>: </a:t>
            </a:r>
            <a:r>
              <a:rPr lang="es-ES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es-ES" dirty="0">
                <a:solidFill>
                  <a:srgbClr val="FF0000"/>
                </a:solidFill>
                <a:latin typeface="Arial" charset="0"/>
              </a:rPr>
            </a:br>
            <a:r>
              <a:rPr lang="es-ES" dirty="0" err="1">
                <a:solidFill>
                  <a:srgbClr val="FF0000"/>
                </a:solidFill>
                <a:latin typeface="Arial" charset="0"/>
              </a:rPr>
              <a:t>towards</a:t>
            </a:r>
            <a:r>
              <a:rPr lang="es-ES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Arial" charset="0"/>
              </a:rPr>
              <a:t>model</a:t>
            </a:r>
            <a:r>
              <a:rPr lang="es-ES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Arial" charset="0"/>
              </a:rPr>
              <a:t>validation</a:t>
            </a:r>
            <a:r>
              <a:rPr lang="es-ES" dirty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s-ES" dirty="0" err="1">
                <a:solidFill>
                  <a:srgbClr val="FF0000"/>
                </a:solidFill>
                <a:latin typeface="Arial" charset="0"/>
              </a:rPr>
              <a:t>fusion</a:t>
            </a:r>
            <a:r>
              <a:rPr lang="es-ES" dirty="0">
                <a:solidFill>
                  <a:srgbClr val="FF0000"/>
                </a:solidFill>
                <a:latin typeface="Arial" charset="0"/>
              </a:rPr>
              <a:t> plasmas</a:t>
            </a:r>
          </a:p>
        </p:txBody>
      </p:sp>
      <p:sp>
        <p:nvSpPr>
          <p:cNvPr id="17415" name="CuadroTexto 9"/>
          <p:cNvSpPr txBox="1">
            <a:spLocks noChangeArrowheads="1"/>
          </p:cNvSpPr>
          <p:nvPr/>
        </p:nvSpPr>
        <p:spPr bwMode="auto">
          <a:xfrm>
            <a:off x="0" y="3988863"/>
            <a:ext cx="1908175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000" dirty="0" err="1"/>
              <a:t>T</a:t>
            </a:r>
            <a:r>
              <a:rPr lang="es-ES" sz="2000" dirty="0" err="1" smtClean="0"/>
              <a:t>ransport</a:t>
            </a:r>
            <a:r>
              <a:rPr lang="es-ES" sz="2000" dirty="0" smtClean="0"/>
              <a:t> </a:t>
            </a:r>
            <a:r>
              <a:rPr lang="es-ES" sz="2000" dirty="0"/>
              <a:t>[</a:t>
            </a:r>
            <a:r>
              <a:rPr lang="es-ES" sz="2000" dirty="0" err="1"/>
              <a:t>asymmetries</a:t>
            </a:r>
            <a:r>
              <a:rPr lang="es-ES" sz="2000" dirty="0" smtClean="0"/>
              <a:t>]</a:t>
            </a:r>
          </a:p>
          <a:p>
            <a:pPr algn="ctr" eaLnBrk="1" hangingPunct="1"/>
            <a:endParaRPr lang="es-ES" sz="2000" dirty="0"/>
          </a:p>
        </p:txBody>
      </p:sp>
      <p:sp>
        <p:nvSpPr>
          <p:cNvPr id="17416" name="CuadroTexto 10"/>
          <p:cNvSpPr txBox="1">
            <a:spLocks noChangeArrowheads="1"/>
          </p:cNvSpPr>
          <p:nvPr/>
        </p:nvSpPr>
        <p:spPr bwMode="auto">
          <a:xfrm>
            <a:off x="832556" y="4996926"/>
            <a:ext cx="2991555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000" dirty="0" err="1"/>
              <a:t>Turbulent</a:t>
            </a:r>
            <a:r>
              <a:rPr lang="es-ES" sz="2000" dirty="0"/>
              <a:t> &amp; </a:t>
            </a:r>
            <a:r>
              <a:rPr lang="es-ES" sz="2000" dirty="0" err="1"/>
              <a:t>neoclassical</a:t>
            </a:r>
            <a:endParaRPr lang="es-ES" sz="2000" dirty="0"/>
          </a:p>
          <a:p>
            <a:pPr algn="ctr" eaLnBrk="1" hangingPunct="1"/>
            <a:r>
              <a:rPr lang="es-ES" sz="2000" dirty="0" err="1" smtClean="0"/>
              <a:t>Entanglement</a:t>
            </a:r>
            <a:endParaRPr lang="es-ES" sz="2000" dirty="0" smtClean="0"/>
          </a:p>
          <a:p>
            <a:pPr algn="ctr" eaLnBrk="1" hangingPunct="1"/>
            <a:r>
              <a:rPr lang="es-ES" sz="2000" dirty="0" smtClean="0"/>
              <a:t>&amp; </a:t>
            </a:r>
            <a:r>
              <a:rPr lang="es-ES" sz="2000" dirty="0" err="1" smtClean="0"/>
              <a:t>self-organization</a:t>
            </a:r>
            <a:endParaRPr lang="es-ES" sz="2000" dirty="0"/>
          </a:p>
        </p:txBody>
      </p:sp>
      <p:sp>
        <p:nvSpPr>
          <p:cNvPr id="17417" name="CuadroTexto 11"/>
          <p:cNvSpPr txBox="1">
            <a:spLocks noChangeArrowheads="1"/>
          </p:cNvSpPr>
          <p:nvPr/>
        </p:nvSpPr>
        <p:spPr bwMode="auto">
          <a:xfrm>
            <a:off x="4500563" y="4996926"/>
            <a:ext cx="165576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000"/>
              <a:t>Physics</a:t>
            </a:r>
          </a:p>
          <a:p>
            <a:pPr algn="ctr" eaLnBrk="1" hangingPunct="1"/>
            <a:r>
              <a:rPr lang="es-ES" sz="2000"/>
              <a:t>particle fuelling</a:t>
            </a:r>
          </a:p>
        </p:txBody>
      </p:sp>
      <p:sp>
        <p:nvSpPr>
          <p:cNvPr id="17418" name="CuadroTexto 12"/>
          <p:cNvSpPr txBox="1">
            <a:spLocks noChangeArrowheads="1"/>
          </p:cNvSpPr>
          <p:nvPr/>
        </p:nvSpPr>
        <p:spPr bwMode="auto">
          <a:xfrm>
            <a:off x="7035800" y="5022326"/>
            <a:ext cx="1867429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000" dirty="0" err="1" smtClean="0"/>
              <a:t>Power</a:t>
            </a:r>
            <a:r>
              <a:rPr lang="es-ES" sz="2000" dirty="0" smtClean="0"/>
              <a:t> </a:t>
            </a:r>
            <a:r>
              <a:rPr lang="es-ES" sz="2000" dirty="0" err="1" smtClean="0"/>
              <a:t>exhausts</a:t>
            </a:r>
            <a:endParaRPr lang="es-ES" sz="2000" dirty="0" smtClean="0"/>
          </a:p>
          <a:p>
            <a:pPr algn="ctr" eaLnBrk="1" hangingPunct="1"/>
            <a:endParaRPr lang="es-ES" sz="2000" dirty="0"/>
          </a:p>
        </p:txBody>
      </p:sp>
      <p:sp>
        <p:nvSpPr>
          <p:cNvPr id="17419" name="CuadroTexto 13"/>
          <p:cNvSpPr txBox="1">
            <a:spLocks noChangeArrowheads="1"/>
          </p:cNvSpPr>
          <p:nvPr/>
        </p:nvSpPr>
        <p:spPr bwMode="auto">
          <a:xfrm>
            <a:off x="5792788" y="3988863"/>
            <a:ext cx="165576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000"/>
              <a:t>Edge-SOL coupling and SOL width</a:t>
            </a:r>
          </a:p>
        </p:txBody>
      </p:sp>
      <p:sp>
        <p:nvSpPr>
          <p:cNvPr id="15" name="Abrir llave 14"/>
          <p:cNvSpPr/>
          <p:nvPr/>
        </p:nvSpPr>
        <p:spPr>
          <a:xfrm rot="16200000">
            <a:off x="4085431" y="-926830"/>
            <a:ext cx="936625" cy="9037638"/>
          </a:xfrm>
          <a:prstGeom prst="leftBrace">
            <a:avLst>
              <a:gd name="adj1" fmla="val 8333"/>
              <a:gd name="adj2" fmla="val 5014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FF0000"/>
              </a:solidFill>
            </a:endParaRPr>
          </a:p>
        </p:txBody>
      </p:sp>
      <p:sp>
        <p:nvSpPr>
          <p:cNvPr id="17421" name="CuadroTexto 15"/>
          <p:cNvSpPr txBox="1">
            <a:spLocks noChangeArrowheads="1"/>
          </p:cNvSpPr>
          <p:nvPr/>
        </p:nvSpPr>
        <p:spPr bwMode="auto">
          <a:xfrm>
            <a:off x="3187700" y="3988863"/>
            <a:ext cx="1655763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000"/>
              <a:t>Fast particle physics</a:t>
            </a:r>
          </a:p>
          <a:p>
            <a:pPr algn="ctr" eaLnBrk="1" hangingPunct="1"/>
            <a:r>
              <a:rPr lang="es-ES" sz="2000"/>
              <a:t>[AEs control]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95452" y="1374592"/>
            <a:ext cx="8607777" cy="16722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GB" sz="4000" baseline="30000" dirty="0">
                <a:cs typeface="Arial" charset="0"/>
              </a:rPr>
              <a:t>Using its unique flexibility and advanced plasma diagnostics, </a:t>
            </a:r>
          </a:p>
          <a:p>
            <a:pPr algn="ctr">
              <a:lnSpc>
                <a:spcPct val="130000"/>
              </a:lnSpc>
              <a:defRPr/>
            </a:pPr>
            <a:r>
              <a:rPr lang="en-GB" sz="4000" baseline="30000" dirty="0">
                <a:cs typeface="Arial" charset="0"/>
              </a:rPr>
              <a:t>the TJ-II </a:t>
            </a:r>
            <a:r>
              <a:rPr lang="en-GB" sz="4000" baseline="30000" dirty="0" err="1">
                <a:cs typeface="Arial" charset="0"/>
              </a:rPr>
              <a:t>stellarator</a:t>
            </a:r>
            <a:r>
              <a:rPr lang="en-GB" sz="4000" baseline="30000" dirty="0">
                <a:cs typeface="Arial" charset="0"/>
              </a:rPr>
              <a:t> is contributing to </a:t>
            </a:r>
          </a:p>
          <a:p>
            <a:pPr algn="ctr">
              <a:lnSpc>
                <a:spcPct val="130000"/>
              </a:lnSpc>
              <a:defRPr/>
            </a:pPr>
            <a:r>
              <a:rPr lang="en-GB" sz="4000" baseline="30000" dirty="0">
                <a:cs typeface="Arial" charset="0"/>
              </a:rPr>
              <a:t>the understanding of critical challenges in fusion plasmas.</a:t>
            </a:r>
            <a:endParaRPr lang="en-GB" sz="4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6" grpId="0" animBg="1"/>
      <p:bldP spid="17417" grpId="0" animBg="1"/>
      <p:bldP spid="17418" grpId="0" animBg="1"/>
      <p:bldP spid="17419" grpId="0" animBg="1"/>
      <p:bldP spid="15" grpId="0" animBg="1"/>
      <p:bldP spid="17421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0" dirty="0" smtClean="0">
                <a:solidFill>
                  <a:srgbClr val="000000"/>
                </a:solidFill>
              </a:rPr>
              <a:t>TJ-II </a:t>
            </a:r>
            <a:r>
              <a:rPr lang="es-ES" b="0" dirty="0" err="1" smtClean="0">
                <a:solidFill>
                  <a:srgbClr val="000000"/>
                </a:solidFill>
              </a:rPr>
              <a:t>collaborators</a:t>
            </a:r>
            <a:endParaRPr lang="es-ES" b="0" dirty="0">
              <a:solidFill>
                <a:srgbClr val="0000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-70554" y="925691"/>
            <a:ext cx="9299222" cy="5932309"/>
          </a:xfrm>
        </p:spPr>
        <p:txBody>
          <a:bodyPr>
            <a:normAutofit fontScale="25000" lnSpcReduction="20000"/>
          </a:bodyPr>
          <a:lstStyle/>
          <a:p>
            <a:pPr marL="152400" indent="0">
              <a:lnSpc>
                <a:spcPct val="120000"/>
              </a:lnSpc>
              <a:buNone/>
            </a:pPr>
            <a:r>
              <a:rPr lang="en-GB" sz="8000" dirty="0" err="1" smtClean="0"/>
              <a:t>Laboratorio</a:t>
            </a:r>
            <a:r>
              <a:rPr lang="en-GB" sz="8000" dirty="0" smtClean="0"/>
              <a:t> </a:t>
            </a:r>
            <a:r>
              <a:rPr lang="en-GB" sz="8000" dirty="0" err="1" smtClean="0"/>
              <a:t>Nacional</a:t>
            </a:r>
            <a:r>
              <a:rPr lang="en-GB" sz="8000" dirty="0" smtClean="0"/>
              <a:t> de </a:t>
            </a:r>
            <a:r>
              <a:rPr lang="en-GB" sz="8000" dirty="0" err="1" smtClean="0"/>
              <a:t>Fusión</a:t>
            </a:r>
            <a:r>
              <a:rPr lang="en-GB" sz="8000" dirty="0" smtClean="0"/>
              <a:t>, </a:t>
            </a:r>
            <a:r>
              <a:rPr lang="en-GB" sz="8000" dirty="0"/>
              <a:t>CIEMAT, Madrid, Spain 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Max</a:t>
            </a:r>
            <a:r>
              <a:rPr lang="en-GB" sz="8000" dirty="0">
                <a:solidFill>
                  <a:srgbClr val="0000FF"/>
                </a:solidFill>
              </a:rPr>
              <a:t>-Planck-</a:t>
            </a:r>
            <a:r>
              <a:rPr lang="en-GB" sz="8000" dirty="0" err="1">
                <a:solidFill>
                  <a:srgbClr val="0000FF"/>
                </a:solidFill>
              </a:rPr>
              <a:t>Institut</a:t>
            </a:r>
            <a:r>
              <a:rPr lang="en-GB" sz="8000" dirty="0">
                <a:solidFill>
                  <a:srgbClr val="0000FF"/>
                </a:solidFill>
              </a:rPr>
              <a:t> </a:t>
            </a:r>
            <a:r>
              <a:rPr lang="en-GB" sz="8000" dirty="0" err="1">
                <a:solidFill>
                  <a:srgbClr val="0000FF"/>
                </a:solidFill>
              </a:rPr>
              <a:t>für</a:t>
            </a:r>
            <a:r>
              <a:rPr lang="en-GB" sz="8000" dirty="0">
                <a:solidFill>
                  <a:srgbClr val="0000FF"/>
                </a:solidFill>
              </a:rPr>
              <a:t> </a:t>
            </a:r>
            <a:r>
              <a:rPr lang="en-GB" sz="8000" dirty="0" err="1">
                <a:solidFill>
                  <a:srgbClr val="0000FF"/>
                </a:solidFill>
              </a:rPr>
              <a:t>Plasmaphysik</a:t>
            </a:r>
            <a:r>
              <a:rPr lang="en-GB" sz="8000" dirty="0">
                <a:solidFill>
                  <a:srgbClr val="0000FF"/>
                </a:solidFill>
              </a:rPr>
              <a:t>, Greifswald, </a:t>
            </a:r>
            <a:r>
              <a:rPr lang="en-GB" sz="8000" dirty="0" smtClean="0">
                <a:solidFill>
                  <a:srgbClr val="0000FF"/>
                </a:solidFill>
              </a:rPr>
              <a:t>Germany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Universidad </a:t>
            </a:r>
            <a:r>
              <a:rPr lang="en-GB" sz="8000" dirty="0">
                <a:solidFill>
                  <a:srgbClr val="0000FF"/>
                </a:solidFill>
              </a:rPr>
              <a:t>Carlos III, Madrid, Spain</a:t>
            </a:r>
            <a:r>
              <a:rPr lang="en-GB" sz="8000" dirty="0" smtClean="0">
                <a:solidFill>
                  <a:srgbClr val="0000FF"/>
                </a:solidFill>
              </a:rPr>
              <a:t> Department </a:t>
            </a:r>
            <a:r>
              <a:rPr lang="en-GB" sz="8000" dirty="0">
                <a:solidFill>
                  <a:srgbClr val="0000FF"/>
                </a:solidFill>
              </a:rPr>
              <a:t>of Technology, CIEMAT, Madrid, Spain</a:t>
            </a:r>
            <a:r>
              <a:rPr lang="en-GB" sz="8000" dirty="0" smtClean="0">
                <a:solidFill>
                  <a:srgbClr val="0000FF"/>
                </a:solidFill>
              </a:rPr>
              <a:t> Institute </a:t>
            </a:r>
            <a:r>
              <a:rPr lang="en-GB" sz="8000" dirty="0">
                <a:solidFill>
                  <a:srgbClr val="0000FF"/>
                </a:solidFill>
              </a:rPr>
              <a:t>of Plasma Physics, NSC KIPT Kharkov, Ukraine</a:t>
            </a:r>
            <a:r>
              <a:rPr lang="en-GB" sz="8000" dirty="0" smtClean="0">
                <a:solidFill>
                  <a:srgbClr val="0000FF"/>
                </a:solidFill>
              </a:rPr>
              <a:t> National </a:t>
            </a:r>
            <a:r>
              <a:rPr lang="en-GB" sz="8000" dirty="0">
                <a:solidFill>
                  <a:srgbClr val="0000FF"/>
                </a:solidFill>
              </a:rPr>
              <a:t>Research Centre ‘</a:t>
            </a:r>
            <a:r>
              <a:rPr lang="en-GB" sz="8000" dirty="0" err="1">
                <a:solidFill>
                  <a:srgbClr val="0000FF"/>
                </a:solidFill>
              </a:rPr>
              <a:t>Kurchatov</a:t>
            </a:r>
            <a:r>
              <a:rPr lang="en-GB" sz="8000" dirty="0">
                <a:solidFill>
                  <a:srgbClr val="0000FF"/>
                </a:solidFill>
              </a:rPr>
              <a:t> Institute’, Moscow, Russian Federation 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National </a:t>
            </a:r>
            <a:r>
              <a:rPr lang="en-GB" sz="8000" dirty="0">
                <a:solidFill>
                  <a:srgbClr val="0000FF"/>
                </a:solidFill>
              </a:rPr>
              <a:t>Research Nuclear University ‘</a:t>
            </a:r>
            <a:r>
              <a:rPr lang="en-GB" sz="8000" dirty="0" err="1">
                <a:solidFill>
                  <a:srgbClr val="0000FF"/>
                </a:solidFill>
              </a:rPr>
              <a:t>MEPhI</a:t>
            </a:r>
            <a:r>
              <a:rPr lang="en-GB" sz="8000" dirty="0">
                <a:solidFill>
                  <a:srgbClr val="0000FF"/>
                </a:solidFill>
              </a:rPr>
              <a:t>’, Moscow, Russia Federation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Max</a:t>
            </a:r>
            <a:r>
              <a:rPr lang="en-GB" sz="8000" dirty="0">
                <a:solidFill>
                  <a:srgbClr val="0000FF"/>
                </a:solidFill>
              </a:rPr>
              <a:t>-Planck-Institut </a:t>
            </a:r>
            <a:r>
              <a:rPr lang="en-GB" sz="8000" dirty="0" err="1">
                <a:solidFill>
                  <a:srgbClr val="0000FF"/>
                </a:solidFill>
              </a:rPr>
              <a:t>für</a:t>
            </a:r>
            <a:r>
              <a:rPr lang="en-GB" sz="8000" dirty="0">
                <a:solidFill>
                  <a:srgbClr val="0000FF"/>
                </a:solidFill>
              </a:rPr>
              <a:t> </a:t>
            </a:r>
            <a:r>
              <a:rPr lang="en-GB" sz="8000" dirty="0" err="1">
                <a:solidFill>
                  <a:srgbClr val="0000FF"/>
                </a:solidFill>
              </a:rPr>
              <a:t>Plasmaphysik</a:t>
            </a:r>
            <a:r>
              <a:rPr lang="en-GB" sz="8000" dirty="0">
                <a:solidFill>
                  <a:srgbClr val="0000FF"/>
                </a:solidFill>
              </a:rPr>
              <a:t>, </a:t>
            </a:r>
            <a:r>
              <a:rPr lang="en-GB" sz="8000" dirty="0" err="1">
                <a:solidFill>
                  <a:srgbClr val="0000FF"/>
                </a:solidFill>
              </a:rPr>
              <a:t>Garching</a:t>
            </a:r>
            <a:r>
              <a:rPr lang="en-GB" sz="8000" dirty="0">
                <a:solidFill>
                  <a:srgbClr val="0000FF"/>
                </a:solidFill>
              </a:rPr>
              <a:t>, Germany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General </a:t>
            </a:r>
            <a:r>
              <a:rPr lang="en-GB" sz="8000" dirty="0">
                <a:solidFill>
                  <a:srgbClr val="0000FF"/>
                </a:solidFill>
              </a:rPr>
              <a:t>Physics Institute, Russian Academy of Sciences, Moscow, Russian Federation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National </a:t>
            </a:r>
            <a:r>
              <a:rPr lang="en-GB" sz="8000" dirty="0">
                <a:solidFill>
                  <a:srgbClr val="0000FF"/>
                </a:solidFill>
              </a:rPr>
              <a:t>Institute for Fusion Science, Toki, Japan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 hangingPunc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Centre </a:t>
            </a:r>
            <a:r>
              <a:rPr lang="en-GB" sz="8000" dirty="0">
                <a:solidFill>
                  <a:srgbClr val="0000FF"/>
                </a:solidFill>
              </a:rPr>
              <a:t>for Energy Research, Budapest, Hungary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Department </a:t>
            </a:r>
            <a:r>
              <a:rPr lang="en-GB" sz="8000" dirty="0">
                <a:solidFill>
                  <a:srgbClr val="0000FF"/>
                </a:solidFill>
              </a:rPr>
              <a:t>of Physics and Astronomy, West Virginia University, US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ENN </a:t>
            </a:r>
            <a:r>
              <a:rPr lang="en-GB" sz="8000" dirty="0">
                <a:solidFill>
                  <a:srgbClr val="0000FF"/>
                </a:solidFill>
              </a:rPr>
              <a:t>Energy Research Institute, </a:t>
            </a:r>
            <a:r>
              <a:rPr lang="en-GB" sz="8000" dirty="0" err="1">
                <a:solidFill>
                  <a:srgbClr val="0000FF"/>
                </a:solidFill>
              </a:rPr>
              <a:t>Langfang</a:t>
            </a:r>
            <a:r>
              <a:rPr lang="en-GB" sz="8000" dirty="0">
                <a:solidFill>
                  <a:srgbClr val="0000FF"/>
                </a:solidFill>
              </a:rPr>
              <a:t>, </a:t>
            </a:r>
            <a:r>
              <a:rPr lang="en-GB" sz="8000" dirty="0" err="1">
                <a:solidFill>
                  <a:srgbClr val="0000FF"/>
                </a:solidFill>
              </a:rPr>
              <a:t>Hebei</a:t>
            </a:r>
            <a:r>
              <a:rPr lang="en-GB" sz="8000" dirty="0">
                <a:solidFill>
                  <a:srgbClr val="0000FF"/>
                </a:solidFill>
              </a:rPr>
              <a:t>, China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IPFN</a:t>
            </a:r>
            <a:r>
              <a:rPr lang="en-GB" sz="8000" dirty="0">
                <a:solidFill>
                  <a:srgbClr val="0000FF"/>
                </a:solidFill>
              </a:rPr>
              <a:t>, </a:t>
            </a:r>
            <a:r>
              <a:rPr lang="en-GB" sz="8000" dirty="0" err="1">
                <a:solidFill>
                  <a:srgbClr val="0000FF"/>
                </a:solidFill>
              </a:rPr>
              <a:t>Instituto</a:t>
            </a:r>
            <a:r>
              <a:rPr lang="en-GB" sz="8000" dirty="0">
                <a:solidFill>
                  <a:srgbClr val="0000FF"/>
                </a:solidFill>
              </a:rPr>
              <a:t> Superior </a:t>
            </a:r>
            <a:r>
              <a:rPr lang="en-GB" sz="8000" dirty="0" err="1">
                <a:solidFill>
                  <a:srgbClr val="0000FF"/>
                </a:solidFill>
              </a:rPr>
              <a:t>Técnico</a:t>
            </a:r>
            <a:r>
              <a:rPr lang="en-GB" sz="8000" dirty="0">
                <a:solidFill>
                  <a:srgbClr val="0000FF"/>
                </a:solidFill>
              </a:rPr>
              <a:t>, </a:t>
            </a:r>
            <a:r>
              <a:rPr lang="en-GB" sz="8000" dirty="0" err="1">
                <a:solidFill>
                  <a:srgbClr val="0000FF"/>
                </a:solidFill>
              </a:rPr>
              <a:t>Universidade</a:t>
            </a:r>
            <a:r>
              <a:rPr lang="en-GB" sz="8000" dirty="0">
                <a:solidFill>
                  <a:srgbClr val="0000FF"/>
                </a:solidFill>
              </a:rPr>
              <a:t> de </a:t>
            </a:r>
            <a:r>
              <a:rPr lang="en-GB" sz="8000" dirty="0" err="1">
                <a:solidFill>
                  <a:srgbClr val="0000FF"/>
                </a:solidFill>
              </a:rPr>
              <a:t>Lisboa</a:t>
            </a:r>
            <a:r>
              <a:rPr lang="en-GB" sz="8000" dirty="0">
                <a:solidFill>
                  <a:srgbClr val="0000FF"/>
                </a:solidFill>
              </a:rPr>
              <a:t>, </a:t>
            </a:r>
            <a:r>
              <a:rPr lang="en-GB" sz="8000" dirty="0" err="1">
                <a:solidFill>
                  <a:srgbClr val="0000FF"/>
                </a:solidFill>
              </a:rPr>
              <a:t>Lisboa</a:t>
            </a:r>
            <a:r>
              <a:rPr lang="en-GB" sz="8000" dirty="0">
                <a:solidFill>
                  <a:srgbClr val="0000FF"/>
                </a:solidFill>
              </a:rPr>
              <a:t>, Portugal 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smtClean="0">
                <a:solidFill>
                  <a:srgbClr val="0000FF"/>
                </a:solidFill>
              </a:rPr>
              <a:t>Institute </a:t>
            </a:r>
            <a:r>
              <a:rPr lang="en-GB" sz="8000" dirty="0">
                <a:solidFill>
                  <a:srgbClr val="0000FF"/>
                </a:solidFill>
              </a:rPr>
              <a:t>of Advanced Energy, Kyoto University, </a:t>
            </a:r>
            <a:r>
              <a:rPr lang="en-GB" sz="8000" dirty="0" err="1">
                <a:solidFill>
                  <a:srgbClr val="0000FF"/>
                </a:solidFill>
              </a:rPr>
              <a:t>Uji</a:t>
            </a:r>
            <a:r>
              <a:rPr lang="en-GB" sz="8000" dirty="0">
                <a:solidFill>
                  <a:srgbClr val="0000FF"/>
                </a:solidFill>
              </a:rPr>
              <a:t>, Japan</a:t>
            </a:r>
            <a:endParaRPr lang="es-ES_tradnl" sz="8000" dirty="0">
              <a:solidFill>
                <a:srgbClr val="0000FF"/>
              </a:solidFill>
            </a:endParaRP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>
                <a:solidFill>
                  <a:srgbClr val="0000FF"/>
                </a:solidFill>
              </a:rPr>
              <a:t>Rudolf </a:t>
            </a:r>
            <a:r>
              <a:rPr lang="en-GB" sz="8000" dirty="0" err="1">
                <a:solidFill>
                  <a:srgbClr val="0000FF"/>
                </a:solidFill>
              </a:rPr>
              <a:t>Peierls</a:t>
            </a:r>
            <a:r>
              <a:rPr lang="en-GB" sz="8000" dirty="0">
                <a:solidFill>
                  <a:srgbClr val="0000FF"/>
                </a:solidFill>
              </a:rPr>
              <a:t> Centre for Theoretical Physics, University of Oxford, United Kingdom </a:t>
            </a:r>
            <a:r>
              <a:rPr lang="es-ES_tradnl" sz="8000" dirty="0" err="1">
                <a:solidFill>
                  <a:srgbClr val="0000FF"/>
                </a:solidFill>
              </a:rPr>
              <a:t>Eindhoven</a:t>
            </a:r>
            <a:r>
              <a:rPr lang="es-ES_tradnl" sz="8000" dirty="0">
                <a:solidFill>
                  <a:srgbClr val="0000FF"/>
                </a:solidFill>
              </a:rPr>
              <a:t> </a:t>
            </a:r>
            <a:r>
              <a:rPr lang="es-ES_tradnl" sz="8000" dirty="0" err="1">
                <a:solidFill>
                  <a:srgbClr val="0000FF"/>
                </a:solidFill>
              </a:rPr>
              <a:t>University</a:t>
            </a:r>
            <a:r>
              <a:rPr lang="es-ES_tradnl" sz="8000" dirty="0">
                <a:solidFill>
                  <a:srgbClr val="0000FF"/>
                </a:solidFill>
              </a:rPr>
              <a:t> of </a:t>
            </a:r>
            <a:r>
              <a:rPr lang="es-ES_tradnl" sz="8000" dirty="0" err="1">
                <a:solidFill>
                  <a:srgbClr val="0000FF"/>
                </a:solidFill>
              </a:rPr>
              <a:t>Technology</a:t>
            </a:r>
            <a:r>
              <a:rPr lang="es-ES_tradnl" sz="8000" dirty="0">
                <a:solidFill>
                  <a:srgbClr val="0000FF"/>
                </a:solidFill>
              </a:rPr>
              <a:t>, </a:t>
            </a:r>
            <a:r>
              <a:rPr lang="es-ES_tradnl" sz="8000" dirty="0" err="1">
                <a:solidFill>
                  <a:srgbClr val="0000FF"/>
                </a:solidFill>
              </a:rPr>
              <a:t>Netherlands</a:t>
            </a:r>
            <a:r>
              <a:rPr lang="es-ES_tradnl" sz="8000" dirty="0">
                <a:solidFill>
                  <a:srgbClr val="0000FF"/>
                </a:solidFill>
              </a:rPr>
              <a:t> </a:t>
            </a:r>
          </a:p>
          <a:p>
            <a:pPr marL="152400" indent="0">
              <a:lnSpc>
                <a:spcPct val="120000"/>
              </a:lnSpc>
              <a:buNone/>
            </a:pPr>
            <a:r>
              <a:rPr lang="en-GB" sz="8000" dirty="0" err="1">
                <a:solidFill>
                  <a:srgbClr val="0000FF"/>
                </a:solidFill>
              </a:rPr>
              <a:t>Consorzio</a:t>
            </a:r>
            <a:r>
              <a:rPr lang="en-GB" sz="8000" dirty="0">
                <a:solidFill>
                  <a:srgbClr val="0000FF"/>
                </a:solidFill>
              </a:rPr>
              <a:t> RFX, </a:t>
            </a:r>
            <a:r>
              <a:rPr lang="en-GB" sz="8000" dirty="0" err="1">
                <a:solidFill>
                  <a:srgbClr val="0000FF"/>
                </a:solidFill>
              </a:rPr>
              <a:t>Università</a:t>
            </a:r>
            <a:r>
              <a:rPr lang="en-GB" sz="8000" dirty="0">
                <a:solidFill>
                  <a:srgbClr val="0000FF"/>
                </a:solidFill>
              </a:rPr>
              <a:t> di </a:t>
            </a:r>
            <a:r>
              <a:rPr lang="en-GB" sz="8000" dirty="0" err="1">
                <a:solidFill>
                  <a:srgbClr val="0000FF"/>
                </a:solidFill>
              </a:rPr>
              <a:t>Padova</a:t>
            </a:r>
            <a:r>
              <a:rPr lang="en-GB" sz="8000" dirty="0">
                <a:solidFill>
                  <a:srgbClr val="0000FF"/>
                </a:solidFill>
              </a:rPr>
              <a:t>, </a:t>
            </a:r>
            <a:r>
              <a:rPr lang="en-GB" sz="8000" dirty="0" err="1">
                <a:solidFill>
                  <a:srgbClr val="0000FF"/>
                </a:solidFill>
              </a:rPr>
              <a:t>Padova</a:t>
            </a:r>
            <a:r>
              <a:rPr lang="en-GB" sz="8000" dirty="0">
                <a:solidFill>
                  <a:srgbClr val="0000FF"/>
                </a:solidFill>
              </a:rPr>
              <a:t>, Italy</a:t>
            </a:r>
            <a:endParaRPr lang="es-ES_tradnl" sz="8000" dirty="0">
              <a:solidFill>
                <a:srgbClr val="0000FF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85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0000FF"/>
                </a:solidFill>
              </a:rPr>
              <a:t>Transport</a:t>
            </a:r>
            <a:r>
              <a:rPr lang="es-ES" sz="2400" dirty="0">
                <a:solidFill>
                  <a:srgbClr val="0000FF"/>
                </a:solidFill>
              </a:rPr>
              <a:t> </a:t>
            </a:r>
            <a:r>
              <a:rPr lang="es-ES" sz="2400" dirty="0" smtClean="0">
                <a:solidFill>
                  <a:srgbClr val="0000FF"/>
                </a:solidFill>
              </a:rPr>
              <a:t>and </a:t>
            </a:r>
            <a:r>
              <a:rPr lang="es-ES" sz="2400" dirty="0" err="1" smtClean="0">
                <a:solidFill>
                  <a:srgbClr val="0000FF"/>
                </a:solidFill>
              </a:rPr>
              <a:t>asymmetries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chemeClr val="bg2">
                    <a:lumMod val="75000"/>
                  </a:schemeClr>
                </a:solidFill>
              </a:rPr>
              <a:t>Fast</a:t>
            </a:r>
            <a:r>
              <a:rPr lang="es-E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particle</a:t>
            </a:r>
            <a:r>
              <a:rPr lang="es-ES" sz="2400" dirty="0" err="1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s-ES" sz="24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actuators</a:t>
            </a:r>
            <a:r>
              <a:rPr lang="es-ES" sz="2400" dirty="0" smtClean="0">
                <a:solidFill>
                  <a:schemeClr val="bg2">
                    <a:lumMod val="75000"/>
                  </a:schemeClr>
                </a:solidFill>
              </a:rPr>
              <a:t> and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stability</a:t>
            </a:r>
            <a:endParaRPr lang="es-E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Turbulence</a:t>
            </a:r>
            <a:r>
              <a:rPr lang="es-ES" sz="2400" dirty="0" smtClean="0">
                <a:solidFill>
                  <a:schemeClr val="bg2">
                    <a:lumMod val="75000"/>
                  </a:schemeClr>
                </a:solidFill>
              </a:rPr>
              <a:t> control: Zonal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Flows</a:t>
            </a:r>
            <a:endParaRPr lang="es-E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chemeClr val="bg2">
                    <a:lumMod val="75000"/>
                  </a:schemeClr>
                </a:solidFill>
              </a:rPr>
              <a:t>Power</a:t>
            </a:r>
            <a:r>
              <a:rPr lang="es-E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exhaust</a:t>
            </a:r>
            <a:endParaRPr lang="es-E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chemeClr val="bg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Edge</a:t>
            </a:r>
            <a:r>
              <a:rPr lang="es-ES" sz="2400" dirty="0" smtClean="0">
                <a:solidFill>
                  <a:schemeClr val="bg2">
                    <a:lumMod val="75000"/>
                  </a:schemeClr>
                </a:solidFill>
              </a:rPr>
              <a:t> – SOL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coupling</a:t>
            </a:r>
            <a:r>
              <a:rPr lang="es-ES" sz="2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bg2">
                    <a:lumMod val="75000"/>
                  </a:schemeClr>
                </a:solidFill>
              </a:rPr>
              <a:t>physics</a:t>
            </a:r>
            <a:endParaRPr lang="es-E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01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ítulo 1"/>
          <p:cNvSpPr txBox="1">
            <a:spLocks noGrp="1"/>
          </p:cNvSpPr>
          <p:nvPr>
            <p:ph type="title"/>
          </p:nvPr>
        </p:nvSpPr>
        <p:spPr>
          <a:xfrm>
            <a:off x="366360" y="32279"/>
            <a:ext cx="7046478" cy="442912"/>
          </a:xfrm>
        </p:spPr>
        <p:txBody>
          <a:bodyPr lIns="91440" tIns="45720" rIns="91440" bIns="45720" anchor="t">
            <a:normAutofit fontScale="90000"/>
          </a:bodyPr>
          <a:lstStyle/>
          <a:p>
            <a:pPr algn="ctr">
              <a:spcBef>
                <a:spcPct val="0"/>
              </a:spcBef>
              <a:buSzTx/>
            </a:pPr>
            <a:r>
              <a:rPr lang="es-ES" sz="2800" dirty="0" smtClean="0">
                <a:solidFill>
                  <a:srgbClr val="0000FF"/>
                </a:solidFill>
                <a:latin typeface="Arial" charset="0"/>
              </a:rPr>
              <a:t>CHALLENGE: </a:t>
            </a:r>
            <a:br>
              <a:rPr lang="es-ES" sz="2800" dirty="0" smtClean="0">
                <a:solidFill>
                  <a:srgbClr val="0000FF"/>
                </a:solidFill>
                <a:latin typeface="Arial" charset="0"/>
              </a:rPr>
            </a:br>
            <a:r>
              <a:rPr lang="es-ES" sz="2800" dirty="0" err="1" smtClean="0">
                <a:solidFill>
                  <a:srgbClr val="0000FF"/>
                </a:solidFill>
                <a:latin typeface="Arial" charset="0"/>
              </a:rPr>
              <a:t>Transport</a:t>
            </a:r>
            <a:r>
              <a:rPr lang="es-ES" sz="2800" dirty="0" smtClean="0">
                <a:solidFill>
                  <a:srgbClr val="0000FF"/>
                </a:solidFill>
                <a:latin typeface="Arial" charset="0"/>
              </a:rPr>
              <a:t> and </a:t>
            </a:r>
            <a:r>
              <a:rPr lang="es-ES" sz="2800" dirty="0" err="1">
                <a:solidFill>
                  <a:srgbClr val="0000FF"/>
                </a:solidFill>
                <a:latin typeface="Arial" charset="0"/>
              </a:rPr>
              <a:t>i</a:t>
            </a:r>
            <a:r>
              <a:rPr lang="es-ES" sz="2800" dirty="0" err="1" smtClean="0">
                <a:solidFill>
                  <a:srgbClr val="0000FF"/>
                </a:solidFill>
                <a:latin typeface="Arial" charset="0"/>
              </a:rPr>
              <a:t>mpurity</a:t>
            </a:r>
            <a:r>
              <a:rPr lang="es-ES" sz="2800" dirty="0" smtClean="0">
                <a:solidFill>
                  <a:srgbClr val="0000FF"/>
                </a:solidFill>
                <a:latin typeface="Arial" charset="0"/>
              </a:rPr>
              <a:t> control</a:t>
            </a:r>
            <a:endParaRPr lang="es-E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2238" y="1293282"/>
            <a:ext cx="885666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 smtClean="0"/>
              <a:t>Configuration optimization </a:t>
            </a:r>
            <a:r>
              <a:rPr lang="en-GB" sz="2400" dirty="0"/>
              <a:t>requires reduction of neoclassical transport and understanding and controlling turbulent transport. </a:t>
            </a:r>
          </a:p>
          <a:p>
            <a:pPr algn="ctr">
              <a:defRPr/>
            </a:pPr>
            <a:endParaRPr lang="en-US" sz="2400" dirty="0">
              <a:cs typeface="Arial" charset="0"/>
            </a:endParaRPr>
          </a:p>
          <a:p>
            <a:pPr algn="ctr">
              <a:defRPr/>
            </a:pPr>
            <a:r>
              <a:rPr lang="en-US" sz="2400" dirty="0">
                <a:cs typeface="Arial" charset="0"/>
              </a:rPr>
              <a:t>E</a:t>
            </a:r>
            <a:r>
              <a:rPr lang="en-US" sz="2400" dirty="0" smtClean="0">
                <a:cs typeface="Arial" charset="0"/>
              </a:rPr>
              <a:t>ffective </a:t>
            </a:r>
            <a:r>
              <a:rPr lang="en-US" sz="2400" dirty="0">
                <a:cs typeface="Arial" charset="0"/>
              </a:rPr>
              <a:t>impurity control seems possible in some </a:t>
            </a:r>
            <a:r>
              <a:rPr lang="en-US" sz="2400" dirty="0" smtClean="0">
                <a:cs typeface="Arial" charset="0"/>
              </a:rPr>
              <a:t>regimes</a:t>
            </a:r>
            <a:endParaRPr lang="en-US" sz="2400" dirty="0">
              <a:cs typeface="Arial" charset="0"/>
            </a:endParaRPr>
          </a:p>
        </p:txBody>
      </p:sp>
      <p:sp>
        <p:nvSpPr>
          <p:cNvPr id="9219" name="CuadroTexto 5"/>
          <p:cNvSpPr txBox="1">
            <a:spLocks noChangeArrowheads="1"/>
          </p:cNvSpPr>
          <p:nvPr/>
        </p:nvSpPr>
        <p:spPr bwMode="auto">
          <a:xfrm>
            <a:off x="122238" y="3591023"/>
            <a:ext cx="8856662" cy="26776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0000FF"/>
                </a:solidFill>
              </a:rPr>
              <a:t>TJ-II strategy: </a:t>
            </a:r>
            <a:endParaRPr lang="en-GB" sz="2400" b="1" dirty="0" smtClean="0">
              <a:solidFill>
                <a:srgbClr val="0000FF"/>
              </a:solidFill>
            </a:endParaRPr>
          </a:p>
          <a:p>
            <a:pPr algn="ctr" eaLnBrk="1" hangingPunct="1"/>
            <a:endParaRPr lang="en-GB" sz="24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n-GB" sz="2400" b="1" dirty="0" smtClean="0">
                <a:solidFill>
                  <a:srgbClr val="0000FF"/>
                </a:solidFill>
              </a:rPr>
              <a:t>characterization </a:t>
            </a:r>
            <a:r>
              <a:rPr lang="en-GB" sz="2400" b="1" dirty="0">
                <a:solidFill>
                  <a:srgbClr val="0000FF"/>
                </a:solidFill>
              </a:rPr>
              <a:t>of flux surface plasma POTENTIAL ASYMMETRIES  and </a:t>
            </a:r>
            <a:r>
              <a:rPr lang="en-GB" sz="2400" b="1" dirty="0" smtClean="0">
                <a:solidFill>
                  <a:srgbClr val="0000FF"/>
                </a:solidFill>
              </a:rPr>
              <a:t>NC model validation</a:t>
            </a:r>
          </a:p>
          <a:p>
            <a:pPr algn="ctr" eaLnBrk="1" hangingPunct="1"/>
            <a:endParaRPr lang="en-GB" sz="24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en-GB" sz="2400" b="1" dirty="0">
                <a:solidFill>
                  <a:srgbClr val="008000"/>
                </a:solidFill>
              </a:rPr>
              <a:t>c</a:t>
            </a:r>
            <a:r>
              <a:rPr lang="en-GB" sz="2400" b="1" dirty="0" smtClean="0">
                <a:solidFill>
                  <a:srgbClr val="008000"/>
                </a:solidFill>
              </a:rPr>
              <a:t>haracterization of TURBULENCE ASYMMETRIES and GK model validation</a:t>
            </a:r>
            <a:endParaRPr lang="es-ES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ítulo 1"/>
          <p:cNvSpPr txBox="1">
            <a:spLocks noGrp="1"/>
          </p:cNvSpPr>
          <p:nvPr>
            <p:ph type="title"/>
          </p:nvPr>
        </p:nvSpPr>
        <p:spPr>
          <a:xfrm>
            <a:off x="-29986" y="-88194"/>
            <a:ext cx="9310688" cy="11430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Asymmetries in radial electric </a:t>
            </a:r>
            <a:r>
              <a:rPr lang="en-GB" dirty="0" smtClean="0">
                <a:solidFill>
                  <a:srgbClr val="0000FF"/>
                </a:solidFill>
                <a:latin typeface="Arial" charset="0"/>
              </a:rPr>
              <a:t>fields: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Arial" charset="0"/>
              </a:rPr>
            </a:br>
            <a:r>
              <a:rPr lang="en-GB" dirty="0">
                <a:solidFill>
                  <a:srgbClr val="FF0000"/>
                </a:solidFill>
                <a:latin typeface="Arial" charset="0"/>
              </a:rPr>
              <a:t>TOWARDS VALIDATION OF 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NEOCLASSICAL </a:t>
            </a:r>
            <a:r>
              <a:rPr lang="en-GB" dirty="0">
                <a:solidFill>
                  <a:srgbClr val="FF0000"/>
                </a:solidFill>
                <a:latin typeface="Arial" charset="0"/>
              </a:rPr>
              <a:t>SIMULATIONS </a:t>
            </a:r>
            <a:endParaRPr lang="es-ES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42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938214"/>
            <a:ext cx="4714875" cy="34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uadroTexto 6"/>
          <p:cNvSpPr txBox="1">
            <a:spLocks noChangeArrowheads="1"/>
          </p:cNvSpPr>
          <p:nvPr/>
        </p:nvSpPr>
        <p:spPr bwMode="auto">
          <a:xfrm>
            <a:off x="127001" y="4459048"/>
            <a:ext cx="4275667" cy="212365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just" eaLnBrk="1" hangingPunct="1"/>
            <a:r>
              <a:rPr lang="en-GB" sz="2000" dirty="0">
                <a:solidFill>
                  <a:srgbClr val="0000FF"/>
                </a:solidFill>
              </a:rPr>
              <a:t>Predicted </a:t>
            </a:r>
            <a:r>
              <a:rPr lang="en-GB" sz="2000" dirty="0" err="1">
                <a:solidFill>
                  <a:srgbClr val="0000FF"/>
                </a:solidFill>
              </a:rPr>
              <a:t>poloidal</a:t>
            </a:r>
            <a:r>
              <a:rPr lang="en-GB" sz="2000" dirty="0">
                <a:solidFill>
                  <a:srgbClr val="0000FF"/>
                </a:solidFill>
              </a:rPr>
              <a:t> asymmetries in radial electric field (</a:t>
            </a:r>
            <a:r>
              <a:rPr lang="en-GB" sz="2000" dirty="0" err="1">
                <a:solidFill>
                  <a:srgbClr val="0000FF"/>
                </a:solidFill>
              </a:rPr>
              <a:t>E</a:t>
            </a:r>
            <a:r>
              <a:rPr lang="en-GB" sz="2000" baseline="-25000" dirty="0" err="1">
                <a:solidFill>
                  <a:srgbClr val="0000FF"/>
                </a:solidFill>
              </a:rPr>
              <a:t>r</a:t>
            </a:r>
            <a:r>
              <a:rPr lang="en-GB" sz="2000" dirty="0">
                <a:solidFill>
                  <a:srgbClr val="0000FF"/>
                </a:solidFill>
              </a:rPr>
              <a:t>) are comparable to those found in the experiments [Doppler </a:t>
            </a:r>
            <a:r>
              <a:rPr lang="en-GB" sz="2000" dirty="0" err="1">
                <a:solidFill>
                  <a:srgbClr val="0000FF"/>
                </a:solidFill>
              </a:rPr>
              <a:t>reflectometry</a:t>
            </a:r>
            <a:r>
              <a:rPr lang="en-GB" sz="2000" dirty="0" smtClean="0">
                <a:solidFill>
                  <a:srgbClr val="0000FF"/>
                </a:solidFill>
              </a:rPr>
              <a:t>] </a:t>
            </a:r>
          </a:p>
          <a:p>
            <a:pPr algn="just" eaLnBrk="1" hangingPunct="1"/>
            <a:endParaRPr lang="en-GB" sz="2000" dirty="0"/>
          </a:p>
          <a:p>
            <a:pPr algn="just" eaLnBrk="1" hangingPunct="1"/>
            <a:r>
              <a:rPr lang="en-GB" sz="1600" dirty="0" smtClean="0"/>
              <a:t>T. Estrada et al.,  NF-2019</a:t>
            </a:r>
          </a:p>
          <a:p>
            <a:pPr algn="just" eaLnBrk="1" hangingPunct="1"/>
            <a:r>
              <a:rPr lang="en-GB" sz="1600" dirty="0" smtClean="0"/>
              <a:t>E. Sanchez et al., NF-2019</a:t>
            </a:r>
            <a:endParaRPr lang="en-GB" sz="1600" dirty="0"/>
          </a:p>
        </p:txBody>
      </p:sp>
      <p:pic>
        <p:nvPicPr>
          <p:cNvPr id="6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4826000" y="1238248"/>
            <a:ext cx="3908778" cy="31386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009445" y="4498977"/>
            <a:ext cx="3979334" cy="212365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>
                <a:solidFill>
                  <a:srgbClr val="0000FF"/>
                </a:solidFill>
              </a:rPr>
              <a:t>KNOSOS </a:t>
            </a:r>
            <a:r>
              <a:rPr lang="en-GB" dirty="0">
                <a:solidFill>
                  <a:srgbClr val="0000FF"/>
                </a:solidFill>
                <a:sym typeface="Arial" charset="0"/>
              </a:rPr>
              <a:t>produces</a:t>
            </a:r>
            <a:r>
              <a:rPr lang="en-GB" dirty="0">
                <a:solidFill>
                  <a:srgbClr val="0000FF"/>
                </a:solidFill>
              </a:rPr>
              <a:t> more accurate calculations of the neoclassical energy flux for small values of the radial electric field.</a:t>
            </a:r>
            <a:r>
              <a:rPr lang="es-ES_tradnl" dirty="0">
                <a:solidFill>
                  <a:srgbClr val="0000FF"/>
                </a:solidFill>
              </a:rPr>
              <a:t> </a:t>
            </a:r>
          </a:p>
          <a:p>
            <a:endParaRPr lang="es-ES_tradnl" dirty="0"/>
          </a:p>
          <a:p>
            <a:r>
              <a:rPr lang="es-ES" sz="1600" dirty="0"/>
              <a:t>J. L. Velasco et al., </a:t>
            </a:r>
            <a:r>
              <a:rPr lang="es-ES" sz="1600" dirty="0" smtClean="0"/>
              <a:t>IAEA-2021</a:t>
            </a:r>
            <a:r>
              <a:rPr lang="es-ES" sz="1600" dirty="0"/>
              <a:t/>
            </a:r>
            <a:br>
              <a:rPr lang="es-ES" sz="1600" dirty="0"/>
            </a:br>
            <a:endParaRPr lang="es-E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ítulo 1"/>
          <p:cNvSpPr txBox="1">
            <a:spLocks noGrp="1"/>
          </p:cNvSpPr>
          <p:nvPr>
            <p:ph type="title"/>
          </p:nvPr>
        </p:nvSpPr>
        <p:spPr>
          <a:xfrm>
            <a:off x="-15875" y="-158749"/>
            <a:ext cx="9310688" cy="11430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Asymmetries in </a:t>
            </a:r>
            <a:r>
              <a:rPr lang="en-GB" dirty="0" smtClean="0">
                <a:solidFill>
                  <a:srgbClr val="0000FF"/>
                </a:solidFill>
                <a:latin typeface="Arial" charset="0"/>
              </a:rPr>
              <a:t>plasma fluctuations: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/>
            </a:r>
            <a:br>
              <a:rPr lang="en-GB" dirty="0">
                <a:solidFill>
                  <a:srgbClr val="0000FF"/>
                </a:solidFill>
                <a:latin typeface="Arial" charset="0"/>
              </a:rPr>
            </a:br>
            <a:r>
              <a:rPr lang="en-GB" dirty="0">
                <a:solidFill>
                  <a:srgbClr val="FF0000"/>
                </a:solidFill>
                <a:latin typeface="Arial" charset="0"/>
              </a:rPr>
              <a:t>TOWARDS VALIDATION OF 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GK </a:t>
            </a:r>
            <a:r>
              <a:rPr lang="en-GB" dirty="0">
                <a:solidFill>
                  <a:srgbClr val="FF0000"/>
                </a:solidFill>
                <a:latin typeface="Arial" charset="0"/>
              </a:rPr>
              <a:t>SIMULATIONS </a:t>
            </a:r>
            <a:endParaRPr lang="es-E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247446" y="5049983"/>
            <a:ext cx="4840110" cy="156966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just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_tradnl" sz="1600" dirty="0" err="1" smtClean="0"/>
              <a:t>Different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intensity</a:t>
            </a:r>
            <a:r>
              <a:rPr lang="es-ES_tradnl" sz="1600" dirty="0" smtClean="0"/>
              <a:t> in 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density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fluctuation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spectra</a:t>
            </a:r>
            <a:r>
              <a:rPr lang="es-ES_tradnl" sz="1600" dirty="0" smtClean="0"/>
              <a:t> can be </a:t>
            </a:r>
            <a:r>
              <a:rPr lang="es-ES_tradnl" sz="1600" dirty="0" err="1" smtClean="0"/>
              <a:t>related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to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poloidal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locatlization</a:t>
            </a:r>
            <a:r>
              <a:rPr lang="es-ES_tradnl" sz="1600" dirty="0" smtClean="0"/>
              <a:t> of </a:t>
            </a:r>
            <a:r>
              <a:rPr lang="es-ES_tradnl" sz="1600" dirty="0" err="1" smtClean="0"/>
              <a:t>instabilities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found</a:t>
            </a:r>
            <a:r>
              <a:rPr lang="es-ES_tradnl" sz="1600" dirty="0" smtClean="0"/>
              <a:t> in GK </a:t>
            </a:r>
            <a:r>
              <a:rPr lang="es-ES_tradnl" sz="1600" dirty="0" err="1" smtClean="0"/>
              <a:t>simulations</a:t>
            </a:r>
            <a:r>
              <a:rPr lang="es-ES_tradnl" sz="1600" dirty="0" smtClean="0"/>
              <a:t>.</a:t>
            </a:r>
          </a:p>
          <a:p>
            <a:endParaRPr lang="es-ES_tradnl" sz="1600" dirty="0" smtClean="0"/>
          </a:p>
          <a:p>
            <a:r>
              <a:rPr lang="es-ES_tradnl" sz="1600" dirty="0" smtClean="0"/>
              <a:t>T. Estada et al., NF-2019</a:t>
            </a:r>
          </a:p>
          <a:p>
            <a:r>
              <a:rPr lang="es-ES_tradnl" sz="1600" dirty="0" smtClean="0"/>
              <a:t>E. Sánchez et al., NF-2019</a:t>
            </a:r>
            <a:endParaRPr lang="es-ES_tradnl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6" y="913692"/>
            <a:ext cx="3220116" cy="2447871"/>
          </a:xfrm>
          <a:prstGeom prst="rect">
            <a:avLst/>
          </a:prstGeom>
        </p:spPr>
      </p:pic>
      <p:pic>
        <p:nvPicPr>
          <p:cNvPr id="6" name="Imagen 5" descr="fig_9_r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33" y="913692"/>
            <a:ext cx="5132211" cy="420021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406445" y="1874467"/>
            <a:ext cx="9313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FF0000"/>
                </a:solidFill>
              </a:rPr>
              <a:t>Region</a:t>
            </a:r>
            <a:r>
              <a:rPr lang="es-ES" sz="1600" dirty="0" smtClean="0">
                <a:solidFill>
                  <a:srgbClr val="FF0000"/>
                </a:solidFill>
              </a:rPr>
              <a:t> I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5771444" y="1978978"/>
            <a:ext cx="635001" cy="292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6406445" y="2213021"/>
            <a:ext cx="9313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rgbClr val="0000FF"/>
                </a:solidFill>
              </a:rPr>
              <a:t>Region</a:t>
            </a:r>
            <a:r>
              <a:rPr lang="es-ES" sz="1600" dirty="0" smtClean="0">
                <a:solidFill>
                  <a:srgbClr val="0000FF"/>
                </a:solidFill>
              </a:rPr>
              <a:t> II</a:t>
            </a:r>
            <a:endParaRPr lang="es-ES" sz="1600" dirty="0">
              <a:solidFill>
                <a:srgbClr val="0000FF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5771444" y="2328330"/>
            <a:ext cx="635001" cy="292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fig_8a_r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" y="3299180"/>
            <a:ext cx="431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CuadroTexto 23"/>
          <p:cNvSpPr txBox="1">
            <a:spLocks noChangeArrowheads="1"/>
          </p:cNvSpPr>
          <p:nvPr/>
        </p:nvSpPr>
        <p:spPr bwMode="auto">
          <a:xfrm>
            <a:off x="1539428" y="1346783"/>
            <a:ext cx="523390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Transport</a:t>
            </a:r>
            <a:r>
              <a:rPr lang="es-ES" sz="2400" dirty="0" smtClean="0">
                <a:solidFill>
                  <a:schemeClr val="bg1">
                    <a:lumMod val="75000"/>
                  </a:schemeClr>
                </a:solidFill>
              </a:rPr>
              <a:t> and</a:t>
            </a:r>
            <a:r>
              <a:rPr lang="es-ES" sz="2400" dirty="0" smtClean="0">
                <a:solidFill>
                  <a:srgbClr val="0000FF"/>
                </a:solidFill>
              </a:rPr>
              <a:t> </a:t>
            </a:r>
            <a:r>
              <a:rPr lang="es-ES" sz="2400" dirty="0" err="1" smtClean="0">
                <a:solidFill>
                  <a:schemeClr val="bg1">
                    <a:lumMod val="75000"/>
                  </a:schemeClr>
                </a:solidFill>
              </a:rPr>
              <a:t>asymmetries</a:t>
            </a:r>
            <a:endParaRPr lang="es-E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125" name="CuadroTexto 24"/>
          <p:cNvSpPr txBox="1">
            <a:spLocks noChangeArrowheads="1"/>
          </p:cNvSpPr>
          <p:nvPr/>
        </p:nvSpPr>
        <p:spPr bwMode="auto">
          <a:xfrm>
            <a:off x="3649487" y="2967333"/>
            <a:ext cx="533505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C4BD97"/>
                </a:solidFill>
              </a:rPr>
              <a:t>Fast</a:t>
            </a:r>
            <a:r>
              <a:rPr lang="es-ES" sz="2400" dirty="0">
                <a:solidFill>
                  <a:srgbClr val="C4BD97"/>
                </a:solidFill>
              </a:rPr>
              <a:t> </a:t>
            </a:r>
            <a:r>
              <a:rPr lang="es-ES" sz="2400" dirty="0" err="1" smtClean="0">
                <a:solidFill>
                  <a:srgbClr val="C4BD97"/>
                </a:solidFill>
              </a:rPr>
              <a:t>particle</a:t>
            </a:r>
            <a:r>
              <a:rPr lang="es-ES" sz="2400" dirty="0" err="1">
                <a:solidFill>
                  <a:srgbClr val="C4BD97"/>
                </a:solidFill>
              </a:rPr>
              <a:t>s</a:t>
            </a:r>
            <a:r>
              <a:rPr lang="es-ES" sz="2400" dirty="0" smtClean="0">
                <a:solidFill>
                  <a:srgbClr val="C4BD97"/>
                </a:solidFill>
              </a:rPr>
              <a:t>: </a:t>
            </a:r>
            <a:r>
              <a:rPr lang="es-ES" sz="2400" dirty="0" err="1" smtClean="0">
                <a:solidFill>
                  <a:srgbClr val="C4BD97"/>
                </a:solidFill>
              </a:rPr>
              <a:t>actuators</a:t>
            </a:r>
            <a:r>
              <a:rPr lang="es-ES" sz="2400" dirty="0" smtClean="0">
                <a:solidFill>
                  <a:srgbClr val="C4BD97"/>
                </a:solidFill>
              </a:rPr>
              <a:t> and </a:t>
            </a:r>
            <a:r>
              <a:rPr lang="es-ES" sz="2400" dirty="0" err="1" smtClean="0">
                <a:solidFill>
                  <a:srgbClr val="C4BD97"/>
                </a:solidFill>
              </a:rPr>
              <a:t>stability</a:t>
            </a:r>
            <a:endParaRPr lang="es-ES" sz="2400" dirty="0">
              <a:solidFill>
                <a:srgbClr val="C4BD97"/>
              </a:solidFill>
            </a:endParaRPr>
          </a:p>
        </p:txBody>
      </p:sp>
      <p:sp>
        <p:nvSpPr>
          <p:cNvPr id="5127" name="CuadroTexto 28"/>
          <p:cNvSpPr txBox="1">
            <a:spLocks noChangeArrowheads="1"/>
          </p:cNvSpPr>
          <p:nvPr/>
        </p:nvSpPr>
        <p:spPr bwMode="auto">
          <a:xfrm>
            <a:off x="3677709" y="3929944"/>
            <a:ext cx="530683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C4BD97"/>
                </a:solidFill>
              </a:rPr>
              <a:t>Turbulence</a:t>
            </a:r>
            <a:r>
              <a:rPr lang="es-ES" sz="2400" dirty="0" smtClean="0">
                <a:solidFill>
                  <a:srgbClr val="C4BD97"/>
                </a:solidFill>
              </a:rPr>
              <a:t> control: Zonal </a:t>
            </a:r>
            <a:r>
              <a:rPr lang="es-ES" sz="2400" dirty="0" err="1" smtClean="0">
                <a:solidFill>
                  <a:srgbClr val="C4BD97"/>
                </a:solidFill>
              </a:rPr>
              <a:t>Flows</a:t>
            </a:r>
            <a:endParaRPr lang="es-ES" sz="2400" dirty="0">
              <a:solidFill>
                <a:srgbClr val="C4BD97"/>
              </a:solidFill>
            </a:endParaRPr>
          </a:p>
        </p:txBody>
      </p:sp>
      <p:pic>
        <p:nvPicPr>
          <p:cNvPr id="5128" name="Imagen 2" descr="TJII_colors_co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739"/>
            <a:ext cx="35290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CuadroTexto 16"/>
          <p:cNvSpPr txBox="1">
            <a:spLocks noChangeArrowheads="1"/>
          </p:cNvSpPr>
          <p:nvPr/>
        </p:nvSpPr>
        <p:spPr bwMode="auto">
          <a:xfrm>
            <a:off x="1567649" y="5730058"/>
            <a:ext cx="453319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>
                <a:solidFill>
                  <a:srgbClr val="C4BD97"/>
                </a:solidFill>
              </a:rPr>
              <a:t>Power</a:t>
            </a:r>
            <a:r>
              <a:rPr lang="es-ES" sz="2400" dirty="0">
                <a:solidFill>
                  <a:srgbClr val="C4BD97"/>
                </a:solidFill>
              </a:rPr>
              <a:t> </a:t>
            </a:r>
            <a:r>
              <a:rPr lang="es-ES" sz="2400" dirty="0" err="1" smtClean="0">
                <a:solidFill>
                  <a:srgbClr val="C4BD97"/>
                </a:solidFill>
              </a:rPr>
              <a:t>exhaust</a:t>
            </a:r>
            <a:endParaRPr lang="es-ES" sz="2400" dirty="0">
              <a:solidFill>
                <a:srgbClr val="C4BD97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12063" y="2101386"/>
            <a:ext cx="4735792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  <a:r>
              <a:rPr lang="es-ES" sz="24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of plasma </a:t>
            </a:r>
            <a:r>
              <a:rPr lang="es-ES" sz="24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fuelling</a:t>
            </a:r>
            <a:endParaRPr lang="es-ES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uadroTexto 22"/>
          <p:cNvSpPr txBox="1">
            <a:spLocks noChangeArrowheads="1"/>
          </p:cNvSpPr>
          <p:nvPr/>
        </p:nvSpPr>
        <p:spPr bwMode="auto">
          <a:xfrm>
            <a:off x="3310738" y="4880976"/>
            <a:ext cx="46338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dirty="0" err="1" smtClean="0">
                <a:solidFill>
                  <a:srgbClr val="C4BD97"/>
                </a:solidFill>
              </a:rPr>
              <a:t>Edge</a:t>
            </a:r>
            <a:r>
              <a:rPr lang="es-ES" sz="2400" dirty="0" smtClean="0">
                <a:solidFill>
                  <a:srgbClr val="C4BD97"/>
                </a:solidFill>
              </a:rPr>
              <a:t> – SOL </a:t>
            </a:r>
            <a:r>
              <a:rPr lang="es-ES" sz="2400" dirty="0" err="1" smtClean="0">
                <a:solidFill>
                  <a:srgbClr val="C4BD97"/>
                </a:solidFill>
              </a:rPr>
              <a:t>coupling</a:t>
            </a:r>
            <a:r>
              <a:rPr lang="es-ES" sz="2400" dirty="0" smtClean="0">
                <a:solidFill>
                  <a:srgbClr val="C4BD97"/>
                </a:solidFill>
              </a:rPr>
              <a:t> </a:t>
            </a:r>
            <a:r>
              <a:rPr lang="es-ES" sz="2400" dirty="0" err="1" smtClean="0">
                <a:solidFill>
                  <a:srgbClr val="C4BD97"/>
                </a:solidFill>
              </a:rPr>
              <a:t>physics</a:t>
            </a:r>
            <a:endParaRPr lang="es-ES" sz="2400" dirty="0">
              <a:solidFill>
                <a:srgbClr val="C4BD97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25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CuadroTexto 11"/>
          <p:cNvSpPr txBox="1">
            <a:spLocks noChangeArrowheads="1"/>
          </p:cNvSpPr>
          <p:nvPr/>
        </p:nvSpPr>
        <p:spPr bwMode="auto">
          <a:xfrm>
            <a:off x="107950" y="5248099"/>
            <a:ext cx="8866717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es-ES" sz="2400" b="1" dirty="0">
                <a:solidFill>
                  <a:srgbClr val="0000FF"/>
                </a:solidFill>
              </a:rPr>
              <a:t>TJ-II </a:t>
            </a:r>
            <a:r>
              <a:rPr lang="es-ES" sz="2400" b="1" dirty="0" err="1">
                <a:solidFill>
                  <a:srgbClr val="0000FF"/>
                </a:solidFill>
              </a:rPr>
              <a:t>strategy</a:t>
            </a:r>
            <a:r>
              <a:rPr lang="es-ES" sz="2400" b="1" dirty="0" smtClean="0">
                <a:solidFill>
                  <a:srgbClr val="0000FF"/>
                </a:solidFill>
              </a:rPr>
              <a:t>:</a:t>
            </a:r>
          </a:p>
          <a:p>
            <a:pPr algn="ctr" eaLnBrk="1" hangingPunct="1"/>
            <a:r>
              <a:rPr lang="es-ES" sz="2400" b="1" dirty="0" smtClean="0">
                <a:solidFill>
                  <a:srgbClr val="0000FF"/>
                </a:solidFill>
              </a:rPr>
              <a:t> </a:t>
            </a:r>
          </a:p>
          <a:p>
            <a:pPr algn="ctr" eaLnBrk="1" hangingPunct="1"/>
            <a:r>
              <a:rPr lang="es-ES" sz="2400" b="1" dirty="0" err="1" smtClean="0">
                <a:solidFill>
                  <a:srgbClr val="0000FF"/>
                </a:solidFill>
              </a:rPr>
              <a:t>Influence</a:t>
            </a:r>
            <a:r>
              <a:rPr lang="es-ES" sz="2400" b="1" dirty="0" smtClean="0">
                <a:solidFill>
                  <a:srgbClr val="0000FF"/>
                </a:solidFill>
              </a:rPr>
              <a:t> of </a:t>
            </a:r>
            <a:r>
              <a:rPr lang="es-ES" sz="2400" b="1" dirty="0" err="1" smtClean="0">
                <a:solidFill>
                  <a:srgbClr val="0000FF"/>
                </a:solidFill>
              </a:rPr>
              <a:t>neoclassical</a:t>
            </a:r>
            <a:r>
              <a:rPr lang="es-ES" sz="2400" b="1" dirty="0" smtClean="0">
                <a:solidFill>
                  <a:srgbClr val="0000FF"/>
                </a:solidFill>
              </a:rPr>
              <a:t> and </a:t>
            </a:r>
            <a:r>
              <a:rPr lang="es-ES" sz="2400" b="1" dirty="0" err="1" smtClean="0">
                <a:solidFill>
                  <a:srgbClr val="0000FF"/>
                </a:solidFill>
              </a:rPr>
              <a:t>turbulence</a:t>
            </a:r>
            <a:r>
              <a:rPr lang="es-ES" sz="2400" b="1" dirty="0" smtClean="0">
                <a:solidFill>
                  <a:srgbClr val="0000FF"/>
                </a:solidFill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</a:rPr>
              <a:t>mechanisms</a:t>
            </a:r>
            <a:r>
              <a:rPr lang="es-ES" sz="2400" b="1" dirty="0" smtClean="0">
                <a:solidFill>
                  <a:srgbClr val="0000FF"/>
                </a:solidFill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</a:rPr>
              <a:t>during</a:t>
            </a:r>
            <a:r>
              <a:rPr lang="es-ES" sz="2400" b="1" dirty="0" smtClean="0">
                <a:solidFill>
                  <a:srgbClr val="0000FF"/>
                </a:solidFill>
              </a:rPr>
              <a:t> pellet </a:t>
            </a:r>
            <a:r>
              <a:rPr lang="es-ES" sz="2400" b="1" dirty="0" err="1" smtClean="0">
                <a:solidFill>
                  <a:srgbClr val="0000FF"/>
                </a:solidFill>
              </a:rPr>
              <a:t>ablation</a:t>
            </a:r>
            <a:endParaRPr lang="es-ES" sz="2400" b="1" dirty="0" smtClean="0">
              <a:solidFill>
                <a:srgbClr val="0000FF"/>
              </a:solidFill>
            </a:endParaRPr>
          </a:p>
        </p:txBody>
      </p:sp>
      <p:sp>
        <p:nvSpPr>
          <p:cNvPr id="11274" name="Título 1"/>
          <p:cNvSpPr txBox="1">
            <a:spLocks/>
          </p:cNvSpPr>
          <p:nvPr/>
        </p:nvSpPr>
        <p:spPr bwMode="auto">
          <a:xfrm>
            <a:off x="107950" y="49946"/>
            <a:ext cx="712787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>
              <a:buSzPct val="100000"/>
            </a:pPr>
            <a:r>
              <a:rPr lang="es-ES" sz="2800" b="1" dirty="0" smtClean="0">
                <a:solidFill>
                  <a:srgbClr val="0000FF"/>
                </a:solidFill>
              </a:rPr>
              <a:t>CHALLENGE: </a:t>
            </a:r>
          </a:p>
          <a:p>
            <a:pPr algn="ctr">
              <a:buSzPct val="100000"/>
            </a:pPr>
            <a:r>
              <a:rPr lang="es-ES" sz="2800" b="1" dirty="0" err="1">
                <a:solidFill>
                  <a:srgbClr val="0000FF"/>
                </a:solidFill>
              </a:rPr>
              <a:t>P</a:t>
            </a:r>
            <a:r>
              <a:rPr lang="es-ES" sz="2800" b="1" dirty="0" err="1" smtClean="0">
                <a:solidFill>
                  <a:srgbClr val="0000FF"/>
                </a:solidFill>
              </a:rPr>
              <a:t>hysics</a:t>
            </a:r>
            <a:r>
              <a:rPr lang="es-ES" sz="2800" b="1" dirty="0" smtClean="0">
                <a:solidFill>
                  <a:srgbClr val="0000FF"/>
                </a:solidFill>
              </a:rPr>
              <a:t> of </a:t>
            </a:r>
            <a:r>
              <a:rPr lang="es-ES" sz="2800" b="1" dirty="0" err="1" smtClean="0">
                <a:solidFill>
                  <a:srgbClr val="0000FF"/>
                </a:solidFill>
              </a:rPr>
              <a:t>fuelling</a:t>
            </a:r>
            <a:endParaRPr lang="es-ES" sz="2800" b="1" dirty="0" smtClean="0">
              <a:solidFill>
                <a:srgbClr val="0000FF"/>
              </a:solidFill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5" y="916517"/>
            <a:ext cx="5105753" cy="425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5346700" y="2086504"/>
            <a:ext cx="3492500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000FF"/>
                </a:solidFill>
                <a:cs typeface="Times"/>
              </a:rPr>
              <a:t>Is core fuelling feasible with shallow pellet </a:t>
            </a:r>
            <a:r>
              <a:rPr lang="en-GB" sz="2000" b="1" dirty="0" smtClean="0">
                <a:solidFill>
                  <a:srgbClr val="0000FF"/>
                </a:solidFill>
                <a:cs typeface="Times"/>
              </a:rPr>
              <a:t>penetration in reactor scenarios? </a:t>
            </a:r>
          </a:p>
          <a:p>
            <a:pPr algn="ctr">
              <a:defRPr/>
            </a:pPr>
            <a:endParaRPr lang="en-GB" sz="2000" b="1" dirty="0">
              <a:solidFill>
                <a:srgbClr val="0000FF"/>
              </a:solidFill>
              <a:cs typeface="Times"/>
            </a:endParaRPr>
          </a:p>
          <a:p>
            <a:pPr algn="ctr">
              <a:defRPr/>
            </a:pPr>
            <a:r>
              <a:rPr lang="en-GB" sz="2000" b="1" dirty="0" smtClean="0">
                <a:solidFill>
                  <a:srgbClr val="0000FF"/>
                </a:solidFill>
                <a:cs typeface="Times"/>
              </a:rPr>
              <a:t>Role </a:t>
            </a:r>
            <a:r>
              <a:rPr lang="en-GB" sz="2000" b="1" dirty="0">
                <a:solidFill>
                  <a:srgbClr val="0000FF"/>
                </a:solidFill>
                <a:cs typeface="Times"/>
              </a:rPr>
              <a:t>of </a:t>
            </a:r>
            <a:r>
              <a:rPr lang="en-GB" sz="2000" b="1" dirty="0" smtClean="0">
                <a:solidFill>
                  <a:srgbClr val="0000FF"/>
                </a:solidFill>
                <a:cs typeface="Times"/>
              </a:rPr>
              <a:t>turbulent / neoclassical mechanisms?</a:t>
            </a:r>
          </a:p>
          <a:p>
            <a:pPr algn="ctr">
              <a:defRPr/>
            </a:pPr>
            <a:endParaRPr lang="en-GB" sz="2000" b="1" dirty="0">
              <a:solidFill>
                <a:srgbClr val="0000FF"/>
              </a:solidFill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0260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4973"/>
            <a:ext cx="7543800" cy="869700"/>
          </a:xfrm>
        </p:spPr>
        <p:txBody>
          <a:bodyPr>
            <a:normAutofit fontScale="90000"/>
          </a:bodyPr>
          <a:lstStyle/>
          <a:p>
            <a:pPr lvl="2" algn="l" defTabSz="457200">
              <a:buSzPct val="100000"/>
            </a:pPr>
            <a:r>
              <a:rPr lang="en-GB" sz="27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GB" sz="2700" b="1" dirty="0" smtClean="0">
                <a:solidFill>
                  <a:srgbClr val="0000FF"/>
                </a:solidFill>
                <a:latin typeface="Arial"/>
                <a:cs typeface="Arial"/>
              </a:rPr>
              <a:t>lasma fuelling and impurities</a:t>
            </a:r>
            <a:r>
              <a:rPr lang="en-GB" b="1" cap="all" dirty="0" smtClean="0"/>
              <a:t/>
            </a:r>
            <a:br>
              <a:rPr lang="en-GB" b="1" cap="all" dirty="0" smtClean="0"/>
            </a:br>
            <a:r>
              <a:rPr lang="en-GB" sz="2700" b="1" cap="all" dirty="0" smtClean="0">
                <a:solidFill>
                  <a:srgbClr val="FF0000"/>
                </a:solidFill>
                <a:latin typeface="Arial"/>
                <a:cs typeface="Arial"/>
              </a:rPr>
              <a:t>Experiments and validation</a:t>
            </a:r>
            <a:r>
              <a:rPr lang="es-ES_tradnl" sz="2700" b="1" cap="all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s-ES_tradnl" sz="2700" b="1" cap="all" dirty="0">
                <a:solidFill>
                  <a:srgbClr val="FF0000"/>
                </a:solidFill>
                <a:latin typeface="Arial"/>
                <a:cs typeface="Arial"/>
              </a:rPr>
            </a:br>
            <a:endParaRPr lang="es-ES" sz="27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952988"/>
              </p:ext>
            </p:extLst>
          </p:nvPr>
        </p:nvGraphicFramePr>
        <p:xfrm>
          <a:off x="457200" y="1003940"/>
          <a:ext cx="5948413" cy="2705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Documento" r:id="rId3" imgW="5753100" imgH="2616200" progId="Word.Document.12">
                  <p:embed/>
                </p:oleObj>
              </mc:Choice>
              <mc:Fallback>
                <p:oleObj name="Documento" r:id="rId3" imgW="5753100" imgH="261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003940"/>
                        <a:ext cx="5948413" cy="2705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/>
        </p:nvSpPr>
        <p:spPr>
          <a:xfrm>
            <a:off x="14112" y="3596070"/>
            <a:ext cx="9129887" cy="3032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hangingPunct="0">
              <a:lnSpc>
                <a:spcPct val="80000"/>
              </a:lnSpc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</a:rPr>
              <a:t>Post</a:t>
            </a:r>
            <a:r>
              <a:rPr lang="en-GB" sz="2000" b="1" dirty="0">
                <a:solidFill>
                  <a:srgbClr val="0000FF"/>
                </a:solidFill>
              </a:rPr>
              <a:t>-injection particle radial distributions can be understood qualitatively from neoclassical </a:t>
            </a:r>
            <a:r>
              <a:rPr lang="en-GB" sz="2000" b="1" dirty="0" smtClean="0">
                <a:solidFill>
                  <a:srgbClr val="0000FF"/>
                </a:solidFill>
              </a:rPr>
              <a:t>predictions. BUT </a:t>
            </a:r>
            <a:r>
              <a:rPr lang="en-GB" sz="2000" b="1" dirty="0">
                <a:solidFill>
                  <a:srgbClr val="0000FF"/>
                </a:solidFill>
              </a:rPr>
              <a:t>pellets </a:t>
            </a:r>
            <a:r>
              <a:rPr lang="en-GB" sz="2000" b="1" dirty="0" smtClean="0">
                <a:solidFill>
                  <a:srgbClr val="0000FF"/>
                </a:solidFill>
              </a:rPr>
              <a:t>can also </a:t>
            </a:r>
            <a:r>
              <a:rPr lang="en-GB" sz="2000" b="1" dirty="0">
                <a:solidFill>
                  <a:srgbClr val="0000FF"/>
                </a:solidFill>
              </a:rPr>
              <a:t>impact strongly </a:t>
            </a:r>
            <a:r>
              <a:rPr lang="en-GB" sz="2000" b="1" dirty="0" smtClean="0">
                <a:solidFill>
                  <a:srgbClr val="0000FF"/>
                </a:solidFill>
              </a:rPr>
              <a:t>MHD </a:t>
            </a:r>
            <a:r>
              <a:rPr lang="en-GB" sz="2000" b="1" dirty="0">
                <a:solidFill>
                  <a:srgbClr val="0000FF"/>
                </a:solidFill>
              </a:rPr>
              <a:t>plasma stability and </a:t>
            </a:r>
            <a:r>
              <a:rPr lang="en-GB" sz="2000" b="1" dirty="0" smtClean="0">
                <a:solidFill>
                  <a:srgbClr val="0000FF"/>
                </a:solidFill>
              </a:rPr>
              <a:t>plasma turbulence </a:t>
            </a:r>
            <a:r>
              <a:rPr lang="en-GB" dirty="0"/>
              <a:t>[N. </a:t>
            </a:r>
            <a:r>
              <a:rPr lang="en-GB" dirty="0" err="1"/>
              <a:t>Panadero</a:t>
            </a:r>
            <a:r>
              <a:rPr lang="en-GB" dirty="0"/>
              <a:t> et al., NF-</a:t>
            </a:r>
            <a:r>
              <a:rPr lang="en-GB" dirty="0" smtClean="0"/>
              <a:t>2018 / K. McCarthy et al., IAEA-2021].</a:t>
            </a:r>
            <a:endParaRPr lang="en-GB" b="1" dirty="0" smtClean="0">
              <a:solidFill>
                <a:srgbClr val="0000FF"/>
              </a:solidFill>
            </a:endParaRPr>
          </a:p>
          <a:p>
            <a:pPr marL="342900" indent="-342900" hangingPunct="0">
              <a:lnSpc>
                <a:spcPct val="80000"/>
              </a:lnSpc>
              <a:buFont typeface="Wingdings" charset="2"/>
              <a:buChar char="ü"/>
            </a:pPr>
            <a:endParaRPr lang="en-GB" sz="2000" dirty="0"/>
          </a:p>
          <a:p>
            <a:pPr marL="342900" indent="-342900" hangingPunct="0">
              <a:lnSpc>
                <a:spcPct val="80000"/>
              </a:lnSpc>
              <a:buFont typeface="Wingdings" charset="2"/>
              <a:buChar char="ü"/>
            </a:pPr>
            <a:r>
              <a:rPr lang="en-GB" sz="2000" b="1" dirty="0" smtClean="0">
                <a:solidFill>
                  <a:srgbClr val="008000"/>
                </a:solidFill>
              </a:rPr>
              <a:t>Enhanced </a:t>
            </a:r>
            <a:r>
              <a:rPr lang="en-GB" sz="2000" b="1" dirty="0">
                <a:solidFill>
                  <a:srgbClr val="008000"/>
                </a:solidFill>
              </a:rPr>
              <a:t>pellet ablation </a:t>
            </a:r>
            <a:r>
              <a:rPr lang="en-GB" sz="2000" b="1" dirty="0" smtClean="0">
                <a:solidFill>
                  <a:srgbClr val="008000"/>
                </a:solidFill>
              </a:rPr>
              <a:t>due </a:t>
            </a:r>
            <a:r>
              <a:rPr lang="en-GB" sz="2000" b="1" dirty="0">
                <a:solidFill>
                  <a:srgbClr val="008000"/>
                </a:solidFill>
              </a:rPr>
              <a:t>to fast-electron </a:t>
            </a:r>
            <a:r>
              <a:rPr lang="en-GB" sz="2000" b="1" dirty="0" smtClean="0">
                <a:solidFill>
                  <a:srgbClr val="008000"/>
                </a:solidFill>
              </a:rPr>
              <a:t>impacts can </a:t>
            </a:r>
            <a:r>
              <a:rPr lang="en-GB" sz="2000" b="1" dirty="0">
                <a:solidFill>
                  <a:srgbClr val="008000"/>
                </a:solidFill>
              </a:rPr>
              <a:t>lead to higher fuelling efficiencies (&lt;40%) </a:t>
            </a:r>
            <a:r>
              <a:rPr lang="en-GB" dirty="0" smtClean="0">
                <a:solidFill>
                  <a:srgbClr val="000000"/>
                </a:solidFill>
              </a:rPr>
              <a:t>[</a:t>
            </a:r>
            <a:r>
              <a:rPr lang="en-GB" dirty="0">
                <a:solidFill>
                  <a:srgbClr val="000000"/>
                </a:solidFill>
              </a:rPr>
              <a:t>K. McCarthy et al., PPCF-2019 / IAEA-2021</a:t>
            </a:r>
            <a:r>
              <a:rPr lang="en-GB" dirty="0" smtClean="0">
                <a:solidFill>
                  <a:srgbClr val="000000"/>
                </a:solidFill>
              </a:rPr>
              <a:t>]</a:t>
            </a:r>
            <a:endParaRPr lang="en-GB" b="1" dirty="0" smtClean="0">
              <a:solidFill>
                <a:srgbClr val="008000"/>
              </a:solidFill>
            </a:endParaRPr>
          </a:p>
          <a:p>
            <a:pPr hangingPunct="0">
              <a:lnSpc>
                <a:spcPct val="80000"/>
              </a:lnSpc>
            </a:pPr>
            <a:endParaRPr lang="en-GB" sz="2000" dirty="0"/>
          </a:p>
          <a:p>
            <a:pPr marL="342900" indent="-342900" hangingPunct="0">
              <a:lnSpc>
                <a:spcPct val="80000"/>
              </a:lnSpc>
              <a:buFont typeface="Wingdings" charset="2"/>
              <a:buChar char="ü"/>
            </a:pPr>
            <a:r>
              <a:rPr lang="en-GB" sz="2000" b="1" dirty="0" smtClean="0">
                <a:solidFill>
                  <a:srgbClr val="FF6600"/>
                </a:solidFill>
              </a:rPr>
              <a:t>Comparisons with HPI2 </a:t>
            </a:r>
            <a:r>
              <a:rPr lang="en-GB" sz="2000" b="1" dirty="0">
                <a:solidFill>
                  <a:srgbClr val="FF6600"/>
                </a:solidFill>
              </a:rPr>
              <a:t>simulations have revealed that interactions between outward drifting pellet material and a resonant surface can lead to the abrupt </a:t>
            </a:r>
            <a:r>
              <a:rPr lang="en-GB" sz="2000" b="1" dirty="0" smtClean="0">
                <a:solidFill>
                  <a:srgbClr val="FF6600"/>
                </a:solidFill>
              </a:rPr>
              <a:t>deceleration </a:t>
            </a:r>
            <a:r>
              <a:rPr lang="en-GB" sz="2000" b="1" dirty="0">
                <a:solidFill>
                  <a:srgbClr val="FF6600"/>
                </a:solidFill>
              </a:rPr>
              <a:t>and hence reduced pellet material </a:t>
            </a:r>
            <a:r>
              <a:rPr lang="en-GB" sz="2000" b="1" dirty="0" smtClean="0">
                <a:solidFill>
                  <a:srgbClr val="FF6600"/>
                </a:solidFill>
              </a:rPr>
              <a:t>loss </a:t>
            </a:r>
            <a:r>
              <a:rPr lang="en-GB" sz="2000" dirty="0"/>
              <a:t>[K. McCarthy et al., NF-2021 / IAEA-2021</a:t>
            </a:r>
            <a:r>
              <a:rPr lang="en-GB" sz="2000" dirty="0" smtClean="0"/>
              <a:t>].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6636726" y="1672399"/>
            <a:ext cx="250727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i="1" dirty="0"/>
              <a:t>NIFS, IPP-</a:t>
            </a:r>
            <a:r>
              <a:rPr lang="en-GB" sz="1600" i="1" dirty="0" err="1"/>
              <a:t>Greifwald</a:t>
            </a:r>
            <a:r>
              <a:rPr lang="en-GB" sz="1600" i="1" dirty="0"/>
              <a:t>, </a:t>
            </a:r>
            <a:r>
              <a:rPr lang="en-GB" sz="1600" dirty="0"/>
              <a:t>Centre for Energy Research [Budapest] </a:t>
            </a:r>
            <a:r>
              <a:rPr lang="en-GB" sz="1600" dirty="0" smtClean="0"/>
              <a:t>collaboration</a:t>
            </a:r>
            <a:endParaRPr lang="es-ES_tradnl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989665" y="1072445"/>
            <a:ext cx="95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TESPEL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19222" y="1026068"/>
            <a:ext cx="177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chemeClr val="bg1"/>
                </a:solidFill>
              </a:rPr>
              <a:t>Hydrogen</a:t>
            </a:r>
            <a:r>
              <a:rPr lang="es-ES" b="1" dirty="0" smtClean="0">
                <a:solidFill>
                  <a:schemeClr val="bg1"/>
                </a:solidFill>
              </a:rPr>
              <a:t> pellet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7492</TotalTime>
  <Words>1856</Words>
  <Application>Microsoft Macintosh PowerPoint</Application>
  <PresentationFormat>Presentación en pantalla (4:3)</PresentationFormat>
  <Paragraphs>243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Tema de Office</vt:lpstr>
      <vt:lpstr>CorelDRAW.Graphic.11</vt:lpstr>
      <vt:lpstr>Documento</vt:lpstr>
      <vt:lpstr>Graph</vt:lpstr>
      <vt:lpstr>Overview of the TJ-II stellarator research programme towards model validation in fusion plasmas  </vt:lpstr>
      <vt:lpstr>Outline: TJ-II supporting W7-X </vt:lpstr>
      <vt:lpstr>Presentación de PowerPoint</vt:lpstr>
      <vt:lpstr>CHALLENGE:  Transport and impurity control</vt:lpstr>
      <vt:lpstr>Asymmetries in radial electric fields: TOWARDS VALIDATION OF NEOCLASSICAL SIMULATIONS </vt:lpstr>
      <vt:lpstr>Asymmetries in plasma fluctuations: TOWARDS VALIDATION OF GK SIMULATIONS </vt:lpstr>
      <vt:lpstr>Presentación de PowerPoint</vt:lpstr>
      <vt:lpstr>Presentación de PowerPoint</vt:lpstr>
      <vt:lpstr>Plasma fuelling and impurities Experiments and validation </vt:lpstr>
      <vt:lpstr>2-D mapping of plasma profiles and fluctuations  TOWARDS THE VALIDATION OF FUELLING PHYSICS</vt:lpstr>
      <vt:lpstr>Presentación de PowerPoint</vt:lpstr>
      <vt:lpstr>CHALLENGE:  Fast particle dynamics</vt:lpstr>
      <vt:lpstr>Alfvén Eigenmodes TOWARDS THE VALIDATION OF FAST ION CONTROL</vt:lpstr>
      <vt:lpstr>Fast particle induced stabilization and AEs actuators TOWARDS THE VALIDATION OF FAST ION DYNAMICS</vt:lpstr>
      <vt:lpstr>Presentación de PowerPoint</vt:lpstr>
      <vt:lpstr>Presentación de PowerPoint</vt:lpstr>
      <vt:lpstr>CHALLENGE: PHYSICS OF SELF-ORGANIZATION</vt:lpstr>
      <vt:lpstr>Edge Zonal Flows:  INFLUENCE OF PLASMA HEATING  ON  radial scale </vt:lpstr>
      <vt:lpstr>Presentación de PowerPoint</vt:lpstr>
      <vt:lpstr>Presentación de PowerPoint</vt:lpstr>
      <vt:lpstr>Presentación de PowerPoint</vt:lpstr>
      <vt:lpstr>Role of radial electric fields on EDGE–SOL coupling TOWARDS THE VALIDATION OF SOL WIDTH PHYSICS </vt:lpstr>
      <vt:lpstr>Presentación de PowerPoint</vt:lpstr>
      <vt:lpstr>CHALLENGE: POWER EXHAUST AND LIQUID METALS</vt:lpstr>
      <vt:lpstr>LIQUID METALS AND POWER EXHAUST Sputtering, evaporation and retention</vt:lpstr>
      <vt:lpstr>LIQUID METALS AND POWER EXHAUST Secondary electron emission in Liquid surfaces</vt:lpstr>
      <vt:lpstr>POWER EXHAUST OLMAT: High heat flux facility</vt:lpstr>
      <vt:lpstr>TJ-II  programme:  towards model validation in fusion plasmas</vt:lpstr>
      <vt:lpstr>TJ-II collaborators</vt:lpstr>
    </vt:vector>
  </TitlesOfParts>
  <Company>CIEMAT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Ascasibar</dc:creator>
  <cp:lastModifiedBy>Carlos Hidalgo</cp:lastModifiedBy>
  <cp:revision>239</cp:revision>
  <dcterms:created xsi:type="dcterms:W3CDTF">2020-02-13T12:09:28Z</dcterms:created>
  <dcterms:modified xsi:type="dcterms:W3CDTF">2021-04-11T08:03:12Z</dcterms:modified>
</cp:coreProperties>
</file>