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snapToGrid="0">
      <p:cViewPr>
        <p:scale>
          <a:sx n="30" d="100"/>
          <a:sy n="30" d="100"/>
        </p:scale>
        <p:origin x="-1794" y="314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1243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4298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2582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260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CE9EA-F87E-449B-A760-0CFB0069B4F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4629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CCE9EA-F87E-449B-A760-0CFB0069B4F4}"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822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CE9EA-F87E-449B-A760-0CFB0069B4F4}"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770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CCE9EA-F87E-449B-A760-0CFB0069B4F4}"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4065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CE9EA-F87E-449B-A760-0CFB0069B4F4}"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9353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8345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0581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6CCE9EA-F87E-449B-A760-0CFB0069B4F4}" type="datetimeFigureOut">
              <a:rPr lang="en-US" smtClean="0"/>
              <a:t>10/30/2019</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8922C54-ADC4-49B9-91B8-5E4CFF9AFDD4}" type="slidenum">
              <a:rPr lang="en-US" smtClean="0"/>
              <a:t>‹#›</a:t>
            </a:fld>
            <a:endParaRPr lang="en-US"/>
          </a:p>
        </p:txBody>
      </p:sp>
    </p:spTree>
    <p:extLst>
      <p:ext uri="{BB962C8B-B14F-4D97-AF65-F5344CB8AC3E}">
        <p14:creationId xmlns:p14="http://schemas.microsoft.com/office/powerpoint/2010/main" val="59071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07812" y="2391416"/>
            <a:ext cx="30031131" cy="9187130"/>
          </a:xfrm>
          <a:prstGeom prst="rect">
            <a:avLst/>
          </a:prstGeom>
          <a:solidFill>
            <a:schemeClr val="bg1"/>
          </a:solidFill>
        </p:spPr>
        <p:txBody>
          <a:bodyPr wrap="square" rtlCol="0">
            <a:spAutoFit/>
          </a:bodyPr>
          <a:lstStyle/>
          <a:p>
            <a:pPr algn="ctr"/>
            <a:r>
              <a:rPr lang="it-IT" sz="9600" b="1" dirty="0"/>
              <a:t>DEMO Divertor - Cassette Design and Integration </a:t>
            </a:r>
            <a:endParaRPr lang="en-US" sz="23900" b="1" dirty="0" smtClean="0"/>
          </a:p>
          <a:p>
            <a:pPr algn="ctr">
              <a:lnSpc>
                <a:spcPts val="6000"/>
              </a:lnSpc>
            </a:pPr>
            <a:r>
              <a:rPr lang="en-US" sz="6000" dirty="0" smtClean="0"/>
              <a:t>G. </a:t>
            </a:r>
            <a:r>
              <a:rPr lang="en-US" sz="6000" dirty="0" err="1"/>
              <a:t>Mazzone</a:t>
            </a:r>
            <a:r>
              <a:rPr lang="en-US" sz="6000" baseline="30000" dirty="0" err="1"/>
              <a:t>a</a:t>
            </a:r>
            <a:r>
              <a:rPr lang="en-US" sz="6000" dirty="0"/>
              <a:t>*, </a:t>
            </a:r>
            <a:r>
              <a:rPr lang="en-US" sz="6000" dirty="0" smtClean="0"/>
              <a:t>J-H. </a:t>
            </a:r>
            <a:r>
              <a:rPr lang="en-US" sz="6000" dirty="0" err="1"/>
              <a:t>You</a:t>
            </a:r>
            <a:r>
              <a:rPr lang="en-US" sz="6000" baseline="30000" dirty="0" err="1"/>
              <a:t>b</a:t>
            </a:r>
            <a:r>
              <a:rPr lang="en-US" sz="6000" dirty="0"/>
              <a:t>, </a:t>
            </a:r>
            <a:r>
              <a:rPr lang="en-US" sz="6000" dirty="0" smtClean="0"/>
              <a:t>C. </a:t>
            </a:r>
            <a:r>
              <a:rPr lang="en-US" sz="6000" dirty="0" err="1"/>
              <a:t>Bachmann</a:t>
            </a:r>
            <a:r>
              <a:rPr lang="en-US" sz="6000" baseline="30000" dirty="0" err="1"/>
              <a:t>c</a:t>
            </a:r>
            <a:r>
              <a:rPr lang="en-US" sz="6000" dirty="0"/>
              <a:t>, </a:t>
            </a:r>
            <a:r>
              <a:rPr lang="en-US" sz="6000" dirty="0" smtClean="0"/>
              <a:t>U. </a:t>
            </a:r>
            <a:r>
              <a:rPr lang="en-US" sz="6000" dirty="0" err="1"/>
              <a:t>Bonavolontà</a:t>
            </a:r>
            <a:r>
              <a:rPr lang="en-US" sz="6000" baseline="30000" dirty="0" err="1"/>
              <a:t>d</a:t>
            </a:r>
            <a:r>
              <a:rPr lang="en-US" sz="6000" dirty="0"/>
              <a:t>, </a:t>
            </a:r>
            <a:r>
              <a:rPr lang="en-US" sz="6000" dirty="0" smtClean="0"/>
              <a:t>D. </a:t>
            </a:r>
            <a:r>
              <a:rPr lang="en-US" sz="6000" dirty="0" err="1"/>
              <a:t>Coccorese</a:t>
            </a:r>
            <a:r>
              <a:rPr lang="en-US" sz="6000" baseline="30000" dirty="0" err="1"/>
              <a:t>d</a:t>
            </a:r>
            <a:r>
              <a:rPr lang="en-US" sz="6000" dirty="0"/>
              <a:t>, </a:t>
            </a:r>
            <a:r>
              <a:rPr lang="en-US" sz="6000" dirty="0" smtClean="0"/>
              <a:t>D. </a:t>
            </a:r>
            <a:r>
              <a:rPr lang="en-US" sz="6000" dirty="0" err="1"/>
              <a:t>Dongiovanni</a:t>
            </a:r>
            <a:r>
              <a:rPr lang="en-US" sz="6000" baseline="30000" dirty="0" err="1"/>
              <a:t>a</a:t>
            </a:r>
            <a:r>
              <a:rPr lang="en-US" sz="6000" dirty="0"/>
              <a:t>, </a:t>
            </a:r>
            <a:r>
              <a:rPr lang="en-US" sz="6000" dirty="0" smtClean="0"/>
              <a:t>D. </a:t>
            </a:r>
            <a:r>
              <a:rPr lang="en-US" sz="6000" dirty="0" err="1" smtClean="0"/>
              <a:t>Flammini</a:t>
            </a:r>
            <a:r>
              <a:rPr lang="en-US" sz="6000" baseline="30000" dirty="0" err="1" smtClean="0"/>
              <a:t>a</a:t>
            </a:r>
            <a:r>
              <a:rPr lang="en-US" sz="6000" dirty="0" smtClean="0"/>
              <a:t> </a:t>
            </a:r>
            <a:r>
              <a:rPr lang="en-US" sz="6000" dirty="0"/>
              <a:t>, </a:t>
            </a:r>
            <a:r>
              <a:rPr lang="en-US" sz="6000" dirty="0" smtClean="0"/>
              <a:t>P. </a:t>
            </a:r>
            <a:r>
              <a:rPr lang="en-US" sz="6000" dirty="0" err="1"/>
              <a:t>Frosi</a:t>
            </a:r>
            <a:r>
              <a:rPr lang="en-US" sz="6000" baseline="30000" dirty="0" err="1"/>
              <a:t>a</a:t>
            </a:r>
            <a:r>
              <a:rPr lang="en-US" sz="6000" dirty="0"/>
              <a:t>, </a:t>
            </a:r>
            <a:r>
              <a:rPr lang="en-US" sz="6000" dirty="0" smtClean="0"/>
              <a:t>L. </a:t>
            </a:r>
            <a:r>
              <a:rPr lang="en-US" sz="6000" dirty="0" err="1"/>
              <a:t>Forest</a:t>
            </a:r>
            <a:r>
              <a:rPr lang="en-US" sz="6000" baseline="30000" dirty="0" err="1"/>
              <a:t>g</a:t>
            </a:r>
            <a:r>
              <a:rPr lang="en-US" sz="6000" dirty="0"/>
              <a:t>, </a:t>
            </a:r>
            <a:r>
              <a:rPr lang="en-US" sz="6000" dirty="0" smtClean="0"/>
              <a:t>G. Di </a:t>
            </a:r>
            <a:r>
              <a:rPr lang="en-US" sz="6000" dirty="0" err="1"/>
              <a:t>Mambro</a:t>
            </a:r>
            <a:r>
              <a:rPr lang="en-US" sz="6000" baseline="30000" dirty="0" err="1"/>
              <a:t>e</a:t>
            </a:r>
            <a:r>
              <a:rPr lang="en-US" sz="6000" dirty="0"/>
              <a:t>, </a:t>
            </a:r>
            <a:r>
              <a:rPr lang="en-US" sz="6000" dirty="0" smtClean="0"/>
              <a:t>V. </a:t>
            </a:r>
            <a:r>
              <a:rPr lang="en-US" sz="6000" dirty="0" err="1"/>
              <a:t>Imbriani</a:t>
            </a:r>
            <a:r>
              <a:rPr lang="en-US" sz="6000" baseline="30000" dirty="0" err="1"/>
              <a:t>d</a:t>
            </a:r>
            <a:r>
              <a:rPr lang="en-US" sz="6000" dirty="0"/>
              <a:t>, </a:t>
            </a:r>
            <a:r>
              <a:rPr lang="en-US" sz="6000" dirty="0" smtClean="0"/>
              <a:t>A. </a:t>
            </a:r>
            <a:r>
              <a:rPr lang="en-US" sz="6000" dirty="0" err="1"/>
              <a:t>Maffucci</a:t>
            </a:r>
            <a:r>
              <a:rPr lang="en-US" sz="6000" baseline="30000" dirty="0" err="1"/>
              <a:t>e</a:t>
            </a:r>
            <a:r>
              <a:rPr lang="en-US" sz="6000" dirty="0"/>
              <a:t>, </a:t>
            </a:r>
            <a:r>
              <a:rPr lang="en-US" sz="6000" dirty="0" smtClean="0"/>
              <a:t>D. </a:t>
            </a:r>
            <a:r>
              <a:rPr lang="en-US" sz="6000" dirty="0" err="1"/>
              <a:t>Marzullo</a:t>
            </a:r>
            <a:r>
              <a:rPr lang="en-US" sz="6000" baseline="30000" dirty="0" err="1"/>
              <a:t>d</a:t>
            </a:r>
            <a:r>
              <a:rPr lang="en-US" sz="6000" dirty="0"/>
              <a:t>, </a:t>
            </a:r>
            <a:r>
              <a:rPr lang="en-US" sz="6000" dirty="0" smtClean="0"/>
              <a:t>P. A. Di </a:t>
            </a:r>
            <a:r>
              <a:rPr lang="en-US" sz="6000" dirty="0" err="1"/>
              <a:t>Maio</a:t>
            </a:r>
            <a:r>
              <a:rPr lang="en-US" sz="6000" baseline="30000" dirty="0" err="1"/>
              <a:t>f</a:t>
            </a:r>
            <a:r>
              <a:rPr lang="en-US" sz="6000" dirty="0"/>
              <a:t>, </a:t>
            </a:r>
            <a:r>
              <a:rPr lang="en-US" sz="6000" dirty="0" smtClean="0"/>
              <a:t>M. T. </a:t>
            </a:r>
            <a:r>
              <a:rPr lang="en-US" sz="6000" dirty="0" err="1"/>
              <a:t>Porfiri</a:t>
            </a:r>
            <a:r>
              <a:rPr lang="en-US" sz="6000" baseline="30000" dirty="0" err="1"/>
              <a:t>a</a:t>
            </a:r>
            <a:r>
              <a:rPr lang="en-US" sz="6000" dirty="0"/>
              <a:t>, </a:t>
            </a:r>
            <a:r>
              <a:rPr lang="en-US" sz="6000" dirty="0" smtClean="0"/>
              <a:t>E. </a:t>
            </a:r>
            <a:r>
              <a:rPr lang="en-US" sz="6000" dirty="0" err="1"/>
              <a:t>Vallone</a:t>
            </a:r>
            <a:r>
              <a:rPr lang="en-US" sz="6000" baseline="30000" dirty="0" err="1"/>
              <a:t>f</a:t>
            </a:r>
            <a:r>
              <a:rPr lang="en-US" sz="6000" dirty="0"/>
              <a:t>, </a:t>
            </a:r>
            <a:r>
              <a:rPr lang="en-US" sz="6000" dirty="0" smtClean="0"/>
              <a:t>R. </a:t>
            </a:r>
            <a:r>
              <a:rPr lang="en-US" sz="6000" dirty="0" err="1"/>
              <a:t>Villari</a:t>
            </a:r>
            <a:r>
              <a:rPr lang="en-US" sz="6000" baseline="30000" dirty="0" err="1"/>
              <a:t>a</a:t>
            </a:r>
            <a:r>
              <a:rPr lang="en-US" sz="6000" dirty="0"/>
              <a:t>, </a:t>
            </a:r>
            <a:r>
              <a:rPr lang="en-US" sz="6000" dirty="0" smtClean="0"/>
              <a:t> </a:t>
            </a:r>
            <a:r>
              <a:rPr lang="en-US" sz="6000" dirty="0" smtClean="0"/>
              <a:t>E. </a:t>
            </a:r>
            <a:r>
              <a:rPr lang="en-US" sz="6000" dirty="0" err="1" smtClean="0"/>
              <a:t>Visca</a:t>
            </a:r>
            <a:r>
              <a:rPr lang="en-US" sz="6000" baseline="30000" dirty="0" err="1" smtClean="0"/>
              <a:t>a</a:t>
            </a:r>
            <a:r>
              <a:rPr lang="en-US" sz="6000" dirty="0" smtClean="0"/>
              <a:t>, C. </a:t>
            </a:r>
            <a:r>
              <a:rPr lang="en-US" sz="6000" dirty="0" err="1"/>
              <a:t>Vorpahl</a:t>
            </a:r>
            <a:r>
              <a:rPr lang="en-US" sz="6000" baseline="30000" dirty="0" err="1"/>
              <a:t>c</a:t>
            </a:r>
            <a:r>
              <a:rPr lang="en-US" sz="6000" dirty="0"/>
              <a:t> </a:t>
            </a:r>
          </a:p>
          <a:p>
            <a:pPr algn="just">
              <a:lnSpc>
                <a:spcPts val="6914"/>
              </a:lnSpc>
            </a:pPr>
            <a:r>
              <a:rPr lang="en-US" sz="4400" b="1" baseline="30000" dirty="0" err="1" smtClean="0"/>
              <a:t>a</a:t>
            </a:r>
            <a:r>
              <a:rPr lang="en-US" sz="4400" dirty="0" err="1" smtClean="0"/>
              <a:t>ENEA</a:t>
            </a:r>
            <a:r>
              <a:rPr lang="en-US" sz="4400" dirty="0" smtClean="0"/>
              <a:t> </a:t>
            </a:r>
            <a:r>
              <a:rPr lang="en-US" sz="4400" dirty="0"/>
              <a:t>Frascati, Fusion &amp; Technology for Nuclear Safety, via E. Fermi 45, 00044 Frascati, </a:t>
            </a:r>
            <a:r>
              <a:rPr lang="en-US" sz="4400" dirty="0" smtClean="0"/>
              <a:t>Italy; </a:t>
            </a:r>
            <a:r>
              <a:rPr lang="en-US" sz="4400" b="1" baseline="30000" dirty="0" err="1"/>
              <a:t>b</a:t>
            </a:r>
            <a:r>
              <a:rPr lang="en-US" sz="4400" dirty="0" err="1" smtClean="0"/>
              <a:t>Max</a:t>
            </a:r>
            <a:r>
              <a:rPr lang="en-US" sz="4400" dirty="0" smtClean="0"/>
              <a:t> </a:t>
            </a:r>
            <a:r>
              <a:rPr lang="en-US" sz="4400" dirty="0"/>
              <a:t>Planck Institute of Plasma Physics, Boltzmann Str. 2, 85748 </a:t>
            </a:r>
            <a:r>
              <a:rPr lang="en-US" sz="4400" dirty="0" err="1"/>
              <a:t>Garching</a:t>
            </a:r>
            <a:r>
              <a:rPr lang="en-US" sz="4400" dirty="0"/>
              <a:t>, </a:t>
            </a:r>
            <a:r>
              <a:rPr lang="en-US" sz="4400" dirty="0" smtClean="0"/>
              <a:t>Germany; </a:t>
            </a:r>
            <a:r>
              <a:rPr lang="en-US" sz="4400" b="1" baseline="30000" dirty="0" err="1"/>
              <a:t>c</a:t>
            </a:r>
            <a:r>
              <a:rPr lang="en-US" sz="4400" dirty="0" err="1" smtClean="0"/>
              <a:t>EUROfusion</a:t>
            </a:r>
            <a:r>
              <a:rPr lang="en-US" sz="4400" dirty="0"/>
              <a:t>, PMU-PPPT, Boltzmann Str. 2, 85748 </a:t>
            </a:r>
            <a:r>
              <a:rPr lang="en-US" sz="4400" dirty="0" err="1"/>
              <a:t>Garching</a:t>
            </a:r>
            <a:r>
              <a:rPr lang="en-US" sz="4400" dirty="0"/>
              <a:t>, </a:t>
            </a:r>
            <a:r>
              <a:rPr lang="en-US" sz="4400" dirty="0" smtClean="0"/>
              <a:t>Germany; </a:t>
            </a:r>
            <a:r>
              <a:rPr lang="en-US" sz="4400" b="1" baseline="30000" dirty="0" err="1"/>
              <a:t>d</a:t>
            </a:r>
            <a:r>
              <a:rPr lang="en-US" sz="4400" dirty="0" err="1" smtClean="0"/>
              <a:t>CREATE</a:t>
            </a:r>
            <a:r>
              <a:rPr lang="en-US" sz="4400" dirty="0" smtClean="0"/>
              <a:t>-</a:t>
            </a:r>
            <a:r>
              <a:rPr lang="en-US" sz="4400" dirty="0"/>
              <a:t>/University of Naples, Industrial Engineering, Piazzale </a:t>
            </a:r>
            <a:r>
              <a:rPr lang="en-US" sz="4400" dirty="0" err="1"/>
              <a:t>Tecchio</a:t>
            </a:r>
            <a:r>
              <a:rPr lang="en-US" sz="4400" dirty="0"/>
              <a:t> 80, 80125 Napoli, </a:t>
            </a:r>
            <a:r>
              <a:rPr lang="en-US" sz="4400" dirty="0" smtClean="0"/>
              <a:t>Italy; </a:t>
            </a:r>
            <a:r>
              <a:rPr lang="en-US" sz="4400" b="1" baseline="30000" dirty="0" err="1"/>
              <a:t>e</a:t>
            </a:r>
            <a:r>
              <a:rPr lang="en-US" sz="4400" dirty="0" err="1" smtClean="0"/>
              <a:t>CREATE</a:t>
            </a:r>
            <a:r>
              <a:rPr lang="en-US" sz="4400" dirty="0" smtClean="0"/>
              <a:t> </a:t>
            </a:r>
            <a:r>
              <a:rPr lang="en-US" sz="4400" dirty="0"/>
              <a:t>– University of </a:t>
            </a:r>
            <a:r>
              <a:rPr lang="en-US" sz="4400" dirty="0" err="1"/>
              <a:t>Cassino</a:t>
            </a:r>
            <a:r>
              <a:rPr lang="en-US" sz="4400" dirty="0"/>
              <a:t> and Southern Lazio, Via G. Di </a:t>
            </a:r>
            <a:r>
              <a:rPr lang="en-US" sz="4400" dirty="0" err="1"/>
              <a:t>Biasio</a:t>
            </a:r>
            <a:r>
              <a:rPr lang="en-US" sz="4400" dirty="0"/>
              <a:t> 43, 03043 </a:t>
            </a:r>
            <a:r>
              <a:rPr lang="en-US" sz="4400" dirty="0" err="1"/>
              <a:t>Cassino</a:t>
            </a:r>
            <a:r>
              <a:rPr lang="en-US" sz="4400" dirty="0"/>
              <a:t>, </a:t>
            </a:r>
            <a:r>
              <a:rPr lang="en-US" sz="4400" dirty="0" smtClean="0"/>
              <a:t>Italy; </a:t>
            </a:r>
            <a:r>
              <a:rPr lang="en-US" sz="4400" b="1" baseline="30000" dirty="0" err="1"/>
              <a:t>f</a:t>
            </a:r>
            <a:r>
              <a:rPr lang="en-US" sz="4400" dirty="0" err="1" smtClean="0"/>
              <a:t>University</a:t>
            </a:r>
            <a:r>
              <a:rPr lang="en-US" sz="4400" dirty="0" smtClean="0"/>
              <a:t> </a:t>
            </a:r>
            <a:r>
              <a:rPr lang="en-US" sz="4400" dirty="0"/>
              <a:t>of Palermo, Depart. Energy, </a:t>
            </a:r>
            <a:r>
              <a:rPr lang="en-US" sz="4400" dirty="0" err="1"/>
              <a:t>Viale</a:t>
            </a:r>
            <a:r>
              <a:rPr lang="en-US" sz="4400" dirty="0"/>
              <a:t> </a:t>
            </a:r>
            <a:r>
              <a:rPr lang="en-US" sz="4400" dirty="0" err="1"/>
              <a:t>delle</a:t>
            </a:r>
            <a:r>
              <a:rPr lang="en-US" sz="4400" dirty="0"/>
              <a:t> </a:t>
            </a:r>
            <a:r>
              <a:rPr lang="en-US" sz="4400" dirty="0" err="1"/>
              <a:t>Scienze</a:t>
            </a:r>
            <a:r>
              <a:rPr lang="en-US" sz="4400" dirty="0"/>
              <a:t>, 90128 </a:t>
            </a:r>
            <a:r>
              <a:rPr lang="en-US" sz="4400" dirty="0" err="1"/>
              <a:t>Edificio</a:t>
            </a:r>
            <a:r>
              <a:rPr lang="en-US" sz="4400" dirty="0"/>
              <a:t> 6, Palermo, </a:t>
            </a:r>
            <a:r>
              <a:rPr lang="en-US" sz="4400" dirty="0" smtClean="0"/>
              <a:t>Italy; </a:t>
            </a:r>
            <a:r>
              <a:rPr lang="en-US" sz="4400" b="1" baseline="30000" dirty="0" err="1"/>
              <a:t>g</a:t>
            </a:r>
            <a:r>
              <a:rPr lang="en-US" sz="4400" dirty="0" err="1" smtClean="0"/>
              <a:t>CEA</a:t>
            </a:r>
            <a:r>
              <a:rPr lang="en-US" sz="4400" dirty="0" smtClean="0"/>
              <a:t> </a:t>
            </a:r>
            <a:r>
              <a:rPr lang="en-US" sz="4400" dirty="0" err="1"/>
              <a:t>Saclay</a:t>
            </a:r>
            <a:r>
              <a:rPr lang="en-US" sz="4400" dirty="0"/>
              <a:t>, DEN/DM2S/SEMT/LTA, bât.611, 91191 Gif </a:t>
            </a:r>
            <a:r>
              <a:rPr lang="en-US" sz="4400" dirty="0" err="1"/>
              <a:t>sur</a:t>
            </a:r>
            <a:r>
              <a:rPr lang="en-US" sz="4400" dirty="0"/>
              <a:t> </a:t>
            </a:r>
            <a:r>
              <a:rPr lang="en-US" sz="4400" dirty="0" err="1"/>
              <a:t>yvette</a:t>
            </a:r>
            <a:r>
              <a:rPr lang="en-US" sz="4400" dirty="0"/>
              <a:t>, France</a:t>
            </a:r>
          </a:p>
          <a:p>
            <a:pPr algn="ctr">
              <a:lnSpc>
                <a:spcPts val="6914"/>
              </a:lnSpc>
            </a:pPr>
            <a:r>
              <a:rPr lang="en-US" sz="5400" dirty="0" smtClean="0"/>
              <a:t>*giuseppe.mazzone@enea.it</a:t>
            </a:r>
            <a:endParaRPr lang="en-US" sz="6600" b="1" dirty="0"/>
          </a:p>
        </p:txBody>
      </p:sp>
      <p:sp>
        <p:nvSpPr>
          <p:cNvPr id="17" name="Text Box 248"/>
          <p:cNvSpPr txBox="1">
            <a:spLocks noChangeArrowheads="1"/>
          </p:cNvSpPr>
          <p:nvPr/>
        </p:nvSpPr>
        <p:spPr bwMode="auto">
          <a:xfrm>
            <a:off x="642256" y="11618874"/>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ABSTRACT</a:t>
            </a:r>
            <a:endParaRPr lang="en-US" altLang="zh-CN" sz="3200" b="1" dirty="0">
              <a:solidFill>
                <a:schemeClr val="bg1"/>
              </a:solidFill>
              <a:latin typeface="+mn-lt"/>
              <a:ea typeface="SimSun" pitchFamily="2" charset="-122"/>
              <a:cs typeface="Lucida Sans" pitchFamily="34" charset="0"/>
            </a:endParaRPr>
          </a:p>
        </p:txBody>
      </p:sp>
      <p:sp>
        <p:nvSpPr>
          <p:cNvPr id="18" name="Text Box 263"/>
          <p:cNvSpPr txBox="1">
            <a:spLocks noChangeArrowheads="1"/>
          </p:cNvSpPr>
          <p:nvPr/>
        </p:nvSpPr>
        <p:spPr bwMode="auto">
          <a:xfrm>
            <a:off x="15475163" y="12440753"/>
            <a:ext cx="14400000" cy="7201972"/>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25000"/>
              </a:lnSpc>
            </a:pPr>
            <a:r>
              <a:rPr lang="en-US" altLang="ja-JP" sz="3600" dirty="0" smtClean="0">
                <a:latin typeface="+mn-lt"/>
                <a:ea typeface="ＭＳ Ｐゴシック" charset="-128"/>
              </a:rPr>
              <a:t>The </a:t>
            </a:r>
            <a:r>
              <a:rPr lang="en-US" altLang="ja-JP" sz="3600" dirty="0">
                <a:latin typeface="+mn-lt"/>
                <a:ea typeface="ＭＳ Ｐゴシック" charset="-128"/>
              </a:rPr>
              <a:t>cooling scheme of the DEMO divertor consists of two separate cooling circuits. One is for </a:t>
            </a:r>
            <a:r>
              <a:rPr lang="en-US" altLang="ja-JP" sz="3600" dirty="0" smtClean="0">
                <a:latin typeface="+mn-lt"/>
                <a:ea typeface="ＭＳ Ｐゴシック" charset="-128"/>
              </a:rPr>
              <a:t>Eurofer </a:t>
            </a:r>
            <a:r>
              <a:rPr lang="en-US" altLang="ja-JP" sz="3600" dirty="0">
                <a:latin typeface="+mn-lt"/>
                <a:ea typeface="ＭＳ Ｐゴシック" charset="-128"/>
              </a:rPr>
              <a:t>components as CB, SP and RPs with </a:t>
            </a:r>
            <a:r>
              <a:rPr lang="en-US" altLang="ja-JP" sz="3600" dirty="0" err="1" smtClean="0">
                <a:latin typeface="+mn-lt"/>
                <a:ea typeface="ＭＳ Ｐゴシック" charset="-128"/>
              </a:rPr>
              <a:t>p</a:t>
            </a:r>
            <a:r>
              <a:rPr lang="en-US" altLang="ja-JP" sz="3600" baseline="-25000" dirty="0" err="1" smtClean="0">
                <a:latin typeface="+mn-lt"/>
                <a:ea typeface="ＭＳ Ｐゴシック" charset="-128"/>
              </a:rPr>
              <a:t>inlet</a:t>
            </a:r>
            <a:r>
              <a:rPr lang="en-US" altLang="ja-JP" sz="3600" dirty="0" smtClean="0">
                <a:latin typeface="+mn-lt"/>
                <a:ea typeface="ＭＳ Ｐゴシック" charset="-128"/>
              </a:rPr>
              <a:t>/</a:t>
            </a:r>
            <a:r>
              <a:rPr lang="en-US" altLang="ja-JP" sz="3600" dirty="0" err="1" smtClean="0">
                <a:latin typeface="+mn-lt"/>
                <a:ea typeface="ＭＳ Ｐゴシック" charset="-128"/>
              </a:rPr>
              <a:t>T</a:t>
            </a:r>
            <a:r>
              <a:rPr lang="en-US" altLang="ja-JP" sz="3600" baseline="-25000" dirty="0" err="1" smtClean="0">
                <a:latin typeface="+mn-lt"/>
                <a:ea typeface="ＭＳ Ｐゴシック" charset="-128"/>
              </a:rPr>
              <a:t>inlet</a:t>
            </a:r>
            <a:r>
              <a:rPr lang="en-US" altLang="ja-JP" sz="3600" baseline="-25000" dirty="0" smtClean="0">
                <a:latin typeface="+mn-lt"/>
                <a:ea typeface="ＭＳ Ｐゴシック" charset="-128"/>
              </a:rPr>
              <a:t> </a:t>
            </a:r>
            <a:r>
              <a:rPr lang="en-US" altLang="ja-JP" sz="3600" dirty="0" smtClean="0">
                <a:latin typeface="+mn-lt"/>
                <a:ea typeface="ＭＳ Ｐゴシック" charset="-128"/>
              </a:rPr>
              <a:t>= </a:t>
            </a:r>
            <a:r>
              <a:rPr lang="en-US" altLang="ja-JP" sz="3600" dirty="0">
                <a:latin typeface="+mn-lt"/>
                <a:ea typeface="ＭＳ Ｐゴシック" charset="-128"/>
              </a:rPr>
              <a:t>3.5 </a:t>
            </a:r>
            <a:r>
              <a:rPr lang="en-US" altLang="ja-JP" sz="3600" dirty="0" smtClean="0">
                <a:latin typeface="+mn-lt"/>
                <a:ea typeface="ＭＳ Ｐゴシック" charset="-128"/>
              </a:rPr>
              <a:t>MPa/180</a:t>
            </a:r>
            <a:r>
              <a:rPr lang="en-US" altLang="ja-JP" sz="3600" baseline="30000" dirty="0" smtClean="0">
                <a:latin typeface="+mn-lt"/>
                <a:ea typeface="ＭＳ Ｐゴシック" charset="-128"/>
              </a:rPr>
              <a:t>o</a:t>
            </a:r>
            <a:r>
              <a:rPr lang="en-US" altLang="ja-JP" sz="3600" dirty="0" smtClean="0">
                <a:latin typeface="+mn-lt"/>
                <a:ea typeface="ＭＳ Ｐゴシック" charset="-128"/>
              </a:rPr>
              <a:t>C and </a:t>
            </a:r>
            <a:r>
              <a:rPr lang="en-US" altLang="ja-JP" sz="3600" dirty="0">
                <a:latin typeface="+mn-lt"/>
                <a:ea typeface="ＭＳ Ｐゴシック" charset="-128"/>
              </a:rPr>
              <a:t>the other one is for PCFs with </a:t>
            </a:r>
            <a:r>
              <a:rPr lang="en-US" altLang="ja-JP" sz="3600" dirty="0" err="1">
                <a:latin typeface="+mn-lt"/>
                <a:ea typeface="ＭＳ Ｐゴシック" charset="-128"/>
              </a:rPr>
              <a:t>p</a:t>
            </a:r>
            <a:r>
              <a:rPr lang="en-US" altLang="ja-JP" sz="3600" baseline="-25000" dirty="0" err="1">
                <a:latin typeface="+mn-lt"/>
                <a:ea typeface="ＭＳ Ｐゴシック" charset="-128"/>
              </a:rPr>
              <a:t>inlet</a:t>
            </a:r>
            <a:r>
              <a:rPr lang="en-US" altLang="ja-JP" sz="3600" dirty="0">
                <a:latin typeface="+mn-lt"/>
                <a:ea typeface="ＭＳ Ｐゴシック" charset="-128"/>
              </a:rPr>
              <a:t>/</a:t>
            </a:r>
            <a:r>
              <a:rPr lang="en-US" altLang="ja-JP" sz="3600" dirty="0" err="1">
                <a:latin typeface="+mn-lt"/>
                <a:ea typeface="ＭＳ Ｐゴシック" charset="-128"/>
              </a:rPr>
              <a:t>T</a:t>
            </a:r>
            <a:r>
              <a:rPr lang="en-US" altLang="ja-JP" sz="3600" baseline="-25000" dirty="0" err="1">
                <a:latin typeface="+mn-lt"/>
                <a:ea typeface="ＭＳ Ｐゴシック" charset="-128"/>
              </a:rPr>
              <a:t>inlet</a:t>
            </a:r>
            <a:r>
              <a:rPr lang="en-US" altLang="ja-JP" sz="3600" dirty="0">
                <a:latin typeface="+mn-lt"/>
                <a:ea typeface="ＭＳ Ｐゴシック" charset="-128"/>
              </a:rPr>
              <a:t>= 5 </a:t>
            </a:r>
            <a:r>
              <a:rPr lang="en-US" altLang="ja-JP" sz="3600" dirty="0" smtClean="0">
                <a:latin typeface="+mn-lt"/>
                <a:ea typeface="ＭＳ Ｐゴシック" charset="-128"/>
              </a:rPr>
              <a:t>MPa/130</a:t>
            </a:r>
            <a:r>
              <a:rPr lang="en-US" altLang="ja-JP" sz="3600" baseline="30000" dirty="0" smtClean="0">
                <a:solidFill>
                  <a:prstClr val="black"/>
                </a:solidFill>
                <a:latin typeface="Calibri"/>
                <a:ea typeface="ＭＳ Ｐゴシック" charset="-128"/>
              </a:rPr>
              <a:t>o</a:t>
            </a:r>
            <a:r>
              <a:rPr lang="en-US" altLang="ja-JP" sz="3600" dirty="0" smtClean="0">
                <a:solidFill>
                  <a:prstClr val="black"/>
                </a:solidFill>
                <a:latin typeface="Calibri"/>
                <a:ea typeface="ＭＳ Ｐゴシック" charset="-128"/>
              </a:rPr>
              <a:t>C</a:t>
            </a:r>
            <a:r>
              <a:rPr lang="en-US" altLang="ja-JP" sz="3600" dirty="0" smtClean="0">
                <a:latin typeface="+mn-lt"/>
                <a:ea typeface="ＭＳ Ｐゴシック" charset="-128"/>
              </a:rPr>
              <a:t>. </a:t>
            </a:r>
            <a:r>
              <a:rPr lang="en-US" altLang="zh-CN" sz="3600" dirty="0" smtClean="0">
                <a:latin typeface="+mn-lt"/>
                <a:ea typeface="ＭＳ Ｐゴシック" charset="-128"/>
              </a:rPr>
              <a:t>The </a:t>
            </a:r>
            <a:r>
              <a:rPr lang="en-US" altLang="zh-CN" sz="3600" dirty="0">
                <a:latin typeface="+mn-lt"/>
                <a:ea typeface="ＭＳ Ｐゴシック" charset="-128"/>
              </a:rPr>
              <a:t>main design limits </a:t>
            </a:r>
            <a:r>
              <a:rPr lang="en-US" altLang="zh-CN" sz="3600" dirty="0" smtClean="0">
                <a:latin typeface="+mn-lt"/>
                <a:ea typeface="ＭＳ Ｐゴシック" charset="-128"/>
              </a:rPr>
              <a:t>are</a:t>
            </a:r>
            <a:r>
              <a:rPr lang="en-US" altLang="zh-CN" sz="3600" dirty="0">
                <a:latin typeface="+mn-lt"/>
                <a:ea typeface="ＭＳ Ｐゴシック" charset="-128"/>
              </a:rPr>
              <a:t>:</a:t>
            </a:r>
          </a:p>
          <a:p>
            <a:pPr algn="just">
              <a:lnSpc>
                <a:spcPct val="125000"/>
              </a:lnSpc>
            </a:pPr>
            <a:r>
              <a:rPr lang="en-US" altLang="zh-CN" sz="3600" dirty="0">
                <a:latin typeface="+mn-lt"/>
                <a:ea typeface="ＭＳ Ｐゴシック" charset="-128"/>
              </a:rPr>
              <a:t>1)	</a:t>
            </a:r>
            <a:r>
              <a:rPr lang="en-US" altLang="zh-CN" sz="3600" b="1" u="sng" dirty="0">
                <a:latin typeface="+mn-lt"/>
                <a:ea typeface="ＭＳ Ｐゴシック" charset="-128"/>
              </a:rPr>
              <a:t>Divertor Cassette cooling circuit </a:t>
            </a:r>
            <a:r>
              <a:rPr lang="en-US" altLang="zh-CN" sz="3600" dirty="0">
                <a:latin typeface="+mn-lt"/>
                <a:ea typeface="ＭＳ Ｐゴシック" charset="-128"/>
              </a:rPr>
              <a:t>(Fig. </a:t>
            </a:r>
            <a:r>
              <a:rPr lang="en-US" altLang="zh-CN" sz="3600" dirty="0" smtClean="0">
                <a:latin typeface="+mn-lt"/>
                <a:ea typeface="ＭＳ Ｐゴシック" charset="-128"/>
              </a:rPr>
              <a:t>5):</a:t>
            </a:r>
            <a:endParaRPr lang="en-US" altLang="zh-CN" sz="3600" dirty="0">
              <a:latin typeface="+mn-lt"/>
              <a:ea typeface="ＭＳ Ｐゴシック" charset="-128"/>
            </a:endParaRPr>
          </a:p>
          <a:p>
            <a:pPr algn="just">
              <a:lnSpc>
                <a:spcPct val="125000"/>
              </a:lnSpc>
            </a:pPr>
            <a:r>
              <a:rPr lang="en-US" altLang="zh-CN" sz="3600" dirty="0" smtClean="0">
                <a:latin typeface="+mn-lt"/>
                <a:ea typeface="ＭＳ Ｐゴシック" charset="-128"/>
              </a:rPr>
              <a:t>-Maximum </a:t>
            </a:r>
            <a:r>
              <a:rPr lang="en-US" altLang="zh-CN" sz="3600" dirty="0">
                <a:latin typeface="+mn-lt"/>
                <a:ea typeface="ＭＳ Ｐゴシック" charset="-128"/>
              </a:rPr>
              <a:t>Temperature on the </a:t>
            </a:r>
            <a:r>
              <a:rPr lang="en-US" altLang="zh-CN" sz="3600" dirty="0" smtClean="0">
                <a:latin typeface="+mn-lt"/>
                <a:ea typeface="ＭＳ Ｐゴシック" charset="-128"/>
              </a:rPr>
              <a:t>Eurofer&lt;550</a:t>
            </a:r>
            <a:r>
              <a:rPr lang="en-US" altLang="ja-JP" sz="3600" baseline="30000" dirty="0" smtClean="0">
                <a:solidFill>
                  <a:prstClr val="black"/>
                </a:solidFill>
                <a:latin typeface="Calibri"/>
                <a:ea typeface="ＭＳ Ｐゴシック" charset="-128"/>
              </a:rPr>
              <a:t>o</a:t>
            </a:r>
            <a:r>
              <a:rPr lang="en-US" altLang="ja-JP" sz="3600" dirty="0" smtClean="0">
                <a:solidFill>
                  <a:prstClr val="black"/>
                </a:solidFill>
                <a:latin typeface="Calibri"/>
                <a:ea typeface="ＭＳ Ｐゴシック" charset="-128"/>
              </a:rPr>
              <a:t>C</a:t>
            </a:r>
            <a:r>
              <a:rPr lang="en-US" altLang="zh-CN" sz="3600" dirty="0" smtClean="0">
                <a:latin typeface="+mn-lt"/>
                <a:ea typeface="ＭＳ Ｐゴシック" charset="-128"/>
              </a:rPr>
              <a:t>; Maximum </a:t>
            </a:r>
            <a:r>
              <a:rPr lang="en-US" altLang="zh-CN" sz="3600" dirty="0">
                <a:latin typeface="+mn-lt"/>
                <a:ea typeface="ＭＳ Ｐゴシック" charset="-128"/>
              </a:rPr>
              <a:t>water pressure drop &lt; 1.4 </a:t>
            </a:r>
            <a:r>
              <a:rPr lang="en-US" altLang="zh-CN" sz="3600" dirty="0" smtClean="0">
                <a:latin typeface="+mn-lt"/>
                <a:ea typeface="ＭＳ Ｐゴシック" charset="-128"/>
              </a:rPr>
              <a:t>MPa; Margin </a:t>
            </a:r>
            <a:r>
              <a:rPr lang="en-US" altLang="zh-CN" sz="3600" dirty="0">
                <a:latin typeface="+mn-lt"/>
                <a:ea typeface="ＭＳ Ｐゴシック" charset="-128"/>
              </a:rPr>
              <a:t>against water saturation </a:t>
            </a:r>
            <a:r>
              <a:rPr lang="en-US" altLang="zh-CN" sz="3600" dirty="0" smtClean="0">
                <a:latin typeface="+mn-lt"/>
                <a:ea typeface="ＭＳ Ｐゴシック" charset="-128"/>
              </a:rPr>
              <a:t>temperature </a:t>
            </a:r>
            <a:r>
              <a:rPr lang="en-US" altLang="zh-CN" sz="3600" dirty="0">
                <a:latin typeface="+mn-lt"/>
                <a:ea typeface="ＭＳ Ｐゴシック" charset="-128"/>
              </a:rPr>
              <a:t>&gt; </a:t>
            </a:r>
            <a:r>
              <a:rPr lang="en-US" altLang="zh-CN" sz="3600" dirty="0" smtClean="0">
                <a:latin typeface="+mn-lt"/>
                <a:ea typeface="ＭＳ Ｐゴシック" charset="-128"/>
              </a:rPr>
              <a:t>20</a:t>
            </a:r>
            <a:r>
              <a:rPr lang="en-US" altLang="ja-JP" sz="3600" baseline="30000" dirty="0">
                <a:solidFill>
                  <a:prstClr val="black"/>
                </a:solidFill>
                <a:latin typeface="Calibri"/>
                <a:ea typeface="ＭＳ Ｐゴシック" charset="-128"/>
              </a:rPr>
              <a:t> </a:t>
            </a:r>
            <a:r>
              <a:rPr lang="en-US" altLang="ja-JP" sz="3600" baseline="30000" dirty="0" err="1">
                <a:solidFill>
                  <a:prstClr val="black"/>
                </a:solidFill>
                <a:latin typeface="Calibri"/>
                <a:ea typeface="ＭＳ Ｐゴシック" charset="-128"/>
              </a:rPr>
              <a:t>o</a:t>
            </a:r>
            <a:r>
              <a:rPr lang="en-US" altLang="ja-JP" sz="3600" dirty="0" err="1">
                <a:solidFill>
                  <a:prstClr val="black"/>
                </a:solidFill>
                <a:latin typeface="Calibri"/>
                <a:ea typeface="ＭＳ Ｐゴシック" charset="-128"/>
              </a:rPr>
              <a:t>C</a:t>
            </a:r>
            <a:r>
              <a:rPr lang="en-US" altLang="zh-CN" sz="3600" dirty="0" err="1" smtClean="0">
                <a:latin typeface="+mn-lt"/>
                <a:ea typeface="ＭＳ Ｐゴシック" charset="-128"/>
              </a:rPr>
              <a:t>.</a:t>
            </a:r>
            <a:endParaRPr lang="en-US" altLang="zh-CN" sz="3600" dirty="0">
              <a:latin typeface="+mn-lt"/>
              <a:ea typeface="ＭＳ Ｐゴシック" charset="-128"/>
            </a:endParaRPr>
          </a:p>
          <a:p>
            <a:pPr algn="just">
              <a:lnSpc>
                <a:spcPct val="125000"/>
              </a:lnSpc>
            </a:pPr>
            <a:r>
              <a:rPr lang="en-US" altLang="zh-CN" sz="3600" dirty="0">
                <a:latin typeface="+mn-lt"/>
                <a:ea typeface="ＭＳ Ｐゴシック" charset="-128"/>
              </a:rPr>
              <a:t>2)	</a:t>
            </a:r>
            <a:r>
              <a:rPr lang="en-US" altLang="zh-CN" sz="3600" b="1" u="sng" dirty="0">
                <a:latin typeface="+mn-lt"/>
                <a:ea typeface="ＭＳ Ｐゴシック" charset="-128"/>
              </a:rPr>
              <a:t>Plasma Facing cooling circuit </a:t>
            </a:r>
            <a:r>
              <a:rPr lang="en-US" altLang="zh-CN" sz="3600" dirty="0">
                <a:latin typeface="+mn-lt"/>
                <a:ea typeface="ＭＳ Ｐゴシック" charset="-128"/>
              </a:rPr>
              <a:t>(Fig. </a:t>
            </a:r>
            <a:r>
              <a:rPr lang="en-US" altLang="zh-CN" sz="3600" dirty="0" smtClean="0">
                <a:latin typeface="+mn-lt"/>
                <a:ea typeface="ＭＳ Ｐゴシック" charset="-128"/>
              </a:rPr>
              <a:t>6):</a:t>
            </a:r>
            <a:endParaRPr lang="en-US" altLang="zh-CN" sz="3600" dirty="0">
              <a:latin typeface="+mn-lt"/>
              <a:ea typeface="ＭＳ Ｐゴシック" charset="-128"/>
            </a:endParaRPr>
          </a:p>
          <a:p>
            <a:pPr algn="just">
              <a:lnSpc>
                <a:spcPct val="125000"/>
              </a:lnSpc>
            </a:pPr>
            <a:r>
              <a:rPr lang="en-US" altLang="zh-CN" sz="3600" dirty="0">
                <a:latin typeface="+mn-lt"/>
                <a:ea typeface="ＭＳ Ｐゴシック" charset="-128"/>
              </a:rPr>
              <a:t>-	Maximum water velocity in PFC tubes &lt; </a:t>
            </a:r>
            <a:r>
              <a:rPr lang="en-US" altLang="zh-CN" sz="3600" dirty="0" smtClean="0">
                <a:latin typeface="+mn-lt"/>
                <a:ea typeface="ＭＳ Ｐゴシック" charset="-128"/>
              </a:rPr>
              <a:t>16m/s; CHF </a:t>
            </a:r>
            <a:r>
              <a:rPr lang="en-US" altLang="zh-CN" sz="3600" dirty="0">
                <a:latin typeface="+mn-lt"/>
                <a:ea typeface="ＭＳ Ｐゴシック" charset="-128"/>
              </a:rPr>
              <a:t>margin &gt; 1.4</a:t>
            </a:r>
            <a:r>
              <a:rPr lang="en-US" altLang="zh-CN" sz="3600" dirty="0" smtClean="0">
                <a:latin typeface="+mn-lt"/>
                <a:ea typeface="ＭＳ Ｐゴシック" charset="-128"/>
              </a:rPr>
              <a:t>; Maximum </a:t>
            </a:r>
            <a:r>
              <a:rPr lang="en-US" altLang="zh-CN" sz="3600" dirty="0">
                <a:latin typeface="+mn-lt"/>
                <a:ea typeface="ＭＳ Ｐゴシック" charset="-128"/>
              </a:rPr>
              <a:t>pressure drop &lt; 1.4 MPa</a:t>
            </a:r>
            <a:r>
              <a:rPr lang="en-US" altLang="zh-CN" sz="3600" dirty="0" smtClean="0">
                <a:latin typeface="+mn-lt"/>
                <a:ea typeface="ＭＳ Ｐゴシック" charset="-128"/>
              </a:rPr>
              <a:t>;</a:t>
            </a:r>
            <a:endParaRPr lang="en-US" altLang="zh-CN" sz="3600" dirty="0">
              <a:latin typeface="+mn-lt"/>
              <a:ea typeface="ＭＳ Ｐゴシック" charset="-128"/>
            </a:endParaRPr>
          </a:p>
        </p:txBody>
      </p:sp>
      <p:sp>
        <p:nvSpPr>
          <p:cNvPr id="25" name="Text Box 248"/>
          <p:cNvSpPr txBox="1">
            <a:spLocks noChangeArrowheads="1"/>
          </p:cNvSpPr>
          <p:nvPr/>
        </p:nvSpPr>
        <p:spPr bwMode="auto">
          <a:xfrm>
            <a:off x="15450670" y="11636689"/>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Thermo-Hydraulic analysis</a:t>
            </a:r>
            <a:endParaRPr lang="en-US" altLang="zh-CN" sz="3200" b="1" dirty="0">
              <a:solidFill>
                <a:schemeClr val="bg1"/>
              </a:solidFill>
              <a:latin typeface="+mn-lt"/>
              <a:ea typeface="SimSun" pitchFamily="2" charset="-122"/>
              <a:cs typeface="Lucida Sans" pitchFamily="34" charset="0"/>
            </a:endParaRPr>
          </a:p>
        </p:txBody>
      </p:sp>
      <p:sp>
        <p:nvSpPr>
          <p:cNvPr id="26" name="Text Box 242"/>
          <p:cNvSpPr txBox="1">
            <a:spLocks noChangeArrowheads="1"/>
          </p:cNvSpPr>
          <p:nvPr/>
        </p:nvSpPr>
        <p:spPr bwMode="auto">
          <a:xfrm>
            <a:off x="627247" y="20200612"/>
            <a:ext cx="14400000" cy="4265783"/>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600" dirty="0">
                <a:solidFill>
                  <a:schemeClr val="tx1">
                    <a:lumMod val="75000"/>
                    <a:lumOff val="25000"/>
                  </a:schemeClr>
                </a:solidFill>
                <a:latin typeface="+mn-lt"/>
                <a:ea typeface="ＭＳ Ｐゴシック" charset="-128"/>
              </a:rPr>
              <a:t>The 2019 CAD reference for the DEMO divertor design </a:t>
            </a:r>
            <a:r>
              <a:rPr lang="en-US" altLang="ja-JP" sz="3600" dirty="0" smtClean="0">
                <a:solidFill>
                  <a:schemeClr val="tx1">
                    <a:lumMod val="75000"/>
                    <a:lumOff val="25000"/>
                  </a:schemeClr>
                </a:solidFill>
                <a:latin typeface="+mn-lt"/>
                <a:ea typeface="ＭＳ Ｐゴシック" charset="-128"/>
              </a:rPr>
              <a:t>is </a:t>
            </a:r>
            <a:r>
              <a:rPr lang="en-US" altLang="ja-JP" sz="3600" dirty="0" smtClean="0">
                <a:solidFill>
                  <a:schemeClr val="tx1">
                    <a:lumMod val="75000"/>
                    <a:lumOff val="25000"/>
                  </a:schemeClr>
                </a:solidFill>
                <a:latin typeface="+mn-lt"/>
                <a:ea typeface="ＭＳ Ｐゴシック" charset="-128"/>
              </a:rPr>
              <a:t>shown </a:t>
            </a:r>
            <a:r>
              <a:rPr lang="en-US" altLang="ja-JP" sz="3600" dirty="0">
                <a:solidFill>
                  <a:schemeClr val="tx1">
                    <a:lumMod val="75000"/>
                    <a:lumOff val="25000"/>
                  </a:schemeClr>
                </a:solidFill>
                <a:latin typeface="+mn-lt"/>
                <a:ea typeface="ＭＳ Ｐゴシック" charset="-128"/>
              </a:rPr>
              <a:t>in Fig. </a:t>
            </a:r>
            <a:r>
              <a:rPr lang="en-US" altLang="ja-JP" sz="3600" dirty="0" smtClean="0">
                <a:solidFill>
                  <a:schemeClr val="tx1">
                    <a:lumMod val="75000"/>
                    <a:lumOff val="25000"/>
                  </a:schemeClr>
                </a:solidFill>
                <a:latin typeface="+mn-lt"/>
                <a:ea typeface="ＭＳ Ｐゴシック" charset="-128"/>
              </a:rPr>
              <a:t>1 and </a:t>
            </a:r>
            <a:r>
              <a:rPr lang="en-US" altLang="ja-JP" sz="3600" dirty="0" smtClean="0">
                <a:solidFill>
                  <a:schemeClr val="tx1">
                    <a:lumMod val="75000"/>
                    <a:lumOff val="25000"/>
                  </a:schemeClr>
                </a:solidFill>
                <a:latin typeface="+mn-lt"/>
                <a:ea typeface="ＭＳ Ｐゴシック" charset="-128"/>
              </a:rPr>
              <a:t>Fig. 2</a:t>
            </a:r>
            <a:r>
              <a:rPr lang="en-US" altLang="ja-JP" sz="3600" dirty="0" smtClean="0">
                <a:solidFill>
                  <a:schemeClr val="tx1">
                    <a:lumMod val="75000"/>
                    <a:lumOff val="25000"/>
                  </a:schemeClr>
                </a:solidFill>
                <a:latin typeface="+mn-lt"/>
                <a:ea typeface="ＭＳ Ｐゴシック" charset="-128"/>
              </a:rPr>
              <a:t>. </a:t>
            </a:r>
            <a:r>
              <a:rPr lang="en-US" altLang="ja-JP" sz="3600" dirty="0">
                <a:solidFill>
                  <a:schemeClr val="tx1">
                    <a:lumMod val="75000"/>
                    <a:lumOff val="25000"/>
                  </a:schemeClr>
                </a:solidFill>
                <a:latin typeface="+mn-lt"/>
                <a:ea typeface="ＭＳ Ｐゴシック" charset="-128"/>
              </a:rPr>
              <a:t>The divertor is made of 48 divertor assemblies. The main divertor components are: </a:t>
            </a:r>
            <a:r>
              <a:rPr lang="en-US" altLang="ja-JP" sz="3600" dirty="0" smtClean="0">
                <a:solidFill>
                  <a:schemeClr val="tx1">
                    <a:lumMod val="75000"/>
                    <a:lumOff val="25000"/>
                  </a:schemeClr>
                </a:solidFill>
                <a:latin typeface="+mn-lt"/>
                <a:ea typeface="ＭＳ Ｐゴシック" charset="-128"/>
              </a:rPr>
              <a:t>Inboard </a:t>
            </a:r>
            <a:r>
              <a:rPr lang="en-US" altLang="ja-JP" sz="3600" dirty="0">
                <a:solidFill>
                  <a:schemeClr val="tx1">
                    <a:lumMod val="75000"/>
                    <a:lumOff val="25000"/>
                  </a:schemeClr>
                </a:solidFill>
                <a:latin typeface="+mn-lt"/>
                <a:ea typeface="ＭＳ Ｐゴシック" charset="-128"/>
              </a:rPr>
              <a:t>vertical target (</a:t>
            </a:r>
            <a:r>
              <a:rPr lang="en-US" altLang="ja-JP" sz="3600" b="1" u="sng" dirty="0">
                <a:solidFill>
                  <a:schemeClr val="tx1">
                    <a:lumMod val="75000"/>
                    <a:lumOff val="25000"/>
                  </a:schemeClr>
                </a:solidFill>
                <a:latin typeface="+mn-lt"/>
                <a:ea typeface="ＭＳ Ｐゴシック" charset="-128"/>
              </a:rPr>
              <a:t>IVT</a:t>
            </a:r>
            <a:r>
              <a:rPr lang="en-US" altLang="ja-JP" sz="3600" dirty="0" smtClean="0">
                <a:solidFill>
                  <a:schemeClr val="tx1">
                    <a:lumMod val="75000"/>
                    <a:lumOff val="25000"/>
                  </a:schemeClr>
                </a:solidFill>
                <a:latin typeface="+mn-lt"/>
                <a:ea typeface="ＭＳ Ｐゴシック" charset="-128"/>
              </a:rPr>
              <a:t>)-Outer </a:t>
            </a:r>
            <a:r>
              <a:rPr lang="en-US" altLang="ja-JP" sz="3600" dirty="0">
                <a:solidFill>
                  <a:schemeClr val="tx1">
                    <a:lumMod val="75000"/>
                    <a:lumOff val="25000"/>
                  </a:schemeClr>
                </a:solidFill>
                <a:latin typeface="+mn-lt"/>
                <a:ea typeface="ＭＳ Ｐゴシック" charset="-128"/>
              </a:rPr>
              <a:t>Vertical target (</a:t>
            </a:r>
            <a:r>
              <a:rPr lang="en-US" altLang="ja-JP" sz="3600" b="1" u="sng" dirty="0">
                <a:solidFill>
                  <a:schemeClr val="tx1">
                    <a:lumMod val="75000"/>
                    <a:lumOff val="25000"/>
                  </a:schemeClr>
                </a:solidFill>
                <a:latin typeface="+mn-lt"/>
                <a:ea typeface="ＭＳ Ｐゴシック" charset="-128"/>
              </a:rPr>
              <a:t>OVT</a:t>
            </a:r>
            <a:r>
              <a:rPr lang="en-US" altLang="ja-JP" sz="3600" dirty="0" smtClean="0">
                <a:solidFill>
                  <a:schemeClr val="tx1">
                    <a:lumMod val="75000"/>
                    <a:lumOff val="25000"/>
                  </a:schemeClr>
                </a:solidFill>
                <a:latin typeface="+mn-lt"/>
                <a:ea typeface="ＭＳ Ｐゴシック" charset="-128"/>
              </a:rPr>
              <a:t>)-Shielding </a:t>
            </a:r>
            <a:r>
              <a:rPr lang="en-US" altLang="ja-JP" sz="3600" dirty="0">
                <a:solidFill>
                  <a:schemeClr val="tx1">
                    <a:lumMod val="75000"/>
                    <a:lumOff val="25000"/>
                  </a:schemeClr>
                </a:solidFill>
                <a:latin typeface="+mn-lt"/>
                <a:ea typeface="ＭＳ Ｐゴシック" charset="-128"/>
              </a:rPr>
              <a:t>Liner (</a:t>
            </a:r>
            <a:r>
              <a:rPr lang="en-US" altLang="ja-JP" sz="3600" b="1" u="sng" dirty="0">
                <a:solidFill>
                  <a:schemeClr val="tx1">
                    <a:lumMod val="75000"/>
                    <a:lumOff val="25000"/>
                  </a:schemeClr>
                </a:solidFill>
                <a:latin typeface="+mn-lt"/>
                <a:ea typeface="ＭＳ Ｐゴシック" charset="-128"/>
              </a:rPr>
              <a:t>SL</a:t>
            </a:r>
            <a:r>
              <a:rPr lang="en-US" altLang="ja-JP" sz="3600" dirty="0" smtClean="0">
                <a:solidFill>
                  <a:schemeClr val="tx1">
                    <a:lumMod val="75000"/>
                    <a:lumOff val="25000"/>
                  </a:schemeClr>
                </a:solidFill>
                <a:latin typeface="+mn-lt"/>
                <a:ea typeface="ＭＳ Ｐゴシック" charset="-128"/>
              </a:rPr>
              <a:t>)-Reflector </a:t>
            </a:r>
            <a:r>
              <a:rPr lang="en-US" altLang="ja-JP" sz="3600" dirty="0">
                <a:solidFill>
                  <a:schemeClr val="tx1">
                    <a:lumMod val="75000"/>
                    <a:lumOff val="25000"/>
                  </a:schemeClr>
                </a:solidFill>
                <a:latin typeface="+mn-lt"/>
                <a:ea typeface="ＭＳ Ｐゴシック" charset="-128"/>
              </a:rPr>
              <a:t>Plates (</a:t>
            </a:r>
            <a:r>
              <a:rPr lang="en-US" altLang="ja-JP" sz="3600" b="1" u="sng" dirty="0" smtClean="0">
                <a:solidFill>
                  <a:schemeClr val="tx1">
                    <a:lumMod val="75000"/>
                    <a:lumOff val="25000"/>
                  </a:schemeClr>
                </a:solidFill>
                <a:latin typeface="+mn-lt"/>
                <a:ea typeface="ＭＳ Ｐゴシック" charset="-128"/>
              </a:rPr>
              <a:t>RPs</a:t>
            </a:r>
            <a:r>
              <a:rPr lang="en-US" altLang="ja-JP" sz="3600" dirty="0" smtClean="0">
                <a:solidFill>
                  <a:schemeClr val="tx1">
                    <a:lumMod val="75000"/>
                    <a:lumOff val="25000"/>
                  </a:schemeClr>
                </a:solidFill>
                <a:latin typeface="+mn-lt"/>
                <a:ea typeface="ＭＳ Ｐゴシック" charset="-128"/>
              </a:rPr>
              <a:t>)-Divertor </a:t>
            </a:r>
            <a:r>
              <a:rPr lang="en-US" altLang="ja-JP" sz="3600" dirty="0">
                <a:solidFill>
                  <a:schemeClr val="tx1">
                    <a:lumMod val="75000"/>
                    <a:lumOff val="25000"/>
                  </a:schemeClr>
                </a:solidFill>
                <a:latin typeface="+mn-lt"/>
                <a:ea typeface="ＭＳ Ｐゴシック" charset="-128"/>
              </a:rPr>
              <a:t>Cassette (</a:t>
            </a:r>
            <a:r>
              <a:rPr lang="en-US" altLang="ja-JP" sz="3600" b="1" u="sng" dirty="0" smtClean="0">
                <a:solidFill>
                  <a:schemeClr val="tx1">
                    <a:lumMod val="75000"/>
                    <a:lumOff val="25000"/>
                  </a:schemeClr>
                </a:solidFill>
                <a:latin typeface="+mn-lt"/>
                <a:ea typeface="ＭＳ Ｐゴシック" charset="-128"/>
              </a:rPr>
              <a:t>DC</a:t>
            </a:r>
            <a:r>
              <a:rPr lang="en-US" altLang="ja-JP" sz="3600" dirty="0" smtClean="0">
                <a:solidFill>
                  <a:schemeClr val="tx1">
                    <a:lumMod val="75000"/>
                    <a:lumOff val="25000"/>
                  </a:schemeClr>
                </a:solidFill>
                <a:latin typeface="+mn-lt"/>
                <a:ea typeface="ＭＳ Ｐゴシック" charset="-128"/>
              </a:rPr>
              <a:t>) -Inner </a:t>
            </a:r>
            <a:r>
              <a:rPr lang="en-US" altLang="ja-JP" sz="3600" dirty="0">
                <a:solidFill>
                  <a:schemeClr val="tx1">
                    <a:lumMod val="75000"/>
                    <a:lumOff val="25000"/>
                  </a:schemeClr>
                </a:solidFill>
                <a:latin typeface="+mn-lt"/>
                <a:ea typeface="ＭＳ Ｐゴシック" charset="-128"/>
              </a:rPr>
              <a:t>locking on VV, so-called “</a:t>
            </a:r>
            <a:r>
              <a:rPr lang="en-US" altLang="ja-JP" sz="3600" b="1" u="sng" dirty="0">
                <a:solidFill>
                  <a:schemeClr val="tx1">
                    <a:lumMod val="75000"/>
                    <a:lumOff val="25000"/>
                  </a:schemeClr>
                </a:solidFill>
                <a:latin typeface="+mn-lt"/>
                <a:ea typeface="ＭＳ Ｐゴシック" charset="-128"/>
              </a:rPr>
              <a:t>nose</a:t>
            </a:r>
            <a:r>
              <a:rPr lang="en-US" altLang="ja-JP" sz="3600" dirty="0" smtClean="0">
                <a:solidFill>
                  <a:schemeClr val="tx1">
                    <a:lumMod val="75000"/>
                    <a:lumOff val="25000"/>
                  </a:schemeClr>
                </a:solidFill>
                <a:latin typeface="+mn-lt"/>
                <a:ea typeface="ＭＳ Ｐゴシック" charset="-128"/>
              </a:rPr>
              <a:t>”-</a:t>
            </a:r>
            <a:r>
              <a:rPr lang="en-US" altLang="ja-JP" sz="3600" dirty="0">
                <a:solidFill>
                  <a:schemeClr val="tx1">
                    <a:lumMod val="75000"/>
                    <a:lumOff val="25000"/>
                  </a:schemeClr>
                </a:solidFill>
                <a:latin typeface="+mn-lt"/>
                <a:ea typeface="ＭＳ Ｐゴシック" charset="-128"/>
              </a:rPr>
              <a:t>	Outer locking on VV, so-called “</a:t>
            </a:r>
            <a:r>
              <a:rPr lang="en-US" altLang="ja-JP" sz="3600" b="1" u="sng" dirty="0">
                <a:solidFill>
                  <a:schemeClr val="tx1">
                    <a:lumMod val="75000"/>
                    <a:lumOff val="25000"/>
                  </a:schemeClr>
                </a:solidFill>
                <a:latin typeface="+mn-lt"/>
                <a:ea typeface="ＭＳ Ｐゴシック" charset="-128"/>
              </a:rPr>
              <a:t>wishbone</a:t>
            </a:r>
            <a:r>
              <a:rPr lang="en-US" altLang="ja-JP" sz="3600" dirty="0" smtClean="0">
                <a:solidFill>
                  <a:schemeClr val="tx1">
                    <a:lumMod val="75000"/>
                    <a:lumOff val="25000"/>
                  </a:schemeClr>
                </a:solidFill>
                <a:latin typeface="+mn-lt"/>
                <a:ea typeface="ＭＳ Ｐゴシック" charset="-128"/>
              </a:rPr>
              <a:t>”-Cooling </a:t>
            </a:r>
            <a:r>
              <a:rPr lang="en-US" altLang="ja-JP" sz="3600" dirty="0">
                <a:solidFill>
                  <a:schemeClr val="tx1">
                    <a:lumMod val="75000"/>
                    <a:lumOff val="25000"/>
                  </a:schemeClr>
                </a:solidFill>
                <a:latin typeface="+mn-lt"/>
                <a:ea typeface="ＭＳ Ｐゴシック" charset="-128"/>
              </a:rPr>
              <a:t>tubes and </a:t>
            </a:r>
            <a:r>
              <a:rPr lang="en-US" altLang="ja-JP" sz="3600" dirty="0" smtClean="0">
                <a:solidFill>
                  <a:schemeClr val="tx1">
                    <a:lumMod val="75000"/>
                    <a:lumOff val="25000"/>
                  </a:schemeClr>
                </a:solidFill>
                <a:latin typeface="+mn-lt"/>
                <a:ea typeface="ＭＳ Ｐゴシック" charset="-128"/>
              </a:rPr>
              <a:t>manifolds.</a:t>
            </a:r>
            <a:endParaRPr lang="en-US" altLang="ja-JP" sz="3600" dirty="0">
              <a:solidFill>
                <a:schemeClr val="tx1">
                  <a:lumMod val="75000"/>
                  <a:lumOff val="25000"/>
                </a:schemeClr>
              </a:solidFill>
              <a:latin typeface="+mn-lt"/>
              <a:ea typeface="ＭＳ Ｐゴシック" charset="-128"/>
            </a:endParaRPr>
          </a:p>
        </p:txBody>
      </p:sp>
      <p:sp>
        <p:nvSpPr>
          <p:cNvPr id="27" name="Text Box 248"/>
          <p:cNvSpPr txBox="1">
            <a:spLocks noChangeArrowheads="1"/>
          </p:cNvSpPr>
          <p:nvPr/>
        </p:nvSpPr>
        <p:spPr bwMode="auto">
          <a:xfrm>
            <a:off x="631552" y="19403719"/>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Divertor Components</a:t>
            </a:r>
            <a:endParaRPr lang="en-US" altLang="zh-CN" sz="3200" b="1" dirty="0">
              <a:solidFill>
                <a:schemeClr val="bg1"/>
              </a:solidFill>
              <a:latin typeface="+mn-lt"/>
              <a:ea typeface="SimSun" pitchFamily="2" charset="-122"/>
              <a:cs typeface="Lucida Sans" pitchFamily="34" charset="0"/>
            </a:endParaRPr>
          </a:p>
        </p:txBody>
      </p:sp>
      <p:sp>
        <p:nvSpPr>
          <p:cNvPr id="28" name="Text Box 242"/>
          <p:cNvSpPr txBox="1">
            <a:spLocks noChangeArrowheads="1"/>
          </p:cNvSpPr>
          <p:nvPr/>
        </p:nvSpPr>
        <p:spPr bwMode="auto">
          <a:xfrm>
            <a:off x="642256" y="31229097"/>
            <a:ext cx="14400000" cy="7589770"/>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sz="3600" dirty="0" smtClean="0">
                <a:solidFill>
                  <a:schemeClr val="tx1">
                    <a:lumMod val="75000"/>
                    <a:lumOff val="25000"/>
                  </a:schemeClr>
                </a:solidFill>
                <a:latin typeface="+mn-lt"/>
              </a:rPr>
              <a:t>Neutronics </a:t>
            </a:r>
            <a:r>
              <a:rPr lang="en-US" sz="3600" dirty="0">
                <a:solidFill>
                  <a:schemeClr val="tx1">
                    <a:lumMod val="75000"/>
                    <a:lumOff val="25000"/>
                  </a:schemeClr>
                </a:solidFill>
                <a:latin typeface="+mn-lt"/>
              </a:rPr>
              <a:t>analyses </a:t>
            </a:r>
            <a:r>
              <a:rPr lang="en-US" sz="3600" dirty="0" smtClean="0">
                <a:solidFill>
                  <a:schemeClr val="tx1">
                    <a:lumMod val="75000"/>
                    <a:lumOff val="25000"/>
                  </a:schemeClr>
                </a:solidFill>
                <a:latin typeface="+mn-lt"/>
              </a:rPr>
              <a:t>are </a:t>
            </a:r>
            <a:r>
              <a:rPr lang="en-US" sz="3600" dirty="0" smtClean="0">
                <a:solidFill>
                  <a:schemeClr val="tx1">
                    <a:lumMod val="75000"/>
                    <a:lumOff val="25000"/>
                  </a:schemeClr>
                </a:solidFill>
                <a:latin typeface="+mn-lt"/>
              </a:rPr>
              <a:t>under execution in 2019 on </a:t>
            </a:r>
            <a:r>
              <a:rPr lang="en-US" sz="3600" dirty="0" err="1" smtClean="0">
                <a:solidFill>
                  <a:schemeClr val="tx1">
                    <a:lumMod val="75000"/>
                    <a:lumOff val="25000"/>
                  </a:schemeClr>
                </a:solidFill>
                <a:latin typeface="+mn-lt"/>
              </a:rPr>
              <a:t>neutronic</a:t>
            </a:r>
            <a:r>
              <a:rPr lang="en-US" sz="3600" dirty="0" smtClean="0">
                <a:solidFill>
                  <a:schemeClr val="tx1">
                    <a:lumMod val="75000"/>
                    <a:lumOff val="25000"/>
                  </a:schemeClr>
                </a:solidFill>
                <a:latin typeface="+mn-lt"/>
              </a:rPr>
              <a:t> </a:t>
            </a:r>
            <a:r>
              <a:rPr lang="en-US" sz="3600" dirty="0" smtClean="0">
                <a:solidFill>
                  <a:schemeClr val="tx1">
                    <a:lumMod val="75000"/>
                    <a:lumOff val="25000"/>
                  </a:schemeClr>
                </a:solidFill>
                <a:latin typeface="+mn-lt"/>
              </a:rPr>
              <a:t>model in Fig. 3 end </a:t>
            </a:r>
            <a:r>
              <a:rPr lang="en-US" sz="3600" dirty="0" smtClean="0">
                <a:solidFill>
                  <a:schemeClr val="tx1">
                    <a:lumMod val="75000"/>
                    <a:lumOff val="25000"/>
                  </a:schemeClr>
                </a:solidFill>
                <a:latin typeface="+mn-lt"/>
              </a:rPr>
              <a:t>Fig. 4</a:t>
            </a:r>
            <a:r>
              <a:rPr lang="en-US" sz="3600" dirty="0" smtClean="0">
                <a:solidFill>
                  <a:schemeClr val="tx1">
                    <a:lumMod val="75000"/>
                    <a:lumOff val="25000"/>
                  </a:schemeClr>
                </a:solidFill>
                <a:latin typeface="+mn-lt"/>
              </a:rPr>
              <a:t>. The main objects </a:t>
            </a:r>
            <a:r>
              <a:rPr lang="en-US" sz="3600" dirty="0" smtClean="0">
                <a:solidFill>
                  <a:schemeClr val="tx1">
                    <a:lumMod val="75000"/>
                    <a:lumOff val="25000"/>
                  </a:schemeClr>
                </a:solidFill>
                <a:latin typeface="+mn-lt"/>
              </a:rPr>
              <a:t>to be check are: </a:t>
            </a:r>
            <a:endParaRPr lang="en-US" sz="3600" dirty="0">
              <a:solidFill>
                <a:schemeClr val="tx1">
                  <a:lumMod val="75000"/>
                  <a:lumOff val="25000"/>
                </a:schemeClr>
              </a:solidFill>
              <a:latin typeface="+mn-lt"/>
            </a:endParaRPr>
          </a:p>
          <a:p>
            <a:pPr marL="0" indent="0" algn="just">
              <a:lnSpc>
                <a:spcPct val="120000"/>
              </a:lnSpc>
            </a:pPr>
            <a:r>
              <a:rPr lang="en-US" sz="3600" dirty="0">
                <a:solidFill>
                  <a:schemeClr val="tx1">
                    <a:lumMod val="75000"/>
                    <a:lumOff val="25000"/>
                  </a:schemeClr>
                </a:solidFill>
                <a:latin typeface="+mn-lt"/>
              </a:rPr>
              <a:t>- Cumulated damage (dpa) in Eurofer: in order to limit the material properties degradation under low temperature irradiation (&lt;180°C), the damage on Eurofer shall be below of 6 dpa over its </a:t>
            </a:r>
            <a:r>
              <a:rPr lang="en-US" sz="3600" dirty="0" smtClean="0">
                <a:solidFill>
                  <a:schemeClr val="tx1">
                    <a:lumMod val="75000"/>
                    <a:lumOff val="25000"/>
                  </a:schemeClr>
                </a:solidFill>
                <a:latin typeface="+mn-lt"/>
              </a:rPr>
              <a:t>lifetime. </a:t>
            </a:r>
            <a:endParaRPr lang="en-US" sz="3600" dirty="0">
              <a:solidFill>
                <a:schemeClr val="tx1">
                  <a:lumMod val="75000"/>
                  <a:lumOff val="25000"/>
                </a:schemeClr>
              </a:solidFill>
              <a:latin typeface="+mn-lt"/>
            </a:endParaRPr>
          </a:p>
          <a:p>
            <a:pPr marL="0" indent="0" algn="just">
              <a:lnSpc>
                <a:spcPct val="120000"/>
              </a:lnSpc>
            </a:pPr>
            <a:r>
              <a:rPr lang="en-US" sz="3600" dirty="0">
                <a:solidFill>
                  <a:schemeClr val="tx1">
                    <a:lumMod val="75000"/>
                    <a:lumOff val="25000"/>
                  </a:schemeClr>
                </a:solidFill>
                <a:latin typeface="+mn-lt"/>
              </a:rPr>
              <a:t>- Cumulated damage (dpa) on VV: a maximum damage of 2.75 dpa over 6 FPY have been fixed for AISI </a:t>
            </a:r>
            <a:r>
              <a:rPr lang="en-US" sz="3600" dirty="0" smtClean="0">
                <a:solidFill>
                  <a:schemeClr val="tx1">
                    <a:lumMod val="75000"/>
                    <a:lumOff val="25000"/>
                  </a:schemeClr>
                </a:solidFill>
                <a:latin typeface="+mn-lt"/>
              </a:rPr>
              <a:t>316L(N) IG </a:t>
            </a:r>
            <a:r>
              <a:rPr lang="en-US" sz="3600" dirty="0">
                <a:solidFill>
                  <a:schemeClr val="tx1">
                    <a:lumMod val="75000"/>
                    <a:lumOff val="25000"/>
                  </a:schemeClr>
                </a:solidFill>
                <a:latin typeface="+mn-lt"/>
              </a:rPr>
              <a:t>in order to have negligible irradiation damages in temperature range of  </a:t>
            </a:r>
            <a:r>
              <a:rPr lang="en-US" sz="3600" dirty="0">
                <a:solidFill>
                  <a:schemeClr val="tx1">
                    <a:lumMod val="75000"/>
                    <a:lumOff val="25000"/>
                  </a:schemeClr>
                </a:solidFill>
                <a:latin typeface="+mn-lt"/>
              </a:rPr>
              <a:t>20°C </a:t>
            </a:r>
            <a:r>
              <a:rPr lang="en-US" sz="3600" dirty="0">
                <a:solidFill>
                  <a:schemeClr val="tx1">
                    <a:lumMod val="75000"/>
                    <a:lumOff val="25000"/>
                  </a:schemeClr>
                </a:solidFill>
                <a:latin typeface="+mn-lt"/>
              </a:rPr>
              <a:t>to 375°C </a:t>
            </a:r>
            <a:r>
              <a:rPr lang="en-US" sz="3600" dirty="0" smtClean="0">
                <a:solidFill>
                  <a:schemeClr val="tx1">
                    <a:lumMod val="75000"/>
                    <a:lumOff val="25000"/>
                  </a:schemeClr>
                </a:solidFill>
                <a:latin typeface="+mn-lt"/>
              </a:rPr>
              <a:t>.</a:t>
            </a:r>
            <a:endParaRPr lang="en-US" sz="3600" dirty="0">
              <a:solidFill>
                <a:schemeClr val="tx1">
                  <a:lumMod val="75000"/>
                  <a:lumOff val="25000"/>
                </a:schemeClr>
              </a:solidFill>
              <a:latin typeface="+mn-lt"/>
            </a:endParaRPr>
          </a:p>
          <a:p>
            <a:pPr marL="0" indent="0" algn="just">
              <a:lnSpc>
                <a:spcPct val="120000"/>
              </a:lnSpc>
            </a:pPr>
            <a:r>
              <a:rPr lang="en-US" sz="3600" dirty="0">
                <a:solidFill>
                  <a:schemeClr val="tx1">
                    <a:lumMod val="75000"/>
                    <a:lumOff val="25000"/>
                  </a:schemeClr>
                </a:solidFill>
                <a:latin typeface="+mn-lt"/>
              </a:rPr>
              <a:t>A possible solution for these issues can be to reduce the lifetime of Cassette </a:t>
            </a:r>
            <a:r>
              <a:rPr lang="en-US" sz="3600" dirty="0" smtClean="0">
                <a:solidFill>
                  <a:schemeClr val="tx1">
                    <a:lumMod val="75000"/>
                    <a:lumOff val="25000"/>
                  </a:schemeClr>
                </a:solidFill>
                <a:latin typeface="+mn-lt"/>
              </a:rPr>
              <a:t>to </a:t>
            </a:r>
            <a:r>
              <a:rPr lang="en-US" sz="3600" dirty="0">
                <a:solidFill>
                  <a:schemeClr val="tx1">
                    <a:lumMod val="75000"/>
                    <a:lumOff val="25000"/>
                  </a:schemeClr>
                </a:solidFill>
                <a:latin typeface="+mn-lt"/>
              </a:rPr>
              <a:t>1.22 </a:t>
            </a:r>
            <a:r>
              <a:rPr lang="en-US" sz="3600" dirty="0" smtClean="0">
                <a:solidFill>
                  <a:schemeClr val="tx1">
                    <a:lumMod val="75000"/>
                    <a:lumOff val="25000"/>
                  </a:schemeClr>
                </a:solidFill>
                <a:latin typeface="+mn-lt"/>
              </a:rPr>
              <a:t>FPY and </a:t>
            </a:r>
            <a:r>
              <a:rPr lang="en-US" sz="3600" dirty="0" smtClean="0">
                <a:solidFill>
                  <a:schemeClr val="tx1">
                    <a:lumMod val="75000"/>
                    <a:lumOff val="25000"/>
                  </a:schemeClr>
                </a:solidFill>
                <a:latin typeface="+mn-lt"/>
              </a:rPr>
              <a:t>to increase </a:t>
            </a:r>
            <a:r>
              <a:rPr lang="en-US" sz="3600" dirty="0">
                <a:solidFill>
                  <a:schemeClr val="tx1">
                    <a:lumMod val="75000"/>
                    <a:lumOff val="25000"/>
                  </a:schemeClr>
                </a:solidFill>
                <a:latin typeface="+mn-lt"/>
              </a:rPr>
              <a:t>the neutron shielding performance of the CB/SL </a:t>
            </a:r>
            <a:r>
              <a:rPr lang="en-US" sz="3600" dirty="0" smtClean="0">
                <a:solidFill>
                  <a:schemeClr val="tx1">
                    <a:lumMod val="75000"/>
                    <a:lumOff val="25000"/>
                  </a:schemeClr>
                </a:solidFill>
                <a:latin typeface="+mn-lt"/>
              </a:rPr>
              <a:t>system (see Fig. 1 and </a:t>
            </a:r>
            <a:r>
              <a:rPr lang="en-US" sz="3600" dirty="0" smtClean="0">
                <a:solidFill>
                  <a:schemeClr val="tx1">
                    <a:lumMod val="75000"/>
                    <a:lumOff val="25000"/>
                  </a:schemeClr>
                </a:solidFill>
                <a:latin typeface="+mn-lt"/>
              </a:rPr>
              <a:t>Fig. 2</a:t>
            </a:r>
            <a:r>
              <a:rPr lang="en-US" sz="3600" dirty="0" smtClean="0">
                <a:solidFill>
                  <a:schemeClr val="tx1">
                    <a:lumMod val="75000"/>
                    <a:lumOff val="25000"/>
                  </a:schemeClr>
                </a:solidFill>
                <a:latin typeface="+mn-lt"/>
              </a:rPr>
              <a:t>).</a:t>
            </a:r>
            <a:endParaRPr lang="en-US" altLang="ja-JP" sz="3600" dirty="0">
              <a:solidFill>
                <a:schemeClr val="tx1">
                  <a:lumMod val="75000"/>
                  <a:lumOff val="25000"/>
                </a:schemeClr>
              </a:solidFill>
              <a:latin typeface="+mn-lt"/>
              <a:ea typeface="ＭＳ Ｐゴシック" charset="-128"/>
            </a:endParaRPr>
          </a:p>
        </p:txBody>
      </p:sp>
      <p:sp>
        <p:nvSpPr>
          <p:cNvPr id="29" name="Text Box 248"/>
          <p:cNvSpPr txBox="1">
            <a:spLocks noChangeArrowheads="1"/>
          </p:cNvSpPr>
          <p:nvPr/>
        </p:nvSpPr>
        <p:spPr bwMode="auto">
          <a:xfrm>
            <a:off x="623206" y="3044150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Neutronics </a:t>
            </a:r>
            <a:r>
              <a:rPr lang="en-US" altLang="zh-CN" sz="4400" b="1" dirty="0" smtClean="0">
                <a:solidFill>
                  <a:schemeClr val="bg1"/>
                </a:solidFill>
                <a:latin typeface="+mn-lt"/>
                <a:ea typeface="SimSun" pitchFamily="2" charset="-122"/>
                <a:cs typeface="Lucida Sans" pitchFamily="34" charset="0"/>
              </a:rPr>
              <a:t>calculations</a:t>
            </a:r>
            <a:endParaRPr lang="en-US" altLang="zh-CN" sz="3200" b="1" dirty="0">
              <a:solidFill>
                <a:schemeClr val="bg1"/>
              </a:solidFill>
              <a:latin typeface="+mn-lt"/>
              <a:ea typeface="SimSun" pitchFamily="2" charset="-122"/>
              <a:cs typeface="Lucida Sans" pitchFamily="34" charset="0"/>
            </a:endParaRPr>
          </a:p>
        </p:txBody>
      </p:sp>
      <p:sp>
        <p:nvSpPr>
          <p:cNvPr id="34" name="Text Box 242"/>
          <p:cNvSpPr txBox="1">
            <a:spLocks noChangeArrowheads="1"/>
          </p:cNvSpPr>
          <p:nvPr/>
        </p:nvSpPr>
        <p:spPr bwMode="auto">
          <a:xfrm>
            <a:off x="15450670" y="35294835"/>
            <a:ext cx="14351871" cy="2936188"/>
          </a:xfrm>
          <a:prstGeom prst="rect">
            <a:avLst/>
          </a:prstGeom>
          <a:solidFill>
            <a:schemeClr val="bg1">
              <a:lumMod val="85000"/>
            </a:schemeClr>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altLang="ja-JP" sz="3600" dirty="0">
                <a:solidFill>
                  <a:schemeClr val="tx1">
                    <a:lumMod val="75000"/>
                    <a:lumOff val="25000"/>
                  </a:schemeClr>
                </a:solidFill>
                <a:latin typeface="+mn-lt"/>
                <a:ea typeface="ＭＳ Ｐゴシック" charset="-128"/>
              </a:rPr>
              <a:t>A complete overview of the main design activities of the DEMO divertor have been presented together with the most relevant loads. Critical issues under study have been also pointed out, as for example, the damage on the materials of the divertor cassette (Eurofer) and </a:t>
            </a:r>
            <a:r>
              <a:rPr lang="en-US" altLang="ja-JP" sz="3600" dirty="0" smtClean="0">
                <a:solidFill>
                  <a:schemeClr val="tx1">
                    <a:lumMod val="75000"/>
                    <a:lumOff val="25000"/>
                  </a:schemeClr>
                </a:solidFill>
                <a:latin typeface="+mn-lt"/>
                <a:ea typeface="ＭＳ Ｐゴシック" charset="-128"/>
              </a:rPr>
              <a:t>of the </a:t>
            </a:r>
            <a:r>
              <a:rPr lang="en-US" altLang="ja-JP" sz="3600" dirty="0">
                <a:solidFill>
                  <a:schemeClr val="tx1">
                    <a:lumMod val="75000"/>
                    <a:lumOff val="25000"/>
                  </a:schemeClr>
                </a:solidFill>
                <a:latin typeface="+mn-lt"/>
                <a:ea typeface="ＭＳ Ｐゴシック" charset="-128"/>
              </a:rPr>
              <a:t>VV </a:t>
            </a:r>
            <a:r>
              <a:rPr lang="en-US" altLang="ja-JP" sz="3600" dirty="0" smtClean="0">
                <a:solidFill>
                  <a:schemeClr val="tx1">
                    <a:lumMod val="75000"/>
                    <a:lumOff val="25000"/>
                  </a:schemeClr>
                </a:solidFill>
                <a:latin typeface="+mn-lt"/>
                <a:ea typeface="ＭＳ Ｐゴシック" charset="-128"/>
              </a:rPr>
              <a:t>. </a:t>
            </a:r>
            <a:endParaRPr lang="en-US" altLang="ja-JP" sz="3600" dirty="0">
              <a:solidFill>
                <a:schemeClr val="tx1">
                  <a:lumMod val="75000"/>
                  <a:lumOff val="25000"/>
                </a:schemeClr>
              </a:solidFill>
              <a:latin typeface="+mn-lt"/>
              <a:ea typeface="ＭＳ Ｐゴシック" charset="-128"/>
            </a:endParaRPr>
          </a:p>
        </p:txBody>
      </p:sp>
      <p:sp>
        <p:nvSpPr>
          <p:cNvPr id="35" name="Text Box 248"/>
          <p:cNvSpPr txBox="1">
            <a:spLocks noChangeArrowheads="1"/>
          </p:cNvSpPr>
          <p:nvPr/>
        </p:nvSpPr>
        <p:spPr bwMode="auto">
          <a:xfrm>
            <a:off x="15450670" y="34435761"/>
            <a:ext cx="14408452"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CONCLUSION</a:t>
            </a:r>
            <a:endParaRPr lang="en-US" altLang="zh-CN" sz="3200" b="1" dirty="0">
              <a:solidFill>
                <a:schemeClr val="bg1"/>
              </a:solidFill>
              <a:latin typeface="+mn-lt"/>
              <a:ea typeface="SimSun" pitchFamily="2" charset="-122"/>
              <a:cs typeface="Lucida Sans" pitchFamily="34" charset="0"/>
            </a:endParaRPr>
          </a:p>
        </p:txBody>
      </p:sp>
      <p:sp>
        <p:nvSpPr>
          <p:cNvPr id="3" name="TextBox 2"/>
          <p:cNvSpPr txBox="1"/>
          <p:nvPr/>
        </p:nvSpPr>
        <p:spPr>
          <a:xfrm>
            <a:off x="8789375" y="166927"/>
            <a:ext cx="10798036" cy="1938992"/>
          </a:xfrm>
          <a:prstGeom prst="rect">
            <a:avLst/>
          </a:prstGeom>
          <a:noFill/>
        </p:spPr>
        <p:txBody>
          <a:bodyPr wrap="square" rtlCol="0">
            <a:spAutoFit/>
          </a:bodyPr>
          <a:lstStyle/>
          <a:p>
            <a:pPr algn="ctr"/>
            <a:r>
              <a:rPr lang="en-US" sz="4000" dirty="0"/>
              <a:t>Poster Session I </a:t>
            </a:r>
            <a:endParaRPr lang="en-US" sz="4000" dirty="0" smtClean="0"/>
          </a:p>
          <a:p>
            <a:pPr algn="ctr"/>
            <a:r>
              <a:rPr lang="en-US" sz="4000" dirty="0" smtClean="0"/>
              <a:t>(</a:t>
            </a:r>
            <a:r>
              <a:rPr lang="en-US" sz="4000" dirty="0"/>
              <a:t>4 </a:t>
            </a:r>
            <a:r>
              <a:rPr lang="en-US" sz="4000" dirty="0" smtClean="0"/>
              <a:t>Nov </a:t>
            </a:r>
            <a:r>
              <a:rPr lang="en-US" sz="4000" dirty="0"/>
              <a:t>2019, 16:30-18:30</a:t>
            </a:r>
            <a:r>
              <a:rPr lang="en-US" sz="4000" dirty="0" smtClean="0"/>
              <a:t>)</a:t>
            </a:r>
          </a:p>
          <a:p>
            <a:pPr algn="ctr"/>
            <a:r>
              <a:rPr lang="en-US" sz="4000" dirty="0" smtClean="0"/>
              <a:t>ID: 049 </a:t>
            </a:r>
            <a:endParaRPr lang="en-US" sz="4000" dirty="0"/>
          </a:p>
        </p:txBody>
      </p:sp>
      <p:sp>
        <p:nvSpPr>
          <p:cNvPr id="23" name="Text Box 242"/>
          <p:cNvSpPr txBox="1">
            <a:spLocks noChangeArrowheads="1"/>
          </p:cNvSpPr>
          <p:nvPr/>
        </p:nvSpPr>
        <p:spPr bwMode="auto">
          <a:xfrm>
            <a:off x="15502431" y="39142646"/>
            <a:ext cx="14348238" cy="3553730"/>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sz="3600" dirty="0"/>
              <a:t>This work has been carried out within the framework of the EUROfusion Consortium and has received funding from the Euratom research and training programme 2014-2018 and 2019-2020 under grant agreement No 633053. The views and opinions expressed herein do not necessarily reflect those of the European Commission.</a:t>
            </a:r>
            <a:endParaRPr lang="en-US" altLang="ja-JP" sz="3600" dirty="0" smtClean="0">
              <a:solidFill>
                <a:schemeClr val="tx1">
                  <a:lumMod val="75000"/>
                  <a:lumOff val="25000"/>
                </a:schemeClr>
              </a:solidFill>
              <a:latin typeface="+mn-lt"/>
              <a:ea typeface="ＭＳ Ｐゴシック" charset="-128"/>
            </a:endParaRPr>
          </a:p>
        </p:txBody>
      </p:sp>
      <p:sp>
        <p:nvSpPr>
          <p:cNvPr id="24" name="Text Box 248"/>
          <p:cNvSpPr txBox="1">
            <a:spLocks noChangeArrowheads="1"/>
          </p:cNvSpPr>
          <p:nvPr/>
        </p:nvSpPr>
        <p:spPr bwMode="auto">
          <a:xfrm>
            <a:off x="15475162" y="38311173"/>
            <a:ext cx="14383959"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ACKNOWLEDGEMENTS / REFERENCES</a:t>
            </a:r>
            <a:endParaRPr lang="en-US" altLang="zh-CN" sz="3200" b="1" dirty="0">
              <a:solidFill>
                <a:schemeClr val="bg1"/>
              </a:solidFill>
              <a:latin typeface="+mn-lt"/>
              <a:ea typeface="SimSun" pitchFamily="2" charset="-122"/>
              <a:cs typeface="Lucida Sans"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13" y="166927"/>
            <a:ext cx="6503499" cy="2129896"/>
          </a:xfrm>
          <a:prstGeom prst="rect">
            <a:avLst/>
          </a:prstGeom>
        </p:spPr>
      </p:pic>
      <p:sp>
        <p:nvSpPr>
          <p:cNvPr id="30" name="Text Box 242"/>
          <p:cNvSpPr txBox="1">
            <a:spLocks noChangeArrowheads="1"/>
          </p:cNvSpPr>
          <p:nvPr/>
        </p:nvSpPr>
        <p:spPr bwMode="auto">
          <a:xfrm>
            <a:off x="642256" y="12415371"/>
            <a:ext cx="14400000" cy="6924973"/>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altLang="ja-JP" sz="3600" dirty="0" smtClean="0">
                <a:solidFill>
                  <a:schemeClr val="tx1">
                    <a:lumMod val="75000"/>
                    <a:lumOff val="25000"/>
                  </a:schemeClr>
                </a:solidFill>
                <a:latin typeface="+mn-lt"/>
                <a:ea typeface="ＭＳ Ｐゴシック" charset="-128"/>
              </a:rPr>
              <a:t>Pre-conceptual design of EUROfusion DEMO Divertor cassette and integration, with configuration single-null, have been done. Many activities and analyses have been done to respect the design requirement in particular:  </a:t>
            </a:r>
          </a:p>
          <a:p>
            <a:pPr marL="0" indent="0" algn="just">
              <a:lnSpc>
                <a:spcPct val="120000"/>
              </a:lnSpc>
            </a:pPr>
            <a:r>
              <a:rPr lang="en-US" altLang="ja-JP" sz="3600" dirty="0" smtClean="0">
                <a:solidFill>
                  <a:schemeClr val="tx1">
                    <a:lumMod val="75000"/>
                    <a:lumOff val="25000"/>
                  </a:schemeClr>
                </a:solidFill>
                <a:latin typeface="+mn-lt"/>
                <a:ea typeface="ＭＳ Ｐゴシック" charset="-128"/>
              </a:rPr>
              <a:t>Detail Divertor CAD model within the DEMO Baseline  2018 (Fig. 1 and </a:t>
            </a:r>
            <a:r>
              <a:rPr lang="en-US" altLang="ja-JP" sz="3600" dirty="0" smtClean="0">
                <a:solidFill>
                  <a:schemeClr val="tx1">
                    <a:lumMod val="75000"/>
                    <a:lumOff val="25000"/>
                  </a:schemeClr>
                </a:solidFill>
                <a:latin typeface="+mn-lt"/>
                <a:ea typeface="ＭＳ Ｐゴシック" charset="-128"/>
              </a:rPr>
              <a:t>Fig 2</a:t>
            </a:r>
            <a:r>
              <a:rPr lang="en-US" altLang="ja-JP" sz="3600" dirty="0" smtClean="0">
                <a:solidFill>
                  <a:schemeClr val="tx1">
                    <a:lumMod val="75000"/>
                    <a:lumOff val="25000"/>
                  </a:schemeClr>
                </a:solidFill>
                <a:latin typeface="+mn-lt"/>
                <a:ea typeface="ＭＳ Ｐゴシック" charset="-128"/>
              </a:rPr>
              <a:t>); Neutronics analyses (Fig.3 and </a:t>
            </a:r>
            <a:r>
              <a:rPr lang="en-US" altLang="ja-JP" sz="3600" dirty="0" smtClean="0">
                <a:solidFill>
                  <a:schemeClr val="tx1">
                    <a:lumMod val="75000"/>
                    <a:lumOff val="25000"/>
                  </a:schemeClr>
                </a:solidFill>
                <a:latin typeface="+mn-lt"/>
                <a:ea typeface="ＭＳ Ｐゴシック" charset="-128"/>
              </a:rPr>
              <a:t>Fig. 4</a:t>
            </a:r>
            <a:r>
              <a:rPr lang="en-US" altLang="ja-JP" sz="3600" dirty="0" smtClean="0">
                <a:solidFill>
                  <a:schemeClr val="tx1">
                    <a:lumMod val="75000"/>
                    <a:lumOff val="25000"/>
                  </a:schemeClr>
                </a:solidFill>
                <a:latin typeface="+mn-lt"/>
                <a:ea typeface="ＭＳ Ｐゴシック" charset="-128"/>
              </a:rPr>
              <a:t>); Thermo-hydraulic  simulation (Fig.5 and </a:t>
            </a:r>
            <a:r>
              <a:rPr lang="en-US" altLang="ja-JP" sz="3600" dirty="0" smtClean="0">
                <a:solidFill>
                  <a:schemeClr val="tx1">
                    <a:lumMod val="75000"/>
                    <a:lumOff val="25000"/>
                  </a:schemeClr>
                </a:solidFill>
                <a:latin typeface="+mn-lt"/>
                <a:ea typeface="ＭＳ Ｐゴシック" charset="-128"/>
              </a:rPr>
              <a:t>Fig. 6</a:t>
            </a:r>
            <a:r>
              <a:rPr lang="en-US" altLang="ja-JP" sz="3600" dirty="0" smtClean="0">
                <a:solidFill>
                  <a:schemeClr val="tx1">
                    <a:lumMod val="75000"/>
                    <a:lumOff val="25000"/>
                  </a:schemeClr>
                </a:solidFill>
                <a:latin typeface="+mn-lt"/>
                <a:ea typeface="ＭＳ Ｐゴシック" charset="-128"/>
              </a:rPr>
              <a:t>); Electromagnetic  simulation (Fig. 7); Structural verification of main components; Manufacturing sequence of some components (e.g. </a:t>
            </a:r>
            <a:r>
              <a:rPr lang="en-US" altLang="ja-JP" sz="3600" dirty="0">
                <a:solidFill>
                  <a:schemeClr val="tx1">
                    <a:lumMod val="75000"/>
                    <a:lumOff val="25000"/>
                  </a:schemeClr>
                </a:solidFill>
                <a:latin typeface="+mn-lt"/>
                <a:ea typeface="ＭＳ Ｐゴシック" charset="-128"/>
              </a:rPr>
              <a:t>Shielding Liner </a:t>
            </a:r>
            <a:r>
              <a:rPr lang="en-US" altLang="ja-JP" sz="3600" dirty="0" smtClean="0">
                <a:solidFill>
                  <a:schemeClr val="tx1">
                    <a:lumMod val="75000"/>
                    <a:lumOff val="25000"/>
                  </a:schemeClr>
                </a:solidFill>
                <a:latin typeface="+mn-lt"/>
                <a:ea typeface="ＭＳ Ｐゴシック" charset="-128"/>
              </a:rPr>
              <a:t>and cooling piping</a:t>
            </a:r>
            <a:r>
              <a:rPr lang="en-US" altLang="ja-JP" sz="3600" dirty="0" smtClean="0">
                <a:solidFill>
                  <a:schemeClr val="tx1">
                    <a:lumMod val="75000"/>
                    <a:lumOff val="25000"/>
                  </a:schemeClr>
                </a:solidFill>
                <a:latin typeface="+mn-lt"/>
                <a:ea typeface="ＭＳ Ｐゴシック" charset="-128"/>
              </a:rPr>
              <a:t>); Machining </a:t>
            </a:r>
            <a:r>
              <a:rPr lang="en-US" altLang="ja-JP" sz="3600" dirty="0">
                <a:solidFill>
                  <a:schemeClr val="tx1">
                    <a:lumMod val="75000"/>
                    <a:lumOff val="25000"/>
                  </a:schemeClr>
                </a:solidFill>
                <a:latin typeface="+mn-lt"/>
                <a:ea typeface="ＭＳ Ｐゴシック" charset="-128"/>
              </a:rPr>
              <a:t>and </a:t>
            </a:r>
            <a:r>
              <a:rPr lang="en-US" altLang="ja-JP" sz="3600" dirty="0" smtClean="0">
                <a:solidFill>
                  <a:schemeClr val="tx1">
                    <a:lumMod val="75000"/>
                    <a:lumOff val="25000"/>
                  </a:schemeClr>
                </a:solidFill>
                <a:latin typeface="+mn-lt"/>
                <a:ea typeface="ＭＳ Ｐゴシック" charset="-128"/>
              </a:rPr>
              <a:t>welding procedure for Shielding Liner;</a:t>
            </a:r>
          </a:p>
        </p:txBody>
      </p:sp>
      <p:pic>
        <p:nvPicPr>
          <p:cNvPr id="1026" name="Picture 2" descr="C:\Users\Giusepe\Documents\Conference\IAEA Divertor 2019\Mazzone\Poster\Figure\Fig_1.bmp"/>
          <p:cNvPicPr>
            <a:picLocks noChangeAspect="1" noChangeArrowheads="1"/>
          </p:cNvPicPr>
          <p:nvPr/>
        </p:nvPicPr>
        <p:blipFill rotWithShape="1">
          <a:blip r:embed="rId3">
            <a:extLst>
              <a:ext uri="{28A0092B-C50C-407E-A947-70E740481C1C}">
                <a14:useLocalDpi xmlns:a14="http://schemas.microsoft.com/office/drawing/2010/main" val="0"/>
              </a:ext>
            </a:extLst>
          </a:blip>
          <a:srcRect t="15958" r="29614"/>
          <a:stretch/>
        </p:blipFill>
        <p:spPr bwMode="auto">
          <a:xfrm>
            <a:off x="666318" y="24535229"/>
            <a:ext cx="6822301" cy="4048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iusepe\Documents\Conference\IAEA Divertor 2019\Mazzone\Poster\Figure\Fig_2.bmp"/>
          <p:cNvPicPr>
            <a:picLocks noChangeAspect="1" noChangeArrowheads="1"/>
          </p:cNvPicPr>
          <p:nvPr/>
        </p:nvPicPr>
        <p:blipFill rotWithShape="1">
          <a:blip r:embed="rId4">
            <a:extLst>
              <a:ext uri="{28A0092B-C50C-407E-A947-70E740481C1C}">
                <a14:useLocalDpi xmlns:a14="http://schemas.microsoft.com/office/drawing/2010/main" val="0"/>
              </a:ext>
            </a:extLst>
          </a:blip>
          <a:srcRect l="21625" r="8666"/>
          <a:stretch/>
        </p:blipFill>
        <p:spPr bwMode="auto">
          <a:xfrm>
            <a:off x="7536745" y="24523838"/>
            <a:ext cx="7384293" cy="526421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769739" y="28949636"/>
            <a:ext cx="6649176" cy="1200329"/>
          </a:xfrm>
          <a:prstGeom prst="rect">
            <a:avLst/>
          </a:prstGeom>
          <a:noFill/>
        </p:spPr>
        <p:txBody>
          <a:bodyPr wrap="square" rtlCol="0">
            <a:spAutoFit/>
          </a:bodyPr>
          <a:lstStyle/>
          <a:p>
            <a:r>
              <a:rPr lang="en-US" sz="3600" i="1" dirty="0" smtClean="0"/>
              <a:t>Fig. 1 – Divertor assembly </a:t>
            </a:r>
            <a:r>
              <a:rPr lang="en-US" sz="3600" i="1" dirty="0"/>
              <a:t>f</a:t>
            </a:r>
            <a:r>
              <a:rPr lang="en-US" sz="3600" i="1" dirty="0" smtClean="0"/>
              <a:t>or </a:t>
            </a:r>
            <a:r>
              <a:rPr lang="en-US" sz="3600" i="1" dirty="0" smtClean="0"/>
              <a:t>one </a:t>
            </a:r>
            <a:r>
              <a:rPr lang="en-US" sz="3600" i="1" dirty="0" smtClean="0"/>
              <a:t>Demo sector (22.5 °)  </a:t>
            </a:r>
            <a:endParaRPr lang="en-US" sz="3600" i="1" dirty="0"/>
          </a:p>
        </p:txBody>
      </p:sp>
      <p:sp>
        <p:nvSpPr>
          <p:cNvPr id="36" name="TextBox 35"/>
          <p:cNvSpPr txBox="1"/>
          <p:nvPr/>
        </p:nvSpPr>
        <p:spPr>
          <a:xfrm>
            <a:off x="7860904" y="29813083"/>
            <a:ext cx="6649176" cy="646331"/>
          </a:xfrm>
          <a:prstGeom prst="rect">
            <a:avLst/>
          </a:prstGeom>
          <a:noFill/>
        </p:spPr>
        <p:txBody>
          <a:bodyPr wrap="square" rtlCol="0">
            <a:spAutoFit/>
          </a:bodyPr>
          <a:lstStyle/>
          <a:p>
            <a:r>
              <a:rPr lang="en-US" sz="3600" i="1" dirty="0" smtClean="0"/>
              <a:t>Fig. 2 – Single Divertor  Assembly  </a:t>
            </a:r>
            <a:endParaRPr lang="en-US" sz="3600" i="1" dirty="0"/>
          </a:p>
        </p:txBody>
      </p:sp>
      <p:sp>
        <p:nvSpPr>
          <p:cNvPr id="14" name="Rectangle 10"/>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898" y="38905563"/>
            <a:ext cx="3324598" cy="3841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9" name="TextBox 18"/>
          <p:cNvSpPr txBox="1"/>
          <p:nvPr/>
        </p:nvSpPr>
        <p:spPr>
          <a:xfrm>
            <a:off x="4078561" y="39782550"/>
            <a:ext cx="2532751" cy="2308324"/>
          </a:xfrm>
          <a:prstGeom prst="rect">
            <a:avLst/>
          </a:prstGeom>
          <a:noFill/>
        </p:spPr>
        <p:txBody>
          <a:bodyPr wrap="square" rtlCol="0">
            <a:spAutoFit/>
          </a:bodyPr>
          <a:lstStyle/>
          <a:p>
            <a:pPr lvl="0" algn="just"/>
            <a:r>
              <a:rPr lang="en-US" sz="3600" i="1" dirty="0">
                <a:solidFill>
                  <a:prstClr val="black"/>
                </a:solidFill>
              </a:rPr>
              <a:t>Fig. </a:t>
            </a:r>
            <a:r>
              <a:rPr lang="en-US" sz="3600" i="1" dirty="0" smtClean="0">
                <a:solidFill>
                  <a:prstClr val="black"/>
                </a:solidFill>
              </a:rPr>
              <a:t>3 </a:t>
            </a:r>
            <a:r>
              <a:rPr lang="en-US" sz="3600" i="1" dirty="0">
                <a:solidFill>
                  <a:prstClr val="black"/>
                </a:solidFill>
              </a:rPr>
              <a:t>– DEMO neutronics </a:t>
            </a:r>
            <a:r>
              <a:rPr lang="en-US" sz="3600" i="1" dirty="0" smtClean="0">
                <a:solidFill>
                  <a:prstClr val="black"/>
                </a:solidFill>
              </a:rPr>
              <a:t>model.</a:t>
            </a:r>
            <a:endParaRPr lang="it-IT" dirty="0"/>
          </a:p>
        </p:txBody>
      </p:sp>
      <p:sp>
        <p:nvSpPr>
          <p:cNvPr id="46" name="TextBox 45"/>
          <p:cNvSpPr txBox="1"/>
          <p:nvPr/>
        </p:nvSpPr>
        <p:spPr>
          <a:xfrm>
            <a:off x="12691298" y="39765349"/>
            <a:ext cx="2229740" cy="2308324"/>
          </a:xfrm>
          <a:prstGeom prst="rect">
            <a:avLst/>
          </a:prstGeom>
          <a:noFill/>
        </p:spPr>
        <p:txBody>
          <a:bodyPr wrap="square" rtlCol="0">
            <a:spAutoFit/>
          </a:bodyPr>
          <a:lstStyle/>
          <a:p>
            <a:pPr lvl="0" algn="just"/>
            <a:r>
              <a:rPr lang="en-US" sz="3600" i="1" dirty="0">
                <a:solidFill>
                  <a:prstClr val="black"/>
                </a:solidFill>
              </a:rPr>
              <a:t>Fig. </a:t>
            </a:r>
            <a:r>
              <a:rPr lang="en-US" sz="3600" i="1" dirty="0" smtClean="0">
                <a:solidFill>
                  <a:prstClr val="black"/>
                </a:solidFill>
              </a:rPr>
              <a:t>4 </a:t>
            </a:r>
            <a:r>
              <a:rPr lang="en-US" sz="3600" i="1" dirty="0">
                <a:solidFill>
                  <a:prstClr val="black"/>
                </a:solidFill>
              </a:rPr>
              <a:t>– </a:t>
            </a:r>
            <a:r>
              <a:rPr lang="en-US" sz="3600" i="1" dirty="0" smtClean="0">
                <a:solidFill>
                  <a:prstClr val="black"/>
                </a:solidFill>
              </a:rPr>
              <a:t>DEMO DC </a:t>
            </a:r>
            <a:r>
              <a:rPr lang="en-US" sz="3600" i="1" dirty="0">
                <a:solidFill>
                  <a:prstClr val="black"/>
                </a:solidFill>
              </a:rPr>
              <a:t>neutronics </a:t>
            </a:r>
            <a:r>
              <a:rPr lang="en-US" sz="3600" i="1" dirty="0" smtClean="0">
                <a:solidFill>
                  <a:prstClr val="black"/>
                </a:solidFill>
              </a:rPr>
              <a:t>model</a:t>
            </a:r>
            <a:r>
              <a:rPr lang="en-US" sz="3600" i="1" dirty="0">
                <a:solidFill>
                  <a:prstClr val="black"/>
                </a:solidFill>
              </a:rPr>
              <a:t>.</a:t>
            </a:r>
            <a:r>
              <a:rPr lang="en-US" sz="3600" i="1" dirty="0" smtClean="0">
                <a:solidFill>
                  <a:prstClr val="black"/>
                </a:solidFill>
              </a:rPr>
              <a:t> </a:t>
            </a:r>
            <a:endParaRPr lang="it-IT" dirty="0"/>
          </a:p>
        </p:txBody>
      </p:sp>
      <p:sp>
        <p:nvSpPr>
          <p:cNvPr id="20" name="Rectangle 16"/>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18"/>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20"/>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4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02432" y="19779930"/>
            <a:ext cx="5010073" cy="302489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15450670" y="23094062"/>
            <a:ext cx="5085898" cy="1200329"/>
          </a:xfrm>
          <a:prstGeom prst="rect">
            <a:avLst/>
          </a:prstGeom>
          <a:noFill/>
        </p:spPr>
        <p:txBody>
          <a:bodyPr wrap="square" rtlCol="0">
            <a:spAutoFit/>
          </a:bodyPr>
          <a:lstStyle/>
          <a:p>
            <a:pPr lvl="0"/>
            <a:r>
              <a:rPr lang="en-US" sz="3600" i="1" dirty="0">
                <a:solidFill>
                  <a:prstClr val="black"/>
                </a:solidFill>
              </a:rPr>
              <a:t>Fig. </a:t>
            </a:r>
            <a:r>
              <a:rPr lang="en-US" sz="3600" i="1" dirty="0" smtClean="0">
                <a:solidFill>
                  <a:prstClr val="black"/>
                </a:solidFill>
              </a:rPr>
              <a:t>5 </a:t>
            </a:r>
            <a:r>
              <a:rPr lang="en-US" sz="3600" i="1" dirty="0">
                <a:solidFill>
                  <a:prstClr val="black"/>
                </a:solidFill>
              </a:rPr>
              <a:t>– Cooling circuit of CB, RPs and SL. </a:t>
            </a:r>
            <a:endParaRPr lang="it-IT" dirty="0"/>
          </a:p>
        </p:txBody>
      </p:sp>
      <p:sp>
        <p:nvSpPr>
          <p:cNvPr id="54" name="TextBox 53"/>
          <p:cNvSpPr txBox="1"/>
          <p:nvPr/>
        </p:nvSpPr>
        <p:spPr>
          <a:xfrm>
            <a:off x="21223052" y="23742585"/>
            <a:ext cx="8543073" cy="923330"/>
          </a:xfrm>
          <a:prstGeom prst="rect">
            <a:avLst/>
          </a:prstGeom>
          <a:noFill/>
        </p:spPr>
        <p:txBody>
          <a:bodyPr wrap="square" rtlCol="0">
            <a:spAutoFit/>
          </a:bodyPr>
          <a:lstStyle/>
          <a:p>
            <a:pPr lvl="0"/>
            <a:r>
              <a:rPr lang="en-US" sz="3600" i="1" dirty="0">
                <a:solidFill>
                  <a:prstClr val="black"/>
                </a:solidFill>
              </a:rPr>
              <a:t>Fig. </a:t>
            </a:r>
            <a:r>
              <a:rPr lang="en-US" sz="3600" i="1" dirty="0" smtClean="0">
                <a:solidFill>
                  <a:prstClr val="black"/>
                </a:solidFill>
              </a:rPr>
              <a:t>6 </a:t>
            </a:r>
            <a:r>
              <a:rPr lang="en-US" sz="3600" i="1" dirty="0">
                <a:solidFill>
                  <a:prstClr val="black"/>
                </a:solidFill>
              </a:rPr>
              <a:t>– PFCs Results - Total Pressure Drop</a:t>
            </a:r>
          </a:p>
          <a:p>
            <a:pPr lvl="0"/>
            <a:endParaRPr lang="it-IT" dirty="0"/>
          </a:p>
        </p:txBody>
      </p:sp>
      <p:sp>
        <p:nvSpPr>
          <p:cNvPr id="55" name="Text Box 248"/>
          <p:cNvSpPr txBox="1">
            <a:spLocks noChangeArrowheads="1"/>
          </p:cNvSpPr>
          <p:nvPr/>
        </p:nvSpPr>
        <p:spPr bwMode="auto">
          <a:xfrm>
            <a:off x="15479414" y="2446923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Electromagnetic simulation</a:t>
            </a:r>
            <a:endParaRPr lang="en-US" altLang="zh-CN" sz="3200" b="1" dirty="0">
              <a:solidFill>
                <a:schemeClr val="bg1"/>
              </a:solidFill>
              <a:latin typeface="+mn-lt"/>
              <a:ea typeface="SimSun" pitchFamily="2" charset="-122"/>
              <a:cs typeface="Lucida Sans" pitchFamily="34" charset="0"/>
            </a:endParaRPr>
          </a:p>
        </p:txBody>
      </p:sp>
      <p:sp>
        <p:nvSpPr>
          <p:cNvPr id="56" name="Text Box 263"/>
          <p:cNvSpPr txBox="1">
            <a:spLocks noChangeArrowheads="1"/>
          </p:cNvSpPr>
          <p:nvPr/>
        </p:nvSpPr>
        <p:spPr bwMode="auto">
          <a:xfrm>
            <a:off x="15459122" y="25322480"/>
            <a:ext cx="14400000" cy="4431983"/>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25000"/>
              </a:lnSpc>
            </a:pPr>
            <a:r>
              <a:rPr lang="en-US" altLang="ja-JP" sz="3600" dirty="0">
                <a:latin typeface="+mn-lt"/>
                <a:ea typeface="ＭＳ Ｐゴシック" charset="-128"/>
              </a:rPr>
              <a:t>The EM loads are the most important mechanical loads on the divertor components and in particular for the supports design (e.g. </a:t>
            </a:r>
            <a:r>
              <a:rPr lang="en-US" altLang="ja-JP" sz="3600" dirty="0" smtClean="0">
                <a:latin typeface="+mn-lt"/>
                <a:ea typeface="ＭＳ Ｐゴシック" charset="-128"/>
              </a:rPr>
              <a:t>DC, </a:t>
            </a:r>
            <a:r>
              <a:rPr lang="en-US" altLang="ja-JP" sz="3600" dirty="0">
                <a:latin typeface="+mn-lt"/>
                <a:ea typeface="ＭＳ Ｐゴシック" charset="-128"/>
              </a:rPr>
              <a:t>PF, </a:t>
            </a:r>
            <a:r>
              <a:rPr lang="en-US" altLang="ja-JP" sz="3600" dirty="0" smtClean="0">
                <a:latin typeface="+mn-lt"/>
                <a:ea typeface="ＭＳ Ｐゴシック" charset="-128"/>
              </a:rPr>
              <a:t>SL </a:t>
            </a:r>
            <a:r>
              <a:rPr lang="en-US" altLang="ja-JP" sz="3600" dirty="0">
                <a:latin typeface="+mn-lt"/>
                <a:ea typeface="ＭＳ Ｐゴシック" charset="-128"/>
              </a:rPr>
              <a:t>and </a:t>
            </a:r>
            <a:r>
              <a:rPr lang="en-US" altLang="ja-JP" sz="3600" dirty="0" smtClean="0">
                <a:latin typeface="+mn-lt"/>
                <a:ea typeface="ＭＳ Ｐゴシック" charset="-128"/>
              </a:rPr>
              <a:t>RPs </a:t>
            </a:r>
            <a:r>
              <a:rPr lang="en-US" altLang="ja-JP" sz="3600" dirty="0">
                <a:latin typeface="+mn-lt"/>
                <a:ea typeface="ＭＳ Ｐゴシック" charset="-128"/>
              </a:rPr>
              <a:t>supports). </a:t>
            </a:r>
            <a:r>
              <a:rPr lang="en-US" altLang="ja-JP" sz="3600" dirty="0" smtClean="0">
                <a:latin typeface="+mn-lt"/>
                <a:ea typeface="ＭＳ Ｐゴシック" charset="-128"/>
              </a:rPr>
              <a:t>The </a:t>
            </a:r>
            <a:r>
              <a:rPr lang="en-US" altLang="ja-JP" sz="3600" dirty="0">
                <a:latin typeface="+mn-lt"/>
                <a:ea typeface="ＭＳ Ｐゴシック" charset="-128"/>
              </a:rPr>
              <a:t>following divertor relevant EM conditions have been </a:t>
            </a:r>
            <a:r>
              <a:rPr lang="en-US" altLang="ja-JP" sz="3600" dirty="0" smtClean="0">
                <a:latin typeface="+mn-lt"/>
                <a:ea typeface="ＭＳ Ｐゴシック" charset="-128"/>
              </a:rPr>
              <a:t>studied: VDEUP, VDEDW (both with </a:t>
            </a:r>
            <a:r>
              <a:rPr lang="en-US" altLang="ja-JP" sz="3600" dirty="0" smtClean="0">
                <a:latin typeface="+mn-lt"/>
                <a:ea typeface="ＭＳ Ｐゴシック" charset="-128"/>
              </a:rPr>
              <a:t>a </a:t>
            </a:r>
            <a:r>
              <a:rPr lang="en-US" altLang="ja-JP" sz="3600" dirty="0">
                <a:latin typeface="+mn-lt"/>
                <a:ea typeface="ＭＳ Ｐゴシック" charset="-128"/>
              </a:rPr>
              <a:t>linear Current Quench of 74ms </a:t>
            </a:r>
            <a:r>
              <a:rPr lang="en-US" altLang="ja-JP" sz="3600" dirty="0" smtClean="0">
                <a:latin typeface="+mn-lt"/>
                <a:ea typeface="ＭＳ Ｐゴシック" charset="-128"/>
              </a:rPr>
              <a:t>duration) and a Toroidal </a:t>
            </a:r>
            <a:r>
              <a:rPr lang="en-US" altLang="ja-JP" sz="3600" dirty="0">
                <a:latin typeface="+mn-lt"/>
                <a:ea typeface="ＭＳ Ｐゴシック" charset="-128"/>
              </a:rPr>
              <a:t>Magnet Fast Discharge (</a:t>
            </a:r>
            <a:r>
              <a:rPr lang="en-US" altLang="ja-JP" sz="3600" dirty="0" smtClean="0">
                <a:latin typeface="+mn-lt"/>
                <a:ea typeface="ＭＳ Ｐゴシック" charset="-128"/>
              </a:rPr>
              <a:t>MFD</a:t>
            </a:r>
            <a:r>
              <a:rPr lang="en-US" altLang="ja-JP" sz="3600" dirty="0">
                <a:latin typeface="+mn-lt"/>
                <a:ea typeface="ＭＳ Ｐゴシック" charset="-128"/>
              </a:rPr>
              <a:t>) </a:t>
            </a:r>
            <a:r>
              <a:rPr lang="en-US" altLang="ja-JP" sz="3600" dirty="0" smtClean="0">
                <a:latin typeface="+mn-lt"/>
                <a:ea typeface="ＭＳ Ｐゴシック" charset="-128"/>
              </a:rPr>
              <a:t>with a </a:t>
            </a:r>
            <a:r>
              <a:rPr lang="en-US" altLang="ja-JP" sz="3600" dirty="0">
                <a:latin typeface="+mn-lt"/>
                <a:ea typeface="ＭＳ Ｐゴシック" charset="-128"/>
              </a:rPr>
              <a:t>total TFC exponential current decay of </a:t>
            </a:r>
            <a:r>
              <a:rPr lang="en-US" altLang="ja-JP" sz="3600" dirty="0" smtClean="0">
                <a:latin typeface="+mn-lt"/>
                <a:ea typeface="ＭＳ Ｐゴシック" charset="-128"/>
              </a:rPr>
              <a:t>27ms.</a:t>
            </a:r>
            <a:endParaRPr lang="en-US" altLang="ja-JP" sz="3600" dirty="0">
              <a:latin typeface="+mn-lt"/>
              <a:ea typeface="ＭＳ Ｐゴシック" charset="-128"/>
            </a:endParaRPr>
          </a:p>
        </p:txBody>
      </p:sp>
      <p:cxnSp>
        <p:nvCxnSpPr>
          <p:cNvPr id="37" name="Straight Arrow Connector 36"/>
          <p:cNvCxnSpPr/>
          <p:nvPr/>
        </p:nvCxnSpPr>
        <p:spPr>
          <a:xfrm flipV="1">
            <a:off x="11366939" y="28349350"/>
            <a:ext cx="1049463" cy="1016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492" y="29284607"/>
            <a:ext cx="560763" cy="369332"/>
          </a:xfrm>
          <a:prstGeom prst="rect">
            <a:avLst/>
          </a:prstGeom>
          <a:noFill/>
        </p:spPr>
        <p:txBody>
          <a:bodyPr wrap="square" rtlCol="0">
            <a:spAutoFit/>
          </a:bodyPr>
          <a:lstStyle/>
          <a:p>
            <a:r>
              <a:rPr lang="it-IT" dirty="0" smtClean="0"/>
              <a:t>DC</a:t>
            </a:r>
            <a:endParaRPr lang="it-IT" dirty="0"/>
          </a:p>
        </p:txBody>
      </p:sp>
      <p:cxnSp>
        <p:nvCxnSpPr>
          <p:cNvPr id="61" name="Straight Arrow Connector 60"/>
          <p:cNvCxnSpPr/>
          <p:nvPr/>
        </p:nvCxnSpPr>
        <p:spPr>
          <a:xfrm flipH="1">
            <a:off x="9790386" y="24965117"/>
            <a:ext cx="914400" cy="528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607535" y="24823228"/>
            <a:ext cx="560763" cy="369332"/>
          </a:xfrm>
          <a:prstGeom prst="rect">
            <a:avLst/>
          </a:prstGeom>
          <a:noFill/>
        </p:spPr>
        <p:txBody>
          <a:bodyPr wrap="square" rtlCol="0">
            <a:spAutoFit/>
          </a:bodyPr>
          <a:lstStyle/>
          <a:p>
            <a:r>
              <a:rPr lang="it-IT" dirty="0" smtClean="0"/>
              <a:t>IVT</a:t>
            </a:r>
            <a:endParaRPr lang="it-IT" dirty="0"/>
          </a:p>
        </p:txBody>
      </p:sp>
      <p:cxnSp>
        <p:nvCxnSpPr>
          <p:cNvPr id="64" name="Straight Arrow Connector 63"/>
          <p:cNvCxnSpPr/>
          <p:nvPr/>
        </p:nvCxnSpPr>
        <p:spPr>
          <a:xfrm flipH="1">
            <a:off x="7635449" y="24823228"/>
            <a:ext cx="688744" cy="797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979821" y="24535229"/>
            <a:ext cx="809554" cy="369332"/>
          </a:xfrm>
          <a:prstGeom prst="rect">
            <a:avLst/>
          </a:prstGeom>
          <a:noFill/>
        </p:spPr>
        <p:txBody>
          <a:bodyPr wrap="square" rtlCol="0">
            <a:spAutoFit/>
          </a:bodyPr>
          <a:lstStyle/>
          <a:p>
            <a:r>
              <a:rPr lang="it-IT" dirty="0" smtClean="0"/>
              <a:t>nose</a:t>
            </a:r>
            <a:endParaRPr lang="it-IT" dirty="0"/>
          </a:p>
        </p:txBody>
      </p:sp>
      <p:cxnSp>
        <p:nvCxnSpPr>
          <p:cNvPr id="68" name="Straight Arrow Connector 67"/>
          <p:cNvCxnSpPr/>
          <p:nvPr/>
        </p:nvCxnSpPr>
        <p:spPr>
          <a:xfrm>
            <a:off x="14078607" y="25477049"/>
            <a:ext cx="315310" cy="1605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3584362" y="25210721"/>
            <a:ext cx="1124865" cy="369332"/>
          </a:xfrm>
          <a:prstGeom prst="rect">
            <a:avLst/>
          </a:prstGeom>
          <a:noFill/>
        </p:spPr>
        <p:txBody>
          <a:bodyPr wrap="square" rtlCol="0">
            <a:spAutoFit/>
          </a:bodyPr>
          <a:lstStyle/>
          <a:p>
            <a:r>
              <a:rPr lang="it-IT" dirty="0" smtClean="0"/>
              <a:t>wishbone</a:t>
            </a:r>
            <a:endParaRPr lang="it-IT" dirty="0"/>
          </a:p>
        </p:txBody>
      </p:sp>
      <p:cxnSp>
        <p:nvCxnSpPr>
          <p:cNvPr id="78" name="Straight Arrow Connector 77"/>
          <p:cNvCxnSpPr/>
          <p:nvPr/>
        </p:nvCxnSpPr>
        <p:spPr>
          <a:xfrm flipH="1">
            <a:off x="11958015" y="25155824"/>
            <a:ext cx="382330" cy="1108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2034073" y="24888687"/>
            <a:ext cx="764658" cy="369332"/>
          </a:xfrm>
          <a:prstGeom prst="rect">
            <a:avLst/>
          </a:prstGeom>
          <a:noFill/>
        </p:spPr>
        <p:txBody>
          <a:bodyPr wrap="square" rtlCol="0">
            <a:spAutoFit/>
          </a:bodyPr>
          <a:lstStyle/>
          <a:p>
            <a:r>
              <a:rPr lang="it-IT" dirty="0"/>
              <a:t>O</a:t>
            </a:r>
            <a:r>
              <a:rPr lang="it-IT" dirty="0" smtClean="0"/>
              <a:t>VT</a:t>
            </a:r>
            <a:endParaRPr lang="it-IT" dirty="0"/>
          </a:p>
        </p:txBody>
      </p:sp>
      <p:cxnSp>
        <p:nvCxnSpPr>
          <p:cNvPr id="84" name="Straight Arrow Connector 83"/>
          <p:cNvCxnSpPr/>
          <p:nvPr/>
        </p:nvCxnSpPr>
        <p:spPr>
          <a:xfrm flipV="1">
            <a:off x="8174550" y="26652238"/>
            <a:ext cx="906388" cy="1873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174550" y="27588995"/>
            <a:ext cx="3531989" cy="936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894168" y="28481267"/>
            <a:ext cx="560763" cy="369332"/>
          </a:xfrm>
          <a:prstGeom prst="rect">
            <a:avLst/>
          </a:prstGeom>
          <a:noFill/>
        </p:spPr>
        <p:txBody>
          <a:bodyPr wrap="square" rtlCol="0">
            <a:spAutoFit/>
          </a:bodyPr>
          <a:lstStyle/>
          <a:p>
            <a:r>
              <a:rPr lang="it-IT" dirty="0" smtClean="0"/>
              <a:t>RPs</a:t>
            </a:r>
            <a:endParaRPr lang="it-IT" dirty="0"/>
          </a:p>
        </p:txBody>
      </p:sp>
      <p:cxnSp>
        <p:nvCxnSpPr>
          <p:cNvPr id="90" name="Straight Arrow Connector 89"/>
          <p:cNvCxnSpPr/>
          <p:nvPr/>
        </p:nvCxnSpPr>
        <p:spPr>
          <a:xfrm flipH="1">
            <a:off x="10653819" y="25258863"/>
            <a:ext cx="1092436" cy="1391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1575686" y="24951751"/>
            <a:ext cx="764658" cy="369332"/>
          </a:xfrm>
          <a:prstGeom prst="rect">
            <a:avLst/>
          </a:prstGeom>
          <a:noFill/>
        </p:spPr>
        <p:txBody>
          <a:bodyPr wrap="square" rtlCol="0">
            <a:spAutoFit/>
          </a:bodyPr>
          <a:lstStyle/>
          <a:p>
            <a:r>
              <a:rPr lang="it-IT" dirty="0" smtClean="0"/>
              <a:t>SL</a:t>
            </a:r>
            <a:endParaRPr lang="it-IT"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14983" y="16596"/>
            <a:ext cx="6123960" cy="2327105"/>
          </a:xfrm>
          <a:prstGeom prst="rect">
            <a:avLst/>
          </a:prstGeom>
        </p:spPr>
      </p:pic>
      <p:pic>
        <p:nvPicPr>
          <p:cNvPr id="4" name="Picture 2" descr="C:\Users\Giusepe\Documents\Conference\IAEA Divertor 2019\Mazzone\Davide Flammini\Screenshot 2019-10-25 18.37.0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8401" y="38891841"/>
            <a:ext cx="5500776" cy="3808374"/>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uppo 3"/>
          <p:cNvGrpSpPr/>
          <p:nvPr/>
        </p:nvGrpSpPr>
        <p:grpSpPr>
          <a:xfrm>
            <a:off x="21054611" y="19875416"/>
            <a:ext cx="8760277" cy="3761149"/>
            <a:chOff x="191862" y="1677292"/>
            <a:chExt cx="8760277" cy="3761149"/>
          </a:xfrm>
        </p:grpSpPr>
        <p:graphicFrame>
          <p:nvGraphicFramePr>
            <p:cNvPr id="59" name="Segnaposto contenuto 19"/>
            <p:cNvGraphicFramePr>
              <a:graphicFrameLocks/>
            </p:cNvGraphicFramePr>
            <p:nvPr>
              <p:extLst>
                <p:ext uri="{D42A27DB-BD31-4B8C-83A1-F6EECF244321}">
                  <p14:modId xmlns:p14="http://schemas.microsoft.com/office/powerpoint/2010/main" val="287927544"/>
                </p:ext>
              </p:extLst>
            </p:nvPr>
          </p:nvGraphicFramePr>
          <p:xfrm>
            <a:off x="6612139" y="1685866"/>
            <a:ext cx="2340000" cy="3744000"/>
          </p:xfrm>
          <a:graphic>
            <a:graphicData uri="http://schemas.openxmlformats.org/drawingml/2006/table">
              <a:tbl>
                <a:tblPr firstRow="1" bandRow="1"/>
                <a:tblGrid>
                  <a:gridCol w="1417179"/>
                  <a:gridCol w="922821"/>
                </a:tblGrid>
                <a:tr h="288000">
                  <a:tc gridSpan="2">
                    <a:txBody>
                      <a:bodyPr/>
                      <a:lstStyle>
                        <a:lvl1pPr marL="0" algn="l" defTabSz="3027487" rtl="0" eaLnBrk="1" latinLnBrk="0" hangingPunct="1">
                          <a:defRPr sz="5960" b="1" kern="1200">
                            <a:solidFill>
                              <a:schemeClr val="lt1"/>
                            </a:solidFill>
                            <a:latin typeface="Calibri"/>
                          </a:defRPr>
                        </a:lvl1pPr>
                        <a:lvl2pPr marL="1513743" algn="l" defTabSz="3027487" rtl="0" eaLnBrk="1" latinLnBrk="0" hangingPunct="1">
                          <a:defRPr sz="5960" b="1" kern="1200">
                            <a:solidFill>
                              <a:schemeClr val="lt1"/>
                            </a:solidFill>
                            <a:latin typeface="Calibri"/>
                          </a:defRPr>
                        </a:lvl2pPr>
                        <a:lvl3pPr marL="3027487" algn="l" defTabSz="3027487" rtl="0" eaLnBrk="1" latinLnBrk="0" hangingPunct="1">
                          <a:defRPr sz="5960" b="1" kern="1200">
                            <a:solidFill>
                              <a:schemeClr val="lt1"/>
                            </a:solidFill>
                            <a:latin typeface="Calibri"/>
                          </a:defRPr>
                        </a:lvl3pPr>
                        <a:lvl4pPr marL="4541230" algn="l" defTabSz="3027487" rtl="0" eaLnBrk="1" latinLnBrk="0" hangingPunct="1">
                          <a:defRPr sz="5960" b="1" kern="1200">
                            <a:solidFill>
                              <a:schemeClr val="lt1"/>
                            </a:solidFill>
                            <a:latin typeface="Calibri"/>
                          </a:defRPr>
                        </a:lvl4pPr>
                        <a:lvl5pPr marL="6054974" algn="l" defTabSz="3027487" rtl="0" eaLnBrk="1" latinLnBrk="0" hangingPunct="1">
                          <a:defRPr sz="5960" b="1" kern="1200">
                            <a:solidFill>
                              <a:schemeClr val="lt1"/>
                            </a:solidFill>
                            <a:latin typeface="Calibri"/>
                          </a:defRPr>
                        </a:lvl5pPr>
                        <a:lvl6pPr marL="7568717" algn="l" defTabSz="3027487" rtl="0" eaLnBrk="1" latinLnBrk="0" hangingPunct="1">
                          <a:defRPr sz="5960" b="1" kern="1200">
                            <a:solidFill>
                              <a:schemeClr val="lt1"/>
                            </a:solidFill>
                            <a:latin typeface="Calibri"/>
                          </a:defRPr>
                        </a:lvl6pPr>
                        <a:lvl7pPr marL="9082461" algn="l" defTabSz="3027487" rtl="0" eaLnBrk="1" latinLnBrk="0" hangingPunct="1">
                          <a:defRPr sz="5960" b="1" kern="1200">
                            <a:solidFill>
                              <a:schemeClr val="lt1"/>
                            </a:solidFill>
                            <a:latin typeface="Calibri"/>
                          </a:defRPr>
                        </a:lvl7pPr>
                        <a:lvl8pPr marL="10596204" algn="l" defTabSz="3027487" rtl="0" eaLnBrk="1" latinLnBrk="0" hangingPunct="1">
                          <a:defRPr sz="5960" b="1" kern="1200">
                            <a:solidFill>
                              <a:schemeClr val="lt1"/>
                            </a:solidFill>
                            <a:latin typeface="Calibri"/>
                          </a:defRPr>
                        </a:lvl8pPr>
                        <a:lvl9pPr marL="12109948" algn="l" defTabSz="3027487" rtl="0" eaLnBrk="1" latinLnBrk="0" hangingPunct="1">
                          <a:defRPr sz="5960" b="1" kern="1200">
                            <a:solidFill>
                              <a:schemeClr val="lt1"/>
                            </a:solidFill>
                            <a:latin typeface="Calibri"/>
                          </a:defRPr>
                        </a:lvl9pPr>
                      </a:lstStyle>
                      <a:p>
                        <a:pPr algn="ctr"/>
                        <a:r>
                          <a:rPr kumimoji="0" lang="en-GB" sz="1400" b="1" i="0" u="none" strike="noStrike" kern="1200" cap="none" normalizeH="0" baseline="0" noProof="0" dirty="0" smtClean="0">
                            <a:ln>
                              <a:noFill/>
                            </a:ln>
                            <a:solidFill>
                              <a:schemeClr val="bg1"/>
                            </a:solidFill>
                            <a:effectLst/>
                            <a:latin typeface="Arial" panose="020B0604020202020204" pitchFamily="34" charset="0"/>
                            <a:ea typeface="+mn-ea"/>
                            <a:cs typeface="Arial" panose="020B0604020202020204" pitchFamily="34" charset="0"/>
                          </a:rPr>
                          <a:t>PFCs Cooling</a:t>
                        </a:r>
                        <a:r>
                          <a:rPr kumimoji="0" lang="en-GB" sz="1400" b="1"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 Circuit</a:t>
                        </a:r>
                      </a:p>
                    </a:txBody>
                    <a:tcPr marL="36000" marR="36000" marT="0"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lang="it-IT"/>
                      </a:p>
                    </a:txBody>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Pressure </a:t>
                        </a:r>
                        <a:r>
                          <a:rPr kumimoji="0" lang="en-GB" sz="1400" b="1" i="0" u="none" strike="noStrike" kern="1200" cap="none" normalizeH="0" baseline="0" noProof="0" dirty="0" smtClean="0">
                            <a:ln>
                              <a:noFill/>
                            </a:ln>
                            <a:solidFill>
                              <a:schemeClr val="tx1"/>
                            </a:solidFill>
                            <a:effectLst/>
                            <a:latin typeface="Arial" panose="020B0604020202020204" pitchFamily="34" charset="0"/>
                            <a:ea typeface="+mn-ea"/>
                            <a:cs typeface="Arial" panose="020B0604020202020204" pitchFamily="34" charset="0"/>
                          </a:rPr>
                          <a:t>points</a:t>
                        </a:r>
                      </a:p>
                    </a:txBody>
                    <a:tcPr marL="36000" marR="36000" marT="0" marB="0" anchor="ctr" horzOverflow="overflow">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altLang="ja-JP" sz="1400" b="1" i="0" u="none" strike="noStrike" cap="none" normalizeH="0" baseline="0" dirty="0" smtClean="0">
                            <a:ln>
                              <a:noFill/>
                            </a:ln>
                            <a:solidFill>
                              <a:schemeClr val="tx1"/>
                            </a:solidFill>
                            <a:effectLst/>
                            <a:latin typeface="Symbol" panose="05050102010706020507" pitchFamily="18" charset="2"/>
                            <a:ea typeface="MS Mincho" pitchFamily="49" charset="-128"/>
                            <a:cs typeface="Arial" panose="020B0604020202020204" pitchFamily="34" charset="0"/>
                          </a:rPr>
                          <a:t>D</a:t>
                        </a:r>
                        <a:r>
                          <a:rPr kumimoji="0" lang="en-GB" altLang="ja-JP" sz="1400" b="1" i="0" u="none" strike="noStrike" cap="none" normalizeH="0" baseline="0" dirty="0" smtClean="0">
                            <a:ln>
                              <a:noFill/>
                            </a:ln>
                            <a:solidFill>
                              <a:schemeClr val="tx1"/>
                            </a:solidFill>
                            <a:effectLst/>
                            <a:latin typeface="Arial" panose="020B0604020202020204" pitchFamily="34" charset="0"/>
                            <a:ea typeface="MS Mincho" pitchFamily="49" charset="-128"/>
                            <a:cs typeface="Arial" panose="020B0604020202020204" pitchFamily="34" charset="0"/>
                          </a:rPr>
                          <a:t>p [MPa] </a:t>
                        </a:r>
                      </a:p>
                    </a:txBody>
                    <a:tcPr marL="36000" marR="36000" marT="0" marB="0" anchor="ctr" horzOverflow="overflow">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IM_A - IM_B</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0.0038</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IM_B - IVT_A</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0.0541</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IVT_A - IVT_B</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0.0311</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IVT_B - IVT_C</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0.7958</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IVT_C - IVT_D</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0.0229</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IVT_A - IVT_D</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0.8499</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IVT_D - OM_A</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0.0358</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IM_B - OVT_A</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0.0581</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OVT_A - OVT_B</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0.8815</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OVT_B - OM_A</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0" i="0" u="none" strike="noStrike">
                            <a:solidFill>
                              <a:srgbClr val="000000"/>
                            </a:solidFill>
                            <a:effectLst/>
                            <a:latin typeface="Arial" pitchFamily="34" charset="0"/>
                            <a:cs typeface="Arial" pitchFamily="34" charset="0"/>
                          </a:rPr>
                          <a:t>0.0002</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88000">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1" i="0" u="none" strike="noStrike" dirty="0">
                            <a:solidFill>
                              <a:srgbClr val="000000"/>
                            </a:solidFill>
                            <a:effectLst/>
                            <a:latin typeface="Arial" pitchFamily="34" charset="0"/>
                            <a:cs typeface="Arial" pitchFamily="34" charset="0"/>
                          </a:rPr>
                          <a:t>IM_A - OM_A</a:t>
                        </a:r>
                      </a:p>
                    </a:txBody>
                    <a:tcPr marL="9525" marR="9525" marT="9525" marB="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3027487" rtl="0" eaLnBrk="1" latinLnBrk="0" hangingPunct="1">
                          <a:defRPr sz="5960" kern="1200">
                            <a:solidFill>
                              <a:schemeClr val="dk1"/>
                            </a:solidFill>
                            <a:latin typeface="Calibri"/>
                          </a:defRPr>
                        </a:lvl1pPr>
                        <a:lvl2pPr marL="1513743" algn="l" defTabSz="3027487" rtl="0" eaLnBrk="1" latinLnBrk="0" hangingPunct="1">
                          <a:defRPr sz="5960" kern="1200">
                            <a:solidFill>
                              <a:schemeClr val="dk1"/>
                            </a:solidFill>
                            <a:latin typeface="Calibri"/>
                          </a:defRPr>
                        </a:lvl2pPr>
                        <a:lvl3pPr marL="3027487" algn="l" defTabSz="3027487" rtl="0" eaLnBrk="1" latinLnBrk="0" hangingPunct="1">
                          <a:defRPr sz="5960" kern="1200">
                            <a:solidFill>
                              <a:schemeClr val="dk1"/>
                            </a:solidFill>
                            <a:latin typeface="Calibri"/>
                          </a:defRPr>
                        </a:lvl3pPr>
                        <a:lvl4pPr marL="4541230" algn="l" defTabSz="3027487" rtl="0" eaLnBrk="1" latinLnBrk="0" hangingPunct="1">
                          <a:defRPr sz="5960" kern="1200">
                            <a:solidFill>
                              <a:schemeClr val="dk1"/>
                            </a:solidFill>
                            <a:latin typeface="Calibri"/>
                          </a:defRPr>
                        </a:lvl4pPr>
                        <a:lvl5pPr marL="6054974" algn="l" defTabSz="3027487" rtl="0" eaLnBrk="1" latinLnBrk="0" hangingPunct="1">
                          <a:defRPr sz="5960" kern="1200">
                            <a:solidFill>
                              <a:schemeClr val="dk1"/>
                            </a:solidFill>
                            <a:latin typeface="Calibri"/>
                          </a:defRPr>
                        </a:lvl5pPr>
                        <a:lvl6pPr marL="7568717" algn="l" defTabSz="3027487" rtl="0" eaLnBrk="1" latinLnBrk="0" hangingPunct="1">
                          <a:defRPr sz="5960" kern="1200">
                            <a:solidFill>
                              <a:schemeClr val="dk1"/>
                            </a:solidFill>
                            <a:latin typeface="Calibri"/>
                          </a:defRPr>
                        </a:lvl6pPr>
                        <a:lvl7pPr marL="9082461" algn="l" defTabSz="3027487" rtl="0" eaLnBrk="1" latinLnBrk="0" hangingPunct="1">
                          <a:defRPr sz="5960" kern="1200">
                            <a:solidFill>
                              <a:schemeClr val="dk1"/>
                            </a:solidFill>
                            <a:latin typeface="Calibri"/>
                          </a:defRPr>
                        </a:lvl7pPr>
                        <a:lvl8pPr marL="10596204" algn="l" defTabSz="3027487" rtl="0" eaLnBrk="1" latinLnBrk="0" hangingPunct="1">
                          <a:defRPr sz="5960" kern="1200">
                            <a:solidFill>
                              <a:schemeClr val="dk1"/>
                            </a:solidFill>
                            <a:latin typeface="Calibri"/>
                          </a:defRPr>
                        </a:lvl8pPr>
                        <a:lvl9pPr marL="12109948" algn="l" defTabSz="3027487" rtl="0" eaLnBrk="1" latinLnBrk="0" hangingPunct="1">
                          <a:defRPr sz="5960" kern="1200">
                            <a:solidFill>
                              <a:schemeClr val="dk1"/>
                            </a:solidFill>
                            <a:latin typeface="Calibri"/>
                          </a:defRPr>
                        </a:lvl9pPr>
                      </a:lstStyle>
                      <a:p>
                        <a:pPr algn="ctr" fontAlgn="ctr"/>
                        <a:r>
                          <a:rPr lang="en-GB" sz="1400" b="1" i="0" u="none" strike="noStrike" dirty="0">
                            <a:solidFill>
                              <a:srgbClr val="000000"/>
                            </a:solidFill>
                            <a:effectLst/>
                            <a:latin typeface="Arial" pitchFamily="34" charset="0"/>
                            <a:cs typeface="Arial" pitchFamily="34" charset="0"/>
                          </a:rPr>
                          <a:t>0.9436</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grpSp>
          <p:nvGrpSpPr>
            <p:cNvPr id="60" name="Gruppo 2"/>
            <p:cNvGrpSpPr/>
            <p:nvPr/>
          </p:nvGrpSpPr>
          <p:grpSpPr>
            <a:xfrm>
              <a:off x="191862" y="1677292"/>
              <a:ext cx="6244237" cy="3761149"/>
              <a:chOff x="191862" y="1677292"/>
              <a:chExt cx="6244237" cy="3761149"/>
            </a:xfrm>
          </p:grpSpPr>
          <p:pic>
            <p:nvPicPr>
              <p:cNvPr id="62"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91862" y="1677292"/>
                <a:ext cx="6244237" cy="3761149"/>
              </a:xfrm>
              <a:prstGeom prst="rect">
                <a:avLst/>
              </a:prstGeom>
              <a:solidFill>
                <a:sysClr val="window" lastClr="FFFFFF"/>
              </a:solidFill>
              <a:ln w="6350">
                <a:solidFill>
                  <a:sysClr val="windowText" lastClr="000000"/>
                </a:solidFill>
                <a:miter lim="800000"/>
              </a:ln>
              <a:extLst/>
            </p:spPr>
          </p:pic>
          <p:sp>
            <p:nvSpPr>
              <p:cNvPr id="65" name="CasellaDiTesto 34"/>
              <p:cNvSpPr txBox="1"/>
              <p:nvPr/>
            </p:nvSpPr>
            <p:spPr>
              <a:xfrm>
                <a:off x="5726310" y="4777097"/>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IM_A</a:t>
                </a:r>
              </a:p>
            </p:txBody>
          </p:sp>
          <p:cxnSp>
            <p:nvCxnSpPr>
              <p:cNvPr id="66" name="Connettore 2 37"/>
              <p:cNvCxnSpPr>
                <a:stCxn id="65" idx="2"/>
              </p:cNvCxnSpPr>
              <p:nvPr/>
            </p:nvCxnSpPr>
            <p:spPr>
              <a:xfrm flipH="1">
                <a:off x="5600068" y="4956317"/>
                <a:ext cx="450242" cy="177936"/>
              </a:xfrm>
              <a:prstGeom prst="straightConnector1">
                <a:avLst/>
              </a:prstGeom>
              <a:noFill/>
              <a:ln w="19050" cap="flat" cmpd="sng" algn="ctr">
                <a:solidFill>
                  <a:srgbClr val="FF0000"/>
                </a:solidFill>
                <a:prstDash val="solid"/>
                <a:headEnd w="lg" len="lg"/>
                <a:tailEnd type="stealth" w="lg" len="lg"/>
              </a:ln>
              <a:effectLst/>
            </p:spPr>
          </p:cxnSp>
          <p:sp>
            <p:nvSpPr>
              <p:cNvPr id="69" name="CasellaDiTesto 34"/>
              <p:cNvSpPr txBox="1"/>
              <p:nvPr/>
            </p:nvSpPr>
            <p:spPr>
              <a:xfrm>
                <a:off x="4210269" y="5094602"/>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IM_B</a:t>
                </a:r>
              </a:p>
            </p:txBody>
          </p:sp>
          <p:cxnSp>
            <p:nvCxnSpPr>
              <p:cNvPr id="70" name="Connettore 2 39"/>
              <p:cNvCxnSpPr>
                <a:stCxn id="69" idx="0"/>
              </p:cNvCxnSpPr>
              <p:nvPr/>
            </p:nvCxnSpPr>
            <p:spPr>
              <a:xfrm flipH="1" flipV="1">
                <a:off x="3958173" y="4759414"/>
                <a:ext cx="576096" cy="335188"/>
              </a:xfrm>
              <a:prstGeom prst="straightConnector1">
                <a:avLst/>
              </a:prstGeom>
              <a:noFill/>
              <a:ln w="19050" cap="flat" cmpd="sng" algn="ctr">
                <a:solidFill>
                  <a:srgbClr val="FF0000"/>
                </a:solidFill>
                <a:prstDash val="solid"/>
                <a:headEnd w="lg" len="lg"/>
                <a:tailEnd type="stealth" w="lg" len="lg"/>
              </a:ln>
              <a:effectLst/>
            </p:spPr>
          </p:cxnSp>
          <p:sp>
            <p:nvSpPr>
              <p:cNvPr id="71" name="CasellaDiTesto 34"/>
              <p:cNvSpPr txBox="1"/>
              <p:nvPr/>
            </p:nvSpPr>
            <p:spPr>
              <a:xfrm>
                <a:off x="2066350" y="4801807"/>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IVT_A</a:t>
                </a:r>
              </a:p>
            </p:txBody>
          </p:sp>
          <p:cxnSp>
            <p:nvCxnSpPr>
              <p:cNvPr id="73" name="Connettore 2 42"/>
              <p:cNvCxnSpPr>
                <a:stCxn id="71" idx="3"/>
              </p:cNvCxnSpPr>
              <p:nvPr/>
            </p:nvCxnSpPr>
            <p:spPr>
              <a:xfrm flipV="1">
                <a:off x="2714350" y="4627409"/>
                <a:ext cx="506164" cy="264008"/>
              </a:xfrm>
              <a:prstGeom prst="straightConnector1">
                <a:avLst/>
              </a:prstGeom>
              <a:noFill/>
              <a:ln w="19050" cap="flat" cmpd="sng" algn="ctr">
                <a:solidFill>
                  <a:srgbClr val="FF0000"/>
                </a:solidFill>
                <a:prstDash val="solid"/>
                <a:headEnd w="lg" len="lg"/>
                <a:tailEnd type="stealth" w="lg" len="lg"/>
              </a:ln>
              <a:effectLst/>
            </p:spPr>
          </p:cxnSp>
          <p:sp>
            <p:nvSpPr>
              <p:cNvPr id="74" name="CasellaDiTesto 34"/>
              <p:cNvSpPr txBox="1"/>
              <p:nvPr/>
            </p:nvSpPr>
            <p:spPr>
              <a:xfrm>
                <a:off x="625581" y="3671307"/>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IVT_B</a:t>
                </a:r>
              </a:p>
            </p:txBody>
          </p:sp>
          <p:cxnSp>
            <p:nvCxnSpPr>
              <p:cNvPr id="75" name="Connettore 2 44"/>
              <p:cNvCxnSpPr>
                <a:stCxn id="74" idx="3"/>
              </p:cNvCxnSpPr>
              <p:nvPr/>
            </p:nvCxnSpPr>
            <p:spPr>
              <a:xfrm>
                <a:off x="1273581" y="3760917"/>
                <a:ext cx="758328" cy="0"/>
              </a:xfrm>
              <a:prstGeom prst="straightConnector1">
                <a:avLst/>
              </a:prstGeom>
              <a:noFill/>
              <a:ln w="19050" cap="flat" cmpd="sng" algn="ctr">
                <a:solidFill>
                  <a:srgbClr val="FF0000"/>
                </a:solidFill>
                <a:prstDash val="solid"/>
                <a:headEnd w="lg" len="lg"/>
                <a:tailEnd type="stealth" w="lg" len="lg"/>
              </a:ln>
              <a:effectLst/>
            </p:spPr>
          </p:cxnSp>
          <p:sp>
            <p:nvSpPr>
              <p:cNvPr id="76" name="CasellaDiTesto 34"/>
              <p:cNvSpPr txBox="1"/>
              <p:nvPr/>
            </p:nvSpPr>
            <p:spPr>
              <a:xfrm>
                <a:off x="357773" y="2674755"/>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IVT_C</a:t>
                </a:r>
              </a:p>
            </p:txBody>
          </p:sp>
          <p:cxnSp>
            <p:nvCxnSpPr>
              <p:cNvPr id="77" name="Connettore 2 47"/>
              <p:cNvCxnSpPr>
                <a:stCxn id="76" idx="0"/>
              </p:cNvCxnSpPr>
              <p:nvPr/>
            </p:nvCxnSpPr>
            <p:spPr>
              <a:xfrm flipV="1">
                <a:off x="681773" y="2186563"/>
                <a:ext cx="437535" cy="488192"/>
              </a:xfrm>
              <a:prstGeom prst="straightConnector1">
                <a:avLst/>
              </a:prstGeom>
              <a:noFill/>
              <a:ln w="19050" cap="flat" cmpd="sng" algn="ctr">
                <a:solidFill>
                  <a:srgbClr val="FF0000"/>
                </a:solidFill>
                <a:prstDash val="solid"/>
                <a:headEnd w="lg" len="lg"/>
                <a:tailEnd type="stealth" w="lg" len="lg"/>
              </a:ln>
              <a:effectLst/>
            </p:spPr>
          </p:cxnSp>
          <p:sp>
            <p:nvSpPr>
              <p:cNvPr id="79" name="CasellaDiTesto 79"/>
              <p:cNvSpPr txBox="1"/>
              <p:nvPr/>
            </p:nvSpPr>
            <p:spPr>
              <a:xfrm>
                <a:off x="5512047" y="3850527"/>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IVT_D</a:t>
                </a:r>
              </a:p>
            </p:txBody>
          </p:sp>
          <p:cxnSp>
            <p:nvCxnSpPr>
              <p:cNvPr id="81" name="Connettore 2 49"/>
              <p:cNvCxnSpPr>
                <a:stCxn id="79" idx="1"/>
              </p:cNvCxnSpPr>
              <p:nvPr/>
            </p:nvCxnSpPr>
            <p:spPr>
              <a:xfrm flipH="1">
                <a:off x="4462229" y="3940137"/>
                <a:ext cx="1049818" cy="578401"/>
              </a:xfrm>
              <a:prstGeom prst="straightConnector1">
                <a:avLst/>
              </a:prstGeom>
              <a:noFill/>
              <a:ln w="19050" cap="flat" cmpd="sng" algn="ctr">
                <a:solidFill>
                  <a:srgbClr val="FF0000"/>
                </a:solidFill>
                <a:prstDash val="solid"/>
                <a:headEnd w="lg" len="lg"/>
                <a:tailEnd type="stealth" w="lg" len="lg"/>
              </a:ln>
              <a:effectLst/>
            </p:spPr>
          </p:cxnSp>
          <p:sp>
            <p:nvSpPr>
              <p:cNvPr id="82" name="CasellaDiTesto 34"/>
              <p:cNvSpPr txBox="1"/>
              <p:nvPr/>
            </p:nvSpPr>
            <p:spPr>
              <a:xfrm>
                <a:off x="2854318" y="3654690"/>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OVT_A</a:t>
                </a:r>
              </a:p>
            </p:txBody>
          </p:sp>
          <p:cxnSp>
            <p:nvCxnSpPr>
              <p:cNvPr id="83" name="Connettore 2 51"/>
              <p:cNvCxnSpPr>
                <a:stCxn id="82" idx="2"/>
              </p:cNvCxnSpPr>
              <p:nvPr/>
            </p:nvCxnSpPr>
            <p:spPr>
              <a:xfrm>
                <a:off x="3178318" y="3833910"/>
                <a:ext cx="543340" cy="504712"/>
              </a:xfrm>
              <a:prstGeom prst="straightConnector1">
                <a:avLst/>
              </a:prstGeom>
              <a:noFill/>
              <a:ln w="19050" cap="flat" cmpd="sng" algn="ctr">
                <a:solidFill>
                  <a:srgbClr val="FF0000"/>
                </a:solidFill>
                <a:prstDash val="solid"/>
                <a:headEnd w="lg" len="lg"/>
                <a:tailEnd type="stealth" w="lg" len="lg"/>
              </a:ln>
              <a:effectLst/>
            </p:spPr>
          </p:cxnSp>
          <p:sp>
            <p:nvSpPr>
              <p:cNvPr id="86" name="CasellaDiTesto 34"/>
              <p:cNvSpPr txBox="1"/>
              <p:nvPr/>
            </p:nvSpPr>
            <p:spPr>
              <a:xfrm>
                <a:off x="5514436" y="3464995"/>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OVT_B</a:t>
                </a:r>
              </a:p>
            </p:txBody>
          </p:sp>
          <p:cxnSp>
            <p:nvCxnSpPr>
              <p:cNvPr id="87" name="Connettore 2 53"/>
              <p:cNvCxnSpPr>
                <a:stCxn id="86" idx="1"/>
              </p:cNvCxnSpPr>
              <p:nvPr/>
            </p:nvCxnSpPr>
            <p:spPr>
              <a:xfrm flipH="1" flipV="1">
                <a:off x="4966286" y="3516157"/>
                <a:ext cx="548150" cy="38448"/>
              </a:xfrm>
              <a:prstGeom prst="straightConnector1">
                <a:avLst/>
              </a:prstGeom>
              <a:noFill/>
              <a:ln w="19050" cap="flat" cmpd="sng" algn="ctr">
                <a:solidFill>
                  <a:srgbClr val="FF0000"/>
                </a:solidFill>
                <a:prstDash val="solid"/>
                <a:headEnd w="lg" len="lg"/>
                <a:tailEnd type="stealth" w="lg" len="lg"/>
              </a:ln>
              <a:effectLst/>
            </p:spPr>
          </p:cxnSp>
          <p:sp>
            <p:nvSpPr>
              <p:cNvPr id="88" name="CasellaDiTesto 34"/>
              <p:cNvSpPr txBox="1"/>
              <p:nvPr/>
            </p:nvSpPr>
            <p:spPr>
              <a:xfrm>
                <a:off x="5542841" y="4273041"/>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OM_A</a:t>
                </a:r>
              </a:p>
            </p:txBody>
          </p:sp>
          <p:cxnSp>
            <p:nvCxnSpPr>
              <p:cNvPr id="91" name="Connettore 2 55"/>
              <p:cNvCxnSpPr>
                <a:stCxn id="88" idx="2"/>
              </p:cNvCxnSpPr>
              <p:nvPr/>
            </p:nvCxnSpPr>
            <p:spPr>
              <a:xfrm flipH="1">
                <a:off x="5614357" y="4452261"/>
                <a:ext cx="252484" cy="254855"/>
              </a:xfrm>
              <a:prstGeom prst="straightConnector1">
                <a:avLst/>
              </a:prstGeom>
              <a:noFill/>
              <a:ln w="19050" cap="flat" cmpd="sng" algn="ctr">
                <a:solidFill>
                  <a:srgbClr val="FF0000"/>
                </a:solidFill>
                <a:prstDash val="solid"/>
                <a:headEnd w="lg" len="lg"/>
                <a:tailEnd type="stealth" w="lg" len="lg"/>
              </a:ln>
              <a:effectLst/>
            </p:spPr>
          </p:cxnSp>
          <p:cxnSp>
            <p:nvCxnSpPr>
              <p:cNvPr id="93" name="Connettore 2 56"/>
              <p:cNvCxnSpPr>
                <a:stCxn id="86" idx="1"/>
              </p:cNvCxnSpPr>
              <p:nvPr/>
            </p:nvCxnSpPr>
            <p:spPr>
              <a:xfrm flipH="1">
                <a:off x="4678254" y="3554605"/>
                <a:ext cx="836182" cy="89610"/>
              </a:xfrm>
              <a:prstGeom prst="straightConnector1">
                <a:avLst/>
              </a:prstGeom>
              <a:noFill/>
              <a:ln w="19050" cap="flat" cmpd="sng" algn="ctr">
                <a:solidFill>
                  <a:srgbClr val="FF0000"/>
                </a:solidFill>
                <a:prstDash val="solid"/>
                <a:headEnd w="lg" len="lg"/>
                <a:tailEnd type="stealth" w="lg" len="lg"/>
              </a:ln>
              <a:effectLst/>
            </p:spPr>
          </p:cxnSp>
          <p:sp>
            <p:nvSpPr>
              <p:cNvPr id="94" name="CasellaDiTesto 62"/>
              <p:cNvSpPr txBox="1"/>
              <p:nvPr/>
            </p:nvSpPr>
            <p:spPr>
              <a:xfrm>
                <a:off x="2229981" y="2419078"/>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IVT_31</a:t>
                </a:r>
              </a:p>
            </p:txBody>
          </p:sp>
          <p:cxnSp>
            <p:nvCxnSpPr>
              <p:cNvPr id="95" name="Connettore 2 58"/>
              <p:cNvCxnSpPr>
                <a:stCxn id="94" idx="1"/>
              </p:cNvCxnSpPr>
              <p:nvPr/>
            </p:nvCxnSpPr>
            <p:spPr>
              <a:xfrm flipH="1">
                <a:off x="1901607" y="2508688"/>
                <a:ext cx="328374" cy="166067"/>
              </a:xfrm>
              <a:prstGeom prst="straightConnector1">
                <a:avLst/>
              </a:prstGeom>
              <a:noFill/>
              <a:ln w="19050" cap="flat" cmpd="sng" algn="ctr">
                <a:solidFill>
                  <a:srgbClr val="FF0000"/>
                </a:solidFill>
                <a:prstDash val="solid"/>
                <a:headEnd w="lg" len="lg"/>
                <a:tailEnd type="stealth" w="lg" len="lg"/>
              </a:ln>
              <a:effectLst/>
            </p:spPr>
          </p:cxnSp>
          <p:sp>
            <p:nvSpPr>
              <p:cNvPr id="96" name="CasellaDiTesto 34"/>
              <p:cNvSpPr txBox="1"/>
              <p:nvPr/>
            </p:nvSpPr>
            <p:spPr>
              <a:xfrm>
                <a:off x="319581" y="3087089"/>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IVT_01</a:t>
                </a:r>
              </a:p>
            </p:txBody>
          </p:sp>
          <p:cxnSp>
            <p:nvCxnSpPr>
              <p:cNvPr id="97" name="Connettore 2 60"/>
              <p:cNvCxnSpPr>
                <a:stCxn id="96" idx="3"/>
              </p:cNvCxnSpPr>
              <p:nvPr/>
            </p:nvCxnSpPr>
            <p:spPr>
              <a:xfrm flipV="1">
                <a:off x="967581" y="2853975"/>
                <a:ext cx="667164" cy="322724"/>
              </a:xfrm>
              <a:prstGeom prst="straightConnector1">
                <a:avLst/>
              </a:prstGeom>
              <a:noFill/>
              <a:ln w="19050" cap="flat" cmpd="sng" algn="ctr">
                <a:solidFill>
                  <a:srgbClr val="FF0000"/>
                </a:solidFill>
                <a:prstDash val="solid"/>
                <a:headEnd w="lg" len="lg"/>
                <a:tailEnd type="stealth" w="lg" len="lg"/>
              </a:ln>
              <a:effectLst/>
            </p:spPr>
          </p:cxnSp>
          <p:sp>
            <p:nvSpPr>
              <p:cNvPr id="98" name="CasellaDiTesto 34"/>
              <p:cNvSpPr txBox="1"/>
              <p:nvPr/>
            </p:nvSpPr>
            <p:spPr>
              <a:xfrm>
                <a:off x="3166085" y="3372141"/>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OVT_01</a:t>
                </a:r>
              </a:p>
            </p:txBody>
          </p:sp>
          <p:cxnSp>
            <p:nvCxnSpPr>
              <p:cNvPr id="99" name="Connettore 2 63"/>
              <p:cNvCxnSpPr>
                <a:stCxn id="98" idx="3"/>
              </p:cNvCxnSpPr>
              <p:nvPr/>
            </p:nvCxnSpPr>
            <p:spPr>
              <a:xfrm>
                <a:off x="3814085" y="3461751"/>
                <a:ext cx="423136" cy="137659"/>
              </a:xfrm>
              <a:prstGeom prst="straightConnector1">
                <a:avLst/>
              </a:prstGeom>
              <a:noFill/>
              <a:ln w="19050" cap="flat" cmpd="sng" algn="ctr">
                <a:solidFill>
                  <a:srgbClr val="FF0000"/>
                </a:solidFill>
                <a:prstDash val="solid"/>
                <a:headEnd w="lg" len="lg"/>
                <a:tailEnd type="stealth" w="lg" len="lg"/>
              </a:ln>
              <a:effectLst/>
            </p:spPr>
          </p:cxnSp>
          <p:sp>
            <p:nvSpPr>
              <p:cNvPr id="100" name="CasellaDiTesto 94"/>
              <p:cNvSpPr txBox="1"/>
              <p:nvPr/>
            </p:nvSpPr>
            <p:spPr>
              <a:xfrm>
                <a:off x="4822269" y="2763514"/>
                <a:ext cx="648000" cy="179220"/>
              </a:xfrm>
              <a:prstGeom prst="rect">
                <a:avLst/>
              </a:prstGeom>
              <a:solidFill>
                <a:srgbClr val="FFFF99"/>
              </a:solidFill>
              <a:ln w="6350" cmpd="sng">
                <a:solidFill>
                  <a:sysClr val="windowText" lastClr="000000"/>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OVT_43</a:t>
                </a:r>
              </a:p>
            </p:txBody>
          </p:sp>
          <p:cxnSp>
            <p:nvCxnSpPr>
              <p:cNvPr id="101" name="Connettore 2 66"/>
              <p:cNvCxnSpPr>
                <a:stCxn id="100" idx="2"/>
              </p:cNvCxnSpPr>
              <p:nvPr/>
            </p:nvCxnSpPr>
            <p:spPr>
              <a:xfrm flipH="1">
                <a:off x="4534237" y="2942734"/>
                <a:ext cx="612032" cy="501415"/>
              </a:xfrm>
              <a:prstGeom prst="straightConnector1">
                <a:avLst/>
              </a:prstGeom>
              <a:noFill/>
              <a:ln w="19050" cap="flat" cmpd="sng" algn="ctr">
                <a:solidFill>
                  <a:srgbClr val="FF0000"/>
                </a:solidFill>
                <a:prstDash val="solid"/>
                <a:headEnd w="lg" len="lg"/>
                <a:tailEnd type="stealth" w="lg" len="lg"/>
              </a:ln>
              <a:effectLst/>
            </p:spPr>
          </p:cxnSp>
        </p:grpSp>
      </p:gr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51718" y="29771228"/>
            <a:ext cx="5456457" cy="412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376337" y="33865020"/>
            <a:ext cx="9850197" cy="646331"/>
          </a:xfrm>
          <a:prstGeom prst="rect">
            <a:avLst/>
          </a:prstGeom>
        </p:spPr>
        <p:txBody>
          <a:bodyPr wrap="none">
            <a:spAutoFit/>
          </a:bodyPr>
          <a:lstStyle/>
          <a:p>
            <a:r>
              <a:rPr lang="it-IT" sz="3600" i="1" dirty="0"/>
              <a:t>Fig. </a:t>
            </a:r>
            <a:r>
              <a:rPr lang="it-IT" sz="3600" i="1" dirty="0" smtClean="0"/>
              <a:t>7 </a:t>
            </a:r>
            <a:r>
              <a:rPr lang="it-IT" sz="3600" i="1" dirty="0"/>
              <a:t>– </a:t>
            </a:r>
            <a:r>
              <a:rPr lang="it-IT" sz="3600" i="1" dirty="0" smtClean="0"/>
              <a:t>Eddy </a:t>
            </a:r>
            <a:r>
              <a:rPr lang="it-IT" sz="3600" i="1" dirty="0"/>
              <a:t>current </a:t>
            </a:r>
            <a:r>
              <a:rPr lang="it-IT" sz="3600" i="1" dirty="0" smtClean="0"/>
              <a:t>density in </a:t>
            </a:r>
            <a:r>
              <a:rPr lang="it-IT" sz="3600" i="1" dirty="0"/>
              <a:t>FAST </a:t>
            </a:r>
            <a:r>
              <a:rPr lang="it-IT" sz="3600" i="1" dirty="0" smtClean="0"/>
              <a:t>VDE downward</a:t>
            </a:r>
            <a:endParaRPr lang="it-IT" sz="3600" i="1" dirty="0"/>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0074" y="29795876"/>
            <a:ext cx="4180687" cy="409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78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1842</TotalTime>
  <Words>931</Words>
  <Application>Microsoft Office PowerPoint</Application>
  <PresentationFormat>Custom</PresentationFormat>
  <Paragraphs>81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IAEA-SG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FUKUYAMA, Yukiko</dc:creator>
  <cp:lastModifiedBy>Giusepe Mazzone</cp:lastModifiedBy>
  <cp:revision>173</cp:revision>
  <dcterms:created xsi:type="dcterms:W3CDTF">2018-07-03T09:22:24Z</dcterms:created>
  <dcterms:modified xsi:type="dcterms:W3CDTF">2019-10-30T13:55:31Z</dcterms:modified>
</cp:coreProperties>
</file>