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71" r:id="rId3"/>
    <p:sldId id="269" r:id="rId4"/>
    <p:sldId id="270" r:id="rId5"/>
    <p:sldId id="268" r:id="rId6"/>
    <p:sldId id="273" r:id="rId7"/>
    <p:sldId id="274" r:id="rId8"/>
    <p:sldId id="275" r:id="rId9"/>
    <p:sldId id="276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91" autoAdjust="0"/>
  </p:normalViewPr>
  <p:slideViewPr>
    <p:cSldViewPr>
      <p:cViewPr varScale="1">
        <p:scale>
          <a:sx n="91" d="100"/>
          <a:sy n="91" d="100"/>
        </p:scale>
        <p:origin x="-21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State </a:t>
            </a:r>
            <a:r>
              <a:rPr lang="en-US" i="1" dirty="0" smtClean="0"/>
              <a:t>i: </a:t>
            </a:r>
            <a:r>
              <a:rPr lang="en-US" i="0" dirty="0" smtClean="0"/>
              <a:t>Defender’s Strategy</a:t>
            </a:r>
            <a:endParaRPr lang="en-US" i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i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Action 1</c:v>
                </c:pt>
                <c:pt idx="1">
                  <c:v>Action 2</c:v>
                </c:pt>
                <c:pt idx="2">
                  <c:v>Action 3</c:v>
                </c:pt>
                <c:pt idx="3">
                  <c:v>Action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0.05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83488"/>
        <c:axId val="94869760"/>
      </c:barChart>
      <c:catAx>
        <c:axId val="85183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4869760"/>
        <c:crosses val="autoZero"/>
        <c:auto val="1"/>
        <c:lblAlgn val="ctr"/>
        <c:lblOffset val="100"/>
        <c:noMultiLvlLbl val="0"/>
      </c:catAx>
      <c:valAx>
        <c:axId val="94869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18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State </a:t>
            </a:r>
            <a:r>
              <a:rPr lang="en-US" i="1" dirty="0"/>
              <a:t>i</a:t>
            </a:r>
            <a:r>
              <a:rPr lang="en-US" dirty="0"/>
              <a:t>: </a:t>
            </a:r>
            <a:r>
              <a:rPr lang="en-US" dirty="0" smtClean="0"/>
              <a:t>Attacker’s Strategy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i: Attacker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Action 1</c:v>
                </c:pt>
                <c:pt idx="1">
                  <c:v>Action 2</c:v>
                </c:pt>
                <c:pt idx="2">
                  <c:v>Action 3</c:v>
                </c:pt>
                <c:pt idx="3">
                  <c:v>Action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</c:v>
                </c:pt>
                <c:pt idx="1">
                  <c:v>0.05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93536"/>
        <c:axId val="123999744"/>
      </c:barChart>
      <c:catAx>
        <c:axId val="95793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999744"/>
        <c:crosses val="autoZero"/>
        <c:auto val="1"/>
        <c:lblAlgn val="ctr"/>
        <c:lblOffset val="100"/>
        <c:noMultiLvlLbl val="0"/>
      </c:catAx>
      <c:valAx>
        <c:axId val="123999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Probability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579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D8046-AA46-45B7-9124-CB5E2E2464E6}" type="doc">
      <dgm:prSet loTypeId="urn:microsoft.com/office/officeart/2005/8/layout/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D01F016-5330-4903-A94A-7A3B5297BDD7}">
      <dgm:prSet phldrT="[Text]"/>
      <dgm:spPr/>
      <dgm:t>
        <a:bodyPr/>
        <a:lstStyle/>
        <a:p>
          <a:pPr algn="ctr"/>
          <a:r>
            <a:rPr lang="en-US" dirty="0" smtClean="0"/>
            <a:t>1. Identify losses, hazards, and constraints</a:t>
          </a:r>
          <a:endParaRPr lang="en-US" dirty="0"/>
        </a:p>
      </dgm:t>
    </dgm:pt>
    <dgm:pt modelId="{C988E5AD-04D2-422E-8187-5C7388449DB5}" type="parTrans" cxnId="{73F85339-4D98-4CBE-A655-171C63937459}">
      <dgm:prSet/>
      <dgm:spPr/>
      <dgm:t>
        <a:bodyPr/>
        <a:lstStyle/>
        <a:p>
          <a:endParaRPr lang="en-US"/>
        </a:p>
      </dgm:t>
    </dgm:pt>
    <dgm:pt modelId="{36B3F1CF-97D6-4FA6-A157-61E19975DA5B}" type="sibTrans" cxnId="{73F85339-4D98-4CBE-A655-171C63937459}">
      <dgm:prSet/>
      <dgm:spPr/>
      <dgm:t>
        <a:bodyPr/>
        <a:lstStyle/>
        <a:p>
          <a:endParaRPr lang="en-US"/>
        </a:p>
      </dgm:t>
    </dgm:pt>
    <dgm:pt modelId="{CEF28010-9A3D-4259-A95F-AD59D4CC1D7C}">
      <dgm:prSet phldrT="[Text]"/>
      <dgm:spPr/>
      <dgm:t>
        <a:bodyPr/>
        <a:lstStyle/>
        <a:p>
          <a:r>
            <a:rPr lang="en-US" dirty="0" smtClean="0"/>
            <a:t>2. Model the control structure</a:t>
          </a:r>
          <a:endParaRPr lang="en-US" dirty="0"/>
        </a:p>
      </dgm:t>
    </dgm:pt>
    <dgm:pt modelId="{90FC60CB-9A94-4D01-ACEC-8892112C3A24}" type="parTrans" cxnId="{43A4296D-396E-4A4C-B924-4D59367A7895}">
      <dgm:prSet/>
      <dgm:spPr/>
      <dgm:t>
        <a:bodyPr/>
        <a:lstStyle/>
        <a:p>
          <a:endParaRPr lang="en-US"/>
        </a:p>
      </dgm:t>
    </dgm:pt>
    <dgm:pt modelId="{8C5ACB7B-9E60-459E-A1CD-37A751141C6E}" type="sibTrans" cxnId="{43A4296D-396E-4A4C-B924-4D59367A7895}">
      <dgm:prSet/>
      <dgm:spPr/>
      <dgm:t>
        <a:bodyPr/>
        <a:lstStyle/>
        <a:p>
          <a:endParaRPr lang="en-US"/>
        </a:p>
      </dgm:t>
    </dgm:pt>
    <dgm:pt modelId="{D1C3C408-97CB-429D-ADDA-388B7D8FD2E4}">
      <dgm:prSet phldrT="[Text]"/>
      <dgm:spPr/>
      <dgm:t>
        <a:bodyPr/>
        <a:lstStyle/>
        <a:p>
          <a:r>
            <a:rPr lang="en-US" dirty="0" smtClean="0"/>
            <a:t>3. Identify the unsafe control actions</a:t>
          </a:r>
          <a:endParaRPr lang="en-US" dirty="0"/>
        </a:p>
      </dgm:t>
    </dgm:pt>
    <dgm:pt modelId="{37AF9319-2436-454D-B099-776D7C262CA5}" type="parTrans" cxnId="{D6D11872-D4D3-4713-9DC6-6B65A8963DE9}">
      <dgm:prSet/>
      <dgm:spPr/>
      <dgm:t>
        <a:bodyPr/>
        <a:lstStyle/>
        <a:p>
          <a:endParaRPr lang="en-US"/>
        </a:p>
      </dgm:t>
    </dgm:pt>
    <dgm:pt modelId="{050B5228-B14B-46E5-BFD8-33019D0A0840}" type="sibTrans" cxnId="{D6D11872-D4D3-4713-9DC6-6B65A8963DE9}">
      <dgm:prSet/>
      <dgm:spPr/>
      <dgm:t>
        <a:bodyPr/>
        <a:lstStyle/>
        <a:p>
          <a:endParaRPr lang="en-US"/>
        </a:p>
      </dgm:t>
    </dgm:pt>
    <dgm:pt modelId="{085E4CF3-AB12-4C23-A9DE-429B9BED0360}">
      <dgm:prSet/>
      <dgm:spPr/>
      <dgm:t>
        <a:bodyPr/>
        <a:lstStyle/>
        <a:p>
          <a:r>
            <a:rPr lang="en-US" dirty="0" smtClean="0"/>
            <a:t>4. Identify loss scenarios</a:t>
          </a:r>
          <a:endParaRPr lang="en-US" dirty="0"/>
        </a:p>
      </dgm:t>
    </dgm:pt>
    <dgm:pt modelId="{F1D40270-699E-43E1-8ACC-02D442D4D199}" type="parTrans" cxnId="{A2C15955-8926-47C5-B955-1A9663A28793}">
      <dgm:prSet/>
      <dgm:spPr/>
      <dgm:t>
        <a:bodyPr/>
        <a:lstStyle/>
        <a:p>
          <a:endParaRPr lang="en-US"/>
        </a:p>
      </dgm:t>
    </dgm:pt>
    <dgm:pt modelId="{CAF8861B-5400-4C63-9561-C0ACAE7B2117}" type="sibTrans" cxnId="{A2C15955-8926-47C5-B955-1A9663A28793}">
      <dgm:prSet/>
      <dgm:spPr/>
      <dgm:t>
        <a:bodyPr/>
        <a:lstStyle/>
        <a:p>
          <a:endParaRPr lang="en-US"/>
        </a:p>
      </dgm:t>
    </dgm:pt>
    <dgm:pt modelId="{0D335F91-9CD8-4B5C-91E9-1BFA1F764B26}" type="pres">
      <dgm:prSet presAssocID="{73BD8046-AA46-45B7-9124-CB5E2E2464E6}" presName="Name0" presStyleCnt="0">
        <dgm:presLayoutVars>
          <dgm:dir/>
          <dgm:animLvl val="lvl"/>
          <dgm:resizeHandles val="exact"/>
        </dgm:presLayoutVars>
      </dgm:prSet>
      <dgm:spPr/>
    </dgm:pt>
    <dgm:pt modelId="{205F489B-8B66-4CF7-8D45-89B59D8CA25F}" type="pres">
      <dgm:prSet presAssocID="{085E4CF3-AB12-4C23-A9DE-429B9BED0360}" presName="boxAndChildren" presStyleCnt="0"/>
      <dgm:spPr/>
    </dgm:pt>
    <dgm:pt modelId="{8C9F3B51-87B8-495D-BDB6-6B28106ECC1D}" type="pres">
      <dgm:prSet presAssocID="{085E4CF3-AB12-4C23-A9DE-429B9BED0360}" presName="parentTextBox" presStyleLbl="node1" presStyleIdx="0" presStyleCnt="4"/>
      <dgm:spPr/>
      <dgm:t>
        <a:bodyPr/>
        <a:lstStyle/>
        <a:p>
          <a:endParaRPr lang="en-US"/>
        </a:p>
      </dgm:t>
    </dgm:pt>
    <dgm:pt modelId="{0565910E-2673-443E-BED9-81A9C4141A94}" type="pres">
      <dgm:prSet presAssocID="{050B5228-B14B-46E5-BFD8-33019D0A0840}" presName="sp" presStyleCnt="0"/>
      <dgm:spPr/>
    </dgm:pt>
    <dgm:pt modelId="{E0A04F7D-8E16-4CE6-BC99-1A792E65C750}" type="pres">
      <dgm:prSet presAssocID="{D1C3C408-97CB-429D-ADDA-388B7D8FD2E4}" presName="arrowAndChildren" presStyleCnt="0"/>
      <dgm:spPr/>
    </dgm:pt>
    <dgm:pt modelId="{9A3C91BB-4F46-425F-A292-609615BBCEEA}" type="pres">
      <dgm:prSet presAssocID="{D1C3C408-97CB-429D-ADDA-388B7D8FD2E4}" presName="parentTextArrow" presStyleLbl="node1" presStyleIdx="1" presStyleCnt="4"/>
      <dgm:spPr/>
    </dgm:pt>
    <dgm:pt modelId="{5F2CE6B3-E205-4100-94CD-1946E0297678}" type="pres">
      <dgm:prSet presAssocID="{8C5ACB7B-9E60-459E-A1CD-37A751141C6E}" presName="sp" presStyleCnt="0"/>
      <dgm:spPr/>
    </dgm:pt>
    <dgm:pt modelId="{CD249C97-1546-4407-936D-F608A9E8B8DA}" type="pres">
      <dgm:prSet presAssocID="{CEF28010-9A3D-4259-A95F-AD59D4CC1D7C}" presName="arrowAndChildren" presStyleCnt="0"/>
      <dgm:spPr/>
    </dgm:pt>
    <dgm:pt modelId="{33A50AA7-588F-4864-8DB0-18930DF32A67}" type="pres">
      <dgm:prSet presAssocID="{CEF28010-9A3D-4259-A95F-AD59D4CC1D7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B97975D3-AAA8-4288-83AF-BC88F06E7BBF}" type="pres">
      <dgm:prSet presAssocID="{36B3F1CF-97D6-4FA6-A157-61E19975DA5B}" presName="sp" presStyleCnt="0"/>
      <dgm:spPr/>
    </dgm:pt>
    <dgm:pt modelId="{02996BBB-4A28-431F-A42E-F2D168E37B25}" type="pres">
      <dgm:prSet presAssocID="{8D01F016-5330-4903-A94A-7A3B5297BDD7}" presName="arrowAndChildren" presStyleCnt="0"/>
      <dgm:spPr/>
    </dgm:pt>
    <dgm:pt modelId="{0EFC05E4-6271-4406-9462-4F6DED1D5827}" type="pres">
      <dgm:prSet presAssocID="{8D01F016-5330-4903-A94A-7A3B5297BDD7}" presName="parentTextArrow" presStyleLbl="node1" presStyleIdx="3" presStyleCnt="4" custAng="0"/>
      <dgm:spPr/>
      <dgm:t>
        <a:bodyPr/>
        <a:lstStyle/>
        <a:p>
          <a:endParaRPr lang="en-US"/>
        </a:p>
      </dgm:t>
    </dgm:pt>
  </dgm:ptLst>
  <dgm:cxnLst>
    <dgm:cxn modelId="{A2C15955-8926-47C5-B955-1A9663A28793}" srcId="{73BD8046-AA46-45B7-9124-CB5E2E2464E6}" destId="{085E4CF3-AB12-4C23-A9DE-429B9BED0360}" srcOrd="3" destOrd="0" parTransId="{F1D40270-699E-43E1-8ACC-02D442D4D199}" sibTransId="{CAF8861B-5400-4C63-9561-C0ACAE7B2117}"/>
    <dgm:cxn modelId="{D6D11872-D4D3-4713-9DC6-6B65A8963DE9}" srcId="{73BD8046-AA46-45B7-9124-CB5E2E2464E6}" destId="{D1C3C408-97CB-429D-ADDA-388B7D8FD2E4}" srcOrd="2" destOrd="0" parTransId="{37AF9319-2436-454D-B099-776D7C262CA5}" sibTransId="{050B5228-B14B-46E5-BFD8-33019D0A0840}"/>
    <dgm:cxn modelId="{61171556-21E7-4E32-8EE4-EDE926BD7776}" type="presOf" srcId="{8D01F016-5330-4903-A94A-7A3B5297BDD7}" destId="{0EFC05E4-6271-4406-9462-4F6DED1D5827}" srcOrd="0" destOrd="0" presId="urn:microsoft.com/office/officeart/2005/8/layout/process4"/>
    <dgm:cxn modelId="{73F85339-4D98-4CBE-A655-171C63937459}" srcId="{73BD8046-AA46-45B7-9124-CB5E2E2464E6}" destId="{8D01F016-5330-4903-A94A-7A3B5297BDD7}" srcOrd="0" destOrd="0" parTransId="{C988E5AD-04D2-422E-8187-5C7388449DB5}" sibTransId="{36B3F1CF-97D6-4FA6-A157-61E19975DA5B}"/>
    <dgm:cxn modelId="{F7A24F43-9112-4AD0-8731-1B58398815DF}" type="presOf" srcId="{73BD8046-AA46-45B7-9124-CB5E2E2464E6}" destId="{0D335F91-9CD8-4B5C-91E9-1BFA1F764B26}" srcOrd="0" destOrd="0" presId="urn:microsoft.com/office/officeart/2005/8/layout/process4"/>
    <dgm:cxn modelId="{7D89E08A-5634-49C8-A2A0-C8021BE02128}" type="presOf" srcId="{085E4CF3-AB12-4C23-A9DE-429B9BED0360}" destId="{8C9F3B51-87B8-495D-BDB6-6B28106ECC1D}" srcOrd="0" destOrd="0" presId="urn:microsoft.com/office/officeart/2005/8/layout/process4"/>
    <dgm:cxn modelId="{6CB0EEFC-8008-4399-985A-CF20F883608D}" type="presOf" srcId="{D1C3C408-97CB-429D-ADDA-388B7D8FD2E4}" destId="{9A3C91BB-4F46-425F-A292-609615BBCEEA}" srcOrd="0" destOrd="0" presId="urn:microsoft.com/office/officeart/2005/8/layout/process4"/>
    <dgm:cxn modelId="{A045E320-48D0-4B07-A586-515CAB8B7470}" type="presOf" srcId="{CEF28010-9A3D-4259-A95F-AD59D4CC1D7C}" destId="{33A50AA7-588F-4864-8DB0-18930DF32A67}" srcOrd="0" destOrd="0" presId="urn:microsoft.com/office/officeart/2005/8/layout/process4"/>
    <dgm:cxn modelId="{43A4296D-396E-4A4C-B924-4D59367A7895}" srcId="{73BD8046-AA46-45B7-9124-CB5E2E2464E6}" destId="{CEF28010-9A3D-4259-A95F-AD59D4CC1D7C}" srcOrd="1" destOrd="0" parTransId="{90FC60CB-9A94-4D01-ACEC-8892112C3A24}" sibTransId="{8C5ACB7B-9E60-459E-A1CD-37A751141C6E}"/>
    <dgm:cxn modelId="{744C9821-462B-4244-A0A2-0ADEFE1742BF}" type="presParOf" srcId="{0D335F91-9CD8-4B5C-91E9-1BFA1F764B26}" destId="{205F489B-8B66-4CF7-8D45-89B59D8CA25F}" srcOrd="0" destOrd="0" presId="urn:microsoft.com/office/officeart/2005/8/layout/process4"/>
    <dgm:cxn modelId="{B785C09C-3860-4D59-8C2B-E4DF83132391}" type="presParOf" srcId="{205F489B-8B66-4CF7-8D45-89B59D8CA25F}" destId="{8C9F3B51-87B8-495D-BDB6-6B28106ECC1D}" srcOrd="0" destOrd="0" presId="urn:microsoft.com/office/officeart/2005/8/layout/process4"/>
    <dgm:cxn modelId="{0126C6D3-96B0-475B-B82A-341B99343FDF}" type="presParOf" srcId="{0D335F91-9CD8-4B5C-91E9-1BFA1F764B26}" destId="{0565910E-2673-443E-BED9-81A9C4141A94}" srcOrd="1" destOrd="0" presId="urn:microsoft.com/office/officeart/2005/8/layout/process4"/>
    <dgm:cxn modelId="{F0E66744-8DCA-46E0-B07F-A5E943E349FC}" type="presParOf" srcId="{0D335F91-9CD8-4B5C-91E9-1BFA1F764B26}" destId="{E0A04F7D-8E16-4CE6-BC99-1A792E65C750}" srcOrd="2" destOrd="0" presId="urn:microsoft.com/office/officeart/2005/8/layout/process4"/>
    <dgm:cxn modelId="{82474177-CDD9-4D44-83F8-192BA20921BB}" type="presParOf" srcId="{E0A04F7D-8E16-4CE6-BC99-1A792E65C750}" destId="{9A3C91BB-4F46-425F-A292-609615BBCEEA}" srcOrd="0" destOrd="0" presId="urn:microsoft.com/office/officeart/2005/8/layout/process4"/>
    <dgm:cxn modelId="{52350BCC-4E29-430E-B6C2-8337C7C1D2D7}" type="presParOf" srcId="{0D335F91-9CD8-4B5C-91E9-1BFA1F764B26}" destId="{5F2CE6B3-E205-4100-94CD-1946E0297678}" srcOrd="3" destOrd="0" presId="urn:microsoft.com/office/officeart/2005/8/layout/process4"/>
    <dgm:cxn modelId="{7CBB6B4B-6207-4B88-B155-1E1AF7835AF6}" type="presParOf" srcId="{0D335F91-9CD8-4B5C-91E9-1BFA1F764B26}" destId="{CD249C97-1546-4407-936D-F608A9E8B8DA}" srcOrd="4" destOrd="0" presId="urn:microsoft.com/office/officeart/2005/8/layout/process4"/>
    <dgm:cxn modelId="{363BD8AC-1D13-4CAA-992A-B09F53E0B4E1}" type="presParOf" srcId="{CD249C97-1546-4407-936D-F608A9E8B8DA}" destId="{33A50AA7-588F-4864-8DB0-18930DF32A67}" srcOrd="0" destOrd="0" presId="urn:microsoft.com/office/officeart/2005/8/layout/process4"/>
    <dgm:cxn modelId="{9BB0F601-A20C-4409-9146-69EC231D4206}" type="presParOf" srcId="{0D335F91-9CD8-4B5C-91E9-1BFA1F764B26}" destId="{B97975D3-AAA8-4288-83AF-BC88F06E7BBF}" srcOrd="5" destOrd="0" presId="urn:microsoft.com/office/officeart/2005/8/layout/process4"/>
    <dgm:cxn modelId="{7ECBADD9-A876-4A16-ADD9-29233941520E}" type="presParOf" srcId="{0D335F91-9CD8-4B5C-91E9-1BFA1F764B26}" destId="{02996BBB-4A28-431F-A42E-F2D168E37B25}" srcOrd="6" destOrd="0" presId="urn:microsoft.com/office/officeart/2005/8/layout/process4"/>
    <dgm:cxn modelId="{931C3635-0A40-4FCD-AD02-F310CF3D3C63}" type="presParOf" srcId="{02996BBB-4A28-431F-A42E-F2D168E37B25}" destId="{0EFC05E4-6271-4406-9462-4F6DED1D582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F3B51-87B8-495D-BDB6-6B28106ECC1D}">
      <dsp:nvSpPr>
        <dsp:cNvPr id="0" name=""/>
        <dsp:cNvSpPr/>
      </dsp:nvSpPr>
      <dsp:spPr>
        <a:xfrm>
          <a:off x="0" y="3500028"/>
          <a:ext cx="8153400" cy="7657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4. Identify loss scenarios</a:t>
          </a:r>
          <a:endParaRPr lang="en-US" sz="2700" kern="1200" dirty="0"/>
        </a:p>
      </dsp:txBody>
      <dsp:txXfrm>
        <a:off x="0" y="3500028"/>
        <a:ext cx="8153400" cy="765720"/>
      </dsp:txXfrm>
    </dsp:sp>
    <dsp:sp modelId="{9A3C91BB-4F46-425F-A292-609615BBCEEA}">
      <dsp:nvSpPr>
        <dsp:cNvPr id="0" name=""/>
        <dsp:cNvSpPr/>
      </dsp:nvSpPr>
      <dsp:spPr>
        <a:xfrm rot="10800000">
          <a:off x="0" y="2333835"/>
          <a:ext cx="8153400" cy="117767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3. Identify the unsafe control actions</a:t>
          </a:r>
          <a:endParaRPr lang="en-US" sz="2700" kern="1200" dirty="0"/>
        </a:p>
      </dsp:txBody>
      <dsp:txXfrm rot="10800000">
        <a:off x="0" y="2333835"/>
        <a:ext cx="8153400" cy="765220"/>
      </dsp:txXfrm>
    </dsp:sp>
    <dsp:sp modelId="{33A50AA7-588F-4864-8DB0-18930DF32A67}">
      <dsp:nvSpPr>
        <dsp:cNvPr id="0" name=""/>
        <dsp:cNvSpPr/>
      </dsp:nvSpPr>
      <dsp:spPr>
        <a:xfrm rot="10800000">
          <a:off x="0" y="1167643"/>
          <a:ext cx="8153400" cy="117767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2. Model the control structure</a:t>
          </a:r>
          <a:endParaRPr lang="en-US" sz="2700" kern="1200" dirty="0"/>
        </a:p>
      </dsp:txBody>
      <dsp:txXfrm rot="10800000">
        <a:off x="0" y="1167643"/>
        <a:ext cx="8153400" cy="765220"/>
      </dsp:txXfrm>
    </dsp:sp>
    <dsp:sp modelId="{0EFC05E4-6271-4406-9462-4F6DED1D5827}">
      <dsp:nvSpPr>
        <dsp:cNvPr id="0" name=""/>
        <dsp:cNvSpPr/>
      </dsp:nvSpPr>
      <dsp:spPr>
        <a:xfrm rot="10800000">
          <a:off x="0" y="1450"/>
          <a:ext cx="8153400" cy="117767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1. Identify losses, hazards, and constraints</a:t>
          </a:r>
          <a:endParaRPr lang="en-US" sz="2700" kern="1200" dirty="0"/>
        </a:p>
      </dsp:txBody>
      <dsp:txXfrm rot="10800000">
        <a:off x="0" y="1450"/>
        <a:ext cx="8153400" cy="765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A1959C-6A3D-B544-A8C9-1F5F144FDDFC}" type="datetimeFigureOut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F1A85E-3520-C549-84D7-9CEB05D50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8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1A85E-3520-C549-84D7-9CEB05D50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2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1A85E-3520-C549-84D7-9CEB05D50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00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1A85E-3520-C549-84D7-9CEB05D50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60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1A85E-3520-C549-84D7-9CEB05D50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itt_bluegold_seal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5257800"/>
            <a:ext cx="13779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5669"/>
            <a:ext cx="8839200" cy="6463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514600"/>
            <a:ext cx="3733800" cy="40011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62400" y="1295400"/>
            <a:ext cx="5029200" cy="5334000"/>
          </a:xfrm>
        </p:spPr>
        <p:txBody>
          <a:bodyPr rtlCol="0"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9431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6166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10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18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85725"/>
            <a:ext cx="891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3" r:id="rId2"/>
    <p:sldLayoutId id="2147483654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TM10@pitt.edu" TargetMode="External"/><Relationship Id="rId2" Type="http://schemas.openxmlformats.org/officeDocument/2006/relationships/hyperlink" Target="mailto:cclamb@sandi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 bwMode="auto">
          <a:xfrm>
            <a:off x="152400" y="115888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mtClean="0">
                <a:latin typeface="Calibri" charset="0"/>
              </a:rPr>
              <a:t>Toward a game-theoretic metric </a:t>
            </a:r>
            <a:br>
              <a:rPr lang="en-US" smtClean="0">
                <a:latin typeface="Calibri" charset="0"/>
              </a:rPr>
            </a:br>
            <a:r>
              <a:rPr lang="en-US" smtClean="0">
                <a:latin typeface="Calibri" charset="0"/>
              </a:rPr>
              <a:t>for nuclear power plant security</a:t>
            </a:r>
            <a:endParaRPr lang="en-US" dirty="0">
              <a:latin typeface="Calibri" charset="0"/>
            </a:endParaRPr>
          </a:p>
        </p:txBody>
      </p:sp>
      <p:sp>
        <p:nvSpPr>
          <p:cNvPr id="5" name="Subtitle 8"/>
          <p:cNvSpPr txBox="1">
            <a:spLocks/>
          </p:cNvSpPr>
          <p:nvPr/>
        </p:nvSpPr>
        <p:spPr bwMode="auto">
          <a:xfrm>
            <a:off x="225972" y="1524000"/>
            <a:ext cx="54890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International Conference on Nuclear Security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10-14 February 2020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Vienna, Austria</a:t>
            </a:r>
          </a:p>
        </p:txBody>
      </p:sp>
      <p:sp>
        <p:nvSpPr>
          <p:cNvPr id="6" name="Subtitle 8"/>
          <p:cNvSpPr txBox="1">
            <a:spLocks/>
          </p:cNvSpPr>
          <p:nvPr/>
        </p:nvSpPr>
        <p:spPr bwMode="auto">
          <a:xfrm>
            <a:off x="225972" y="2667000"/>
            <a:ext cx="487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Lee T. Maccarone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Jacob R. James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Timothy R. Ortiz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Daniel R. Sandoval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Robert J. Bruneau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Daniel G. Cole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Christopher C. Lamb</a:t>
            </a:r>
          </a:p>
        </p:txBody>
      </p:sp>
      <p:pic>
        <p:nvPicPr>
          <p:cNvPr id="7" name="Picture 2" descr="Image result for sandia national laboratorie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207865"/>
            <a:ext cx="320040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pitt 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62145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4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Stochastic game theory is a promising method for selecting cybersecurity control actions for nuclear power plants.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17366"/>
            <a:ext cx="4876800" cy="1274195"/>
          </a:xfrm>
        </p:spPr>
        <p:txBody>
          <a:bodyPr/>
          <a:lstStyle/>
          <a:p>
            <a:r>
              <a:rPr lang="en-US" dirty="0" smtClean="0"/>
              <a:t>Christopher C. Lamb</a:t>
            </a:r>
          </a:p>
          <a:p>
            <a:r>
              <a:rPr lang="en-US" dirty="0" smtClean="0"/>
              <a:t>Sandia National Laboratories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cclamb@sandia.gov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181600" y="5180433"/>
            <a:ext cx="4876800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Lee T. Maccarone</a:t>
            </a:r>
          </a:p>
          <a:p>
            <a:r>
              <a:rPr lang="en-US" dirty="0" smtClean="0"/>
              <a:t>University of Pittsburgh</a:t>
            </a:r>
          </a:p>
          <a:p>
            <a:r>
              <a:rPr lang="en-US" dirty="0" smtClean="0">
                <a:hlinkClick r:id="rId3"/>
              </a:rPr>
              <a:t>LTM10@pitt.edu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Threat actor was defined using threat agent libraries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System-Theoretic </a:t>
            </a:r>
            <a:r>
              <a:rPr lang="en-US" sz="2400" dirty="0"/>
              <a:t>P</a:t>
            </a:r>
            <a:r>
              <a:rPr lang="en-US" sz="2400" dirty="0" smtClean="0"/>
              <a:t>rocess </a:t>
            </a:r>
            <a:r>
              <a:rPr lang="en-US" sz="2400" dirty="0"/>
              <a:t>A</a:t>
            </a:r>
            <a:r>
              <a:rPr lang="en-US" sz="2400" dirty="0" smtClean="0"/>
              <a:t>nalysis was used to manage the stochastic state space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Common Vulnerability Scoring System was used to estimate transition probabilities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Solving the game presents additional optimization challenges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73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Stochastic game theory is used to analyze interactions where the outcome is </a:t>
            </a:r>
            <a:r>
              <a:rPr lang="en-US" dirty="0" smtClean="0"/>
              <a:t>uncertain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2945" y="4724400"/>
            <a:ext cx="7620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Managing the size of the state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Defining transition probabilities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Optimizing the solution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1752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Normal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66645" y="2209800"/>
            <a:ext cx="1752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Hacked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209800"/>
            <a:ext cx="1752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Hazard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2514600" y="2471410"/>
            <a:ext cx="125204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5519245" y="2471410"/>
            <a:ext cx="118635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6" idx="2"/>
            <a:endCxn id="5" idx="2"/>
          </p:cNvCxnSpPr>
          <p:nvPr/>
        </p:nvCxnSpPr>
        <p:spPr>
          <a:xfrm rot="5400000">
            <a:off x="3140623" y="1230698"/>
            <a:ext cx="12700" cy="3004645"/>
          </a:xfrm>
          <a:prstGeom prst="curvedConnector3">
            <a:avLst>
              <a:gd name="adj1" fmla="val 568965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The residual heat removal system maintains reactor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water </a:t>
            </a:r>
            <a:r>
              <a:rPr lang="en-US" dirty="0" smtClean="0"/>
              <a:t>level during a loss of coolant </a:t>
            </a:r>
            <a:r>
              <a:rPr lang="en-US" dirty="0" smtClean="0"/>
              <a:t>accident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078346"/>
            <a:ext cx="8803887" cy="3646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39" y="4495800"/>
            <a:ext cx="4786606" cy="217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System-theoretic process analysis was 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identify scenarios of </a:t>
            </a:r>
            <a:r>
              <a:rPr lang="en-US" dirty="0" smtClean="0"/>
              <a:t>interest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757113"/>
              </p:ext>
            </p:extLst>
          </p:nvPr>
        </p:nvGraphicFramePr>
        <p:xfrm>
          <a:off x="457200" y="1676400"/>
          <a:ext cx="8153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26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The stochastic </a:t>
            </a:r>
            <a:r>
              <a:rPr lang="en-US" dirty="0" smtClean="0"/>
              <a:t>states </a:t>
            </a:r>
            <a:r>
              <a:rPr lang="en-US" dirty="0" smtClean="0"/>
              <a:t>define </a:t>
            </a:r>
            <a:r>
              <a:rPr lang="en-US" dirty="0" smtClean="0"/>
              <a:t>the </a:t>
            </a:r>
            <a:r>
              <a:rPr lang="en-US" dirty="0" smtClean="0"/>
              <a:t>environment </a:t>
            </a:r>
            <a:br>
              <a:rPr lang="en-US" dirty="0" smtClean="0"/>
            </a:br>
            <a:r>
              <a:rPr lang="en-US" dirty="0" smtClean="0"/>
              <a:t>of the players’ interactions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3724528"/>
            <a:ext cx="13716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43960" y="1275239"/>
            <a:ext cx="13716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PLC-1 Hacked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43960" y="2151539"/>
            <a:ext cx="13716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PLC-2 Hacked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43960" y="3027839"/>
            <a:ext cx="1371600" cy="889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PLC-1 &amp; PLC-2 Hacked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37864" y="4561721"/>
            <a:ext cx="1371600" cy="1219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PLC-1, PLC-2, and Switch Hacked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14400" y="5865680"/>
            <a:ext cx="7136524" cy="611320"/>
            <a:chOff x="-314960" y="5638774"/>
            <a:chExt cx="7136524" cy="611320"/>
          </a:xfrm>
        </p:grpSpPr>
        <p:sp>
          <p:nvSpPr>
            <p:cNvPr id="32" name="Rounded Rectangle 31"/>
            <p:cNvSpPr/>
            <p:nvPr/>
          </p:nvSpPr>
          <p:spPr>
            <a:xfrm>
              <a:off x="2209800" y="5640494"/>
              <a:ext cx="1981200" cy="609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spcCol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Hacked States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-314960" y="5640494"/>
              <a:ext cx="1371600" cy="609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spcCol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Initial State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145164" y="5638774"/>
              <a:ext cx="1676400" cy="609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7" tIns="45713" rIns="91427" bIns="45713" spcCol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Hazard States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6553200" y="2494439"/>
            <a:ext cx="13716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Flow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553200" y="3523139"/>
            <a:ext cx="13716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Pump Damage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53200" y="4551839"/>
            <a:ext cx="13716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Inadequate Flow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 flipV="1">
            <a:off x="2286000" y="1580039"/>
            <a:ext cx="1457960" cy="2449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9" idx="1"/>
          </p:cNvCxnSpPr>
          <p:nvPr/>
        </p:nvCxnSpPr>
        <p:spPr>
          <a:xfrm flipV="1">
            <a:off x="2286000" y="2456339"/>
            <a:ext cx="1457960" cy="15729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0" idx="1"/>
          </p:cNvCxnSpPr>
          <p:nvPr/>
        </p:nvCxnSpPr>
        <p:spPr>
          <a:xfrm flipV="1">
            <a:off x="2286000" y="3472339"/>
            <a:ext cx="1457960" cy="5569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1" idx="1"/>
          </p:cNvCxnSpPr>
          <p:nvPr/>
        </p:nvCxnSpPr>
        <p:spPr>
          <a:xfrm>
            <a:off x="2286000" y="4029328"/>
            <a:ext cx="1451864" cy="11419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3" idx="1"/>
          </p:cNvCxnSpPr>
          <p:nvPr/>
        </p:nvCxnSpPr>
        <p:spPr>
          <a:xfrm flipV="1">
            <a:off x="5115560" y="2799239"/>
            <a:ext cx="1437640" cy="673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14" idx="1"/>
          </p:cNvCxnSpPr>
          <p:nvPr/>
        </p:nvCxnSpPr>
        <p:spPr>
          <a:xfrm>
            <a:off x="5115560" y="3472339"/>
            <a:ext cx="1437640" cy="355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5" idx="1"/>
          </p:cNvCxnSpPr>
          <p:nvPr/>
        </p:nvCxnSpPr>
        <p:spPr>
          <a:xfrm>
            <a:off x="5115560" y="3472339"/>
            <a:ext cx="1437640" cy="1384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3"/>
            <a:endCxn id="13" idx="1"/>
          </p:cNvCxnSpPr>
          <p:nvPr/>
        </p:nvCxnSpPr>
        <p:spPr>
          <a:xfrm flipV="1">
            <a:off x="5109464" y="2799239"/>
            <a:ext cx="1443736" cy="23720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14" idx="1"/>
          </p:cNvCxnSpPr>
          <p:nvPr/>
        </p:nvCxnSpPr>
        <p:spPr>
          <a:xfrm flipV="1">
            <a:off x="5109464" y="3827939"/>
            <a:ext cx="1443736" cy="1343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5" idx="1"/>
          </p:cNvCxnSpPr>
          <p:nvPr/>
        </p:nvCxnSpPr>
        <p:spPr>
          <a:xfrm flipV="1">
            <a:off x="5109464" y="4856639"/>
            <a:ext cx="1443736" cy="3146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391660" y="4042823"/>
            <a:ext cx="64008" cy="356616"/>
            <a:chOff x="3162300" y="2906512"/>
            <a:chExt cx="64008" cy="356616"/>
          </a:xfrm>
        </p:grpSpPr>
        <p:sp>
          <p:nvSpPr>
            <p:cNvPr id="29" name="Oval 28"/>
            <p:cNvSpPr/>
            <p:nvPr/>
          </p:nvSpPr>
          <p:spPr>
            <a:xfrm>
              <a:off x="3162300" y="2906512"/>
              <a:ext cx="64008" cy="64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162300" y="3052816"/>
              <a:ext cx="64008" cy="64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162300" y="3199120"/>
              <a:ext cx="64008" cy="64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/>
          <p:nvPr/>
        </p:nvCxnSpPr>
        <p:spPr>
          <a:xfrm flipV="1">
            <a:off x="3210560" y="1370754"/>
            <a:ext cx="0" cy="5029200"/>
          </a:xfrm>
          <a:prstGeom prst="line">
            <a:avLst/>
          </a:prstGeom>
          <a:ln w="6350">
            <a:solidFill>
              <a:schemeClr val="tx1"/>
            </a:solidFill>
            <a:prstDash val="dash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572760" y="1370754"/>
            <a:ext cx="0" cy="5029200"/>
          </a:xfrm>
          <a:prstGeom prst="line">
            <a:avLst/>
          </a:prstGeom>
          <a:ln w="6350">
            <a:solidFill>
              <a:schemeClr val="tx1"/>
            </a:solidFill>
            <a:prstDash val="dash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8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were defined for both players at each state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202248"/>
              </p:ext>
            </p:extLst>
          </p:nvPr>
        </p:nvGraphicFramePr>
        <p:xfrm>
          <a:off x="304800" y="3611880"/>
          <a:ext cx="8610600" cy="2468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2260600"/>
                <a:gridCol w="2260600"/>
                <a:gridCol w="22606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PLC-1 &amp; PLC-2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</a:t>
                      </a:r>
                      <a:r>
                        <a:rPr lang="en-US" sz="1600" baseline="0" dirty="0" smtClean="0"/>
                        <a:t> Network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Defender’s Choices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Authentication: on/off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Wireless: on/off</a:t>
                      </a:r>
                      <a:br>
                        <a:rPr lang="en-US" sz="1600" dirty="0" smtClean="0"/>
                      </a:b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Authentication:</a:t>
                      </a:r>
                      <a:r>
                        <a:rPr lang="en-US" sz="1600" baseline="0" dirty="0" smtClean="0"/>
                        <a:t> on/off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/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Firewall: on/off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Encryption:</a:t>
                      </a:r>
                      <a:r>
                        <a:rPr lang="en-US" sz="1600" baseline="0" dirty="0" smtClean="0"/>
                        <a:t> on/off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Attacker’s Choices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Join: yes/no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Wireless</a:t>
                      </a:r>
                      <a:r>
                        <a:rPr lang="en-US" sz="1600" baseline="0" dirty="0" smtClean="0"/>
                        <a:t> Exploit: yes/no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Join: yes/no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Attack: yes/no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Decryption: yes/no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260" y="1024081"/>
            <a:ext cx="4786606" cy="217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The Common Vulnerability Scoring System was used </a:t>
            </a:r>
            <a:br>
              <a:rPr lang="en-US" dirty="0" smtClean="0"/>
            </a:br>
            <a:r>
              <a:rPr lang="en-US" dirty="0" smtClean="0"/>
              <a:t>to estimate state transition probabilities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32742"/>
            <a:ext cx="3581400" cy="2234458"/>
          </a:xfrm>
        </p:spPr>
        <p:txBody>
          <a:bodyPr/>
          <a:lstStyle/>
          <a:p>
            <a:r>
              <a:rPr lang="en-US" dirty="0" smtClean="0"/>
              <a:t>CVSS Exploitability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Attack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Attack complexity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Privileges required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User interaction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267200" y="2926121"/>
            <a:ext cx="1219200" cy="457200"/>
          </a:xfrm>
          <a:prstGeom prst="rightArrow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s://latex2png.com/pngs/77f4ec3c9ef19d393bad0ab79b1acebf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07728"/>
            <a:ext cx="3107513" cy="49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571500" y="5334000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Probabilities may be validated with capture the flag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Reward functions were defined to quantify </a:t>
            </a:r>
            <a:br>
              <a:rPr lang="en-US" dirty="0" smtClean="0"/>
            </a:br>
            <a:r>
              <a:rPr lang="en-US" dirty="0" smtClean="0"/>
              <a:t>the costs and benefits for both players</a:t>
            </a:r>
            <a:endParaRPr lang="en-US" dirty="0"/>
          </a:p>
        </p:txBody>
      </p:sp>
      <p:pic>
        <p:nvPicPr>
          <p:cNvPr id="3080" name="Picture 8" descr="https://latex2png.com/pngs/ae7222674f401efc061bd6a3eec207f7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15" y="4358640"/>
            <a:ext cx="8110485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228600" y="3977640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/>
              <a:t>Cumulative utility function for player A/D:</a:t>
            </a:r>
            <a:endParaRPr lang="en-US" sz="2400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07142" y="1878435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/>
              <a:t>Immediate reward function for player A/D:</a:t>
            </a:r>
            <a:endParaRPr lang="en-US" sz="2400" dirty="0"/>
          </a:p>
        </p:txBody>
      </p:sp>
      <p:pic>
        <p:nvPicPr>
          <p:cNvPr id="3082" name="Picture 10" descr="https://latex2png.com/pngs/32bbc8757c62452c7ebc3e571962c9d7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77440"/>
            <a:ext cx="6726803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7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5725"/>
            <a:ext cx="8915400" cy="954107"/>
          </a:xfrm>
        </p:spPr>
        <p:txBody>
          <a:bodyPr/>
          <a:lstStyle/>
          <a:p>
            <a:r>
              <a:rPr lang="en-US" dirty="0" smtClean="0"/>
              <a:t>The Nash equil</a:t>
            </a:r>
            <a:r>
              <a:rPr lang="en-US" dirty="0" smtClean="0"/>
              <a:t>ibrium provides the optimal action </a:t>
            </a:r>
            <a:br>
              <a:rPr lang="en-US" dirty="0" smtClean="0"/>
            </a:br>
            <a:r>
              <a:rPr lang="en-US" dirty="0" smtClean="0"/>
              <a:t>for each player at each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238690"/>
            <a:ext cx="6705600" cy="400110"/>
          </a:xfrm>
        </p:spPr>
        <p:txBody>
          <a:bodyPr/>
          <a:lstStyle/>
          <a:p>
            <a:r>
              <a:rPr lang="en-US" sz="2000" dirty="0" smtClean="0"/>
              <a:t>1.  Large parameter space: 576 probabilities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5695890"/>
            <a:ext cx="655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2.  Parameter constraints: probability laws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6153090"/>
            <a:ext cx="487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3.  Solution uniqueness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4639270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/>
              <a:t>There are several challenges to finding the solution.</a:t>
            </a:r>
            <a:endParaRPr lang="en-US" sz="24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705218409"/>
              </p:ext>
            </p:extLst>
          </p:nvPr>
        </p:nvGraphicFramePr>
        <p:xfrm>
          <a:off x="279838" y="1143000"/>
          <a:ext cx="4114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31286295"/>
              </p:ext>
            </p:extLst>
          </p:nvPr>
        </p:nvGraphicFramePr>
        <p:xfrm>
          <a:off x="4724400" y="1143000"/>
          <a:ext cx="4114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25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sertion-evid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 cmpd="sng"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324</Words>
  <Application>Microsoft Office PowerPoint</Application>
  <PresentationFormat>On-screen Show (4:3)</PresentationFormat>
  <Paragraphs>82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assertion-evidence</vt:lpstr>
      <vt:lpstr>PowerPoint Presentation</vt:lpstr>
      <vt:lpstr>Stochastic game theory is used to analyze interactions where the outcome is uncertain</vt:lpstr>
      <vt:lpstr>The residual heat removal system maintains reactor  water level during a loss of coolant accident</vt:lpstr>
      <vt:lpstr>System-theoretic process analysis was used  to identify scenarios of interest</vt:lpstr>
      <vt:lpstr>The stochastic states define the environment  of the players’ interactions</vt:lpstr>
      <vt:lpstr>Actions were defined for both players at each state</vt:lpstr>
      <vt:lpstr>The Common Vulnerability Scoring System was used  to estimate state transition probabilities</vt:lpstr>
      <vt:lpstr>Reward functions were defined to quantify  the costs and benefits for both players</vt:lpstr>
      <vt:lpstr>The Nash equilibrium provides the optimal action  for each player at each state</vt:lpstr>
      <vt:lpstr>Stochastic game theory is a promising method for selecting cybersecurity control actions for nuclear power plants.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borchern</dc:creator>
  <cp:lastModifiedBy>SSOE User</cp:lastModifiedBy>
  <cp:revision>171</cp:revision>
  <dcterms:created xsi:type="dcterms:W3CDTF">2014-02-19T23:34:34Z</dcterms:created>
  <dcterms:modified xsi:type="dcterms:W3CDTF">2019-12-17T21:58:27Z</dcterms:modified>
</cp:coreProperties>
</file>