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63" r:id="rId1"/>
  </p:sldMasterIdLst>
  <p:notesMasterIdLst>
    <p:notesMasterId r:id="rId10"/>
  </p:notesMasterIdLst>
  <p:handoutMasterIdLst>
    <p:handoutMasterId r:id="rId11"/>
  </p:handoutMasterIdLst>
  <p:sldIdLst>
    <p:sldId id="880" r:id="rId2"/>
    <p:sldId id="1172" r:id="rId3"/>
    <p:sldId id="1227" r:id="rId4"/>
    <p:sldId id="1228" r:id="rId5"/>
    <p:sldId id="1142" r:id="rId6"/>
    <p:sldId id="900" r:id="rId7"/>
    <p:sldId id="1221" r:id="rId8"/>
    <p:sldId id="1229" r:id="rId9"/>
  </p:sldIdLst>
  <p:sldSz cx="9326563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6"/>
    <p:restoredTop sz="94753"/>
  </p:normalViewPr>
  <p:slideViewPr>
    <p:cSldViewPr>
      <p:cViewPr>
        <p:scale>
          <a:sx n="104" d="100"/>
          <a:sy n="104" d="100"/>
        </p:scale>
        <p:origin x="1520" y="240"/>
      </p:cViewPr>
      <p:guideLst>
        <p:guide orient="horz" pos="2160"/>
        <p:guide pos="2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w Cen M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w Cen M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w Cen M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w Cen MT"/>
              </a:defRPr>
            </a:lvl1pPr>
          </a:lstStyle>
          <a:p>
            <a:pPr>
              <a:defRPr/>
            </a:pPr>
            <a:fld id="{E633B6DE-93AA-5B47-A8C4-72690953CD7D}" type="slidenum">
              <a:rPr lang="en-US">
                <a:latin typeface="Tw Cen MT Condensed Extra Bold"/>
              </a:rPr>
              <a:pPr>
                <a:defRPr/>
              </a:pPr>
              <a:t>‹#›</a:t>
            </a:fld>
            <a:endParaRPr lang="en-US" dirty="0">
              <a:latin typeface="Tw Cen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55503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 Condensed Extra Bol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 Condensed Extra Bol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0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 Condensed Extra Bol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 Condensed Extra Bold"/>
              </a:defRPr>
            </a:lvl1pPr>
          </a:lstStyle>
          <a:p>
            <a:pPr>
              <a:defRPr/>
            </a:pPr>
            <a:fld id="{F61DF180-EC52-AF4C-B891-B95022D5FF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508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 Condensed Extra Bold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 Condensed Extra Bold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 Condensed Extra Bold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 Condensed Extra Bold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 Condensed Extra Bold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44AE431-D495-0D44-B491-F59360C4C8C6}" type="slidenum">
              <a:rPr lang="en-US" sz="1200">
                <a:latin typeface="Tw Cen MT Condensed Extra Bold"/>
              </a:rPr>
              <a:pPr/>
              <a:t>1</a:t>
            </a:fld>
            <a:endParaRPr lang="en-US" sz="1200" dirty="0">
              <a:latin typeface="Tw Cen MT Condensed Extra Bold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w Cen MT Condensed Extra Bold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1DF180-EC52-AF4C-B891-B95022D5FFE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7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E245F3-E9F3-7C40-A6BB-45E9FF6AA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D8F0B4B-1DFF-A247-982D-DD5324974FC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4C3EFEB3-8C16-5A46-8C87-1A71E85009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BFCA1E0E-B815-7D49-815B-C4C79E1DE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E245F3-E9F3-7C40-A6BB-45E9FF6AA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D8F0B4B-1DFF-A247-982D-DD5324974FC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4C3EFEB3-8C16-5A46-8C87-1A71E85009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BFCA1E0E-B815-7D49-815B-C4C79E1DE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64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68D909-C6AC-8247-AB7C-706C8DA81ADF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</a:endParaRPr>
          </a:p>
          <a:p>
            <a:endParaRPr lang="en-US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4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F8206-BD6D-C44E-BD8D-6F09071E5EE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95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68D909-C6AC-8247-AB7C-706C8DA81AD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</a:endParaRPr>
          </a:p>
          <a:p>
            <a:endParaRPr lang="en-US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6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F8206-BD6D-C44E-BD8D-6F09071E5EE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3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326563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9393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6650" y="6043613"/>
            <a:ext cx="691991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09362" y="4038601"/>
            <a:ext cx="660631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09362" y="6050037"/>
            <a:ext cx="683948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7788" y="6069013"/>
            <a:ext cx="2098675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27250" y="236538"/>
            <a:ext cx="5984875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161338" y="228600"/>
            <a:ext cx="85407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838685-4D40-4D42-9EEF-8012B30C1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3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80" y="228600"/>
            <a:ext cx="8316185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24880" y="1600200"/>
            <a:ext cx="8316185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B65C-A2F4-DE41-A344-010170708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326563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3208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8588" y="1600200"/>
            <a:ext cx="792797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985" y="2743201"/>
            <a:ext cx="7265329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984" y="1600200"/>
            <a:ext cx="7772136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3208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FC699A85-291C-8E4B-9C57-A49112364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21771" y="1589567"/>
            <a:ext cx="396378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41632" y="1589567"/>
            <a:ext cx="396378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A198-158A-2248-A180-9B4002094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0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51" y="273050"/>
            <a:ext cx="8316185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21771" y="2438400"/>
            <a:ext cx="3963789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96447" y="2438400"/>
            <a:ext cx="3963789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21771" y="1752600"/>
            <a:ext cx="3963789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96447" y="1752600"/>
            <a:ext cx="3963789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87589-D102-FD4F-AB2E-FB2809F51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4D87-876A-A044-A2CB-27EE5583E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6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44513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C22A1D-E491-394D-8DD8-2B5987FEC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3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71" y="273050"/>
            <a:ext cx="8238464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21772" y="1752600"/>
            <a:ext cx="1632149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Tw Cen MT Condensed Extra Bold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09362" y="1752600"/>
            <a:ext cx="6528594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A3A1-542D-7749-8EBF-ED6183B221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66701"/>
            <a:ext cx="7927976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09650" y="1676400"/>
            <a:ext cx="386556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7613" y="1676400"/>
            <a:ext cx="3865563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C3A3-5F99-EE4C-9906-6A5674670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8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22300" y="228600"/>
            <a:ext cx="83153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25475" y="1600200"/>
            <a:ext cx="83153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18238" y="6248400"/>
            <a:ext cx="2719387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w Cen MT Condensed Extra Bold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22300" y="6248400"/>
            <a:ext cx="552926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w Cen MT Condensed Extra Bold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326563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44513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663" y="1279525"/>
            <a:ext cx="87249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Tw Cen MT Condensed Extra Bold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44513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 Condensed Extra Bold"/>
              </a:defRPr>
            </a:lvl1pPr>
          </a:lstStyle>
          <a:p>
            <a:pPr>
              <a:defRPr/>
            </a:pPr>
            <a:fld id="{59261BA6-3182-7E4F-9E51-594672CD1D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2" r:id="rId2"/>
    <p:sldLayoutId id="2147483928" r:id="rId3"/>
    <p:sldLayoutId id="2147483929" r:id="rId4"/>
    <p:sldLayoutId id="2147483930" r:id="rId5"/>
    <p:sldLayoutId id="2147483923" r:id="rId6"/>
    <p:sldLayoutId id="2147483931" r:id="rId7"/>
    <p:sldLayoutId id="2147483924" r:id="rId8"/>
    <p:sldLayoutId id="2147483936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 Condensed Extra Bold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 Condensed Extra Bold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 Condensed Extra Bold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 Condensed Extra Bold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 Condensed Extra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 Condensed Extra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 Condensed Extra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 Condensed Extra Bold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q"/>
        <a:defRPr sz="2400" kern="1200">
          <a:solidFill>
            <a:schemeClr val="tx1"/>
          </a:solidFill>
          <a:latin typeface="Tw Cen MT Condensed Extra Bold"/>
          <a:ea typeface="ＭＳ Ｐゴシック" charset="0"/>
          <a:cs typeface="ＭＳ Ｐゴシック" charset="0"/>
        </a:defRPr>
      </a:lvl1pPr>
      <a:lvl2pPr marL="730250" indent="-365125" algn="l" rtl="0" eaLnBrk="1" fontAlgn="base" hangingPunct="1">
        <a:spcBef>
          <a:spcPts val="550"/>
        </a:spcBef>
        <a:spcAft>
          <a:spcPct val="0"/>
        </a:spcAft>
        <a:buClr>
          <a:schemeClr val="tx1"/>
        </a:buClr>
        <a:buSzPct val="100000"/>
        <a:buFont typeface="Wingdings" charset="0"/>
        <a:buChar char="—"/>
        <a:defRPr sz="2000" kern="1200">
          <a:solidFill>
            <a:schemeClr val="tx1"/>
          </a:solidFill>
          <a:latin typeface="Tw Cen MT Condensed Extra Bold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Tw Cen MT Condensed Extra Bold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Tw Cen MT Condensed Extra Bold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Tw Cen MT Condensed Extra Bold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5" Type="http://schemas.openxmlformats.org/officeDocument/2006/relationships/hyperlink" Target="http://www.belfercenter.org/publication/insider-threats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harvard.edu/files/matthew_bunn/files/modeling_of_nuclear_security_use_the_tool_but_remember_its_limits_3_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harvard.edu/files/matthew_bunn/files/bunn_revitalizing_nuclear_security_in_an_era_of_uncertainty_20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2286000"/>
            <a:ext cx="7986712" cy="1143000"/>
          </a:xfrm>
        </p:spPr>
        <p:txBody>
          <a:bodyPr/>
          <a:lstStyle/>
          <a:p>
            <a:r>
              <a:rPr lang="en-US" sz="4000" b="1" cap="none" dirty="0">
                <a:solidFill>
                  <a:schemeClr val="bg1"/>
                </a:solidFill>
                <a:latin typeface="Tw Cen MT Condensed Extra Bold"/>
              </a:rPr>
              <a:t>The need for creative and effective nuclear security vulnerability assessment and testing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772400" cy="2133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latin typeface="Tw Cen MT Condensed Extra Bold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rPr>
              <a:t>Matthew Bunn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Professor of Practice, Harvard Kennedy School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IAEA International Nuclear Security Conference, February 13, 2019</a:t>
            </a:r>
          </a:p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  <a:latin typeface="+mn-lt"/>
              </a:rPr>
              <a:t>belfercenter.org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+mn-lt"/>
              </a:rPr>
              <a:t>managingtheatom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5" descr="HKSlogo_belf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381000"/>
            <a:ext cx="47990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C9C78A2-7303-0842-A350-C9F1D5694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228600"/>
            <a:ext cx="8315325" cy="990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Intelligent adversaries can sometimes beat even impressive-seeming security systems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29D9AFC-8294-964F-BDDF-DD466A7EDF4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25475" y="1600200"/>
            <a:ext cx="4418806" cy="4114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dirty="0">
                <a:latin typeface="+mn-lt"/>
              </a:rPr>
              <a:t>Understanding the real performance of security systems is difficult</a:t>
            </a:r>
          </a:p>
          <a:p>
            <a:pPr lvl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dirty="0">
                <a:latin typeface="+mn-lt"/>
              </a:rPr>
              <a:t>Adversaries may think of ways to defeat the system defenders didn’t imagine</a:t>
            </a:r>
          </a:p>
          <a:p>
            <a:pPr lvl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dirty="0">
                <a:latin typeface="+mn-lt"/>
              </a:rPr>
              <a:t>Often the case in non-nuclear thefts and attacks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dirty="0">
                <a:latin typeface="+mn-lt"/>
              </a:rPr>
              <a:t>U.S. experience: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  <a:buFont typeface="Lucida Grande" panose="020B0600040502020204" pitchFamily="34" charset="0"/>
              <a:buChar char="—"/>
            </a:pPr>
            <a:r>
              <a:rPr lang="en-US" altLang="en-US" dirty="0">
                <a:latin typeface="+mn-lt"/>
              </a:rPr>
              <a:t>Compliance with rules is not enough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  <a:buFont typeface="Lucida Grande" panose="020B0600040502020204" pitchFamily="34" charset="0"/>
              <a:buChar char="—"/>
            </a:pPr>
            <a:r>
              <a:rPr lang="en-US" altLang="en-US" dirty="0">
                <a:latin typeface="+mn-lt"/>
              </a:rPr>
              <a:t>Assessment of ability to defend against a few basic adversary paths is not enough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  <a:buFont typeface="Lucida Grande" panose="020B0600040502020204" pitchFamily="34" charset="0"/>
              <a:buChar char="—"/>
            </a:pPr>
            <a:r>
              <a:rPr lang="en-US" altLang="en-US" dirty="0">
                <a:latin typeface="+mn-lt"/>
              </a:rPr>
              <a:t>Creative teams with a “hacker” mentality often find vulnerabilities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  <a:buFont typeface="Lucida Grande" panose="020B0600040502020204" pitchFamily="34" charset="0"/>
              <a:buChar char="—"/>
            </a:pPr>
            <a:r>
              <a:rPr lang="en-US" altLang="en-US" u="sng" dirty="0">
                <a:latin typeface="+mn-lt"/>
              </a:rPr>
              <a:t>Both</a:t>
            </a:r>
            <a:r>
              <a:rPr lang="en-US" altLang="en-US" dirty="0">
                <a:latin typeface="+mn-lt"/>
              </a:rPr>
              <a:t> in-depth vulnerability assessment and realistic testing are needed</a:t>
            </a:r>
          </a:p>
        </p:txBody>
      </p:sp>
      <p:sp>
        <p:nvSpPr>
          <p:cNvPr id="39940" name="Slide Number Placeholder 1">
            <a:extLst>
              <a:ext uri="{FF2B5EF4-FFF2-40B4-BE49-F238E27FC236}">
                <a16:creationId xmlns:a16="http://schemas.microsoft.com/office/drawing/2014/main" id="{0E54861A-77B2-424F-A821-082AE246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6CCA1B0F-F84F-0F4D-B509-4AD05EBDB159}" type="slidenum">
              <a:rPr lang="en-US" altLang="en-US" sz="1200">
                <a:solidFill>
                  <a:srgbClr val="FFFFFF"/>
                </a:solidFill>
                <a:latin typeface="Tw Cen MT" panose="020B0602020104020603" pitchFamily="34" charset="77"/>
              </a:rPr>
              <a:pPr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FFFFFF"/>
              </a:solidFill>
              <a:latin typeface="Tw Cen MT" panose="020B0602020104020603" pitchFamily="34" charset="77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4C549232-2AE5-544A-A5C0-0C92D32EF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009" y="4267200"/>
            <a:ext cx="2971800" cy="3381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Source: U.S. DOD</a:t>
            </a:r>
          </a:p>
        </p:txBody>
      </p:sp>
      <p:pic>
        <p:nvPicPr>
          <p:cNvPr id="7" name="Picture 28" descr="warhead-doublefence">
            <a:extLst>
              <a:ext uri="{FF2B5EF4-FFF2-40B4-BE49-F238E27FC236}">
                <a16:creationId xmlns:a16="http://schemas.microsoft.com/office/drawing/2014/main" id="{26210341-557F-0B44-A423-991E8CE93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023" y="1635021"/>
            <a:ext cx="3920095" cy="263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38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1141789-1E1F-6242-AA4B-B94C03936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4880" y="228600"/>
            <a:ext cx="8316185" cy="990600"/>
          </a:xfrm>
        </p:spPr>
        <p:txBody>
          <a:bodyPr/>
          <a:lstStyle/>
          <a:p>
            <a:r>
              <a:rPr lang="en-US" altLang="en-US" sz="3600" dirty="0"/>
              <a:t>The IAEA recommends assessment and testing of nuclear security systems</a:t>
            </a:r>
            <a:endParaRPr lang="en-US" altLang="en-US" b="1" dirty="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F0E23FD-D653-BF48-BD26-ACB2002B8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INFCIRC 225/Rev. 5 calls for operators to have “quality assurance” programs to ensure that security systems provide the required level of protection</a:t>
            </a:r>
            <a:endParaRPr lang="en-US" altLang="en-US" sz="2400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+mn-lt"/>
              </a:rPr>
              <a:t>Inevitably includes in-depth assessment of potential vulnerabilities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INFCIRC 225/Rev. 5 also calls specifically for exercises to test security performance, at least annually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+mn-lt"/>
              </a:rPr>
              <a:t>Many countries are not yet implementing such force-on-force exercises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+mn-lt"/>
              </a:rPr>
              <a:t>Because these steps are included in IAEA recommendations, they are included in the commitments of the Strengthening Nuclear Security Implementation Initiative (INFCIRC/869), for states participating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Recently published (2018) guidance on force-on-force </a:t>
            </a:r>
            <a:r>
              <a:rPr lang="en-US" altLang="en-US" dirty="0" err="1">
                <a:latin typeface="+mn-lt"/>
              </a:rPr>
              <a:t>excercises</a:t>
            </a:r>
            <a:r>
              <a:rPr lang="en-US" altLang="en-US" dirty="0">
                <a:latin typeface="+mn-lt"/>
              </a:rPr>
              <a:t> (</a:t>
            </a:r>
            <a:r>
              <a:rPr lang="en-US" dirty="0">
                <a:latin typeface="+mn-lt"/>
              </a:rPr>
              <a:t>IAEA-TDL-008); WINS also offers guidance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939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1141789-1E1F-6242-AA4B-B94C03936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4880" y="228600"/>
            <a:ext cx="8316185" cy="990600"/>
          </a:xfrm>
        </p:spPr>
        <p:txBody>
          <a:bodyPr/>
          <a:lstStyle/>
          <a:p>
            <a:r>
              <a:rPr lang="en-US" altLang="en-US" sz="3600" dirty="0"/>
              <a:t>Effective vulnerability assessment requires a creative search for weak points</a:t>
            </a:r>
            <a:endParaRPr lang="en-US" altLang="en-US" b="1" dirty="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F0E23FD-D653-BF48-BD26-ACB2002B8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Need to assign teams with a creative, “hacker” mentality to try to think like the adversary, try to find plausible ways to defeat the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+mn-lt"/>
              </a:rPr>
              <a:t>Teams should also offer suggestions for fixes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+mn-lt"/>
              </a:rPr>
              <a:t>Teams need </a:t>
            </a:r>
            <a:r>
              <a:rPr lang="en-US" altLang="en-US" dirty="0">
                <a:latin typeface="+mn-lt"/>
              </a:rPr>
              <a:t>backing from organization’s leadership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+mn-lt"/>
              </a:rPr>
              <a:t>Need to avoid ostracizing people who point out vulnerabilities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Assessing a few obvious pathways is not enough to understand real performance against clever adversaries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</a:rPr>
              <a:t>A vulnerability assessment that finds no vulnerabilities is almost certainly wrong</a:t>
            </a:r>
          </a:p>
        </p:txBody>
      </p:sp>
    </p:spTree>
    <p:extLst>
      <p:ext uri="{BB962C8B-B14F-4D97-AF65-F5344CB8AC3E}">
        <p14:creationId xmlns:p14="http://schemas.microsoft.com/office/powerpoint/2010/main" val="97338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1506" y="457200"/>
            <a:ext cx="7927975" cy="11049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Challenges to vulnerability assessment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8481" y="1600200"/>
            <a:ext cx="5562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Large unknowns – about adversary capabilities and tactics, guard force behavior, and more…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Can only model what we can think of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Attackers may think of something else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w Cen MT" charset="0"/>
              </a:rPr>
              <a:t>High complexity, unexpected effects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w Cen MT" charset="0"/>
              </a:rPr>
              <a:t>Behavior of humans in the system difficult to predict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w Cen MT" charset="0"/>
              </a:rPr>
              <a:t>Insider threats difficult to model, assess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w Cen MT" charset="0"/>
              </a:rPr>
              <a:t>“What you see is all there is” – models may lead us to ignore the things left out of the model</a:t>
            </a:r>
            <a:endParaRPr lang="en-US" i="1" dirty="0">
              <a:latin typeface="Tw Cen MT" charset="0"/>
            </a:endParaRPr>
          </a:p>
        </p:txBody>
      </p:sp>
      <p:sp>
        <p:nvSpPr>
          <p:cNvPr id="665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83DC24A4-0ECF-A343-850C-9D82B9D437D9}" type="slidenum">
              <a:rPr lang="en-US" sz="1200">
                <a:solidFill>
                  <a:srgbClr val="FFFFFF"/>
                </a:solidFill>
                <a:latin typeface="Tw Cen MT" charset="0"/>
              </a:rPr>
              <a:pPr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  <a:latin typeface="Tw Cen MT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3C5CA-B54A-4146-BE4E-D5B9C463D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2889" y="2667001"/>
            <a:ext cx="1382253" cy="23608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A98744-DCF1-D943-A032-9B525C572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140" y="2971800"/>
            <a:ext cx="1653941" cy="22579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D4617D-5862-2140-878D-917C0E0C72FF}"/>
              </a:ext>
            </a:extLst>
          </p:cNvPr>
          <p:cNvSpPr txBox="1"/>
          <p:nvPr/>
        </p:nvSpPr>
        <p:spPr>
          <a:xfrm>
            <a:off x="7932195" y="1828800"/>
            <a:ext cx="442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w Cen MT Condensed Extra Bold"/>
                <a:cs typeface="Tw Cen MT Condensed Extra Bold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47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4880" y="457200"/>
            <a:ext cx="8316185" cy="9906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cs typeface="+mj-cs"/>
              </a:rPr>
              <a:t>The need for realistic performance testing</a:t>
            </a:r>
          </a:p>
        </p:txBody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+mn-cs"/>
              </a:rPr>
              <a:t>Testing is a crucial supplement to vulnerability assessment</a:t>
            </a:r>
            <a:endParaRPr lang="en-US" sz="2400" dirty="0">
              <a:latin typeface="+mn-lt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+mn-cs"/>
              </a:rPr>
              <a:t>Many types of testing are helpful, have their own pros and cons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+mn-lt"/>
                <a:cs typeface="+mn-cs"/>
              </a:rPr>
              <a:t>Tabletop exercises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+mn-lt"/>
                <a:cs typeface="+mn-cs"/>
              </a:rPr>
              <a:t>Limited-scope testing of particular security elements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+mn-lt"/>
              </a:rPr>
              <a:t>Full-scale ”force-on-force” exercises</a:t>
            </a:r>
            <a:endParaRPr lang="en-US" dirty="0">
              <a:latin typeface="+mn-lt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n-lt"/>
                <a:cs typeface="+mn-cs"/>
              </a:rPr>
              <a:t>Realistic force-on-force exercises – </a:t>
            </a:r>
            <a:r>
              <a:rPr lang="en-US" dirty="0">
                <a:latin typeface="+mn-lt"/>
                <a:cs typeface="+mn-cs"/>
              </a:rPr>
              <a:t>“</a:t>
            </a:r>
            <a:r>
              <a:rPr lang="en-US" sz="2400" dirty="0">
                <a:latin typeface="+mn-lt"/>
                <a:cs typeface="+mn-cs"/>
              </a:rPr>
              <a:t>red team</a:t>
            </a:r>
            <a:r>
              <a:rPr lang="en-US" dirty="0">
                <a:latin typeface="+mn-lt"/>
                <a:cs typeface="+mn-cs"/>
              </a:rPr>
              <a:t>”</a:t>
            </a:r>
            <a:r>
              <a:rPr lang="en-US" sz="2400" dirty="0">
                <a:latin typeface="+mn-lt"/>
                <a:cs typeface="+mn-cs"/>
              </a:rPr>
              <a:t> outsiders attempting to break in, </a:t>
            </a:r>
            <a:r>
              <a:rPr lang="en-US" dirty="0">
                <a:latin typeface="+mn-lt"/>
                <a:cs typeface="+mn-cs"/>
              </a:rPr>
              <a:t>“</a:t>
            </a:r>
            <a:r>
              <a:rPr lang="en-US" sz="2400" dirty="0">
                <a:latin typeface="+mn-lt"/>
                <a:cs typeface="+mn-cs"/>
              </a:rPr>
              <a:t>red team</a:t>
            </a:r>
            <a:r>
              <a:rPr lang="en-US" dirty="0">
                <a:latin typeface="+mn-lt"/>
                <a:cs typeface="+mn-cs"/>
              </a:rPr>
              <a:t>”</a:t>
            </a:r>
            <a:r>
              <a:rPr lang="en-US" sz="2400" dirty="0">
                <a:latin typeface="+mn-lt"/>
                <a:cs typeface="+mn-cs"/>
              </a:rPr>
              <a:t> insiders attempting to smuggle items out or commit sabotage – can: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n-lt"/>
              </a:rPr>
              <a:t>Reveal vulnerabilities that require correction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n-lt"/>
              </a:rPr>
              <a:t>Convince higher-ups that more investment in security is in fact needed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n-lt"/>
              </a:rPr>
              <a:t>Provide training for, increase security awareness of, guards and other security personnel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+mn-lt"/>
                <a:cs typeface="+mn-cs"/>
              </a:rPr>
              <a:t>Many, many issues – cost, inconvenience, realism, cheating, who tests, how often, etc. – but clearly better than </a:t>
            </a:r>
            <a:r>
              <a:rPr lang="en-US" u="sng" dirty="0">
                <a:latin typeface="+mn-lt"/>
                <a:cs typeface="+mn-cs"/>
              </a:rPr>
              <a:t>not</a:t>
            </a:r>
            <a:r>
              <a:rPr lang="en-US" dirty="0">
                <a:latin typeface="+mn-lt"/>
                <a:cs typeface="+mn-cs"/>
              </a:rPr>
              <a:t> conducting such exercises</a:t>
            </a:r>
          </a:p>
        </p:txBody>
      </p:sp>
    </p:spTree>
    <p:extLst>
      <p:ext uri="{BB962C8B-B14F-4D97-AF65-F5344CB8AC3E}">
        <p14:creationId xmlns:p14="http://schemas.microsoft.com/office/powerpoint/2010/main" val="98760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1506" y="152400"/>
            <a:ext cx="7927975" cy="11049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Challenges of testing insider threats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8481" y="1600200"/>
            <a:ext cx="5181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Insiders have months or years to observe security practices, develop plans to defeat them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Potentially far more than the effort that will be put into a plan for a test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Difficult to test full suite of potential insider actions while maintaining safety, security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Key insider protections – such as high employee morale, effective reporting systems – are difficult to model or test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w Cen MT" charset="0"/>
              </a:rPr>
              <a:t>Cognitive, organizational biases tend to blind organizations to insider threats</a:t>
            </a:r>
          </a:p>
        </p:txBody>
      </p:sp>
      <p:sp>
        <p:nvSpPr>
          <p:cNvPr id="665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83DC24A4-0ECF-A343-850C-9D82B9D437D9}" type="slidenum">
              <a:rPr lang="en-US" sz="1200">
                <a:solidFill>
                  <a:srgbClr val="FFFFFF"/>
                </a:solidFill>
                <a:latin typeface="Tw Cen MT" charset="0"/>
              </a:rPr>
              <a:pPr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  <a:latin typeface="Tw Cen MT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76DBE9B-4CD7-6D4A-BD45-45951142A1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1850" y="1676400"/>
            <a:ext cx="3030538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6FF4B3-EE11-5749-82AF-E1E9450DBE65}"/>
              </a:ext>
            </a:extLst>
          </p:cNvPr>
          <p:cNvSpPr/>
          <p:nvPr/>
        </p:nvSpPr>
        <p:spPr>
          <a:xfrm>
            <a:off x="808831" y="6037585"/>
            <a:ext cx="4660900" cy="688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dirty="0">
                <a:latin typeface="Tw Cen MT" charset="0"/>
                <a:ea typeface="Tw Cen MT" charset="0"/>
                <a:cs typeface="Tw Cen MT" charset="0"/>
                <a:hlinkClick r:id="rId5"/>
              </a:rPr>
              <a:t>http://www.belfercenter.org/</a:t>
            </a:r>
            <a:br>
              <a:rPr lang="en-US" altLang="en-US" dirty="0">
                <a:latin typeface="Tw Cen MT" charset="0"/>
                <a:ea typeface="Tw Cen MT" charset="0"/>
                <a:cs typeface="Tw Cen MT" charset="0"/>
                <a:hlinkClick r:id="rId5"/>
              </a:rPr>
            </a:br>
            <a:r>
              <a:rPr lang="en-US" altLang="en-US" dirty="0">
                <a:latin typeface="Tw Cen MT" charset="0"/>
                <a:ea typeface="Tw Cen MT" charset="0"/>
                <a:cs typeface="Tw Cen MT" charset="0"/>
                <a:hlinkClick r:id="rId5"/>
              </a:rPr>
              <a:t>publication/insider-threats</a:t>
            </a:r>
            <a:r>
              <a:rPr lang="en-US" altLang="en-US" dirty="0"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35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4880" y="457200"/>
            <a:ext cx="8316185" cy="9906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cs typeface="+mj-cs"/>
              </a:rPr>
              <a:t>For further reading…</a:t>
            </a:r>
          </a:p>
        </p:txBody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</a:rPr>
              <a:t>Matthew Bunn, </a:t>
            </a:r>
            <a:r>
              <a:rPr lang="en-US" dirty="0"/>
              <a:t> “</a:t>
            </a:r>
            <a:r>
              <a:rPr lang="en-US" dirty="0">
                <a:latin typeface="+mn-lt"/>
              </a:rPr>
              <a:t>Modeling of Nuclear Security: Use the Tool, But Remember Its Limits” (Cambridge Mass.: Project on Managing the Atom, Harvard University, August 2019).</a:t>
            </a:r>
          </a:p>
          <a:p>
            <a:pPr marL="411162" lvl="1" indent="0">
              <a:lnSpc>
                <a:spcPct val="90000"/>
              </a:lnSpc>
              <a:buNone/>
              <a:defRPr/>
            </a:pPr>
            <a:r>
              <a:rPr lang="en-US" dirty="0">
                <a:latin typeface="+mn-lt"/>
                <a:hlinkClick r:id="rId3"/>
              </a:rPr>
              <a:t>https://scholar.harvard.edu/files/matthew_bunn/files/modeling_of_nuclear_security_use_the_tool_but_remember_its_limits_3_0.pdf</a:t>
            </a:r>
            <a:endParaRPr lang="en-US" dirty="0">
              <a:latin typeface="+mn-lt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</a:rPr>
              <a:t>Matthew Bunn, Nicholas Roth, and William H. Tobey, </a:t>
            </a:r>
            <a:r>
              <a:rPr lang="en-US" i="1" dirty="0">
                <a:latin typeface="+mn-lt"/>
              </a:rPr>
              <a:t>Revitalizing Nuclear Security in an Era of Uncertainty</a:t>
            </a:r>
            <a:r>
              <a:rPr lang="en-US" dirty="0">
                <a:latin typeface="+mn-lt"/>
              </a:rPr>
              <a:t> (Cambridge, Mass.: Project on Managing the Atom, Harvard University, January 2019).</a:t>
            </a:r>
            <a:r>
              <a:rPr lang="en-US" dirty="0"/>
              <a:t> </a:t>
            </a:r>
          </a:p>
          <a:p>
            <a:pPr marL="411162" lvl="1" indent="0">
              <a:lnSpc>
                <a:spcPct val="90000"/>
              </a:lnSpc>
              <a:buNone/>
              <a:defRPr/>
            </a:pPr>
            <a:r>
              <a:rPr lang="en-US" dirty="0">
                <a:latin typeface="+mn-lt"/>
                <a:hlinkClick r:id="rId4"/>
              </a:rPr>
              <a:t>https://scholar.harvard.edu/files/matthew_bunn/files/bunn_revitalizing_nuclear_security_in_an_era_of_uncertainty_2019.pdf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184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nn-ppt-template-2012">
  <a:themeElements>
    <a:clrScheme name="Custom 6">
      <a:dk1>
        <a:sysClr val="windowText" lastClr="000000"/>
      </a:dk1>
      <a:lt1>
        <a:sysClr val="window" lastClr="FFFFFF"/>
      </a:lt1>
      <a:dk2>
        <a:srgbClr val="000000"/>
      </a:dk2>
      <a:lt2>
        <a:srgbClr val="C9C2D1"/>
      </a:lt2>
      <a:accent1>
        <a:srgbClr val="8C2633"/>
      </a:accent1>
      <a:accent2>
        <a:srgbClr val="A4A3A8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000000"/>
    </a:dk2>
    <a:lt2>
      <a:srgbClr val="C9C2D1"/>
    </a:lt2>
    <a:accent1>
      <a:srgbClr val="8C2633"/>
    </a:accent1>
    <a:accent2>
      <a:srgbClr val="A4A3A8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51909</TotalTime>
  <Words>803</Words>
  <Application>Microsoft Macintosh PowerPoint</Application>
  <PresentationFormat>Custom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Lucida Grande</vt:lpstr>
      <vt:lpstr>Times New Roman</vt:lpstr>
      <vt:lpstr>Tw Cen MT</vt:lpstr>
      <vt:lpstr>Tw Cen MT Condensed Extra Bold</vt:lpstr>
      <vt:lpstr>Wingdings</vt:lpstr>
      <vt:lpstr>bunn-ppt-template-2012</vt:lpstr>
      <vt:lpstr>The need for creative and effective nuclear security vulnerability assessment and testing</vt:lpstr>
      <vt:lpstr>Intelligent adversaries can sometimes beat even impressive-seeming security systems</vt:lpstr>
      <vt:lpstr>The IAEA recommends assessment and testing of nuclear security systems</vt:lpstr>
      <vt:lpstr>Effective vulnerability assessment requires a creative search for weak points</vt:lpstr>
      <vt:lpstr>Challenges to vulnerability assessment</vt:lpstr>
      <vt:lpstr>The need for realistic performance testing</vt:lpstr>
      <vt:lpstr> Challenges of testing insider threats</vt:lpstr>
      <vt:lpstr>For further reading…</vt:lpstr>
    </vt:vector>
  </TitlesOfParts>
  <Company>Harvard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Weapons and Nuclear Power in East Asia</dc:title>
  <dc:creator>Matthew Bunn</dc:creator>
  <cp:lastModifiedBy>Matthew Bunn</cp:lastModifiedBy>
  <cp:revision>444</cp:revision>
  <cp:lastPrinted>2018-11-10T03:33:28Z</cp:lastPrinted>
  <dcterms:created xsi:type="dcterms:W3CDTF">2011-05-10T14:04:50Z</dcterms:created>
  <dcterms:modified xsi:type="dcterms:W3CDTF">2020-02-08T16:51:25Z</dcterms:modified>
</cp:coreProperties>
</file>