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1" r:id="rId2"/>
  </p:sldMasterIdLst>
  <p:notesMasterIdLst>
    <p:notesMasterId r:id="rId16"/>
  </p:notesMasterIdLst>
  <p:handoutMasterIdLst>
    <p:handoutMasterId r:id="rId17"/>
  </p:handoutMasterIdLst>
  <p:sldIdLst>
    <p:sldId id="352" r:id="rId3"/>
    <p:sldId id="354" r:id="rId4"/>
    <p:sldId id="355" r:id="rId5"/>
    <p:sldId id="364" r:id="rId6"/>
    <p:sldId id="365" r:id="rId7"/>
    <p:sldId id="356" r:id="rId8"/>
    <p:sldId id="357" r:id="rId9"/>
    <p:sldId id="358" r:id="rId10"/>
    <p:sldId id="359" r:id="rId11"/>
    <p:sldId id="360" r:id="rId12"/>
    <p:sldId id="361" r:id="rId13"/>
    <p:sldId id="363" r:id="rId14"/>
    <p:sldId id="362" r:id="rId15"/>
  </p:sldIdLst>
  <p:sldSz cx="12192000" cy="6858000"/>
  <p:notesSz cx="6807200" cy="99393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Ульянов Антон" initials="УА"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E1EDDC"/>
    <a:srgbClr val="006600"/>
    <a:srgbClr val="E0EDDD"/>
    <a:srgbClr val="339966"/>
    <a:srgbClr val="608448"/>
    <a:srgbClr val="235201"/>
    <a:srgbClr val="547043"/>
    <a:srgbClr val="87BA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43" autoAdjust="0"/>
    <p:restoredTop sz="74372" autoAdjust="0"/>
  </p:normalViewPr>
  <p:slideViewPr>
    <p:cSldViewPr snapToGrid="0">
      <p:cViewPr>
        <p:scale>
          <a:sx n="98" d="100"/>
          <a:sy n="98" d="100"/>
        </p:scale>
        <p:origin x="-2568" y="-15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9786" cy="496967"/>
          </a:xfrm>
          <a:prstGeom prst="rect">
            <a:avLst/>
          </a:prstGeom>
        </p:spPr>
        <p:txBody>
          <a:bodyPr vert="horz" lIns="91550" tIns="45775" rIns="91550" bIns="45775" rtlCol="0"/>
          <a:lstStyle>
            <a:lvl1pPr algn="l">
              <a:defRPr sz="1200"/>
            </a:lvl1pPr>
          </a:lstStyle>
          <a:p>
            <a:endParaRPr lang="ru-RU" dirty="0"/>
          </a:p>
        </p:txBody>
      </p:sp>
      <p:sp>
        <p:nvSpPr>
          <p:cNvPr id="3" name="Дата 2"/>
          <p:cNvSpPr>
            <a:spLocks noGrp="1"/>
          </p:cNvSpPr>
          <p:nvPr>
            <p:ph type="dt" sz="quarter" idx="1"/>
          </p:nvPr>
        </p:nvSpPr>
        <p:spPr>
          <a:xfrm>
            <a:off x="3855840" y="0"/>
            <a:ext cx="2949786" cy="496967"/>
          </a:xfrm>
          <a:prstGeom prst="rect">
            <a:avLst/>
          </a:prstGeom>
        </p:spPr>
        <p:txBody>
          <a:bodyPr vert="horz" lIns="91550" tIns="45775" rIns="91550" bIns="45775" rtlCol="0"/>
          <a:lstStyle>
            <a:lvl1pPr algn="r">
              <a:defRPr sz="1200"/>
            </a:lvl1pPr>
          </a:lstStyle>
          <a:p>
            <a:fld id="{A68C8DA0-F1E2-4C8B-8278-46F74022FFE4}" type="datetimeFigureOut">
              <a:rPr lang="ru-RU" smtClean="0"/>
              <a:t>31.01.2020</a:t>
            </a:fld>
            <a:endParaRPr lang="ru-RU" dirty="0"/>
          </a:p>
        </p:txBody>
      </p:sp>
      <p:sp>
        <p:nvSpPr>
          <p:cNvPr id="4" name="Нижний колонтитул 3"/>
          <p:cNvSpPr>
            <a:spLocks noGrp="1"/>
          </p:cNvSpPr>
          <p:nvPr>
            <p:ph type="ftr" sz="quarter" idx="2"/>
          </p:nvPr>
        </p:nvSpPr>
        <p:spPr>
          <a:xfrm>
            <a:off x="1" y="9440648"/>
            <a:ext cx="2949786" cy="496967"/>
          </a:xfrm>
          <a:prstGeom prst="rect">
            <a:avLst/>
          </a:prstGeom>
        </p:spPr>
        <p:txBody>
          <a:bodyPr vert="horz" lIns="91550" tIns="45775" rIns="91550" bIns="45775" rtlCol="0" anchor="b"/>
          <a:lstStyle>
            <a:lvl1pPr algn="l">
              <a:defRPr sz="1200"/>
            </a:lvl1pPr>
          </a:lstStyle>
          <a:p>
            <a:endParaRPr lang="ru-RU" dirty="0"/>
          </a:p>
        </p:txBody>
      </p:sp>
      <p:sp>
        <p:nvSpPr>
          <p:cNvPr id="5" name="Номер слайда 4"/>
          <p:cNvSpPr>
            <a:spLocks noGrp="1"/>
          </p:cNvSpPr>
          <p:nvPr>
            <p:ph type="sldNum" sz="quarter" idx="3"/>
          </p:nvPr>
        </p:nvSpPr>
        <p:spPr>
          <a:xfrm>
            <a:off x="3855840" y="9440648"/>
            <a:ext cx="2949786" cy="496967"/>
          </a:xfrm>
          <a:prstGeom prst="rect">
            <a:avLst/>
          </a:prstGeom>
        </p:spPr>
        <p:txBody>
          <a:bodyPr vert="horz" lIns="91550" tIns="45775" rIns="91550" bIns="45775" rtlCol="0" anchor="b"/>
          <a:lstStyle>
            <a:lvl1pPr algn="r">
              <a:defRPr sz="1200"/>
            </a:lvl1pPr>
          </a:lstStyle>
          <a:p>
            <a:fld id="{BFFA172C-5452-4CAC-BF93-1DC18C771FCA}" type="slidenum">
              <a:rPr lang="ru-RU" smtClean="0"/>
              <a:t>‹#›</a:t>
            </a:fld>
            <a:endParaRPr lang="ru-RU" dirty="0"/>
          </a:p>
        </p:txBody>
      </p:sp>
    </p:spTree>
    <p:extLst>
      <p:ext uri="{BB962C8B-B14F-4D97-AF65-F5344CB8AC3E}">
        <p14:creationId xmlns:p14="http://schemas.microsoft.com/office/powerpoint/2010/main" val="458523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9786" cy="498693"/>
          </a:xfrm>
          <a:prstGeom prst="rect">
            <a:avLst/>
          </a:prstGeom>
        </p:spPr>
        <p:txBody>
          <a:bodyPr vert="horz" lIns="91550" tIns="45775" rIns="91550" bIns="45775" rtlCol="0"/>
          <a:lstStyle>
            <a:lvl1pPr algn="l">
              <a:defRPr sz="1200"/>
            </a:lvl1pPr>
          </a:lstStyle>
          <a:p>
            <a:endParaRPr lang="ru-RU" dirty="0"/>
          </a:p>
        </p:txBody>
      </p:sp>
      <p:sp>
        <p:nvSpPr>
          <p:cNvPr id="3" name="Дата 2"/>
          <p:cNvSpPr>
            <a:spLocks noGrp="1"/>
          </p:cNvSpPr>
          <p:nvPr>
            <p:ph type="dt" idx="1"/>
          </p:nvPr>
        </p:nvSpPr>
        <p:spPr>
          <a:xfrm>
            <a:off x="3855840" y="0"/>
            <a:ext cx="2949786" cy="498693"/>
          </a:xfrm>
          <a:prstGeom prst="rect">
            <a:avLst/>
          </a:prstGeom>
        </p:spPr>
        <p:txBody>
          <a:bodyPr vert="horz" lIns="91550" tIns="45775" rIns="91550" bIns="45775" rtlCol="0"/>
          <a:lstStyle>
            <a:lvl1pPr algn="r">
              <a:defRPr sz="1200"/>
            </a:lvl1pPr>
          </a:lstStyle>
          <a:p>
            <a:fld id="{FC99674E-BB12-45C9-8928-42E2B52B093E}" type="datetimeFigureOut">
              <a:rPr lang="ru-RU" smtClean="0"/>
              <a:t>31.01.2020</a:t>
            </a:fld>
            <a:endParaRPr lang="ru-RU" dirty="0"/>
          </a:p>
        </p:txBody>
      </p:sp>
      <p:sp>
        <p:nvSpPr>
          <p:cNvPr id="4" name="Образ слайда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550" tIns="45775" rIns="91550" bIns="45775" rtlCol="0" anchor="ctr"/>
          <a:lstStyle/>
          <a:p>
            <a:endParaRPr lang="ru-RU" dirty="0"/>
          </a:p>
        </p:txBody>
      </p:sp>
      <p:sp>
        <p:nvSpPr>
          <p:cNvPr id="5" name="Заметки 4"/>
          <p:cNvSpPr>
            <a:spLocks noGrp="1"/>
          </p:cNvSpPr>
          <p:nvPr>
            <p:ph type="body" sz="quarter" idx="3"/>
          </p:nvPr>
        </p:nvSpPr>
        <p:spPr>
          <a:xfrm>
            <a:off x="680721" y="4783307"/>
            <a:ext cx="5445760" cy="3913615"/>
          </a:xfrm>
          <a:prstGeom prst="rect">
            <a:avLst/>
          </a:prstGeom>
        </p:spPr>
        <p:txBody>
          <a:bodyPr vert="horz" lIns="91550" tIns="45775" rIns="91550" bIns="45775"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440646"/>
            <a:ext cx="2949786" cy="498692"/>
          </a:xfrm>
          <a:prstGeom prst="rect">
            <a:avLst/>
          </a:prstGeom>
        </p:spPr>
        <p:txBody>
          <a:bodyPr vert="horz" lIns="91550" tIns="45775" rIns="91550" bIns="45775"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5840" y="9440646"/>
            <a:ext cx="2949786" cy="498692"/>
          </a:xfrm>
          <a:prstGeom prst="rect">
            <a:avLst/>
          </a:prstGeom>
        </p:spPr>
        <p:txBody>
          <a:bodyPr vert="horz" lIns="91550" tIns="45775" rIns="91550" bIns="45775" rtlCol="0" anchor="b"/>
          <a:lstStyle>
            <a:lvl1pPr algn="r">
              <a:defRPr sz="1200"/>
            </a:lvl1pPr>
          </a:lstStyle>
          <a:p>
            <a:fld id="{F2BE563F-F56C-4084-A3E8-97C141D7A14C}" type="slidenum">
              <a:rPr lang="ru-RU" smtClean="0"/>
              <a:t>‹#›</a:t>
            </a:fld>
            <a:endParaRPr lang="ru-RU" dirty="0"/>
          </a:p>
        </p:txBody>
      </p:sp>
    </p:spTree>
    <p:extLst>
      <p:ext uri="{BB962C8B-B14F-4D97-AF65-F5344CB8AC3E}">
        <p14:creationId xmlns:p14="http://schemas.microsoft.com/office/powerpoint/2010/main" val="3538421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2</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11</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12</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13</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3</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4</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5</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6</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7</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8</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9</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10</a:t>
            </a:fld>
            <a:endParaRPr lang="en-US" altLang="ru-RU" dirty="0"/>
          </a:p>
        </p:txBody>
      </p:sp>
    </p:spTree>
    <p:extLst>
      <p:ext uri="{BB962C8B-B14F-4D97-AF65-F5344CB8AC3E}">
        <p14:creationId xmlns:p14="http://schemas.microsoft.com/office/powerpoint/2010/main" val="1069171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074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248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Англ. обложка зеленая с цветным гербом">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2E89FD32-D10F-4DF0-9105-CAA0C779B4BF}"/>
              </a:ext>
            </a:extLst>
          </p:cNvPr>
          <p:cNvSpPr>
            <a:spLocks noGrp="1"/>
          </p:cNvSpPr>
          <p:nvPr>
            <p:ph type="title" hasCustomPrompt="1"/>
          </p:nvPr>
        </p:nvSpPr>
        <p:spPr>
          <a:xfrm>
            <a:off x="334945" y="3785103"/>
            <a:ext cx="11696283" cy="987400"/>
          </a:xfrm>
          <a:prstGeom prst="rect">
            <a:avLst/>
          </a:prstGeom>
          <a:noFill/>
        </p:spPr>
        <p:txBody>
          <a:bodyPr lIns="121917" tIns="60958" rIns="121917" bIns="60958" anchor="t" anchorCtr="0"/>
          <a:lstStyle>
            <a:lvl1pPr algn="l">
              <a:defRPr sz="4400" b="0" cap="all" spc="67" baseline="0">
                <a:solidFill>
                  <a:schemeClr val="bg2"/>
                </a:solidFill>
                <a:latin typeface="Calibri" panose="020F0502020204030204" pitchFamily="34" charset="0"/>
                <a:ea typeface="Calibri" panose="020F0502020204030204" pitchFamily="34" charset="0"/>
                <a:cs typeface="Arial" charset="0"/>
              </a:defRPr>
            </a:lvl1pPr>
          </a:lstStyle>
          <a:p>
            <a:r>
              <a:rPr lang="ru-RU" dirty="0"/>
              <a:t>НАЗВАНИЕ ПРЕЗЕНТАЦИИ</a:t>
            </a:r>
            <a:endParaRPr lang="en-US" dirty="0"/>
          </a:p>
        </p:txBody>
      </p:sp>
    </p:spTree>
    <p:extLst>
      <p:ext uri="{BB962C8B-B14F-4D97-AF65-F5344CB8AC3E}">
        <p14:creationId xmlns:p14="http://schemas.microsoft.com/office/powerpoint/2010/main" val="24964593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Англ шаблон обычной страницы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838201" y="6627367"/>
            <a:ext cx="6351244" cy="230639"/>
          </a:xfrm>
          <a:prstGeom prst="rect">
            <a:avLst/>
          </a:prstGeom>
        </p:spPr>
        <p:txBody>
          <a:bodyPr lIns="121917" tIns="60958" rIns="121917" bIns="60958"/>
          <a:lstStyle>
            <a:lvl1pPr>
              <a:defRPr cap="all" baseline="0"/>
            </a:lvl1pPr>
          </a:lstStyle>
          <a:p>
            <a:r>
              <a:rPr lang="ru-RU" dirty="0" smtClean="0"/>
              <a:t>Название презентации</a:t>
            </a:r>
            <a:endParaRPr lang="ru-RU" dirty="0"/>
          </a:p>
        </p:txBody>
      </p:sp>
      <p:sp>
        <p:nvSpPr>
          <p:cNvPr id="3" name="Номер слайда 2"/>
          <p:cNvSpPr>
            <a:spLocks noGrp="1"/>
          </p:cNvSpPr>
          <p:nvPr>
            <p:ph type="sldNum" sz="quarter" idx="11"/>
          </p:nvPr>
        </p:nvSpPr>
        <p:spPr>
          <a:xfrm>
            <a:off x="296966" y="6627367"/>
            <a:ext cx="541241" cy="230639"/>
          </a:xfrm>
          <a:prstGeom prst="rect">
            <a:avLst/>
          </a:prstGeom>
        </p:spPr>
        <p:txBody>
          <a:bodyPr lIns="121917" tIns="60958" rIns="121917" bIns="60958"/>
          <a:lstStyle>
            <a:lvl1pPr>
              <a:defRPr/>
            </a:lvl1pPr>
          </a:lstStyle>
          <a:p>
            <a:fld id="{26E6542A-CDDE-0A4D-9BEA-1CDB85DF59E6}" type="slidenum">
              <a:rPr lang="en-US" smtClean="0"/>
              <a:pPr/>
              <a:t>‹#›</a:t>
            </a:fld>
            <a:endParaRPr lang="en-US" dirty="0"/>
          </a:p>
        </p:txBody>
      </p:sp>
      <p:sp>
        <p:nvSpPr>
          <p:cNvPr id="7" name="Title 1"/>
          <p:cNvSpPr>
            <a:spLocks noGrp="1"/>
          </p:cNvSpPr>
          <p:nvPr>
            <p:ph type="title" hasCustomPrompt="1"/>
          </p:nvPr>
        </p:nvSpPr>
        <p:spPr>
          <a:xfrm>
            <a:off x="267547" y="2"/>
            <a:ext cx="9598595" cy="872061"/>
          </a:xfrm>
          <a:prstGeom prst="rect">
            <a:avLst/>
          </a:prstGeom>
        </p:spPr>
        <p:txBody>
          <a:bodyPr lIns="121917" tIns="60958" rIns="121917" bIns="60958" anchor="ctr"/>
          <a:lstStyle>
            <a:lvl1pPr>
              <a:defRPr sz="2300" cap="all" baseline="0">
                <a:solidFill>
                  <a:schemeClr val="bg1"/>
                </a:solidFill>
                <a:latin typeface="Calibri" panose="020F0502020204030204" pitchFamily="34" charset="0"/>
                <a:ea typeface="Calibri" panose="020F0502020204030204" pitchFamily="34" charset="0"/>
                <a:cs typeface="Arial" charset="0"/>
              </a:defRPr>
            </a:lvl1pPr>
          </a:lstStyle>
          <a:p>
            <a:r>
              <a:rPr lang="ru-RU" dirty="0"/>
              <a:t>Название слайда</a:t>
            </a:r>
            <a:endParaRPr lang="en-US" dirty="0"/>
          </a:p>
        </p:txBody>
      </p:sp>
    </p:spTree>
    <p:extLst>
      <p:ext uri="{BB962C8B-B14F-4D97-AF65-F5344CB8AC3E}">
        <p14:creationId xmlns:p14="http://schemas.microsoft.com/office/powerpoint/2010/main" val="50903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719667" y="2"/>
            <a:ext cx="6816493" cy="119675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Tree>
    <p:extLst>
      <p:ext uri="{BB962C8B-B14F-4D97-AF65-F5344CB8AC3E}">
        <p14:creationId xmlns:p14="http://schemas.microsoft.com/office/powerpoint/2010/main" val="1341243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777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88134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3" r:id="rId3"/>
    <p:sldLayoutId id="2147483664"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Заголовок 4"/>
          <p:cNvSpPr txBox="1">
            <a:spLocks/>
          </p:cNvSpPr>
          <p:nvPr userDrawn="1"/>
        </p:nvSpPr>
        <p:spPr>
          <a:xfrm>
            <a:off x="11311467" y="6451600"/>
            <a:ext cx="651933"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chemeClr val="tx1"/>
                </a:solidFill>
                <a:latin typeface="Arial" panose="020B0604020202020204" pitchFamily="34" charset="0"/>
                <a:ea typeface="+mj-ea"/>
                <a:cs typeface="Arial" panose="020B0604020202020204" pitchFamily="34" charset="0"/>
              </a:defRPr>
            </a:lvl1pPr>
          </a:lstStyle>
          <a:p>
            <a:pPr algn="r">
              <a:defRPr/>
            </a:pPr>
            <a:fld id="{885B0877-513B-4862-ACCA-579FCE0A8C43}" type="slidenum">
              <a:rPr lang="ru-RU" sz="1400" b="1" smtClean="0">
                <a:solidFill>
                  <a:schemeClr val="bg1"/>
                </a:solidFill>
              </a:rPr>
              <a:t>‹#›</a:t>
            </a:fld>
            <a:endParaRPr lang="ru-RU" sz="1400" b="1" dirty="0">
              <a:solidFill>
                <a:schemeClr val="bg1"/>
              </a:solidFill>
            </a:endParaRPr>
          </a:p>
        </p:txBody>
      </p:sp>
    </p:spTree>
    <p:extLst>
      <p:ext uri="{BB962C8B-B14F-4D97-AF65-F5344CB8AC3E}">
        <p14:creationId xmlns:p14="http://schemas.microsoft.com/office/powerpoint/2010/main" val="4038894382"/>
      </p:ext>
    </p:extLst>
  </p:cSld>
  <p:clrMap bg1="lt1" tx1="dk1" bg2="lt2" tx2="dk2" accent1="accent1" accent2="accent2" accent3="accent3" accent4="accent4" accent5="accent5" accent6="accent6" hlink="hlink" folHlink="folHlink"/>
  <p:sldLayoutIdLst>
    <p:sldLayoutId id="2147483652" r:id="rId1"/>
    <p:sldLayoutId id="2147483654" r:id="rId2"/>
  </p:sldLayoutIdLst>
  <p:txStyles>
    <p:titleStyle>
      <a:lvl1pPr algn="l" defTabSz="914400" rtl="0" eaLnBrk="1" latinLnBrk="0" hangingPunct="1">
        <a:lnSpc>
          <a:spcPct val="90000"/>
        </a:lnSpc>
        <a:spcBef>
          <a:spcPct val="0"/>
        </a:spcBef>
        <a:buNone/>
        <a:defRPr sz="2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124" y="2432958"/>
            <a:ext cx="11696283" cy="987400"/>
          </a:xfrm>
          <a:prstGeom prst="rect">
            <a:avLst/>
          </a:prstGeom>
        </p:spPr>
        <p:txBody>
          <a:bodyPr/>
          <a:lstStyle/>
          <a:p>
            <a:pPr algn="ctr"/>
            <a:r>
              <a:rPr lang="en-US" dirty="0">
                <a:solidFill>
                  <a:schemeClr val="bg1"/>
                </a:solidFill>
              </a:rPr>
              <a:t>Information technology solutions, used in stationary customs control systems for fissile and radioactive materials. Way of development</a:t>
            </a:r>
            <a:endParaRPr lang="en-US" dirty="0"/>
          </a:p>
        </p:txBody>
      </p:sp>
      <p:sp>
        <p:nvSpPr>
          <p:cNvPr id="4" name="Прямоугольник 3"/>
          <p:cNvSpPr/>
          <p:nvPr/>
        </p:nvSpPr>
        <p:spPr>
          <a:xfrm>
            <a:off x="8757259" y="4911502"/>
            <a:ext cx="3024336" cy="1754326"/>
          </a:xfrm>
          <a:prstGeom prst="rect">
            <a:avLst/>
          </a:prstGeom>
        </p:spPr>
        <p:txBody>
          <a:bodyPr wrap="square">
            <a:spAutoFit/>
          </a:bodyPr>
          <a:lstStyle/>
          <a:p>
            <a:r>
              <a:rPr lang="en-US" b="1" dirty="0">
                <a:solidFill>
                  <a:schemeClr val="bg1"/>
                </a:solidFill>
              </a:rPr>
              <a:t>Mr. </a:t>
            </a:r>
            <a:r>
              <a:rPr lang="en-US" b="1" dirty="0" err="1">
                <a:solidFill>
                  <a:schemeClr val="bg1"/>
                </a:solidFill>
              </a:rPr>
              <a:t>Vladislav</a:t>
            </a:r>
            <a:r>
              <a:rPr lang="en-US" b="1" dirty="0">
                <a:solidFill>
                  <a:schemeClr val="bg1"/>
                </a:solidFill>
              </a:rPr>
              <a:t> </a:t>
            </a:r>
            <a:r>
              <a:rPr lang="en-US" b="1" dirty="0" err="1" smtClean="0">
                <a:solidFill>
                  <a:schemeClr val="bg1"/>
                </a:solidFill>
              </a:rPr>
              <a:t>Kotovshikov</a:t>
            </a:r>
            <a:endParaRPr lang="en-US" b="1" dirty="0">
              <a:solidFill>
                <a:schemeClr val="bg1"/>
              </a:solidFill>
            </a:endParaRPr>
          </a:p>
          <a:p>
            <a:r>
              <a:rPr lang="en-US" b="1" dirty="0" smtClean="0">
                <a:solidFill>
                  <a:schemeClr val="bg1"/>
                </a:solidFill>
              </a:rPr>
              <a:t>Deputy </a:t>
            </a:r>
            <a:r>
              <a:rPr lang="en-US" b="1" dirty="0">
                <a:solidFill>
                  <a:schemeClr val="bg1"/>
                </a:solidFill>
              </a:rPr>
              <a:t>H</a:t>
            </a:r>
            <a:r>
              <a:rPr lang="en-US" b="1" dirty="0" smtClean="0">
                <a:solidFill>
                  <a:schemeClr val="bg1"/>
                </a:solidFill>
              </a:rPr>
              <a:t>ead </a:t>
            </a:r>
            <a:r>
              <a:rPr lang="en-US" b="1" dirty="0">
                <a:solidFill>
                  <a:schemeClr val="bg1"/>
                </a:solidFill>
              </a:rPr>
              <a:t>of </a:t>
            </a:r>
            <a:r>
              <a:rPr lang="en-US" b="1" dirty="0" smtClean="0">
                <a:solidFill>
                  <a:schemeClr val="bg1"/>
                </a:solidFill>
              </a:rPr>
              <a:t>General Department of Information </a:t>
            </a:r>
            <a:r>
              <a:rPr lang="en-US" b="1" dirty="0" err="1" smtClean="0">
                <a:solidFill>
                  <a:schemeClr val="bg1"/>
                </a:solidFill>
              </a:rPr>
              <a:t>Techonology</a:t>
            </a:r>
            <a:r>
              <a:rPr lang="en-US" b="1" dirty="0" smtClean="0">
                <a:solidFill>
                  <a:schemeClr val="bg1"/>
                </a:solidFill>
              </a:rPr>
              <a:t> </a:t>
            </a:r>
            <a:endParaRPr lang="en-US" b="1" dirty="0">
              <a:solidFill>
                <a:schemeClr val="bg1"/>
              </a:solidFill>
            </a:endParaRPr>
          </a:p>
          <a:p>
            <a:r>
              <a:rPr lang="en-US" b="1" dirty="0">
                <a:solidFill>
                  <a:schemeClr val="bg1"/>
                </a:solidFill>
              </a:rPr>
              <a:t>Federal Customs Service</a:t>
            </a:r>
          </a:p>
          <a:p>
            <a:r>
              <a:rPr lang="en-US" b="1" dirty="0">
                <a:solidFill>
                  <a:schemeClr val="bg1"/>
                </a:solidFill>
              </a:rPr>
              <a:t>Russian Federation</a:t>
            </a:r>
          </a:p>
        </p:txBody>
      </p:sp>
    </p:spTree>
    <p:extLst>
      <p:ext uri="{BB962C8B-B14F-4D97-AF65-F5344CB8AC3E}">
        <p14:creationId xmlns:p14="http://schemas.microsoft.com/office/powerpoint/2010/main" val="3167074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10</a:t>
            </a:fld>
            <a:endParaRPr lang="en-US" dirty="0"/>
          </a:p>
        </p:txBody>
      </p:sp>
      <p:sp>
        <p:nvSpPr>
          <p:cNvPr id="4" name="Заголовок 3"/>
          <p:cNvSpPr>
            <a:spLocks noGrp="1"/>
          </p:cNvSpPr>
          <p:nvPr>
            <p:ph type="title"/>
          </p:nvPr>
        </p:nvSpPr>
        <p:spPr/>
        <p:txBody>
          <a:bodyPr/>
          <a:lstStyle/>
          <a:p>
            <a:r>
              <a:rPr lang="en-US" sz="2400" dirty="0"/>
              <a:t>The basic ORGANIZATIONAL direction digital transformation </a:t>
            </a:r>
            <a:r>
              <a:rPr lang="ru-RU" sz="2400" b="1" dirty="0">
                <a:effectLst>
                  <a:outerShdw blurRad="38100" dist="38100" dir="2700000" algn="tl">
                    <a:srgbClr val="000000">
                      <a:alpha val="43137"/>
                    </a:srgbClr>
                  </a:outerShdw>
                </a:effectLst>
              </a:rPr>
              <a:t/>
            </a:r>
            <a:br>
              <a:rPr lang="ru-RU" sz="2400" b="1" dirty="0">
                <a:effectLst>
                  <a:outerShdw blurRad="38100" dist="38100" dir="2700000" algn="tl">
                    <a:srgbClr val="000000">
                      <a:alpha val="43137"/>
                    </a:srgbClr>
                  </a:outerShdw>
                </a:effectLst>
              </a:rPr>
            </a:br>
            <a:endParaRPr lang="ru-RU" sz="2400" b="1" dirty="0">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42" y="1409095"/>
            <a:ext cx="10058400" cy="4841588"/>
          </a:xfrm>
          <a:prstGeom prst="rect">
            <a:avLst/>
          </a:prstGeom>
        </p:spPr>
      </p:pic>
      <p:sp>
        <p:nvSpPr>
          <p:cNvPr id="7" name="Прямоугольник 6"/>
          <p:cNvSpPr/>
          <p:nvPr/>
        </p:nvSpPr>
        <p:spPr>
          <a:xfrm>
            <a:off x="7568119" y="1780166"/>
            <a:ext cx="2519464" cy="23346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b="1" dirty="0" smtClean="0">
                <a:solidFill>
                  <a:schemeClr val="bg1"/>
                </a:solidFill>
              </a:rPr>
              <a:t> 1. Process </a:t>
            </a:r>
            <a:r>
              <a:rPr lang="en-US" sz="1600" b="1" dirty="0">
                <a:solidFill>
                  <a:schemeClr val="bg1"/>
                </a:solidFill>
              </a:rPr>
              <a:t>optimization</a:t>
            </a:r>
            <a:endParaRPr lang="ru-RU" sz="1600" b="1" dirty="0">
              <a:solidFill>
                <a:schemeClr val="bg1"/>
              </a:solidFill>
            </a:endParaRPr>
          </a:p>
        </p:txBody>
      </p:sp>
      <p:sp>
        <p:nvSpPr>
          <p:cNvPr id="8" name="Прямоугольник 7"/>
          <p:cNvSpPr/>
          <p:nvPr/>
        </p:nvSpPr>
        <p:spPr>
          <a:xfrm>
            <a:off x="7568118" y="2110907"/>
            <a:ext cx="3520923" cy="78794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a:t>Monitoring and continuous optimization of processes in accordance with the advanced trends of digital transformation</a:t>
            </a:r>
            <a:endParaRPr lang="ru-RU" sz="1400" b="1" dirty="0"/>
          </a:p>
        </p:txBody>
      </p:sp>
      <p:sp>
        <p:nvSpPr>
          <p:cNvPr id="9" name="Прямоугольник 8"/>
          <p:cNvSpPr/>
          <p:nvPr/>
        </p:nvSpPr>
        <p:spPr>
          <a:xfrm>
            <a:off x="7937770" y="3200405"/>
            <a:ext cx="1196502" cy="25291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2. </a:t>
            </a:r>
            <a:r>
              <a:rPr lang="en-US" sz="1600" b="1" dirty="0"/>
              <a:t>Data</a:t>
            </a:r>
            <a:r>
              <a:rPr lang="en-US" dirty="0"/>
              <a:t> </a:t>
            </a:r>
            <a:endParaRPr lang="ru-RU" dirty="0"/>
          </a:p>
        </p:txBody>
      </p:sp>
      <p:sp>
        <p:nvSpPr>
          <p:cNvPr id="10" name="Прямоугольник 9"/>
          <p:cNvSpPr/>
          <p:nvPr/>
        </p:nvSpPr>
        <p:spPr>
          <a:xfrm>
            <a:off x="8015591" y="3608966"/>
            <a:ext cx="3180945" cy="107004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a:t>A strategic approach to data management by providing comprehensive access to real-time, ensuring data security</a:t>
            </a:r>
            <a:endParaRPr lang="ru-RU" sz="1400" b="1" dirty="0"/>
          </a:p>
        </p:txBody>
      </p:sp>
      <p:sp>
        <p:nvSpPr>
          <p:cNvPr id="11" name="Прямоугольник 10"/>
          <p:cNvSpPr/>
          <p:nvPr/>
        </p:nvSpPr>
        <p:spPr>
          <a:xfrm>
            <a:off x="7568119" y="5165392"/>
            <a:ext cx="1259732" cy="2140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3. </a:t>
            </a:r>
            <a:r>
              <a:rPr lang="en-US" sz="1600" b="1" dirty="0"/>
              <a:t>Models</a:t>
            </a:r>
            <a:endParaRPr lang="ru-RU" sz="1600" b="1" dirty="0"/>
          </a:p>
        </p:txBody>
      </p:sp>
      <p:sp>
        <p:nvSpPr>
          <p:cNvPr id="12" name="Прямоугольник 11"/>
          <p:cNvSpPr/>
          <p:nvPr/>
        </p:nvSpPr>
        <p:spPr>
          <a:xfrm>
            <a:off x="7568119" y="5535043"/>
            <a:ext cx="3520922" cy="94357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a:t>Large-scale application of models based on a continuous process of innovation </a:t>
            </a:r>
            <a:endParaRPr lang="ru-RU" sz="1400" b="1" dirty="0"/>
          </a:p>
        </p:txBody>
      </p:sp>
      <p:sp>
        <p:nvSpPr>
          <p:cNvPr id="13" name="Прямоугольник 12"/>
          <p:cNvSpPr/>
          <p:nvPr/>
        </p:nvSpPr>
        <p:spPr>
          <a:xfrm>
            <a:off x="1254868" y="4970839"/>
            <a:ext cx="1668293" cy="47665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b="1" dirty="0"/>
              <a:t>4. Infrastructure and tools </a:t>
            </a:r>
            <a:endParaRPr lang="ru-RU" sz="1600" b="1" dirty="0"/>
          </a:p>
        </p:txBody>
      </p:sp>
      <p:sp>
        <p:nvSpPr>
          <p:cNvPr id="14" name="Прямоугольник 13"/>
          <p:cNvSpPr/>
          <p:nvPr/>
        </p:nvSpPr>
        <p:spPr>
          <a:xfrm>
            <a:off x="1108954" y="5535044"/>
            <a:ext cx="3482502" cy="85602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a:t>Powerful, reliable and flexible systems and tools create an infrastructure that effectively facilitates digital transformation </a:t>
            </a:r>
            <a:endParaRPr lang="ru-RU" sz="1400" b="1" dirty="0"/>
          </a:p>
        </p:txBody>
      </p:sp>
      <p:sp>
        <p:nvSpPr>
          <p:cNvPr id="15" name="Прямоугольник 14"/>
          <p:cNvSpPr/>
          <p:nvPr/>
        </p:nvSpPr>
        <p:spPr>
          <a:xfrm>
            <a:off x="1254868" y="3453324"/>
            <a:ext cx="1668293" cy="37656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b="1" dirty="0"/>
              <a:t>5. People and competencies </a:t>
            </a:r>
            <a:endParaRPr lang="ru-RU" sz="1600" b="1" dirty="0"/>
          </a:p>
        </p:txBody>
      </p:sp>
      <p:sp>
        <p:nvSpPr>
          <p:cNvPr id="16" name="Прямоугольник 15"/>
          <p:cNvSpPr/>
          <p:nvPr/>
        </p:nvSpPr>
        <p:spPr>
          <a:xfrm>
            <a:off x="369652" y="3920252"/>
            <a:ext cx="3210128" cy="75875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1400" b="1" dirty="0"/>
              <a:t>Unique </a:t>
            </a:r>
            <a:r>
              <a:rPr lang="ru-RU" sz="1400" b="1" dirty="0" smtClean="0"/>
              <a:t>professionals</a:t>
            </a:r>
            <a:r>
              <a:rPr lang="en-US" sz="1400" b="1" dirty="0" smtClean="0"/>
              <a:t>,</a:t>
            </a:r>
            <a:r>
              <a:rPr lang="ru-RU" sz="1400" b="1" dirty="0" smtClean="0"/>
              <a:t> </a:t>
            </a:r>
            <a:r>
              <a:rPr lang="ru-RU" sz="1400" b="1" dirty="0"/>
              <a:t>who are able to quickly learn new skills to help develop successfully in the era of digital transformation</a:t>
            </a:r>
          </a:p>
        </p:txBody>
      </p:sp>
      <p:sp>
        <p:nvSpPr>
          <p:cNvPr id="17" name="Прямоугольник 16"/>
          <p:cNvSpPr/>
          <p:nvPr/>
        </p:nvSpPr>
        <p:spPr>
          <a:xfrm>
            <a:off x="1254868" y="1896898"/>
            <a:ext cx="1668293" cy="46206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b="1" dirty="0"/>
              <a:t>6. Culture and interaction </a:t>
            </a:r>
            <a:endParaRPr lang="ru-RU" sz="1600" b="1" dirty="0"/>
          </a:p>
        </p:txBody>
      </p:sp>
      <p:sp>
        <p:nvSpPr>
          <p:cNvPr id="18" name="Прямоугольник 17"/>
          <p:cNvSpPr/>
          <p:nvPr/>
        </p:nvSpPr>
        <p:spPr>
          <a:xfrm>
            <a:off x="369651" y="2470830"/>
            <a:ext cx="3210128" cy="85603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a:t>A culture focused on interaction and the principles of honest and open communication contributes to the development of digital transformation </a:t>
            </a:r>
            <a:endParaRPr lang="ru-RU" sz="1400" b="1" dirty="0"/>
          </a:p>
        </p:txBody>
      </p:sp>
      <p:sp>
        <p:nvSpPr>
          <p:cNvPr id="19" name="Прямоугольник 18"/>
          <p:cNvSpPr/>
          <p:nvPr/>
        </p:nvSpPr>
        <p:spPr>
          <a:xfrm>
            <a:off x="4824919" y="3326864"/>
            <a:ext cx="2003898" cy="105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DIGITAL TRANSFORMATION</a:t>
            </a:r>
            <a:endParaRPr lang="ru-RU" sz="1600" b="1" dirty="0">
              <a:solidFill>
                <a:schemeClr val="tx1"/>
              </a:solidFill>
            </a:endParaRPr>
          </a:p>
        </p:txBody>
      </p:sp>
    </p:spTree>
    <p:extLst>
      <p:ext uri="{BB962C8B-B14F-4D97-AF65-F5344CB8AC3E}">
        <p14:creationId xmlns:p14="http://schemas.microsoft.com/office/powerpoint/2010/main" val="1351883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11</a:t>
            </a:fld>
            <a:endParaRPr lang="en-US" dirty="0"/>
          </a:p>
        </p:txBody>
      </p:sp>
      <p:sp>
        <p:nvSpPr>
          <p:cNvPr id="4" name="Заголовок 3"/>
          <p:cNvSpPr>
            <a:spLocks noGrp="1"/>
          </p:cNvSpPr>
          <p:nvPr>
            <p:ph type="title"/>
          </p:nvPr>
        </p:nvSpPr>
        <p:spPr/>
        <p:txBody>
          <a:bodyPr/>
          <a:lstStyle/>
          <a:p>
            <a:r>
              <a:rPr lang="en-US" sz="2400" dirty="0"/>
              <a:t>The main TECHNOLOGICAL directions digital transformation </a:t>
            </a:r>
            <a:endParaRPr lang="ru-RU" sz="2400" b="1" dirty="0">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323" y="3804807"/>
            <a:ext cx="10048673" cy="2493310"/>
          </a:xfrm>
          <a:prstGeom prst="rect">
            <a:avLst/>
          </a:prstGeom>
        </p:spPr>
      </p:pic>
      <p:sp>
        <p:nvSpPr>
          <p:cNvPr id="7" name="Freeform 5"/>
          <p:cNvSpPr>
            <a:spLocks/>
          </p:cNvSpPr>
          <p:nvPr/>
        </p:nvSpPr>
        <p:spPr bwMode="auto">
          <a:xfrm>
            <a:off x="2241549" y="1175907"/>
            <a:ext cx="3103563" cy="2628900"/>
          </a:xfrm>
          <a:custGeom>
            <a:avLst/>
            <a:gdLst>
              <a:gd name="T0" fmla="*/ 5363 w 5864"/>
              <a:gd name="T1" fmla="*/ 1871 h 4968"/>
              <a:gd name="T2" fmla="*/ 5030 w 5864"/>
              <a:gd name="T3" fmla="*/ 2039 h 4968"/>
              <a:gd name="T4" fmla="*/ 4827 w 5864"/>
              <a:gd name="T5" fmla="*/ 1849 h 4968"/>
              <a:gd name="T6" fmla="*/ 4759 w 5864"/>
              <a:gd name="T7" fmla="*/ 1586 h 4968"/>
              <a:gd name="T8" fmla="*/ 4914 w 5864"/>
              <a:gd name="T9" fmla="*/ 701 h 4968"/>
              <a:gd name="T10" fmla="*/ 4968 w 5864"/>
              <a:gd name="T11" fmla="*/ 280 h 4968"/>
              <a:gd name="T12" fmla="*/ 4401 w 5864"/>
              <a:gd name="T13" fmla="*/ 63 h 4968"/>
              <a:gd name="T14" fmla="*/ 3715 w 5864"/>
              <a:gd name="T15" fmla="*/ 18 h 4968"/>
              <a:gd name="T16" fmla="*/ 3554 w 5864"/>
              <a:gd name="T17" fmla="*/ 194 h 4968"/>
              <a:gd name="T18" fmla="*/ 3784 w 5864"/>
              <a:gd name="T19" fmla="*/ 523 h 4968"/>
              <a:gd name="T20" fmla="*/ 3798 w 5864"/>
              <a:gd name="T21" fmla="*/ 812 h 4968"/>
              <a:gd name="T22" fmla="*/ 3448 w 5864"/>
              <a:gd name="T23" fmla="*/ 1049 h 4968"/>
              <a:gd name="T24" fmla="*/ 2932 w 5864"/>
              <a:gd name="T25" fmla="*/ 1122 h 4968"/>
              <a:gd name="T26" fmla="*/ 2488 w 5864"/>
              <a:gd name="T27" fmla="*/ 1069 h 4968"/>
              <a:gd name="T28" fmla="*/ 2095 w 5864"/>
              <a:gd name="T29" fmla="*/ 855 h 4968"/>
              <a:gd name="T30" fmla="*/ 2059 w 5864"/>
              <a:gd name="T31" fmla="*/ 559 h 4968"/>
              <a:gd name="T32" fmla="*/ 2302 w 5864"/>
              <a:gd name="T33" fmla="*/ 224 h 4968"/>
              <a:gd name="T34" fmla="*/ 2198 w 5864"/>
              <a:gd name="T35" fmla="*/ 36 h 4968"/>
              <a:gd name="T36" fmla="*/ 1561 w 5864"/>
              <a:gd name="T37" fmla="*/ 44 h 4968"/>
              <a:gd name="T38" fmla="*/ 914 w 5864"/>
              <a:gd name="T39" fmla="*/ 261 h 4968"/>
              <a:gd name="T40" fmla="*/ 893 w 5864"/>
              <a:gd name="T41" fmla="*/ 510 h 4968"/>
              <a:gd name="T42" fmla="*/ 1107 w 5864"/>
              <a:gd name="T43" fmla="*/ 1512 h 4968"/>
              <a:gd name="T44" fmla="*/ 1054 w 5864"/>
              <a:gd name="T45" fmla="*/ 1817 h 4968"/>
              <a:gd name="T46" fmla="*/ 867 w 5864"/>
              <a:gd name="T47" fmla="*/ 2029 h 4968"/>
              <a:gd name="T48" fmla="*/ 591 w 5864"/>
              <a:gd name="T49" fmla="*/ 1942 h 4968"/>
              <a:gd name="T50" fmla="*/ 284 w 5864"/>
              <a:gd name="T51" fmla="*/ 1776 h 4968"/>
              <a:gd name="T52" fmla="*/ 100 w 5864"/>
              <a:gd name="T53" fmla="*/ 1939 h 4968"/>
              <a:gd name="T54" fmla="*/ 1 w 5864"/>
              <a:gd name="T55" fmla="*/ 2422 h 4968"/>
              <a:gd name="T56" fmla="*/ 80 w 5864"/>
              <a:gd name="T57" fmla="*/ 2982 h 4968"/>
              <a:gd name="T58" fmla="*/ 253 w 5864"/>
              <a:gd name="T59" fmla="*/ 3189 h 4968"/>
              <a:gd name="T60" fmla="*/ 502 w 5864"/>
              <a:gd name="T61" fmla="*/ 3097 h 4968"/>
              <a:gd name="T62" fmla="*/ 834 w 5864"/>
              <a:gd name="T63" fmla="*/ 2929 h 4968"/>
              <a:gd name="T64" fmla="*/ 1038 w 5864"/>
              <a:gd name="T65" fmla="*/ 3119 h 4968"/>
              <a:gd name="T66" fmla="*/ 1106 w 5864"/>
              <a:gd name="T67" fmla="*/ 3382 h 4968"/>
              <a:gd name="T68" fmla="*/ 951 w 5864"/>
              <a:gd name="T69" fmla="*/ 4267 h 4968"/>
              <a:gd name="T70" fmla="*/ 896 w 5864"/>
              <a:gd name="T71" fmla="*/ 4688 h 4968"/>
              <a:gd name="T72" fmla="*/ 1463 w 5864"/>
              <a:gd name="T73" fmla="*/ 4905 h 4968"/>
              <a:gd name="T74" fmla="*/ 2150 w 5864"/>
              <a:gd name="T75" fmla="*/ 4950 h 4968"/>
              <a:gd name="T76" fmla="*/ 2311 w 5864"/>
              <a:gd name="T77" fmla="*/ 4774 h 4968"/>
              <a:gd name="T78" fmla="*/ 2080 w 5864"/>
              <a:gd name="T79" fmla="*/ 4445 h 4968"/>
              <a:gd name="T80" fmla="*/ 2066 w 5864"/>
              <a:gd name="T81" fmla="*/ 4157 h 4968"/>
              <a:gd name="T82" fmla="*/ 2416 w 5864"/>
              <a:gd name="T83" fmla="*/ 3919 h 4968"/>
              <a:gd name="T84" fmla="*/ 2932 w 5864"/>
              <a:gd name="T85" fmla="*/ 3846 h 4968"/>
              <a:gd name="T86" fmla="*/ 3376 w 5864"/>
              <a:gd name="T87" fmla="*/ 3899 h 4968"/>
              <a:gd name="T88" fmla="*/ 3768 w 5864"/>
              <a:gd name="T89" fmla="*/ 4113 h 4968"/>
              <a:gd name="T90" fmla="*/ 3805 w 5864"/>
              <a:gd name="T91" fmla="*/ 4409 h 4968"/>
              <a:gd name="T92" fmla="*/ 3562 w 5864"/>
              <a:gd name="T93" fmla="*/ 4744 h 4968"/>
              <a:gd name="T94" fmla="*/ 3667 w 5864"/>
              <a:gd name="T95" fmla="*/ 4932 h 4968"/>
              <a:gd name="T96" fmla="*/ 4304 w 5864"/>
              <a:gd name="T97" fmla="*/ 4924 h 4968"/>
              <a:gd name="T98" fmla="*/ 4950 w 5864"/>
              <a:gd name="T99" fmla="*/ 4707 h 4968"/>
              <a:gd name="T100" fmla="*/ 4971 w 5864"/>
              <a:gd name="T101" fmla="*/ 4458 h 4968"/>
              <a:gd name="T102" fmla="*/ 4757 w 5864"/>
              <a:gd name="T103" fmla="*/ 3456 h 4968"/>
              <a:gd name="T104" fmla="*/ 4810 w 5864"/>
              <a:gd name="T105" fmla="*/ 3151 h 4968"/>
              <a:gd name="T106" fmla="*/ 4997 w 5864"/>
              <a:gd name="T107" fmla="*/ 2939 h 4968"/>
              <a:gd name="T108" fmla="*/ 5273 w 5864"/>
              <a:gd name="T109" fmla="*/ 3026 h 4968"/>
              <a:gd name="T110" fmla="*/ 5579 w 5864"/>
              <a:gd name="T111" fmla="*/ 3192 h 4968"/>
              <a:gd name="T112" fmla="*/ 5765 w 5864"/>
              <a:gd name="T113" fmla="*/ 3029 h 4968"/>
              <a:gd name="T114" fmla="*/ 5863 w 5864"/>
              <a:gd name="T115" fmla="*/ 2546 h 4968"/>
              <a:gd name="T116" fmla="*/ 5785 w 5864"/>
              <a:gd name="T117" fmla="*/ 1986 h 4968"/>
              <a:gd name="T118" fmla="*/ 5612 w 5864"/>
              <a:gd name="T119" fmla="*/ 1779 h 4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64" h="4968">
                <a:moveTo>
                  <a:pt x="5597" y="1776"/>
                </a:moveTo>
                <a:lnTo>
                  <a:pt x="5579" y="1776"/>
                </a:lnTo>
                <a:lnTo>
                  <a:pt x="5562" y="1778"/>
                </a:lnTo>
                <a:lnTo>
                  <a:pt x="5545" y="1780"/>
                </a:lnTo>
                <a:lnTo>
                  <a:pt x="5527" y="1785"/>
                </a:lnTo>
                <a:lnTo>
                  <a:pt x="5511" y="1789"/>
                </a:lnTo>
                <a:lnTo>
                  <a:pt x="5493" y="1795"/>
                </a:lnTo>
                <a:lnTo>
                  <a:pt x="5477" y="1802"/>
                </a:lnTo>
                <a:lnTo>
                  <a:pt x="5460" y="1810"/>
                </a:lnTo>
                <a:lnTo>
                  <a:pt x="5443" y="1819"/>
                </a:lnTo>
                <a:lnTo>
                  <a:pt x="5426" y="1828"/>
                </a:lnTo>
                <a:lnTo>
                  <a:pt x="5411" y="1839"/>
                </a:lnTo>
                <a:lnTo>
                  <a:pt x="5394" y="1849"/>
                </a:lnTo>
                <a:lnTo>
                  <a:pt x="5363" y="1871"/>
                </a:lnTo>
                <a:lnTo>
                  <a:pt x="5332" y="1895"/>
                </a:lnTo>
                <a:lnTo>
                  <a:pt x="5273" y="1942"/>
                </a:lnTo>
                <a:lnTo>
                  <a:pt x="5219" y="1985"/>
                </a:lnTo>
                <a:lnTo>
                  <a:pt x="5196" y="2004"/>
                </a:lnTo>
                <a:lnTo>
                  <a:pt x="5172" y="2019"/>
                </a:lnTo>
                <a:lnTo>
                  <a:pt x="5162" y="2025"/>
                </a:lnTo>
                <a:lnTo>
                  <a:pt x="5151" y="2030"/>
                </a:lnTo>
                <a:lnTo>
                  <a:pt x="5141" y="2033"/>
                </a:lnTo>
                <a:lnTo>
                  <a:pt x="5131" y="2037"/>
                </a:lnTo>
                <a:lnTo>
                  <a:pt x="5109" y="2040"/>
                </a:lnTo>
                <a:lnTo>
                  <a:pt x="5088" y="2043"/>
                </a:lnTo>
                <a:lnTo>
                  <a:pt x="5068" y="2043"/>
                </a:lnTo>
                <a:lnTo>
                  <a:pt x="5048" y="2042"/>
                </a:lnTo>
                <a:lnTo>
                  <a:pt x="5030" y="2039"/>
                </a:lnTo>
                <a:lnTo>
                  <a:pt x="5012" y="2035"/>
                </a:lnTo>
                <a:lnTo>
                  <a:pt x="4997" y="2029"/>
                </a:lnTo>
                <a:lnTo>
                  <a:pt x="4981" y="2022"/>
                </a:lnTo>
                <a:lnTo>
                  <a:pt x="4967" y="2012"/>
                </a:lnTo>
                <a:lnTo>
                  <a:pt x="4953" y="2003"/>
                </a:lnTo>
                <a:lnTo>
                  <a:pt x="4938" y="1992"/>
                </a:lnTo>
                <a:lnTo>
                  <a:pt x="4925" y="1981"/>
                </a:lnTo>
                <a:lnTo>
                  <a:pt x="4913" y="1968"/>
                </a:lnTo>
                <a:lnTo>
                  <a:pt x="4901" y="1954"/>
                </a:lnTo>
                <a:lnTo>
                  <a:pt x="4889" y="1939"/>
                </a:lnTo>
                <a:lnTo>
                  <a:pt x="4876" y="1924"/>
                </a:lnTo>
                <a:lnTo>
                  <a:pt x="4855" y="1895"/>
                </a:lnTo>
                <a:lnTo>
                  <a:pt x="4835" y="1864"/>
                </a:lnTo>
                <a:lnTo>
                  <a:pt x="4827" y="1849"/>
                </a:lnTo>
                <a:lnTo>
                  <a:pt x="4819" y="1834"/>
                </a:lnTo>
                <a:lnTo>
                  <a:pt x="4810" y="1817"/>
                </a:lnTo>
                <a:lnTo>
                  <a:pt x="4803" y="1801"/>
                </a:lnTo>
                <a:lnTo>
                  <a:pt x="4796" y="1785"/>
                </a:lnTo>
                <a:lnTo>
                  <a:pt x="4790" y="1767"/>
                </a:lnTo>
                <a:lnTo>
                  <a:pt x="4784" y="1749"/>
                </a:lnTo>
                <a:lnTo>
                  <a:pt x="4779" y="1732"/>
                </a:lnTo>
                <a:lnTo>
                  <a:pt x="4774" y="1713"/>
                </a:lnTo>
                <a:lnTo>
                  <a:pt x="4770" y="1694"/>
                </a:lnTo>
                <a:lnTo>
                  <a:pt x="4767" y="1674"/>
                </a:lnTo>
                <a:lnTo>
                  <a:pt x="4764" y="1653"/>
                </a:lnTo>
                <a:lnTo>
                  <a:pt x="4761" y="1632"/>
                </a:lnTo>
                <a:lnTo>
                  <a:pt x="4760" y="1610"/>
                </a:lnTo>
                <a:lnTo>
                  <a:pt x="4759" y="1586"/>
                </a:lnTo>
                <a:lnTo>
                  <a:pt x="4757" y="1563"/>
                </a:lnTo>
                <a:lnTo>
                  <a:pt x="4757" y="1512"/>
                </a:lnTo>
                <a:lnTo>
                  <a:pt x="4760" y="1457"/>
                </a:lnTo>
                <a:lnTo>
                  <a:pt x="4764" y="1398"/>
                </a:lnTo>
                <a:lnTo>
                  <a:pt x="4772" y="1335"/>
                </a:lnTo>
                <a:lnTo>
                  <a:pt x="4781" y="1266"/>
                </a:lnTo>
                <a:lnTo>
                  <a:pt x="4793" y="1191"/>
                </a:lnTo>
                <a:lnTo>
                  <a:pt x="4793" y="1188"/>
                </a:lnTo>
                <a:lnTo>
                  <a:pt x="4793" y="1186"/>
                </a:lnTo>
                <a:lnTo>
                  <a:pt x="4814" y="1089"/>
                </a:lnTo>
                <a:lnTo>
                  <a:pt x="4836" y="991"/>
                </a:lnTo>
                <a:lnTo>
                  <a:pt x="4861" y="894"/>
                </a:lnTo>
                <a:lnTo>
                  <a:pt x="4887" y="798"/>
                </a:lnTo>
                <a:lnTo>
                  <a:pt x="4914" y="701"/>
                </a:lnTo>
                <a:lnTo>
                  <a:pt x="4942" y="605"/>
                </a:lnTo>
                <a:lnTo>
                  <a:pt x="4971" y="510"/>
                </a:lnTo>
                <a:lnTo>
                  <a:pt x="5003" y="416"/>
                </a:lnTo>
                <a:lnTo>
                  <a:pt x="5005" y="402"/>
                </a:lnTo>
                <a:lnTo>
                  <a:pt x="5007" y="389"/>
                </a:lnTo>
                <a:lnTo>
                  <a:pt x="5007" y="375"/>
                </a:lnTo>
                <a:lnTo>
                  <a:pt x="5004" y="362"/>
                </a:lnTo>
                <a:lnTo>
                  <a:pt x="5003" y="349"/>
                </a:lnTo>
                <a:lnTo>
                  <a:pt x="5000" y="336"/>
                </a:lnTo>
                <a:lnTo>
                  <a:pt x="4995" y="325"/>
                </a:lnTo>
                <a:lnTo>
                  <a:pt x="4990" y="313"/>
                </a:lnTo>
                <a:lnTo>
                  <a:pt x="4983" y="301"/>
                </a:lnTo>
                <a:lnTo>
                  <a:pt x="4976" y="291"/>
                </a:lnTo>
                <a:lnTo>
                  <a:pt x="4968" y="280"/>
                </a:lnTo>
                <a:lnTo>
                  <a:pt x="4960" y="271"/>
                </a:lnTo>
                <a:lnTo>
                  <a:pt x="4950" y="261"/>
                </a:lnTo>
                <a:lnTo>
                  <a:pt x="4940" y="253"/>
                </a:lnTo>
                <a:lnTo>
                  <a:pt x="4928" y="246"/>
                </a:lnTo>
                <a:lnTo>
                  <a:pt x="4916" y="240"/>
                </a:lnTo>
                <a:lnTo>
                  <a:pt x="4847" y="212"/>
                </a:lnTo>
                <a:lnTo>
                  <a:pt x="4781" y="186"/>
                </a:lnTo>
                <a:lnTo>
                  <a:pt x="4716" y="162"/>
                </a:lnTo>
                <a:lnTo>
                  <a:pt x="4653" y="137"/>
                </a:lnTo>
                <a:lnTo>
                  <a:pt x="4586" y="115"/>
                </a:lnTo>
                <a:lnTo>
                  <a:pt x="4516" y="93"/>
                </a:lnTo>
                <a:lnTo>
                  <a:pt x="4480" y="83"/>
                </a:lnTo>
                <a:lnTo>
                  <a:pt x="4441" y="72"/>
                </a:lnTo>
                <a:lnTo>
                  <a:pt x="4401" y="63"/>
                </a:lnTo>
                <a:lnTo>
                  <a:pt x="4360" y="54"/>
                </a:lnTo>
                <a:lnTo>
                  <a:pt x="4304" y="44"/>
                </a:lnTo>
                <a:lnTo>
                  <a:pt x="4240" y="35"/>
                </a:lnTo>
                <a:lnTo>
                  <a:pt x="4173" y="27"/>
                </a:lnTo>
                <a:lnTo>
                  <a:pt x="4105" y="17"/>
                </a:lnTo>
                <a:lnTo>
                  <a:pt x="4039" y="10"/>
                </a:lnTo>
                <a:lnTo>
                  <a:pt x="3977" y="4"/>
                </a:lnTo>
                <a:lnTo>
                  <a:pt x="3922" y="1"/>
                </a:lnTo>
                <a:lnTo>
                  <a:pt x="3876" y="0"/>
                </a:lnTo>
                <a:lnTo>
                  <a:pt x="3838" y="1"/>
                </a:lnTo>
                <a:lnTo>
                  <a:pt x="3804" y="3"/>
                </a:lnTo>
                <a:lnTo>
                  <a:pt x="3771" y="7"/>
                </a:lnTo>
                <a:lnTo>
                  <a:pt x="3742" y="13"/>
                </a:lnTo>
                <a:lnTo>
                  <a:pt x="3715" y="18"/>
                </a:lnTo>
                <a:lnTo>
                  <a:pt x="3689" y="27"/>
                </a:lnTo>
                <a:lnTo>
                  <a:pt x="3667" y="36"/>
                </a:lnTo>
                <a:lnTo>
                  <a:pt x="3647" y="47"/>
                </a:lnTo>
                <a:lnTo>
                  <a:pt x="3628" y="57"/>
                </a:lnTo>
                <a:lnTo>
                  <a:pt x="3612" y="69"/>
                </a:lnTo>
                <a:lnTo>
                  <a:pt x="3597" y="82"/>
                </a:lnTo>
                <a:lnTo>
                  <a:pt x="3586" y="95"/>
                </a:lnTo>
                <a:lnTo>
                  <a:pt x="3575" y="109"/>
                </a:lnTo>
                <a:lnTo>
                  <a:pt x="3567" y="124"/>
                </a:lnTo>
                <a:lnTo>
                  <a:pt x="3560" y="138"/>
                </a:lnTo>
                <a:lnTo>
                  <a:pt x="3555" y="153"/>
                </a:lnTo>
                <a:lnTo>
                  <a:pt x="3553" y="166"/>
                </a:lnTo>
                <a:lnTo>
                  <a:pt x="3553" y="180"/>
                </a:lnTo>
                <a:lnTo>
                  <a:pt x="3554" y="194"/>
                </a:lnTo>
                <a:lnTo>
                  <a:pt x="3557" y="208"/>
                </a:lnTo>
                <a:lnTo>
                  <a:pt x="3562" y="224"/>
                </a:lnTo>
                <a:lnTo>
                  <a:pt x="3568" y="238"/>
                </a:lnTo>
                <a:lnTo>
                  <a:pt x="3576" y="253"/>
                </a:lnTo>
                <a:lnTo>
                  <a:pt x="3586" y="268"/>
                </a:lnTo>
                <a:lnTo>
                  <a:pt x="3607" y="300"/>
                </a:lnTo>
                <a:lnTo>
                  <a:pt x="3633" y="333"/>
                </a:lnTo>
                <a:lnTo>
                  <a:pt x="3660" y="366"/>
                </a:lnTo>
                <a:lnTo>
                  <a:pt x="3689" y="400"/>
                </a:lnTo>
                <a:lnTo>
                  <a:pt x="3717" y="435"/>
                </a:lnTo>
                <a:lnTo>
                  <a:pt x="3746" y="469"/>
                </a:lnTo>
                <a:lnTo>
                  <a:pt x="3760" y="488"/>
                </a:lnTo>
                <a:lnTo>
                  <a:pt x="3773" y="505"/>
                </a:lnTo>
                <a:lnTo>
                  <a:pt x="3784" y="523"/>
                </a:lnTo>
                <a:lnTo>
                  <a:pt x="3796" y="542"/>
                </a:lnTo>
                <a:lnTo>
                  <a:pt x="3805" y="559"/>
                </a:lnTo>
                <a:lnTo>
                  <a:pt x="3815" y="578"/>
                </a:lnTo>
                <a:lnTo>
                  <a:pt x="3823" y="596"/>
                </a:lnTo>
                <a:lnTo>
                  <a:pt x="3829" y="615"/>
                </a:lnTo>
                <a:lnTo>
                  <a:pt x="3834" y="633"/>
                </a:lnTo>
                <a:lnTo>
                  <a:pt x="3837" y="652"/>
                </a:lnTo>
                <a:lnTo>
                  <a:pt x="3838" y="671"/>
                </a:lnTo>
                <a:lnTo>
                  <a:pt x="3838" y="688"/>
                </a:lnTo>
                <a:lnTo>
                  <a:pt x="3835" y="714"/>
                </a:lnTo>
                <a:lnTo>
                  <a:pt x="3829" y="740"/>
                </a:lnTo>
                <a:lnTo>
                  <a:pt x="3821" y="765"/>
                </a:lnTo>
                <a:lnTo>
                  <a:pt x="3811" y="788"/>
                </a:lnTo>
                <a:lnTo>
                  <a:pt x="3798" y="812"/>
                </a:lnTo>
                <a:lnTo>
                  <a:pt x="3784" y="833"/>
                </a:lnTo>
                <a:lnTo>
                  <a:pt x="3768" y="855"/>
                </a:lnTo>
                <a:lnTo>
                  <a:pt x="3750" y="875"/>
                </a:lnTo>
                <a:lnTo>
                  <a:pt x="3730" y="895"/>
                </a:lnTo>
                <a:lnTo>
                  <a:pt x="3709" y="914"/>
                </a:lnTo>
                <a:lnTo>
                  <a:pt x="3686" y="933"/>
                </a:lnTo>
                <a:lnTo>
                  <a:pt x="3661" y="949"/>
                </a:lnTo>
                <a:lnTo>
                  <a:pt x="3635" y="967"/>
                </a:lnTo>
                <a:lnTo>
                  <a:pt x="3607" y="982"/>
                </a:lnTo>
                <a:lnTo>
                  <a:pt x="3577" y="997"/>
                </a:lnTo>
                <a:lnTo>
                  <a:pt x="3547" y="1011"/>
                </a:lnTo>
                <a:lnTo>
                  <a:pt x="3515" y="1024"/>
                </a:lnTo>
                <a:lnTo>
                  <a:pt x="3482" y="1037"/>
                </a:lnTo>
                <a:lnTo>
                  <a:pt x="3448" y="1049"/>
                </a:lnTo>
                <a:lnTo>
                  <a:pt x="3413" y="1059"/>
                </a:lnTo>
                <a:lnTo>
                  <a:pt x="3376" y="1069"/>
                </a:lnTo>
                <a:lnTo>
                  <a:pt x="3339" y="1078"/>
                </a:lnTo>
                <a:lnTo>
                  <a:pt x="3301" y="1086"/>
                </a:lnTo>
                <a:lnTo>
                  <a:pt x="3262" y="1095"/>
                </a:lnTo>
                <a:lnTo>
                  <a:pt x="3224" y="1100"/>
                </a:lnTo>
                <a:lnTo>
                  <a:pt x="3184" y="1106"/>
                </a:lnTo>
                <a:lnTo>
                  <a:pt x="3143" y="1111"/>
                </a:lnTo>
                <a:lnTo>
                  <a:pt x="3101" y="1114"/>
                </a:lnTo>
                <a:lnTo>
                  <a:pt x="3060" y="1118"/>
                </a:lnTo>
                <a:lnTo>
                  <a:pt x="3018" y="1120"/>
                </a:lnTo>
                <a:lnTo>
                  <a:pt x="2976" y="1122"/>
                </a:lnTo>
                <a:lnTo>
                  <a:pt x="2933" y="1122"/>
                </a:lnTo>
                <a:lnTo>
                  <a:pt x="2932" y="1122"/>
                </a:lnTo>
                <a:lnTo>
                  <a:pt x="2932" y="1122"/>
                </a:lnTo>
                <a:lnTo>
                  <a:pt x="2932" y="1122"/>
                </a:lnTo>
                <a:lnTo>
                  <a:pt x="2931" y="1122"/>
                </a:lnTo>
                <a:lnTo>
                  <a:pt x="2889" y="1122"/>
                </a:lnTo>
                <a:lnTo>
                  <a:pt x="2846" y="1120"/>
                </a:lnTo>
                <a:lnTo>
                  <a:pt x="2804" y="1118"/>
                </a:lnTo>
                <a:lnTo>
                  <a:pt x="2763" y="1114"/>
                </a:lnTo>
                <a:lnTo>
                  <a:pt x="2722" y="1111"/>
                </a:lnTo>
                <a:lnTo>
                  <a:pt x="2681" y="1106"/>
                </a:lnTo>
                <a:lnTo>
                  <a:pt x="2641" y="1100"/>
                </a:lnTo>
                <a:lnTo>
                  <a:pt x="2602" y="1093"/>
                </a:lnTo>
                <a:lnTo>
                  <a:pt x="2563" y="1086"/>
                </a:lnTo>
                <a:lnTo>
                  <a:pt x="2524" y="1078"/>
                </a:lnTo>
                <a:lnTo>
                  <a:pt x="2488" y="1069"/>
                </a:lnTo>
                <a:lnTo>
                  <a:pt x="2452" y="1059"/>
                </a:lnTo>
                <a:lnTo>
                  <a:pt x="2416" y="1049"/>
                </a:lnTo>
                <a:lnTo>
                  <a:pt x="2382" y="1037"/>
                </a:lnTo>
                <a:lnTo>
                  <a:pt x="2349" y="1024"/>
                </a:lnTo>
                <a:lnTo>
                  <a:pt x="2318" y="1011"/>
                </a:lnTo>
                <a:lnTo>
                  <a:pt x="2287" y="997"/>
                </a:lnTo>
                <a:lnTo>
                  <a:pt x="2258" y="982"/>
                </a:lnTo>
                <a:lnTo>
                  <a:pt x="2229" y="967"/>
                </a:lnTo>
                <a:lnTo>
                  <a:pt x="2204" y="949"/>
                </a:lnTo>
                <a:lnTo>
                  <a:pt x="2179" y="933"/>
                </a:lnTo>
                <a:lnTo>
                  <a:pt x="2155" y="914"/>
                </a:lnTo>
                <a:lnTo>
                  <a:pt x="2134" y="895"/>
                </a:lnTo>
                <a:lnTo>
                  <a:pt x="2114" y="875"/>
                </a:lnTo>
                <a:lnTo>
                  <a:pt x="2095" y="855"/>
                </a:lnTo>
                <a:lnTo>
                  <a:pt x="2080" y="833"/>
                </a:lnTo>
                <a:lnTo>
                  <a:pt x="2066" y="812"/>
                </a:lnTo>
                <a:lnTo>
                  <a:pt x="2053" y="788"/>
                </a:lnTo>
                <a:lnTo>
                  <a:pt x="2044" y="765"/>
                </a:lnTo>
                <a:lnTo>
                  <a:pt x="2036" y="740"/>
                </a:lnTo>
                <a:lnTo>
                  <a:pt x="2030" y="714"/>
                </a:lnTo>
                <a:lnTo>
                  <a:pt x="2026" y="688"/>
                </a:lnTo>
                <a:lnTo>
                  <a:pt x="2026" y="671"/>
                </a:lnTo>
                <a:lnTo>
                  <a:pt x="2027" y="652"/>
                </a:lnTo>
                <a:lnTo>
                  <a:pt x="2031" y="633"/>
                </a:lnTo>
                <a:lnTo>
                  <a:pt x="2036" y="615"/>
                </a:lnTo>
                <a:lnTo>
                  <a:pt x="2041" y="596"/>
                </a:lnTo>
                <a:lnTo>
                  <a:pt x="2050" y="578"/>
                </a:lnTo>
                <a:lnTo>
                  <a:pt x="2059" y="559"/>
                </a:lnTo>
                <a:lnTo>
                  <a:pt x="2068" y="542"/>
                </a:lnTo>
                <a:lnTo>
                  <a:pt x="2080" y="523"/>
                </a:lnTo>
                <a:lnTo>
                  <a:pt x="2092" y="505"/>
                </a:lnTo>
                <a:lnTo>
                  <a:pt x="2105" y="488"/>
                </a:lnTo>
                <a:lnTo>
                  <a:pt x="2119" y="469"/>
                </a:lnTo>
                <a:lnTo>
                  <a:pt x="2147" y="435"/>
                </a:lnTo>
                <a:lnTo>
                  <a:pt x="2175" y="400"/>
                </a:lnTo>
                <a:lnTo>
                  <a:pt x="2205" y="366"/>
                </a:lnTo>
                <a:lnTo>
                  <a:pt x="2232" y="333"/>
                </a:lnTo>
                <a:lnTo>
                  <a:pt x="2258" y="300"/>
                </a:lnTo>
                <a:lnTo>
                  <a:pt x="2279" y="268"/>
                </a:lnTo>
                <a:lnTo>
                  <a:pt x="2288" y="253"/>
                </a:lnTo>
                <a:lnTo>
                  <a:pt x="2295" y="238"/>
                </a:lnTo>
                <a:lnTo>
                  <a:pt x="2302" y="224"/>
                </a:lnTo>
                <a:lnTo>
                  <a:pt x="2307" y="208"/>
                </a:lnTo>
                <a:lnTo>
                  <a:pt x="2311" y="194"/>
                </a:lnTo>
                <a:lnTo>
                  <a:pt x="2312" y="180"/>
                </a:lnTo>
                <a:lnTo>
                  <a:pt x="2312" y="166"/>
                </a:lnTo>
                <a:lnTo>
                  <a:pt x="2309" y="153"/>
                </a:lnTo>
                <a:lnTo>
                  <a:pt x="2305" y="138"/>
                </a:lnTo>
                <a:lnTo>
                  <a:pt x="2298" y="124"/>
                </a:lnTo>
                <a:lnTo>
                  <a:pt x="2289" y="109"/>
                </a:lnTo>
                <a:lnTo>
                  <a:pt x="2279" y="95"/>
                </a:lnTo>
                <a:lnTo>
                  <a:pt x="2267" y="82"/>
                </a:lnTo>
                <a:lnTo>
                  <a:pt x="2253" y="69"/>
                </a:lnTo>
                <a:lnTo>
                  <a:pt x="2237" y="57"/>
                </a:lnTo>
                <a:lnTo>
                  <a:pt x="2218" y="47"/>
                </a:lnTo>
                <a:lnTo>
                  <a:pt x="2198" y="36"/>
                </a:lnTo>
                <a:lnTo>
                  <a:pt x="2175" y="27"/>
                </a:lnTo>
                <a:lnTo>
                  <a:pt x="2150" y="18"/>
                </a:lnTo>
                <a:lnTo>
                  <a:pt x="2123" y="13"/>
                </a:lnTo>
                <a:lnTo>
                  <a:pt x="2093" y="7"/>
                </a:lnTo>
                <a:lnTo>
                  <a:pt x="2060" y="3"/>
                </a:lnTo>
                <a:lnTo>
                  <a:pt x="2026" y="1"/>
                </a:lnTo>
                <a:lnTo>
                  <a:pt x="1989" y="0"/>
                </a:lnTo>
                <a:lnTo>
                  <a:pt x="1943" y="1"/>
                </a:lnTo>
                <a:lnTo>
                  <a:pt x="1887" y="4"/>
                </a:lnTo>
                <a:lnTo>
                  <a:pt x="1825" y="10"/>
                </a:lnTo>
                <a:lnTo>
                  <a:pt x="1759" y="17"/>
                </a:lnTo>
                <a:lnTo>
                  <a:pt x="1691" y="27"/>
                </a:lnTo>
                <a:lnTo>
                  <a:pt x="1624" y="35"/>
                </a:lnTo>
                <a:lnTo>
                  <a:pt x="1561" y="44"/>
                </a:lnTo>
                <a:lnTo>
                  <a:pt x="1504" y="54"/>
                </a:lnTo>
                <a:lnTo>
                  <a:pt x="1463" y="63"/>
                </a:lnTo>
                <a:lnTo>
                  <a:pt x="1423" y="72"/>
                </a:lnTo>
                <a:lnTo>
                  <a:pt x="1384" y="83"/>
                </a:lnTo>
                <a:lnTo>
                  <a:pt x="1348" y="93"/>
                </a:lnTo>
                <a:lnTo>
                  <a:pt x="1277" y="115"/>
                </a:lnTo>
                <a:lnTo>
                  <a:pt x="1212" y="137"/>
                </a:lnTo>
                <a:lnTo>
                  <a:pt x="1147" y="162"/>
                </a:lnTo>
                <a:lnTo>
                  <a:pt x="1084" y="186"/>
                </a:lnTo>
                <a:lnTo>
                  <a:pt x="1018" y="212"/>
                </a:lnTo>
                <a:lnTo>
                  <a:pt x="948" y="240"/>
                </a:lnTo>
                <a:lnTo>
                  <a:pt x="937" y="246"/>
                </a:lnTo>
                <a:lnTo>
                  <a:pt x="925" y="253"/>
                </a:lnTo>
                <a:lnTo>
                  <a:pt x="914" y="261"/>
                </a:lnTo>
                <a:lnTo>
                  <a:pt x="905" y="271"/>
                </a:lnTo>
                <a:lnTo>
                  <a:pt x="896" y="280"/>
                </a:lnTo>
                <a:lnTo>
                  <a:pt x="888" y="291"/>
                </a:lnTo>
                <a:lnTo>
                  <a:pt x="881" y="301"/>
                </a:lnTo>
                <a:lnTo>
                  <a:pt x="874" y="313"/>
                </a:lnTo>
                <a:lnTo>
                  <a:pt x="870" y="325"/>
                </a:lnTo>
                <a:lnTo>
                  <a:pt x="865" y="336"/>
                </a:lnTo>
                <a:lnTo>
                  <a:pt x="861" y="349"/>
                </a:lnTo>
                <a:lnTo>
                  <a:pt x="859" y="362"/>
                </a:lnTo>
                <a:lnTo>
                  <a:pt x="858" y="375"/>
                </a:lnTo>
                <a:lnTo>
                  <a:pt x="858" y="389"/>
                </a:lnTo>
                <a:lnTo>
                  <a:pt x="859" y="402"/>
                </a:lnTo>
                <a:lnTo>
                  <a:pt x="861" y="416"/>
                </a:lnTo>
                <a:lnTo>
                  <a:pt x="893" y="510"/>
                </a:lnTo>
                <a:lnTo>
                  <a:pt x="923" y="605"/>
                </a:lnTo>
                <a:lnTo>
                  <a:pt x="951" y="701"/>
                </a:lnTo>
                <a:lnTo>
                  <a:pt x="978" y="798"/>
                </a:lnTo>
                <a:lnTo>
                  <a:pt x="1004" y="894"/>
                </a:lnTo>
                <a:lnTo>
                  <a:pt x="1028" y="991"/>
                </a:lnTo>
                <a:lnTo>
                  <a:pt x="1051" y="1089"/>
                </a:lnTo>
                <a:lnTo>
                  <a:pt x="1071" y="1186"/>
                </a:lnTo>
                <a:lnTo>
                  <a:pt x="1072" y="1188"/>
                </a:lnTo>
                <a:lnTo>
                  <a:pt x="1072" y="1191"/>
                </a:lnTo>
                <a:lnTo>
                  <a:pt x="1084" y="1266"/>
                </a:lnTo>
                <a:lnTo>
                  <a:pt x="1093" y="1335"/>
                </a:lnTo>
                <a:lnTo>
                  <a:pt x="1100" y="1398"/>
                </a:lnTo>
                <a:lnTo>
                  <a:pt x="1105" y="1457"/>
                </a:lnTo>
                <a:lnTo>
                  <a:pt x="1107" y="1512"/>
                </a:lnTo>
                <a:lnTo>
                  <a:pt x="1107" y="1563"/>
                </a:lnTo>
                <a:lnTo>
                  <a:pt x="1106" y="1586"/>
                </a:lnTo>
                <a:lnTo>
                  <a:pt x="1105" y="1610"/>
                </a:lnTo>
                <a:lnTo>
                  <a:pt x="1102" y="1632"/>
                </a:lnTo>
                <a:lnTo>
                  <a:pt x="1100" y="1653"/>
                </a:lnTo>
                <a:lnTo>
                  <a:pt x="1098" y="1674"/>
                </a:lnTo>
                <a:lnTo>
                  <a:pt x="1094" y="1694"/>
                </a:lnTo>
                <a:lnTo>
                  <a:pt x="1089" y="1713"/>
                </a:lnTo>
                <a:lnTo>
                  <a:pt x="1085" y="1732"/>
                </a:lnTo>
                <a:lnTo>
                  <a:pt x="1080" y="1749"/>
                </a:lnTo>
                <a:lnTo>
                  <a:pt x="1074" y="1767"/>
                </a:lnTo>
                <a:lnTo>
                  <a:pt x="1068" y="1785"/>
                </a:lnTo>
                <a:lnTo>
                  <a:pt x="1061" y="1801"/>
                </a:lnTo>
                <a:lnTo>
                  <a:pt x="1054" y="1817"/>
                </a:lnTo>
                <a:lnTo>
                  <a:pt x="1046" y="1834"/>
                </a:lnTo>
                <a:lnTo>
                  <a:pt x="1038" y="1849"/>
                </a:lnTo>
                <a:lnTo>
                  <a:pt x="1028" y="1864"/>
                </a:lnTo>
                <a:lnTo>
                  <a:pt x="1010" y="1895"/>
                </a:lnTo>
                <a:lnTo>
                  <a:pt x="987" y="1924"/>
                </a:lnTo>
                <a:lnTo>
                  <a:pt x="975" y="1939"/>
                </a:lnTo>
                <a:lnTo>
                  <a:pt x="964" y="1954"/>
                </a:lnTo>
                <a:lnTo>
                  <a:pt x="952" y="1968"/>
                </a:lnTo>
                <a:lnTo>
                  <a:pt x="939" y="1981"/>
                </a:lnTo>
                <a:lnTo>
                  <a:pt x="926" y="1992"/>
                </a:lnTo>
                <a:lnTo>
                  <a:pt x="912" y="2003"/>
                </a:lnTo>
                <a:lnTo>
                  <a:pt x="898" y="2012"/>
                </a:lnTo>
                <a:lnTo>
                  <a:pt x="883" y="2022"/>
                </a:lnTo>
                <a:lnTo>
                  <a:pt x="867" y="2029"/>
                </a:lnTo>
                <a:lnTo>
                  <a:pt x="851" y="2035"/>
                </a:lnTo>
                <a:lnTo>
                  <a:pt x="834" y="2039"/>
                </a:lnTo>
                <a:lnTo>
                  <a:pt x="816" y="2042"/>
                </a:lnTo>
                <a:lnTo>
                  <a:pt x="797" y="2043"/>
                </a:lnTo>
                <a:lnTo>
                  <a:pt x="777" y="2043"/>
                </a:lnTo>
                <a:lnTo>
                  <a:pt x="756" y="2040"/>
                </a:lnTo>
                <a:lnTo>
                  <a:pt x="733" y="2037"/>
                </a:lnTo>
                <a:lnTo>
                  <a:pt x="724" y="2033"/>
                </a:lnTo>
                <a:lnTo>
                  <a:pt x="713" y="2030"/>
                </a:lnTo>
                <a:lnTo>
                  <a:pt x="703" y="2025"/>
                </a:lnTo>
                <a:lnTo>
                  <a:pt x="692" y="2019"/>
                </a:lnTo>
                <a:lnTo>
                  <a:pt x="669" y="2004"/>
                </a:lnTo>
                <a:lnTo>
                  <a:pt x="644" y="1985"/>
                </a:lnTo>
                <a:lnTo>
                  <a:pt x="591" y="1942"/>
                </a:lnTo>
                <a:lnTo>
                  <a:pt x="532" y="1895"/>
                </a:lnTo>
                <a:lnTo>
                  <a:pt x="502" y="1871"/>
                </a:lnTo>
                <a:lnTo>
                  <a:pt x="470" y="1849"/>
                </a:lnTo>
                <a:lnTo>
                  <a:pt x="454" y="1839"/>
                </a:lnTo>
                <a:lnTo>
                  <a:pt x="437" y="1828"/>
                </a:lnTo>
                <a:lnTo>
                  <a:pt x="421" y="1819"/>
                </a:lnTo>
                <a:lnTo>
                  <a:pt x="404" y="1810"/>
                </a:lnTo>
                <a:lnTo>
                  <a:pt x="388" y="1802"/>
                </a:lnTo>
                <a:lnTo>
                  <a:pt x="371" y="1795"/>
                </a:lnTo>
                <a:lnTo>
                  <a:pt x="354" y="1789"/>
                </a:lnTo>
                <a:lnTo>
                  <a:pt x="337" y="1785"/>
                </a:lnTo>
                <a:lnTo>
                  <a:pt x="320" y="1780"/>
                </a:lnTo>
                <a:lnTo>
                  <a:pt x="302" y="1778"/>
                </a:lnTo>
                <a:lnTo>
                  <a:pt x="284" y="1776"/>
                </a:lnTo>
                <a:lnTo>
                  <a:pt x="268" y="1776"/>
                </a:lnTo>
                <a:lnTo>
                  <a:pt x="253" y="1779"/>
                </a:lnTo>
                <a:lnTo>
                  <a:pt x="237" y="1782"/>
                </a:lnTo>
                <a:lnTo>
                  <a:pt x="222" y="1788"/>
                </a:lnTo>
                <a:lnTo>
                  <a:pt x="208" y="1796"/>
                </a:lnTo>
                <a:lnTo>
                  <a:pt x="195" y="1806"/>
                </a:lnTo>
                <a:lnTo>
                  <a:pt x="181" y="1817"/>
                </a:lnTo>
                <a:lnTo>
                  <a:pt x="168" y="1830"/>
                </a:lnTo>
                <a:lnTo>
                  <a:pt x="155" y="1846"/>
                </a:lnTo>
                <a:lnTo>
                  <a:pt x="143" y="1861"/>
                </a:lnTo>
                <a:lnTo>
                  <a:pt x="132" y="1878"/>
                </a:lnTo>
                <a:lnTo>
                  <a:pt x="121" y="1898"/>
                </a:lnTo>
                <a:lnTo>
                  <a:pt x="109" y="1918"/>
                </a:lnTo>
                <a:lnTo>
                  <a:pt x="100" y="1939"/>
                </a:lnTo>
                <a:lnTo>
                  <a:pt x="89" y="1963"/>
                </a:lnTo>
                <a:lnTo>
                  <a:pt x="80" y="1986"/>
                </a:lnTo>
                <a:lnTo>
                  <a:pt x="72" y="2011"/>
                </a:lnTo>
                <a:lnTo>
                  <a:pt x="63" y="2037"/>
                </a:lnTo>
                <a:lnTo>
                  <a:pt x="55" y="2064"/>
                </a:lnTo>
                <a:lnTo>
                  <a:pt x="48" y="2091"/>
                </a:lnTo>
                <a:lnTo>
                  <a:pt x="41" y="2119"/>
                </a:lnTo>
                <a:lnTo>
                  <a:pt x="34" y="2147"/>
                </a:lnTo>
                <a:lnTo>
                  <a:pt x="28" y="2177"/>
                </a:lnTo>
                <a:lnTo>
                  <a:pt x="24" y="2207"/>
                </a:lnTo>
                <a:lnTo>
                  <a:pt x="19" y="2236"/>
                </a:lnTo>
                <a:lnTo>
                  <a:pt x="11" y="2297"/>
                </a:lnTo>
                <a:lnTo>
                  <a:pt x="5" y="2360"/>
                </a:lnTo>
                <a:lnTo>
                  <a:pt x="1" y="2422"/>
                </a:lnTo>
                <a:lnTo>
                  <a:pt x="0" y="2484"/>
                </a:lnTo>
                <a:lnTo>
                  <a:pt x="1" y="2546"/>
                </a:lnTo>
                <a:lnTo>
                  <a:pt x="5" y="2608"/>
                </a:lnTo>
                <a:lnTo>
                  <a:pt x="11" y="2671"/>
                </a:lnTo>
                <a:lnTo>
                  <a:pt x="19" y="2732"/>
                </a:lnTo>
                <a:lnTo>
                  <a:pt x="24" y="2762"/>
                </a:lnTo>
                <a:lnTo>
                  <a:pt x="28" y="2791"/>
                </a:lnTo>
                <a:lnTo>
                  <a:pt x="34" y="2821"/>
                </a:lnTo>
                <a:lnTo>
                  <a:pt x="41" y="2849"/>
                </a:lnTo>
                <a:lnTo>
                  <a:pt x="48" y="2877"/>
                </a:lnTo>
                <a:lnTo>
                  <a:pt x="55" y="2905"/>
                </a:lnTo>
                <a:lnTo>
                  <a:pt x="63" y="2931"/>
                </a:lnTo>
                <a:lnTo>
                  <a:pt x="72" y="2957"/>
                </a:lnTo>
                <a:lnTo>
                  <a:pt x="80" y="2982"/>
                </a:lnTo>
                <a:lnTo>
                  <a:pt x="89" y="3005"/>
                </a:lnTo>
                <a:lnTo>
                  <a:pt x="100" y="3029"/>
                </a:lnTo>
                <a:lnTo>
                  <a:pt x="109" y="3050"/>
                </a:lnTo>
                <a:lnTo>
                  <a:pt x="121" y="3070"/>
                </a:lnTo>
                <a:lnTo>
                  <a:pt x="132" y="3090"/>
                </a:lnTo>
                <a:lnTo>
                  <a:pt x="143" y="3107"/>
                </a:lnTo>
                <a:lnTo>
                  <a:pt x="155" y="3122"/>
                </a:lnTo>
                <a:lnTo>
                  <a:pt x="168" y="3138"/>
                </a:lnTo>
                <a:lnTo>
                  <a:pt x="181" y="3151"/>
                </a:lnTo>
                <a:lnTo>
                  <a:pt x="195" y="3162"/>
                </a:lnTo>
                <a:lnTo>
                  <a:pt x="208" y="3172"/>
                </a:lnTo>
                <a:lnTo>
                  <a:pt x="222" y="3180"/>
                </a:lnTo>
                <a:lnTo>
                  <a:pt x="237" y="3186"/>
                </a:lnTo>
                <a:lnTo>
                  <a:pt x="253" y="3189"/>
                </a:lnTo>
                <a:lnTo>
                  <a:pt x="268" y="3192"/>
                </a:lnTo>
                <a:lnTo>
                  <a:pt x="284" y="3192"/>
                </a:lnTo>
                <a:lnTo>
                  <a:pt x="302" y="3190"/>
                </a:lnTo>
                <a:lnTo>
                  <a:pt x="320" y="3188"/>
                </a:lnTo>
                <a:lnTo>
                  <a:pt x="337" y="3183"/>
                </a:lnTo>
                <a:lnTo>
                  <a:pt x="354" y="3179"/>
                </a:lnTo>
                <a:lnTo>
                  <a:pt x="371" y="3173"/>
                </a:lnTo>
                <a:lnTo>
                  <a:pt x="388" y="3166"/>
                </a:lnTo>
                <a:lnTo>
                  <a:pt x="404" y="3158"/>
                </a:lnTo>
                <a:lnTo>
                  <a:pt x="421" y="3149"/>
                </a:lnTo>
                <a:lnTo>
                  <a:pt x="437" y="3140"/>
                </a:lnTo>
                <a:lnTo>
                  <a:pt x="454" y="3129"/>
                </a:lnTo>
                <a:lnTo>
                  <a:pt x="470" y="3119"/>
                </a:lnTo>
                <a:lnTo>
                  <a:pt x="502" y="3097"/>
                </a:lnTo>
                <a:lnTo>
                  <a:pt x="532" y="3073"/>
                </a:lnTo>
                <a:lnTo>
                  <a:pt x="591" y="3026"/>
                </a:lnTo>
                <a:lnTo>
                  <a:pt x="644" y="2983"/>
                </a:lnTo>
                <a:lnTo>
                  <a:pt x="669" y="2964"/>
                </a:lnTo>
                <a:lnTo>
                  <a:pt x="692" y="2949"/>
                </a:lnTo>
                <a:lnTo>
                  <a:pt x="703" y="2943"/>
                </a:lnTo>
                <a:lnTo>
                  <a:pt x="713" y="2938"/>
                </a:lnTo>
                <a:lnTo>
                  <a:pt x="724" y="2935"/>
                </a:lnTo>
                <a:lnTo>
                  <a:pt x="733" y="2931"/>
                </a:lnTo>
                <a:lnTo>
                  <a:pt x="756" y="2928"/>
                </a:lnTo>
                <a:lnTo>
                  <a:pt x="777" y="2925"/>
                </a:lnTo>
                <a:lnTo>
                  <a:pt x="797" y="2925"/>
                </a:lnTo>
                <a:lnTo>
                  <a:pt x="816" y="2926"/>
                </a:lnTo>
                <a:lnTo>
                  <a:pt x="834" y="2929"/>
                </a:lnTo>
                <a:lnTo>
                  <a:pt x="851" y="2933"/>
                </a:lnTo>
                <a:lnTo>
                  <a:pt x="867" y="2939"/>
                </a:lnTo>
                <a:lnTo>
                  <a:pt x="883" y="2946"/>
                </a:lnTo>
                <a:lnTo>
                  <a:pt x="898" y="2956"/>
                </a:lnTo>
                <a:lnTo>
                  <a:pt x="912" y="2965"/>
                </a:lnTo>
                <a:lnTo>
                  <a:pt x="926" y="2976"/>
                </a:lnTo>
                <a:lnTo>
                  <a:pt x="939" y="2987"/>
                </a:lnTo>
                <a:lnTo>
                  <a:pt x="952" y="3000"/>
                </a:lnTo>
                <a:lnTo>
                  <a:pt x="964" y="3014"/>
                </a:lnTo>
                <a:lnTo>
                  <a:pt x="975" y="3029"/>
                </a:lnTo>
                <a:lnTo>
                  <a:pt x="987" y="3044"/>
                </a:lnTo>
                <a:lnTo>
                  <a:pt x="1010" y="3073"/>
                </a:lnTo>
                <a:lnTo>
                  <a:pt x="1028" y="3104"/>
                </a:lnTo>
                <a:lnTo>
                  <a:pt x="1038" y="3119"/>
                </a:lnTo>
                <a:lnTo>
                  <a:pt x="1046" y="3134"/>
                </a:lnTo>
                <a:lnTo>
                  <a:pt x="1054" y="3151"/>
                </a:lnTo>
                <a:lnTo>
                  <a:pt x="1061" y="3167"/>
                </a:lnTo>
                <a:lnTo>
                  <a:pt x="1068" y="3183"/>
                </a:lnTo>
                <a:lnTo>
                  <a:pt x="1074" y="3201"/>
                </a:lnTo>
                <a:lnTo>
                  <a:pt x="1080" y="3219"/>
                </a:lnTo>
                <a:lnTo>
                  <a:pt x="1085" y="3236"/>
                </a:lnTo>
                <a:lnTo>
                  <a:pt x="1089" y="3255"/>
                </a:lnTo>
                <a:lnTo>
                  <a:pt x="1094" y="3274"/>
                </a:lnTo>
                <a:lnTo>
                  <a:pt x="1098" y="3294"/>
                </a:lnTo>
                <a:lnTo>
                  <a:pt x="1100" y="3315"/>
                </a:lnTo>
                <a:lnTo>
                  <a:pt x="1102" y="3336"/>
                </a:lnTo>
                <a:lnTo>
                  <a:pt x="1105" y="3358"/>
                </a:lnTo>
                <a:lnTo>
                  <a:pt x="1106" y="3382"/>
                </a:lnTo>
                <a:lnTo>
                  <a:pt x="1107" y="3405"/>
                </a:lnTo>
                <a:lnTo>
                  <a:pt x="1107" y="3456"/>
                </a:lnTo>
                <a:lnTo>
                  <a:pt x="1105" y="3511"/>
                </a:lnTo>
                <a:lnTo>
                  <a:pt x="1100" y="3570"/>
                </a:lnTo>
                <a:lnTo>
                  <a:pt x="1093" y="3633"/>
                </a:lnTo>
                <a:lnTo>
                  <a:pt x="1084" y="3702"/>
                </a:lnTo>
                <a:lnTo>
                  <a:pt x="1072" y="3777"/>
                </a:lnTo>
                <a:lnTo>
                  <a:pt x="1072" y="3780"/>
                </a:lnTo>
                <a:lnTo>
                  <a:pt x="1071" y="3782"/>
                </a:lnTo>
                <a:lnTo>
                  <a:pt x="1051" y="3879"/>
                </a:lnTo>
                <a:lnTo>
                  <a:pt x="1028" y="3977"/>
                </a:lnTo>
                <a:lnTo>
                  <a:pt x="1004" y="4074"/>
                </a:lnTo>
                <a:lnTo>
                  <a:pt x="978" y="4170"/>
                </a:lnTo>
                <a:lnTo>
                  <a:pt x="951" y="4267"/>
                </a:lnTo>
                <a:lnTo>
                  <a:pt x="923" y="4363"/>
                </a:lnTo>
                <a:lnTo>
                  <a:pt x="893" y="4458"/>
                </a:lnTo>
                <a:lnTo>
                  <a:pt x="861" y="4552"/>
                </a:lnTo>
                <a:lnTo>
                  <a:pt x="859" y="4566"/>
                </a:lnTo>
                <a:lnTo>
                  <a:pt x="858" y="4579"/>
                </a:lnTo>
                <a:lnTo>
                  <a:pt x="858" y="4593"/>
                </a:lnTo>
                <a:lnTo>
                  <a:pt x="859" y="4606"/>
                </a:lnTo>
                <a:lnTo>
                  <a:pt x="861" y="4619"/>
                </a:lnTo>
                <a:lnTo>
                  <a:pt x="865" y="4632"/>
                </a:lnTo>
                <a:lnTo>
                  <a:pt x="870" y="4643"/>
                </a:lnTo>
                <a:lnTo>
                  <a:pt x="874" y="4655"/>
                </a:lnTo>
                <a:lnTo>
                  <a:pt x="881" y="4667"/>
                </a:lnTo>
                <a:lnTo>
                  <a:pt x="888" y="4677"/>
                </a:lnTo>
                <a:lnTo>
                  <a:pt x="896" y="4688"/>
                </a:lnTo>
                <a:lnTo>
                  <a:pt x="905" y="4697"/>
                </a:lnTo>
                <a:lnTo>
                  <a:pt x="914" y="4707"/>
                </a:lnTo>
                <a:lnTo>
                  <a:pt x="925" y="4715"/>
                </a:lnTo>
                <a:lnTo>
                  <a:pt x="937" y="4722"/>
                </a:lnTo>
                <a:lnTo>
                  <a:pt x="948" y="4728"/>
                </a:lnTo>
                <a:lnTo>
                  <a:pt x="1018" y="4756"/>
                </a:lnTo>
                <a:lnTo>
                  <a:pt x="1084" y="4782"/>
                </a:lnTo>
                <a:lnTo>
                  <a:pt x="1147" y="4806"/>
                </a:lnTo>
                <a:lnTo>
                  <a:pt x="1212" y="4831"/>
                </a:lnTo>
                <a:lnTo>
                  <a:pt x="1277" y="4853"/>
                </a:lnTo>
                <a:lnTo>
                  <a:pt x="1348" y="4875"/>
                </a:lnTo>
                <a:lnTo>
                  <a:pt x="1384" y="4885"/>
                </a:lnTo>
                <a:lnTo>
                  <a:pt x="1423" y="4896"/>
                </a:lnTo>
                <a:lnTo>
                  <a:pt x="1463" y="4905"/>
                </a:lnTo>
                <a:lnTo>
                  <a:pt x="1504" y="4914"/>
                </a:lnTo>
                <a:lnTo>
                  <a:pt x="1561" y="4924"/>
                </a:lnTo>
                <a:lnTo>
                  <a:pt x="1624" y="4933"/>
                </a:lnTo>
                <a:lnTo>
                  <a:pt x="1691" y="4941"/>
                </a:lnTo>
                <a:lnTo>
                  <a:pt x="1759" y="4951"/>
                </a:lnTo>
                <a:lnTo>
                  <a:pt x="1825" y="4958"/>
                </a:lnTo>
                <a:lnTo>
                  <a:pt x="1887" y="4964"/>
                </a:lnTo>
                <a:lnTo>
                  <a:pt x="1943" y="4967"/>
                </a:lnTo>
                <a:lnTo>
                  <a:pt x="1989" y="4968"/>
                </a:lnTo>
                <a:lnTo>
                  <a:pt x="2026" y="4967"/>
                </a:lnTo>
                <a:lnTo>
                  <a:pt x="2060" y="4965"/>
                </a:lnTo>
                <a:lnTo>
                  <a:pt x="2093" y="4961"/>
                </a:lnTo>
                <a:lnTo>
                  <a:pt x="2123" y="4955"/>
                </a:lnTo>
                <a:lnTo>
                  <a:pt x="2150" y="4950"/>
                </a:lnTo>
                <a:lnTo>
                  <a:pt x="2175" y="4941"/>
                </a:lnTo>
                <a:lnTo>
                  <a:pt x="2198" y="4932"/>
                </a:lnTo>
                <a:lnTo>
                  <a:pt x="2218" y="4921"/>
                </a:lnTo>
                <a:lnTo>
                  <a:pt x="2237" y="4911"/>
                </a:lnTo>
                <a:lnTo>
                  <a:pt x="2253" y="4899"/>
                </a:lnTo>
                <a:lnTo>
                  <a:pt x="2267" y="4886"/>
                </a:lnTo>
                <a:lnTo>
                  <a:pt x="2279" y="4873"/>
                </a:lnTo>
                <a:lnTo>
                  <a:pt x="2289" y="4859"/>
                </a:lnTo>
                <a:lnTo>
                  <a:pt x="2298" y="4844"/>
                </a:lnTo>
                <a:lnTo>
                  <a:pt x="2305" y="4830"/>
                </a:lnTo>
                <a:lnTo>
                  <a:pt x="2309" y="4815"/>
                </a:lnTo>
                <a:lnTo>
                  <a:pt x="2312" y="4802"/>
                </a:lnTo>
                <a:lnTo>
                  <a:pt x="2312" y="4788"/>
                </a:lnTo>
                <a:lnTo>
                  <a:pt x="2311" y="4774"/>
                </a:lnTo>
                <a:lnTo>
                  <a:pt x="2307" y="4760"/>
                </a:lnTo>
                <a:lnTo>
                  <a:pt x="2302" y="4744"/>
                </a:lnTo>
                <a:lnTo>
                  <a:pt x="2295" y="4730"/>
                </a:lnTo>
                <a:lnTo>
                  <a:pt x="2288" y="4715"/>
                </a:lnTo>
                <a:lnTo>
                  <a:pt x="2279" y="4700"/>
                </a:lnTo>
                <a:lnTo>
                  <a:pt x="2258" y="4668"/>
                </a:lnTo>
                <a:lnTo>
                  <a:pt x="2232" y="4635"/>
                </a:lnTo>
                <a:lnTo>
                  <a:pt x="2205" y="4602"/>
                </a:lnTo>
                <a:lnTo>
                  <a:pt x="2175" y="4568"/>
                </a:lnTo>
                <a:lnTo>
                  <a:pt x="2147" y="4533"/>
                </a:lnTo>
                <a:lnTo>
                  <a:pt x="2119" y="4499"/>
                </a:lnTo>
                <a:lnTo>
                  <a:pt x="2105" y="4480"/>
                </a:lnTo>
                <a:lnTo>
                  <a:pt x="2092" y="4463"/>
                </a:lnTo>
                <a:lnTo>
                  <a:pt x="2080" y="4445"/>
                </a:lnTo>
                <a:lnTo>
                  <a:pt x="2068" y="4426"/>
                </a:lnTo>
                <a:lnTo>
                  <a:pt x="2059" y="4409"/>
                </a:lnTo>
                <a:lnTo>
                  <a:pt x="2050" y="4390"/>
                </a:lnTo>
                <a:lnTo>
                  <a:pt x="2041" y="4372"/>
                </a:lnTo>
                <a:lnTo>
                  <a:pt x="2036" y="4353"/>
                </a:lnTo>
                <a:lnTo>
                  <a:pt x="2031" y="4335"/>
                </a:lnTo>
                <a:lnTo>
                  <a:pt x="2027" y="4316"/>
                </a:lnTo>
                <a:lnTo>
                  <a:pt x="2026" y="4298"/>
                </a:lnTo>
                <a:lnTo>
                  <a:pt x="2026" y="4280"/>
                </a:lnTo>
                <a:lnTo>
                  <a:pt x="2030" y="4254"/>
                </a:lnTo>
                <a:lnTo>
                  <a:pt x="2036" y="4228"/>
                </a:lnTo>
                <a:lnTo>
                  <a:pt x="2044" y="4203"/>
                </a:lnTo>
                <a:lnTo>
                  <a:pt x="2053" y="4180"/>
                </a:lnTo>
                <a:lnTo>
                  <a:pt x="2066" y="4157"/>
                </a:lnTo>
                <a:lnTo>
                  <a:pt x="2080" y="4135"/>
                </a:lnTo>
                <a:lnTo>
                  <a:pt x="2095" y="4113"/>
                </a:lnTo>
                <a:lnTo>
                  <a:pt x="2114" y="4093"/>
                </a:lnTo>
                <a:lnTo>
                  <a:pt x="2134" y="4073"/>
                </a:lnTo>
                <a:lnTo>
                  <a:pt x="2155" y="4054"/>
                </a:lnTo>
                <a:lnTo>
                  <a:pt x="2179" y="4035"/>
                </a:lnTo>
                <a:lnTo>
                  <a:pt x="2204" y="4019"/>
                </a:lnTo>
                <a:lnTo>
                  <a:pt x="2229" y="4001"/>
                </a:lnTo>
                <a:lnTo>
                  <a:pt x="2258" y="3986"/>
                </a:lnTo>
                <a:lnTo>
                  <a:pt x="2287" y="3971"/>
                </a:lnTo>
                <a:lnTo>
                  <a:pt x="2318" y="3957"/>
                </a:lnTo>
                <a:lnTo>
                  <a:pt x="2349" y="3944"/>
                </a:lnTo>
                <a:lnTo>
                  <a:pt x="2382" y="3931"/>
                </a:lnTo>
                <a:lnTo>
                  <a:pt x="2416" y="3919"/>
                </a:lnTo>
                <a:lnTo>
                  <a:pt x="2452" y="3909"/>
                </a:lnTo>
                <a:lnTo>
                  <a:pt x="2488" y="3899"/>
                </a:lnTo>
                <a:lnTo>
                  <a:pt x="2524" y="3890"/>
                </a:lnTo>
                <a:lnTo>
                  <a:pt x="2563" y="3882"/>
                </a:lnTo>
                <a:lnTo>
                  <a:pt x="2602" y="3875"/>
                </a:lnTo>
                <a:lnTo>
                  <a:pt x="2641" y="3868"/>
                </a:lnTo>
                <a:lnTo>
                  <a:pt x="2681" y="3862"/>
                </a:lnTo>
                <a:lnTo>
                  <a:pt x="2722" y="3857"/>
                </a:lnTo>
                <a:lnTo>
                  <a:pt x="2763" y="3854"/>
                </a:lnTo>
                <a:lnTo>
                  <a:pt x="2804" y="3850"/>
                </a:lnTo>
                <a:lnTo>
                  <a:pt x="2846" y="3848"/>
                </a:lnTo>
                <a:lnTo>
                  <a:pt x="2889" y="3846"/>
                </a:lnTo>
                <a:lnTo>
                  <a:pt x="2931" y="3846"/>
                </a:lnTo>
                <a:lnTo>
                  <a:pt x="2932" y="3846"/>
                </a:lnTo>
                <a:lnTo>
                  <a:pt x="2932" y="3846"/>
                </a:lnTo>
                <a:lnTo>
                  <a:pt x="2932" y="3846"/>
                </a:lnTo>
                <a:lnTo>
                  <a:pt x="2933" y="3846"/>
                </a:lnTo>
                <a:lnTo>
                  <a:pt x="2976" y="3846"/>
                </a:lnTo>
                <a:lnTo>
                  <a:pt x="3018" y="3848"/>
                </a:lnTo>
                <a:lnTo>
                  <a:pt x="3060" y="3850"/>
                </a:lnTo>
                <a:lnTo>
                  <a:pt x="3101" y="3854"/>
                </a:lnTo>
                <a:lnTo>
                  <a:pt x="3143" y="3857"/>
                </a:lnTo>
                <a:lnTo>
                  <a:pt x="3184" y="3862"/>
                </a:lnTo>
                <a:lnTo>
                  <a:pt x="3224" y="3868"/>
                </a:lnTo>
                <a:lnTo>
                  <a:pt x="3262" y="3875"/>
                </a:lnTo>
                <a:lnTo>
                  <a:pt x="3301" y="3882"/>
                </a:lnTo>
                <a:lnTo>
                  <a:pt x="3339" y="3890"/>
                </a:lnTo>
                <a:lnTo>
                  <a:pt x="3376" y="3899"/>
                </a:lnTo>
                <a:lnTo>
                  <a:pt x="3413" y="3909"/>
                </a:lnTo>
                <a:lnTo>
                  <a:pt x="3448" y="3919"/>
                </a:lnTo>
                <a:lnTo>
                  <a:pt x="3482" y="3931"/>
                </a:lnTo>
                <a:lnTo>
                  <a:pt x="3515" y="3944"/>
                </a:lnTo>
                <a:lnTo>
                  <a:pt x="3547" y="3957"/>
                </a:lnTo>
                <a:lnTo>
                  <a:pt x="3577" y="3971"/>
                </a:lnTo>
                <a:lnTo>
                  <a:pt x="3607" y="3986"/>
                </a:lnTo>
                <a:lnTo>
                  <a:pt x="3635" y="4001"/>
                </a:lnTo>
                <a:lnTo>
                  <a:pt x="3661" y="4019"/>
                </a:lnTo>
                <a:lnTo>
                  <a:pt x="3686" y="4035"/>
                </a:lnTo>
                <a:lnTo>
                  <a:pt x="3709" y="4054"/>
                </a:lnTo>
                <a:lnTo>
                  <a:pt x="3730" y="4073"/>
                </a:lnTo>
                <a:lnTo>
                  <a:pt x="3750" y="4093"/>
                </a:lnTo>
                <a:lnTo>
                  <a:pt x="3768" y="4113"/>
                </a:lnTo>
                <a:lnTo>
                  <a:pt x="3784" y="4135"/>
                </a:lnTo>
                <a:lnTo>
                  <a:pt x="3798" y="4157"/>
                </a:lnTo>
                <a:lnTo>
                  <a:pt x="3811" y="4180"/>
                </a:lnTo>
                <a:lnTo>
                  <a:pt x="3821" y="4203"/>
                </a:lnTo>
                <a:lnTo>
                  <a:pt x="3829" y="4228"/>
                </a:lnTo>
                <a:lnTo>
                  <a:pt x="3835" y="4254"/>
                </a:lnTo>
                <a:lnTo>
                  <a:pt x="3838" y="4280"/>
                </a:lnTo>
                <a:lnTo>
                  <a:pt x="3838" y="4298"/>
                </a:lnTo>
                <a:lnTo>
                  <a:pt x="3837" y="4316"/>
                </a:lnTo>
                <a:lnTo>
                  <a:pt x="3834" y="4335"/>
                </a:lnTo>
                <a:lnTo>
                  <a:pt x="3829" y="4353"/>
                </a:lnTo>
                <a:lnTo>
                  <a:pt x="3823" y="4372"/>
                </a:lnTo>
                <a:lnTo>
                  <a:pt x="3815" y="4390"/>
                </a:lnTo>
                <a:lnTo>
                  <a:pt x="3805" y="4409"/>
                </a:lnTo>
                <a:lnTo>
                  <a:pt x="3796" y="4426"/>
                </a:lnTo>
                <a:lnTo>
                  <a:pt x="3784" y="4445"/>
                </a:lnTo>
                <a:lnTo>
                  <a:pt x="3773" y="4463"/>
                </a:lnTo>
                <a:lnTo>
                  <a:pt x="3760" y="4480"/>
                </a:lnTo>
                <a:lnTo>
                  <a:pt x="3746" y="4499"/>
                </a:lnTo>
                <a:lnTo>
                  <a:pt x="3717" y="4533"/>
                </a:lnTo>
                <a:lnTo>
                  <a:pt x="3689" y="4568"/>
                </a:lnTo>
                <a:lnTo>
                  <a:pt x="3660" y="4602"/>
                </a:lnTo>
                <a:lnTo>
                  <a:pt x="3633" y="4635"/>
                </a:lnTo>
                <a:lnTo>
                  <a:pt x="3607" y="4668"/>
                </a:lnTo>
                <a:lnTo>
                  <a:pt x="3586" y="4700"/>
                </a:lnTo>
                <a:lnTo>
                  <a:pt x="3576" y="4715"/>
                </a:lnTo>
                <a:lnTo>
                  <a:pt x="3568" y="4730"/>
                </a:lnTo>
                <a:lnTo>
                  <a:pt x="3562" y="4744"/>
                </a:lnTo>
                <a:lnTo>
                  <a:pt x="3557" y="4760"/>
                </a:lnTo>
                <a:lnTo>
                  <a:pt x="3554" y="4774"/>
                </a:lnTo>
                <a:lnTo>
                  <a:pt x="3553" y="4788"/>
                </a:lnTo>
                <a:lnTo>
                  <a:pt x="3553" y="4802"/>
                </a:lnTo>
                <a:lnTo>
                  <a:pt x="3555" y="4815"/>
                </a:lnTo>
                <a:lnTo>
                  <a:pt x="3560" y="4830"/>
                </a:lnTo>
                <a:lnTo>
                  <a:pt x="3567" y="4844"/>
                </a:lnTo>
                <a:lnTo>
                  <a:pt x="3575" y="4859"/>
                </a:lnTo>
                <a:lnTo>
                  <a:pt x="3586" y="4873"/>
                </a:lnTo>
                <a:lnTo>
                  <a:pt x="3597" y="4886"/>
                </a:lnTo>
                <a:lnTo>
                  <a:pt x="3612" y="4899"/>
                </a:lnTo>
                <a:lnTo>
                  <a:pt x="3628" y="4911"/>
                </a:lnTo>
                <a:lnTo>
                  <a:pt x="3647" y="4921"/>
                </a:lnTo>
                <a:lnTo>
                  <a:pt x="3667" y="4932"/>
                </a:lnTo>
                <a:lnTo>
                  <a:pt x="3689" y="4941"/>
                </a:lnTo>
                <a:lnTo>
                  <a:pt x="3715" y="4950"/>
                </a:lnTo>
                <a:lnTo>
                  <a:pt x="3742" y="4955"/>
                </a:lnTo>
                <a:lnTo>
                  <a:pt x="3771" y="4961"/>
                </a:lnTo>
                <a:lnTo>
                  <a:pt x="3804" y="4965"/>
                </a:lnTo>
                <a:lnTo>
                  <a:pt x="3838" y="4967"/>
                </a:lnTo>
                <a:lnTo>
                  <a:pt x="3876" y="4968"/>
                </a:lnTo>
                <a:lnTo>
                  <a:pt x="3922" y="4967"/>
                </a:lnTo>
                <a:lnTo>
                  <a:pt x="3977" y="4964"/>
                </a:lnTo>
                <a:lnTo>
                  <a:pt x="4039" y="4958"/>
                </a:lnTo>
                <a:lnTo>
                  <a:pt x="4105" y="4951"/>
                </a:lnTo>
                <a:lnTo>
                  <a:pt x="4173" y="4941"/>
                </a:lnTo>
                <a:lnTo>
                  <a:pt x="4240" y="4933"/>
                </a:lnTo>
                <a:lnTo>
                  <a:pt x="4304" y="4924"/>
                </a:lnTo>
                <a:lnTo>
                  <a:pt x="4360" y="4914"/>
                </a:lnTo>
                <a:lnTo>
                  <a:pt x="4401" y="4905"/>
                </a:lnTo>
                <a:lnTo>
                  <a:pt x="4441" y="4896"/>
                </a:lnTo>
                <a:lnTo>
                  <a:pt x="4480" y="4885"/>
                </a:lnTo>
                <a:lnTo>
                  <a:pt x="4516" y="4875"/>
                </a:lnTo>
                <a:lnTo>
                  <a:pt x="4586" y="4853"/>
                </a:lnTo>
                <a:lnTo>
                  <a:pt x="4653" y="4831"/>
                </a:lnTo>
                <a:lnTo>
                  <a:pt x="4716" y="4806"/>
                </a:lnTo>
                <a:lnTo>
                  <a:pt x="4781" y="4782"/>
                </a:lnTo>
                <a:lnTo>
                  <a:pt x="4847" y="4756"/>
                </a:lnTo>
                <a:lnTo>
                  <a:pt x="4916" y="4728"/>
                </a:lnTo>
                <a:lnTo>
                  <a:pt x="4928" y="4722"/>
                </a:lnTo>
                <a:lnTo>
                  <a:pt x="4940" y="4715"/>
                </a:lnTo>
                <a:lnTo>
                  <a:pt x="4950" y="4707"/>
                </a:lnTo>
                <a:lnTo>
                  <a:pt x="4960" y="4697"/>
                </a:lnTo>
                <a:lnTo>
                  <a:pt x="4968" y="4688"/>
                </a:lnTo>
                <a:lnTo>
                  <a:pt x="4976" y="4677"/>
                </a:lnTo>
                <a:lnTo>
                  <a:pt x="4983" y="4667"/>
                </a:lnTo>
                <a:lnTo>
                  <a:pt x="4990" y="4655"/>
                </a:lnTo>
                <a:lnTo>
                  <a:pt x="4995" y="4643"/>
                </a:lnTo>
                <a:lnTo>
                  <a:pt x="5000" y="4632"/>
                </a:lnTo>
                <a:lnTo>
                  <a:pt x="5003" y="4619"/>
                </a:lnTo>
                <a:lnTo>
                  <a:pt x="5004" y="4606"/>
                </a:lnTo>
                <a:lnTo>
                  <a:pt x="5007" y="4593"/>
                </a:lnTo>
                <a:lnTo>
                  <a:pt x="5007" y="4579"/>
                </a:lnTo>
                <a:lnTo>
                  <a:pt x="5005" y="4566"/>
                </a:lnTo>
                <a:lnTo>
                  <a:pt x="5003" y="4552"/>
                </a:lnTo>
                <a:lnTo>
                  <a:pt x="4971" y="4458"/>
                </a:lnTo>
                <a:lnTo>
                  <a:pt x="4942" y="4363"/>
                </a:lnTo>
                <a:lnTo>
                  <a:pt x="4914" y="4267"/>
                </a:lnTo>
                <a:lnTo>
                  <a:pt x="4887" y="4170"/>
                </a:lnTo>
                <a:lnTo>
                  <a:pt x="4861" y="4074"/>
                </a:lnTo>
                <a:lnTo>
                  <a:pt x="4836" y="3977"/>
                </a:lnTo>
                <a:lnTo>
                  <a:pt x="4814" y="3879"/>
                </a:lnTo>
                <a:lnTo>
                  <a:pt x="4793" y="3782"/>
                </a:lnTo>
                <a:lnTo>
                  <a:pt x="4793" y="3780"/>
                </a:lnTo>
                <a:lnTo>
                  <a:pt x="4793" y="3777"/>
                </a:lnTo>
                <a:lnTo>
                  <a:pt x="4781" y="3702"/>
                </a:lnTo>
                <a:lnTo>
                  <a:pt x="4772" y="3633"/>
                </a:lnTo>
                <a:lnTo>
                  <a:pt x="4764" y="3570"/>
                </a:lnTo>
                <a:lnTo>
                  <a:pt x="4760" y="3511"/>
                </a:lnTo>
                <a:lnTo>
                  <a:pt x="4757" y="3456"/>
                </a:lnTo>
                <a:lnTo>
                  <a:pt x="4757" y="3405"/>
                </a:lnTo>
                <a:lnTo>
                  <a:pt x="4759" y="3382"/>
                </a:lnTo>
                <a:lnTo>
                  <a:pt x="4760" y="3358"/>
                </a:lnTo>
                <a:lnTo>
                  <a:pt x="4761" y="3336"/>
                </a:lnTo>
                <a:lnTo>
                  <a:pt x="4764" y="3315"/>
                </a:lnTo>
                <a:lnTo>
                  <a:pt x="4767" y="3294"/>
                </a:lnTo>
                <a:lnTo>
                  <a:pt x="4770" y="3274"/>
                </a:lnTo>
                <a:lnTo>
                  <a:pt x="4774" y="3255"/>
                </a:lnTo>
                <a:lnTo>
                  <a:pt x="4779" y="3236"/>
                </a:lnTo>
                <a:lnTo>
                  <a:pt x="4784" y="3219"/>
                </a:lnTo>
                <a:lnTo>
                  <a:pt x="4790" y="3201"/>
                </a:lnTo>
                <a:lnTo>
                  <a:pt x="4796" y="3183"/>
                </a:lnTo>
                <a:lnTo>
                  <a:pt x="4803" y="3167"/>
                </a:lnTo>
                <a:lnTo>
                  <a:pt x="4810" y="3151"/>
                </a:lnTo>
                <a:lnTo>
                  <a:pt x="4819" y="3134"/>
                </a:lnTo>
                <a:lnTo>
                  <a:pt x="4827" y="3119"/>
                </a:lnTo>
                <a:lnTo>
                  <a:pt x="4835" y="3104"/>
                </a:lnTo>
                <a:lnTo>
                  <a:pt x="4855" y="3073"/>
                </a:lnTo>
                <a:lnTo>
                  <a:pt x="4876" y="3044"/>
                </a:lnTo>
                <a:lnTo>
                  <a:pt x="4889" y="3029"/>
                </a:lnTo>
                <a:lnTo>
                  <a:pt x="4901" y="3014"/>
                </a:lnTo>
                <a:lnTo>
                  <a:pt x="4913" y="3000"/>
                </a:lnTo>
                <a:lnTo>
                  <a:pt x="4925" y="2987"/>
                </a:lnTo>
                <a:lnTo>
                  <a:pt x="4938" y="2976"/>
                </a:lnTo>
                <a:lnTo>
                  <a:pt x="4953" y="2965"/>
                </a:lnTo>
                <a:lnTo>
                  <a:pt x="4967" y="2956"/>
                </a:lnTo>
                <a:lnTo>
                  <a:pt x="4981" y="2946"/>
                </a:lnTo>
                <a:lnTo>
                  <a:pt x="4997" y="2939"/>
                </a:lnTo>
                <a:lnTo>
                  <a:pt x="5012" y="2933"/>
                </a:lnTo>
                <a:lnTo>
                  <a:pt x="5030" y="2929"/>
                </a:lnTo>
                <a:lnTo>
                  <a:pt x="5048" y="2926"/>
                </a:lnTo>
                <a:lnTo>
                  <a:pt x="5068" y="2925"/>
                </a:lnTo>
                <a:lnTo>
                  <a:pt x="5088" y="2925"/>
                </a:lnTo>
                <a:lnTo>
                  <a:pt x="5109" y="2928"/>
                </a:lnTo>
                <a:lnTo>
                  <a:pt x="5131" y="2931"/>
                </a:lnTo>
                <a:lnTo>
                  <a:pt x="5141" y="2935"/>
                </a:lnTo>
                <a:lnTo>
                  <a:pt x="5151" y="2938"/>
                </a:lnTo>
                <a:lnTo>
                  <a:pt x="5162" y="2943"/>
                </a:lnTo>
                <a:lnTo>
                  <a:pt x="5172" y="2949"/>
                </a:lnTo>
                <a:lnTo>
                  <a:pt x="5196" y="2964"/>
                </a:lnTo>
                <a:lnTo>
                  <a:pt x="5219" y="2983"/>
                </a:lnTo>
                <a:lnTo>
                  <a:pt x="5273" y="3026"/>
                </a:lnTo>
                <a:lnTo>
                  <a:pt x="5332" y="3073"/>
                </a:lnTo>
                <a:lnTo>
                  <a:pt x="5363" y="3097"/>
                </a:lnTo>
                <a:lnTo>
                  <a:pt x="5394" y="3119"/>
                </a:lnTo>
                <a:lnTo>
                  <a:pt x="5411" y="3129"/>
                </a:lnTo>
                <a:lnTo>
                  <a:pt x="5426" y="3140"/>
                </a:lnTo>
                <a:lnTo>
                  <a:pt x="5443" y="3149"/>
                </a:lnTo>
                <a:lnTo>
                  <a:pt x="5460" y="3158"/>
                </a:lnTo>
                <a:lnTo>
                  <a:pt x="5477" y="3166"/>
                </a:lnTo>
                <a:lnTo>
                  <a:pt x="5493" y="3173"/>
                </a:lnTo>
                <a:lnTo>
                  <a:pt x="5511" y="3179"/>
                </a:lnTo>
                <a:lnTo>
                  <a:pt x="5527" y="3183"/>
                </a:lnTo>
                <a:lnTo>
                  <a:pt x="5545" y="3188"/>
                </a:lnTo>
                <a:lnTo>
                  <a:pt x="5562" y="3190"/>
                </a:lnTo>
                <a:lnTo>
                  <a:pt x="5579" y="3192"/>
                </a:lnTo>
                <a:lnTo>
                  <a:pt x="5597" y="3192"/>
                </a:lnTo>
                <a:lnTo>
                  <a:pt x="5612" y="3189"/>
                </a:lnTo>
                <a:lnTo>
                  <a:pt x="5627" y="3186"/>
                </a:lnTo>
                <a:lnTo>
                  <a:pt x="5642" y="3180"/>
                </a:lnTo>
                <a:lnTo>
                  <a:pt x="5656" y="3172"/>
                </a:lnTo>
                <a:lnTo>
                  <a:pt x="5669" y="3162"/>
                </a:lnTo>
                <a:lnTo>
                  <a:pt x="5684" y="3151"/>
                </a:lnTo>
                <a:lnTo>
                  <a:pt x="5696" y="3138"/>
                </a:lnTo>
                <a:lnTo>
                  <a:pt x="5708" y="3122"/>
                </a:lnTo>
                <a:lnTo>
                  <a:pt x="5721" y="3107"/>
                </a:lnTo>
                <a:lnTo>
                  <a:pt x="5733" y="3090"/>
                </a:lnTo>
                <a:lnTo>
                  <a:pt x="5743" y="3070"/>
                </a:lnTo>
                <a:lnTo>
                  <a:pt x="5754" y="3050"/>
                </a:lnTo>
                <a:lnTo>
                  <a:pt x="5765" y="3029"/>
                </a:lnTo>
                <a:lnTo>
                  <a:pt x="5775" y="3005"/>
                </a:lnTo>
                <a:lnTo>
                  <a:pt x="5785" y="2982"/>
                </a:lnTo>
                <a:lnTo>
                  <a:pt x="5793" y="2957"/>
                </a:lnTo>
                <a:lnTo>
                  <a:pt x="5801" y="2931"/>
                </a:lnTo>
                <a:lnTo>
                  <a:pt x="5809" y="2905"/>
                </a:lnTo>
                <a:lnTo>
                  <a:pt x="5816" y="2877"/>
                </a:lnTo>
                <a:lnTo>
                  <a:pt x="5823" y="2849"/>
                </a:lnTo>
                <a:lnTo>
                  <a:pt x="5830" y="2821"/>
                </a:lnTo>
                <a:lnTo>
                  <a:pt x="5836" y="2791"/>
                </a:lnTo>
                <a:lnTo>
                  <a:pt x="5841" y="2762"/>
                </a:lnTo>
                <a:lnTo>
                  <a:pt x="5846" y="2732"/>
                </a:lnTo>
                <a:lnTo>
                  <a:pt x="5854" y="2671"/>
                </a:lnTo>
                <a:lnTo>
                  <a:pt x="5860" y="2608"/>
                </a:lnTo>
                <a:lnTo>
                  <a:pt x="5863" y="2546"/>
                </a:lnTo>
                <a:lnTo>
                  <a:pt x="5864" y="2484"/>
                </a:lnTo>
                <a:lnTo>
                  <a:pt x="5863" y="2422"/>
                </a:lnTo>
                <a:lnTo>
                  <a:pt x="5860" y="2360"/>
                </a:lnTo>
                <a:lnTo>
                  <a:pt x="5854" y="2297"/>
                </a:lnTo>
                <a:lnTo>
                  <a:pt x="5846" y="2236"/>
                </a:lnTo>
                <a:lnTo>
                  <a:pt x="5841" y="2206"/>
                </a:lnTo>
                <a:lnTo>
                  <a:pt x="5836" y="2177"/>
                </a:lnTo>
                <a:lnTo>
                  <a:pt x="5830" y="2147"/>
                </a:lnTo>
                <a:lnTo>
                  <a:pt x="5823" y="2119"/>
                </a:lnTo>
                <a:lnTo>
                  <a:pt x="5816" y="2091"/>
                </a:lnTo>
                <a:lnTo>
                  <a:pt x="5809" y="2064"/>
                </a:lnTo>
                <a:lnTo>
                  <a:pt x="5801" y="2037"/>
                </a:lnTo>
                <a:lnTo>
                  <a:pt x="5793" y="2011"/>
                </a:lnTo>
                <a:lnTo>
                  <a:pt x="5785" y="1986"/>
                </a:lnTo>
                <a:lnTo>
                  <a:pt x="5775" y="1963"/>
                </a:lnTo>
                <a:lnTo>
                  <a:pt x="5765" y="1939"/>
                </a:lnTo>
                <a:lnTo>
                  <a:pt x="5754" y="1918"/>
                </a:lnTo>
                <a:lnTo>
                  <a:pt x="5743" y="1898"/>
                </a:lnTo>
                <a:lnTo>
                  <a:pt x="5733" y="1878"/>
                </a:lnTo>
                <a:lnTo>
                  <a:pt x="5721" y="1861"/>
                </a:lnTo>
                <a:lnTo>
                  <a:pt x="5708" y="1846"/>
                </a:lnTo>
                <a:lnTo>
                  <a:pt x="5696" y="1830"/>
                </a:lnTo>
                <a:lnTo>
                  <a:pt x="5684" y="1817"/>
                </a:lnTo>
                <a:lnTo>
                  <a:pt x="5669" y="1806"/>
                </a:lnTo>
                <a:lnTo>
                  <a:pt x="5656" y="1796"/>
                </a:lnTo>
                <a:lnTo>
                  <a:pt x="5642" y="1788"/>
                </a:lnTo>
                <a:lnTo>
                  <a:pt x="5627" y="1782"/>
                </a:lnTo>
                <a:lnTo>
                  <a:pt x="5612" y="1779"/>
                </a:lnTo>
                <a:lnTo>
                  <a:pt x="5597" y="177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ru-RU" u="sng" dirty="0" smtClean="0"/>
          </a:p>
          <a:p>
            <a:pPr algn="ctr"/>
            <a:endParaRPr lang="ru-RU" u="sng" dirty="0"/>
          </a:p>
          <a:p>
            <a:pPr algn="ctr"/>
            <a:endParaRPr lang="en-US" sz="1600" b="1" u="sng" dirty="0" smtClean="0"/>
          </a:p>
          <a:p>
            <a:pPr algn="ctr"/>
            <a:endParaRPr lang="en-US" sz="1600" b="1" u="sng" dirty="0" smtClean="0"/>
          </a:p>
          <a:p>
            <a:pPr algn="ctr"/>
            <a:r>
              <a:rPr lang="en-US" sz="1600" b="1" u="sng" dirty="0" smtClean="0"/>
              <a:t>organization </a:t>
            </a:r>
            <a:r>
              <a:rPr lang="en-US" sz="1600" b="1" u="sng" dirty="0"/>
              <a:t>of modern network technologies of data collection control</a:t>
            </a:r>
            <a:endParaRPr lang="ru-RU" sz="1600" b="1" dirty="0"/>
          </a:p>
        </p:txBody>
      </p:sp>
      <p:sp>
        <p:nvSpPr>
          <p:cNvPr id="9" name="Freeform 7"/>
          <p:cNvSpPr>
            <a:spLocks/>
          </p:cNvSpPr>
          <p:nvPr/>
        </p:nvSpPr>
        <p:spPr bwMode="auto">
          <a:xfrm>
            <a:off x="4837112" y="940957"/>
            <a:ext cx="2633663" cy="3098800"/>
          </a:xfrm>
          <a:custGeom>
            <a:avLst/>
            <a:gdLst>
              <a:gd name="T0" fmla="*/ 1875 w 4977"/>
              <a:gd name="T1" fmla="*/ 501 h 5856"/>
              <a:gd name="T2" fmla="*/ 2042 w 4977"/>
              <a:gd name="T3" fmla="*/ 833 h 5856"/>
              <a:gd name="T4" fmla="*/ 1853 w 4977"/>
              <a:gd name="T5" fmla="*/ 1036 h 5856"/>
              <a:gd name="T6" fmla="*/ 1589 w 4977"/>
              <a:gd name="T7" fmla="*/ 1104 h 5856"/>
              <a:gd name="T8" fmla="*/ 703 w 4977"/>
              <a:gd name="T9" fmla="*/ 949 h 5856"/>
              <a:gd name="T10" fmla="*/ 281 w 4977"/>
              <a:gd name="T11" fmla="*/ 894 h 5856"/>
              <a:gd name="T12" fmla="*/ 64 w 4977"/>
              <a:gd name="T13" fmla="*/ 1461 h 5856"/>
              <a:gd name="T14" fmla="*/ 19 w 4977"/>
              <a:gd name="T15" fmla="*/ 2146 h 5856"/>
              <a:gd name="T16" fmla="*/ 196 w 4977"/>
              <a:gd name="T17" fmla="*/ 2307 h 5856"/>
              <a:gd name="T18" fmla="*/ 525 w 4977"/>
              <a:gd name="T19" fmla="*/ 2077 h 5856"/>
              <a:gd name="T20" fmla="*/ 813 w 4977"/>
              <a:gd name="T21" fmla="*/ 2063 h 5856"/>
              <a:gd name="T22" fmla="*/ 1050 w 4977"/>
              <a:gd name="T23" fmla="*/ 2413 h 5856"/>
              <a:gd name="T24" fmla="*/ 1124 w 4977"/>
              <a:gd name="T25" fmla="*/ 2928 h 5856"/>
              <a:gd name="T26" fmla="*/ 1071 w 4977"/>
              <a:gd name="T27" fmla="*/ 3372 h 5856"/>
              <a:gd name="T28" fmla="*/ 856 w 4977"/>
              <a:gd name="T29" fmla="*/ 3764 h 5856"/>
              <a:gd name="T30" fmla="*/ 561 w 4977"/>
              <a:gd name="T31" fmla="*/ 3800 h 5856"/>
              <a:gd name="T32" fmla="*/ 224 w 4977"/>
              <a:gd name="T33" fmla="*/ 3557 h 5856"/>
              <a:gd name="T34" fmla="*/ 37 w 4977"/>
              <a:gd name="T35" fmla="*/ 3661 h 5856"/>
              <a:gd name="T36" fmla="*/ 45 w 4977"/>
              <a:gd name="T37" fmla="*/ 4298 h 5856"/>
              <a:gd name="T38" fmla="*/ 263 w 4977"/>
              <a:gd name="T39" fmla="*/ 4943 h 5856"/>
              <a:gd name="T40" fmla="*/ 512 w 4977"/>
              <a:gd name="T41" fmla="*/ 4964 h 5856"/>
              <a:gd name="T42" fmla="*/ 1515 w 4977"/>
              <a:gd name="T43" fmla="*/ 4751 h 5856"/>
              <a:gd name="T44" fmla="*/ 1821 w 4977"/>
              <a:gd name="T45" fmla="*/ 4803 h 5856"/>
              <a:gd name="T46" fmla="*/ 2033 w 4977"/>
              <a:gd name="T47" fmla="*/ 4990 h 5856"/>
              <a:gd name="T48" fmla="*/ 1946 w 4977"/>
              <a:gd name="T49" fmla="*/ 5266 h 5856"/>
              <a:gd name="T50" fmla="*/ 1780 w 4977"/>
              <a:gd name="T51" fmla="*/ 5572 h 5856"/>
              <a:gd name="T52" fmla="*/ 1943 w 4977"/>
              <a:gd name="T53" fmla="*/ 5756 h 5856"/>
              <a:gd name="T54" fmla="*/ 2426 w 4977"/>
              <a:gd name="T55" fmla="*/ 5855 h 5856"/>
              <a:gd name="T56" fmla="*/ 2987 w 4977"/>
              <a:gd name="T57" fmla="*/ 5776 h 5856"/>
              <a:gd name="T58" fmla="*/ 3195 w 4977"/>
              <a:gd name="T59" fmla="*/ 5604 h 5856"/>
              <a:gd name="T60" fmla="*/ 3102 w 4977"/>
              <a:gd name="T61" fmla="*/ 5355 h 5856"/>
              <a:gd name="T62" fmla="*/ 2934 w 4977"/>
              <a:gd name="T63" fmla="*/ 5023 h 5856"/>
              <a:gd name="T64" fmla="*/ 3124 w 4977"/>
              <a:gd name="T65" fmla="*/ 4820 h 5856"/>
              <a:gd name="T66" fmla="*/ 3386 w 4977"/>
              <a:gd name="T67" fmla="*/ 4752 h 5856"/>
              <a:gd name="T68" fmla="*/ 4274 w 4977"/>
              <a:gd name="T69" fmla="*/ 4907 h 5856"/>
              <a:gd name="T70" fmla="*/ 4694 w 4977"/>
              <a:gd name="T71" fmla="*/ 4962 h 5856"/>
              <a:gd name="T72" fmla="*/ 4912 w 4977"/>
              <a:gd name="T73" fmla="*/ 4395 h 5856"/>
              <a:gd name="T74" fmla="*/ 4957 w 4977"/>
              <a:gd name="T75" fmla="*/ 3710 h 5856"/>
              <a:gd name="T76" fmla="*/ 4780 w 4977"/>
              <a:gd name="T77" fmla="*/ 3549 h 5856"/>
              <a:gd name="T78" fmla="*/ 4451 w 4977"/>
              <a:gd name="T79" fmla="*/ 3779 h 5856"/>
              <a:gd name="T80" fmla="*/ 4163 w 4977"/>
              <a:gd name="T81" fmla="*/ 3793 h 5856"/>
              <a:gd name="T82" fmla="*/ 3926 w 4977"/>
              <a:gd name="T83" fmla="*/ 3443 h 5856"/>
              <a:gd name="T84" fmla="*/ 3852 w 4977"/>
              <a:gd name="T85" fmla="*/ 2928 h 5856"/>
              <a:gd name="T86" fmla="*/ 3905 w 4977"/>
              <a:gd name="T87" fmla="*/ 2484 h 5856"/>
              <a:gd name="T88" fmla="*/ 4120 w 4977"/>
              <a:gd name="T89" fmla="*/ 2094 h 5856"/>
              <a:gd name="T90" fmla="*/ 4415 w 4977"/>
              <a:gd name="T91" fmla="*/ 2056 h 5856"/>
              <a:gd name="T92" fmla="*/ 4752 w 4977"/>
              <a:gd name="T93" fmla="*/ 2299 h 5856"/>
              <a:gd name="T94" fmla="*/ 4940 w 4977"/>
              <a:gd name="T95" fmla="*/ 2195 h 5856"/>
              <a:gd name="T96" fmla="*/ 4931 w 4977"/>
              <a:gd name="T97" fmla="*/ 1558 h 5856"/>
              <a:gd name="T98" fmla="*/ 4713 w 4977"/>
              <a:gd name="T99" fmla="*/ 913 h 5856"/>
              <a:gd name="T100" fmla="*/ 4464 w 4977"/>
              <a:gd name="T101" fmla="*/ 892 h 5856"/>
              <a:gd name="T102" fmla="*/ 3462 w 4977"/>
              <a:gd name="T103" fmla="*/ 1105 h 5856"/>
              <a:gd name="T104" fmla="*/ 3156 w 4977"/>
              <a:gd name="T105" fmla="*/ 1053 h 5856"/>
              <a:gd name="T106" fmla="*/ 2944 w 4977"/>
              <a:gd name="T107" fmla="*/ 866 h 5856"/>
              <a:gd name="T108" fmla="*/ 3030 w 4977"/>
              <a:gd name="T109" fmla="*/ 590 h 5856"/>
              <a:gd name="T110" fmla="*/ 3196 w 4977"/>
              <a:gd name="T111" fmla="*/ 284 h 5856"/>
              <a:gd name="T112" fmla="*/ 3033 w 4977"/>
              <a:gd name="T113" fmla="*/ 100 h 5856"/>
              <a:gd name="T114" fmla="*/ 2550 w 4977"/>
              <a:gd name="T115" fmla="*/ 1 h 5856"/>
              <a:gd name="T116" fmla="*/ 1989 w 4977"/>
              <a:gd name="T117" fmla="*/ 80 h 5856"/>
              <a:gd name="T118" fmla="*/ 1782 w 4977"/>
              <a:gd name="T119" fmla="*/ 252 h 5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77" h="5856">
                <a:moveTo>
                  <a:pt x="1780" y="268"/>
                </a:moveTo>
                <a:lnTo>
                  <a:pt x="1780" y="284"/>
                </a:lnTo>
                <a:lnTo>
                  <a:pt x="1781" y="302"/>
                </a:lnTo>
                <a:lnTo>
                  <a:pt x="1783" y="319"/>
                </a:lnTo>
                <a:lnTo>
                  <a:pt x="1787" y="337"/>
                </a:lnTo>
                <a:lnTo>
                  <a:pt x="1793" y="353"/>
                </a:lnTo>
                <a:lnTo>
                  <a:pt x="1799" y="371"/>
                </a:lnTo>
                <a:lnTo>
                  <a:pt x="1806" y="387"/>
                </a:lnTo>
                <a:lnTo>
                  <a:pt x="1813" y="404"/>
                </a:lnTo>
                <a:lnTo>
                  <a:pt x="1822" y="420"/>
                </a:lnTo>
                <a:lnTo>
                  <a:pt x="1832" y="437"/>
                </a:lnTo>
                <a:lnTo>
                  <a:pt x="1841" y="453"/>
                </a:lnTo>
                <a:lnTo>
                  <a:pt x="1853" y="469"/>
                </a:lnTo>
                <a:lnTo>
                  <a:pt x="1875" y="501"/>
                </a:lnTo>
                <a:lnTo>
                  <a:pt x="1899" y="532"/>
                </a:lnTo>
                <a:lnTo>
                  <a:pt x="1946" y="590"/>
                </a:lnTo>
                <a:lnTo>
                  <a:pt x="1989" y="643"/>
                </a:lnTo>
                <a:lnTo>
                  <a:pt x="2007" y="668"/>
                </a:lnTo>
                <a:lnTo>
                  <a:pt x="2022" y="691"/>
                </a:lnTo>
                <a:lnTo>
                  <a:pt x="2028" y="702"/>
                </a:lnTo>
                <a:lnTo>
                  <a:pt x="2034" y="712"/>
                </a:lnTo>
                <a:lnTo>
                  <a:pt x="2037" y="723"/>
                </a:lnTo>
                <a:lnTo>
                  <a:pt x="2040" y="732"/>
                </a:lnTo>
                <a:lnTo>
                  <a:pt x="2044" y="755"/>
                </a:lnTo>
                <a:lnTo>
                  <a:pt x="2047" y="776"/>
                </a:lnTo>
                <a:lnTo>
                  <a:pt x="2047" y="796"/>
                </a:lnTo>
                <a:lnTo>
                  <a:pt x="2045" y="816"/>
                </a:lnTo>
                <a:lnTo>
                  <a:pt x="2042" y="833"/>
                </a:lnTo>
                <a:lnTo>
                  <a:pt x="2038" y="850"/>
                </a:lnTo>
                <a:lnTo>
                  <a:pt x="2033" y="866"/>
                </a:lnTo>
                <a:lnTo>
                  <a:pt x="2024" y="881"/>
                </a:lnTo>
                <a:lnTo>
                  <a:pt x="2016" y="897"/>
                </a:lnTo>
                <a:lnTo>
                  <a:pt x="2007" y="911"/>
                </a:lnTo>
                <a:lnTo>
                  <a:pt x="1995" y="925"/>
                </a:lnTo>
                <a:lnTo>
                  <a:pt x="1983" y="938"/>
                </a:lnTo>
                <a:lnTo>
                  <a:pt x="1970" y="951"/>
                </a:lnTo>
                <a:lnTo>
                  <a:pt x="1957" y="962"/>
                </a:lnTo>
                <a:lnTo>
                  <a:pt x="1942" y="974"/>
                </a:lnTo>
                <a:lnTo>
                  <a:pt x="1928" y="987"/>
                </a:lnTo>
                <a:lnTo>
                  <a:pt x="1897" y="1008"/>
                </a:lnTo>
                <a:lnTo>
                  <a:pt x="1868" y="1028"/>
                </a:lnTo>
                <a:lnTo>
                  <a:pt x="1853" y="1036"/>
                </a:lnTo>
                <a:lnTo>
                  <a:pt x="1836" y="1044"/>
                </a:lnTo>
                <a:lnTo>
                  <a:pt x="1821" y="1053"/>
                </a:lnTo>
                <a:lnTo>
                  <a:pt x="1805" y="1060"/>
                </a:lnTo>
                <a:lnTo>
                  <a:pt x="1788" y="1067"/>
                </a:lnTo>
                <a:lnTo>
                  <a:pt x="1770" y="1073"/>
                </a:lnTo>
                <a:lnTo>
                  <a:pt x="1753" y="1078"/>
                </a:lnTo>
                <a:lnTo>
                  <a:pt x="1735" y="1084"/>
                </a:lnTo>
                <a:lnTo>
                  <a:pt x="1716" y="1088"/>
                </a:lnTo>
                <a:lnTo>
                  <a:pt x="1696" y="1093"/>
                </a:lnTo>
                <a:lnTo>
                  <a:pt x="1676" y="1096"/>
                </a:lnTo>
                <a:lnTo>
                  <a:pt x="1656" y="1098"/>
                </a:lnTo>
                <a:lnTo>
                  <a:pt x="1635" y="1101"/>
                </a:lnTo>
                <a:lnTo>
                  <a:pt x="1613" y="1103"/>
                </a:lnTo>
                <a:lnTo>
                  <a:pt x="1589" y="1104"/>
                </a:lnTo>
                <a:lnTo>
                  <a:pt x="1566" y="1105"/>
                </a:lnTo>
                <a:lnTo>
                  <a:pt x="1515" y="1105"/>
                </a:lnTo>
                <a:lnTo>
                  <a:pt x="1460" y="1103"/>
                </a:lnTo>
                <a:lnTo>
                  <a:pt x="1401" y="1098"/>
                </a:lnTo>
                <a:lnTo>
                  <a:pt x="1337" y="1091"/>
                </a:lnTo>
                <a:lnTo>
                  <a:pt x="1269" y="1082"/>
                </a:lnTo>
                <a:lnTo>
                  <a:pt x="1193" y="1070"/>
                </a:lnTo>
                <a:lnTo>
                  <a:pt x="1191" y="1070"/>
                </a:lnTo>
                <a:lnTo>
                  <a:pt x="1189" y="1069"/>
                </a:lnTo>
                <a:lnTo>
                  <a:pt x="1091" y="1049"/>
                </a:lnTo>
                <a:lnTo>
                  <a:pt x="994" y="1027"/>
                </a:lnTo>
                <a:lnTo>
                  <a:pt x="896" y="1002"/>
                </a:lnTo>
                <a:lnTo>
                  <a:pt x="800" y="976"/>
                </a:lnTo>
                <a:lnTo>
                  <a:pt x="703" y="949"/>
                </a:lnTo>
                <a:lnTo>
                  <a:pt x="607" y="921"/>
                </a:lnTo>
                <a:lnTo>
                  <a:pt x="512" y="892"/>
                </a:lnTo>
                <a:lnTo>
                  <a:pt x="417" y="860"/>
                </a:lnTo>
                <a:lnTo>
                  <a:pt x="404" y="858"/>
                </a:lnTo>
                <a:lnTo>
                  <a:pt x="390" y="857"/>
                </a:lnTo>
                <a:lnTo>
                  <a:pt x="377" y="857"/>
                </a:lnTo>
                <a:lnTo>
                  <a:pt x="364" y="858"/>
                </a:lnTo>
                <a:lnTo>
                  <a:pt x="351" y="860"/>
                </a:lnTo>
                <a:lnTo>
                  <a:pt x="338" y="864"/>
                </a:lnTo>
                <a:lnTo>
                  <a:pt x="326" y="868"/>
                </a:lnTo>
                <a:lnTo>
                  <a:pt x="314" y="873"/>
                </a:lnTo>
                <a:lnTo>
                  <a:pt x="303" y="880"/>
                </a:lnTo>
                <a:lnTo>
                  <a:pt x="292" y="887"/>
                </a:lnTo>
                <a:lnTo>
                  <a:pt x="281" y="894"/>
                </a:lnTo>
                <a:lnTo>
                  <a:pt x="272" y="904"/>
                </a:lnTo>
                <a:lnTo>
                  <a:pt x="263" y="913"/>
                </a:lnTo>
                <a:lnTo>
                  <a:pt x="254" y="924"/>
                </a:lnTo>
                <a:lnTo>
                  <a:pt x="247" y="935"/>
                </a:lnTo>
                <a:lnTo>
                  <a:pt x="240" y="947"/>
                </a:lnTo>
                <a:lnTo>
                  <a:pt x="213" y="1016"/>
                </a:lnTo>
                <a:lnTo>
                  <a:pt x="187" y="1082"/>
                </a:lnTo>
                <a:lnTo>
                  <a:pt x="162" y="1145"/>
                </a:lnTo>
                <a:lnTo>
                  <a:pt x="138" y="1210"/>
                </a:lnTo>
                <a:lnTo>
                  <a:pt x="116" y="1277"/>
                </a:lnTo>
                <a:lnTo>
                  <a:pt x="93" y="1346"/>
                </a:lnTo>
                <a:lnTo>
                  <a:pt x="84" y="1382"/>
                </a:lnTo>
                <a:lnTo>
                  <a:pt x="73" y="1421"/>
                </a:lnTo>
                <a:lnTo>
                  <a:pt x="64" y="1461"/>
                </a:lnTo>
                <a:lnTo>
                  <a:pt x="55" y="1502"/>
                </a:lnTo>
                <a:lnTo>
                  <a:pt x="45" y="1558"/>
                </a:lnTo>
                <a:lnTo>
                  <a:pt x="36" y="1622"/>
                </a:lnTo>
                <a:lnTo>
                  <a:pt x="26" y="1689"/>
                </a:lnTo>
                <a:lnTo>
                  <a:pt x="18" y="1757"/>
                </a:lnTo>
                <a:lnTo>
                  <a:pt x="11" y="1823"/>
                </a:lnTo>
                <a:lnTo>
                  <a:pt x="5" y="1885"/>
                </a:lnTo>
                <a:lnTo>
                  <a:pt x="2" y="1940"/>
                </a:lnTo>
                <a:lnTo>
                  <a:pt x="0" y="1986"/>
                </a:lnTo>
                <a:lnTo>
                  <a:pt x="0" y="2023"/>
                </a:lnTo>
                <a:lnTo>
                  <a:pt x="3" y="2057"/>
                </a:lnTo>
                <a:lnTo>
                  <a:pt x="8" y="2090"/>
                </a:lnTo>
                <a:lnTo>
                  <a:pt x="12" y="2119"/>
                </a:lnTo>
                <a:lnTo>
                  <a:pt x="19" y="2146"/>
                </a:lnTo>
                <a:lnTo>
                  <a:pt x="28" y="2172"/>
                </a:lnTo>
                <a:lnTo>
                  <a:pt x="37" y="2195"/>
                </a:lnTo>
                <a:lnTo>
                  <a:pt x="46" y="2214"/>
                </a:lnTo>
                <a:lnTo>
                  <a:pt x="58" y="2233"/>
                </a:lnTo>
                <a:lnTo>
                  <a:pt x="70" y="2250"/>
                </a:lnTo>
                <a:lnTo>
                  <a:pt x="83" y="2264"/>
                </a:lnTo>
                <a:lnTo>
                  <a:pt x="96" y="2276"/>
                </a:lnTo>
                <a:lnTo>
                  <a:pt x="110" y="2286"/>
                </a:lnTo>
                <a:lnTo>
                  <a:pt x="124" y="2294"/>
                </a:lnTo>
                <a:lnTo>
                  <a:pt x="139" y="2301"/>
                </a:lnTo>
                <a:lnTo>
                  <a:pt x="154" y="2306"/>
                </a:lnTo>
                <a:lnTo>
                  <a:pt x="167" y="2308"/>
                </a:lnTo>
                <a:lnTo>
                  <a:pt x="181" y="2308"/>
                </a:lnTo>
                <a:lnTo>
                  <a:pt x="196" y="2307"/>
                </a:lnTo>
                <a:lnTo>
                  <a:pt x="210" y="2304"/>
                </a:lnTo>
                <a:lnTo>
                  <a:pt x="224" y="2299"/>
                </a:lnTo>
                <a:lnTo>
                  <a:pt x="239" y="2293"/>
                </a:lnTo>
                <a:lnTo>
                  <a:pt x="254" y="2285"/>
                </a:lnTo>
                <a:lnTo>
                  <a:pt x="270" y="2276"/>
                </a:lnTo>
                <a:lnTo>
                  <a:pt x="301" y="2254"/>
                </a:lnTo>
                <a:lnTo>
                  <a:pt x="333" y="2229"/>
                </a:lnTo>
                <a:lnTo>
                  <a:pt x="367" y="2202"/>
                </a:lnTo>
                <a:lnTo>
                  <a:pt x="401" y="2172"/>
                </a:lnTo>
                <a:lnTo>
                  <a:pt x="435" y="2144"/>
                </a:lnTo>
                <a:lnTo>
                  <a:pt x="471" y="2116"/>
                </a:lnTo>
                <a:lnTo>
                  <a:pt x="488" y="2102"/>
                </a:lnTo>
                <a:lnTo>
                  <a:pt x="507" y="2089"/>
                </a:lnTo>
                <a:lnTo>
                  <a:pt x="525" y="2077"/>
                </a:lnTo>
                <a:lnTo>
                  <a:pt x="542" y="2065"/>
                </a:lnTo>
                <a:lnTo>
                  <a:pt x="561" y="2056"/>
                </a:lnTo>
                <a:lnTo>
                  <a:pt x="580" y="2047"/>
                </a:lnTo>
                <a:lnTo>
                  <a:pt x="598" y="2038"/>
                </a:lnTo>
                <a:lnTo>
                  <a:pt x="616" y="2033"/>
                </a:lnTo>
                <a:lnTo>
                  <a:pt x="635" y="2028"/>
                </a:lnTo>
                <a:lnTo>
                  <a:pt x="653" y="2024"/>
                </a:lnTo>
                <a:lnTo>
                  <a:pt x="672" y="2023"/>
                </a:lnTo>
                <a:lnTo>
                  <a:pt x="690" y="2023"/>
                </a:lnTo>
                <a:lnTo>
                  <a:pt x="716" y="2027"/>
                </a:lnTo>
                <a:lnTo>
                  <a:pt x="742" y="2033"/>
                </a:lnTo>
                <a:lnTo>
                  <a:pt x="766" y="2041"/>
                </a:lnTo>
                <a:lnTo>
                  <a:pt x="790" y="2050"/>
                </a:lnTo>
                <a:lnTo>
                  <a:pt x="813" y="2063"/>
                </a:lnTo>
                <a:lnTo>
                  <a:pt x="835" y="2077"/>
                </a:lnTo>
                <a:lnTo>
                  <a:pt x="856" y="2094"/>
                </a:lnTo>
                <a:lnTo>
                  <a:pt x="877" y="2111"/>
                </a:lnTo>
                <a:lnTo>
                  <a:pt x="897" y="2131"/>
                </a:lnTo>
                <a:lnTo>
                  <a:pt x="916" y="2152"/>
                </a:lnTo>
                <a:lnTo>
                  <a:pt x="934" y="2176"/>
                </a:lnTo>
                <a:lnTo>
                  <a:pt x="951" y="2200"/>
                </a:lnTo>
                <a:lnTo>
                  <a:pt x="968" y="2226"/>
                </a:lnTo>
                <a:lnTo>
                  <a:pt x="984" y="2254"/>
                </a:lnTo>
                <a:lnTo>
                  <a:pt x="998" y="2284"/>
                </a:lnTo>
                <a:lnTo>
                  <a:pt x="1012" y="2314"/>
                </a:lnTo>
                <a:lnTo>
                  <a:pt x="1026" y="2346"/>
                </a:lnTo>
                <a:lnTo>
                  <a:pt x="1038" y="2379"/>
                </a:lnTo>
                <a:lnTo>
                  <a:pt x="1050" y="2413"/>
                </a:lnTo>
                <a:lnTo>
                  <a:pt x="1062" y="2448"/>
                </a:lnTo>
                <a:lnTo>
                  <a:pt x="1071" y="2484"/>
                </a:lnTo>
                <a:lnTo>
                  <a:pt x="1081" y="2522"/>
                </a:lnTo>
                <a:lnTo>
                  <a:pt x="1089" y="2560"/>
                </a:lnTo>
                <a:lnTo>
                  <a:pt x="1096" y="2598"/>
                </a:lnTo>
                <a:lnTo>
                  <a:pt x="1103" y="2637"/>
                </a:lnTo>
                <a:lnTo>
                  <a:pt x="1109" y="2677"/>
                </a:lnTo>
                <a:lnTo>
                  <a:pt x="1113" y="2718"/>
                </a:lnTo>
                <a:lnTo>
                  <a:pt x="1117" y="2759"/>
                </a:lnTo>
                <a:lnTo>
                  <a:pt x="1121" y="2800"/>
                </a:lnTo>
                <a:lnTo>
                  <a:pt x="1123" y="2842"/>
                </a:lnTo>
                <a:lnTo>
                  <a:pt x="1124" y="2885"/>
                </a:lnTo>
                <a:lnTo>
                  <a:pt x="1124" y="2927"/>
                </a:lnTo>
                <a:lnTo>
                  <a:pt x="1124" y="2928"/>
                </a:lnTo>
                <a:lnTo>
                  <a:pt x="1124" y="2928"/>
                </a:lnTo>
                <a:lnTo>
                  <a:pt x="1124" y="2928"/>
                </a:lnTo>
                <a:lnTo>
                  <a:pt x="1124" y="2929"/>
                </a:lnTo>
                <a:lnTo>
                  <a:pt x="1124" y="2971"/>
                </a:lnTo>
                <a:lnTo>
                  <a:pt x="1123" y="3014"/>
                </a:lnTo>
                <a:lnTo>
                  <a:pt x="1121" y="3056"/>
                </a:lnTo>
                <a:lnTo>
                  <a:pt x="1117" y="3097"/>
                </a:lnTo>
                <a:lnTo>
                  <a:pt x="1113" y="3138"/>
                </a:lnTo>
                <a:lnTo>
                  <a:pt x="1109" y="3179"/>
                </a:lnTo>
                <a:lnTo>
                  <a:pt x="1103" y="3219"/>
                </a:lnTo>
                <a:lnTo>
                  <a:pt x="1096" y="3258"/>
                </a:lnTo>
                <a:lnTo>
                  <a:pt x="1089" y="3296"/>
                </a:lnTo>
                <a:lnTo>
                  <a:pt x="1081" y="3335"/>
                </a:lnTo>
                <a:lnTo>
                  <a:pt x="1071" y="3372"/>
                </a:lnTo>
                <a:lnTo>
                  <a:pt x="1062" y="3408"/>
                </a:lnTo>
                <a:lnTo>
                  <a:pt x="1050" y="3443"/>
                </a:lnTo>
                <a:lnTo>
                  <a:pt x="1038" y="3477"/>
                </a:lnTo>
                <a:lnTo>
                  <a:pt x="1026" y="3510"/>
                </a:lnTo>
                <a:lnTo>
                  <a:pt x="1012" y="3542"/>
                </a:lnTo>
                <a:lnTo>
                  <a:pt x="998" y="3572"/>
                </a:lnTo>
                <a:lnTo>
                  <a:pt x="984" y="3602"/>
                </a:lnTo>
                <a:lnTo>
                  <a:pt x="968" y="3630"/>
                </a:lnTo>
                <a:lnTo>
                  <a:pt x="951" y="3656"/>
                </a:lnTo>
                <a:lnTo>
                  <a:pt x="934" y="3680"/>
                </a:lnTo>
                <a:lnTo>
                  <a:pt x="916" y="3704"/>
                </a:lnTo>
                <a:lnTo>
                  <a:pt x="897" y="3725"/>
                </a:lnTo>
                <a:lnTo>
                  <a:pt x="877" y="3745"/>
                </a:lnTo>
                <a:lnTo>
                  <a:pt x="856" y="3764"/>
                </a:lnTo>
                <a:lnTo>
                  <a:pt x="835" y="3779"/>
                </a:lnTo>
                <a:lnTo>
                  <a:pt x="813" y="3793"/>
                </a:lnTo>
                <a:lnTo>
                  <a:pt x="790" y="3806"/>
                </a:lnTo>
                <a:lnTo>
                  <a:pt x="766" y="3815"/>
                </a:lnTo>
                <a:lnTo>
                  <a:pt x="742" y="3823"/>
                </a:lnTo>
                <a:lnTo>
                  <a:pt x="716" y="3829"/>
                </a:lnTo>
                <a:lnTo>
                  <a:pt x="690" y="3833"/>
                </a:lnTo>
                <a:lnTo>
                  <a:pt x="672" y="3833"/>
                </a:lnTo>
                <a:lnTo>
                  <a:pt x="653" y="3832"/>
                </a:lnTo>
                <a:lnTo>
                  <a:pt x="635" y="3828"/>
                </a:lnTo>
                <a:lnTo>
                  <a:pt x="616" y="3823"/>
                </a:lnTo>
                <a:lnTo>
                  <a:pt x="598" y="3818"/>
                </a:lnTo>
                <a:lnTo>
                  <a:pt x="580" y="3809"/>
                </a:lnTo>
                <a:lnTo>
                  <a:pt x="561" y="3800"/>
                </a:lnTo>
                <a:lnTo>
                  <a:pt x="542" y="3791"/>
                </a:lnTo>
                <a:lnTo>
                  <a:pt x="525" y="3779"/>
                </a:lnTo>
                <a:lnTo>
                  <a:pt x="507" y="3767"/>
                </a:lnTo>
                <a:lnTo>
                  <a:pt x="488" y="3754"/>
                </a:lnTo>
                <a:lnTo>
                  <a:pt x="471" y="3740"/>
                </a:lnTo>
                <a:lnTo>
                  <a:pt x="435" y="3712"/>
                </a:lnTo>
                <a:lnTo>
                  <a:pt x="401" y="3684"/>
                </a:lnTo>
                <a:lnTo>
                  <a:pt x="367" y="3654"/>
                </a:lnTo>
                <a:lnTo>
                  <a:pt x="333" y="3627"/>
                </a:lnTo>
                <a:lnTo>
                  <a:pt x="301" y="3602"/>
                </a:lnTo>
                <a:lnTo>
                  <a:pt x="270" y="3580"/>
                </a:lnTo>
                <a:lnTo>
                  <a:pt x="254" y="3571"/>
                </a:lnTo>
                <a:lnTo>
                  <a:pt x="239" y="3564"/>
                </a:lnTo>
                <a:lnTo>
                  <a:pt x="224" y="3557"/>
                </a:lnTo>
                <a:lnTo>
                  <a:pt x="210" y="3552"/>
                </a:lnTo>
                <a:lnTo>
                  <a:pt x="196" y="3549"/>
                </a:lnTo>
                <a:lnTo>
                  <a:pt x="181" y="3548"/>
                </a:lnTo>
                <a:lnTo>
                  <a:pt x="167" y="3548"/>
                </a:lnTo>
                <a:lnTo>
                  <a:pt x="154" y="3550"/>
                </a:lnTo>
                <a:lnTo>
                  <a:pt x="139" y="3555"/>
                </a:lnTo>
                <a:lnTo>
                  <a:pt x="124" y="3562"/>
                </a:lnTo>
                <a:lnTo>
                  <a:pt x="110" y="3570"/>
                </a:lnTo>
                <a:lnTo>
                  <a:pt x="96" y="3580"/>
                </a:lnTo>
                <a:lnTo>
                  <a:pt x="83" y="3592"/>
                </a:lnTo>
                <a:lnTo>
                  <a:pt x="70" y="3606"/>
                </a:lnTo>
                <a:lnTo>
                  <a:pt x="58" y="3623"/>
                </a:lnTo>
                <a:lnTo>
                  <a:pt x="46" y="3642"/>
                </a:lnTo>
                <a:lnTo>
                  <a:pt x="37" y="3661"/>
                </a:lnTo>
                <a:lnTo>
                  <a:pt x="28" y="3684"/>
                </a:lnTo>
                <a:lnTo>
                  <a:pt x="19" y="3710"/>
                </a:lnTo>
                <a:lnTo>
                  <a:pt x="12" y="3737"/>
                </a:lnTo>
                <a:lnTo>
                  <a:pt x="8" y="3766"/>
                </a:lnTo>
                <a:lnTo>
                  <a:pt x="3" y="3799"/>
                </a:lnTo>
                <a:lnTo>
                  <a:pt x="0" y="3833"/>
                </a:lnTo>
                <a:lnTo>
                  <a:pt x="0" y="3870"/>
                </a:lnTo>
                <a:lnTo>
                  <a:pt x="2" y="3916"/>
                </a:lnTo>
                <a:lnTo>
                  <a:pt x="5" y="3971"/>
                </a:lnTo>
                <a:lnTo>
                  <a:pt x="11" y="4033"/>
                </a:lnTo>
                <a:lnTo>
                  <a:pt x="18" y="4099"/>
                </a:lnTo>
                <a:lnTo>
                  <a:pt x="26" y="4167"/>
                </a:lnTo>
                <a:lnTo>
                  <a:pt x="36" y="4234"/>
                </a:lnTo>
                <a:lnTo>
                  <a:pt x="45" y="4298"/>
                </a:lnTo>
                <a:lnTo>
                  <a:pt x="55" y="4354"/>
                </a:lnTo>
                <a:lnTo>
                  <a:pt x="64" y="4395"/>
                </a:lnTo>
                <a:lnTo>
                  <a:pt x="73" y="4435"/>
                </a:lnTo>
                <a:lnTo>
                  <a:pt x="84" y="4474"/>
                </a:lnTo>
                <a:lnTo>
                  <a:pt x="93" y="4510"/>
                </a:lnTo>
                <a:lnTo>
                  <a:pt x="116" y="4579"/>
                </a:lnTo>
                <a:lnTo>
                  <a:pt x="138" y="4646"/>
                </a:lnTo>
                <a:lnTo>
                  <a:pt x="162" y="4711"/>
                </a:lnTo>
                <a:lnTo>
                  <a:pt x="187" y="4774"/>
                </a:lnTo>
                <a:lnTo>
                  <a:pt x="213" y="4840"/>
                </a:lnTo>
                <a:lnTo>
                  <a:pt x="240" y="4909"/>
                </a:lnTo>
                <a:lnTo>
                  <a:pt x="247" y="4921"/>
                </a:lnTo>
                <a:lnTo>
                  <a:pt x="254" y="4932"/>
                </a:lnTo>
                <a:lnTo>
                  <a:pt x="263" y="4943"/>
                </a:lnTo>
                <a:lnTo>
                  <a:pt x="272" y="4952"/>
                </a:lnTo>
                <a:lnTo>
                  <a:pt x="281" y="4962"/>
                </a:lnTo>
                <a:lnTo>
                  <a:pt x="292" y="4969"/>
                </a:lnTo>
                <a:lnTo>
                  <a:pt x="303" y="4976"/>
                </a:lnTo>
                <a:lnTo>
                  <a:pt x="314" y="4983"/>
                </a:lnTo>
                <a:lnTo>
                  <a:pt x="326" y="4988"/>
                </a:lnTo>
                <a:lnTo>
                  <a:pt x="338" y="4992"/>
                </a:lnTo>
                <a:lnTo>
                  <a:pt x="351" y="4996"/>
                </a:lnTo>
                <a:lnTo>
                  <a:pt x="364" y="4998"/>
                </a:lnTo>
                <a:lnTo>
                  <a:pt x="377" y="4999"/>
                </a:lnTo>
                <a:lnTo>
                  <a:pt x="390" y="4999"/>
                </a:lnTo>
                <a:lnTo>
                  <a:pt x="404" y="4998"/>
                </a:lnTo>
                <a:lnTo>
                  <a:pt x="417" y="4996"/>
                </a:lnTo>
                <a:lnTo>
                  <a:pt x="512" y="4964"/>
                </a:lnTo>
                <a:lnTo>
                  <a:pt x="607" y="4935"/>
                </a:lnTo>
                <a:lnTo>
                  <a:pt x="703" y="4907"/>
                </a:lnTo>
                <a:lnTo>
                  <a:pt x="800" y="4880"/>
                </a:lnTo>
                <a:lnTo>
                  <a:pt x="896" y="4854"/>
                </a:lnTo>
                <a:lnTo>
                  <a:pt x="994" y="4829"/>
                </a:lnTo>
                <a:lnTo>
                  <a:pt x="1091" y="4807"/>
                </a:lnTo>
                <a:lnTo>
                  <a:pt x="1189" y="4787"/>
                </a:lnTo>
                <a:lnTo>
                  <a:pt x="1191" y="4786"/>
                </a:lnTo>
                <a:lnTo>
                  <a:pt x="1193" y="4786"/>
                </a:lnTo>
                <a:lnTo>
                  <a:pt x="1269" y="4774"/>
                </a:lnTo>
                <a:lnTo>
                  <a:pt x="1337" y="4765"/>
                </a:lnTo>
                <a:lnTo>
                  <a:pt x="1401" y="4758"/>
                </a:lnTo>
                <a:lnTo>
                  <a:pt x="1460" y="4753"/>
                </a:lnTo>
                <a:lnTo>
                  <a:pt x="1515" y="4751"/>
                </a:lnTo>
                <a:lnTo>
                  <a:pt x="1566" y="4751"/>
                </a:lnTo>
                <a:lnTo>
                  <a:pt x="1589" y="4752"/>
                </a:lnTo>
                <a:lnTo>
                  <a:pt x="1613" y="4753"/>
                </a:lnTo>
                <a:lnTo>
                  <a:pt x="1635" y="4755"/>
                </a:lnTo>
                <a:lnTo>
                  <a:pt x="1656" y="4758"/>
                </a:lnTo>
                <a:lnTo>
                  <a:pt x="1676" y="4760"/>
                </a:lnTo>
                <a:lnTo>
                  <a:pt x="1696" y="4763"/>
                </a:lnTo>
                <a:lnTo>
                  <a:pt x="1716" y="4768"/>
                </a:lnTo>
                <a:lnTo>
                  <a:pt x="1735" y="4772"/>
                </a:lnTo>
                <a:lnTo>
                  <a:pt x="1753" y="4778"/>
                </a:lnTo>
                <a:lnTo>
                  <a:pt x="1770" y="4783"/>
                </a:lnTo>
                <a:lnTo>
                  <a:pt x="1788" y="4789"/>
                </a:lnTo>
                <a:lnTo>
                  <a:pt x="1805" y="4796"/>
                </a:lnTo>
                <a:lnTo>
                  <a:pt x="1821" y="4803"/>
                </a:lnTo>
                <a:lnTo>
                  <a:pt x="1836" y="4812"/>
                </a:lnTo>
                <a:lnTo>
                  <a:pt x="1853" y="4820"/>
                </a:lnTo>
                <a:lnTo>
                  <a:pt x="1868" y="4829"/>
                </a:lnTo>
                <a:lnTo>
                  <a:pt x="1897" y="4848"/>
                </a:lnTo>
                <a:lnTo>
                  <a:pt x="1928" y="4869"/>
                </a:lnTo>
                <a:lnTo>
                  <a:pt x="1942" y="4882"/>
                </a:lnTo>
                <a:lnTo>
                  <a:pt x="1957" y="4894"/>
                </a:lnTo>
                <a:lnTo>
                  <a:pt x="1970" y="4905"/>
                </a:lnTo>
                <a:lnTo>
                  <a:pt x="1983" y="4918"/>
                </a:lnTo>
                <a:lnTo>
                  <a:pt x="1995" y="4931"/>
                </a:lnTo>
                <a:lnTo>
                  <a:pt x="2007" y="4945"/>
                </a:lnTo>
                <a:lnTo>
                  <a:pt x="2016" y="4959"/>
                </a:lnTo>
                <a:lnTo>
                  <a:pt x="2024" y="4975"/>
                </a:lnTo>
                <a:lnTo>
                  <a:pt x="2033" y="4990"/>
                </a:lnTo>
                <a:lnTo>
                  <a:pt x="2038" y="5006"/>
                </a:lnTo>
                <a:lnTo>
                  <a:pt x="2042" y="5023"/>
                </a:lnTo>
                <a:lnTo>
                  <a:pt x="2045" y="5040"/>
                </a:lnTo>
                <a:lnTo>
                  <a:pt x="2047" y="5060"/>
                </a:lnTo>
                <a:lnTo>
                  <a:pt x="2047" y="5080"/>
                </a:lnTo>
                <a:lnTo>
                  <a:pt x="2044" y="5101"/>
                </a:lnTo>
                <a:lnTo>
                  <a:pt x="2040" y="5124"/>
                </a:lnTo>
                <a:lnTo>
                  <a:pt x="2037" y="5133"/>
                </a:lnTo>
                <a:lnTo>
                  <a:pt x="2034" y="5144"/>
                </a:lnTo>
                <a:lnTo>
                  <a:pt x="2028" y="5154"/>
                </a:lnTo>
                <a:lnTo>
                  <a:pt x="2022" y="5165"/>
                </a:lnTo>
                <a:lnTo>
                  <a:pt x="2007" y="5188"/>
                </a:lnTo>
                <a:lnTo>
                  <a:pt x="1989" y="5213"/>
                </a:lnTo>
                <a:lnTo>
                  <a:pt x="1946" y="5266"/>
                </a:lnTo>
                <a:lnTo>
                  <a:pt x="1899" y="5324"/>
                </a:lnTo>
                <a:lnTo>
                  <a:pt x="1875" y="5355"/>
                </a:lnTo>
                <a:lnTo>
                  <a:pt x="1853" y="5387"/>
                </a:lnTo>
                <a:lnTo>
                  <a:pt x="1841" y="5403"/>
                </a:lnTo>
                <a:lnTo>
                  <a:pt x="1832" y="5419"/>
                </a:lnTo>
                <a:lnTo>
                  <a:pt x="1822" y="5436"/>
                </a:lnTo>
                <a:lnTo>
                  <a:pt x="1813" y="5452"/>
                </a:lnTo>
                <a:lnTo>
                  <a:pt x="1806" y="5469"/>
                </a:lnTo>
                <a:lnTo>
                  <a:pt x="1799" y="5485"/>
                </a:lnTo>
                <a:lnTo>
                  <a:pt x="1793" y="5503"/>
                </a:lnTo>
                <a:lnTo>
                  <a:pt x="1787" y="5519"/>
                </a:lnTo>
                <a:lnTo>
                  <a:pt x="1783" y="5537"/>
                </a:lnTo>
                <a:lnTo>
                  <a:pt x="1781" y="5554"/>
                </a:lnTo>
                <a:lnTo>
                  <a:pt x="1780" y="5572"/>
                </a:lnTo>
                <a:lnTo>
                  <a:pt x="1780" y="5588"/>
                </a:lnTo>
                <a:lnTo>
                  <a:pt x="1782" y="5604"/>
                </a:lnTo>
                <a:lnTo>
                  <a:pt x="1786" y="5619"/>
                </a:lnTo>
                <a:lnTo>
                  <a:pt x="1792" y="5634"/>
                </a:lnTo>
                <a:lnTo>
                  <a:pt x="1800" y="5648"/>
                </a:lnTo>
                <a:lnTo>
                  <a:pt x="1809" y="5661"/>
                </a:lnTo>
                <a:lnTo>
                  <a:pt x="1821" y="5675"/>
                </a:lnTo>
                <a:lnTo>
                  <a:pt x="1834" y="5688"/>
                </a:lnTo>
                <a:lnTo>
                  <a:pt x="1848" y="5701"/>
                </a:lnTo>
                <a:lnTo>
                  <a:pt x="1864" y="5713"/>
                </a:lnTo>
                <a:lnTo>
                  <a:pt x="1882" y="5725"/>
                </a:lnTo>
                <a:lnTo>
                  <a:pt x="1901" y="5735"/>
                </a:lnTo>
                <a:lnTo>
                  <a:pt x="1922" y="5747"/>
                </a:lnTo>
                <a:lnTo>
                  <a:pt x="1943" y="5756"/>
                </a:lnTo>
                <a:lnTo>
                  <a:pt x="1966" y="5767"/>
                </a:lnTo>
                <a:lnTo>
                  <a:pt x="1989" y="5776"/>
                </a:lnTo>
                <a:lnTo>
                  <a:pt x="2015" y="5784"/>
                </a:lnTo>
                <a:lnTo>
                  <a:pt x="2041" y="5793"/>
                </a:lnTo>
                <a:lnTo>
                  <a:pt x="2067" y="5801"/>
                </a:lnTo>
                <a:lnTo>
                  <a:pt x="2094" y="5808"/>
                </a:lnTo>
                <a:lnTo>
                  <a:pt x="2122" y="5815"/>
                </a:lnTo>
                <a:lnTo>
                  <a:pt x="2151" y="5822"/>
                </a:lnTo>
                <a:lnTo>
                  <a:pt x="2181" y="5828"/>
                </a:lnTo>
                <a:lnTo>
                  <a:pt x="2210" y="5833"/>
                </a:lnTo>
                <a:lnTo>
                  <a:pt x="2241" y="5837"/>
                </a:lnTo>
                <a:lnTo>
                  <a:pt x="2302" y="5845"/>
                </a:lnTo>
                <a:lnTo>
                  <a:pt x="2364" y="5851"/>
                </a:lnTo>
                <a:lnTo>
                  <a:pt x="2426" y="5855"/>
                </a:lnTo>
                <a:lnTo>
                  <a:pt x="2488" y="5856"/>
                </a:lnTo>
                <a:lnTo>
                  <a:pt x="2550" y="5855"/>
                </a:lnTo>
                <a:lnTo>
                  <a:pt x="2612" y="5851"/>
                </a:lnTo>
                <a:lnTo>
                  <a:pt x="2674" y="5845"/>
                </a:lnTo>
                <a:lnTo>
                  <a:pt x="2735" y="5837"/>
                </a:lnTo>
                <a:lnTo>
                  <a:pt x="2766" y="5833"/>
                </a:lnTo>
                <a:lnTo>
                  <a:pt x="2796" y="5828"/>
                </a:lnTo>
                <a:lnTo>
                  <a:pt x="2825" y="5822"/>
                </a:lnTo>
                <a:lnTo>
                  <a:pt x="2854" y="5815"/>
                </a:lnTo>
                <a:lnTo>
                  <a:pt x="2882" y="5808"/>
                </a:lnTo>
                <a:lnTo>
                  <a:pt x="2909" y="5801"/>
                </a:lnTo>
                <a:lnTo>
                  <a:pt x="2936" y="5793"/>
                </a:lnTo>
                <a:lnTo>
                  <a:pt x="2962" y="5784"/>
                </a:lnTo>
                <a:lnTo>
                  <a:pt x="2987" y="5776"/>
                </a:lnTo>
                <a:lnTo>
                  <a:pt x="3010" y="5767"/>
                </a:lnTo>
                <a:lnTo>
                  <a:pt x="3033" y="5756"/>
                </a:lnTo>
                <a:lnTo>
                  <a:pt x="3055" y="5747"/>
                </a:lnTo>
                <a:lnTo>
                  <a:pt x="3075" y="5735"/>
                </a:lnTo>
                <a:lnTo>
                  <a:pt x="3094" y="5725"/>
                </a:lnTo>
                <a:lnTo>
                  <a:pt x="3111" y="5713"/>
                </a:lnTo>
                <a:lnTo>
                  <a:pt x="3128" y="5701"/>
                </a:lnTo>
                <a:lnTo>
                  <a:pt x="3143" y="5688"/>
                </a:lnTo>
                <a:lnTo>
                  <a:pt x="3156" y="5675"/>
                </a:lnTo>
                <a:lnTo>
                  <a:pt x="3167" y="5661"/>
                </a:lnTo>
                <a:lnTo>
                  <a:pt x="3177" y="5648"/>
                </a:lnTo>
                <a:lnTo>
                  <a:pt x="3184" y="5634"/>
                </a:lnTo>
                <a:lnTo>
                  <a:pt x="3190" y="5619"/>
                </a:lnTo>
                <a:lnTo>
                  <a:pt x="3195" y="5604"/>
                </a:lnTo>
                <a:lnTo>
                  <a:pt x="3196" y="5588"/>
                </a:lnTo>
                <a:lnTo>
                  <a:pt x="3196" y="5572"/>
                </a:lnTo>
                <a:lnTo>
                  <a:pt x="3195" y="5554"/>
                </a:lnTo>
                <a:lnTo>
                  <a:pt x="3192" y="5537"/>
                </a:lnTo>
                <a:lnTo>
                  <a:pt x="3189" y="5519"/>
                </a:lnTo>
                <a:lnTo>
                  <a:pt x="3184" y="5503"/>
                </a:lnTo>
                <a:lnTo>
                  <a:pt x="3178" y="5485"/>
                </a:lnTo>
                <a:lnTo>
                  <a:pt x="3171" y="5469"/>
                </a:lnTo>
                <a:lnTo>
                  <a:pt x="3163" y="5452"/>
                </a:lnTo>
                <a:lnTo>
                  <a:pt x="3154" y="5436"/>
                </a:lnTo>
                <a:lnTo>
                  <a:pt x="3144" y="5419"/>
                </a:lnTo>
                <a:lnTo>
                  <a:pt x="3135" y="5403"/>
                </a:lnTo>
                <a:lnTo>
                  <a:pt x="3124" y="5387"/>
                </a:lnTo>
                <a:lnTo>
                  <a:pt x="3102" y="5355"/>
                </a:lnTo>
                <a:lnTo>
                  <a:pt x="3078" y="5324"/>
                </a:lnTo>
                <a:lnTo>
                  <a:pt x="3030" y="5266"/>
                </a:lnTo>
                <a:lnTo>
                  <a:pt x="2987" y="5213"/>
                </a:lnTo>
                <a:lnTo>
                  <a:pt x="2969" y="5188"/>
                </a:lnTo>
                <a:lnTo>
                  <a:pt x="2954" y="5165"/>
                </a:lnTo>
                <a:lnTo>
                  <a:pt x="2948" y="5154"/>
                </a:lnTo>
                <a:lnTo>
                  <a:pt x="2943" y="5144"/>
                </a:lnTo>
                <a:lnTo>
                  <a:pt x="2939" y="5133"/>
                </a:lnTo>
                <a:lnTo>
                  <a:pt x="2936" y="5124"/>
                </a:lnTo>
                <a:lnTo>
                  <a:pt x="2933" y="5101"/>
                </a:lnTo>
                <a:lnTo>
                  <a:pt x="2930" y="5080"/>
                </a:lnTo>
                <a:lnTo>
                  <a:pt x="2929" y="5060"/>
                </a:lnTo>
                <a:lnTo>
                  <a:pt x="2930" y="5040"/>
                </a:lnTo>
                <a:lnTo>
                  <a:pt x="2934" y="5023"/>
                </a:lnTo>
                <a:lnTo>
                  <a:pt x="2939" y="5006"/>
                </a:lnTo>
                <a:lnTo>
                  <a:pt x="2944" y="4990"/>
                </a:lnTo>
                <a:lnTo>
                  <a:pt x="2952" y="4975"/>
                </a:lnTo>
                <a:lnTo>
                  <a:pt x="2960" y="4959"/>
                </a:lnTo>
                <a:lnTo>
                  <a:pt x="2970" y="4945"/>
                </a:lnTo>
                <a:lnTo>
                  <a:pt x="2981" y="4931"/>
                </a:lnTo>
                <a:lnTo>
                  <a:pt x="2993" y="4918"/>
                </a:lnTo>
                <a:lnTo>
                  <a:pt x="3006" y="4905"/>
                </a:lnTo>
                <a:lnTo>
                  <a:pt x="3020" y="4894"/>
                </a:lnTo>
                <a:lnTo>
                  <a:pt x="3034" y="4882"/>
                </a:lnTo>
                <a:lnTo>
                  <a:pt x="3049" y="4869"/>
                </a:lnTo>
                <a:lnTo>
                  <a:pt x="3078" y="4848"/>
                </a:lnTo>
                <a:lnTo>
                  <a:pt x="3109" y="4829"/>
                </a:lnTo>
                <a:lnTo>
                  <a:pt x="3124" y="4820"/>
                </a:lnTo>
                <a:lnTo>
                  <a:pt x="3140" y="4812"/>
                </a:lnTo>
                <a:lnTo>
                  <a:pt x="3156" y="4803"/>
                </a:lnTo>
                <a:lnTo>
                  <a:pt x="3172" y="4796"/>
                </a:lnTo>
                <a:lnTo>
                  <a:pt x="3189" y="4789"/>
                </a:lnTo>
                <a:lnTo>
                  <a:pt x="3205" y="4783"/>
                </a:lnTo>
                <a:lnTo>
                  <a:pt x="3223" y="4778"/>
                </a:lnTo>
                <a:lnTo>
                  <a:pt x="3242" y="4772"/>
                </a:lnTo>
                <a:lnTo>
                  <a:pt x="3261" y="4768"/>
                </a:lnTo>
                <a:lnTo>
                  <a:pt x="3279" y="4763"/>
                </a:lnTo>
                <a:lnTo>
                  <a:pt x="3299" y="4760"/>
                </a:lnTo>
                <a:lnTo>
                  <a:pt x="3321" y="4758"/>
                </a:lnTo>
                <a:lnTo>
                  <a:pt x="3342" y="4755"/>
                </a:lnTo>
                <a:lnTo>
                  <a:pt x="3364" y="4753"/>
                </a:lnTo>
                <a:lnTo>
                  <a:pt x="3386" y="4752"/>
                </a:lnTo>
                <a:lnTo>
                  <a:pt x="3411" y="4751"/>
                </a:lnTo>
                <a:lnTo>
                  <a:pt x="3462" y="4751"/>
                </a:lnTo>
                <a:lnTo>
                  <a:pt x="3516" y="4753"/>
                </a:lnTo>
                <a:lnTo>
                  <a:pt x="3576" y="4758"/>
                </a:lnTo>
                <a:lnTo>
                  <a:pt x="3639" y="4765"/>
                </a:lnTo>
                <a:lnTo>
                  <a:pt x="3708" y="4774"/>
                </a:lnTo>
                <a:lnTo>
                  <a:pt x="3782" y="4786"/>
                </a:lnTo>
                <a:lnTo>
                  <a:pt x="3785" y="4786"/>
                </a:lnTo>
                <a:lnTo>
                  <a:pt x="3787" y="4787"/>
                </a:lnTo>
                <a:lnTo>
                  <a:pt x="3886" y="4807"/>
                </a:lnTo>
                <a:lnTo>
                  <a:pt x="3983" y="4829"/>
                </a:lnTo>
                <a:lnTo>
                  <a:pt x="4080" y="4854"/>
                </a:lnTo>
                <a:lnTo>
                  <a:pt x="4177" y="4880"/>
                </a:lnTo>
                <a:lnTo>
                  <a:pt x="4274" y="4907"/>
                </a:lnTo>
                <a:lnTo>
                  <a:pt x="4369" y="4935"/>
                </a:lnTo>
                <a:lnTo>
                  <a:pt x="4464" y="4964"/>
                </a:lnTo>
                <a:lnTo>
                  <a:pt x="4559" y="4996"/>
                </a:lnTo>
                <a:lnTo>
                  <a:pt x="4572" y="4998"/>
                </a:lnTo>
                <a:lnTo>
                  <a:pt x="4586" y="4999"/>
                </a:lnTo>
                <a:lnTo>
                  <a:pt x="4599" y="4999"/>
                </a:lnTo>
                <a:lnTo>
                  <a:pt x="4612" y="4998"/>
                </a:lnTo>
                <a:lnTo>
                  <a:pt x="4625" y="4996"/>
                </a:lnTo>
                <a:lnTo>
                  <a:pt x="4638" y="4992"/>
                </a:lnTo>
                <a:lnTo>
                  <a:pt x="4651" y="4988"/>
                </a:lnTo>
                <a:lnTo>
                  <a:pt x="4663" y="4983"/>
                </a:lnTo>
                <a:lnTo>
                  <a:pt x="4673" y="4976"/>
                </a:lnTo>
                <a:lnTo>
                  <a:pt x="4685" y="4969"/>
                </a:lnTo>
                <a:lnTo>
                  <a:pt x="4694" y="4962"/>
                </a:lnTo>
                <a:lnTo>
                  <a:pt x="4705" y="4952"/>
                </a:lnTo>
                <a:lnTo>
                  <a:pt x="4713" y="4943"/>
                </a:lnTo>
                <a:lnTo>
                  <a:pt x="4721" y="4932"/>
                </a:lnTo>
                <a:lnTo>
                  <a:pt x="4729" y="4921"/>
                </a:lnTo>
                <a:lnTo>
                  <a:pt x="4736" y="4909"/>
                </a:lnTo>
                <a:lnTo>
                  <a:pt x="4763" y="4840"/>
                </a:lnTo>
                <a:lnTo>
                  <a:pt x="4790" y="4774"/>
                </a:lnTo>
                <a:lnTo>
                  <a:pt x="4814" y="4711"/>
                </a:lnTo>
                <a:lnTo>
                  <a:pt x="4838" y="4646"/>
                </a:lnTo>
                <a:lnTo>
                  <a:pt x="4861" y="4579"/>
                </a:lnTo>
                <a:lnTo>
                  <a:pt x="4882" y="4510"/>
                </a:lnTo>
                <a:lnTo>
                  <a:pt x="4893" y="4474"/>
                </a:lnTo>
                <a:lnTo>
                  <a:pt x="4902" y="4435"/>
                </a:lnTo>
                <a:lnTo>
                  <a:pt x="4912" y="4395"/>
                </a:lnTo>
                <a:lnTo>
                  <a:pt x="4921" y="4354"/>
                </a:lnTo>
                <a:lnTo>
                  <a:pt x="4931" y="4298"/>
                </a:lnTo>
                <a:lnTo>
                  <a:pt x="4940" y="4234"/>
                </a:lnTo>
                <a:lnTo>
                  <a:pt x="4949" y="4167"/>
                </a:lnTo>
                <a:lnTo>
                  <a:pt x="4958" y="4099"/>
                </a:lnTo>
                <a:lnTo>
                  <a:pt x="4965" y="4033"/>
                </a:lnTo>
                <a:lnTo>
                  <a:pt x="4971" y="3971"/>
                </a:lnTo>
                <a:lnTo>
                  <a:pt x="4975" y="3916"/>
                </a:lnTo>
                <a:lnTo>
                  <a:pt x="4977" y="3870"/>
                </a:lnTo>
                <a:lnTo>
                  <a:pt x="4975" y="3833"/>
                </a:lnTo>
                <a:lnTo>
                  <a:pt x="4973" y="3799"/>
                </a:lnTo>
                <a:lnTo>
                  <a:pt x="4969" y="3766"/>
                </a:lnTo>
                <a:lnTo>
                  <a:pt x="4964" y="3737"/>
                </a:lnTo>
                <a:lnTo>
                  <a:pt x="4957" y="3710"/>
                </a:lnTo>
                <a:lnTo>
                  <a:pt x="4948" y="3684"/>
                </a:lnTo>
                <a:lnTo>
                  <a:pt x="4940" y="3661"/>
                </a:lnTo>
                <a:lnTo>
                  <a:pt x="4929" y="3642"/>
                </a:lnTo>
                <a:lnTo>
                  <a:pt x="4919" y="3623"/>
                </a:lnTo>
                <a:lnTo>
                  <a:pt x="4906" y="3606"/>
                </a:lnTo>
                <a:lnTo>
                  <a:pt x="4894" y="3592"/>
                </a:lnTo>
                <a:lnTo>
                  <a:pt x="4880" y="3580"/>
                </a:lnTo>
                <a:lnTo>
                  <a:pt x="4866" y="3570"/>
                </a:lnTo>
                <a:lnTo>
                  <a:pt x="4852" y="3562"/>
                </a:lnTo>
                <a:lnTo>
                  <a:pt x="4837" y="3555"/>
                </a:lnTo>
                <a:lnTo>
                  <a:pt x="4823" y="3550"/>
                </a:lnTo>
                <a:lnTo>
                  <a:pt x="4808" y="3548"/>
                </a:lnTo>
                <a:lnTo>
                  <a:pt x="4794" y="3548"/>
                </a:lnTo>
                <a:lnTo>
                  <a:pt x="4780" y="3549"/>
                </a:lnTo>
                <a:lnTo>
                  <a:pt x="4766" y="3552"/>
                </a:lnTo>
                <a:lnTo>
                  <a:pt x="4752" y="3557"/>
                </a:lnTo>
                <a:lnTo>
                  <a:pt x="4737" y="3564"/>
                </a:lnTo>
                <a:lnTo>
                  <a:pt x="4721" y="3571"/>
                </a:lnTo>
                <a:lnTo>
                  <a:pt x="4706" y="3580"/>
                </a:lnTo>
                <a:lnTo>
                  <a:pt x="4674" y="3602"/>
                </a:lnTo>
                <a:lnTo>
                  <a:pt x="4643" y="3627"/>
                </a:lnTo>
                <a:lnTo>
                  <a:pt x="4610" y="3654"/>
                </a:lnTo>
                <a:lnTo>
                  <a:pt x="4576" y="3684"/>
                </a:lnTo>
                <a:lnTo>
                  <a:pt x="4540" y="3712"/>
                </a:lnTo>
                <a:lnTo>
                  <a:pt x="4505" y="3740"/>
                </a:lnTo>
                <a:lnTo>
                  <a:pt x="4488" y="3754"/>
                </a:lnTo>
                <a:lnTo>
                  <a:pt x="4470" y="3767"/>
                </a:lnTo>
                <a:lnTo>
                  <a:pt x="4451" y="3779"/>
                </a:lnTo>
                <a:lnTo>
                  <a:pt x="4434" y="3791"/>
                </a:lnTo>
                <a:lnTo>
                  <a:pt x="4415" y="3800"/>
                </a:lnTo>
                <a:lnTo>
                  <a:pt x="4397" y="3809"/>
                </a:lnTo>
                <a:lnTo>
                  <a:pt x="4378" y="3818"/>
                </a:lnTo>
                <a:lnTo>
                  <a:pt x="4359" y="3823"/>
                </a:lnTo>
                <a:lnTo>
                  <a:pt x="4342" y="3828"/>
                </a:lnTo>
                <a:lnTo>
                  <a:pt x="4323" y="3832"/>
                </a:lnTo>
                <a:lnTo>
                  <a:pt x="4304" y="3833"/>
                </a:lnTo>
                <a:lnTo>
                  <a:pt x="4285" y="3833"/>
                </a:lnTo>
                <a:lnTo>
                  <a:pt x="4260" y="3829"/>
                </a:lnTo>
                <a:lnTo>
                  <a:pt x="4235" y="3823"/>
                </a:lnTo>
                <a:lnTo>
                  <a:pt x="4210" y="3815"/>
                </a:lnTo>
                <a:lnTo>
                  <a:pt x="4187" y="3806"/>
                </a:lnTo>
                <a:lnTo>
                  <a:pt x="4163" y="3793"/>
                </a:lnTo>
                <a:lnTo>
                  <a:pt x="4141" y="3779"/>
                </a:lnTo>
                <a:lnTo>
                  <a:pt x="4120" y="3764"/>
                </a:lnTo>
                <a:lnTo>
                  <a:pt x="4100" y="3745"/>
                </a:lnTo>
                <a:lnTo>
                  <a:pt x="4080" y="3725"/>
                </a:lnTo>
                <a:lnTo>
                  <a:pt x="4061" y="3704"/>
                </a:lnTo>
                <a:lnTo>
                  <a:pt x="4042" y="3680"/>
                </a:lnTo>
                <a:lnTo>
                  <a:pt x="4025" y="3656"/>
                </a:lnTo>
                <a:lnTo>
                  <a:pt x="4008" y="3630"/>
                </a:lnTo>
                <a:lnTo>
                  <a:pt x="3993" y="3602"/>
                </a:lnTo>
                <a:lnTo>
                  <a:pt x="3978" y="3572"/>
                </a:lnTo>
                <a:lnTo>
                  <a:pt x="3963" y="3542"/>
                </a:lnTo>
                <a:lnTo>
                  <a:pt x="3951" y="3510"/>
                </a:lnTo>
                <a:lnTo>
                  <a:pt x="3938" y="3477"/>
                </a:lnTo>
                <a:lnTo>
                  <a:pt x="3926" y="3443"/>
                </a:lnTo>
                <a:lnTo>
                  <a:pt x="3915" y="3408"/>
                </a:lnTo>
                <a:lnTo>
                  <a:pt x="3905" y="3372"/>
                </a:lnTo>
                <a:lnTo>
                  <a:pt x="3896" y="3335"/>
                </a:lnTo>
                <a:lnTo>
                  <a:pt x="3887" y="3296"/>
                </a:lnTo>
                <a:lnTo>
                  <a:pt x="3880" y="3258"/>
                </a:lnTo>
                <a:lnTo>
                  <a:pt x="3874" y="3219"/>
                </a:lnTo>
                <a:lnTo>
                  <a:pt x="3868" y="3179"/>
                </a:lnTo>
                <a:lnTo>
                  <a:pt x="3864" y="3138"/>
                </a:lnTo>
                <a:lnTo>
                  <a:pt x="3859" y="3097"/>
                </a:lnTo>
                <a:lnTo>
                  <a:pt x="3856" y="3056"/>
                </a:lnTo>
                <a:lnTo>
                  <a:pt x="3854" y="3014"/>
                </a:lnTo>
                <a:lnTo>
                  <a:pt x="3853" y="2971"/>
                </a:lnTo>
                <a:lnTo>
                  <a:pt x="3852" y="2929"/>
                </a:lnTo>
                <a:lnTo>
                  <a:pt x="3852" y="2928"/>
                </a:lnTo>
                <a:lnTo>
                  <a:pt x="3852" y="2928"/>
                </a:lnTo>
                <a:lnTo>
                  <a:pt x="3852" y="2928"/>
                </a:lnTo>
                <a:lnTo>
                  <a:pt x="3852" y="2927"/>
                </a:lnTo>
                <a:lnTo>
                  <a:pt x="3853" y="2885"/>
                </a:lnTo>
                <a:lnTo>
                  <a:pt x="3854" y="2842"/>
                </a:lnTo>
                <a:lnTo>
                  <a:pt x="3856" y="2800"/>
                </a:lnTo>
                <a:lnTo>
                  <a:pt x="3859" y="2759"/>
                </a:lnTo>
                <a:lnTo>
                  <a:pt x="3864" y="2718"/>
                </a:lnTo>
                <a:lnTo>
                  <a:pt x="3868" y="2677"/>
                </a:lnTo>
                <a:lnTo>
                  <a:pt x="3874" y="2637"/>
                </a:lnTo>
                <a:lnTo>
                  <a:pt x="3880" y="2598"/>
                </a:lnTo>
                <a:lnTo>
                  <a:pt x="3887" y="2560"/>
                </a:lnTo>
                <a:lnTo>
                  <a:pt x="3896" y="2522"/>
                </a:lnTo>
                <a:lnTo>
                  <a:pt x="3905" y="2484"/>
                </a:lnTo>
                <a:lnTo>
                  <a:pt x="3915" y="2448"/>
                </a:lnTo>
                <a:lnTo>
                  <a:pt x="3926" y="2413"/>
                </a:lnTo>
                <a:lnTo>
                  <a:pt x="3938" y="2379"/>
                </a:lnTo>
                <a:lnTo>
                  <a:pt x="3951" y="2346"/>
                </a:lnTo>
                <a:lnTo>
                  <a:pt x="3963" y="2314"/>
                </a:lnTo>
                <a:lnTo>
                  <a:pt x="3978" y="2284"/>
                </a:lnTo>
                <a:lnTo>
                  <a:pt x="3993" y="2254"/>
                </a:lnTo>
                <a:lnTo>
                  <a:pt x="4008" y="2226"/>
                </a:lnTo>
                <a:lnTo>
                  <a:pt x="4025" y="2200"/>
                </a:lnTo>
                <a:lnTo>
                  <a:pt x="4042" y="2176"/>
                </a:lnTo>
                <a:lnTo>
                  <a:pt x="4061" y="2152"/>
                </a:lnTo>
                <a:lnTo>
                  <a:pt x="4080" y="2131"/>
                </a:lnTo>
                <a:lnTo>
                  <a:pt x="4100" y="2111"/>
                </a:lnTo>
                <a:lnTo>
                  <a:pt x="4120" y="2094"/>
                </a:lnTo>
                <a:lnTo>
                  <a:pt x="4141" y="2077"/>
                </a:lnTo>
                <a:lnTo>
                  <a:pt x="4163" y="2063"/>
                </a:lnTo>
                <a:lnTo>
                  <a:pt x="4187" y="2050"/>
                </a:lnTo>
                <a:lnTo>
                  <a:pt x="4210" y="2041"/>
                </a:lnTo>
                <a:lnTo>
                  <a:pt x="4235" y="2033"/>
                </a:lnTo>
                <a:lnTo>
                  <a:pt x="4260" y="2027"/>
                </a:lnTo>
                <a:lnTo>
                  <a:pt x="4285" y="2023"/>
                </a:lnTo>
                <a:lnTo>
                  <a:pt x="4304" y="2023"/>
                </a:lnTo>
                <a:lnTo>
                  <a:pt x="4323" y="2024"/>
                </a:lnTo>
                <a:lnTo>
                  <a:pt x="4342" y="2028"/>
                </a:lnTo>
                <a:lnTo>
                  <a:pt x="4359" y="2033"/>
                </a:lnTo>
                <a:lnTo>
                  <a:pt x="4378" y="2038"/>
                </a:lnTo>
                <a:lnTo>
                  <a:pt x="4397" y="2047"/>
                </a:lnTo>
                <a:lnTo>
                  <a:pt x="4415" y="2056"/>
                </a:lnTo>
                <a:lnTo>
                  <a:pt x="4434" y="2065"/>
                </a:lnTo>
                <a:lnTo>
                  <a:pt x="4451" y="2077"/>
                </a:lnTo>
                <a:lnTo>
                  <a:pt x="4470" y="2089"/>
                </a:lnTo>
                <a:lnTo>
                  <a:pt x="4488" y="2102"/>
                </a:lnTo>
                <a:lnTo>
                  <a:pt x="4505" y="2116"/>
                </a:lnTo>
                <a:lnTo>
                  <a:pt x="4540" y="2144"/>
                </a:lnTo>
                <a:lnTo>
                  <a:pt x="4576" y="2172"/>
                </a:lnTo>
                <a:lnTo>
                  <a:pt x="4610" y="2202"/>
                </a:lnTo>
                <a:lnTo>
                  <a:pt x="4643" y="2229"/>
                </a:lnTo>
                <a:lnTo>
                  <a:pt x="4674" y="2254"/>
                </a:lnTo>
                <a:lnTo>
                  <a:pt x="4706" y="2276"/>
                </a:lnTo>
                <a:lnTo>
                  <a:pt x="4721" y="2285"/>
                </a:lnTo>
                <a:lnTo>
                  <a:pt x="4737" y="2293"/>
                </a:lnTo>
                <a:lnTo>
                  <a:pt x="4752" y="2299"/>
                </a:lnTo>
                <a:lnTo>
                  <a:pt x="4766" y="2304"/>
                </a:lnTo>
                <a:lnTo>
                  <a:pt x="4780" y="2307"/>
                </a:lnTo>
                <a:lnTo>
                  <a:pt x="4794" y="2308"/>
                </a:lnTo>
                <a:lnTo>
                  <a:pt x="4808" y="2308"/>
                </a:lnTo>
                <a:lnTo>
                  <a:pt x="4823" y="2306"/>
                </a:lnTo>
                <a:lnTo>
                  <a:pt x="4837" y="2301"/>
                </a:lnTo>
                <a:lnTo>
                  <a:pt x="4852" y="2294"/>
                </a:lnTo>
                <a:lnTo>
                  <a:pt x="4866" y="2286"/>
                </a:lnTo>
                <a:lnTo>
                  <a:pt x="4880" y="2276"/>
                </a:lnTo>
                <a:lnTo>
                  <a:pt x="4894" y="2264"/>
                </a:lnTo>
                <a:lnTo>
                  <a:pt x="4906" y="2250"/>
                </a:lnTo>
                <a:lnTo>
                  <a:pt x="4919" y="2233"/>
                </a:lnTo>
                <a:lnTo>
                  <a:pt x="4929" y="2214"/>
                </a:lnTo>
                <a:lnTo>
                  <a:pt x="4940" y="2195"/>
                </a:lnTo>
                <a:lnTo>
                  <a:pt x="4948" y="2172"/>
                </a:lnTo>
                <a:lnTo>
                  <a:pt x="4957" y="2146"/>
                </a:lnTo>
                <a:lnTo>
                  <a:pt x="4964" y="2119"/>
                </a:lnTo>
                <a:lnTo>
                  <a:pt x="4969" y="2090"/>
                </a:lnTo>
                <a:lnTo>
                  <a:pt x="4973" y="2057"/>
                </a:lnTo>
                <a:lnTo>
                  <a:pt x="4975" y="2023"/>
                </a:lnTo>
                <a:lnTo>
                  <a:pt x="4977" y="1986"/>
                </a:lnTo>
                <a:lnTo>
                  <a:pt x="4975" y="1940"/>
                </a:lnTo>
                <a:lnTo>
                  <a:pt x="4971" y="1885"/>
                </a:lnTo>
                <a:lnTo>
                  <a:pt x="4965" y="1823"/>
                </a:lnTo>
                <a:lnTo>
                  <a:pt x="4958" y="1757"/>
                </a:lnTo>
                <a:lnTo>
                  <a:pt x="4949" y="1689"/>
                </a:lnTo>
                <a:lnTo>
                  <a:pt x="4940" y="1622"/>
                </a:lnTo>
                <a:lnTo>
                  <a:pt x="4931" y="1558"/>
                </a:lnTo>
                <a:lnTo>
                  <a:pt x="4921" y="1502"/>
                </a:lnTo>
                <a:lnTo>
                  <a:pt x="4912" y="1461"/>
                </a:lnTo>
                <a:lnTo>
                  <a:pt x="4902" y="1421"/>
                </a:lnTo>
                <a:lnTo>
                  <a:pt x="4893" y="1382"/>
                </a:lnTo>
                <a:lnTo>
                  <a:pt x="4882" y="1346"/>
                </a:lnTo>
                <a:lnTo>
                  <a:pt x="4861" y="1277"/>
                </a:lnTo>
                <a:lnTo>
                  <a:pt x="4838" y="1210"/>
                </a:lnTo>
                <a:lnTo>
                  <a:pt x="4814" y="1145"/>
                </a:lnTo>
                <a:lnTo>
                  <a:pt x="4790" y="1082"/>
                </a:lnTo>
                <a:lnTo>
                  <a:pt x="4763" y="1016"/>
                </a:lnTo>
                <a:lnTo>
                  <a:pt x="4736" y="947"/>
                </a:lnTo>
                <a:lnTo>
                  <a:pt x="4729" y="935"/>
                </a:lnTo>
                <a:lnTo>
                  <a:pt x="4721" y="924"/>
                </a:lnTo>
                <a:lnTo>
                  <a:pt x="4713" y="913"/>
                </a:lnTo>
                <a:lnTo>
                  <a:pt x="4705" y="904"/>
                </a:lnTo>
                <a:lnTo>
                  <a:pt x="4694" y="894"/>
                </a:lnTo>
                <a:lnTo>
                  <a:pt x="4685" y="887"/>
                </a:lnTo>
                <a:lnTo>
                  <a:pt x="4673" y="880"/>
                </a:lnTo>
                <a:lnTo>
                  <a:pt x="4663" y="873"/>
                </a:lnTo>
                <a:lnTo>
                  <a:pt x="4651" y="868"/>
                </a:lnTo>
                <a:lnTo>
                  <a:pt x="4638" y="864"/>
                </a:lnTo>
                <a:lnTo>
                  <a:pt x="4625" y="860"/>
                </a:lnTo>
                <a:lnTo>
                  <a:pt x="4612" y="858"/>
                </a:lnTo>
                <a:lnTo>
                  <a:pt x="4599" y="857"/>
                </a:lnTo>
                <a:lnTo>
                  <a:pt x="4586" y="857"/>
                </a:lnTo>
                <a:lnTo>
                  <a:pt x="4572" y="858"/>
                </a:lnTo>
                <a:lnTo>
                  <a:pt x="4559" y="860"/>
                </a:lnTo>
                <a:lnTo>
                  <a:pt x="4464" y="892"/>
                </a:lnTo>
                <a:lnTo>
                  <a:pt x="4369" y="921"/>
                </a:lnTo>
                <a:lnTo>
                  <a:pt x="4274" y="949"/>
                </a:lnTo>
                <a:lnTo>
                  <a:pt x="4177" y="976"/>
                </a:lnTo>
                <a:lnTo>
                  <a:pt x="4080" y="1002"/>
                </a:lnTo>
                <a:lnTo>
                  <a:pt x="3983" y="1027"/>
                </a:lnTo>
                <a:lnTo>
                  <a:pt x="3886" y="1049"/>
                </a:lnTo>
                <a:lnTo>
                  <a:pt x="3787" y="1069"/>
                </a:lnTo>
                <a:lnTo>
                  <a:pt x="3785" y="1070"/>
                </a:lnTo>
                <a:lnTo>
                  <a:pt x="3782" y="1070"/>
                </a:lnTo>
                <a:lnTo>
                  <a:pt x="3708" y="1082"/>
                </a:lnTo>
                <a:lnTo>
                  <a:pt x="3639" y="1091"/>
                </a:lnTo>
                <a:lnTo>
                  <a:pt x="3576" y="1098"/>
                </a:lnTo>
                <a:lnTo>
                  <a:pt x="3516" y="1103"/>
                </a:lnTo>
                <a:lnTo>
                  <a:pt x="3462" y="1105"/>
                </a:lnTo>
                <a:lnTo>
                  <a:pt x="3411" y="1105"/>
                </a:lnTo>
                <a:lnTo>
                  <a:pt x="3386" y="1104"/>
                </a:lnTo>
                <a:lnTo>
                  <a:pt x="3364" y="1103"/>
                </a:lnTo>
                <a:lnTo>
                  <a:pt x="3342" y="1101"/>
                </a:lnTo>
                <a:lnTo>
                  <a:pt x="3321" y="1098"/>
                </a:lnTo>
                <a:lnTo>
                  <a:pt x="3299" y="1096"/>
                </a:lnTo>
                <a:lnTo>
                  <a:pt x="3279" y="1093"/>
                </a:lnTo>
                <a:lnTo>
                  <a:pt x="3261" y="1088"/>
                </a:lnTo>
                <a:lnTo>
                  <a:pt x="3242" y="1084"/>
                </a:lnTo>
                <a:lnTo>
                  <a:pt x="3223" y="1078"/>
                </a:lnTo>
                <a:lnTo>
                  <a:pt x="3205" y="1073"/>
                </a:lnTo>
                <a:lnTo>
                  <a:pt x="3189" y="1067"/>
                </a:lnTo>
                <a:lnTo>
                  <a:pt x="3172" y="1060"/>
                </a:lnTo>
                <a:lnTo>
                  <a:pt x="3156" y="1053"/>
                </a:lnTo>
                <a:lnTo>
                  <a:pt x="3140" y="1044"/>
                </a:lnTo>
                <a:lnTo>
                  <a:pt x="3124" y="1036"/>
                </a:lnTo>
                <a:lnTo>
                  <a:pt x="3109" y="1028"/>
                </a:lnTo>
                <a:lnTo>
                  <a:pt x="3078" y="1008"/>
                </a:lnTo>
                <a:lnTo>
                  <a:pt x="3049" y="987"/>
                </a:lnTo>
                <a:lnTo>
                  <a:pt x="3034" y="974"/>
                </a:lnTo>
                <a:lnTo>
                  <a:pt x="3020" y="962"/>
                </a:lnTo>
                <a:lnTo>
                  <a:pt x="3006" y="951"/>
                </a:lnTo>
                <a:lnTo>
                  <a:pt x="2993" y="938"/>
                </a:lnTo>
                <a:lnTo>
                  <a:pt x="2981" y="925"/>
                </a:lnTo>
                <a:lnTo>
                  <a:pt x="2970" y="911"/>
                </a:lnTo>
                <a:lnTo>
                  <a:pt x="2960" y="897"/>
                </a:lnTo>
                <a:lnTo>
                  <a:pt x="2952" y="881"/>
                </a:lnTo>
                <a:lnTo>
                  <a:pt x="2944" y="866"/>
                </a:lnTo>
                <a:lnTo>
                  <a:pt x="2939" y="850"/>
                </a:lnTo>
                <a:lnTo>
                  <a:pt x="2934" y="833"/>
                </a:lnTo>
                <a:lnTo>
                  <a:pt x="2930" y="816"/>
                </a:lnTo>
                <a:lnTo>
                  <a:pt x="2929" y="796"/>
                </a:lnTo>
                <a:lnTo>
                  <a:pt x="2930" y="776"/>
                </a:lnTo>
                <a:lnTo>
                  <a:pt x="2933" y="755"/>
                </a:lnTo>
                <a:lnTo>
                  <a:pt x="2936" y="732"/>
                </a:lnTo>
                <a:lnTo>
                  <a:pt x="2939" y="723"/>
                </a:lnTo>
                <a:lnTo>
                  <a:pt x="2943" y="712"/>
                </a:lnTo>
                <a:lnTo>
                  <a:pt x="2948" y="702"/>
                </a:lnTo>
                <a:lnTo>
                  <a:pt x="2954" y="691"/>
                </a:lnTo>
                <a:lnTo>
                  <a:pt x="2969" y="668"/>
                </a:lnTo>
                <a:lnTo>
                  <a:pt x="2987" y="643"/>
                </a:lnTo>
                <a:lnTo>
                  <a:pt x="3030" y="590"/>
                </a:lnTo>
                <a:lnTo>
                  <a:pt x="3078" y="532"/>
                </a:lnTo>
                <a:lnTo>
                  <a:pt x="3102" y="501"/>
                </a:lnTo>
                <a:lnTo>
                  <a:pt x="3124" y="469"/>
                </a:lnTo>
                <a:lnTo>
                  <a:pt x="3135" y="453"/>
                </a:lnTo>
                <a:lnTo>
                  <a:pt x="3144" y="437"/>
                </a:lnTo>
                <a:lnTo>
                  <a:pt x="3154" y="420"/>
                </a:lnTo>
                <a:lnTo>
                  <a:pt x="3163" y="404"/>
                </a:lnTo>
                <a:lnTo>
                  <a:pt x="3171" y="387"/>
                </a:lnTo>
                <a:lnTo>
                  <a:pt x="3178" y="371"/>
                </a:lnTo>
                <a:lnTo>
                  <a:pt x="3184" y="353"/>
                </a:lnTo>
                <a:lnTo>
                  <a:pt x="3189" y="337"/>
                </a:lnTo>
                <a:lnTo>
                  <a:pt x="3192" y="319"/>
                </a:lnTo>
                <a:lnTo>
                  <a:pt x="3195" y="302"/>
                </a:lnTo>
                <a:lnTo>
                  <a:pt x="3196" y="284"/>
                </a:lnTo>
                <a:lnTo>
                  <a:pt x="3196" y="268"/>
                </a:lnTo>
                <a:lnTo>
                  <a:pt x="3195" y="252"/>
                </a:lnTo>
                <a:lnTo>
                  <a:pt x="3190" y="237"/>
                </a:lnTo>
                <a:lnTo>
                  <a:pt x="3184" y="222"/>
                </a:lnTo>
                <a:lnTo>
                  <a:pt x="3177" y="208"/>
                </a:lnTo>
                <a:lnTo>
                  <a:pt x="3167" y="195"/>
                </a:lnTo>
                <a:lnTo>
                  <a:pt x="3156" y="181"/>
                </a:lnTo>
                <a:lnTo>
                  <a:pt x="3143" y="168"/>
                </a:lnTo>
                <a:lnTo>
                  <a:pt x="3128" y="155"/>
                </a:lnTo>
                <a:lnTo>
                  <a:pt x="3111" y="143"/>
                </a:lnTo>
                <a:lnTo>
                  <a:pt x="3094" y="131"/>
                </a:lnTo>
                <a:lnTo>
                  <a:pt x="3075" y="121"/>
                </a:lnTo>
                <a:lnTo>
                  <a:pt x="3055" y="109"/>
                </a:lnTo>
                <a:lnTo>
                  <a:pt x="3033" y="100"/>
                </a:lnTo>
                <a:lnTo>
                  <a:pt x="3010" y="89"/>
                </a:lnTo>
                <a:lnTo>
                  <a:pt x="2987" y="80"/>
                </a:lnTo>
                <a:lnTo>
                  <a:pt x="2962" y="72"/>
                </a:lnTo>
                <a:lnTo>
                  <a:pt x="2936" y="63"/>
                </a:lnTo>
                <a:lnTo>
                  <a:pt x="2909" y="55"/>
                </a:lnTo>
                <a:lnTo>
                  <a:pt x="2882" y="48"/>
                </a:lnTo>
                <a:lnTo>
                  <a:pt x="2854" y="41"/>
                </a:lnTo>
                <a:lnTo>
                  <a:pt x="2825" y="34"/>
                </a:lnTo>
                <a:lnTo>
                  <a:pt x="2796" y="28"/>
                </a:lnTo>
                <a:lnTo>
                  <a:pt x="2766" y="23"/>
                </a:lnTo>
                <a:lnTo>
                  <a:pt x="2735" y="19"/>
                </a:lnTo>
                <a:lnTo>
                  <a:pt x="2674" y="11"/>
                </a:lnTo>
                <a:lnTo>
                  <a:pt x="2612" y="5"/>
                </a:lnTo>
                <a:lnTo>
                  <a:pt x="2550" y="1"/>
                </a:lnTo>
                <a:lnTo>
                  <a:pt x="2488" y="0"/>
                </a:lnTo>
                <a:lnTo>
                  <a:pt x="2426" y="1"/>
                </a:lnTo>
                <a:lnTo>
                  <a:pt x="2364" y="5"/>
                </a:lnTo>
                <a:lnTo>
                  <a:pt x="2302" y="11"/>
                </a:lnTo>
                <a:lnTo>
                  <a:pt x="2241" y="19"/>
                </a:lnTo>
                <a:lnTo>
                  <a:pt x="2210" y="23"/>
                </a:lnTo>
                <a:lnTo>
                  <a:pt x="2181" y="28"/>
                </a:lnTo>
                <a:lnTo>
                  <a:pt x="2151" y="34"/>
                </a:lnTo>
                <a:lnTo>
                  <a:pt x="2122" y="41"/>
                </a:lnTo>
                <a:lnTo>
                  <a:pt x="2094" y="48"/>
                </a:lnTo>
                <a:lnTo>
                  <a:pt x="2067" y="55"/>
                </a:lnTo>
                <a:lnTo>
                  <a:pt x="2041" y="63"/>
                </a:lnTo>
                <a:lnTo>
                  <a:pt x="2015" y="72"/>
                </a:lnTo>
                <a:lnTo>
                  <a:pt x="1989" y="80"/>
                </a:lnTo>
                <a:lnTo>
                  <a:pt x="1966" y="89"/>
                </a:lnTo>
                <a:lnTo>
                  <a:pt x="1943" y="100"/>
                </a:lnTo>
                <a:lnTo>
                  <a:pt x="1922" y="109"/>
                </a:lnTo>
                <a:lnTo>
                  <a:pt x="1901" y="121"/>
                </a:lnTo>
                <a:lnTo>
                  <a:pt x="1882" y="131"/>
                </a:lnTo>
                <a:lnTo>
                  <a:pt x="1864" y="143"/>
                </a:lnTo>
                <a:lnTo>
                  <a:pt x="1848" y="155"/>
                </a:lnTo>
                <a:lnTo>
                  <a:pt x="1834" y="168"/>
                </a:lnTo>
                <a:lnTo>
                  <a:pt x="1821" y="181"/>
                </a:lnTo>
                <a:lnTo>
                  <a:pt x="1809" y="195"/>
                </a:lnTo>
                <a:lnTo>
                  <a:pt x="1800" y="208"/>
                </a:lnTo>
                <a:lnTo>
                  <a:pt x="1792" y="222"/>
                </a:lnTo>
                <a:lnTo>
                  <a:pt x="1786" y="237"/>
                </a:lnTo>
                <a:lnTo>
                  <a:pt x="1782" y="252"/>
                </a:lnTo>
                <a:lnTo>
                  <a:pt x="1780" y="2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u="sng" dirty="0" smtClean="0"/>
          </a:p>
          <a:p>
            <a:endParaRPr lang="ru-RU" u="sng" dirty="0"/>
          </a:p>
          <a:p>
            <a:endParaRPr lang="ru-RU" u="sng" dirty="0" smtClean="0"/>
          </a:p>
          <a:p>
            <a:endParaRPr lang="ru-RU" u="sng" dirty="0"/>
          </a:p>
          <a:p>
            <a:pPr algn="ctr"/>
            <a:r>
              <a:rPr lang="en-US" sz="1600" b="1" u="sng" dirty="0" smtClean="0"/>
              <a:t>the </a:t>
            </a:r>
            <a:r>
              <a:rPr lang="en-US" sz="1600" b="1" u="sng" dirty="0"/>
              <a:t>use </a:t>
            </a:r>
            <a:endParaRPr lang="ru-RU" sz="1600" b="1" u="sng" dirty="0" smtClean="0"/>
          </a:p>
          <a:p>
            <a:pPr algn="ctr"/>
            <a:r>
              <a:rPr lang="en-US" sz="1600" b="1" u="sng" dirty="0" smtClean="0"/>
              <a:t>of </a:t>
            </a:r>
            <a:r>
              <a:rPr lang="en-US" sz="1600" b="1" u="sng" dirty="0" smtClean="0"/>
              <a:t>technology   </a:t>
            </a:r>
            <a:endParaRPr lang="ru-RU" sz="1600" b="1" u="sng" dirty="0" smtClean="0"/>
          </a:p>
          <a:p>
            <a:pPr algn="ctr"/>
            <a:r>
              <a:rPr lang="en-US" sz="1600" b="1" u="sng" dirty="0" err="1" smtClean="0"/>
              <a:t>blockchain</a:t>
            </a:r>
            <a:endParaRPr lang="ru-RU" sz="1600" b="1" dirty="0"/>
          </a:p>
        </p:txBody>
      </p:sp>
      <p:sp>
        <p:nvSpPr>
          <p:cNvPr id="10" name="Freeform 8"/>
          <p:cNvSpPr>
            <a:spLocks/>
          </p:cNvSpPr>
          <p:nvPr/>
        </p:nvSpPr>
        <p:spPr bwMode="auto">
          <a:xfrm>
            <a:off x="9445557" y="940957"/>
            <a:ext cx="2746443" cy="3098800"/>
          </a:xfrm>
          <a:custGeom>
            <a:avLst/>
            <a:gdLst>
              <a:gd name="T0" fmla="*/ 1875 w 4976"/>
              <a:gd name="T1" fmla="*/ 501 h 5856"/>
              <a:gd name="T2" fmla="*/ 2043 w 4976"/>
              <a:gd name="T3" fmla="*/ 833 h 5856"/>
              <a:gd name="T4" fmla="*/ 1852 w 4976"/>
              <a:gd name="T5" fmla="*/ 1036 h 5856"/>
              <a:gd name="T6" fmla="*/ 1589 w 4976"/>
              <a:gd name="T7" fmla="*/ 1104 h 5856"/>
              <a:gd name="T8" fmla="*/ 703 w 4976"/>
              <a:gd name="T9" fmla="*/ 949 h 5856"/>
              <a:gd name="T10" fmla="*/ 281 w 4976"/>
              <a:gd name="T11" fmla="*/ 894 h 5856"/>
              <a:gd name="T12" fmla="*/ 63 w 4976"/>
              <a:gd name="T13" fmla="*/ 1461 h 5856"/>
              <a:gd name="T14" fmla="*/ 19 w 4976"/>
              <a:gd name="T15" fmla="*/ 2146 h 5856"/>
              <a:gd name="T16" fmla="*/ 195 w 4976"/>
              <a:gd name="T17" fmla="*/ 2307 h 5856"/>
              <a:gd name="T18" fmla="*/ 524 w 4976"/>
              <a:gd name="T19" fmla="*/ 2077 h 5856"/>
              <a:gd name="T20" fmla="*/ 812 w 4976"/>
              <a:gd name="T21" fmla="*/ 2063 h 5856"/>
              <a:gd name="T22" fmla="*/ 1051 w 4976"/>
              <a:gd name="T23" fmla="*/ 2413 h 5856"/>
              <a:gd name="T24" fmla="*/ 1124 w 4976"/>
              <a:gd name="T25" fmla="*/ 2928 h 5856"/>
              <a:gd name="T26" fmla="*/ 1071 w 4976"/>
              <a:gd name="T27" fmla="*/ 3372 h 5856"/>
              <a:gd name="T28" fmla="*/ 857 w 4976"/>
              <a:gd name="T29" fmla="*/ 3764 h 5856"/>
              <a:gd name="T30" fmla="*/ 561 w 4976"/>
              <a:gd name="T31" fmla="*/ 3800 h 5856"/>
              <a:gd name="T32" fmla="*/ 224 w 4976"/>
              <a:gd name="T33" fmla="*/ 3557 h 5856"/>
              <a:gd name="T34" fmla="*/ 36 w 4976"/>
              <a:gd name="T35" fmla="*/ 3661 h 5856"/>
              <a:gd name="T36" fmla="*/ 45 w 4976"/>
              <a:gd name="T37" fmla="*/ 4298 h 5856"/>
              <a:gd name="T38" fmla="*/ 262 w 4976"/>
              <a:gd name="T39" fmla="*/ 4943 h 5856"/>
              <a:gd name="T40" fmla="*/ 511 w 4976"/>
              <a:gd name="T41" fmla="*/ 4964 h 5856"/>
              <a:gd name="T42" fmla="*/ 1515 w 4976"/>
              <a:gd name="T43" fmla="*/ 4751 h 5856"/>
              <a:gd name="T44" fmla="*/ 1820 w 4976"/>
              <a:gd name="T45" fmla="*/ 4803 h 5856"/>
              <a:gd name="T46" fmla="*/ 2032 w 4976"/>
              <a:gd name="T47" fmla="*/ 4990 h 5856"/>
              <a:gd name="T48" fmla="*/ 1945 w 4976"/>
              <a:gd name="T49" fmla="*/ 5266 h 5856"/>
              <a:gd name="T50" fmla="*/ 1779 w 4976"/>
              <a:gd name="T51" fmla="*/ 5572 h 5856"/>
              <a:gd name="T52" fmla="*/ 1943 w 4976"/>
              <a:gd name="T53" fmla="*/ 5756 h 5856"/>
              <a:gd name="T54" fmla="*/ 2426 w 4976"/>
              <a:gd name="T55" fmla="*/ 5855 h 5856"/>
              <a:gd name="T56" fmla="*/ 2986 w 4976"/>
              <a:gd name="T57" fmla="*/ 5776 h 5856"/>
              <a:gd name="T58" fmla="*/ 3194 w 4976"/>
              <a:gd name="T59" fmla="*/ 5604 h 5856"/>
              <a:gd name="T60" fmla="*/ 3101 w 4976"/>
              <a:gd name="T61" fmla="*/ 5355 h 5856"/>
              <a:gd name="T62" fmla="*/ 2933 w 4976"/>
              <a:gd name="T63" fmla="*/ 5023 h 5856"/>
              <a:gd name="T64" fmla="*/ 3124 w 4976"/>
              <a:gd name="T65" fmla="*/ 4820 h 5856"/>
              <a:gd name="T66" fmla="*/ 3387 w 4976"/>
              <a:gd name="T67" fmla="*/ 4752 h 5856"/>
              <a:gd name="T68" fmla="*/ 4273 w 4976"/>
              <a:gd name="T69" fmla="*/ 4907 h 5856"/>
              <a:gd name="T70" fmla="*/ 4695 w 4976"/>
              <a:gd name="T71" fmla="*/ 4962 h 5856"/>
              <a:gd name="T72" fmla="*/ 4913 w 4976"/>
              <a:gd name="T73" fmla="*/ 4395 h 5856"/>
              <a:gd name="T74" fmla="*/ 4957 w 4976"/>
              <a:gd name="T75" fmla="*/ 3710 h 5856"/>
              <a:gd name="T76" fmla="*/ 4781 w 4976"/>
              <a:gd name="T77" fmla="*/ 3549 h 5856"/>
              <a:gd name="T78" fmla="*/ 4452 w 4976"/>
              <a:gd name="T79" fmla="*/ 3779 h 5856"/>
              <a:gd name="T80" fmla="*/ 4163 w 4976"/>
              <a:gd name="T81" fmla="*/ 3793 h 5856"/>
              <a:gd name="T82" fmla="*/ 3925 w 4976"/>
              <a:gd name="T83" fmla="*/ 3443 h 5856"/>
              <a:gd name="T84" fmla="*/ 3851 w 4976"/>
              <a:gd name="T85" fmla="*/ 2928 h 5856"/>
              <a:gd name="T86" fmla="*/ 3905 w 4976"/>
              <a:gd name="T87" fmla="*/ 2484 h 5856"/>
              <a:gd name="T88" fmla="*/ 4119 w 4976"/>
              <a:gd name="T89" fmla="*/ 2094 h 5856"/>
              <a:gd name="T90" fmla="*/ 4415 w 4976"/>
              <a:gd name="T91" fmla="*/ 2056 h 5856"/>
              <a:gd name="T92" fmla="*/ 4752 w 4976"/>
              <a:gd name="T93" fmla="*/ 2299 h 5856"/>
              <a:gd name="T94" fmla="*/ 4940 w 4976"/>
              <a:gd name="T95" fmla="*/ 2195 h 5856"/>
              <a:gd name="T96" fmla="*/ 4931 w 4976"/>
              <a:gd name="T97" fmla="*/ 1558 h 5856"/>
              <a:gd name="T98" fmla="*/ 4714 w 4976"/>
              <a:gd name="T99" fmla="*/ 913 h 5856"/>
              <a:gd name="T100" fmla="*/ 4465 w 4976"/>
              <a:gd name="T101" fmla="*/ 892 h 5856"/>
              <a:gd name="T102" fmla="*/ 3461 w 4976"/>
              <a:gd name="T103" fmla="*/ 1105 h 5856"/>
              <a:gd name="T104" fmla="*/ 3156 w 4976"/>
              <a:gd name="T105" fmla="*/ 1053 h 5856"/>
              <a:gd name="T106" fmla="*/ 2944 w 4976"/>
              <a:gd name="T107" fmla="*/ 866 h 5856"/>
              <a:gd name="T108" fmla="*/ 3031 w 4976"/>
              <a:gd name="T109" fmla="*/ 590 h 5856"/>
              <a:gd name="T110" fmla="*/ 3197 w 4976"/>
              <a:gd name="T111" fmla="*/ 284 h 5856"/>
              <a:gd name="T112" fmla="*/ 3033 w 4976"/>
              <a:gd name="T113" fmla="*/ 100 h 5856"/>
              <a:gd name="T114" fmla="*/ 2550 w 4976"/>
              <a:gd name="T115" fmla="*/ 1 h 5856"/>
              <a:gd name="T116" fmla="*/ 1990 w 4976"/>
              <a:gd name="T117" fmla="*/ 80 h 5856"/>
              <a:gd name="T118" fmla="*/ 1782 w 4976"/>
              <a:gd name="T119" fmla="*/ 252 h 5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76" h="5856">
                <a:moveTo>
                  <a:pt x="1779" y="268"/>
                </a:moveTo>
                <a:lnTo>
                  <a:pt x="1779" y="284"/>
                </a:lnTo>
                <a:lnTo>
                  <a:pt x="1780" y="302"/>
                </a:lnTo>
                <a:lnTo>
                  <a:pt x="1783" y="319"/>
                </a:lnTo>
                <a:lnTo>
                  <a:pt x="1788" y="337"/>
                </a:lnTo>
                <a:lnTo>
                  <a:pt x="1792" y="353"/>
                </a:lnTo>
                <a:lnTo>
                  <a:pt x="1798" y="371"/>
                </a:lnTo>
                <a:lnTo>
                  <a:pt x="1805" y="387"/>
                </a:lnTo>
                <a:lnTo>
                  <a:pt x="1813" y="404"/>
                </a:lnTo>
                <a:lnTo>
                  <a:pt x="1822" y="420"/>
                </a:lnTo>
                <a:lnTo>
                  <a:pt x="1831" y="437"/>
                </a:lnTo>
                <a:lnTo>
                  <a:pt x="1842" y="453"/>
                </a:lnTo>
                <a:lnTo>
                  <a:pt x="1852" y="469"/>
                </a:lnTo>
                <a:lnTo>
                  <a:pt x="1875" y="501"/>
                </a:lnTo>
                <a:lnTo>
                  <a:pt x="1898" y="532"/>
                </a:lnTo>
                <a:lnTo>
                  <a:pt x="1945" y="590"/>
                </a:lnTo>
                <a:lnTo>
                  <a:pt x="1989" y="643"/>
                </a:lnTo>
                <a:lnTo>
                  <a:pt x="2007" y="668"/>
                </a:lnTo>
                <a:lnTo>
                  <a:pt x="2023" y="691"/>
                </a:lnTo>
                <a:lnTo>
                  <a:pt x="2028" y="702"/>
                </a:lnTo>
                <a:lnTo>
                  <a:pt x="2033" y="712"/>
                </a:lnTo>
                <a:lnTo>
                  <a:pt x="2037" y="723"/>
                </a:lnTo>
                <a:lnTo>
                  <a:pt x="2040" y="732"/>
                </a:lnTo>
                <a:lnTo>
                  <a:pt x="2044" y="755"/>
                </a:lnTo>
                <a:lnTo>
                  <a:pt x="2046" y="776"/>
                </a:lnTo>
                <a:lnTo>
                  <a:pt x="2046" y="796"/>
                </a:lnTo>
                <a:lnTo>
                  <a:pt x="2045" y="816"/>
                </a:lnTo>
                <a:lnTo>
                  <a:pt x="2043" y="833"/>
                </a:lnTo>
                <a:lnTo>
                  <a:pt x="2038" y="850"/>
                </a:lnTo>
                <a:lnTo>
                  <a:pt x="2032" y="866"/>
                </a:lnTo>
                <a:lnTo>
                  <a:pt x="2025" y="881"/>
                </a:lnTo>
                <a:lnTo>
                  <a:pt x="2016" y="897"/>
                </a:lnTo>
                <a:lnTo>
                  <a:pt x="2006" y="911"/>
                </a:lnTo>
                <a:lnTo>
                  <a:pt x="1996" y="925"/>
                </a:lnTo>
                <a:lnTo>
                  <a:pt x="1984" y="938"/>
                </a:lnTo>
                <a:lnTo>
                  <a:pt x="1971" y="951"/>
                </a:lnTo>
                <a:lnTo>
                  <a:pt x="1957" y="962"/>
                </a:lnTo>
                <a:lnTo>
                  <a:pt x="1943" y="974"/>
                </a:lnTo>
                <a:lnTo>
                  <a:pt x="1927" y="987"/>
                </a:lnTo>
                <a:lnTo>
                  <a:pt x="1898" y="1008"/>
                </a:lnTo>
                <a:lnTo>
                  <a:pt x="1867" y="1028"/>
                </a:lnTo>
                <a:lnTo>
                  <a:pt x="1852" y="1036"/>
                </a:lnTo>
                <a:lnTo>
                  <a:pt x="1837" y="1044"/>
                </a:lnTo>
                <a:lnTo>
                  <a:pt x="1820" y="1053"/>
                </a:lnTo>
                <a:lnTo>
                  <a:pt x="1804" y="1060"/>
                </a:lnTo>
                <a:lnTo>
                  <a:pt x="1788" y="1067"/>
                </a:lnTo>
                <a:lnTo>
                  <a:pt x="1770" y="1073"/>
                </a:lnTo>
                <a:lnTo>
                  <a:pt x="1752" y="1078"/>
                </a:lnTo>
                <a:lnTo>
                  <a:pt x="1735" y="1084"/>
                </a:lnTo>
                <a:lnTo>
                  <a:pt x="1716" y="1088"/>
                </a:lnTo>
                <a:lnTo>
                  <a:pt x="1697" y="1093"/>
                </a:lnTo>
                <a:lnTo>
                  <a:pt x="1677" y="1096"/>
                </a:lnTo>
                <a:lnTo>
                  <a:pt x="1656" y="1098"/>
                </a:lnTo>
                <a:lnTo>
                  <a:pt x="1635" y="1101"/>
                </a:lnTo>
                <a:lnTo>
                  <a:pt x="1612" y="1103"/>
                </a:lnTo>
                <a:lnTo>
                  <a:pt x="1589" y="1104"/>
                </a:lnTo>
                <a:lnTo>
                  <a:pt x="1565" y="1105"/>
                </a:lnTo>
                <a:lnTo>
                  <a:pt x="1515" y="1105"/>
                </a:lnTo>
                <a:lnTo>
                  <a:pt x="1460" y="1103"/>
                </a:lnTo>
                <a:lnTo>
                  <a:pt x="1401" y="1098"/>
                </a:lnTo>
                <a:lnTo>
                  <a:pt x="1337" y="1091"/>
                </a:lnTo>
                <a:lnTo>
                  <a:pt x="1268" y="1082"/>
                </a:lnTo>
                <a:lnTo>
                  <a:pt x="1193" y="1070"/>
                </a:lnTo>
                <a:lnTo>
                  <a:pt x="1191" y="1070"/>
                </a:lnTo>
                <a:lnTo>
                  <a:pt x="1188" y="1069"/>
                </a:lnTo>
                <a:lnTo>
                  <a:pt x="1091" y="1049"/>
                </a:lnTo>
                <a:lnTo>
                  <a:pt x="993" y="1027"/>
                </a:lnTo>
                <a:lnTo>
                  <a:pt x="896" y="1002"/>
                </a:lnTo>
                <a:lnTo>
                  <a:pt x="799" y="976"/>
                </a:lnTo>
                <a:lnTo>
                  <a:pt x="703" y="949"/>
                </a:lnTo>
                <a:lnTo>
                  <a:pt x="606" y="921"/>
                </a:lnTo>
                <a:lnTo>
                  <a:pt x="511" y="892"/>
                </a:lnTo>
                <a:lnTo>
                  <a:pt x="417" y="860"/>
                </a:lnTo>
                <a:lnTo>
                  <a:pt x="403" y="858"/>
                </a:lnTo>
                <a:lnTo>
                  <a:pt x="390" y="857"/>
                </a:lnTo>
                <a:lnTo>
                  <a:pt x="376" y="857"/>
                </a:lnTo>
                <a:lnTo>
                  <a:pt x="363" y="858"/>
                </a:lnTo>
                <a:lnTo>
                  <a:pt x="350" y="860"/>
                </a:lnTo>
                <a:lnTo>
                  <a:pt x="337" y="864"/>
                </a:lnTo>
                <a:lnTo>
                  <a:pt x="326" y="868"/>
                </a:lnTo>
                <a:lnTo>
                  <a:pt x="314" y="873"/>
                </a:lnTo>
                <a:lnTo>
                  <a:pt x="302" y="880"/>
                </a:lnTo>
                <a:lnTo>
                  <a:pt x="291" y="887"/>
                </a:lnTo>
                <a:lnTo>
                  <a:pt x="281" y="894"/>
                </a:lnTo>
                <a:lnTo>
                  <a:pt x="271" y="904"/>
                </a:lnTo>
                <a:lnTo>
                  <a:pt x="262" y="913"/>
                </a:lnTo>
                <a:lnTo>
                  <a:pt x="254" y="924"/>
                </a:lnTo>
                <a:lnTo>
                  <a:pt x="247" y="935"/>
                </a:lnTo>
                <a:lnTo>
                  <a:pt x="241" y="947"/>
                </a:lnTo>
                <a:lnTo>
                  <a:pt x="213" y="1016"/>
                </a:lnTo>
                <a:lnTo>
                  <a:pt x="187" y="1082"/>
                </a:lnTo>
                <a:lnTo>
                  <a:pt x="162" y="1145"/>
                </a:lnTo>
                <a:lnTo>
                  <a:pt x="137" y="1210"/>
                </a:lnTo>
                <a:lnTo>
                  <a:pt x="115" y="1277"/>
                </a:lnTo>
                <a:lnTo>
                  <a:pt x="94" y="1346"/>
                </a:lnTo>
                <a:lnTo>
                  <a:pt x="83" y="1382"/>
                </a:lnTo>
                <a:lnTo>
                  <a:pt x="73" y="1421"/>
                </a:lnTo>
                <a:lnTo>
                  <a:pt x="63" y="1461"/>
                </a:lnTo>
                <a:lnTo>
                  <a:pt x="54" y="1502"/>
                </a:lnTo>
                <a:lnTo>
                  <a:pt x="45" y="1558"/>
                </a:lnTo>
                <a:lnTo>
                  <a:pt x="35" y="1622"/>
                </a:lnTo>
                <a:lnTo>
                  <a:pt x="27" y="1689"/>
                </a:lnTo>
                <a:lnTo>
                  <a:pt x="18" y="1757"/>
                </a:lnTo>
                <a:lnTo>
                  <a:pt x="11" y="1823"/>
                </a:lnTo>
                <a:lnTo>
                  <a:pt x="5" y="1885"/>
                </a:lnTo>
                <a:lnTo>
                  <a:pt x="1" y="1940"/>
                </a:lnTo>
                <a:lnTo>
                  <a:pt x="0" y="1986"/>
                </a:lnTo>
                <a:lnTo>
                  <a:pt x="1" y="2023"/>
                </a:lnTo>
                <a:lnTo>
                  <a:pt x="4" y="2057"/>
                </a:lnTo>
                <a:lnTo>
                  <a:pt x="7" y="2090"/>
                </a:lnTo>
                <a:lnTo>
                  <a:pt x="13" y="2119"/>
                </a:lnTo>
                <a:lnTo>
                  <a:pt x="19" y="2146"/>
                </a:lnTo>
                <a:lnTo>
                  <a:pt x="27" y="2172"/>
                </a:lnTo>
                <a:lnTo>
                  <a:pt x="36" y="2195"/>
                </a:lnTo>
                <a:lnTo>
                  <a:pt x="47" y="2214"/>
                </a:lnTo>
                <a:lnTo>
                  <a:pt x="58" y="2233"/>
                </a:lnTo>
                <a:lnTo>
                  <a:pt x="69" y="2250"/>
                </a:lnTo>
                <a:lnTo>
                  <a:pt x="82" y="2264"/>
                </a:lnTo>
                <a:lnTo>
                  <a:pt x="95" y="2276"/>
                </a:lnTo>
                <a:lnTo>
                  <a:pt x="109" y="2286"/>
                </a:lnTo>
                <a:lnTo>
                  <a:pt x="125" y="2294"/>
                </a:lnTo>
                <a:lnTo>
                  <a:pt x="139" y="2301"/>
                </a:lnTo>
                <a:lnTo>
                  <a:pt x="154" y="2306"/>
                </a:lnTo>
                <a:lnTo>
                  <a:pt x="168" y="2308"/>
                </a:lnTo>
                <a:lnTo>
                  <a:pt x="181" y="2308"/>
                </a:lnTo>
                <a:lnTo>
                  <a:pt x="195" y="2307"/>
                </a:lnTo>
                <a:lnTo>
                  <a:pt x="209" y="2304"/>
                </a:lnTo>
                <a:lnTo>
                  <a:pt x="224" y="2299"/>
                </a:lnTo>
                <a:lnTo>
                  <a:pt x="239" y="2293"/>
                </a:lnTo>
                <a:lnTo>
                  <a:pt x="254" y="2285"/>
                </a:lnTo>
                <a:lnTo>
                  <a:pt x="269" y="2276"/>
                </a:lnTo>
                <a:lnTo>
                  <a:pt x="301" y="2254"/>
                </a:lnTo>
                <a:lnTo>
                  <a:pt x="334" y="2229"/>
                </a:lnTo>
                <a:lnTo>
                  <a:pt x="367" y="2202"/>
                </a:lnTo>
                <a:lnTo>
                  <a:pt x="401" y="2172"/>
                </a:lnTo>
                <a:lnTo>
                  <a:pt x="436" y="2144"/>
                </a:lnTo>
                <a:lnTo>
                  <a:pt x="470" y="2116"/>
                </a:lnTo>
                <a:lnTo>
                  <a:pt x="489" y="2102"/>
                </a:lnTo>
                <a:lnTo>
                  <a:pt x="507" y="2089"/>
                </a:lnTo>
                <a:lnTo>
                  <a:pt x="524" y="2077"/>
                </a:lnTo>
                <a:lnTo>
                  <a:pt x="543" y="2065"/>
                </a:lnTo>
                <a:lnTo>
                  <a:pt x="561" y="2056"/>
                </a:lnTo>
                <a:lnTo>
                  <a:pt x="579" y="2047"/>
                </a:lnTo>
                <a:lnTo>
                  <a:pt x="597" y="2038"/>
                </a:lnTo>
                <a:lnTo>
                  <a:pt x="616" y="2033"/>
                </a:lnTo>
                <a:lnTo>
                  <a:pt x="635" y="2028"/>
                </a:lnTo>
                <a:lnTo>
                  <a:pt x="653" y="2024"/>
                </a:lnTo>
                <a:lnTo>
                  <a:pt x="671" y="2023"/>
                </a:lnTo>
                <a:lnTo>
                  <a:pt x="690" y="2023"/>
                </a:lnTo>
                <a:lnTo>
                  <a:pt x="716" y="2027"/>
                </a:lnTo>
                <a:lnTo>
                  <a:pt x="742" y="2033"/>
                </a:lnTo>
                <a:lnTo>
                  <a:pt x="766" y="2041"/>
                </a:lnTo>
                <a:lnTo>
                  <a:pt x="790" y="2050"/>
                </a:lnTo>
                <a:lnTo>
                  <a:pt x="812" y="2063"/>
                </a:lnTo>
                <a:lnTo>
                  <a:pt x="834" y="2077"/>
                </a:lnTo>
                <a:lnTo>
                  <a:pt x="857" y="2094"/>
                </a:lnTo>
                <a:lnTo>
                  <a:pt x="877" y="2111"/>
                </a:lnTo>
                <a:lnTo>
                  <a:pt x="897" y="2131"/>
                </a:lnTo>
                <a:lnTo>
                  <a:pt x="916" y="2152"/>
                </a:lnTo>
                <a:lnTo>
                  <a:pt x="934" y="2176"/>
                </a:lnTo>
                <a:lnTo>
                  <a:pt x="951" y="2200"/>
                </a:lnTo>
                <a:lnTo>
                  <a:pt x="968" y="2226"/>
                </a:lnTo>
                <a:lnTo>
                  <a:pt x="984" y="2254"/>
                </a:lnTo>
                <a:lnTo>
                  <a:pt x="999" y="2284"/>
                </a:lnTo>
                <a:lnTo>
                  <a:pt x="1013" y="2314"/>
                </a:lnTo>
                <a:lnTo>
                  <a:pt x="1026" y="2346"/>
                </a:lnTo>
                <a:lnTo>
                  <a:pt x="1039" y="2379"/>
                </a:lnTo>
                <a:lnTo>
                  <a:pt x="1051" y="2413"/>
                </a:lnTo>
                <a:lnTo>
                  <a:pt x="1061" y="2448"/>
                </a:lnTo>
                <a:lnTo>
                  <a:pt x="1071" y="2484"/>
                </a:lnTo>
                <a:lnTo>
                  <a:pt x="1080" y="2522"/>
                </a:lnTo>
                <a:lnTo>
                  <a:pt x="1088" y="2560"/>
                </a:lnTo>
                <a:lnTo>
                  <a:pt x="1095" y="2598"/>
                </a:lnTo>
                <a:lnTo>
                  <a:pt x="1102" y="2637"/>
                </a:lnTo>
                <a:lnTo>
                  <a:pt x="1108" y="2677"/>
                </a:lnTo>
                <a:lnTo>
                  <a:pt x="1113" y="2718"/>
                </a:lnTo>
                <a:lnTo>
                  <a:pt x="1116" y="2759"/>
                </a:lnTo>
                <a:lnTo>
                  <a:pt x="1120" y="2800"/>
                </a:lnTo>
                <a:lnTo>
                  <a:pt x="1122" y="2842"/>
                </a:lnTo>
                <a:lnTo>
                  <a:pt x="1124" y="2885"/>
                </a:lnTo>
                <a:lnTo>
                  <a:pt x="1124" y="2927"/>
                </a:lnTo>
                <a:lnTo>
                  <a:pt x="1124" y="2928"/>
                </a:lnTo>
                <a:lnTo>
                  <a:pt x="1124" y="2928"/>
                </a:lnTo>
                <a:lnTo>
                  <a:pt x="1124" y="2928"/>
                </a:lnTo>
                <a:lnTo>
                  <a:pt x="1124" y="2929"/>
                </a:lnTo>
                <a:lnTo>
                  <a:pt x="1124" y="2971"/>
                </a:lnTo>
                <a:lnTo>
                  <a:pt x="1122" y="3014"/>
                </a:lnTo>
                <a:lnTo>
                  <a:pt x="1120" y="3056"/>
                </a:lnTo>
                <a:lnTo>
                  <a:pt x="1116" y="3097"/>
                </a:lnTo>
                <a:lnTo>
                  <a:pt x="1113" y="3138"/>
                </a:lnTo>
                <a:lnTo>
                  <a:pt x="1108" y="3179"/>
                </a:lnTo>
                <a:lnTo>
                  <a:pt x="1102" y="3219"/>
                </a:lnTo>
                <a:lnTo>
                  <a:pt x="1095" y="3258"/>
                </a:lnTo>
                <a:lnTo>
                  <a:pt x="1088" y="3296"/>
                </a:lnTo>
                <a:lnTo>
                  <a:pt x="1080" y="3335"/>
                </a:lnTo>
                <a:lnTo>
                  <a:pt x="1071" y="3372"/>
                </a:lnTo>
                <a:lnTo>
                  <a:pt x="1061" y="3408"/>
                </a:lnTo>
                <a:lnTo>
                  <a:pt x="1051" y="3443"/>
                </a:lnTo>
                <a:lnTo>
                  <a:pt x="1039" y="3477"/>
                </a:lnTo>
                <a:lnTo>
                  <a:pt x="1026" y="3510"/>
                </a:lnTo>
                <a:lnTo>
                  <a:pt x="1013" y="3542"/>
                </a:lnTo>
                <a:lnTo>
                  <a:pt x="999" y="3572"/>
                </a:lnTo>
                <a:lnTo>
                  <a:pt x="984" y="3602"/>
                </a:lnTo>
                <a:lnTo>
                  <a:pt x="968" y="3630"/>
                </a:lnTo>
                <a:lnTo>
                  <a:pt x="951" y="3656"/>
                </a:lnTo>
                <a:lnTo>
                  <a:pt x="934" y="3680"/>
                </a:lnTo>
                <a:lnTo>
                  <a:pt x="916" y="3704"/>
                </a:lnTo>
                <a:lnTo>
                  <a:pt x="897" y="3725"/>
                </a:lnTo>
                <a:lnTo>
                  <a:pt x="877" y="3745"/>
                </a:lnTo>
                <a:lnTo>
                  <a:pt x="857" y="3764"/>
                </a:lnTo>
                <a:lnTo>
                  <a:pt x="834" y="3779"/>
                </a:lnTo>
                <a:lnTo>
                  <a:pt x="812" y="3793"/>
                </a:lnTo>
                <a:lnTo>
                  <a:pt x="790" y="3806"/>
                </a:lnTo>
                <a:lnTo>
                  <a:pt x="766" y="3815"/>
                </a:lnTo>
                <a:lnTo>
                  <a:pt x="742" y="3823"/>
                </a:lnTo>
                <a:lnTo>
                  <a:pt x="716" y="3829"/>
                </a:lnTo>
                <a:lnTo>
                  <a:pt x="690" y="3833"/>
                </a:lnTo>
                <a:lnTo>
                  <a:pt x="671" y="3833"/>
                </a:lnTo>
                <a:lnTo>
                  <a:pt x="653" y="3832"/>
                </a:lnTo>
                <a:lnTo>
                  <a:pt x="635" y="3828"/>
                </a:lnTo>
                <a:lnTo>
                  <a:pt x="616" y="3823"/>
                </a:lnTo>
                <a:lnTo>
                  <a:pt x="597" y="3818"/>
                </a:lnTo>
                <a:lnTo>
                  <a:pt x="579" y="3809"/>
                </a:lnTo>
                <a:lnTo>
                  <a:pt x="561" y="3800"/>
                </a:lnTo>
                <a:lnTo>
                  <a:pt x="543" y="3791"/>
                </a:lnTo>
                <a:lnTo>
                  <a:pt x="524" y="3779"/>
                </a:lnTo>
                <a:lnTo>
                  <a:pt x="507" y="3767"/>
                </a:lnTo>
                <a:lnTo>
                  <a:pt x="489" y="3754"/>
                </a:lnTo>
                <a:lnTo>
                  <a:pt x="470" y="3740"/>
                </a:lnTo>
                <a:lnTo>
                  <a:pt x="436" y="3712"/>
                </a:lnTo>
                <a:lnTo>
                  <a:pt x="401" y="3684"/>
                </a:lnTo>
                <a:lnTo>
                  <a:pt x="367" y="3654"/>
                </a:lnTo>
                <a:lnTo>
                  <a:pt x="334" y="3627"/>
                </a:lnTo>
                <a:lnTo>
                  <a:pt x="301" y="3602"/>
                </a:lnTo>
                <a:lnTo>
                  <a:pt x="269" y="3580"/>
                </a:lnTo>
                <a:lnTo>
                  <a:pt x="254" y="3571"/>
                </a:lnTo>
                <a:lnTo>
                  <a:pt x="239" y="3564"/>
                </a:lnTo>
                <a:lnTo>
                  <a:pt x="224" y="3557"/>
                </a:lnTo>
                <a:lnTo>
                  <a:pt x="209" y="3552"/>
                </a:lnTo>
                <a:lnTo>
                  <a:pt x="195" y="3549"/>
                </a:lnTo>
                <a:lnTo>
                  <a:pt x="181" y="3548"/>
                </a:lnTo>
                <a:lnTo>
                  <a:pt x="168" y="3548"/>
                </a:lnTo>
                <a:lnTo>
                  <a:pt x="154" y="3550"/>
                </a:lnTo>
                <a:lnTo>
                  <a:pt x="139" y="3555"/>
                </a:lnTo>
                <a:lnTo>
                  <a:pt x="125" y="3562"/>
                </a:lnTo>
                <a:lnTo>
                  <a:pt x="109" y="3570"/>
                </a:lnTo>
                <a:lnTo>
                  <a:pt x="95" y="3580"/>
                </a:lnTo>
                <a:lnTo>
                  <a:pt x="82" y="3592"/>
                </a:lnTo>
                <a:lnTo>
                  <a:pt x="69" y="3606"/>
                </a:lnTo>
                <a:lnTo>
                  <a:pt x="58" y="3623"/>
                </a:lnTo>
                <a:lnTo>
                  <a:pt x="47" y="3642"/>
                </a:lnTo>
                <a:lnTo>
                  <a:pt x="36" y="3661"/>
                </a:lnTo>
                <a:lnTo>
                  <a:pt x="27" y="3684"/>
                </a:lnTo>
                <a:lnTo>
                  <a:pt x="19" y="3710"/>
                </a:lnTo>
                <a:lnTo>
                  <a:pt x="13" y="3737"/>
                </a:lnTo>
                <a:lnTo>
                  <a:pt x="7" y="3766"/>
                </a:lnTo>
                <a:lnTo>
                  <a:pt x="4" y="3799"/>
                </a:lnTo>
                <a:lnTo>
                  <a:pt x="1" y="3833"/>
                </a:lnTo>
                <a:lnTo>
                  <a:pt x="0" y="3870"/>
                </a:lnTo>
                <a:lnTo>
                  <a:pt x="1" y="3916"/>
                </a:lnTo>
                <a:lnTo>
                  <a:pt x="5" y="3971"/>
                </a:lnTo>
                <a:lnTo>
                  <a:pt x="11" y="4033"/>
                </a:lnTo>
                <a:lnTo>
                  <a:pt x="18" y="4099"/>
                </a:lnTo>
                <a:lnTo>
                  <a:pt x="27" y="4167"/>
                </a:lnTo>
                <a:lnTo>
                  <a:pt x="35" y="4234"/>
                </a:lnTo>
                <a:lnTo>
                  <a:pt x="45" y="4298"/>
                </a:lnTo>
                <a:lnTo>
                  <a:pt x="54" y="4354"/>
                </a:lnTo>
                <a:lnTo>
                  <a:pt x="63" y="4395"/>
                </a:lnTo>
                <a:lnTo>
                  <a:pt x="73" y="4435"/>
                </a:lnTo>
                <a:lnTo>
                  <a:pt x="83" y="4474"/>
                </a:lnTo>
                <a:lnTo>
                  <a:pt x="94" y="4510"/>
                </a:lnTo>
                <a:lnTo>
                  <a:pt x="115" y="4579"/>
                </a:lnTo>
                <a:lnTo>
                  <a:pt x="137" y="4646"/>
                </a:lnTo>
                <a:lnTo>
                  <a:pt x="162" y="4711"/>
                </a:lnTo>
                <a:lnTo>
                  <a:pt x="187" y="4774"/>
                </a:lnTo>
                <a:lnTo>
                  <a:pt x="213" y="4840"/>
                </a:lnTo>
                <a:lnTo>
                  <a:pt x="241" y="4909"/>
                </a:lnTo>
                <a:lnTo>
                  <a:pt x="247" y="4921"/>
                </a:lnTo>
                <a:lnTo>
                  <a:pt x="254" y="4932"/>
                </a:lnTo>
                <a:lnTo>
                  <a:pt x="262" y="4943"/>
                </a:lnTo>
                <a:lnTo>
                  <a:pt x="271" y="4952"/>
                </a:lnTo>
                <a:lnTo>
                  <a:pt x="281" y="4962"/>
                </a:lnTo>
                <a:lnTo>
                  <a:pt x="291" y="4969"/>
                </a:lnTo>
                <a:lnTo>
                  <a:pt x="302" y="4976"/>
                </a:lnTo>
                <a:lnTo>
                  <a:pt x="314" y="4983"/>
                </a:lnTo>
                <a:lnTo>
                  <a:pt x="326" y="4988"/>
                </a:lnTo>
                <a:lnTo>
                  <a:pt x="337" y="4992"/>
                </a:lnTo>
                <a:lnTo>
                  <a:pt x="350" y="4996"/>
                </a:lnTo>
                <a:lnTo>
                  <a:pt x="363" y="4998"/>
                </a:lnTo>
                <a:lnTo>
                  <a:pt x="376" y="4999"/>
                </a:lnTo>
                <a:lnTo>
                  <a:pt x="390" y="4999"/>
                </a:lnTo>
                <a:lnTo>
                  <a:pt x="403" y="4998"/>
                </a:lnTo>
                <a:lnTo>
                  <a:pt x="417" y="4996"/>
                </a:lnTo>
                <a:lnTo>
                  <a:pt x="511" y="4964"/>
                </a:lnTo>
                <a:lnTo>
                  <a:pt x="606" y="4935"/>
                </a:lnTo>
                <a:lnTo>
                  <a:pt x="703" y="4907"/>
                </a:lnTo>
                <a:lnTo>
                  <a:pt x="799" y="4880"/>
                </a:lnTo>
                <a:lnTo>
                  <a:pt x="896" y="4854"/>
                </a:lnTo>
                <a:lnTo>
                  <a:pt x="993" y="4829"/>
                </a:lnTo>
                <a:lnTo>
                  <a:pt x="1091" y="4807"/>
                </a:lnTo>
                <a:lnTo>
                  <a:pt x="1188" y="4787"/>
                </a:lnTo>
                <a:lnTo>
                  <a:pt x="1191" y="4786"/>
                </a:lnTo>
                <a:lnTo>
                  <a:pt x="1193" y="4786"/>
                </a:lnTo>
                <a:lnTo>
                  <a:pt x="1268" y="4774"/>
                </a:lnTo>
                <a:lnTo>
                  <a:pt x="1337" y="4765"/>
                </a:lnTo>
                <a:lnTo>
                  <a:pt x="1401" y="4758"/>
                </a:lnTo>
                <a:lnTo>
                  <a:pt x="1460" y="4753"/>
                </a:lnTo>
                <a:lnTo>
                  <a:pt x="1515" y="4751"/>
                </a:lnTo>
                <a:lnTo>
                  <a:pt x="1565" y="4751"/>
                </a:lnTo>
                <a:lnTo>
                  <a:pt x="1589" y="4752"/>
                </a:lnTo>
                <a:lnTo>
                  <a:pt x="1612" y="4753"/>
                </a:lnTo>
                <a:lnTo>
                  <a:pt x="1635" y="4755"/>
                </a:lnTo>
                <a:lnTo>
                  <a:pt x="1656" y="4758"/>
                </a:lnTo>
                <a:lnTo>
                  <a:pt x="1677" y="4760"/>
                </a:lnTo>
                <a:lnTo>
                  <a:pt x="1697" y="4763"/>
                </a:lnTo>
                <a:lnTo>
                  <a:pt x="1716" y="4768"/>
                </a:lnTo>
                <a:lnTo>
                  <a:pt x="1735" y="4772"/>
                </a:lnTo>
                <a:lnTo>
                  <a:pt x="1752" y="4778"/>
                </a:lnTo>
                <a:lnTo>
                  <a:pt x="1770" y="4783"/>
                </a:lnTo>
                <a:lnTo>
                  <a:pt x="1788" y="4789"/>
                </a:lnTo>
                <a:lnTo>
                  <a:pt x="1804" y="4796"/>
                </a:lnTo>
                <a:lnTo>
                  <a:pt x="1820" y="4803"/>
                </a:lnTo>
                <a:lnTo>
                  <a:pt x="1837" y="4812"/>
                </a:lnTo>
                <a:lnTo>
                  <a:pt x="1852" y="4820"/>
                </a:lnTo>
                <a:lnTo>
                  <a:pt x="1867" y="4829"/>
                </a:lnTo>
                <a:lnTo>
                  <a:pt x="1898" y="4848"/>
                </a:lnTo>
                <a:lnTo>
                  <a:pt x="1927" y="4869"/>
                </a:lnTo>
                <a:lnTo>
                  <a:pt x="1943" y="4882"/>
                </a:lnTo>
                <a:lnTo>
                  <a:pt x="1957" y="4894"/>
                </a:lnTo>
                <a:lnTo>
                  <a:pt x="1971" y="4905"/>
                </a:lnTo>
                <a:lnTo>
                  <a:pt x="1984" y="4918"/>
                </a:lnTo>
                <a:lnTo>
                  <a:pt x="1996" y="4931"/>
                </a:lnTo>
                <a:lnTo>
                  <a:pt x="2006" y="4945"/>
                </a:lnTo>
                <a:lnTo>
                  <a:pt x="2016" y="4959"/>
                </a:lnTo>
                <a:lnTo>
                  <a:pt x="2025" y="4975"/>
                </a:lnTo>
                <a:lnTo>
                  <a:pt x="2032" y="4990"/>
                </a:lnTo>
                <a:lnTo>
                  <a:pt x="2038" y="5006"/>
                </a:lnTo>
                <a:lnTo>
                  <a:pt x="2043" y="5023"/>
                </a:lnTo>
                <a:lnTo>
                  <a:pt x="2045" y="5040"/>
                </a:lnTo>
                <a:lnTo>
                  <a:pt x="2046" y="5060"/>
                </a:lnTo>
                <a:lnTo>
                  <a:pt x="2046" y="5080"/>
                </a:lnTo>
                <a:lnTo>
                  <a:pt x="2044" y="5101"/>
                </a:lnTo>
                <a:lnTo>
                  <a:pt x="2040" y="5124"/>
                </a:lnTo>
                <a:lnTo>
                  <a:pt x="2037" y="5133"/>
                </a:lnTo>
                <a:lnTo>
                  <a:pt x="2033" y="5144"/>
                </a:lnTo>
                <a:lnTo>
                  <a:pt x="2028" y="5154"/>
                </a:lnTo>
                <a:lnTo>
                  <a:pt x="2023" y="5165"/>
                </a:lnTo>
                <a:lnTo>
                  <a:pt x="2007" y="5188"/>
                </a:lnTo>
                <a:lnTo>
                  <a:pt x="1989" y="5213"/>
                </a:lnTo>
                <a:lnTo>
                  <a:pt x="1945" y="5266"/>
                </a:lnTo>
                <a:lnTo>
                  <a:pt x="1898" y="5324"/>
                </a:lnTo>
                <a:lnTo>
                  <a:pt x="1875" y="5355"/>
                </a:lnTo>
                <a:lnTo>
                  <a:pt x="1852" y="5387"/>
                </a:lnTo>
                <a:lnTo>
                  <a:pt x="1842" y="5403"/>
                </a:lnTo>
                <a:lnTo>
                  <a:pt x="1831" y="5419"/>
                </a:lnTo>
                <a:lnTo>
                  <a:pt x="1822" y="5436"/>
                </a:lnTo>
                <a:lnTo>
                  <a:pt x="1813" y="5452"/>
                </a:lnTo>
                <a:lnTo>
                  <a:pt x="1805" y="5469"/>
                </a:lnTo>
                <a:lnTo>
                  <a:pt x="1798" y="5485"/>
                </a:lnTo>
                <a:lnTo>
                  <a:pt x="1792" y="5503"/>
                </a:lnTo>
                <a:lnTo>
                  <a:pt x="1788" y="5519"/>
                </a:lnTo>
                <a:lnTo>
                  <a:pt x="1783" y="5537"/>
                </a:lnTo>
                <a:lnTo>
                  <a:pt x="1780" y="5554"/>
                </a:lnTo>
                <a:lnTo>
                  <a:pt x="1779" y="5572"/>
                </a:lnTo>
                <a:lnTo>
                  <a:pt x="1779" y="5588"/>
                </a:lnTo>
                <a:lnTo>
                  <a:pt x="1782" y="5604"/>
                </a:lnTo>
                <a:lnTo>
                  <a:pt x="1785" y="5619"/>
                </a:lnTo>
                <a:lnTo>
                  <a:pt x="1791" y="5634"/>
                </a:lnTo>
                <a:lnTo>
                  <a:pt x="1799" y="5648"/>
                </a:lnTo>
                <a:lnTo>
                  <a:pt x="1809" y="5661"/>
                </a:lnTo>
                <a:lnTo>
                  <a:pt x="1820" y="5675"/>
                </a:lnTo>
                <a:lnTo>
                  <a:pt x="1833" y="5688"/>
                </a:lnTo>
                <a:lnTo>
                  <a:pt x="1849" y="5701"/>
                </a:lnTo>
                <a:lnTo>
                  <a:pt x="1864" y="5713"/>
                </a:lnTo>
                <a:lnTo>
                  <a:pt x="1882" y="5725"/>
                </a:lnTo>
                <a:lnTo>
                  <a:pt x="1902" y="5735"/>
                </a:lnTo>
                <a:lnTo>
                  <a:pt x="1922" y="5747"/>
                </a:lnTo>
                <a:lnTo>
                  <a:pt x="1943" y="5756"/>
                </a:lnTo>
                <a:lnTo>
                  <a:pt x="1966" y="5767"/>
                </a:lnTo>
                <a:lnTo>
                  <a:pt x="1990" y="5776"/>
                </a:lnTo>
                <a:lnTo>
                  <a:pt x="2014" y="5784"/>
                </a:lnTo>
                <a:lnTo>
                  <a:pt x="2040" y="5793"/>
                </a:lnTo>
                <a:lnTo>
                  <a:pt x="2066" y="5801"/>
                </a:lnTo>
                <a:lnTo>
                  <a:pt x="2094" y="5808"/>
                </a:lnTo>
                <a:lnTo>
                  <a:pt x="2122" y="5815"/>
                </a:lnTo>
                <a:lnTo>
                  <a:pt x="2151" y="5822"/>
                </a:lnTo>
                <a:lnTo>
                  <a:pt x="2180" y="5828"/>
                </a:lnTo>
                <a:lnTo>
                  <a:pt x="2209" y="5833"/>
                </a:lnTo>
                <a:lnTo>
                  <a:pt x="2240" y="5837"/>
                </a:lnTo>
                <a:lnTo>
                  <a:pt x="2301" y="5845"/>
                </a:lnTo>
                <a:lnTo>
                  <a:pt x="2363" y="5851"/>
                </a:lnTo>
                <a:lnTo>
                  <a:pt x="2426" y="5855"/>
                </a:lnTo>
                <a:lnTo>
                  <a:pt x="2488" y="5856"/>
                </a:lnTo>
                <a:lnTo>
                  <a:pt x="2550" y="5855"/>
                </a:lnTo>
                <a:lnTo>
                  <a:pt x="2613" y="5851"/>
                </a:lnTo>
                <a:lnTo>
                  <a:pt x="2675" y="5845"/>
                </a:lnTo>
                <a:lnTo>
                  <a:pt x="2736" y="5837"/>
                </a:lnTo>
                <a:lnTo>
                  <a:pt x="2765" y="5833"/>
                </a:lnTo>
                <a:lnTo>
                  <a:pt x="2796" y="5828"/>
                </a:lnTo>
                <a:lnTo>
                  <a:pt x="2825" y="5822"/>
                </a:lnTo>
                <a:lnTo>
                  <a:pt x="2853" y="5815"/>
                </a:lnTo>
                <a:lnTo>
                  <a:pt x="2882" y="5808"/>
                </a:lnTo>
                <a:lnTo>
                  <a:pt x="2909" y="5801"/>
                </a:lnTo>
                <a:lnTo>
                  <a:pt x="2936" y="5793"/>
                </a:lnTo>
                <a:lnTo>
                  <a:pt x="2962" y="5784"/>
                </a:lnTo>
                <a:lnTo>
                  <a:pt x="2986" y="5776"/>
                </a:lnTo>
                <a:lnTo>
                  <a:pt x="3010" y="5767"/>
                </a:lnTo>
                <a:lnTo>
                  <a:pt x="3033" y="5756"/>
                </a:lnTo>
                <a:lnTo>
                  <a:pt x="3054" y="5747"/>
                </a:lnTo>
                <a:lnTo>
                  <a:pt x="3074" y="5735"/>
                </a:lnTo>
                <a:lnTo>
                  <a:pt x="3094" y="5725"/>
                </a:lnTo>
                <a:lnTo>
                  <a:pt x="3112" y="5713"/>
                </a:lnTo>
                <a:lnTo>
                  <a:pt x="3127" y="5701"/>
                </a:lnTo>
                <a:lnTo>
                  <a:pt x="3143" y="5688"/>
                </a:lnTo>
                <a:lnTo>
                  <a:pt x="3156" y="5675"/>
                </a:lnTo>
                <a:lnTo>
                  <a:pt x="3167" y="5661"/>
                </a:lnTo>
                <a:lnTo>
                  <a:pt x="3177" y="5648"/>
                </a:lnTo>
                <a:lnTo>
                  <a:pt x="3185" y="5634"/>
                </a:lnTo>
                <a:lnTo>
                  <a:pt x="3191" y="5619"/>
                </a:lnTo>
                <a:lnTo>
                  <a:pt x="3194" y="5604"/>
                </a:lnTo>
                <a:lnTo>
                  <a:pt x="3197" y="5588"/>
                </a:lnTo>
                <a:lnTo>
                  <a:pt x="3197" y="5572"/>
                </a:lnTo>
                <a:lnTo>
                  <a:pt x="3195" y="5554"/>
                </a:lnTo>
                <a:lnTo>
                  <a:pt x="3193" y="5537"/>
                </a:lnTo>
                <a:lnTo>
                  <a:pt x="3188" y="5519"/>
                </a:lnTo>
                <a:lnTo>
                  <a:pt x="3184" y="5503"/>
                </a:lnTo>
                <a:lnTo>
                  <a:pt x="3178" y="5485"/>
                </a:lnTo>
                <a:lnTo>
                  <a:pt x="3171" y="5469"/>
                </a:lnTo>
                <a:lnTo>
                  <a:pt x="3163" y="5452"/>
                </a:lnTo>
                <a:lnTo>
                  <a:pt x="3154" y="5436"/>
                </a:lnTo>
                <a:lnTo>
                  <a:pt x="3145" y="5419"/>
                </a:lnTo>
                <a:lnTo>
                  <a:pt x="3134" y="5403"/>
                </a:lnTo>
                <a:lnTo>
                  <a:pt x="3124" y="5387"/>
                </a:lnTo>
                <a:lnTo>
                  <a:pt x="3101" y="5355"/>
                </a:lnTo>
                <a:lnTo>
                  <a:pt x="3078" y="5324"/>
                </a:lnTo>
                <a:lnTo>
                  <a:pt x="3031" y="5266"/>
                </a:lnTo>
                <a:lnTo>
                  <a:pt x="2987" y="5213"/>
                </a:lnTo>
                <a:lnTo>
                  <a:pt x="2969" y="5188"/>
                </a:lnTo>
                <a:lnTo>
                  <a:pt x="2953" y="5165"/>
                </a:lnTo>
                <a:lnTo>
                  <a:pt x="2948" y="5154"/>
                </a:lnTo>
                <a:lnTo>
                  <a:pt x="2943" y="5144"/>
                </a:lnTo>
                <a:lnTo>
                  <a:pt x="2939" y="5133"/>
                </a:lnTo>
                <a:lnTo>
                  <a:pt x="2936" y="5124"/>
                </a:lnTo>
                <a:lnTo>
                  <a:pt x="2932" y="5101"/>
                </a:lnTo>
                <a:lnTo>
                  <a:pt x="2930" y="5080"/>
                </a:lnTo>
                <a:lnTo>
                  <a:pt x="2930" y="5060"/>
                </a:lnTo>
                <a:lnTo>
                  <a:pt x="2931" y="5040"/>
                </a:lnTo>
                <a:lnTo>
                  <a:pt x="2933" y="5023"/>
                </a:lnTo>
                <a:lnTo>
                  <a:pt x="2938" y="5006"/>
                </a:lnTo>
                <a:lnTo>
                  <a:pt x="2944" y="4990"/>
                </a:lnTo>
                <a:lnTo>
                  <a:pt x="2951" y="4975"/>
                </a:lnTo>
                <a:lnTo>
                  <a:pt x="2960" y="4959"/>
                </a:lnTo>
                <a:lnTo>
                  <a:pt x="2970" y="4945"/>
                </a:lnTo>
                <a:lnTo>
                  <a:pt x="2980" y="4931"/>
                </a:lnTo>
                <a:lnTo>
                  <a:pt x="2992" y="4918"/>
                </a:lnTo>
                <a:lnTo>
                  <a:pt x="3005" y="4905"/>
                </a:lnTo>
                <a:lnTo>
                  <a:pt x="3019" y="4894"/>
                </a:lnTo>
                <a:lnTo>
                  <a:pt x="3033" y="4882"/>
                </a:lnTo>
                <a:lnTo>
                  <a:pt x="3049" y="4869"/>
                </a:lnTo>
                <a:lnTo>
                  <a:pt x="3078" y="4848"/>
                </a:lnTo>
                <a:lnTo>
                  <a:pt x="3109" y="4829"/>
                </a:lnTo>
                <a:lnTo>
                  <a:pt x="3124" y="4820"/>
                </a:lnTo>
                <a:lnTo>
                  <a:pt x="3139" y="4812"/>
                </a:lnTo>
                <a:lnTo>
                  <a:pt x="3156" y="4803"/>
                </a:lnTo>
                <a:lnTo>
                  <a:pt x="3172" y="4796"/>
                </a:lnTo>
                <a:lnTo>
                  <a:pt x="3188" y="4789"/>
                </a:lnTo>
                <a:lnTo>
                  <a:pt x="3206" y="4783"/>
                </a:lnTo>
                <a:lnTo>
                  <a:pt x="3224" y="4778"/>
                </a:lnTo>
                <a:lnTo>
                  <a:pt x="3241" y="4772"/>
                </a:lnTo>
                <a:lnTo>
                  <a:pt x="3260" y="4768"/>
                </a:lnTo>
                <a:lnTo>
                  <a:pt x="3279" y="4763"/>
                </a:lnTo>
                <a:lnTo>
                  <a:pt x="3299" y="4760"/>
                </a:lnTo>
                <a:lnTo>
                  <a:pt x="3320" y="4758"/>
                </a:lnTo>
                <a:lnTo>
                  <a:pt x="3341" y="4755"/>
                </a:lnTo>
                <a:lnTo>
                  <a:pt x="3364" y="4753"/>
                </a:lnTo>
                <a:lnTo>
                  <a:pt x="3387" y="4752"/>
                </a:lnTo>
                <a:lnTo>
                  <a:pt x="3411" y="4751"/>
                </a:lnTo>
                <a:lnTo>
                  <a:pt x="3461" y="4751"/>
                </a:lnTo>
                <a:lnTo>
                  <a:pt x="3516" y="4753"/>
                </a:lnTo>
                <a:lnTo>
                  <a:pt x="3575" y="4758"/>
                </a:lnTo>
                <a:lnTo>
                  <a:pt x="3639" y="4765"/>
                </a:lnTo>
                <a:lnTo>
                  <a:pt x="3708" y="4774"/>
                </a:lnTo>
                <a:lnTo>
                  <a:pt x="3783" y="4786"/>
                </a:lnTo>
                <a:lnTo>
                  <a:pt x="3785" y="4786"/>
                </a:lnTo>
                <a:lnTo>
                  <a:pt x="3788" y="4787"/>
                </a:lnTo>
                <a:lnTo>
                  <a:pt x="3885" y="4807"/>
                </a:lnTo>
                <a:lnTo>
                  <a:pt x="3983" y="4829"/>
                </a:lnTo>
                <a:lnTo>
                  <a:pt x="4080" y="4854"/>
                </a:lnTo>
                <a:lnTo>
                  <a:pt x="4177" y="4880"/>
                </a:lnTo>
                <a:lnTo>
                  <a:pt x="4273" y="4907"/>
                </a:lnTo>
                <a:lnTo>
                  <a:pt x="4368" y="4935"/>
                </a:lnTo>
                <a:lnTo>
                  <a:pt x="4465" y="4964"/>
                </a:lnTo>
                <a:lnTo>
                  <a:pt x="4559" y="4996"/>
                </a:lnTo>
                <a:lnTo>
                  <a:pt x="4573" y="4998"/>
                </a:lnTo>
                <a:lnTo>
                  <a:pt x="4586" y="4999"/>
                </a:lnTo>
                <a:lnTo>
                  <a:pt x="4600" y="4999"/>
                </a:lnTo>
                <a:lnTo>
                  <a:pt x="4613" y="4998"/>
                </a:lnTo>
                <a:lnTo>
                  <a:pt x="4626" y="4996"/>
                </a:lnTo>
                <a:lnTo>
                  <a:pt x="4638" y="4992"/>
                </a:lnTo>
                <a:lnTo>
                  <a:pt x="4650" y="4988"/>
                </a:lnTo>
                <a:lnTo>
                  <a:pt x="4662" y="4983"/>
                </a:lnTo>
                <a:lnTo>
                  <a:pt x="4674" y="4976"/>
                </a:lnTo>
                <a:lnTo>
                  <a:pt x="4685" y="4969"/>
                </a:lnTo>
                <a:lnTo>
                  <a:pt x="4695" y="4962"/>
                </a:lnTo>
                <a:lnTo>
                  <a:pt x="4705" y="4952"/>
                </a:lnTo>
                <a:lnTo>
                  <a:pt x="4714" y="4943"/>
                </a:lnTo>
                <a:lnTo>
                  <a:pt x="4721" y="4932"/>
                </a:lnTo>
                <a:lnTo>
                  <a:pt x="4729" y="4921"/>
                </a:lnTo>
                <a:lnTo>
                  <a:pt x="4735" y="4909"/>
                </a:lnTo>
                <a:lnTo>
                  <a:pt x="4763" y="4840"/>
                </a:lnTo>
                <a:lnTo>
                  <a:pt x="4789" y="4774"/>
                </a:lnTo>
                <a:lnTo>
                  <a:pt x="4814" y="4711"/>
                </a:lnTo>
                <a:lnTo>
                  <a:pt x="4838" y="4646"/>
                </a:lnTo>
                <a:lnTo>
                  <a:pt x="4861" y="4579"/>
                </a:lnTo>
                <a:lnTo>
                  <a:pt x="4882" y="4510"/>
                </a:lnTo>
                <a:lnTo>
                  <a:pt x="4893" y="4474"/>
                </a:lnTo>
                <a:lnTo>
                  <a:pt x="4903" y="4435"/>
                </a:lnTo>
                <a:lnTo>
                  <a:pt x="4913" y="4395"/>
                </a:lnTo>
                <a:lnTo>
                  <a:pt x="4922" y="4354"/>
                </a:lnTo>
                <a:lnTo>
                  <a:pt x="4931" y="4298"/>
                </a:lnTo>
                <a:lnTo>
                  <a:pt x="4941" y="4234"/>
                </a:lnTo>
                <a:lnTo>
                  <a:pt x="4949" y="4167"/>
                </a:lnTo>
                <a:lnTo>
                  <a:pt x="4958" y="4099"/>
                </a:lnTo>
                <a:lnTo>
                  <a:pt x="4965" y="4033"/>
                </a:lnTo>
                <a:lnTo>
                  <a:pt x="4971" y="3971"/>
                </a:lnTo>
                <a:lnTo>
                  <a:pt x="4975" y="3916"/>
                </a:lnTo>
                <a:lnTo>
                  <a:pt x="4976" y="3870"/>
                </a:lnTo>
                <a:lnTo>
                  <a:pt x="4975" y="3833"/>
                </a:lnTo>
                <a:lnTo>
                  <a:pt x="4972" y="3799"/>
                </a:lnTo>
                <a:lnTo>
                  <a:pt x="4969" y="3766"/>
                </a:lnTo>
                <a:lnTo>
                  <a:pt x="4963" y="3737"/>
                </a:lnTo>
                <a:lnTo>
                  <a:pt x="4957" y="3710"/>
                </a:lnTo>
                <a:lnTo>
                  <a:pt x="4949" y="3684"/>
                </a:lnTo>
                <a:lnTo>
                  <a:pt x="4940" y="3661"/>
                </a:lnTo>
                <a:lnTo>
                  <a:pt x="4929" y="3642"/>
                </a:lnTo>
                <a:lnTo>
                  <a:pt x="4918" y="3623"/>
                </a:lnTo>
                <a:lnTo>
                  <a:pt x="4907" y="3606"/>
                </a:lnTo>
                <a:lnTo>
                  <a:pt x="4894" y="3592"/>
                </a:lnTo>
                <a:lnTo>
                  <a:pt x="4881" y="3580"/>
                </a:lnTo>
                <a:lnTo>
                  <a:pt x="4867" y="3570"/>
                </a:lnTo>
                <a:lnTo>
                  <a:pt x="4851" y="3562"/>
                </a:lnTo>
                <a:lnTo>
                  <a:pt x="4837" y="3555"/>
                </a:lnTo>
                <a:lnTo>
                  <a:pt x="4822" y="3550"/>
                </a:lnTo>
                <a:lnTo>
                  <a:pt x="4808" y="3548"/>
                </a:lnTo>
                <a:lnTo>
                  <a:pt x="4795" y="3548"/>
                </a:lnTo>
                <a:lnTo>
                  <a:pt x="4781" y="3549"/>
                </a:lnTo>
                <a:lnTo>
                  <a:pt x="4767" y="3552"/>
                </a:lnTo>
                <a:lnTo>
                  <a:pt x="4752" y="3557"/>
                </a:lnTo>
                <a:lnTo>
                  <a:pt x="4737" y="3564"/>
                </a:lnTo>
                <a:lnTo>
                  <a:pt x="4722" y="3571"/>
                </a:lnTo>
                <a:lnTo>
                  <a:pt x="4707" y="3580"/>
                </a:lnTo>
                <a:lnTo>
                  <a:pt x="4675" y="3602"/>
                </a:lnTo>
                <a:lnTo>
                  <a:pt x="4642" y="3627"/>
                </a:lnTo>
                <a:lnTo>
                  <a:pt x="4609" y="3654"/>
                </a:lnTo>
                <a:lnTo>
                  <a:pt x="4575" y="3684"/>
                </a:lnTo>
                <a:lnTo>
                  <a:pt x="4540" y="3712"/>
                </a:lnTo>
                <a:lnTo>
                  <a:pt x="4505" y="3740"/>
                </a:lnTo>
                <a:lnTo>
                  <a:pt x="4487" y="3754"/>
                </a:lnTo>
                <a:lnTo>
                  <a:pt x="4469" y="3767"/>
                </a:lnTo>
                <a:lnTo>
                  <a:pt x="4452" y="3779"/>
                </a:lnTo>
                <a:lnTo>
                  <a:pt x="4433" y="3791"/>
                </a:lnTo>
                <a:lnTo>
                  <a:pt x="4415" y="3800"/>
                </a:lnTo>
                <a:lnTo>
                  <a:pt x="4397" y="3809"/>
                </a:lnTo>
                <a:lnTo>
                  <a:pt x="4378" y="3818"/>
                </a:lnTo>
                <a:lnTo>
                  <a:pt x="4360" y="3823"/>
                </a:lnTo>
                <a:lnTo>
                  <a:pt x="4341" y="3828"/>
                </a:lnTo>
                <a:lnTo>
                  <a:pt x="4323" y="3832"/>
                </a:lnTo>
                <a:lnTo>
                  <a:pt x="4304" y="3833"/>
                </a:lnTo>
                <a:lnTo>
                  <a:pt x="4286" y="3833"/>
                </a:lnTo>
                <a:lnTo>
                  <a:pt x="4259" y="3829"/>
                </a:lnTo>
                <a:lnTo>
                  <a:pt x="4234" y="3823"/>
                </a:lnTo>
                <a:lnTo>
                  <a:pt x="4210" y="3815"/>
                </a:lnTo>
                <a:lnTo>
                  <a:pt x="4186" y="3806"/>
                </a:lnTo>
                <a:lnTo>
                  <a:pt x="4163" y="3793"/>
                </a:lnTo>
                <a:lnTo>
                  <a:pt x="4142" y="3779"/>
                </a:lnTo>
                <a:lnTo>
                  <a:pt x="4119" y="3764"/>
                </a:lnTo>
                <a:lnTo>
                  <a:pt x="4099" y="3745"/>
                </a:lnTo>
                <a:lnTo>
                  <a:pt x="4079" y="3725"/>
                </a:lnTo>
                <a:lnTo>
                  <a:pt x="4060" y="3704"/>
                </a:lnTo>
                <a:lnTo>
                  <a:pt x="4042" y="3680"/>
                </a:lnTo>
                <a:lnTo>
                  <a:pt x="4025" y="3656"/>
                </a:lnTo>
                <a:lnTo>
                  <a:pt x="4008" y="3630"/>
                </a:lnTo>
                <a:lnTo>
                  <a:pt x="3992" y="3602"/>
                </a:lnTo>
                <a:lnTo>
                  <a:pt x="3977" y="3572"/>
                </a:lnTo>
                <a:lnTo>
                  <a:pt x="3963" y="3542"/>
                </a:lnTo>
                <a:lnTo>
                  <a:pt x="3950" y="3510"/>
                </a:lnTo>
                <a:lnTo>
                  <a:pt x="3937" y="3477"/>
                </a:lnTo>
                <a:lnTo>
                  <a:pt x="3925" y="3443"/>
                </a:lnTo>
                <a:lnTo>
                  <a:pt x="3915" y="3408"/>
                </a:lnTo>
                <a:lnTo>
                  <a:pt x="3905" y="3372"/>
                </a:lnTo>
                <a:lnTo>
                  <a:pt x="3896" y="3335"/>
                </a:lnTo>
                <a:lnTo>
                  <a:pt x="3888" y="3296"/>
                </a:lnTo>
                <a:lnTo>
                  <a:pt x="3879" y="3258"/>
                </a:lnTo>
                <a:lnTo>
                  <a:pt x="3874" y="3219"/>
                </a:lnTo>
                <a:lnTo>
                  <a:pt x="3868" y="3179"/>
                </a:lnTo>
                <a:lnTo>
                  <a:pt x="3863" y="3138"/>
                </a:lnTo>
                <a:lnTo>
                  <a:pt x="3860" y="3097"/>
                </a:lnTo>
                <a:lnTo>
                  <a:pt x="3856" y="3056"/>
                </a:lnTo>
                <a:lnTo>
                  <a:pt x="3854" y="3014"/>
                </a:lnTo>
                <a:lnTo>
                  <a:pt x="3852" y="2971"/>
                </a:lnTo>
                <a:lnTo>
                  <a:pt x="3851" y="2929"/>
                </a:lnTo>
                <a:lnTo>
                  <a:pt x="3851" y="2928"/>
                </a:lnTo>
                <a:lnTo>
                  <a:pt x="3852" y="2928"/>
                </a:lnTo>
                <a:lnTo>
                  <a:pt x="3851" y="2928"/>
                </a:lnTo>
                <a:lnTo>
                  <a:pt x="3851" y="2927"/>
                </a:lnTo>
                <a:lnTo>
                  <a:pt x="3852" y="2885"/>
                </a:lnTo>
                <a:lnTo>
                  <a:pt x="3854" y="2842"/>
                </a:lnTo>
                <a:lnTo>
                  <a:pt x="3856" y="2800"/>
                </a:lnTo>
                <a:lnTo>
                  <a:pt x="3860" y="2759"/>
                </a:lnTo>
                <a:lnTo>
                  <a:pt x="3863" y="2718"/>
                </a:lnTo>
                <a:lnTo>
                  <a:pt x="3868" y="2677"/>
                </a:lnTo>
                <a:lnTo>
                  <a:pt x="3874" y="2637"/>
                </a:lnTo>
                <a:lnTo>
                  <a:pt x="3879" y="2598"/>
                </a:lnTo>
                <a:lnTo>
                  <a:pt x="3888" y="2560"/>
                </a:lnTo>
                <a:lnTo>
                  <a:pt x="3896" y="2522"/>
                </a:lnTo>
                <a:lnTo>
                  <a:pt x="3905" y="2484"/>
                </a:lnTo>
                <a:lnTo>
                  <a:pt x="3915" y="2448"/>
                </a:lnTo>
                <a:lnTo>
                  <a:pt x="3925" y="2413"/>
                </a:lnTo>
                <a:lnTo>
                  <a:pt x="3937" y="2379"/>
                </a:lnTo>
                <a:lnTo>
                  <a:pt x="3950" y="2346"/>
                </a:lnTo>
                <a:lnTo>
                  <a:pt x="3963" y="2314"/>
                </a:lnTo>
                <a:lnTo>
                  <a:pt x="3977" y="2284"/>
                </a:lnTo>
                <a:lnTo>
                  <a:pt x="3992" y="2254"/>
                </a:lnTo>
                <a:lnTo>
                  <a:pt x="4008" y="2226"/>
                </a:lnTo>
                <a:lnTo>
                  <a:pt x="4025" y="2200"/>
                </a:lnTo>
                <a:lnTo>
                  <a:pt x="4042" y="2176"/>
                </a:lnTo>
                <a:lnTo>
                  <a:pt x="4060" y="2152"/>
                </a:lnTo>
                <a:lnTo>
                  <a:pt x="4079" y="2131"/>
                </a:lnTo>
                <a:lnTo>
                  <a:pt x="4099" y="2111"/>
                </a:lnTo>
                <a:lnTo>
                  <a:pt x="4119" y="2094"/>
                </a:lnTo>
                <a:lnTo>
                  <a:pt x="4142" y="2077"/>
                </a:lnTo>
                <a:lnTo>
                  <a:pt x="4163" y="2063"/>
                </a:lnTo>
                <a:lnTo>
                  <a:pt x="4186" y="2050"/>
                </a:lnTo>
                <a:lnTo>
                  <a:pt x="4210" y="2041"/>
                </a:lnTo>
                <a:lnTo>
                  <a:pt x="4234" y="2033"/>
                </a:lnTo>
                <a:lnTo>
                  <a:pt x="4259" y="2027"/>
                </a:lnTo>
                <a:lnTo>
                  <a:pt x="4286" y="2023"/>
                </a:lnTo>
                <a:lnTo>
                  <a:pt x="4304" y="2023"/>
                </a:lnTo>
                <a:lnTo>
                  <a:pt x="4323" y="2024"/>
                </a:lnTo>
                <a:lnTo>
                  <a:pt x="4341" y="2028"/>
                </a:lnTo>
                <a:lnTo>
                  <a:pt x="4360" y="2033"/>
                </a:lnTo>
                <a:lnTo>
                  <a:pt x="4378" y="2038"/>
                </a:lnTo>
                <a:lnTo>
                  <a:pt x="4397" y="2047"/>
                </a:lnTo>
                <a:lnTo>
                  <a:pt x="4415" y="2056"/>
                </a:lnTo>
                <a:lnTo>
                  <a:pt x="4433" y="2065"/>
                </a:lnTo>
                <a:lnTo>
                  <a:pt x="4452" y="2077"/>
                </a:lnTo>
                <a:lnTo>
                  <a:pt x="4469" y="2089"/>
                </a:lnTo>
                <a:lnTo>
                  <a:pt x="4487" y="2102"/>
                </a:lnTo>
                <a:lnTo>
                  <a:pt x="4505" y="2116"/>
                </a:lnTo>
                <a:lnTo>
                  <a:pt x="4540" y="2144"/>
                </a:lnTo>
                <a:lnTo>
                  <a:pt x="4575" y="2172"/>
                </a:lnTo>
                <a:lnTo>
                  <a:pt x="4609" y="2202"/>
                </a:lnTo>
                <a:lnTo>
                  <a:pt x="4642" y="2229"/>
                </a:lnTo>
                <a:lnTo>
                  <a:pt x="4675" y="2254"/>
                </a:lnTo>
                <a:lnTo>
                  <a:pt x="4707" y="2276"/>
                </a:lnTo>
                <a:lnTo>
                  <a:pt x="4722" y="2285"/>
                </a:lnTo>
                <a:lnTo>
                  <a:pt x="4737" y="2293"/>
                </a:lnTo>
                <a:lnTo>
                  <a:pt x="4752" y="2299"/>
                </a:lnTo>
                <a:lnTo>
                  <a:pt x="4767" y="2304"/>
                </a:lnTo>
                <a:lnTo>
                  <a:pt x="4781" y="2307"/>
                </a:lnTo>
                <a:lnTo>
                  <a:pt x="4795" y="2308"/>
                </a:lnTo>
                <a:lnTo>
                  <a:pt x="4808" y="2308"/>
                </a:lnTo>
                <a:lnTo>
                  <a:pt x="4822" y="2306"/>
                </a:lnTo>
                <a:lnTo>
                  <a:pt x="4837" y="2301"/>
                </a:lnTo>
                <a:lnTo>
                  <a:pt x="4851" y="2294"/>
                </a:lnTo>
                <a:lnTo>
                  <a:pt x="4867" y="2286"/>
                </a:lnTo>
                <a:lnTo>
                  <a:pt x="4881" y="2276"/>
                </a:lnTo>
                <a:lnTo>
                  <a:pt x="4894" y="2264"/>
                </a:lnTo>
                <a:lnTo>
                  <a:pt x="4907" y="2250"/>
                </a:lnTo>
                <a:lnTo>
                  <a:pt x="4918" y="2233"/>
                </a:lnTo>
                <a:lnTo>
                  <a:pt x="4929" y="2214"/>
                </a:lnTo>
                <a:lnTo>
                  <a:pt x="4940" y="2195"/>
                </a:lnTo>
                <a:lnTo>
                  <a:pt x="4949" y="2172"/>
                </a:lnTo>
                <a:lnTo>
                  <a:pt x="4957" y="2146"/>
                </a:lnTo>
                <a:lnTo>
                  <a:pt x="4963" y="2119"/>
                </a:lnTo>
                <a:lnTo>
                  <a:pt x="4969" y="2090"/>
                </a:lnTo>
                <a:lnTo>
                  <a:pt x="4972" y="2057"/>
                </a:lnTo>
                <a:lnTo>
                  <a:pt x="4975" y="2023"/>
                </a:lnTo>
                <a:lnTo>
                  <a:pt x="4976" y="1986"/>
                </a:lnTo>
                <a:lnTo>
                  <a:pt x="4975" y="1940"/>
                </a:lnTo>
                <a:lnTo>
                  <a:pt x="4971" y="1885"/>
                </a:lnTo>
                <a:lnTo>
                  <a:pt x="4965" y="1823"/>
                </a:lnTo>
                <a:lnTo>
                  <a:pt x="4958" y="1757"/>
                </a:lnTo>
                <a:lnTo>
                  <a:pt x="4949" y="1689"/>
                </a:lnTo>
                <a:lnTo>
                  <a:pt x="4941" y="1622"/>
                </a:lnTo>
                <a:lnTo>
                  <a:pt x="4931" y="1558"/>
                </a:lnTo>
                <a:lnTo>
                  <a:pt x="4922" y="1502"/>
                </a:lnTo>
                <a:lnTo>
                  <a:pt x="4913" y="1461"/>
                </a:lnTo>
                <a:lnTo>
                  <a:pt x="4903" y="1421"/>
                </a:lnTo>
                <a:lnTo>
                  <a:pt x="4893" y="1382"/>
                </a:lnTo>
                <a:lnTo>
                  <a:pt x="4882" y="1346"/>
                </a:lnTo>
                <a:lnTo>
                  <a:pt x="4861" y="1277"/>
                </a:lnTo>
                <a:lnTo>
                  <a:pt x="4838" y="1210"/>
                </a:lnTo>
                <a:lnTo>
                  <a:pt x="4814" y="1145"/>
                </a:lnTo>
                <a:lnTo>
                  <a:pt x="4789" y="1082"/>
                </a:lnTo>
                <a:lnTo>
                  <a:pt x="4763" y="1016"/>
                </a:lnTo>
                <a:lnTo>
                  <a:pt x="4735" y="947"/>
                </a:lnTo>
                <a:lnTo>
                  <a:pt x="4729" y="935"/>
                </a:lnTo>
                <a:lnTo>
                  <a:pt x="4721" y="924"/>
                </a:lnTo>
                <a:lnTo>
                  <a:pt x="4714" y="913"/>
                </a:lnTo>
                <a:lnTo>
                  <a:pt x="4705" y="904"/>
                </a:lnTo>
                <a:lnTo>
                  <a:pt x="4695" y="894"/>
                </a:lnTo>
                <a:lnTo>
                  <a:pt x="4685" y="887"/>
                </a:lnTo>
                <a:lnTo>
                  <a:pt x="4674" y="880"/>
                </a:lnTo>
                <a:lnTo>
                  <a:pt x="4662" y="873"/>
                </a:lnTo>
                <a:lnTo>
                  <a:pt x="4650" y="868"/>
                </a:lnTo>
                <a:lnTo>
                  <a:pt x="4638" y="864"/>
                </a:lnTo>
                <a:lnTo>
                  <a:pt x="4626" y="860"/>
                </a:lnTo>
                <a:lnTo>
                  <a:pt x="4613" y="858"/>
                </a:lnTo>
                <a:lnTo>
                  <a:pt x="4600" y="857"/>
                </a:lnTo>
                <a:lnTo>
                  <a:pt x="4586" y="857"/>
                </a:lnTo>
                <a:lnTo>
                  <a:pt x="4573" y="858"/>
                </a:lnTo>
                <a:lnTo>
                  <a:pt x="4559" y="860"/>
                </a:lnTo>
                <a:lnTo>
                  <a:pt x="4465" y="892"/>
                </a:lnTo>
                <a:lnTo>
                  <a:pt x="4368" y="921"/>
                </a:lnTo>
                <a:lnTo>
                  <a:pt x="4273" y="949"/>
                </a:lnTo>
                <a:lnTo>
                  <a:pt x="4177" y="976"/>
                </a:lnTo>
                <a:lnTo>
                  <a:pt x="4080" y="1002"/>
                </a:lnTo>
                <a:lnTo>
                  <a:pt x="3983" y="1027"/>
                </a:lnTo>
                <a:lnTo>
                  <a:pt x="3885" y="1049"/>
                </a:lnTo>
                <a:lnTo>
                  <a:pt x="3788" y="1069"/>
                </a:lnTo>
                <a:lnTo>
                  <a:pt x="3785" y="1070"/>
                </a:lnTo>
                <a:lnTo>
                  <a:pt x="3783" y="1070"/>
                </a:lnTo>
                <a:lnTo>
                  <a:pt x="3708" y="1082"/>
                </a:lnTo>
                <a:lnTo>
                  <a:pt x="3639" y="1091"/>
                </a:lnTo>
                <a:lnTo>
                  <a:pt x="3575" y="1098"/>
                </a:lnTo>
                <a:lnTo>
                  <a:pt x="3516" y="1103"/>
                </a:lnTo>
                <a:lnTo>
                  <a:pt x="3461" y="1105"/>
                </a:lnTo>
                <a:lnTo>
                  <a:pt x="3411" y="1105"/>
                </a:lnTo>
                <a:lnTo>
                  <a:pt x="3387" y="1104"/>
                </a:lnTo>
                <a:lnTo>
                  <a:pt x="3364" y="1103"/>
                </a:lnTo>
                <a:lnTo>
                  <a:pt x="3341" y="1101"/>
                </a:lnTo>
                <a:lnTo>
                  <a:pt x="3320" y="1098"/>
                </a:lnTo>
                <a:lnTo>
                  <a:pt x="3299" y="1096"/>
                </a:lnTo>
                <a:lnTo>
                  <a:pt x="3279" y="1093"/>
                </a:lnTo>
                <a:lnTo>
                  <a:pt x="3260" y="1088"/>
                </a:lnTo>
                <a:lnTo>
                  <a:pt x="3241" y="1084"/>
                </a:lnTo>
                <a:lnTo>
                  <a:pt x="3224" y="1078"/>
                </a:lnTo>
                <a:lnTo>
                  <a:pt x="3206" y="1073"/>
                </a:lnTo>
                <a:lnTo>
                  <a:pt x="3188" y="1067"/>
                </a:lnTo>
                <a:lnTo>
                  <a:pt x="3172" y="1060"/>
                </a:lnTo>
                <a:lnTo>
                  <a:pt x="3156" y="1053"/>
                </a:lnTo>
                <a:lnTo>
                  <a:pt x="3139" y="1044"/>
                </a:lnTo>
                <a:lnTo>
                  <a:pt x="3124" y="1036"/>
                </a:lnTo>
                <a:lnTo>
                  <a:pt x="3109" y="1028"/>
                </a:lnTo>
                <a:lnTo>
                  <a:pt x="3078" y="1008"/>
                </a:lnTo>
                <a:lnTo>
                  <a:pt x="3049" y="987"/>
                </a:lnTo>
                <a:lnTo>
                  <a:pt x="3033" y="974"/>
                </a:lnTo>
                <a:lnTo>
                  <a:pt x="3019" y="962"/>
                </a:lnTo>
                <a:lnTo>
                  <a:pt x="3005" y="951"/>
                </a:lnTo>
                <a:lnTo>
                  <a:pt x="2992" y="938"/>
                </a:lnTo>
                <a:lnTo>
                  <a:pt x="2980" y="925"/>
                </a:lnTo>
                <a:lnTo>
                  <a:pt x="2970" y="911"/>
                </a:lnTo>
                <a:lnTo>
                  <a:pt x="2960" y="897"/>
                </a:lnTo>
                <a:lnTo>
                  <a:pt x="2951" y="881"/>
                </a:lnTo>
                <a:lnTo>
                  <a:pt x="2944" y="866"/>
                </a:lnTo>
                <a:lnTo>
                  <a:pt x="2938" y="850"/>
                </a:lnTo>
                <a:lnTo>
                  <a:pt x="2933" y="833"/>
                </a:lnTo>
                <a:lnTo>
                  <a:pt x="2931" y="816"/>
                </a:lnTo>
                <a:lnTo>
                  <a:pt x="2930" y="796"/>
                </a:lnTo>
                <a:lnTo>
                  <a:pt x="2930" y="776"/>
                </a:lnTo>
                <a:lnTo>
                  <a:pt x="2932" y="755"/>
                </a:lnTo>
                <a:lnTo>
                  <a:pt x="2936" y="732"/>
                </a:lnTo>
                <a:lnTo>
                  <a:pt x="2939" y="723"/>
                </a:lnTo>
                <a:lnTo>
                  <a:pt x="2943" y="712"/>
                </a:lnTo>
                <a:lnTo>
                  <a:pt x="2948" y="702"/>
                </a:lnTo>
                <a:lnTo>
                  <a:pt x="2953" y="691"/>
                </a:lnTo>
                <a:lnTo>
                  <a:pt x="2969" y="668"/>
                </a:lnTo>
                <a:lnTo>
                  <a:pt x="2987" y="643"/>
                </a:lnTo>
                <a:lnTo>
                  <a:pt x="3031" y="590"/>
                </a:lnTo>
                <a:lnTo>
                  <a:pt x="3078" y="532"/>
                </a:lnTo>
                <a:lnTo>
                  <a:pt x="3101" y="501"/>
                </a:lnTo>
                <a:lnTo>
                  <a:pt x="3124" y="469"/>
                </a:lnTo>
                <a:lnTo>
                  <a:pt x="3134" y="453"/>
                </a:lnTo>
                <a:lnTo>
                  <a:pt x="3145" y="437"/>
                </a:lnTo>
                <a:lnTo>
                  <a:pt x="3154" y="420"/>
                </a:lnTo>
                <a:lnTo>
                  <a:pt x="3163" y="404"/>
                </a:lnTo>
                <a:lnTo>
                  <a:pt x="3171" y="387"/>
                </a:lnTo>
                <a:lnTo>
                  <a:pt x="3178" y="371"/>
                </a:lnTo>
                <a:lnTo>
                  <a:pt x="3184" y="353"/>
                </a:lnTo>
                <a:lnTo>
                  <a:pt x="3188" y="337"/>
                </a:lnTo>
                <a:lnTo>
                  <a:pt x="3193" y="319"/>
                </a:lnTo>
                <a:lnTo>
                  <a:pt x="3195" y="302"/>
                </a:lnTo>
                <a:lnTo>
                  <a:pt x="3197" y="284"/>
                </a:lnTo>
                <a:lnTo>
                  <a:pt x="3197" y="268"/>
                </a:lnTo>
                <a:lnTo>
                  <a:pt x="3194" y="252"/>
                </a:lnTo>
                <a:lnTo>
                  <a:pt x="3191" y="237"/>
                </a:lnTo>
                <a:lnTo>
                  <a:pt x="3185" y="222"/>
                </a:lnTo>
                <a:lnTo>
                  <a:pt x="3177" y="208"/>
                </a:lnTo>
                <a:lnTo>
                  <a:pt x="3167" y="195"/>
                </a:lnTo>
                <a:lnTo>
                  <a:pt x="3156" y="181"/>
                </a:lnTo>
                <a:lnTo>
                  <a:pt x="3143" y="168"/>
                </a:lnTo>
                <a:lnTo>
                  <a:pt x="3127" y="155"/>
                </a:lnTo>
                <a:lnTo>
                  <a:pt x="3112" y="143"/>
                </a:lnTo>
                <a:lnTo>
                  <a:pt x="3094" y="131"/>
                </a:lnTo>
                <a:lnTo>
                  <a:pt x="3074" y="121"/>
                </a:lnTo>
                <a:lnTo>
                  <a:pt x="3054" y="109"/>
                </a:lnTo>
                <a:lnTo>
                  <a:pt x="3033" y="100"/>
                </a:lnTo>
                <a:lnTo>
                  <a:pt x="3010" y="89"/>
                </a:lnTo>
                <a:lnTo>
                  <a:pt x="2986" y="80"/>
                </a:lnTo>
                <a:lnTo>
                  <a:pt x="2962" y="72"/>
                </a:lnTo>
                <a:lnTo>
                  <a:pt x="2936" y="63"/>
                </a:lnTo>
                <a:lnTo>
                  <a:pt x="2909" y="55"/>
                </a:lnTo>
                <a:lnTo>
                  <a:pt x="2882" y="48"/>
                </a:lnTo>
                <a:lnTo>
                  <a:pt x="2853" y="41"/>
                </a:lnTo>
                <a:lnTo>
                  <a:pt x="2825" y="34"/>
                </a:lnTo>
                <a:lnTo>
                  <a:pt x="2796" y="28"/>
                </a:lnTo>
                <a:lnTo>
                  <a:pt x="2765" y="23"/>
                </a:lnTo>
                <a:lnTo>
                  <a:pt x="2736" y="19"/>
                </a:lnTo>
                <a:lnTo>
                  <a:pt x="2675" y="11"/>
                </a:lnTo>
                <a:lnTo>
                  <a:pt x="2613" y="5"/>
                </a:lnTo>
                <a:lnTo>
                  <a:pt x="2550" y="1"/>
                </a:lnTo>
                <a:lnTo>
                  <a:pt x="2488" y="0"/>
                </a:lnTo>
                <a:lnTo>
                  <a:pt x="2426" y="1"/>
                </a:lnTo>
                <a:lnTo>
                  <a:pt x="2363" y="5"/>
                </a:lnTo>
                <a:lnTo>
                  <a:pt x="2301" y="11"/>
                </a:lnTo>
                <a:lnTo>
                  <a:pt x="2240" y="19"/>
                </a:lnTo>
                <a:lnTo>
                  <a:pt x="2209" y="23"/>
                </a:lnTo>
                <a:lnTo>
                  <a:pt x="2180" y="28"/>
                </a:lnTo>
                <a:lnTo>
                  <a:pt x="2151" y="34"/>
                </a:lnTo>
                <a:lnTo>
                  <a:pt x="2122" y="41"/>
                </a:lnTo>
                <a:lnTo>
                  <a:pt x="2094" y="48"/>
                </a:lnTo>
                <a:lnTo>
                  <a:pt x="2066" y="55"/>
                </a:lnTo>
                <a:lnTo>
                  <a:pt x="2040" y="63"/>
                </a:lnTo>
                <a:lnTo>
                  <a:pt x="2014" y="72"/>
                </a:lnTo>
                <a:lnTo>
                  <a:pt x="1990" y="80"/>
                </a:lnTo>
                <a:lnTo>
                  <a:pt x="1966" y="89"/>
                </a:lnTo>
                <a:lnTo>
                  <a:pt x="1943" y="100"/>
                </a:lnTo>
                <a:lnTo>
                  <a:pt x="1922" y="109"/>
                </a:lnTo>
                <a:lnTo>
                  <a:pt x="1902" y="121"/>
                </a:lnTo>
                <a:lnTo>
                  <a:pt x="1882" y="131"/>
                </a:lnTo>
                <a:lnTo>
                  <a:pt x="1864" y="143"/>
                </a:lnTo>
                <a:lnTo>
                  <a:pt x="1849" y="155"/>
                </a:lnTo>
                <a:lnTo>
                  <a:pt x="1833" y="168"/>
                </a:lnTo>
                <a:lnTo>
                  <a:pt x="1820" y="181"/>
                </a:lnTo>
                <a:lnTo>
                  <a:pt x="1809" y="195"/>
                </a:lnTo>
                <a:lnTo>
                  <a:pt x="1799" y="208"/>
                </a:lnTo>
                <a:lnTo>
                  <a:pt x="1791" y="222"/>
                </a:lnTo>
                <a:lnTo>
                  <a:pt x="1785" y="237"/>
                </a:lnTo>
                <a:lnTo>
                  <a:pt x="1782" y="252"/>
                </a:lnTo>
                <a:lnTo>
                  <a:pt x="1779" y="26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RU" u="sng" dirty="0"/>
          </a:p>
          <a:p>
            <a:pPr algn="ctr"/>
            <a:endParaRPr lang="en-US" u="sng" dirty="0" smtClean="0"/>
          </a:p>
          <a:p>
            <a:pPr algn="ctr"/>
            <a:endParaRPr lang="en-US" sz="1400" b="1" u="sng" dirty="0" smtClean="0"/>
          </a:p>
          <a:p>
            <a:pPr algn="ctr"/>
            <a:endParaRPr lang="en-US" sz="1400" b="1" u="sng" dirty="0"/>
          </a:p>
          <a:p>
            <a:pPr algn="ctr"/>
            <a:r>
              <a:rPr lang="en-US" sz="1600" b="1" u="sng" dirty="0" smtClean="0"/>
              <a:t>implementation </a:t>
            </a:r>
            <a:endParaRPr lang="ru-RU" sz="1600" b="1" u="sng" dirty="0" smtClean="0"/>
          </a:p>
          <a:p>
            <a:pPr algn="ctr"/>
            <a:r>
              <a:rPr lang="en-US" sz="1600" b="1" u="sng" dirty="0" smtClean="0"/>
              <a:t>of </a:t>
            </a:r>
            <a:r>
              <a:rPr lang="en-US" sz="1600" b="1" u="sng" dirty="0"/>
              <a:t>software </a:t>
            </a:r>
            <a:endParaRPr lang="ru-RU" sz="1600" b="1" u="sng" dirty="0" smtClean="0"/>
          </a:p>
          <a:p>
            <a:pPr algn="ctr"/>
            <a:r>
              <a:rPr lang="en-US" sz="1600" b="1" u="sng" dirty="0" smtClean="0"/>
              <a:t>access </a:t>
            </a:r>
            <a:endParaRPr lang="ru-RU" sz="1600" b="1" u="sng" dirty="0" smtClean="0"/>
          </a:p>
          <a:p>
            <a:pPr algn="ctr"/>
            <a:r>
              <a:rPr lang="en-US" sz="1600" b="1" u="sng" dirty="0" smtClean="0"/>
              <a:t>to </a:t>
            </a:r>
            <a:r>
              <a:rPr lang="en-US" sz="1600" b="1" u="sng" dirty="0"/>
              <a:t>operating </a:t>
            </a:r>
            <a:endParaRPr lang="ru-RU" sz="1600" b="1" u="sng" dirty="0" smtClean="0"/>
          </a:p>
          <a:p>
            <a:pPr algn="ctr"/>
            <a:r>
              <a:rPr lang="en-US" sz="1600" b="1" u="sng" dirty="0" smtClean="0"/>
              <a:t>parameters </a:t>
            </a:r>
            <a:r>
              <a:rPr lang="en-US" sz="1600" b="1" u="sng" dirty="0"/>
              <a:t>and measurement results of technical means of control</a:t>
            </a:r>
            <a:endParaRPr lang="ru-RU" sz="1600" b="1" dirty="0"/>
          </a:p>
        </p:txBody>
      </p:sp>
      <p:sp>
        <p:nvSpPr>
          <p:cNvPr id="11" name="Freeform 7"/>
          <p:cNvSpPr>
            <a:spLocks/>
          </p:cNvSpPr>
          <p:nvPr/>
        </p:nvSpPr>
        <p:spPr bwMode="auto">
          <a:xfrm>
            <a:off x="128586" y="940957"/>
            <a:ext cx="2527065" cy="3098800"/>
          </a:xfrm>
          <a:custGeom>
            <a:avLst/>
            <a:gdLst>
              <a:gd name="T0" fmla="*/ 1875 w 4977"/>
              <a:gd name="T1" fmla="*/ 501 h 5856"/>
              <a:gd name="T2" fmla="*/ 2042 w 4977"/>
              <a:gd name="T3" fmla="*/ 833 h 5856"/>
              <a:gd name="T4" fmla="*/ 1853 w 4977"/>
              <a:gd name="T5" fmla="*/ 1036 h 5856"/>
              <a:gd name="T6" fmla="*/ 1589 w 4977"/>
              <a:gd name="T7" fmla="*/ 1104 h 5856"/>
              <a:gd name="T8" fmla="*/ 703 w 4977"/>
              <a:gd name="T9" fmla="*/ 949 h 5856"/>
              <a:gd name="T10" fmla="*/ 281 w 4977"/>
              <a:gd name="T11" fmla="*/ 894 h 5856"/>
              <a:gd name="T12" fmla="*/ 64 w 4977"/>
              <a:gd name="T13" fmla="*/ 1461 h 5856"/>
              <a:gd name="T14" fmla="*/ 19 w 4977"/>
              <a:gd name="T15" fmla="*/ 2146 h 5856"/>
              <a:gd name="T16" fmla="*/ 196 w 4977"/>
              <a:gd name="T17" fmla="*/ 2307 h 5856"/>
              <a:gd name="T18" fmla="*/ 525 w 4977"/>
              <a:gd name="T19" fmla="*/ 2077 h 5856"/>
              <a:gd name="T20" fmla="*/ 813 w 4977"/>
              <a:gd name="T21" fmla="*/ 2063 h 5856"/>
              <a:gd name="T22" fmla="*/ 1050 w 4977"/>
              <a:gd name="T23" fmla="*/ 2413 h 5856"/>
              <a:gd name="T24" fmla="*/ 1124 w 4977"/>
              <a:gd name="T25" fmla="*/ 2928 h 5856"/>
              <a:gd name="T26" fmla="*/ 1071 w 4977"/>
              <a:gd name="T27" fmla="*/ 3372 h 5856"/>
              <a:gd name="T28" fmla="*/ 856 w 4977"/>
              <a:gd name="T29" fmla="*/ 3764 h 5856"/>
              <a:gd name="T30" fmla="*/ 561 w 4977"/>
              <a:gd name="T31" fmla="*/ 3800 h 5856"/>
              <a:gd name="T32" fmla="*/ 224 w 4977"/>
              <a:gd name="T33" fmla="*/ 3557 h 5856"/>
              <a:gd name="T34" fmla="*/ 37 w 4977"/>
              <a:gd name="T35" fmla="*/ 3661 h 5856"/>
              <a:gd name="T36" fmla="*/ 45 w 4977"/>
              <a:gd name="T37" fmla="*/ 4298 h 5856"/>
              <a:gd name="T38" fmla="*/ 263 w 4977"/>
              <a:gd name="T39" fmla="*/ 4943 h 5856"/>
              <a:gd name="T40" fmla="*/ 512 w 4977"/>
              <a:gd name="T41" fmla="*/ 4964 h 5856"/>
              <a:gd name="T42" fmla="*/ 1515 w 4977"/>
              <a:gd name="T43" fmla="*/ 4751 h 5856"/>
              <a:gd name="T44" fmla="*/ 1821 w 4977"/>
              <a:gd name="T45" fmla="*/ 4803 h 5856"/>
              <a:gd name="T46" fmla="*/ 2033 w 4977"/>
              <a:gd name="T47" fmla="*/ 4990 h 5856"/>
              <a:gd name="T48" fmla="*/ 1946 w 4977"/>
              <a:gd name="T49" fmla="*/ 5266 h 5856"/>
              <a:gd name="T50" fmla="*/ 1780 w 4977"/>
              <a:gd name="T51" fmla="*/ 5572 h 5856"/>
              <a:gd name="T52" fmla="*/ 1943 w 4977"/>
              <a:gd name="T53" fmla="*/ 5756 h 5856"/>
              <a:gd name="T54" fmla="*/ 2426 w 4977"/>
              <a:gd name="T55" fmla="*/ 5855 h 5856"/>
              <a:gd name="T56" fmla="*/ 2987 w 4977"/>
              <a:gd name="T57" fmla="*/ 5776 h 5856"/>
              <a:gd name="T58" fmla="*/ 3195 w 4977"/>
              <a:gd name="T59" fmla="*/ 5604 h 5856"/>
              <a:gd name="T60" fmla="*/ 3102 w 4977"/>
              <a:gd name="T61" fmla="*/ 5355 h 5856"/>
              <a:gd name="T62" fmla="*/ 2934 w 4977"/>
              <a:gd name="T63" fmla="*/ 5023 h 5856"/>
              <a:gd name="T64" fmla="*/ 3124 w 4977"/>
              <a:gd name="T65" fmla="*/ 4820 h 5856"/>
              <a:gd name="T66" fmla="*/ 3386 w 4977"/>
              <a:gd name="T67" fmla="*/ 4752 h 5856"/>
              <a:gd name="T68" fmla="*/ 4274 w 4977"/>
              <a:gd name="T69" fmla="*/ 4907 h 5856"/>
              <a:gd name="T70" fmla="*/ 4694 w 4977"/>
              <a:gd name="T71" fmla="*/ 4962 h 5856"/>
              <a:gd name="T72" fmla="*/ 4912 w 4977"/>
              <a:gd name="T73" fmla="*/ 4395 h 5856"/>
              <a:gd name="T74" fmla="*/ 4957 w 4977"/>
              <a:gd name="T75" fmla="*/ 3710 h 5856"/>
              <a:gd name="T76" fmla="*/ 4780 w 4977"/>
              <a:gd name="T77" fmla="*/ 3549 h 5856"/>
              <a:gd name="T78" fmla="*/ 4451 w 4977"/>
              <a:gd name="T79" fmla="*/ 3779 h 5856"/>
              <a:gd name="T80" fmla="*/ 4163 w 4977"/>
              <a:gd name="T81" fmla="*/ 3793 h 5856"/>
              <a:gd name="T82" fmla="*/ 3926 w 4977"/>
              <a:gd name="T83" fmla="*/ 3443 h 5856"/>
              <a:gd name="T84" fmla="*/ 3852 w 4977"/>
              <a:gd name="T85" fmla="*/ 2928 h 5856"/>
              <a:gd name="T86" fmla="*/ 3905 w 4977"/>
              <a:gd name="T87" fmla="*/ 2484 h 5856"/>
              <a:gd name="T88" fmla="*/ 4120 w 4977"/>
              <a:gd name="T89" fmla="*/ 2094 h 5856"/>
              <a:gd name="T90" fmla="*/ 4415 w 4977"/>
              <a:gd name="T91" fmla="*/ 2056 h 5856"/>
              <a:gd name="T92" fmla="*/ 4752 w 4977"/>
              <a:gd name="T93" fmla="*/ 2299 h 5856"/>
              <a:gd name="T94" fmla="*/ 4940 w 4977"/>
              <a:gd name="T95" fmla="*/ 2195 h 5856"/>
              <a:gd name="T96" fmla="*/ 4931 w 4977"/>
              <a:gd name="T97" fmla="*/ 1558 h 5856"/>
              <a:gd name="T98" fmla="*/ 4713 w 4977"/>
              <a:gd name="T99" fmla="*/ 913 h 5856"/>
              <a:gd name="T100" fmla="*/ 4464 w 4977"/>
              <a:gd name="T101" fmla="*/ 892 h 5856"/>
              <a:gd name="T102" fmla="*/ 3462 w 4977"/>
              <a:gd name="T103" fmla="*/ 1105 h 5856"/>
              <a:gd name="T104" fmla="*/ 3156 w 4977"/>
              <a:gd name="T105" fmla="*/ 1053 h 5856"/>
              <a:gd name="T106" fmla="*/ 2944 w 4977"/>
              <a:gd name="T107" fmla="*/ 866 h 5856"/>
              <a:gd name="T108" fmla="*/ 3030 w 4977"/>
              <a:gd name="T109" fmla="*/ 590 h 5856"/>
              <a:gd name="T110" fmla="*/ 3196 w 4977"/>
              <a:gd name="T111" fmla="*/ 284 h 5856"/>
              <a:gd name="T112" fmla="*/ 3033 w 4977"/>
              <a:gd name="T113" fmla="*/ 100 h 5856"/>
              <a:gd name="T114" fmla="*/ 2550 w 4977"/>
              <a:gd name="T115" fmla="*/ 1 h 5856"/>
              <a:gd name="T116" fmla="*/ 1989 w 4977"/>
              <a:gd name="T117" fmla="*/ 80 h 5856"/>
              <a:gd name="T118" fmla="*/ 1782 w 4977"/>
              <a:gd name="T119" fmla="*/ 252 h 5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77" h="5856">
                <a:moveTo>
                  <a:pt x="1780" y="268"/>
                </a:moveTo>
                <a:lnTo>
                  <a:pt x="1780" y="284"/>
                </a:lnTo>
                <a:lnTo>
                  <a:pt x="1781" y="302"/>
                </a:lnTo>
                <a:lnTo>
                  <a:pt x="1783" y="319"/>
                </a:lnTo>
                <a:lnTo>
                  <a:pt x="1787" y="337"/>
                </a:lnTo>
                <a:lnTo>
                  <a:pt x="1793" y="353"/>
                </a:lnTo>
                <a:lnTo>
                  <a:pt x="1799" y="371"/>
                </a:lnTo>
                <a:lnTo>
                  <a:pt x="1806" y="387"/>
                </a:lnTo>
                <a:lnTo>
                  <a:pt x="1813" y="404"/>
                </a:lnTo>
                <a:lnTo>
                  <a:pt x="1822" y="420"/>
                </a:lnTo>
                <a:lnTo>
                  <a:pt x="1832" y="437"/>
                </a:lnTo>
                <a:lnTo>
                  <a:pt x="1841" y="453"/>
                </a:lnTo>
                <a:lnTo>
                  <a:pt x="1853" y="469"/>
                </a:lnTo>
                <a:lnTo>
                  <a:pt x="1875" y="501"/>
                </a:lnTo>
                <a:lnTo>
                  <a:pt x="1899" y="532"/>
                </a:lnTo>
                <a:lnTo>
                  <a:pt x="1946" y="590"/>
                </a:lnTo>
                <a:lnTo>
                  <a:pt x="1989" y="643"/>
                </a:lnTo>
                <a:lnTo>
                  <a:pt x="2007" y="668"/>
                </a:lnTo>
                <a:lnTo>
                  <a:pt x="2022" y="691"/>
                </a:lnTo>
                <a:lnTo>
                  <a:pt x="2028" y="702"/>
                </a:lnTo>
                <a:lnTo>
                  <a:pt x="2034" y="712"/>
                </a:lnTo>
                <a:lnTo>
                  <a:pt x="2037" y="723"/>
                </a:lnTo>
                <a:lnTo>
                  <a:pt x="2040" y="732"/>
                </a:lnTo>
                <a:lnTo>
                  <a:pt x="2044" y="755"/>
                </a:lnTo>
                <a:lnTo>
                  <a:pt x="2047" y="776"/>
                </a:lnTo>
                <a:lnTo>
                  <a:pt x="2047" y="796"/>
                </a:lnTo>
                <a:lnTo>
                  <a:pt x="2045" y="816"/>
                </a:lnTo>
                <a:lnTo>
                  <a:pt x="2042" y="833"/>
                </a:lnTo>
                <a:lnTo>
                  <a:pt x="2038" y="850"/>
                </a:lnTo>
                <a:lnTo>
                  <a:pt x="2033" y="866"/>
                </a:lnTo>
                <a:lnTo>
                  <a:pt x="2024" y="881"/>
                </a:lnTo>
                <a:lnTo>
                  <a:pt x="2016" y="897"/>
                </a:lnTo>
                <a:lnTo>
                  <a:pt x="2007" y="911"/>
                </a:lnTo>
                <a:lnTo>
                  <a:pt x="1995" y="925"/>
                </a:lnTo>
                <a:lnTo>
                  <a:pt x="1983" y="938"/>
                </a:lnTo>
                <a:lnTo>
                  <a:pt x="1970" y="951"/>
                </a:lnTo>
                <a:lnTo>
                  <a:pt x="1957" y="962"/>
                </a:lnTo>
                <a:lnTo>
                  <a:pt x="1942" y="974"/>
                </a:lnTo>
                <a:lnTo>
                  <a:pt x="1928" y="987"/>
                </a:lnTo>
                <a:lnTo>
                  <a:pt x="1897" y="1008"/>
                </a:lnTo>
                <a:lnTo>
                  <a:pt x="1868" y="1028"/>
                </a:lnTo>
                <a:lnTo>
                  <a:pt x="1853" y="1036"/>
                </a:lnTo>
                <a:lnTo>
                  <a:pt x="1836" y="1044"/>
                </a:lnTo>
                <a:lnTo>
                  <a:pt x="1821" y="1053"/>
                </a:lnTo>
                <a:lnTo>
                  <a:pt x="1805" y="1060"/>
                </a:lnTo>
                <a:lnTo>
                  <a:pt x="1788" y="1067"/>
                </a:lnTo>
                <a:lnTo>
                  <a:pt x="1770" y="1073"/>
                </a:lnTo>
                <a:lnTo>
                  <a:pt x="1753" y="1078"/>
                </a:lnTo>
                <a:lnTo>
                  <a:pt x="1735" y="1084"/>
                </a:lnTo>
                <a:lnTo>
                  <a:pt x="1716" y="1088"/>
                </a:lnTo>
                <a:lnTo>
                  <a:pt x="1696" y="1093"/>
                </a:lnTo>
                <a:lnTo>
                  <a:pt x="1676" y="1096"/>
                </a:lnTo>
                <a:lnTo>
                  <a:pt x="1656" y="1098"/>
                </a:lnTo>
                <a:lnTo>
                  <a:pt x="1635" y="1101"/>
                </a:lnTo>
                <a:lnTo>
                  <a:pt x="1613" y="1103"/>
                </a:lnTo>
                <a:lnTo>
                  <a:pt x="1589" y="1104"/>
                </a:lnTo>
                <a:lnTo>
                  <a:pt x="1566" y="1105"/>
                </a:lnTo>
                <a:lnTo>
                  <a:pt x="1515" y="1105"/>
                </a:lnTo>
                <a:lnTo>
                  <a:pt x="1460" y="1103"/>
                </a:lnTo>
                <a:lnTo>
                  <a:pt x="1401" y="1098"/>
                </a:lnTo>
                <a:lnTo>
                  <a:pt x="1337" y="1091"/>
                </a:lnTo>
                <a:lnTo>
                  <a:pt x="1269" y="1082"/>
                </a:lnTo>
                <a:lnTo>
                  <a:pt x="1193" y="1070"/>
                </a:lnTo>
                <a:lnTo>
                  <a:pt x="1191" y="1070"/>
                </a:lnTo>
                <a:lnTo>
                  <a:pt x="1189" y="1069"/>
                </a:lnTo>
                <a:lnTo>
                  <a:pt x="1091" y="1049"/>
                </a:lnTo>
                <a:lnTo>
                  <a:pt x="994" y="1027"/>
                </a:lnTo>
                <a:lnTo>
                  <a:pt x="896" y="1002"/>
                </a:lnTo>
                <a:lnTo>
                  <a:pt x="800" y="976"/>
                </a:lnTo>
                <a:lnTo>
                  <a:pt x="703" y="949"/>
                </a:lnTo>
                <a:lnTo>
                  <a:pt x="607" y="921"/>
                </a:lnTo>
                <a:lnTo>
                  <a:pt x="512" y="892"/>
                </a:lnTo>
                <a:lnTo>
                  <a:pt x="417" y="860"/>
                </a:lnTo>
                <a:lnTo>
                  <a:pt x="404" y="858"/>
                </a:lnTo>
                <a:lnTo>
                  <a:pt x="390" y="857"/>
                </a:lnTo>
                <a:lnTo>
                  <a:pt x="377" y="857"/>
                </a:lnTo>
                <a:lnTo>
                  <a:pt x="364" y="858"/>
                </a:lnTo>
                <a:lnTo>
                  <a:pt x="351" y="860"/>
                </a:lnTo>
                <a:lnTo>
                  <a:pt x="338" y="864"/>
                </a:lnTo>
                <a:lnTo>
                  <a:pt x="326" y="868"/>
                </a:lnTo>
                <a:lnTo>
                  <a:pt x="314" y="873"/>
                </a:lnTo>
                <a:lnTo>
                  <a:pt x="303" y="880"/>
                </a:lnTo>
                <a:lnTo>
                  <a:pt x="292" y="887"/>
                </a:lnTo>
                <a:lnTo>
                  <a:pt x="281" y="894"/>
                </a:lnTo>
                <a:lnTo>
                  <a:pt x="272" y="904"/>
                </a:lnTo>
                <a:lnTo>
                  <a:pt x="263" y="913"/>
                </a:lnTo>
                <a:lnTo>
                  <a:pt x="254" y="924"/>
                </a:lnTo>
                <a:lnTo>
                  <a:pt x="247" y="935"/>
                </a:lnTo>
                <a:lnTo>
                  <a:pt x="240" y="947"/>
                </a:lnTo>
                <a:lnTo>
                  <a:pt x="213" y="1016"/>
                </a:lnTo>
                <a:lnTo>
                  <a:pt x="187" y="1082"/>
                </a:lnTo>
                <a:lnTo>
                  <a:pt x="162" y="1145"/>
                </a:lnTo>
                <a:lnTo>
                  <a:pt x="138" y="1210"/>
                </a:lnTo>
                <a:lnTo>
                  <a:pt x="116" y="1277"/>
                </a:lnTo>
                <a:lnTo>
                  <a:pt x="93" y="1346"/>
                </a:lnTo>
                <a:lnTo>
                  <a:pt x="84" y="1382"/>
                </a:lnTo>
                <a:lnTo>
                  <a:pt x="73" y="1421"/>
                </a:lnTo>
                <a:lnTo>
                  <a:pt x="64" y="1461"/>
                </a:lnTo>
                <a:lnTo>
                  <a:pt x="55" y="1502"/>
                </a:lnTo>
                <a:lnTo>
                  <a:pt x="45" y="1558"/>
                </a:lnTo>
                <a:lnTo>
                  <a:pt x="36" y="1622"/>
                </a:lnTo>
                <a:lnTo>
                  <a:pt x="26" y="1689"/>
                </a:lnTo>
                <a:lnTo>
                  <a:pt x="18" y="1757"/>
                </a:lnTo>
                <a:lnTo>
                  <a:pt x="11" y="1823"/>
                </a:lnTo>
                <a:lnTo>
                  <a:pt x="5" y="1885"/>
                </a:lnTo>
                <a:lnTo>
                  <a:pt x="2" y="1940"/>
                </a:lnTo>
                <a:lnTo>
                  <a:pt x="0" y="1986"/>
                </a:lnTo>
                <a:lnTo>
                  <a:pt x="0" y="2023"/>
                </a:lnTo>
                <a:lnTo>
                  <a:pt x="3" y="2057"/>
                </a:lnTo>
                <a:lnTo>
                  <a:pt x="8" y="2090"/>
                </a:lnTo>
                <a:lnTo>
                  <a:pt x="12" y="2119"/>
                </a:lnTo>
                <a:lnTo>
                  <a:pt x="19" y="2146"/>
                </a:lnTo>
                <a:lnTo>
                  <a:pt x="28" y="2172"/>
                </a:lnTo>
                <a:lnTo>
                  <a:pt x="37" y="2195"/>
                </a:lnTo>
                <a:lnTo>
                  <a:pt x="46" y="2214"/>
                </a:lnTo>
                <a:lnTo>
                  <a:pt x="58" y="2233"/>
                </a:lnTo>
                <a:lnTo>
                  <a:pt x="70" y="2250"/>
                </a:lnTo>
                <a:lnTo>
                  <a:pt x="83" y="2264"/>
                </a:lnTo>
                <a:lnTo>
                  <a:pt x="96" y="2276"/>
                </a:lnTo>
                <a:lnTo>
                  <a:pt x="110" y="2286"/>
                </a:lnTo>
                <a:lnTo>
                  <a:pt x="124" y="2294"/>
                </a:lnTo>
                <a:lnTo>
                  <a:pt x="139" y="2301"/>
                </a:lnTo>
                <a:lnTo>
                  <a:pt x="154" y="2306"/>
                </a:lnTo>
                <a:lnTo>
                  <a:pt x="167" y="2308"/>
                </a:lnTo>
                <a:lnTo>
                  <a:pt x="181" y="2308"/>
                </a:lnTo>
                <a:lnTo>
                  <a:pt x="196" y="2307"/>
                </a:lnTo>
                <a:lnTo>
                  <a:pt x="210" y="2304"/>
                </a:lnTo>
                <a:lnTo>
                  <a:pt x="224" y="2299"/>
                </a:lnTo>
                <a:lnTo>
                  <a:pt x="239" y="2293"/>
                </a:lnTo>
                <a:lnTo>
                  <a:pt x="254" y="2285"/>
                </a:lnTo>
                <a:lnTo>
                  <a:pt x="270" y="2276"/>
                </a:lnTo>
                <a:lnTo>
                  <a:pt x="301" y="2254"/>
                </a:lnTo>
                <a:lnTo>
                  <a:pt x="333" y="2229"/>
                </a:lnTo>
                <a:lnTo>
                  <a:pt x="367" y="2202"/>
                </a:lnTo>
                <a:lnTo>
                  <a:pt x="401" y="2172"/>
                </a:lnTo>
                <a:lnTo>
                  <a:pt x="435" y="2144"/>
                </a:lnTo>
                <a:lnTo>
                  <a:pt x="471" y="2116"/>
                </a:lnTo>
                <a:lnTo>
                  <a:pt x="488" y="2102"/>
                </a:lnTo>
                <a:lnTo>
                  <a:pt x="507" y="2089"/>
                </a:lnTo>
                <a:lnTo>
                  <a:pt x="525" y="2077"/>
                </a:lnTo>
                <a:lnTo>
                  <a:pt x="542" y="2065"/>
                </a:lnTo>
                <a:lnTo>
                  <a:pt x="561" y="2056"/>
                </a:lnTo>
                <a:lnTo>
                  <a:pt x="580" y="2047"/>
                </a:lnTo>
                <a:lnTo>
                  <a:pt x="598" y="2038"/>
                </a:lnTo>
                <a:lnTo>
                  <a:pt x="616" y="2033"/>
                </a:lnTo>
                <a:lnTo>
                  <a:pt x="635" y="2028"/>
                </a:lnTo>
                <a:lnTo>
                  <a:pt x="653" y="2024"/>
                </a:lnTo>
                <a:lnTo>
                  <a:pt x="672" y="2023"/>
                </a:lnTo>
                <a:lnTo>
                  <a:pt x="690" y="2023"/>
                </a:lnTo>
                <a:lnTo>
                  <a:pt x="716" y="2027"/>
                </a:lnTo>
                <a:lnTo>
                  <a:pt x="742" y="2033"/>
                </a:lnTo>
                <a:lnTo>
                  <a:pt x="766" y="2041"/>
                </a:lnTo>
                <a:lnTo>
                  <a:pt x="790" y="2050"/>
                </a:lnTo>
                <a:lnTo>
                  <a:pt x="813" y="2063"/>
                </a:lnTo>
                <a:lnTo>
                  <a:pt x="835" y="2077"/>
                </a:lnTo>
                <a:lnTo>
                  <a:pt x="856" y="2094"/>
                </a:lnTo>
                <a:lnTo>
                  <a:pt x="877" y="2111"/>
                </a:lnTo>
                <a:lnTo>
                  <a:pt x="897" y="2131"/>
                </a:lnTo>
                <a:lnTo>
                  <a:pt x="916" y="2152"/>
                </a:lnTo>
                <a:lnTo>
                  <a:pt x="934" y="2176"/>
                </a:lnTo>
                <a:lnTo>
                  <a:pt x="951" y="2200"/>
                </a:lnTo>
                <a:lnTo>
                  <a:pt x="968" y="2226"/>
                </a:lnTo>
                <a:lnTo>
                  <a:pt x="984" y="2254"/>
                </a:lnTo>
                <a:lnTo>
                  <a:pt x="998" y="2284"/>
                </a:lnTo>
                <a:lnTo>
                  <a:pt x="1012" y="2314"/>
                </a:lnTo>
                <a:lnTo>
                  <a:pt x="1026" y="2346"/>
                </a:lnTo>
                <a:lnTo>
                  <a:pt x="1038" y="2379"/>
                </a:lnTo>
                <a:lnTo>
                  <a:pt x="1050" y="2413"/>
                </a:lnTo>
                <a:lnTo>
                  <a:pt x="1062" y="2448"/>
                </a:lnTo>
                <a:lnTo>
                  <a:pt x="1071" y="2484"/>
                </a:lnTo>
                <a:lnTo>
                  <a:pt x="1081" y="2522"/>
                </a:lnTo>
                <a:lnTo>
                  <a:pt x="1089" y="2560"/>
                </a:lnTo>
                <a:lnTo>
                  <a:pt x="1096" y="2598"/>
                </a:lnTo>
                <a:lnTo>
                  <a:pt x="1103" y="2637"/>
                </a:lnTo>
                <a:lnTo>
                  <a:pt x="1109" y="2677"/>
                </a:lnTo>
                <a:lnTo>
                  <a:pt x="1113" y="2718"/>
                </a:lnTo>
                <a:lnTo>
                  <a:pt x="1117" y="2759"/>
                </a:lnTo>
                <a:lnTo>
                  <a:pt x="1121" y="2800"/>
                </a:lnTo>
                <a:lnTo>
                  <a:pt x="1123" y="2842"/>
                </a:lnTo>
                <a:lnTo>
                  <a:pt x="1124" y="2885"/>
                </a:lnTo>
                <a:lnTo>
                  <a:pt x="1124" y="2927"/>
                </a:lnTo>
                <a:lnTo>
                  <a:pt x="1124" y="2928"/>
                </a:lnTo>
                <a:lnTo>
                  <a:pt x="1124" y="2928"/>
                </a:lnTo>
                <a:lnTo>
                  <a:pt x="1124" y="2928"/>
                </a:lnTo>
                <a:lnTo>
                  <a:pt x="1124" y="2929"/>
                </a:lnTo>
                <a:lnTo>
                  <a:pt x="1124" y="2971"/>
                </a:lnTo>
                <a:lnTo>
                  <a:pt x="1123" y="3014"/>
                </a:lnTo>
                <a:lnTo>
                  <a:pt x="1121" y="3056"/>
                </a:lnTo>
                <a:lnTo>
                  <a:pt x="1117" y="3097"/>
                </a:lnTo>
                <a:lnTo>
                  <a:pt x="1113" y="3138"/>
                </a:lnTo>
                <a:lnTo>
                  <a:pt x="1109" y="3179"/>
                </a:lnTo>
                <a:lnTo>
                  <a:pt x="1103" y="3219"/>
                </a:lnTo>
                <a:lnTo>
                  <a:pt x="1096" y="3258"/>
                </a:lnTo>
                <a:lnTo>
                  <a:pt x="1089" y="3296"/>
                </a:lnTo>
                <a:lnTo>
                  <a:pt x="1081" y="3335"/>
                </a:lnTo>
                <a:lnTo>
                  <a:pt x="1071" y="3372"/>
                </a:lnTo>
                <a:lnTo>
                  <a:pt x="1062" y="3408"/>
                </a:lnTo>
                <a:lnTo>
                  <a:pt x="1050" y="3443"/>
                </a:lnTo>
                <a:lnTo>
                  <a:pt x="1038" y="3477"/>
                </a:lnTo>
                <a:lnTo>
                  <a:pt x="1026" y="3510"/>
                </a:lnTo>
                <a:lnTo>
                  <a:pt x="1012" y="3542"/>
                </a:lnTo>
                <a:lnTo>
                  <a:pt x="998" y="3572"/>
                </a:lnTo>
                <a:lnTo>
                  <a:pt x="984" y="3602"/>
                </a:lnTo>
                <a:lnTo>
                  <a:pt x="968" y="3630"/>
                </a:lnTo>
                <a:lnTo>
                  <a:pt x="951" y="3656"/>
                </a:lnTo>
                <a:lnTo>
                  <a:pt x="934" y="3680"/>
                </a:lnTo>
                <a:lnTo>
                  <a:pt x="916" y="3704"/>
                </a:lnTo>
                <a:lnTo>
                  <a:pt x="897" y="3725"/>
                </a:lnTo>
                <a:lnTo>
                  <a:pt x="877" y="3745"/>
                </a:lnTo>
                <a:lnTo>
                  <a:pt x="856" y="3764"/>
                </a:lnTo>
                <a:lnTo>
                  <a:pt x="835" y="3779"/>
                </a:lnTo>
                <a:lnTo>
                  <a:pt x="813" y="3793"/>
                </a:lnTo>
                <a:lnTo>
                  <a:pt x="790" y="3806"/>
                </a:lnTo>
                <a:lnTo>
                  <a:pt x="766" y="3815"/>
                </a:lnTo>
                <a:lnTo>
                  <a:pt x="742" y="3823"/>
                </a:lnTo>
                <a:lnTo>
                  <a:pt x="716" y="3829"/>
                </a:lnTo>
                <a:lnTo>
                  <a:pt x="690" y="3833"/>
                </a:lnTo>
                <a:lnTo>
                  <a:pt x="672" y="3833"/>
                </a:lnTo>
                <a:lnTo>
                  <a:pt x="653" y="3832"/>
                </a:lnTo>
                <a:lnTo>
                  <a:pt x="635" y="3828"/>
                </a:lnTo>
                <a:lnTo>
                  <a:pt x="616" y="3823"/>
                </a:lnTo>
                <a:lnTo>
                  <a:pt x="598" y="3818"/>
                </a:lnTo>
                <a:lnTo>
                  <a:pt x="580" y="3809"/>
                </a:lnTo>
                <a:lnTo>
                  <a:pt x="561" y="3800"/>
                </a:lnTo>
                <a:lnTo>
                  <a:pt x="542" y="3791"/>
                </a:lnTo>
                <a:lnTo>
                  <a:pt x="525" y="3779"/>
                </a:lnTo>
                <a:lnTo>
                  <a:pt x="507" y="3767"/>
                </a:lnTo>
                <a:lnTo>
                  <a:pt x="488" y="3754"/>
                </a:lnTo>
                <a:lnTo>
                  <a:pt x="471" y="3740"/>
                </a:lnTo>
                <a:lnTo>
                  <a:pt x="435" y="3712"/>
                </a:lnTo>
                <a:lnTo>
                  <a:pt x="401" y="3684"/>
                </a:lnTo>
                <a:lnTo>
                  <a:pt x="367" y="3654"/>
                </a:lnTo>
                <a:lnTo>
                  <a:pt x="333" y="3627"/>
                </a:lnTo>
                <a:lnTo>
                  <a:pt x="301" y="3602"/>
                </a:lnTo>
                <a:lnTo>
                  <a:pt x="270" y="3580"/>
                </a:lnTo>
                <a:lnTo>
                  <a:pt x="254" y="3571"/>
                </a:lnTo>
                <a:lnTo>
                  <a:pt x="239" y="3564"/>
                </a:lnTo>
                <a:lnTo>
                  <a:pt x="224" y="3557"/>
                </a:lnTo>
                <a:lnTo>
                  <a:pt x="210" y="3552"/>
                </a:lnTo>
                <a:lnTo>
                  <a:pt x="196" y="3549"/>
                </a:lnTo>
                <a:lnTo>
                  <a:pt x="181" y="3548"/>
                </a:lnTo>
                <a:lnTo>
                  <a:pt x="167" y="3548"/>
                </a:lnTo>
                <a:lnTo>
                  <a:pt x="154" y="3550"/>
                </a:lnTo>
                <a:lnTo>
                  <a:pt x="139" y="3555"/>
                </a:lnTo>
                <a:lnTo>
                  <a:pt x="124" y="3562"/>
                </a:lnTo>
                <a:lnTo>
                  <a:pt x="110" y="3570"/>
                </a:lnTo>
                <a:lnTo>
                  <a:pt x="96" y="3580"/>
                </a:lnTo>
                <a:lnTo>
                  <a:pt x="83" y="3592"/>
                </a:lnTo>
                <a:lnTo>
                  <a:pt x="70" y="3606"/>
                </a:lnTo>
                <a:lnTo>
                  <a:pt x="58" y="3623"/>
                </a:lnTo>
                <a:lnTo>
                  <a:pt x="46" y="3642"/>
                </a:lnTo>
                <a:lnTo>
                  <a:pt x="37" y="3661"/>
                </a:lnTo>
                <a:lnTo>
                  <a:pt x="28" y="3684"/>
                </a:lnTo>
                <a:lnTo>
                  <a:pt x="19" y="3710"/>
                </a:lnTo>
                <a:lnTo>
                  <a:pt x="12" y="3737"/>
                </a:lnTo>
                <a:lnTo>
                  <a:pt x="8" y="3766"/>
                </a:lnTo>
                <a:lnTo>
                  <a:pt x="3" y="3799"/>
                </a:lnTo>
                <a:lnTo>
                  <a:pt x="0" y="3833"/>
                </a:lnTo>
                <a:lnTo>
                  <a:pt x="0" y="3870"/>
                </a:lnTo>
                <a:lnTo>
                  <a:pt x="2" y="3916"/>
                </a:lnTo>
                <a:lnTo>
                  <a:pt x="5" y="3971"/>
                </a:lnTo>
                <a:lnTo>
                  <a:pt x="11" y="4033"/>
                </a:lnTo>
                <a:lnTo>
                  <a:pt x="18" y="4099"/>
                </a:lnTo>
                <a:lnTo>
                  <a:pt x="26" y="4167"/>
                </a:lnTo>
                <a:lnTo>
                  <a:pt x="36" y="4234"/>
                </a:lnTo>
                <a:lnTo>
                  <a:pt x="45" y="4298"/>
                </a:lnTo>
                <a:lnTo>
                  <a:pt x="55" y="4354"/>
                </a:lnTo>
                <a:lnTo>
                  <a:pt x="64" y="4395"/>
                </a:lnTo>
                <a:lnTo>
                  <a:pt x="73" y="4435"/>
                </a:lnTo>
                <a:lnTo>
                  <a:pt x="84" y="4474"/>
                </a:lnTo>
                <a:lnTo>
                  <a:pt x="93" y="4510"/>
                </a:lnTo>
                <a:lnTo>
                  <a:pt x="116" y="4579"/>
                </a:lnTo>
                <a:lnTo>
                  <a:pt x="138" y="4646"/>
                </a:lnTo>
                <a:lnTo>
                  <a:pt x="162" y="4711"/>
                </a:lnTo>
                <a:lnTo>
                  <a:pt x="187" y="4774"/>
                </a:lnTo>
                <a:lnTo>
                  <a:pt x="213" y="4840"/>
                </a:lnTo>
                <a:lnTo>
                  <a:pt x="240" y="4909"/>
                </a:lnTo>
                <a:lnTo>
                  <a:pt x="247" y="4921"/>
                </a:lnTo>
                <a:lnTo>
                  <a:pt x="254" y="4932"/>
                </a:lnTo>
                <a:lnTo>
                  <a:pt x="263" y="4943"/>
                </a:lnTo>
                <a:lnTo>
                  <a:pt x="272" y="4952"/>
                </a:lnTo>
                <a:lnTo>
                  <a:pt x="281" y="4962"/>
                </a:lnTo>
                <a:lnTo>
                  <a:pt x="292" y="4969"/>
                </a:lnTo>
                <a:lnTo>
                  <a:pt x="303" y="4976"/>
                </a:lnTo>
                <a:lnTo>
                  <a:pt x="314" y="4983"/>
                </a:lnTo>
                <a:lnTo>
                  <a:pt x="326" y="4988"/>
                </a:lnTo>
                <a:lnTo>
                  <a:pt x="338" y="4992"/>
                </a:lnTo>
                <a:lnTo>
                  <a:pt x="351" y="4996"/>
                </a:lnTo>
                <a:lnTo>
                  <a:pt x="364" y="4998"/>
                </a:lnTo>
                <a:lnTo>
                  <a:pt x="377" y="4999"/>
                </a:lnTo>
                <a:lnTo>
                  <a:pt x="390" y="4999"/>
                </a:lnTo>
                <a:lnTo>
                  <a:pt x="404" y="4998"/>
                </a:lnTo>
                <a:lnTo>
                  <a:pt x="417" y="4996"/>
                </a:lnTo>
                <a:lnTo>
                  <a:pt x="512" y="4964"/>
                </a:lnTo>
                <a:lnTo>
                  <a:pt x="607" y="4935"/>
                </a:lnTo>
                <a:lnTo>
                  <a:pt x="703" y="4907"/>
                </a:lnTo>
                <a:lnTo>
                  <a:pt x="800" y="4880"/>
                </a:lnTo>
                <a:lnTo>
                  <a:pt x="896" y="4854"/>
                </a:lnTo>
                <a:lnTo>
                  <a:pt x="994" y="4829"/>
                </a:lnTo>
                <a:lnTo>
                  <a:pt x="1091" y="4807"/>
                </a:lnTo>
                <a:lnTo>
                  <a:pt x="1189" y="4787"/>
                </a:lnTo>
                <a:lnTo>
                  <a:pt x="1191" y="4786"/>
                </a:lnTo>
                <a:lnTo>
                  <a:pt x="1193" y="4786"/>
                </a:lnTo>
                <a:lnTo>
                  <a:pt x="1269" y="4774"/>
                </a:lnTo>
                <a:lnTo>
                  <a:pt x="1337" y="4765"/>
                </a:lnTo>
                <a:lnTo>
                  <a:pt x="1401" y="4758"/>
                </a:lnTo>
                <a:lnTo>
                  <a:pt x="1460" y="4753"/>
                </a:lnTo>
                <a:lnTo>
                  <a:pt x="1515" y="4751"/>
                </a:lnTo>
                <a:lnTo>
                  <a:pt x="1566" y="4751"/>
                </a:lnTo>
                <a:lnTo>
                  <a:pt x="1589" y="4752"/>
                </a:lnTo>
                <a:lnTo>
                  <a:pt x="1613" y="4753"/>
                </a:lnTo>
                <a:lnTo>
                  <a:pt x="1635" y="4755"/>
                </a:lnTo>
                <a:lnTo>
                  <a:pt x="1656" y="4758"/>
                </a:lnTo>
                <a:lnTo>
                  <a:pt x="1676" y="4760"/>
                </a:lnTo>
                <a:lnTo>
                  <a:pt x="1696" y="4763"/>
                </a:lnTo>
                <a:lnTo>
                  <a:pt x="1716" y="4768"/>
                </a:lnTo>
                <a:lnTo>
                  <a:pt x="1735" y="4772"/>
                </a:lnTo>
                <a:lnTo>
                  <a:pt x="1753" y="4778"/>
                </a:lnTo>
                <a:lnTo>
                  <a:pt x="1770" y="4783"/>
                </a:lnTo>
                <a:lnTo>
                  <a:pt x="1788" y="4789"/>
                </a:lnTo>
                <a:lnTo>
                  <a:pt x="1805" y="4796"/>
                </a:lnTo>
                <a:lnTo>
                  <a:pt x="1821" y="4803"/>
                </a:lnTo>
                <a:lnTo>
                  <a:pt x="1836" y="4812"/>
                </a:lnTo>
                <a:lnTo>
                  <a:pt x="1853" y="4820"/>
                </a:lnTo>
                <a:lnTo>
                  <a:pt x="1868" y="4829"/>
                </a:lnTo>
                <a:lnTo>
                  <a:pt x="1897" y="4848"/>
                </a:lnTo>
                <a:lnTo>
                  <a:pt x="1928" y="4869"/>
                </a:lnTo>
                <a:lnTo>
                  <a:pt x="1942" y="4882"/>
                </a:lnTo>
                <a:lnTo>
                  <a:pt x="1957" y="4894"/>
                </a:lnTo>
                <a:lnTo>
                  <a:pt x="1970" y="4905"/>
                </a:lnTo>
                <a:lnTo>
                  <a:pt x="1983" y="4918"/>
                </a:lnTo>
                <a:lnTo>
                  <a:pt x="1995" y="4931"/>
                </a:lnTo>
                <a:lnTo>
                  <a:pt x="2007" y="4945"/>
                </a:lnTo>
                <a:lnTo>
                  <a:pt x="2016" y="4959"/>
                </a:lnTo>
                <a:lnTo>
                  <a:pt x="2024" y="4975"/>
                </a:lnTo>
                <a:lnTo>
                  <a:pt x="2033" y="4990"/>
                </a:lnTo>
                <a:lnTo>
                  <a:pt x="2038" y="5006"/>
                </a:lnTo>
                <a:lnTo>
                  <a:pt x="2042" y="5023"/>
                </a:lnTo>
                <a:lnTo>
                  <a:pt x="2045" y="5040"/>
                </a:lnTo>
                <a:lnTo>
                  <a:pt x="2047" y="5060"/>
                </a:lnTo>
                <a:lnTo>
                  <a:pt x="2047" y="5080"/>
                </a:lnTo>
                <a:lnTo>
                  <a:pt x="2044" y="5101"/>
                </a:lnTo>
                <a:lnTo>
                  <a:pt x="2040" y="5124"/>
                </a:lnTo>
                <a:lnTo>
                  <a:pt x="2037" y="5133"/>
                </a:lnTo>
                <a:lnTo>
                  <a:pt x="2034" y="5144"/>
                </a:lnTo>
                <a:lnTo>
                  <a:pt x="2028" y="5154"/>
                </a:lnTo>
                <a:lnTo>
                  <a:pt x="2022" y="5165"/>
                </a:lnTo>
                <a:lnTo>
                  <a:pt x="2007" y="5188"/>
                </a:lnTo>
                <a:lnTo>
                  <a:pt x="1989" y="5213"/>
                </a:lnTo>
                <a:lnTo>
                  <a:pt x="1946" y="5266"/>
                </a:lnTo>
                <a:lnTo>
                  <a:pt x="1899" y="5324"/>
                </a:lnTo>
                <a:lnTo>
                  <a:pt x="1875" y="5355"/>
                </a:lnTo>
                <a:lnTo>
                  <a:pt x="1853" y="5387"/>
                </a:lnTo>
                <a:lnTo>
                  <a:pt x="1841" y="5403"/>
                </a:lnTo>
                <a:lnTo>
                  <a:pt x="1832" y="5419"/>
                </a:lnTo>
                <a:lnTo>
                  <a:pt x="1822" y="5436"/>
                </a:lnTo>
                <a:lnTo>
                  <a:pt x="1813" y="5452"/>
                </a:lnTo>
                <a:lnTo>
                  <a:pt x="1806" y="5469"/>
                </a:lnTo>
                <a:lnTo>
                  <a:pt x="1799" y="5485"/>
                </a:lnTo>
                <a:lnTo>
                  <a:pt x="1793" y="5503"/>
                </a:lnTo>
                <a:lnTo>
                  <a:pt x="1787" y="5519"/>
                </a:lnTo>
                <a:lnTo>
                  <a:pt x="1783" y="5537"/>
                </a:lnTo>
                <a:lnTo>
                  <a:pt x="1781" y="5554"/>
                </a:lnTo>
                <a:lnTo>
                  <a:pt x="1780" y="5572"/>
                </a:lnTo>
                <a:lnTo>
                  <a:pt x="1780" y="5588"/>
                </a:lnTo>
                <a:lnTo>
                  <a:pt x="1782" y="5604"/>
                </a:lnTo>
                <a:lnTo>
                  <a:pt x="1786" y="5619"/>
                </a:lnTo>
                <a:lnTo>
                  <a:pt x="1792" y="5634"/>
                </a:lnTo>
                <a:lnTo>
                  <a:pt x="1800" y="5648"/>
                </a:lnTo>
                <a:lnTo>
                  <a:pt x="1809" y="5661"/>
                </a:lnTo>
                <a:lnTo>
                  <a:pt x="1821" y="5675"/>
                </a:lnTo>
                <a:lnTo>
                  <a:pt x="1834" y="5688"/>
                </a:lnTo>
                <a:lnTo>
                  <a:pt x="1848" y="5701"/>
                </a:lnTo>
                <a:lnTo>
                  <a:pt x="1864" y="5713"/>
                </a:lnTo>
                <a:lnTo>
                  <a:pt x="1882" y="5725"/>
                </a:lnTo>
                <a:lnTo>
                  <a:pt x="1901" y="5735"/>
                </a:lnTo>
                <a:lnTo>
                  <a:pt x="1922" y="5747"/>
                </a:lnTo>
                <a:lnTo>
                  <a:pt x="1943" y="5756"/>
                </a:lnTo>
                <a:lnTo>
                  <a:pt x="1966" y="5767"/>
                </a:lnTo>
                <a:lnTo>
                  <a:pt x="1989" y="5776"/>
                </a:lnTo>
                <a:lnTo>
                  <a:pt x="2015" y="5784"/>
                </a:lnTo>
                <a:lnTo>
                  <a:pt x="2041" y="5793"/>
                </a:lnTo>
                <a:lnTo>
                  <a:pt x="2067" y="5801"/>
                </a:lnTo>
                <a:lnTo>
                  <a:pt x="2094" y="5808"/>
                </a:lnTo>
                <a:lnTo>
                  <a:pt x="2122" y="5815"/>
                </a:lnTo>
                <a:lnTo>
                  <a:pt x="2151" y="5822"/>
                </a:lnTo>
                <a:lnTo>
                  <a:pt x="2181" y="5828"/>
                </a:lnTo>
                <a:lnTo>
                  <a:pt x="2210" y="5833"/>
                </a:lnTo>
                <a:lnTo>
                  <a:pt x="2241" y="5837"/>
                </a:lnTo>
                <a:lnTo>
                  <a:pt x="2302" y="5845"/>
                </a:lnTo>
                <a:lnTo>
                  <a:pt x="2364" y="5851"/>
                </a:lnTo>
                <a:lnTo>
                  <a:pt x="2426" y="5855"/>
                </a:lnTo>
                <a:lnTo>
                  <a:pt x="2488" y="5856"/>
                </a:lnTo>
                <a:lnTo>
                  <a:pt x="2550" y="5855"/>
                </a:lnTo>
                <a:lnTo>
                  <a:pt x="2612" y="5851"/>
                </a:lnTo>
                <a:lnTo>
                  <a:pt x="2674" y="5845"/>
                </a:lnTo>
                <a:lnTo>
                  <a:pt x="2735" y="5837"/>
                </a:lnTo>
                <a:lnTo>
                  <a:pt x="2766" y="5833"/>
                </a:lnTo>
                <a:lnTo>
                  <a:pt x="2796" y="5828"/>
                </a:lnTo>
                <a:lnTo>
                  <a:pt x="2825" y="5822"/>
                </a:lnTo>
                <a:lnTo>
                  <a:pt x="2854" y="5815"/>
                </a:lnTo>
                <a:lnTo>
                  <a:pt x="2882" y="5808"/>
                </a:lnTo>
                <a:lnTo>
                  <a:pt x="2909" y="5801"/>
                </a:lnTo>
                <a:lnTo>
                  <a:pt x="2936" y="5793"/>
                </a:lnTo>
                <a:lnTo>
                  <a:pt x="2962" y="5784"/>
                </a:lnTo>
                <a:lnTo>
                  <a:pt x="2987" y="5776"/>
                </a:lnTo>
                <a:lnTo>
                  <a:pt x="3010" y="5767"/>
                </a:lnTo>
                <a:lnTo>
                  <a:pt x="3033" y="5756"/>
                </a:lnTo>
                <a:lnTo>
                  <a:pt x="3055" y="5747"/>
                </a:lnTo>
                <a:lnTo>
                  <a:pt x="3075" y="5735"/>
                </a:lnTo>
                <a:lnTo>
                  <a:pt x="3094" y="5725"/>
                </a:lnTo>
                <a:lnTo>
                  <a:pt x="3111" y="5713"/>
                </a:lnTo>
                <a:lnTo>
                  <a:pt x="3128" y="5701"/>
                </a:lnTo>
                <a:lnTo>
                  <a:pt x="3143" y="5688"/>
                </a:lnTo>
                <a:lnTo>
                  <a:pt x="3156" y="5675"/>
                </a:lnTo>
                <a:lnTo>
                  <a:pt x="3167" y="5661"/>
                </a:lnTo>
                <a:lnTo>
                  <a:pt x="3177" y="5648"/>
                </a:lnTo>
                <a:lnTo>
                  <a:pt x="3184" y="5634"/>
                </a:lnTo>
                <a:lnTo>
                  <a:pt x="3190" y="5619"/>
                </a:lnTo>
                <a:lnTo>
                  <a:pt x="3195" y="5604"/>
                </a:lnTo>
                <a:lnTo>
                  <a:pt x="3196" y="5588"/>
                </a:lnTo>
                <a:lnTo>
                  <a:pt x="3196" y="5572"/>
                </a:lnTo>
                <a:lnTo>
                  <a:pt x="3195" y="5554"/>
                </a:lnTo>
                <a:lnTo>
                  <a:pt x="3192" y="5537"/>
                </a:lnTo>
                <a:lnTo>
                  <a:pt x="3189" y="5519"/>
                </a:lnTo>
                <a:lnTo>
                  <a:pt x="3184" y="5503"/>
                </a:lnTo>
                <a:lnTo>
                  <a:pt x="3178" y="5485"/>
                </a:lnTo>
                <a:lnTo>
                  <a:pt x="3171" y="5469"/>
                </a:lnTo>
                <a:lnTo>
                  <a:pt x="3163" y="5452"/>
                </a:lnTo>
                <a:lnTo>
                  <a:pt x="3154" y="5436"/>
                </a:lnTo>
                <a:lnTo>
                  <a:pt x="3144" y="5419"/>
                </a:lnTo>
                <a:lnTo>
                  <a:pt x="3135" y="5403"/>
                </a:lnTo>
                <a:lnTo>
                  <a:pt x="3124" y="5387"/>
                </a:lnTo>
                <a:lnTo>
                  <a:pt x="3102" y="5355"/>
                </a:lnTo>
                <a:lnTo>
                  <a:pt x="3078" y="5324"/>
                </a:lnTo>
                <a:lnTo>
                  <a:pt x="3030" y="5266"/>
                </a:lnTo>
                <a:lnTo>
                  <a:pt x="2987" y="5213"/>
                </a:lnTo>
                <a:lnTo>
                  <a:pt x="2969" y="5188"/>
                </a:lnTo>
                <a:lnTo>
                  <a:pt x="2954" y="5165"/>
                </a:lnTo>
                <a:lnTo>
                  <a:pt x="2948" y="5154"/>
                </a:lnTo>
                <a:lnTo>
                  <a:pt x="2943" y="5144"/>
                </a:lnTo>
                <a:lnTo>
                  <a:pt x="2939" y="5133"/>
                </a:lnTo>
                <a:lnTo>
                  <a:pt x="2936" y="5124"/>
                </a:lnTo>
                <a:lnTo>
                  <a:pt x="2933" y="5101"/>
                </a:lnTo>
                <a:lnTo>
                  <a:pt x="2930" y="5080"/>
                </a:lnTo>
                <a:lnTo>
                  <a:pt x="2929" y="5060"/>
                </a:lnTo>
                <a:lnTo>
                  <a:pt x="2930" y="5040"/>
                </a:lnTo>
                <a:lnTo>
                  <a:pt x="2934" y="5023"/>
                </a:lnTo>
                <a:lnTo>
                  <a:pt x="2939" y="5006"/>
                </a:lnTo>
                <a:lnTo>
                  <a:pt x="2944" y="4990"/>
                </a:lnTo>
                <a:lnTo>
                  <a:pt x="2952" y="4975"/>
                </a:lnTo>
                <a:lnTo>
                  <a:pt x="2960" y="4959"/>
                </a:lnTo>
                <a:lnTo>
                  <a:pt x="2970" y="4945"/>
                </a:lnTo>
                <a:lnTo>
                  <a:pt x="2981" y="4931"/>
                </a:lnTo>
                <a:lnTo>
                  <a:pt x="2993" y="4918"/>
                </a:lnTo>
                <a:lnTo>
                  <a:pt x="3006" y="4905"/>
                </a:lnTo>
                <a:lnTo>
                  <a:pt x="3020" y="4894"/>
                </a:lnTo>
                <a:lnTo>
                  <a:pt x="3034" y="4882"/>
                </a:lnTo>
                <a:lnTo>
                  <a:pt x="3049" y="4869"/>
                </a:lnTo>
                <a:lnTo>
                  <a:pt x="3078" y="4848"/>
                </a:lnTo>
                <a:lnTo>
                  <a:pt x="3109" y="4829"/>
                </a:lnTo>
                <a:lnTo>
                  <a:pt x="3124" y="4820"/>
                </a:lnTo>
                <a:lnTo>
                  <a:pt x="3140" y="4812"/>
                </a:lnTo>
                <a:lnTo>
                  <a:pt x="3156" y="4803"/>
                </a:lnTo>
                <a:lnTo>
                  <a:pt x="3172" y="4796"/>
                </a:lnTo>
                <a:lnTo>
                  <a:pt x="3189" y="4789"/>
                </a:lnTo>
                <a:lnTo>
                  <a:pt x="3205" y="4783"/>
                </a:lnTo>
                <a:lnTo>
                  <a:pt x="3223" y="4778"/>
                </a:lnTo>
                <a:lnTo>
                  <a:pt x="3242" y="4772"/>
                </a:lnTo>
                <a:lnTo>
                  <a:pt x="3261" y="4768"/>
                </a:lnTo>
                <a:lnTo>
                  <a:pt x="3279" y="4763"/>
                </a:lnTo>
                <a:lnTo>
                  <a:pt x="3299" y="4760"/>
                </a:lnTo>
                <a:lnTo>
                  <a:pt x="3321" y="4758"/>
                </a:lnTo>
                <a:lnTo>
                  <a:pt x="3342" y="4755"/>
                </a:lnTo>
                <a:lnTo>
                  <a:pt x="3364" y="4753"/>
                </a:lnTo>
                <a:lnTo>
                  <a:pt x="3386" y="4752"/>
                </a:lnTo>
                <a:lnTo>
                  <a:pt x="3411" y="4751"/>
                </a:lnTo>
                <a:lnTo>
                  <a:pt x="3462" y="4751"/>
                </a:lnTo>
                <a:lnTo>
                  <a:pt x="3516" y="4753"/>
                </a:lnTo>
                <a:lnTo>
                  <a:pt x="3576" y="4758"/>
                </a:lnTo>
                <a:lnTo>
                  <a:pt x="3639" y="4765"/>
                </a:lnTo>
                <a:lnTo>
                  <a:pt x="3708" y="4774"/>
                </a:lnTo>
                <a:lnTo>
                  <a:pt x="3782" y="4786"/>
                </a:lnTo>
                <a:lnTo>
                  <a:pt x="3785" y="4786"/>
                </a:lnTo>
                <a:lnTo>
                  <a:pt x="3787" y="4787"/>
                </a:lnTo>
                <a:lnTo>
                  <a:pt x="3886" y="4807"/>
                </a:lnTo>
                <a:lnTo>
                  <a:pt x="3983" y="4829"/>
                </a:lnTo>
                <a:lnTo>
                  <a:pt x="4080" y="4854"/>
                </a:lnTo>
                <a:lnTo>
                  <a:pt x="4177" y="4880"/>
                </a:lnTo>
                <a:lnTo>
                  <a:pt x="4274" y="4907"/>
                </a:lnTo>
                <a:lnTo>
                  <a:pt x="4369" y="4935"/>
                </a:lnTo>
                <a:lnTo>
                  <a:pt x="4464" y="4964"/>
                </a:lnTo>
                <a:lnTo>
                  <a:pt x="4559" y="4996"/>
                </a:lnTo>
                <a:lnTo>
                  <a:pt x="4572" y="4998"/>
                </a:lnTo>
                <a:lnTo>
                  <a:pt x="4586" y="4999"/>
                </a:lnTo>
                <a:lnTo>
                  <a:pt x="4599" y="4999"/>
                </a:lnTo>
                <a:lnTo>
                  <a:pt x="4612" y="4998"/>
                </a:lnTo>
                <a:lnTo>
                  <a:pt x="4625" y="4996"/>
                </a:lnTo>
                <a:lnTo>
                  <a:pt x="4638" y="4992"/>
                </a:lnTo>
                <a:lnTo>
                  <a:pt x="4651" y="4988"/>
                </a:lnTo>
                <a:lnTo>
                  <a:pt x="4663" y="4983"/>
                </a:lnTo>
                <a:lnTo>
                  <a:pt x="4673" y="4976"/>
                </a:lnTo>
                <a:lnTo>
                  <a:pt x="4685" y="4969"/>
                </a:lnTo>
                <a:lnTo>
                  <a:pt x="4694" y="4962"/>
                </a:lnTo>
                <a:lnTo>
                  <a:pt x="4705" y="4952"/>
                </a:lnTo>
                <a:lnTo>
                  <a:pt x="4713" y="4943"/>
                </a:lnTo>
                <a:lnTo>
                  <a:pt x="4721" y="4932"/>
                </a:lnTo>
                <a:lnTo>
                  <a:pt x="4729" y="4921"/>
                </a:lnTo>
                <a:lnTo>
                  <a:pt x="4736" y="4909"/>
                </a:lnTo>
                <a:lnTo>
                  <a:pt x="4763" y="4840"/>
                </a:lnTo>
                <a:lnTo>
                  <a:pt x="4790" y="4774"/>
                </a:lnTo>
                <a:lnTo>
                  <a:pt x="4814" y="4711"/>
                </a:lnTo>
                <a:lnTo>
                  <a:pt x="4838" y="4646"/>
                </a:lnTo>
                <a:lnTo>
                  <a:pt x="4861" y="4579"/>
                </a:lnTo>
                <a:lnTo>
                  <a:pt x="4882" y="4510"/>
                </a:lnTo>
                <a:lnTo>
                  <a:pt x="4893" y="4474"/>
                </a:lnTo>
                <a:lnTo>
                  <a:pt x="4902" y="4435"/>
                </a:lnTo>
                <a:lnTo>
                  <a:pt x="4912" y="4395"/>
                </a:lnTo>
                <a:lnTo>
                  <a:pt x="4921" y="4354"/>
                </a:lnTo>
                <a:lnTo>
                  <a:pt x="4931" y="4298"/>
                </a:lnTo>
                <a:lnTo>
                  <a:pt x="4940" y="4234"/>
                </a:lnTo>
                <a:lnTo>
                  <a:pt x="4949" y="4167"/>
                </a:lnTo>
                <a:lnTo>
                  <a:pt x="4958" y="4099"/>
                </a:lnTo>
                <a:lnTo>
                  <a:pt x="4965" y="4033"/>
                </a:lnTo>
                <a:lnTo>
                  <a:pt x="4971" y="3971"/>
                </a:lnTo>
                <a:lnTo>
                  <a:pt x="4975" y="3916"/>
                </a:lnTo>
                <a:lnTo>
                  <a:pt x="4977" y="3870"/>
                </a:lnTo>
                <a:lnTo>
                  <a:pt x="4975" y="3833"/>
                </a:lnTo>
                <a:lnTo>
                  <a:pt x="4973" y="3799"/>
                </a:lnTo>
                <a:lnTo>
                  <a:pt x="4969" y="3766"/>
                </a:lnTo>
                <a:lnTo>
                  <a:pt x="4964" y="3737"/>
                </a:lnTo>
                <a:lnTo>
                  <a:pt x="4957" y="3710"/>
                </a:lnTo>
                <a:lnTo>
                  <a:pt x="4948" y="3684"/>
                </a:lnTo>
                <a:lnTo>
                  <a:pt x="4940" y="3661"/>
                </a:lnTo>
                <a:lnTo>
                  <a:pt x="4929" y="3642"/>
                </a:lnTo>
                <a:lnTo>
                  <a:pt x="4919" y="3623"/>
                </a:lnTo>
                <a:lnTo>
                  <a:pt x="4906" y="3606"/>
                </a:lnTo>
                <a:lnTo>
                  <a:pt x="4894" y="3592"/>
                </a:lnTo>
                <a:lnTo>
                  <a:pt x="4880" y="3580"/>
                </a:lnTo>
                <a:lnTo>
                  <a:pt x="4866" y="3570"/>
                </a:lnTo>
                <a:lnTo>
                  <a:pt x="4852" y="3562"/>
                </a:lnTo>
                <a:lnTo>
                  <a:pt x="4837" y="3555"/>
                </a:lnTo>
                <a:lnTo>
                  <a:pt x="4823" y="3550"/>
                </a:lnTo>
                <a:lnTo>
                  <a:pt x="4808" y="3548"/>
                </a:lnTo>
                <a:lnTo>
                  <a:pt x="4794" y="3548"/>
                </a:lnTo>
                <a:lnTo>
                  <a:pt x="4780" y="3549"/>
                </a:lnTo>
                <a:lnTo>
                  <a:pt x="4766" y="3552"/>
                </a:lnTo>
                <a:lnTo>
                  <a:pt x="4752" y="3557"/>
                </a:lnTo>
                <a:lnTo>
                  <a:pt x="4737" y="3564"/>
                </a:lnTo>
                <a:lnTo>
                  <a:pt x="4721" y="3571"/>
                </a:lnTo>
                <a:lnTo>
                  <a:pt x="4706" y="3580"/>
                </a:lnTo>
                <a:lnTo>
                  <a:pt x="4674" y="3602"/>
                </a:lnTo>
                <a:lnTo>
                  <a:pt x="4643" y="3627"/>
                </a:lnTo>
                <a:lnTo>
                  <a:pt x="4610" y="3654"/>
                </a:lnTo>
                <a:lnTo>
                  <a:pt x="4576" y="3684"/>
                </a:lnTo>
                <a:lnTo>
                  <a:pt x="4540" y="3712"/>
                </a:lnTo>
                <a:lnTo>
                  <a:pt x="4505" y="3740"/>
                </a:lnTo>
                <a:lnTo>
                  <a:pt x="4488" y="3754"/>
                </a:lnTo>
                <a:lnTo>
                  <a:pt x="4470" y="3767"/>
                </a:lnTo>
                <a:lnTo>
                  <a:pt x="4451" y="3779"/>
                </a:lnTo>
                <a:lnTo>
                  <a:pt x="4434" y="3791"/>
                </a:lnTo>
                <a:lnTo>
                  <a:pt x="4415" y="3800"/>
                </a:lnTo>
                <a:lnTo>
                  <a:pt x="4397" y="3809"/>
                </a:lnTo>
                <a:lnTo>
                  <a:pt x="4378" y="3818"/>
                </a:lnTo>
                <a:lnTo>
                  <a:pt x="4359" y="3823"/>
                </a:lnTo>
                <a:lnTo>
                  <a:pt x="4342" y="3828"/>
                </a:lnTo>
                <a:lnTo>
                  <a:pt x="4323" y="3832"/>
                </a:lnTo>
                <a:lnTo>
                  <a:pt x="4304" y="3833"/>
                </a:lnTo>
                <a:lnTo>
                  <a:pt x="4285" y="3833"/>
                </a:lnTo>
                <a:lnTo>
                  <a:pt x="4260" y="3829"/>
                </a:lnTo>
                <a:lnTo>
                  <a:pt x="4235" y="3823"/>
                </a:lnTo>
                <a:lnTo>
                  <a:pt x="4210" y="3815"/>
                </a:lnTo>
                <a:lnTo>
                  <a:pt x="4187" y="3806"/>
                </a:lnTo>
                <a:lnTo>
                  <a:pt x="4163" y="3793"/>
                </a:lnTo>
                <a:lnTo>
                  <a:pt x="4141" y="3779"/>
                </a:lnTo>
                <a:lnTo>
                  <a:pt x="4120" y="3764"/>
                </a:lnTo>
                <a:lnTo>
                  <a:pt x="4100" y="3745"/>
                </a:lnTo>
                <a:lnTo>
                  <a:pt x="4080" y="3725"/>
                </a:lnTo>
                <a:lnTo>
                  <a:pt x="4061" y="3704"/>
                </a:lnTo>
                <a:lnTo>
                  <a:pt x="4042" y="3680"/>
                </a:lnTo>
                <a:lnTo>
                  <a:pt x="4025" y="3656"/>
                </a:lnTo>
                <a:lnTo>
                  <a:pt x="4008" y="3630"/>
                </a:lnTo>
                <a:lnTo>
                  <a:pt x="3993" y="3602"/>
                </a:lnTo>
                <a:lnTo>
                  <a:pt x="3978" y="3572"/>
                </a:lnTo>
                <a:lnTo>
                  <a:pt x="3963" y="3542"/>
                </a:lnTo>
                <a:lnTo>
                  <a:pt x="3951" y="3510"/>
                </a:lnTo>
                <a:lnTo>
                  <a:pt x="3938" y="3477"/>
                </a:lnTo>
                <a:lnTo>
                  <a:pt x="3926" y="3443"/>
                </a:lnTo>
                <a:lnTo>
                  <a:pt x="3915" y="3408"/>
                </a:lnTo>
                <a:lnTo>
                  <a:pt x="3905" y="3372"/>
                </a:lnTo>
                <a:lnTo>
                  <a:pt x="3896" y="3335"/>
                </a:lnTo>
                <a:lnTo>
                  <a:pt x="3887" y="3296"/>
                </a:lnTo>
                <a:lnTo>
                  <a:pt x="3880" y="3258"/>
                </a:lnTo>
                <a:lnTo>
                  <a:pt x="3874" y="3219"/>
                </a:lnTo>
                <a:lnTo>
                  <a:pt x="3868" y="3179"/>
                </a:lnTo>
                <a:lnTo>
                  <a:pt x="3864" y="3138"/>
                </a:lnTo>
                <a:lnTo>
                  <a:pt x="3859" y="3097"/>
                </a:lnTo>
                <a:lnTo>
                  <a:pt x="3856" y="3056"/>
                </a:lnTo>
                <a:lnTo>
                  <a:pt x="3854" y="3014"/>
                </a:lnTo>
                <a:lnTo>
                  <a:pt x="3853" y="2971"/>
                </a:lnTo>
                <a:lnTo>
                  <a:pt x="3852" y="2929"/>
                </a:lnTo>
                <a:lnTo>
                  <a:pt x="3852" y="2928"/>
                </a:lnTo>
                <a:lnTo>
                  <a:pt x="3852" y="2928"/>
                </a:lnTo>
                <a:lnTo>
                  <a:pt x="3852" y="2928"/>
                </a:lnTo>
                <a:lnTo>
                  <a:pt x="3852" y="2927"/>
                </a:lnTo>
                <a:lnTo>
                  <a:pt x="3853" y="2885"/>
                </a:lnTo>
                <a:lnTo>
                  <a:pt x="3854" y="2842"/>
                </a:lnTo>
                <a:lnTo>
                  <a:pt x="3856" y="2800"/>
                </a:lnTo>
                <a:lnTo>
                  <a:pt x="3859" y="2759"/>
                </a:lnTo>
                <a:lnTo>
                  <a:pt x="3864" y="2718"/>
                </a:lnTo>
                <a:lnTo>
                  <a:pt x="3868" y="2677"/>
                </a:lnTo>
                <a:lnTo>
                  <a:pt x="3874" y="2637"/>
                </a:lnTo>
                <a:lnTo>
                  <a:pt x="3880" y="2598"/>
                </a:lnTo>
                <a:lnTo>
                  <a:pt x="3887" y="2560"/>
                </a:lnTo>
                <a:lnTo>
                  <a:pt x="3896" y="2522"/>
                </a:lnTo>
                <a:lnTo>
                  <a:pt x="3905" y="2484"/>
                </a:lnTo>
                <a:lnTo>
                  <a:pt x="3915" y="2448"/>
                </a:lnTo>
                <a:lnTo>
                  <a:pt x="3926" y="2413"/>
                </a:lnTo>
                <a:lnTo>
                  <a:pt x="3938" y="2379"/>
                </a:lnTo>
                <a:lnTo>
                  <a:pt x="3951" y="2346"/>
                </a:lnTo>
                <a:lnTo>
                  <a:pt x="3963" y="2314"/>
                </a:lnTo>
                <a:lnTo>
                  <a:pt x="3978" y="2284"/>
                </a:lnTo>
                <a:lnTo>
                  <a:pt x="3993" y="2254"/>
                </a:lnTo>
                <a:lnTo>
                  <a:pt x="4008" y="2226"/>
                </a:lnTo>
                <a:lnTo>
                  <a:pt x="4025" y="2200"/>
                </a:lnTo>
                <a:lnTo>
                  <a:pt x="4042" y="2176"/>
                </a:lnTo>
                <a:lnTo>
                  <a:pt x="4061" y="2152"/>
                </a:lnTo>
                <a:lnTo>
                  <a:pt x="4080" y="2131"/>
                </a:lnTo>
                <a:lnTo>
                  <a:pt x="4100" y="2111"/>
                </a:lnTo>
                <a:lnTo>
                  <a:pt x="4120" y="2094"/>
                </a:lnTo>
                <a:lnTo>
                  <a:pt x="4141" y="2077"/>
                </a:lnTo>
                <a:lnTo>
                  <a:pt x="4163" y="2063"/>
                </a:lnTo>
                <a:lnTo>
                  <a:pt x="4187" y="2050"/>
                </a:lnTo>
                <a:lnTo>
                  <a:pt x="4210" y="2041"/>
                </a:lnTo>
                <a:lnTo>
                  <a:pt x="4235" y="2033"/>
                </a:lnTo>
                <a:lnTo>
                  <a:pt x="4260" y="2027"/>
                </a:lnTo>
                <a:lnTo>
                  <a:pt x="4285" y="2023"/>
                </a:lnTo>
                <a:lnTo>
                  <a:pt x="4304" y="2023"/>
                </a:lnTo>
                <a:lnTo>
                  <a:pt x="4323" y="2024"/>
                </a:lnTo>
                <a:lnTo>
                  <a:pt x="4342" y="2028"/>
                </a:lnTo>
                <a:lnTo>
                  <a:pt x="4359" y="2033"/>
                </a:lnTo>
                <a:lnTo>
                  <a:pt x="4378" y="2038"/>
                </a:lnTo>
                <a:lnTo>
                  <a:pt x="4397" y="2047"/>
                </a:lnTo>
                <a:lnTo>
                  <a:pt x="4415" y="2056"/>
                </a:lnTo>
                <a:lnTo>
                  <a:pt x="4434" y="2065"/>
                </a:lnTo>
                <a:lnTo>
                  <a:pt x="4451" y="2077"/>
                </a:lnTo>
                <a:lnTo>
                  <a:pt x="4470" y="2089"/>
                </a:lnTo>
                <a:lnTo>
                  <a:pt x="4488" y="2102"/>
                </a:lnTo>
                <a:lnTo>
                  <a:pt x="4505" y="2116"/>
                </a:lnTo>
                <a:lnTo>
                  <a:pt x="4540" y="2144"/>
                </a:lnTo>
                <a:lnTo>
                  <a:pt x="4576" y="2172"/>
                </a:lnTo>
                <a:lnTo>
                  <a:pt x="4610" y="2202"/>
                </a:lnTo>
                <a:lnTo>
                  <a:pt x="4643" y="2229"/>
                </a:lnTo>
                <a:lnTo>
                  <a:pt x="4674" y="2254"/>
                </a:lnTo>
                <a:lnTo>
                  <a:pt x="4706" y="2276"/>
                </a:lnTo>
                <a:lnTo>
                  <a:pt x="4721" y="2285"/>
                </a:lnTo>
                <a:lnTo>
                  <a:pt x="4737" y="2293"/>
                </a:lnTo>
                <a:lnTo>
                  <a:pt x="4752" y="2299"/>
                </a:lnTo>
                <a:lnTo>
                  <a:pt x="4766" y="2304"/>
                </a:lnTo>
                <a:lnTo>
                  <a:pt x="4780" y="2307"/>
                </a:lnTo>
                <a:lnTo>
                  <a:pt x="4794" y="2308"/>
                </a:lnTo>
                <a:lnTo>
                  <a:pt x="4808" y="2308"/>
                </a:lnTo>
                <a:lnTo>
                  <a:pt x="4823" y="2306"/>
                </a:lnTo>
                <a:lnTo>
                  <a:pt x="4837" y="2301"/>
                </a:lnTo>
                <a:lnTo>
                  <a:pt x="4852" y="2294"/>
                </a:lnTo>
                <a:lnTo>
                  <a:pt x="4866" y="2286"/>
                </a:lnTo>
                <a:lnTo>
                  <a:pt x="4880" y="2276"/>
                </a:lnTo>
                <a:lnTo>
                  <a:pt x="4894" y="2264"/>
                </a:lnTo>
                <a:lnTo>
                  <a:pt x="4906" y="2250"/>
                </a:lnTo>
                <a:lnTo>
                  <a:pt x="4919" y="2233"/>
                </a:lnTo>
                <a:lnTo>
                  <a:pt x="4929" y="2214"/>
                </a:lnTo>
                <a:lnTo>
                  <a:pt x="4940" y="2195"/>
                </a:lnTo>
                <a:lnTo>
                  <a:pt x="4948" y="2172"/>
                </a:lnTo>
                <a:lnTo>
                  <a:pt x="4957" y="2146"/>
                </a:lnTo>
                <a:lnTo>
                  <a:pt x="4964" y="2119"/>
                </a:lnTo>
                <a:lnTo>
                  <a:pt x="4969" y="2090"/>
                </a:lnTo>
                <a:lnTo>
                  <a:pt x="4973" y="2057"/>
                </a:lnTo>
                <a:lnTo>
                  <a:pt x="4975" y="2023"/>
                </a:lnTo>
                <a:lnTo>
                  <a:pt x="4977" y="1986"/>
                </a:lnTo>
                <a:lnTo>
                  <a:pt x="4975" y="1940"/>
                </a:lnTo>
                <a:lnTo>
                  <a:pt x="4971" y="1885"/>
                </a:lnTo>
                <a:lnTo>
                  <a:pt x="4965" y="1823"/>
                </a:lnTo>
                <a:lnTo>
                  <a:pt x="4958" y="1757"/>
                </a:lnTo>
                <a:lnTo>
                  <a:pt x="4949" y="1689"/>
                </a:lnTo>
                <a:lnTo>
                  <a:pt x="4940" y="1622"/>
                </a:lnTo>
                <a:lnTo>
                  <a:pt x="4931" y="1558"/>
                </a:lnTo>
                <a:lnTo>
                  <a:pt x="4921" y="1502"/>
                </a:lnTo>
                <a:lnTo>
                  <a:pt x="4912" y="1461"/>
                </a:lnTo>
                <a:lnTo>
                  <a:pt x="4902" y="1421"/>
                </a:lnTo>
                <a:lnTo>
                  <a:pt x="4893" y="1382"/>
                </a:lnTo>
                <a:lnTo>
                  <a:pt x="4882" y="1346"/>
                </a:lnTo>
                <a:lnTo>
                  <a:pt x="4861" y="1277"/>
                </a:lnTo>
                <a:lnTo>
                  <a:pt x="4838" y="1210"/>
                </a:lnTo>
                <a:lnTo>
                  <a:pt x="4814" y="1145"/>
                </a:lnTo>
                <a:lnTo>
                  <a:pt x="4790" y="1082"/>
                </a:lnTo>
                <a:lnTo>
                  <a:pt x="4763" y="1016"/>
                </a:lnTo>
                <a:lnTo>
                  <a:pt x="4736" y="947"/>
                </a:lnTo>
                <a:lnTo>
                  <a:pt x="4729" y="935"/>
                </a:lnTo>
                <a:lnTo>
                  <a:pt x="4721" y="924"/>
                </a:lnTo>
                <a:lnTo>
                  <a:pt x="4713" y="913"/>
                </a:lnTo>
                <a:lnTo>
                  <a:pt x="4705" y="904"/>
                </a:lnTo>
                <a:lnTo>
                  <a:pt x="4694" y="894"/>
                </a:lnTo>
                <a:lnTo>
                  <a:pt x="4685" y="887"/>
                </a:lnTo>
                <a:lnTo>
                  <a:pt x="4673" y="880"/>
                </a:lnTo>
                <a:lnTo>
                  <a:pt x="4663" y="873"/>
                </a:lnTo>
                <a:lnTo>
                  <a:pt x="4651" y="868"/>
                </a:lnTo>
                <a:lnTo>
                  <a:pt x="4638" y="864"/>
                </a:lnTo>
                <a:lnTo>
                  <a:pt x="4625" y="860"/>
                </a:lnTo>
                <a:lnTo>
                  <a:pt x="4612" y="858"/>
                </a:lnTo>
                <a:lnTo>
                  <a:pt x="4599" y="857"/>
                </a:lnTo>
                <a:lnTo>
                  <a:pt x="4586" y="857"/>
                </a:lnTo>
                <a:lnTo>
                  <a:pt x="4572" y="858"/>
                </a:lnTo>
                <a:lnTo>
                  <a:pt x="4559" y="860"/>
                </a:lnTo>
                <a:lnTo>
                  <a:pt x="4464" y="892"/>
                </a:lnTo>
                <a:lnTo>
                  <a:pt x="4369" y="921"/>
                </a:lnTo>
                <a:lnTo>
                  <a:pt x="4274" y="949"/>
                </a:lnTo>
                <a:lnTo>
                  <a:pt x="4177" y="976"/>
                </a:lnTo>
                <a:lnTo>
                  <a:pt x="4080" y="1002"/>
                </a:lnTo>
                <a:lnTo>
                  <a:pt x="3983" y="1027"/>
                </a:lnTo>
                <a:lnTo>
                  <a:pt x="3886" y="1049"/>
                </a:lnTo>
                <a:lnTo>
                  <a:pt x="3787" y="1069"/>
                </a:lnTo>
                <a:lnTo>
                  <a:pt x="3785" y="1070"/>
                </a:lnTo>
                <a:lnTo>
                  <a:pt x="3782" y="1070"/>
                </a:lnTo>
                <a:lnTo>
                  <a:pt x="3708" y="1082"/>
                </a:lnTo>
                <a:lnTo>
                  <a:pt x="3639" y="1091"/>
                </a:lnTo>
                <a:lnTo>
                  <a:pt x="3576" y="1098"/>
                </a:lnTo>
                <a:lnTo>
                  <a:pt x="3516" y="1103"/>
                </a:lnTo>
                <a:lnTo>
                  <a:pt x="3462" y="1105"/>
                </a:lnTo>
                <a:lnTo>
                  <a:pt x="3411" y="1105"/>
                </a:lnTo>
                <a:lnTo>
                  <a:pt x="3386" y="1104"/>
                </a:lnTo>
                <a:lnTo>
                  <a:pt x="3364" y="1103"/>
                </a:lnTo>
                <a:lnTo>
                  <a:pt x="3342" y="1101"/>
                </a:lnTo>
                <a:lnTo>
                  <a:pt x="3321" y="1098"/>
                </a:lnTo>
                <a:lnTo>
                  <a:pt x="3299" y="1096"/>
                </a:lnTo>
                <a:lnTo>
                  <a:pt x="3279" y="1093"/>
                </a:lnTo>
                <a:lnTo>
                  <a:pt x="3261" y="1088"/>
                </a:lnTo>
                <a:lnTo>
                  <a:pt x="3242" y="1084"/>
                </a:lnTo>
                <a:lnTo>
                  <a:pt x="3223" y="1078"/>
                </a:lnTo>
                <a:lnTo>
                  <a:pt x="3205" y="1073"/>
                </a:lnTo>
                <a:lnTo>
                  <a:pt x="3189" y="1067"/>
                </a:lnTo>
                <a:lnTo>
                  <a:pt x="3172" y="1060"/>
                </a:lnTo>
                <a:lnTo>
                  <a:pt x="3156" y="1053"/>
                </a:lnTo>
                <a:lnTo>
                  <a:pt x="3140" y="1044"/>
                </a:lnTo>
                <a:lnTo>
                  <a:pt x="3124" y="1036"/>
                </a:lnTo>
                <a:lnTo>
                  <a:pt x="3109" y="1028"/>
                </a:lnTo>
                <a:lnTo>
                  <a:pt x="3078" y="1008"/>
                </a:lnTo>
                <a:lnTo>
                  <a:pt x="3049" y="987"/>
                </a:lnTo>
                <a:lnTo>
                  <a:pt x="3034" y="974"/>
                </a:lnTo>
                <a:lnTo>
                  <a:pt x="3020" y="962"/>
                </a:lnTo>
                <a:lnTo>
                  <a:pt x="3006" y="951"/>
                </a:lnTo>
                <a:lnTo>
                  <a:pt x="2993" y="938"/>
                </a:lnTo>
                <a:lnTo>
                  <a:pt x="2981" y="925"/>
                </a:lnTo>
                <a:lnTo>
                  <a:pt x="2970" y="911"/>
                </a:lnTo>
                <a:lnTo>
                  <a:pt x="2960" y="897"/>
                </a:lnTo>
                <a:lnTo>
                  <a:pt x="2952" y="881"/>
                </a:lnTo>
                <a:lnTo>
                  <a:pt x="2944" y="866"/>
                </a:lnTo>
                <a:lnTo>
                  <a:pt x="2939" y="850"/>
                </a:lnTo>
                <a:lnTo>
                  <a:pt x="2934" y="833"/>
                </a:lnTo>
                <a:lnTo>
                  <a:pt x="2930" y="816"/>
                </a:lnTo>
                <a:lnTo>
                  <a:pt x="2929" y="796"/>
                </a:lnTo>
                <a:lnTo>
                  <a:pt x="2930" y="776"/>
                </a:lnTo>
                <a:lnTo>
                  <a:pt x="2933" y="755"/>
                </a:lnTo>
                <a:lnTo>
                  <a:pt x="2936" y="732"/>
                </a:lnTo>
                <a:lnTo>
                  <a:pt x="2939" y="723"/>
                </a:lnTo>
                <a:lnTo>
                  <a:pt x="2943" y="712"/>
                </a:lnTo>
                <a:lnTo>
                  <a:pt x="2948" y="702"/>
                </a:lnTo>
                <a:lnTo>
                  <a:pt x="2954" y="691"/>
                </a:lnTo>
                <a:lnTo>
                  <a:pt x="2969" y="668"/>
                </a:lnTo>
                <a:lnTo>
                  <a:pt x="2987" y="643"/>
                </a:lnTo>
                <a:lnTo>
                  <a:pt x="3030" y="590"/>
                </a:lnTo>
                <a:lnTo>
                  <a:pt x="3078" y="532"/>
                </a:lnTo>
                <a:lnTo>
                  <a:pt x="3102" y="501"/>
                </a:lnTo>
                <a:lnTo>
                  <a:pt x="3124" y="469"/>
                </a:lnTo>
                <a:lnTo>
                  <a:pt x="3135" y="453"/>
                </a:lnTo>
                <a:lnTo>
                  <a:pt x="3144" y="437"/>
                </a:lnTo>
                <a:lnTo>
                  <a:pt x="3154" y="420"/>
                </a:lnTo>
                <a:lnTo>
                  <a:pt x="3163" y="404"/>
                </a:lnTo>
                <a:lnTo>
                  <a:pt x="3171" y="387"/>
                </a:lnTo>
                <a:lnTo>
                  <a:pt x="3178" y="371"/>
                </a:lnTo>
                <a:lnTo>
                  <a:pt x="3184" y="353"/>
                </a:lnTo>
                <a:lnTo>
                  <a:pt x="3189" y="337"/>
                </a:lnTo>
                <a:lnTo>
                  <a:pt x="3192" y="319"/>
                </a:lnTo>
                <a:lnTo>
                  <a:pt x="3195" y="302"/>
                </a:lnTo>
                <a:lnTo>
                  <a:pt x="3196" y="284"/>
                </a:lnTo>
                <a:lnTo>
                  <a:pt x="3196" y="268"/>
                </a:lnTo>
                <a:lnTo>
                  <a:pt x="3195" y="252"/>
                </a:lnTo>
                <a:lnTo>
                  <a:pt x="3190" y="237"/>
                </a:lnTo>
                <a:lnTo>
                  <a:pt x="3184" y="222"/>
                </a:lnTo>
                <a:lnTo>
                  <a:pt x="3177" y="208"/>
                </a:lnTo>
                <a:lnTo>
                  <a:pt x="3167" y="195"/>
                </a:lnTo>
                <a:lnTo>
                  <a:pt x="3156" y="181"/>
                </a:lnTo>
                <a:lnTo>
                  <a:pt x="3143" y="168"/>
                </a:lnTo>
                <a:lnTo>
                  <a:pt x="3128" y="155"/>
                </a:lnTo>
                <a:lnTo>
                  <a:pt x="3111" y="143"/>
                </a:lnTo>
                <a:lnTo>
                  <a:pt x="3094" y="131"/>
                </a:lnTo>
                <a:lnTo>
                  <a:pt x="3075" y="121"/>
                </a:lnTo>
                <a:lnTo>
                  <a:pt x="3055" y="109"/>
                </a:lnTo>
                <a:lnTo>
                  <a:pt x="3033" y="100"/>
                </a:lnTo>
                <a:lnTo>
                  <a:pt x="3010" y="89"/>
                </a:lnTo>
                <a:lnTo>
                  <a:pt x="2987" y="80"/>
                </a:lnTo>
                <a:lnTo>
                  <a:pt x="2962" y="72"/>
                </a:lnTo>
                <a:lnTo>
                  <a:pt x="2936" y="63"/>
                </a:lnTo>
                <a:lnTo>
                  <a:pt x="2909" y="55"/>
                </a:lnTo>
                <a:lnTo>
                  <a:pt x="2882" y="48"/>
                </a:lnTo>
                <a:lnTo>
                  <a:pt x="2854" y="41"/>
                </a:lnTo>
                <a:lnTo>
                  <a:pt x="2825" y="34"/>
                </a:lnTo>
                <a:lnTo>
                  <a:pt x="2796" y="28"/>
                </a:lnTo>
                <a:lnTo>
                  <a:pt x="2766" y="23"/>
                </a:lnTo>
                <a:lnTo>
                  <a:pt x="2735" y="19"/>
                </a:lnTo>
                <a:lnTo>
                  <a:pt x="2674" y="11"/>
                </a:lnTo>
                <a:lnTo>
                  <a:pt x="2612" y="5"/>
                </a:lnTo>
                <a:lnTo>
                  <a:pt x="2550" y="1"/>
                </a:lnTo>
                <a:lnTo>
                  <a:pt x="2488" y="0"/>
                </a:lnTo>
                <a:lnTo>
                  <a:pt x="2426" y="1"/>
                </a:lnTo>
                <a:lnTo>
                  <a:pt x="2364" y="5"/>
                </a:lnTo>
                <a:lnTo>
                  <a:pt x="2302" y="11"/>
                </a:lnTo>
                <a:lnTo>
                  <a:pt x="2241" y="19"/>
                </a:lnTo>
                <a:lnTo>
                  <a:pt x="2210" y="23"/>
                </a:lnTo>
                <a:lnTo>
                  <a:pt x="2181" y="28"/>
                </a:lnTo>
                <a:lnTo>
                  <a:pt x="2151" y="34"/>
                </a:lnTo>
                <a:lnTo>
                  <a:pt x="2122" y="41"/>
                </a:lnTo>
                <a:lnTo>
                  <a:pt x="2094" y="48"/>
                </a:lnTo>
                <a:lnTo>
                  <a:pt x="2067" y="55"/>
                </a:lnTo>
                <a:lnTo>
                  <a:pt x="2041" y="63"/>
                </a:lnTo>
                <a:lnTo>
                  <a:pt x="2015" y="72"/>
                </a:lnTo>
                <a:lnTo>
                  <a:pt x="1989" y="80"/>
                </a:lnTo>
                <a:lnTo>
                  <a:pt x="1966" y="89"/>
                </a:lnTo>
                <a:lnTo>
                  <a:pt x="1943" y="100"/>
                </a:lnTo>
                <a:lnTo>
                  <a:pt x="1922" y="109"/>
                </a:lnTo>
                <a:lnTo>
                  <a:pt x="1901" y="121"/>
                </a:lnTo>
                <a:lnTo>
                  <a:pt x="1882" y="131"/>
                </a:lnTo>
                <a:lnTo>
                  <a:pt x="1864" y="143"/>
                </a:lnTo>
                <a:lnTo>
                  <a:pt x="1848" y="155"/>
                </a:lnTo>
                <a:lnTo>
                  <a:pt x="1834" y="168"/>
                </a:lnTo>
                <a:lnTo>
                  <a:pt x="1821" y="181"/>
                </a:lnTo>
                <a:lnTo>
                  <a:pt x="1809" y="195"/>
                </a:lnTo>
                <a:lnTo>
                  <a:pt x="1800" y="208"/>
                </a:lnTo>
                <a:lnTo>
                  <a:pt x="1792" y="222"/>
                </a:lnTo>
                <a:lnTo>
                  <a:pt x="1786" y="237"/>
                </a:lnTo>
                <a:lnTo>
                  <a:pt x="1782" y="252"/>
                </a:lnTo>
                <a:lnTo>
                  <a:pt x="1780" y="2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ru-RU" u="sng" dirty="0" smtClean="0"/>
          </a:p>
          <a:p>
            <a:endParaRPr lang="ru-RU" u="sng" dirty="0"/>
          </a:p>
          <a:p>
            <a:endParaRPr lang="ru-RU" u="sng" dirty="0" smtClean="0"/>
          </a:p>
          <a:p>
            <a:endParaRPr lang="ru-RU" u="sng" dirty="0"/>
          </a:p>
          <a:p>
            <a:pPr algn="ctr"/>
            <a:r>
              <a:rPr lang="en-US" sz="1600" b="1" u="sng" dirty="0"/>
              <a:t>use of intelligent technical means of control</a:t>
            </a:r>
            <a:endParaRPr lang="ru-RU" sz="1600" b="1" dirty="0"/>
          </a:p>
        </p:txBody>
      </p:sp>
      <p:sp>
        <p:nvSpPr>
          <p:cNvPr id="12" name="Прямоугольник 11"/>
          <p:cNvSpPr/>
          <p:nvPr/>
        </p:nvSpPr>
        <p:spPr>
          <a:xfrm>
            <a:off x="311285" y="5232215"/>
            <a:ext cx="3659357" cy="1200329"/>
          </a:xfrm>
          <a:prstGeom prst="rect">
            <a:avLst/>
          </a:prstGeom>
        </p:spPr>
        <p:txBody>
          <a:bodyPr wrap="square">
            <a:spAutoFit/>
          </a:bodyPr>
          <a:lstStyle/>
          <a:p>
            <a:pPr algn="ctr"/>
            <a:r>
              <a:rPr lang="en-US" b="1" dirty="0" smtClean="0">
                <a:solidFill>
                  <a:prstClr val="black"/>
                </a:solidFill>
                <a:effectLst>
                  <a:outerShdw blurRad="38100" dist="38100" dir="2700000" algn="tl">
                    <a:srgbClr val="000000">
                      <a:alpha val="43137"/>
                    </a:srgbClr>
                  </a:outerShdw>
                </a:effectLst>
              </a:rPr>
              <a:t> </a:t>
            </a:r>
            <a:r>
              <a:rPr lang="en-US" b="1" dirty="0">
                <a:solidFill>
                  <a:prstClr val="black"/>
                </a:solidFill>
                <a:effectLst>
                  <a:outerShdw blurRad="38100" dist="38100" dir="2700000" algn="tl">
                    <a:srgbClr val="000000">
                      <a:alpha val="43137"/>
                    </a:srgbClr>
                  </a:outerShdw>
                </a:effectLst>
              </a:rPr>
              <a:t>Single information environment (Information ecosystem of technical means of customs control) </a:t>
            </a:r>
          </a:p>
          <a:p>
            <a:pPr algn="ctr"/>
            <a:endParaRPr lang="en-US" b="1" dirty="0">
              <a:solidFill>
                <a:prstClr val="black"/>
              </a:solidFill>
              <a:effectLst>
                <a:outerShdw blurRad="38100" dist="38100" dir="2700000" algn="tl">
                  <a:srgbClr val="000000">
                    <a:alpha val="43137"/>
                  </a:srgbClr>
                </a:outerShdw>
              </a:effectLst>
            </a:endParaRPr>
          </a:p>
        </p:txBody>
      </p:sp>
      <p:sp>
        <p:nvSpPr>
          <p:cNvPr id="8" name="Freeform 6"/>
          <p:cNvSpPr>
            <a:spLocks/>
          </p:cNvSpPr>
          <p:nvPr/>
        </p:nvSpPr>
        <p:spPr bwMode="auto">
          <a:xfrm>
            <a:off x="6962774" y="1175907"/>
            <a:ext cx="3103563" cy="2628900"/>
          </a:xfrm>
          <a:custGeom>
            <a:avLst/>
            <a:gdLst>
              <a:gd name="T0" fmla="*/ 5363 w 5865"/>
              <a:gd name="T1" fmla="*/ 1871 h 4968"/>
              <a:gd name="T2" fmla="*/ 5030 w 5865"/>
              <a:gd name="T3" fmla="*/ 2039 h 4968"/>
              <a:gd name="T4" fmla="*/ 4827 w 5865"/>
              <a:gd name="T5" fmla="*/ 1849 h 4968"/>
              <a:gd name="T6" fmla="*/ 4759 w 5865"/>
              <a:gd name="T7" fmla="*/ 1586 h 4968"/>
              <a:gd name="T8" fmla="*/ 4914 w 5865"/>
              <a:gd name="T9" fmla="*/ 701 h 4968"/>
              <a:gd name="T10" fmla="*/ 4969 w 5865"/>
              <a:gd name="T11" fmla="*/ 280 h 4968"/>
              <a:gd name="T12" fmla="*/ 4403 w 5865"/>
              <a:gd name="T13" fmla="*/ 63 h 4968"/>
              <a:gd name="T14" fmla="*/ 3715 w 5865"/>
              <a:gd name="T15" fmla="*/ 18 h 4968"/>
              <a:gd name="T16" fmla="*/ 3554 w 5865"/>
              <a:gd name="T17" fmla="*/ 194 h 4968"/>
              <a:gd name="T18" fmla="*/ 3785 w 5865"/>
              <a:gd name="T19" fmla="*/ 523 h 4968"/>
              <a:gd name="T20" fmla="*/ 3800 w 5865"/>
              <a:gd name="T21" fmla="*/ 812 h 4968"/>
              <a:gd name="T22" fmla="*/ 3449 w 5865"/>
              <a:gd name="T23" fmla="*/ 1049 h 4968"/>
              <a:gd name="T24" fmla="*/ 2934 w 5865"/>
              <a:gd name="T25" fmla="*/ 1122 h 4968"/>
              <a:gd name="T26" fmla="*/ 2488 w 5865"/>
              <a:gd name="T27" fmla="*/ 1069 h 4968"/>
              <a:gd name="T28" fmla="*/ 2097 w 5865"/>
              <a:gd name="T29" fmla="*/ 855 h 4968"/>
              <a:gd name="T30" fmla="*/ 2059 w 5865"/>
              <a:gd name="T31" fmla="*/ 559 h 4968"/>
              <a:gd name="T32" fmla="*/ 2303 w 5865"/>
              <a:gd name="T33" fmla="*/ 224 h 4968"/>
              <a:gd name="T34" fmla="*/ 2198 w 5865"/>
              <a:gd name="T35" fmla="*/ 36 h 4968"/>
              <a:gd name="T36" fmla="*/ 1562 w 5865"/>
              <a:gd name="T37" fmla="*/ 44 h 4968"/>
              <a:gd name="T38" fmla="*/ 916 w 5865"/>
              <a:gd name="T39" fmla="*/ 261 h 4968"/>
              <a:gd name="T40" fmla="*/ 894 w 5865"/>
              <a:gd name="T41" fmla="*/ 510 h 4968"/>
              <a:gd name="T42" fmla="*/ 1107 w 5865"/>
              <a:gd name="T43" fmla="*/ 1512 h 4968"/>
              <a:gd name="T44" fmla="*/ 1055 w 5865"/>
              <a:gd name="T45" fmla="*/ 1817 h 4968"/>
              <a:gd name="T46" fmla="*/ 869 w 5865"/>
              <a:gd name="T47" fmla="*/ 2029 h 4968"/>
              <a:gd name="T48" fmla="*/ 591 w 5865"/>
              <a:gd name="T49" fmla="*/ 1942 h 4968"/>
              <a:gd name="T50" fmla="*/ 286 w 5865"/>
              <a:gd name="T51" fmla="*/ 1776 h 4968"/>
              <a:gd name="T52" fmla="*/ 100 w 5865"/>
              <a:gd name="T53" fmla="*/ 1939 h 4968"/>
              <a:gd name="T54" fmla="*/ 1 w 5865"/>
              <a:gd name="T55" fmla="*/ 2422 h 4968"/>
              <a:gd name="T56" fmla="*/ 81 w 5865"/>
              <a:gd name="T57" fmla="*/ 2982 h 4968"/>
              <a:gd name="T58" fmla="*/ 253 w 5865"/>
              <a:gd name="T59" fmla="*/ 3189 h 4968"/>
              <a:gd name="T60" fmla="*/ 502 w 5865"/>
              <a:gd name="T61" fmla="*/ 3097 h 4968"/>
              <a:gd name="T62" fmla="*/ 835 w 5865"/>
              <a:gd name="T63" fmla="*/ 2929 h 4968"/>
              <a:gd name="T64" fmla="*/ 1039 w 5865"/>
              <a:gd name="T65" fmla="*/ 3119 h 4968"/>
              <a:gd name="T66" fmla="*/ 1107 w 5865"/>
              <a:gd name="T67" fmla="*/ 3382 h 4968"/>
              <a:gd name="T68" fmla="*/ 952 w 5865"/>
              <a:gd name="T69" fmla="*/ 4267 h 4968"/>
              <a:gd name="T70" fmla="*/ 897 w 5865"/>
              <a:gd name="T71" fmla="*/ 4688 h 4968"/>
              <a:gd name="T72" fmla="*/ 1464 w 5865"/>
              <a:gd name="T73" fmla="*/ 4905 h 4968"/>
              <a:gd name="T74" fmla="*/ 2151 w 5865"/>
              <a:gd name="T75" fmla="*/ 4950 h 4968"/>
              <a:gd name="T76" fmla="*/ 2312 w 5865"/>
              <a:gd name="T77" fmla="*/ 4774 h 4968"/>
              <a:gd name="T78" fmla="*/ 2081 w 5865"/>
              <a:gd name="T79" fmla="*/ 4445 h 4968"/>
              <a:gd name="T80" fmla="*/ 2066 w 5865"/>
              <a:gd name="T81" fmla="*/ 4157 h 4968"/>
              <a:gd name="T82" fmla="*/ 2418 w 5865"/>
              <a:gd name="T83" fmla="*/ 3919 h 4968"/>
              <a:gd name="T84" fmla="*/ 2933 w 5865"/>
              <a:gd name="T85" fmla="*/ 3846 h 4968"/>
              <a:gd name="T86" fmla="*/ 3377 w 5865"/>
              <a:gd name="T87" fmla="*/ 3899 h 4968"/>
              <a:gd name="T88" fmla="*/ 3769 w 5865"/>
              <a:gd name="T89" fmla="*/ 4113 h 4968"/>
              <a:gd name="T90" fmla="*/ 3807 w 5865"/>
              <a:gd name="T91" fmla="*/ 4409 h 4968"/>
              <a:gd name="T92" fmla="*/ 3563 w 5865"/>
              <a:gd name="T93" fmla="*/ 4744 h 4968"/>
              <a:gd name="T94" fmla="*/ 3667 w 5865"/>
              <a:gd name="T95" fmla="*/ 4932 h 4968"/>
              <a:gd name="T96" fmla="*/ 4304 w 5865"/>
              <a:gd name="T97" fmla="*/ 4924 h 4968"/>
              <a:gd name="T98" fmla="*/ 4950 w 5865"/>
              <a:gd name="T99" fmla="*/ 4707 h 4968"/>
              <a:gd name="T100" fmla="*/ 4973 w 5865"/>
              <a:gd name="T101" fmla="*/ 4458 h 4968"/>
              <a:gd name="T102" fmla="*/ 4759 w 5865"/>
              <a:gd name="T103" fmla="*/ 3456 h 4968"/>
              <a:gd name="T104" fmla="*/ 4811 w 5865"/>
              <a:gd name="T105" fmla="*/ 3151 h 4968"/>
              <a:gd name="T106" fmla="*/ 4997 w 5865"/>
              <a:gd name="T107" fmla="*/ 2939 h 4968"/>
              <a:gd name="T108" fmla="*/ 5274 w 5865"/>
              <a:gd name="T109" fmla="*/ 3026 h 4968"/>
              <a:gd name="T110" fmla="*/ 5580 w 5865"/>
              <a:gd name="T111" fmla="*/ 3192 h 4968"/>
              <a:gd name="T112" fmla="*/ 5766 w 5865"/>
              <a:gd name="T113" fmla="*/ 3029 h 4968"/>
              <a:gd name="T114" fmla="*/ 5864 w 5865"/>
              <a:gd name="T115" fmla="*/ 2546 h 4968"/>
              <a:gd name="T116" fmla="*/ 5785 w 5865"/>
              <a:gd name="T117" fmla="*/ 1986 h 4968"/>
              <a:gd name="T118" fmla="*/ 5613 w 5865"/>
              <a:gd name="T119" fmla="*/ 1779 h 4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65" h="4968">
                <a:moveTo>
                  <a:pt x="5598" y="1776"/>
                </a:moveTo>
                <a:lnTo>
                  <a:pt x="5580" y="1776"/>
                </a:lnTo>
                <a:lnTo>
                  <a:pt x="5563" y="1778"/>
                </a:lnTo>
                <a:lnTo>
                  <a:pt x="5545" y="1780"/>
                </a:lnTo>
                <a:lnTo>
                  <a:pt x="5529" y="1785"/>
                </a:lnTo>
                <a:lnTo>
                  <a:pt x="5511" y="1789"/>
                </a:lnTo>
                <a:lnTo>
                  <a:pt x="5495" y="1795"/>
                </a:lnTo>
                <a:lnTo>
                  <a:pt x="5477" y="1802"/>
                </a:lnTo>
                <a:lnTo>
                  <a:pt x="5461" y="1810"/>
                </a:lnTo>
                <a:lnTo>
                  <a:pt x="5444" y="1819"/>
                </a:lnTo>
                <a:lnTo>
                  <a:pt x="5428" y="1828"/>
                </a:lnTo>
                <a:lnTo>
                  <a:pt x="5411" y="1839"/>
                </a:lnTo>
                <a:lnTo>
                  <a:pt x="5395" y="1849"/>
                </a:lnTo>
                <a:lnTo>
                  <a:pt x="5363" y="1871"/>
                </a:lnTo>
                <a:lnTo>
                  <a:pt x="5332" y="1895"/>
                </a:lnTo>
                <a:lnTo>
                  <a:pt x="5274" y="1942"/>
                </a:lnTo>
                <a:lnTo>
                  <a:pt x="5221" y="1985"/>
                </a:lnTo>
                <a:lnTo>
                  <a:pt x="5196" y="2004"/>
                </a:lnTo>
                <a:lnTo>
                  <a:pt x="5173" y="2019"/>
                </a:lnTo>
                <a:lnTo>
                  <a:pt x="5162" y="2025"/>
                </a:lnTo>
                <a:lnTo>
                  <a:pt x="5151" y="2030"/>
                </a:lnTo>
                <a:lnTo>
                  <a:pt x="5142" y="2033"/>
                </a:lnTo>
                <a:lnTo>
                  <a:pt x="5133" y="2037"/>
                </a:lnTo>
                <a:lnTo>
                  <a:pt x="5109" y="2040"/>
                </a:lnTo>
                <a:lnTo>
                  <a:pt x="5088" y="2043"/>
                </a:lnTo>
                <a:lnTo>
                  <a:pt x="5068" y="2043"/>
                </a:lnTo>
                <a:lnTo>
                  <a:pt x="5049" y="2042"/>
                </a:lnTo>
                <a:lnTo>
                  <a:pt x="5030" y="2039"/>
                </a:lnTo>
                <a:lnTo>
                  <a:pt x="5014" y="2035"/>
                </a:lnTo>
                <a:lnTo>
                  <a:pt x="4997" y="2029"/>
                </a:lnTo>
                <a:lnTo>
                  <a:pt x="4982" y="2022"/>
                </a:lnTo>
                <a:lnTo>
                  <a:pt x="4967" y="2012"/>
                </a:lnTo>
                <a:lnTo>
                  <a:pt x="4953" y="2003"/>
                </a:lnTo>
                <a:lnTo>
                  <a:pt x="4940" y="1992"/>
                </a:lnTo>
                <a:lnTo>
                  <a:pt x="4927" y="1981"/>
                </a:lnTo>
                <a:lnTo>
                  <a:pt x="4914" y="1968"/>
                </a:lnTo>
                <a:lnTo>
                  <a:pt x="4901" y="1954"/>
                </a:lnTo>
                <a:lnTo>
                  <a:pt x="4889" y="1939"/>
                </a:lnTo>
                <a:lnTo>
                  <a:pt x="4878" y="1924"/>
                </a:lnTo>
                <a:lnTo>
                  <a:pt x="4855" y="1895"/>
                </a:lnTo>
                <a:lnTo>
                  <a:pt x="4836" y="1864"/>
                </a:lnTo>
                <a:lnTo>
                  <a:pt x="4827" y="1849"/>
                </a:lnTo>
                <a:lnTo>
                  <a:pt x="4819" y="1834"/>
                </a:lnTo>
                <a:lnTo>
                  <a:pt x="4811" y="1817"/>
                </a:lnTo>
                <a:lnTo>
                  <a:pt x="4804" y="1801"/>
                </a:lnTo>
                <a:lnTo>
                  <a:pt x="4797" y="1785"/>
                </a:lnTo>
                <a:lnTo>
                  <a:pt x="4791" y="1767"/>
                </a:lnTo>
                <a:lnTo>
                  <a:pt x="4785" y="1749"/>
                </a:lnTo>
                <a:lnTo>
                  <a:pt x="4780" y="1732"/>
                </a:lnTo>
                <a:lnTo>
                  <a:pt x="4775" y="1713"/>
                </a:lnTo>
                <a:lnTo>
                  <a:pt x="4771" y="1694"/>
                </a:lnTo>
                <a:lnTo>
                  <a:pt x="4767" y="1674"/>
                </a:lnTo>
                <a:lnTo>
                  <a:pt x="4765" y="1653"/>
                </a:lnTo>
                <a:lnTo>
                  <a:pt x="4762" y="1632"/>
                </a:lnTo>
                <a:lnTo>
                  <a:pt x="4760" y="1610"/>
                </a:lnTo>
                <a:lnTo>
                  <a:pt x="4759" y="1586"/>
                </a:lnTo>
                <a:lnTo>
                  <a:pt x="4759" y="1563"/>
                </a:lnTo>
                <a:lnTo>
                  <a:pt x="4759" y="1512"/>
                </a:lnTo>
                <a:lnTo>
                  <a:pt x="4761" y="1457"/>
                </a:lnTo>
                <a:lnTo>
                  <a:pt x="4766" y="1398"/>
                </a:lnTo>
                <a:lnTo>
                  <a:pt x="4773" y="1335"/>
                </a:lnTo>
                <a:lnTo>
                  <a:pt x="4781" y="1266"/>
                </a:lnTo>
                <a:lnTo>
                  <a:pt x="4793" y="1191"/>
                </a:lnTo>
                <a:lnTo>
                  <a:pt x="4793" y="1188"/>
                </a:lnTo>
                <a:lnTo>
                  <a:pt x="4794" y="1186"/>
                </a:lnTo>
                <a:lnTo>
                  <a:pt x="4815" y="1089"/>
                </a:lnTo>
                <a:lnTo>
                  <a:pt x="4838" y="991"/>
                </a:lnTo>
                <a:lnTo>
                  <a:pt x="4861" y="894"/>
                </a:lnTo>
                <a:lnTo>
                  <a:pt x="4887" y="798"/>
                </a:lnTo>
                <a:lnTo>
                  <a:pt x="4914" y="701"/>
                </a:lnTo>
                <a:lnTo>
                  <a:pt x="4942" y="605"/>
                </a:lnTo>
                <a:lnTo>
                  <a:pt x="4973" y="510"/>
                </a:lnTo>
                <a:lnTo>
                  <a:pt x="5003" y="416"/>
                </a:lnTo>
                <a:lnTo>
                  <a:pt x="5006" y="402"/>
                </a:lnTo>
                <a:lnTo>
                  <a:pt x="5007" y="389"/>
                </a:lnTo>
                <a:lnTo>
                  <a:pt x="5007" y="375"/>
                </a:lnTo>
                <a:lnTo>
                  <a:pt x="5006" y="362"/>
                </a:lnTo>
                <a:lnTo>
                  <a:pt x="5003" y="349"/>
                </a:lnTo>
                <a:lnTo>
                  <a:pt x="5000" y="336"/>
                </a:lnTo>
                <a:lnTo>
                  <a:pt x="4996" y="325"/>
                </a:lnTo>
                <a:lnTo>
                  <a:pt x="4990" y="313"/>
                </a:lnTo>
                <a:lnTo>
                  <a:pt x="4985" y="301"/>
                </a:lnTo>
                <a:lnTo>
                  <a:pt x="4978" y="291"/>
                </a:lnTo>
                <a:lnTo>
                  <a:pt x="4969" y="280"/>
                </a:lnTo>
                <a:lnTo>
                  <a:pt x="4960" y="271"/>
                </a:lnTo>
                <a:lnTo>
                  <a:pt x="4950" y="261"/>
                </a:lnTo>
                <a:lnTo>
                  <a:pt x="4940" y="253"/>
                </a:lnTo>
                <a:lnTo>
                  <a:pt x="4929" y="246"/>
                </a:lnTo>
                <a:lnTo>
                  <a:pt x="4918" y="240"/>
                </a:lnTo>
                <a:lnTo>
                  <a:pt x="4848" y="212"/>
                </a:lnTo>
                <a:lnTo>
                  <a:pt x="4782" y="186"/>
                </a:lnTo>
                <a:lnTo>
                  <a:pt x="4718" y="162"/>
                </a:lnTo>
                <a:lnTo>
                  <a:pt x="4653" y="137"/>
                </a:lnTo>
                <a:lnTo>
                  <a:pt x="4587" y="115"/>
                </a:lnTo>
                <a:lnTo>
                  <a:pt x="4518" y="93"/>
                </a:lnTo>
                <a:lnTo>
                  <a:pt x="4480" y="83"/>
                </a:lnTo>
                <a:lnTo>
                  <a:pt x="4443" y="72"/>
                </a:lnTo>
                <a:lnTo>
                  <a:pt x="4403" y="63"/>
                </a:lnTo>
                <a:lnTo>
                  <a:pt x="4361" y="54"/>
                </a:lnTo>
                <a:lnTo>
                  <a:pt x="4304" y="44"/>
                </a:lnTo>
                <a:lnTo>
                  <a:pt x="4241" y="35"/>
                </a:lnTo>
                <a:lnTo>
                  <a:pt x="4175" y="27"/>
                </a:lnTo>
                <a:lnTo>
                  <a:pt x="4107" y="17"/>
                </a:lnTo>
                <a:lnTo>
                  <a:pt x="4040" y="10"/>
                </a:lnTo>
                <a:lnTo>
                  <a:pt x="3977" y="4"/>
                </a:lnTo>
                <a:lnTo>
                  <a:pt x="3922" y="1"/>
                </a:lnTo>
                <a:lnTo>
                  <a:pt x="3876" y="0"/>
                </a:lnTo>
                <a:lnTo>
                  <a:pt x="3840" y="1"/>
                </a:lnTo>
                <a:lnTo>
                  <a:pt x="3805" y="3"/>
                </a:lnTo>
                <a:lnTo>
                  <a:pt x="3773" y="7"/>
                </a:lnTo>
                <a:lnTo>
                  <a:pt x="3742" y="13"/>
                </a:lnTo>
                <a:lnTo>
                  <a:pt x="3715" y="18"/>
                </a:lnTo>
                <a:lnTo>
                  <a:pt x="3691" y="27"/>
                </a:lnTo>
                <a:lnTo>
                  <a:pt x="3667" y="36"/>
                </a:lnTo>
                <a:lnTo>
                  <a:pt x="3647" y="47"/>
                </a:lnTo>
                <a:lnTo>
                  <a:pt x="3628" y="57"/>
                </a:lnTo>
                <a:lnTo>
                  <a:pt x="3613" y="69"/>
                </a:lnTo>
                <a:lnTo>
                  <a:pt x="3599" y="82"/>
                </a:lnTo>
                <a:lnTo>
                  <a:pt x="3586" y="95"/>
                </a:lnTo>
                <a:lnTo>
                  <a:pt x="3575" y="109"/>
                </a:lnTo>
                <a:lnTo>
                  <a:pt x="3567" y="124"/>
                </a:lnTo>
                <a:lnTo>
                  <a:pt x="3561" y="138"/>
                </a:lnTo>
                <a:lnTo>
                  <a:pt x="3555" y="153"/>
                </a:lnTo>
                <a:lnTo>
                  <a:pt x="3553" y="166"/>
                </a:lnTo>
                <a:lnTo>
                  <a:pt x="3553" y="180"/>
                </a:lnTo>
                <a:lnTo>
                  <a:pt x="3554" y="194"/>
                </a:lnTo>
                <a:lnTo>
                  <a:pt x="3558" y="208"/>
                </a:lnTo>
                <a:lnTo>
                  <a:pt x="3563" y="224"/>
                </a:lnTo>
                <a:lnTo>
                  <a:pt x="3570" y="238"/>
                </a:lnTo>
                <a:lnTo>
                  <a:pt x="3578" y="253"/>
                </a:lnTo>
                <a:lnTo>
                  <a:pt x="3586" y="268"/>
                </a:lnTo>
                <a:lnTo>
                  <a:pt x="3608" y="300"/>
                </a:lnTo>
                <a:lnTo>
                  <a:pt x="3633" y="333"/>
                </a:lnTo>
                <a:lnTo>
                  <a:pt x="3661" y="366"/>
                </a:lnTo>
                <a:lnTo>
                  <a:pt x="3689" y="400"/>
                </a:lnTo>
                <a:lnTo>
                  <a:pt x="3719" y="435"/>
                </a:lnTo>
                <a:lnTo>
                  <a:pt x="3747" y="469"/>
                </a:lnTo>
                <a:lnTo>
                  <a:pt x="3760" y="488"/>
                </a:lnTo>
                <a:lnTo>
                  <a:pt x="3773" y="505"/>
                </a:lnTo>
                <a:lnTo>
                  <a:pt x="3785" y="523"/>
                </a:lnTo>
                <a:lnTo>
                  <a:pt x="3796" y="542"/>
                </a:lnTo>
                <a:lnTo>
                  <a:pt x="3807" y="559"/>
                </a:lnTo>
                <a:lnTo>
                  <a:pt x="3815" y="578"/>
                </a:lnTo>
                <a:lnTo>
                  <a:pt x="3823" y="596"/>
                </a:lnTo>
                <a:lnTo>
                  <a:pt x="3830" y="615"/>
                </a:lnTo>
                <a:lnTo>
                  <a:pt x="3835" y="633"/>
                </a:lnTo>
                <a:lnTo>
                  <a:pt x="3838" y="652"/>
                </a:lnTo>
                <a:lnTo>
                  <a:pt x="3840" y="671"/>
                </a:lnTo>
                <a:lnTo>
                  <a:pt x="3839" y="688"/>
                </a:lnTo>
                <a:lnTo>
                  <a:pt x="3835" y="714"/>
                </a:lnTo>
                <a:lnTo>
                  <a:pt x="3829" y="740"/>
                </a:lnTo>
                <a:lnTo>
                  <a:pt x="3822" y="765"/>
                </a:lnTo>
                <a:lnTo>
                  <a:pt x="3812" y="788"/>
                </a:lnTo>
                <a:lnTo>
                  <a:pt x="3800" y="812"/>
                </a:lnTo>
                <a:lnTo>
                  <a:pt x="3786" y="833"/>
                </a:lnTo>
                <a:lnTo>
                  <a:pt x="3769" y="855"/>
                </a:lnTo>
                <a:lnTo>
                  <a:pt x="3752" y="875"/>
                </a:lnTo>
                <a:lnTo>
                  <a:pt x="3732" y="895"/>
                </a:lnTo>
                <a:lnTo>
                  <a:pt x="3709" y="914"/>
                </a:lnTo>
                <a:lnTo>
                  <a:pt x="3687" y="933"/>
                </a:lnTo>
                <a:lnTo>
                  <a:pt x="3661" y="949"/>
                </a:lnTo>
                <a:lnTo>
                  <a:pt x="3635" y="967"/>
                </a:lnTo>
                <a:lnTo>
                  <a:pt x="3607" y="982"/>
                </a:lnTo>
                <a:lnTo>
                  <a:pt x="3578" y="997"/>
                </a:lnTo>
                <a:lnTo>
                  <a:pt x="3547" y="1011"/>
                </a:lnTo>
                <a:lnTo>
                  <a:pt x="3515" y="1024"/>
                </a:lnTo>
                <a:lnTo>
                  <a:pt x="3483" y="1037"/>
                </a:lnTo>
                <a:lnTo>
                  <a:pt x="3449" y="1049"/>
                </a:lnTo>
                <a:lnTo>
                  <a:pt x="3413" y="1059"/>
                </a:lnTo>
                <a:lnTo>
                  <a:pt x="3377" y="1069"/>
                </a:lnTo>
                <a:lnTo>
                  <a:pt x="3340" y="1078"/>
                </a:lnTo>
                <a:lnTo>
                  <a:pt x="3303" y="1086"/>
                </a:lnTo>
                <a:lnTo>
                  <a:pt x="3264" y="1095"/>
                </a:lnTo>
                <a:lnTo>
                  <a:pt x="3224" y="1100"/>
                </a:lnTo>
                <a:lnTo>
                  <a:pt x="3184" y="1106"/>
                </a:lnTo>
                <a:lnTo>
                  <a:pt x="3143" y="1111"/>
                </a:lnTo>
                <a:lnTo>
                  <a:pt x="3102" y="1114"/>
                </a:lnTo>
                <a:lnTo>
                  <a:pt x="3061" y="1118"/>
                </a:lnTo>
                <a:lnTo>
                  <a:pt x="3018" y="1120"/>
                </a:lnTo>
                <a:lnTo>
                  <a:pt x="2976" y="1122"/>
                </a:lnTo>
                <a:lnTo>
                  <a:pt x="2934" y="1122"/>
                </a:lnTo>
                <a:lnTo>
                  <a:pt x="2934" y="1122"/>
                </a:lnTo>
                <a:lnTo>
                  <a:pt x="2933" y="1122"/>
                </a:lnTo>
                <a:lnTo>
                  <a:pt x="2933" y="1122"/>
                </a:lnTo>
                <a:lnTo>
                  <a:pt x="2931" y="1122"/>
                </a:lnTo>
                <a:lnTo>
                  <a:pt x="2889" y="1122"/>
                </a:lnTo>
                <a:lnTo>
                  <a:pt x="2847" y="1120"/>
                </a:lnTo>
                <a:lnTo>
                  <a:pt x="2806" y="1118"/>
                </a:lnTo>
                <a:lnTo>
                  <a:pt x="2763" y="1114"/>
                </a:lnTo>
                <a:lnTo>
                  <a:pt x="2722" y="1111"/>
                </a:lnTo>
                <a:lnTo>
                  <a:pt x="2682" y="1106"/>
                </a:lnTo>
                <a:lnTo>
                  <a:pt x="2642" y="1100"/>
                </a:lnTo>
                <a:lnTo>
                  <a:pt x="2602" y="1093"/>
                </a:lnTo>
                <a:lnTo>
                  <a:pt x="2564" y="1086"/>
                </a:lnTo>
                <a:lnTo>
                  <a:pt x="2526" y="1078"/>
                </a:lnTo>
                <a:lnTo>
                  <a:pt x="2488" y="1069"/>
                </a:lnTo>
                <a:lnTo>
                  <a:pt x="2453" y="1059"/>
                </a:lnTo>
                <a:lnTo>
                  <a:pt x="2418" y="1049"/>
                </a:lnTo>
                <a:lnTo>
                  <a:pt x="2384" y="1037"/>
                </a:lnTo>
                <a:lnTo>
                  <a:pt x="2350" y="1024"/>
                </a:lnTo>
                <a:lnTo>
                  <a:pt x="2318" y="1011"/>
                </a:lnTo>
                <a:lnTo>
                  <a:pt x="2287" y="997"/>
                </a:lnTo>
                <a:lnTo>
                  <a:pt x="2258" y="982"/>
                </a:lnTo>
                <a:lnTo>
                  <a:pt x="2231" y="967"/>
                </a:lnTo>
                <a:lnTo>
                  <a:pt x="2204" y="949"/>
                </a:lnTo>
                <a:lnTo>
                  <a:pt x="2179" y="933"/>
                </a:lnTo>
                <a:lnTo>
                  <a:pt x="2156" y="914"/>
                </a:lnTo>
                <a:lnTo>
                  <a:pt x="2135" y="895"/>
                </a:lnTo>
                <a:lnTo>
                  <a:pt x="2115" y="875"/>
                </a:lnTo>
                <a:lnTo>
                  <a:pt x="2097" y="855"/>
                </a:lnTo>
                <a:lnTo>
                  <a:pt x="2081" y="833"/>
                </a:lnTo>
                <a:lnTo>
                  <a:pt x="2066" y="812"/>
                </a:lnTo>
                <a:lnTo>
                  <a:pt x="2055" y="788"/>
                </a:lnTo>
                <a:lnTo>
                  <a:pt x="2044" y="765"/>
                </a:lnTo>
                <a:lnTo>
                  <a:pt x="2036" y="740"/>
                </a:lnTo>
                <a:lnTo>
                  <a:pt x="2031" y="714"/>
                </a:lnTo>
                <a:lnTo>
                  <a:pt x="2028" y="688"/>
                </a:lnTo>
                <a:lnTo>
                  <a:pt x="2026" y="671"/>
                </a:lnTo>
                <a:lnTo>
                  <a:pt x="2028" y="652"/>
                </a:lnTo>
                <a:lnTo>
                  <a:pt x="2031" y="633"/>
                </a:lnTo>
                <a:lnTo>
                  <a:pt x="2036" y="615"/>
                </a:lnTo>
                <a:lnTo>
                  <a:pt x="2043" y="596"/>
                </a:lnTo>
                <a:lnTo>
                  <a:pt x="2050" y="578"/>
                </a:lnTo>
                <a:lnTo>
                  <a:pt x="2059" y="559"/>
                </a:lnTo>
                <a:lnTo>
                  <a:pt x="2070" y="542"/>
                </a:lnTo>
                <a:lnTo>
                  <a:pt x="2081" y="523"/>
                </a:lnTo>
                <a:lnTo>
                  <a:pt x="2093" y="505"/>
                </a:lnTo>
                <a:lnTo>
                  <a:pt x="2106" y="488"/>
                </a:lnTo>
                <a:lnTo>
                  <a:pt x="2119" y="469"/>
                </a:lnTo>
                <a:lnTo>
                  <a:pt x="2148" y="435"/>
                </a:lnTo>
                <a:lnTo>
                  <a:pt x="2177" y="400"/>
                </a:lnTo>
                <a:lnTo>
                  <a:pt x="2205" y="366"/>
                </a:lnTo>
                <a:lnTo>
                  <a:pt x="2233" y="333"/>
                </a:lnTo>
                <a:lnTo>
                  <a:pt x="2258" y="300"/>
                </a:lnTo>
                <a:lnTo>
                  <a:pt x="2279" y="268"/>
                </a:lnTo>
                <a:lnTo>
                  <a:pt x="2289" y="253"/>
                </a:lnTo>
                <a:lnTo>
                  <a:pt x="2297" y="238"/>
                </a:lnTo>
                <a:lnTo>
                  <a:pt x="2303" y="224"/>
                </a:lnTo>
                <a:lnTo>
                  <a:pt x="2309" y="208"/>
                </a:lnTo>
                <a:lnTo>
                  <a:pt x="2311" y="194"/>
                </a:lnTo>
                <a:lnTo>
                  <a:pt x="2313" y="180"/>
                </a:lnTo>
                <a:lnTo>
                  <a:pt x="2312" y="166"/>
                </a:lnTo>
                <a:lnTo>
                  <a:pt x="2310" y="153"/>
                </a:lnTo>
                <a:lnTo>
                  <a:pt x="2305" y="138"/>
                </a:lnTo>
                <a:lnTo>
                  <a:pt x="2298" y="124"/>
                </a:lnTo>
                <a:lnTo>
                  <a:pt x="2290" y="109"/>
                </a:lnTo>
                <a:lnTo>
                  <a:pt x="2280" y="95"/>
                </a:lnTo>
                <a:lnTo>
                  <a:pt x="2267" y="82"/>
                </a:lnTo>
                <a:lnTo>
                  <a:pt x="2253" y="69"/>
                </a:lnTo>
                <a:lnTo>
                  <a:pt x="2237" y="57"/>
                </a:lnTo>
                <a:lnTo>
                  <a:pt x="2219" y="47"/>
                </a:lnTo>
                <a:lnTo>
                  <a:pt x="2198" y="36"/>
                </a:lnTo>
                <a:lnTo>
                  <a:pt x="2176" y="27"/>
                </a:lnTo>
                <a:lnTo>
                  <a:pt x="2151" y="18"/>
                </a:lnTo>
                <a:lnTo>
                  <a:pt x="2124" y="13"/>
                </a:lnTo>
                <a:lnTo>
                  <a:pt x="2093" y="7"/>
                </a:lnTo>
                <a:lnTo>
                  <a:pt x="2062" y="3"/>
                </a:lnTo>
                <a:lnTo>
                  <a:pt x="2026" y="1"/>
                </a:lnTo>
                <a:lnTo>
                  <a:pt x="1989" y="0"/>
                </a:lnTo>
                <a:lnTo>
                  <a:pt x="1944" y="1"/>
                </a:lnTo>
                <a:lnTo>
                  <a:pt x="1889" y="4"/>
                </a:lnTo>
                <a:lnTo>
                  <a:pt x="1827" y="10"/>
                </a:lnTo>
                <a:lnTo>
                  <a:pt x="1760" y="17"/>
                </a:lnTo>
                <a:lnTo>
                  <a:pt x="1692" y="27"/>
                </a:lnTo>
                <a:lnTo>
                  <a:pt x="1625" y="35"/>
                </a:lnTo>
                <a:lnTo>
                  <a:pt x="1562" y="44"/>
                </a:lnTo>
                <a:lnTo>
                  <a:pt x="1506" y="54"/>
                </a:lnTo>
                <a:lnTo>
                  <a:pt x="1464" y="63"/>
                </a:lnTo>
                <a:lnTo>
                  <a:pt x="1424" y="72"/>
                </a:lnTo>
                <a:lnTo>
                  <a:pt x="1385" y="83"/>
                </a:lnTo>
                <a:lnTo>
                  <a:pt x="1348" y="93"/>
                </a:lnTo>
                <a:lnTo>
                  <a:pt x="1279" y="115"/>
                </a:lnTo>
                <a:lnTo>
                  <a:pt x="1213" y="137"/>
                </a:lnTo>
                <a:lnTo>
                  <a:pt x="1149" y="162"/>
                </a:lnTo>
                <a:lnTo>
                  <a:pt x="1084" y="186"/>
                </a:lnTo>
                <a:lnTo>
                  <a:pt x="1018" y="212"/>
                </a:lnTo>
                <a:lnTo>
                  <a:pt x="949" y="240"/>
                </a:lnTo>
                <a:lnTo>
                  <a:pt x="937" y="246"/>
                </a:lnTo>
                <a:lnTo>
                  <a:pt x="926" y="253"/>
                </a:lnTo>
                <a:lnTo>
                  <a:pt x="916" y="261"/>
                </a:lnTo>
                <a:lnTo>
                  <a:pt x="905" y="271"/>
                </a:lnTo>
                <a:lnTo>
                  <a:pt x="897" y="280"/>
                </a:lnTo>
                <a:lnTo>
                  <a:pt x="889" y="291"/>
                </a:lnTo>
                <a:lnTo>
                  <a:pt x="882" y="301"/>
                </a:lnTo>
                <a:lnTo>
                  <a:pt x="876" y="313"/>
                </a:lnTo>
                <a:lnTo>
                  <a:pt x="870" y="325"/>
                </a:lnTo>
                <a:lnTo>
                  <a:pt x="866" y="336"/>
                </a:lnTo>
                <a:lnTo>
                  <a:pt x="863" y="349"/>
                </a:lnTo>
                <a:lnTo>
                  <a:pt x="861" y="362"/>
                </a:lnTo>
                <a:lnTo>
                  <a:pt x="859" y="375"/>
                </a:lnTo>
                <a:lnTo>
                  <a:pt x="859" y="389"/>
                </a:lnTo>
                <a:lnTo>
                  <a:pt x="861" y="402"/>
                </a:lnTo>
                <a:lnTo>
                  <a:pt x="862" y="416"/>
                </a:lnTo>
                <a:lnTo>
                  <a:pt x="894" y="510"/>
                </a:lnTo>
                <a:lnTo>
                  <a:pt x="924" y="605"/>
                </a:lnTo>
                <a:lnTo>
                  <a:pt x="952" y="701"/>
                </a:lnTo>
                <a:lnTo>
                  <a:pt x="979" y="798"/>
                </a:lnTo>
                <a:lnTo>
                  <a:pt x="1005" y="894"/>
                </a:lnTo>
                <a:lnTo>
                  <a:pt x="1029" y="991"/>
                </a:lnTo>
                <a:lnTo>
                  <a:pt x="1051" y="1089"/>
                </a:lnTo>
                <a:lnTo>
                  <a:pt x="1072" y="1186"/>
                </a:lnTo>
                <a:lnTo>
                  <a:pt x="1072" y="1188"/>
                </a:lnTo>
                <a:lnTo>
                  <a:pt x="1073" y="1191"/>
                </a:lnTo>
                <a:lnTo>
                  <a:pt x="1084" y="1266"/>
                </a:lnTo>
                <a:lnTo>
                  <a:pt x="1093" y="1335"/>
                </a:lnTo>
                <a:lnTo>
                  <a:pt x="1100" y="1398"/>
                </a:lnTo>
                <a:lnTo>
                  <a:pt x="1105" y="1457"/>
                </a:lnTo>
                <a:lnTo>
                  <a:pt x="1107" y="1512"/>
                </a:lnTo>
                <a:lnTo>
                  <a:pt x="1107" y="1563"/>
                </a:lnTo>
                <a:lnTo>
                  <a:pt x="1107" y="1586"/>
                </a:lnTo>
                <a:lnTo>
                  <a:pt x="1105" y="1610"/>
                </a:lnTo>
                <a:lnTo>
                  <a:pt x="1104" y="1632"/>
                </a:lnTo>
                <a:lnTo>
                  <a:pt x="1102" y="1653"/>
                </a:lnTo>
                <a:lnTo>
                  <a:pt x="1098" y="1674"/>
                </a:lnTo>
                <a:lnTo>
                  <a:pt x="1094" y="1694"/>
                </a:lnTo>
                <a:lnTo>
                  <a:pt x="1091" y="1713"/>
                </a:lnTo>
                <a:lnTo>
                  <a:pt x="1086" y="1732"/>
                </a:lnTo>
                <a:lnTo>
                  <a:pt x="1082" y="1749"/>
                </a:lnTo>
                <a:lnTo>
                  <a:pt x="1076" y="1767"/>
                </a:lnTo>
                <a:lnTo>
                  <a:pt x="1069" y="1785"/>
                </a:lnTo>
                <a:lnTo>
                  <a:pt x="1063" y="1801"/>
                </a:lnTo>
                <a:lnTo>
                  <a:pt x="1055" y="1817"/>
                </a:lnTo>
                <a:lnTo>
                  <a:pt x="1047" y="1834"/>
                </a:lnTo>
                <a:lnTo>
                  <a:pt x="1039" y="1849"/>
                </a:lnTo>
                <a:lnTo>
                  <a:pt x="1030" y="1864"/>
                </a:lnTo>
                <a:lnTo>
                  <a:pt x="1010" y="1895"/>
                </a:lnTo>
                <a:lnTo>
                  <a:pt x="989" y="1924"/>
                </a:lnTo>
                <a:lnTo>
                  <a:pt x="977" y="1939"/>
                </a:lnTo>
                <a:lnTo>
                  <a:pt x="964" y="1954"/>
                </a:lnTo>
                <a:lnTo>
                  <a:pt x="952" y="1968"/>
                </a:lnTo>
                <a:lnTo>
                  <a:pt x="939" y="1981"/>
                </a:lnTo>
                <a:lnTo>
                  <a:pt x="926" y="1992"/>
                </a:lnTo>
                <a:lnTo>
                  <a:pt x="912" y="2003"/>
                </a:lnTo>
                <a:lnTo>
                  <a:pt x="898" y="2012"/>
                </a:lnTo>
                <a:lnTo>
                  <a:pt x="884" y="2022"/>
                </a:lnTo>
                <a:lnTo>
                  <a:pt x="869" y="2029"/>
                </a:lnTo>
                <a:lnTo>
                  <a:pt x="852" y="2035"/>
                </a:lnTo>
                <a:lnTo>
                  <a:pt x="835" y="2039"/>
                </a:lnTo>
                <a:lnTo>
                  <a:pt x="817" y="2042"/>
                </a:lnTo>
                <a:lnTo>
                  <a:pt x="798" y="2043"/>
                </a:lnTo>
                <a:lnTo>
                  <a:pt x="778" y="2043"/>
                </a:lnTo>
                <a:lnTo>
                  <a:pt x="756" y="2040"/>
                </a:lnTo>
                <a:lnTo>
                  <a:pt x="734" y="2037"/>
                </a:lnTo>
                <a:lnTo>
                  <a:pt x="724" y="2033"/>
                </a:lnTo>
                <a:lnTo>
                  <a:pt x="715" y="2030"/>
                </a:lnTo>
                <a:lnTo>
                  <a:pt x="704" y="2025"/>
                </a:lnTo>
                <a:lnTo>
                  <a:pt x="693" y="2019"/>
                </a:lnTo>
                <a:lnTo>
                  <a:pt x="670" y="2004"/>
                </a:lnTo>
                <a:lnTo>
                  <a:pt x="646" y="1985"/>
                </a:lnTo>
                <a:lnTo>
                  <a:pt x="591" y="1942"/>
                </a:lnTo>
                <a:lnTo>
                  <a:pt x="534" y="1895"/>
                </a:lnTo>
                <a:lnTo>
                  <a:pt x="502" y="1871"/>
                </a:lnTo>
                <a:lnTo>
                  <a:pt x="470" y="1849"/>
                </a:lnTo>
                <a:lnTo>
                  <a:pt x="455" y="1839"/>
                </a:lnTo>
                <a:lnTo>
                  <a:pt x="439" y="1828"/>
                </a:lnTo>
                <a:lnTo>
                  <a:pt x="422" y="1819"/>
                </a:lnTo>
                <a:lnTo>
                  <a:pt x="406" y="1810"/>
                </a:lnTo>
                <a:lnTo>
                  <a:pt x="388" y="1802"/>
                </a:lnTo>
                <a:lnTo>
                  <a:pt x="372" y="1795"/>
                </a:lnTo>
                <a:lnTo>
                  <a:pt x="355" y="1789"/>
                </a:lnTo>
                <a:lnTo>
                  <a:pt x="338" y="1785"/>
                </a:lnTo>
                <a:lnTo>
                  <a:pt x="320" y="1780"/>
                </a:lnTo>
                <a:lnTo>
                  <a:pt x="304" y="1778"/>
                </a:lnTo>
                <a:lnTo>
                  <a:pt x="286" y="1776"/>
                </a:lnTo>
                <a:lnTo>
                  <a:pt x="268" y="1776"/>
                </a:lnTo>
                <a:lnTo>
                  <a:pt x="253" y="1779"/>
                </a:lnTo>
                <a:lnTo>
                  <a:pt x="238" y="1782"/>
                </a:lnTo>
                <a:lnTo>
                  <a:pt x="224" y="1788"/>
                </a:lnTo>
                <a:lnTo>
                  <a:pt x="210" y="1796"/>
                </a:lnTo>
                <a:lnTo>
                  <a:pt x="195" y="1806"/>
                </a:lnTo>
                <a:lnTo>
                  <a:pt x="182" y="1817"/>
                </a:lnTo>
                <a:lnTo>
                  <a:pt x="170" y="1830"/>
                </a:lnTo>
                <a:lnTo>
                  <a:pt x="157" y="1846"/>
                </a:lnTo>
                <a:lnTo>
                  <a:pt x="145" y="1861"/>
                </a:lnTo>
                <a:lnTo>
                  <a:pt x="133" y="1878"/>
                </a:lnTo>
                <a:lnTo>
                  <a:pt x="121" y="1898"/>
                </a:lnTo>
                <a:lnTo>
                  <a:pt x="111" y="1918"/>
                </a:lnTo>
                <a:lnTo>
                  <a:pt x="100" y="1939"/>
                </a:lnTo>
                <a:lnTo>
                  <a:pt x="91" y="1963"/>
                </a:lnTo>
                <a:lnTo>
                  <a:pt x="81" y="1986"/>
                </a:lnTo>
                <a:lnTo>
                  <a:pt x="72" y="2011"/>
                </a:lnTo>
                <a:lnTo>
                  <a:pt x="64" y="2037"/>
                </a:lnTo>
                <a:lnTo>
                  <a:pt x="56" y="2064"/>
                </a:lnTo>
                <a:lnTo>
                  <a:pt x="49" y="2091"/>
                </a:lnTo>
                <a:lnTo>
                  <a:pt x="41" y="2119"/>
                </a:lnTo>
                <a:lnTo>
                  <a:pt x="36" y="2147"/>
                </a:lnTo>
                <a:lnTo>
                  <a:pt x="30" y="2177"/>
                </a:lnTo>
                <a:lnTo>
                  <a:pt x="24" y="2207"/>
                </a:lnTo>
                <a:lnTo>
                  <a:pt x="19" y="2236"/>
                </a:lnTo>
                <a:lnTo>
                  <a:pt x="11" y="2297"/>
                </a:lnTo>
                <a:lnTo>
                  <a:pt x="5" y="2360"/>
                </a:lnTo>
                <a:lnTo>
                  <a:pt x="1" y="2422"/>
                </a:lnTo>
                <a:lnTo>
                  <a:pt x="0" y="2484"/>
                </a:lnTo>
                <a:lnTo>
                  <a:pt x="1" y="2546"/>
                </a:lnTo>
                <a:lnTo>
                  <a:pt x="5" y="2608"/>
                </a:lnTo>
                <a:lnTo>
                  <a:pt x="11" y="2671"/>
                </a:lnTo>
                <a:lnTo>
                  <a:pt x="19" y="2732"/>
                </a:lnTo>
                <a:lnTo>
                  <a:pt x="24" y="2762"/>
                </a:lnTo>
                <a:lnTo>
                  <a:pt x="30" y="2791"/>
                </a:lnTo>
                <a:lnTo>
                  <a:pt x="36" y="2821"/>
                </a:lnTo>
                <a:lnTo>
                  <a:pt x="41" y="2849"/>
                </a:lnTo>
                <a:lnTo>
                  <a:pt x="49" y="2877"/>
                </a:lnTo>
                <a:lnTo>
                  <a:pt x="56" y="2905"/>
                </a:lnTo>
                <a:lnTo>
                  <a:pt x="64" y="2931"/>
                </a:lnTo>
                <a:lnTo>
                  <a:pt x="72" y="2957"/>
                </a:lnTo>
                <a:lnTo>
                  <a:pt x="81" y="2982"/>
                </a:lnTo>
                <a:lnTo>
                  <a:pt x="91" y="3005"/>
                </a:lnTo>
                <a:lnTo>
                  <a:pt x="100" y="3029"/>
                </a:lnTo>
                <a:lnTo>
                  <a:pt x="111" y="3050"/>
                </a:lnTo>
                <a:lnTo>
                  <a:pt x="121" y="3070"/>
                </a:lnTo>
                <a:lnTo>
                  <a:pt x="133" y="3090"/>
                </a:lnTo>
                <a:lnTo>
                  <a:pt x="145" y="3107"/>
                </a:lnTo>
                <a:lnTo>
                  <a:pt x="157" y="3122"/>
                </a:lnTo>
                <a:lnTo>
                  <a:pt x="170" y="3138"/>
                </a:lnTo>
                <a:lnTo>
                  <a:pt x="182" y="3151"/>
                </a:lnTo>
                <a:lnTo>
                  <a:pt x="195" y="3162"/>
                </a:lnTo>
                <a:lnTo>
                  <a:pt x="210" y="3172"/>
                </a:lnTo>
                <a:lnTo>
                  <a:pt x="224" y="3180"/>
                </a:lnTo>
                <a:lnTo>
                  <a:pt x="238" y="3186"/>
                </a:lnTo>
                <a:lnTo>
                  <a:pt x="253" y="3189"/>
                </a:lnTo>
                <a:lnTo>
                  <a:pt x="268" y="3192"/>
                </a:lnTo>
                <a:lnTo>
                  <a:pt x="286" y="3192"/>
                </a:lnTo>
                <a:lnTo>
                  <a:pt x="304" y="3190"/>
                </a:lnTo>
                <a:lnTo>
                  <a:pt x="320" y="3188"/>
                </a:lnTo>
                <a:lnTo>
                  <a:pt x="338" y="3183"/>
                </a:lnTo>
                <a:lnTo>
                  <a:pt x="355" y="3179"/>
                </a:lnTo>
                <a:lnTo>
                  <a:pt x="372" y="3173"/>
                </a:lnTo>
                <a:lnTo>
                  <a:pt x="388" y="3166"/>
                </a:lnTo>
                <a:lnTo>
                  <a:pt x="406" y="3158"/>
                </a:lnTo>
                <a:lnTo>
                  <a:pt x="422" y="3149"/>
                </a:lnTo>
                <a:lnTo>
                  <a:pt x="439" y="3140"/>
                </a:lnTo>
                <a:lnTo>
                  <a:pt x="455" y="3129"/>
                </a:lnTo>
                <a:lnTo>
                  <a:pt x="472" y="3119"/>
                </a:lnTo>
                <a:lnTo>
                  <a:pt x="502" y="3097"/>
                </a:lnTo>
                <a:lnTo>
                  <a:pt x="534" y="3073"/>
                </a:lnTo>
                <a:lnTo>
                  <a:pt x="591" y="3026"/>
                </a:lnTo>
                <a:lnTo>
                  <a:pt x="646" y="2983"/>
                </a:lnTo>
                <a:lnTo>
                  <a:pt x="670" y="2964"/>
                </a:lnTo>
                <a:lnTo>
                  <a:pt x="693" y="2949"/>
                </a:lnTo>
                <a:lnTo>
                  <a:pt x="704" y="2943"/>
                </a:lnTo>
                <a:lnTo>
                  <a:pt x="715" y="2938"/>
                </a:lnTo>
                <a:lnTo>
                  <a:pt x="724" y="2935"/>
                </a:lnTo>
                <a:lnTo>
                  <a:pt x="734" y="2931"/>
                </a:lnTo>
                <a:lnTo>
                  <a:pt x="756" y="2928"/>
                </a:lnTo>
                <a:lnTo>
                  <a:pt x="778" y="2925"/>
                </a:lnTo>
                <a:lnTo>
                  <a:pt x="798" y="2925"/>
                </a:lnTo>
                <a:lnTo>
                  <a:pt x="817" y="2926"/>
                </a:lnTo>
                <a:lnTo>
                  <a:pt x="835" y="2929"/>
                </a:lnTo>
                <a:lnTo>
                  <a:pt x="852" y="2933"/>
                </a:lnTo>
                <a:lnTo>
                  <a:pt x="869" y="2939"/>
                </a:lnTo>
                <a:lnTo>
                  <a:pt x="884" y="2946"/>
                </a:lnTo>
                <a:lnTo>
                  <a:pt x="898" y="2956"/>
                </a:lnTo>
                <a:lnTo>
                  <a:pt x="912" y="2965"/>
                </a:lnTo>
                <a:lnTo>
                  <a:pt x="926" y="2976"/>
                </a:lnTo>
                <a:lnTo>
                  <a:pt x="939" y="2987"/>
                </a:lnTo>
                <a:lnTo>
                  <a:pt x="952" y="3000"/>
                </a:lnTo>
                <a:lnTo>
                  <a:pt x="964" y="3014"/>
                </a:lnTo>
                <a:lnTo>
                  <a:pt x="977" y="3029"/>
                </a:lnTo>
                <a:lnTo>
                  <a:pt x="989" y="3044"/>
                </a:lnTo>
                <a:lnTo>
                  <a:pt x="1010" y="3073"/>
                </a:lnTo>
                <a:lnTo>
                  <a:pt x="1030" y="3104"/>
                </a:lnTo>
                <a:lnTo>
                  <a:pt x="1039" y="3119"/>
                </a:lnTo>
                <a:lnTo>
                  <a:pt x="1047" y="3134"/>
                </a:lnTo>
                <a:lnTo>
                  <a:pt x="1055" y="3151"/>
                </a:lnTo>
                <a:lnTo>
                  <a:pt x="1063" y="3167"/>
                </a:lnTo>
                <a:lnTo>
                  <a:pt x="1069" y="3183"/>
                </a:lnTo>
                <a:lnTo>
                  <a:pt x="1076" y="3201"/>
                </a:lnTo>
                <a:lnTo>
                  <a:pt x="1082" y="3219"/>
                </a:lnTo>
                <a:lnTo>
                  <a:pt x="1086" y="3236"/>
                </a:lnTo>
                <a:lnTo>
                  <a:pt x="1091" y="3255"/>
                </a:lnTo>
                <a:lnTo>
                  <a:pt x="1094" y="3274"/>
                </a:lnTo>
                <a:lnTo>
                  <a:pt x="1098" y="3294"/>
                </a:lnTo>
                <a:lnTo>
                  <a:pt x="1102" y="3315"/>
                </a:lnTo>
                <a:lnTo>
                  <a:pt x="1104" y="3336"/>
                </a:lnTo>
                <a:lnTo>
                  <a:pt x="1105" y="3358"/>
                </a:lnTo>
                <a:lnTo>
                  <a:pt x="1107" y="3382"/>
                </a:lnTo>
                <a:lnTo>
                  <a:pt x="1107" y="3405"/>
                </a:lnTo>
                <a:lnTo>
                  <a:pt x="1107" y="3456"/>
                </a:lnTo>
                <a:lnTo>
                  <a:pt x="1105" y="3511"/>
                </a:lnTo>
                <a:lnTo>
                  <a:pt x="1100" y="3570"/>
                </a:lnTo>
                <a:lnTo>
                  <a:pt x="1093" y="3633"/>
                </a:lnTo>
                <a:lnTo>
                  <a:pt x="1084" y="3702"/>
                </a:lnTo>
                <a:lnTo>
                  <a:pt x="1073" y="3777"/>
                </a:lnTo>
                <a:lnTo>
                  <a:pt x="1072" y="3780"/>
                </a:lnTo>
                <a:lnTo>
                  <a:pt x="1072" y="3782"/>
                </a:lnTo>
                <a:lnTo>
                  <a:pt x="1051" y="3879"/>
                </a:lnTo>
                <a:lnTo>
                  <a:pt x="1029" y="3977"/>
                </a:lnTo>
                <a:lnTo>
                  <a:pt x="1005" y="4074"/>
                </a:lnTo>
                <a:lnTo>
                  <a:pt x="979" y="4170"/>
                </a:lnTo>
                <a:lnTo>
                  <a:pt x="952" y="4267"/>
                </a:lnTo>
                <a:lnTo>
                  <a:pt x="924" y="4363"/>
                </a:lnTo>
                <a:lnTo>
                  <a:pt x="894" y="4458"/>
                </a:lnTo>
                <a:lnTo>
                  <a:pt x="862" y="4552"/>
                </a:lnTo>
                <a:lnTo>
                  <a:pt x="861" y="4566"/>
                </a:lnTo>
                <a:lnTo>
                  <a:pt x="859" y="4579"/>
                </a:lnTo>
                <a:lnTo>
                  <a:pt x="859" y="4593"/>
                </a:lnTo>
                <a:lnTo>
                  <a:pt x="861" y="4606"/>
                </a:lnTo>
                <a:lnTo>
                  <a:pt x="863" y="4619"/>
                </a:lnTo>
                <a:lnTo>
                  <a:pt x="866" y="4632"/>
                </a:lnTo>
                <a:lnTo>
                  <a:pt x="870" y="4643"/>
                </a:lnTo>
                <a:lnTo>
                  <a:pt x="876" y="4655"/>
                </a:lnTo>
                <a:lnTo>
                  <a:pt x="882" y="4667"/>
                </a:lnTo>
                <a:lnTo>
                  <a:pt x="889" y="4677"/>
                </a:lnTo>
                <a:lnTo>
                  <a:pt x="897" y="4688"/>
                </a:lnTo>
                <a:lnTo>
                  <a:pt x="905" y="4697"/>
                </a:lnTo>
                <a:lnTo>
                  <a:pt x="916" y="4707"/>
                </a:lnTo>
                <a:lnTo>
                  <a:pt x="925" y="4715"/>
                </a:lnTo>
                <a:lnTo>
                  <a:pt x="937" y="4722"/>
                </a:lnTo>
                <a:lnTo>
                  <a:pt x="949" y="4728"/>
                </a:lnTo>
                <a:lnTo>
                  <a:pt x="1018" y="4756"/>
                </a:lnTo>
                <a:lnTo>
                  <a:pt x="1084" y="4782"/>
                </a:lnTo>
                <a:lnTo>
                  <a:pt x="1149" y="4806"/>
                </a:lnTo>
                <a:lnTo>
                  <a:pt x="1213" y="4831"/>
                </a:lnTo>
                <a:lnTo>
                  <a:pt x="1279" y="4853"/>
                </a:lnTo>
                <a:lnTo>
                  <a:pt x="1348" y="4875"/>
                </a:lnTo>
                <a:lnTo>
                  <a:pt x="1385" y="4885"/>
                </a:lnTo>
                <a:lnTo>
                  <a:pt x="1424" y="4896"/>
                </a:lnTo>
                <a:lnTo>
                  <a:pt x="1464" y="4905"/>
                </a:lnTo>
                <a:lnTo>
                  <a:pt x="1506" y="4914"/>
                </a:lnTo>
                <a:lnTo>
                  <a:pt x="1562" y="4924"/>
                </a:lnTo>
                <a:lnTo>
                  <a:pt x="1625" y="4933"/>
                </a:lnTo>
                <a:lnTo>
                  <a:pt x="1692" y="4941"/>
                </a:lnTo>
                <a:lnTo>
                  <a:pt x="1760" y="4951"/>
                </a:lnTo>
                <a:lnTo>
                  <a:pt x="1827" y="4958"/>
                </a:lnTo>
                <a:lnTo>
                  <a:pt x="1889" y="4964"/>
                </a:lnTo>
                <a:lnTo>
                  <a:pt x="1944" y="4967"/>
                </a:lnTo>
                <a:lnTo>
                  <a:pt x="1989" y="4968"/>
                </a:lnTo>
                <a:lnTo>
                  <a:pt x="2026" y="4967"/>
                </a:lnTo>
                <a:lnTo>
                  <a:pt x="2062" y="4965"/>
                </a:lnTo>
                <a:lnTo>
                  <a:pt x="2093" y="4961"/>
                </a:lnTo>
                <a:lnTo>
                  <a:pt x="2124" y="4955"/>
                </a:lnTo>
                <a:lnTo>
                  <a:pt x="2151" y="4950"/>
                </a:lnTo>
                <a:lnTo>
                  <a:pt x="2176" y="4941"/>
                </a:lnTo>
                <a:lnTo>
                  <a:pt x="2198" y="4932"/>
                </a:lnTo>
                <a:lnTo>
                  <a:pt x="2219" y="4921"/>
                </a:lnTo>
                <a:lnTo>
                  <a:pt x="2237" y="4911"/>
                </a:lnTo>
                <a:lnTo>
                  <a:pt x="2253" y="4899"/>
                </a:lnTo>
                <a:lnTo>
                  <a:pt x="2267" y="4886"/>
                </a:lnTo>
                <a:lnTo>
                  <a:pt x="2280" y="4873"/>
                </a:lnTo>
                <a:lnTo>
                  <a:pt x="2290" y="4859"/>
                </a:lnTo>
                <a:lnTo>
                  <a:pt x="2298" y="4844"/>
                </a:lnTo>
                <a:lnTo>
                  <a:pt x="2305" y="4830"/>
                </a:lnTo>
                <a:lnTo>
                  <a:pt x="2310" y="4815"/>
                </a:lnTo>
                <a:lnTo>
                  <a:pt x="2312" y="4802"/>
                </a:lnTo>
                <a:lnTo>
                  <a:pt x="2313" y="4788"/>
                </a:lnTo>
                <a:lnTo>
                  <a:pt x="2312" y="4774"/>
                </a:lnTo>
                <a:lnTo>
                  <a:pt x="2309" y="4760"/>
                </a:lnTo>
                <a:lnTo>
                  <a:pt x="2303" y="4744"/>
                </a:lnTo>
                <a:lnTo>
                  <a:pt x="2297" y="4730"/>
                </a:lnTo>
                <a:lnTo>
                  <a:pt x="2289" y="4715"/>
                </a:lnTo>
                <a:lnTo>
                  <a:pt x="2279" y="4700"/>
                </a:lnTo>
                <a:lnTo>
                  <a:pt x="2258" y="4668"/>
                </a:lnTo>
                <a:lnTo>
                  <a:pt x="2233" y="4635"/>
                </a:lnTo>
                <a:lnTo>
                  <a:pt x="2205" y="4602"/>
                </a:lnTo>
                <a:lnTo>
                  <a:pt x="2177" y="4568"/>
                </a:lnTo>
                <a:lnTo>
                  <a:pt x="2148" y="4533"/>
                </a:lnTo>
                <a:lnTo>
                  <a:pt x="2119" y="4499"/>
                </a:lnTo>
                <a:lnTo>
                  <a:pt x="2106" y="4480"/>
                </a:lnTo>
                <a:lnTo>
                  <a:pt x="2093" y="4463"/>
                </a:lnTo>
                <a:lnTo>
                  <a:pt x="2081" y="4445"/>
                </a:lnTo>
                <a:lnTo>
                  <a:pt x="2070" y="4426"/>
                </a:lnTo>
                <a:lnTo>
                  <a:pt x="2059" y="4409"/>
                </a:lnTo>
                <a:lnTo>
                  <a:pt x="2050" y="4390"/>
                </a:lnTo>
                <a:lnTo>
                  <a:pt x="2043" y="4372"/>
                </a:lnTo>
                <a:lnTo>
                  <a:pt x="2036" y="4353"/>
                </a:lnTo>
                <a:lnTo>
                  <a:pt x="2031" y="4335"/>
                </a:lnTo>
                <a:lnTo>
                  <a:pt x="2028" y="4316"/>
                </a:lnTo>
                <a:lnTo>
                  <a:pt x="2026" y="4298"/>
                </a:lnTo>
                <a:lnTo>
                  <a:pt x="2028" y="4280"/>
                </a:lnTo>
                <a:lnTo>
                  <a:pt x="2031" y="4254"/>
                </a:lnTo>
                <a:lnTo>
                  <a:pt x="2036" y="4228"/>
                </a:lnTo>
                <a:lnTo>
                  <a:pt x="2044" y="4203"/>
                </a:lnTo>
                <a:lnTo>
                  <a:pt x="2055" y="4180"/>
                </a:lnTo>
                <a:lnTo>
                  <a:pt x="2066" y="4157"/>
                </a:lnTo>
                <a:lnTo>
                  <a:pt x="2081" y="4135"/>
                </a:lnTo>
                <a:lnTo>
                  <a:pt x="2097" y="4113"/>
                </a:lnTo>
                <a:lnTo>
                  <a:pt x="2115" y="4093"/>
                </a:lnTo>
                <a:lnTo>
                  <a:pt x="2135" y="4073"/>
                </a:lnTo>
                <a:lnTo>
                  <a:pt x="2156" y="4054"/>
                </a:lnTo>
                <a:lnTo>
                  <a:pt x="2179" y="4035"/>
                </a:lnTo>
                <a:lnTo>
                  <a:pt x="2204" y="4019"/>
                </a:lnTo>
                <a:lnTo>
                  <a:pt x="2231" y="4001"/>
                </a:lnTo>
                <a:lnTo>
                  <a:pt x="2258" y="3986"/>
                </a:lnTo>
                <a:lnTo>
                  <a:pt x="2287" y="3971"/>
                </a:lnTo>
                <a:lnTo>
                  <a:pt x="2318" y="3957"/>
                </a:lnTo>
                <a:lnTo>
                  <a:pt x="2350" y="3944"/>
                </a:lnTo>
                <a:lnTo>
                  <a:pt x="2384" y="3931"/>
                </a:lnTo>
                <a:lnTo>
                  <a:pt x="2418" y="3919"/>
                </a:lnTo>
                <a:lnTo>
                  <a:pt x="2453" y="3909"/>
                </a:lnTo>
                <a:lnTo>
                  <a:pt x="2488" y="3899"/>
                </a:lnTo>
                <a:lnTo>
                  <a:pt x="2526" y="3890"/>
                </a:lnTo>
                <a:lnTo>
                  <a:pt x="2564" y="3882"/>
                </a:lnTo>
                <a:lnTo>
                  <a:pt x="2602" y="3875"/>
                </a:lnTo>
                <a:lnTo>
                  <a:pt x="2642" y="3868"/>
                </a:lnTo>
                <a:lnTo>
                  <a:pt x="2682" y="3862"/>
                </a:lnTo>
                <a:lnTo>
                  <a:pt x="2722" y="3857"/>
                </a:lnTo>
                <a:lnTo>
                  <a:pt x="2763" y="3854"/>
                </a:lnTo>
                <a:lnTo>
                  <a:pt x="2806" y="3850"/>
                </a:lnTo>
                <a:lnTo>
                  <a:pt x="2847" y="3848"/>
                </a:lnTo>
                <a:lnTo>
                  <a:pt x="2889" y="3846"/>
                </a:lnTo>
                <a:lnTo>
                  <a:pt x="2931" y="3846"/>
                </a:lnTo>
                <a:lnTo>
                  <a:pt x="2933" y="3846"/>
                </a:lnTo>
                <a:lnTo>
                  <a:pt x="2933" y="3846"/>
                </a:lnTo>
                <a:lnTo>
                  <a:pt x="2934" y="3846"/>
                </a:lnTo>
                <a:lnTo>
                  <a:pt x="2934" y="3846"/>
                </a:lnTo>
                <a:lnTo>
                  <a:pt x="2976" y="3846"/>
                </a:lnTo>
                <a:lnTo>
                  <a:pt x="3018" y="3848"/>
                </a:lnTo>
                <a:lnTo>
                  <a:pt x="3061" y="3850"/>
                </a:lnTo>
                <a:lnTo>
                  <a:pt x="3102" y="3854"/>
                </a:lnTo>
                <a:lnTo>
                  <a:pt x="3143" y="3857"/>
                </a:lnTo>
                <a:lnTo>
                  <a:pt x="3184" y="3862"/>
                </a:lnTo>
                <a:lnTo>
                  <a:pt x="3224" y="3868"/>
                </a:lnTo>
                <a:lnTo>
                  <a:pt x="3264" y="3875"/>
                </a:lnTo>
                <a:lnTo>
                  <a:pt x="3303" y="3882"/>
                </a:lnTo>
                <a:lnTo>
                  <a:pt x="3340" y="3890"/>
                </a:lnTo>
                <a:lnTo>
                  <a:pt x="3377" y="3899"/>
                </a:lnTo>
                <a:lnTo>
                  <a:pt x="3413" y="3909"/>
                </a:lnTo>
                <a:lnTo>
                  <a:pt x="3449" y="3919"/>
                </a:lnTo>
                <a:lnTo>
                  <a:pt x="3483" y="3931"/>
                </a:lnTo>
                <a:lnTo>
                  <a:pt x="3515" y="3944"/>
                </a:lnTo>
                <a:lnTo>
                  <a:pt x="3547" y="3957"/>
                </a:lnTo>
                <a:lnTo>
                  <a:pt x="3578" y="3971"/>
                </a:lnTo>
                <a:lnTo>
                  <a:pt x="3607" y="3986"/>
                </a:lnTo>
                <a:lnTo>
                  <a:pt x="3635" y="4001"/>
                </a:lnTo>
                <a:lnTo>
                  <a:pt x="3661" y="4019"/>
                </a:lnTo>
                <a:lnTo>
                  <a:pt x="3687" y="4035"/>
                </a:lnTo>
                <a:lnTo>
                  <a:pt x="3709" y="4054"/>
                </a:lnTo>
                <a:lnTo>
                  <a:pt x="3732" y="4073"/>
                </a:lnTo>
                <a:lnTo>
                  <a:pt x="3752" y="4093"/>
                </a:lnTo>
                <a:lnTo>
                  <a:pt x="3769" y="4113"/>
                </a:lnTo>
                <a:lnTo>
                  <a:pt x="3786" y="4135"/>
                </a:lnTo>
                <a:lnTo>
                  <a:pt x="3800" y="4157"/>
                </a:lnTo>
                <a:lnTo>
                  <a:pt x="3812" y="4180"/>
                </a:lnTo>
                <a:lnTo>
                  <a:pt x="3822" y="4203"/>
                </a:lnTo>
                <a:lnTo>
                  <a:pt x="3829" y="4228"/>
                </a:lnTo>
                <a:lnTo>
                  <a:pt x="3835" y="4254"/>
                </a:lnTo>
                <a:lnTo>
                  <a:pt x="3839" y="4280"/>
                </a:lnTo>
                <a:lnTo>
                  <a:pt x="3840" y="4298"/>
                </a:lnTo>
                <a:lnTo>
                  <a:pt x="3838" y="4316"/>
                </a:lnTo>
                <a:lnTo>
                  <a:pt x="3835" y="4335"/>
                </a:lnTo>
                <a:lnTo>
                  <a:pt x="3830" y="4353"/>
                </a:lnTo>
                <a:lnTo>
                  <a:pt x="3823" y="4372"/>
                </a:lnTo>
                <a:lnTo>
                  <a:pt x="3815" y="4390"/>
                </a:lnTo>
                <a:lnTo>
                  <a:pt x="3807" y="4409"/>
                </a:lnTo>
                <a:lnTo>
                  <a:pt x="3796" y="4426"/>
                </a:lnTo>
                <a:lnTo>
                  <a:pt x="3785" y="4445"/>
                </a:lnTo>
                <a:lnTo>
                  <a:pt x="3773" y="4463"/>
                </a:lnTo>
                <a:lnTo>
                  <a:pt x="3760" y="4480"/>
                </a:lnTo>
                <a:lnTo>
                  <a:pt x="3747" y="4499"/>
                </a:lnTo>
                <a:lnTo>
                  <a:pt x="3719" y="4533"/>
                </a:lnTo>
                <a:lnTo>
                  <a:pt x="3689" y="4568"/>
                </a:lnTo>
                <a:lnTo>
                  <a:pt x="3661" y="4602"/>
                </a:lnTo>
                <a:lnTo>
                  <a:pt x="3633" y="4635"/>
                </a:lnTo>
                <a:lnTo>
                  <a:pt x="3608" y="4668"/>
                </a:lnTo>
                <a:lnTo>
                  <a:pt x="3586" y="4700"/>
                </a:lnTo>
                <a:lnTo>
                  <a:pt x="3578" y="4715"/>
                </a:lnTo>
                <a:lnTo>
                  <a:pt x="3570" y="4730"/>
                </a:lnTo>
                <a:lnTo>
                  <a:pt x="3563" y="4744"/>
                </a:lnTo>
                <a:lnTo>
                  <a:pt x="3558" y="4760"/>
                </a:lnTo>
                <a:lnTo>
                  <a:pt x="3554" y="4774"/>
                </a:lnTo>
                <a:lnTo>
                  <a:pt x="3553" y="4788"/>
                </a:lnTo>
                <a:lnTo>
                  <a:pt x="3553" y="4802"/>
                </a:lnTo>
                <a:lnTo>
                  <a:pt x="3555" y="4815"/>
                </a:lnTo>
                <a:lnTo>
                  <a:pt x="3561" y="4830"/>
                </a:lnTo>
                <a:lnTo>
                  <a:pt x="3567" y="4844"/>
                </a:lnTo>
                <a:lnTo>
                  <a:pt x="3575" y="4859"/>
                </a:lnTo>
                <a:lnTo>
                  <a:pt x="3586" y="4873"/>
                </a:lnTo>
                <a:lnTo>
                  <a:pt x="3599" y="4886"/>
                </a:lnTo>
                <a:lnTo>
                  <a:pt x="3613" y="4899"/>
                </a:lnTo>
                <a:lnTo>
                  <a:pt x="3628" y="4911"/>
                </a:lnTo>
                <a:lnTo>
                  <a:pt x="3647" y="4921"/>
                </a:lnTo>
                <a:lnTo>
                  <a:pt x="3667" y="4932"/>
                </a:lnTo>
                <a:lnTo>
                  <a:pt x="3691" y="4941"/>
                </a:lnTo>
                <a:lnTo>
                  <a:pt x="3715" y="4950"/>
                </a:lnTo>
                <a:lnTo>
                  <a:pt x="3742" y="4955"/>
                </a:lnTo>
                <a:lnTo>
                  <a:pt x="3773" y="4961"/>
                </a:lnTo>
                <a:lnTo>
                  <a:pt x="3805" y="4965"/>
                </a:lnTo>
                <a:lnTo>
                  <a:pt x="3840" y="4967"/>
                </a:lnTo>
                <a:lnTo>
                  <a:pt x="3876" y="4968"/>
                </a:lnTo>
                <a:lnTo>
                  <a:pt x="3922" y="4967"/>
                </a:lnTo>
                <a:lnTo>
                  <a:pt x="3977" y="4964"/>
                </a:lnTo>
                <a:lnTo>
                  <a:pt x="4040" y="4958"/>
                </a:lnTo>
                <a:lnTo>
                  <a:pt x="4107" y="4951"/>
                </a:lnTo>
                <a:lnTo>
                  <a:pt x="4175" y="4941"/>
                </a:lnTo>
                <a:lnTo>
                  <a:pt x="4241" y="4933"/>
                </a:lnTo>
                <a:lnTo>
                  <a:pt x="4304" y="4924"/>
                </a:lnTo>
                <a:lnTo>
                  <a:pt x="4361" y="4914"/>
                </a:lnTo>
                <a:lnTo>
                  <a:pt x="4403" y="4905"/>
                </a:lnTo>
                <a:lnTo>
                  <a:pt x="4443" y="4896"/>
                </a:lnTo>
                <a:lnTo>
                  <a:pt x="4480" y="4885"/>
                </a:lnTo>
                <a:lnTo>
                  <a:pt x="4518" y="4875"/>
                </a:lnTo>
                <a:lnTo>
                  <a:pt x="4587" y="4853"/>
                </a:lnTo>
                <a:lnTo>
                  <a:pt x="4653" y="4831"/>
                </a:lnTo>
                <a:lnTo>
                  <a:pt x="4718" y="4806"/>
                </a:lnTo>
                <a:lnTo>
                  <a:pt x="4782" y="4782"/>
                </a:lnTo>
                <a:lnTo>
                  <a:pt x="4848" y="4756"/>
                </a:lnTo>
                <a:lnTo>
                  <a:pt x="4918" y="4728"/>
                </a:lnTo>
                <a:lnTo>
                  <a:pt x="4929" y="4722"/>
                </a:lnTo>
                <a:lnTo>
                  <a:pt x="4940" y="4715"/>
                </a:lnTo>
                <a:lnTo>
                  <a:pt x="4950" y="4707"/>
                </a:lnTo>
                <a:lnTo>
                  <a:pt x="4960" y="4697"/>
                </a:lnTo>
                <a:lnTo>
                  <a:pt x="4969" y="4688"/>
                </a:lnTo>
                <a:lnTo>
                  <a:pt x="4978" y="4677"/>
                </a:lnTo>
                <a:lnTo>
                  <a:pt x="4985" y="4667"/>
                </a:lnTo>
                <a:lnTo>
                  <a:pt x="4990" y="4655"/>
                </a:lnTo>
                <a:lnTo>
                  <a:pt x="4996" y="4643"/>
                </a:lnTo>
                <a:lnTo>
                  <a:pt x="5000" y="4632"/>
                </a:lnTo>
                <a:lnTo>
                  <a:pt x="5003" y="4619"/>
                </a:lnTo>
                <a:lnTo>
                  <a:pt x="5006" y="4606"/>
                </a:lnTo>
                <a:lnTo>
                  <a:pt x="5007" y="4593"/>
                </a:lnTo>
                <a:lnTo>
                  <a:pt x="5007" y="4579"/>
                </a:lnTo>
                <a:lnTo>
                  <a:pt x="5006" y="4566"/>
                </a:lnTo>
                <a:lnTo>
                  <a:pt x="5003" y="4552"/>
                </a:lnTo>
                <a:lnTo>
                  <a:pt x="4973" y="4458"/>
                </a:lnTo>
                <a:lnTo>
                  <a:pt x="4942" y="4363"/>
                </a:lnTo>
                <a:lnTo>
                  <a:pt x="4914" y="4267"/>
                </a:lnTo>
                <a:lnTo>
                  <a:pt x="4887" y="4170"/>
                </a:lnTo>
                <a:lnTo>
                  <a:pt x="4861" y="4074"/>
                </a:lnTo>
                <a:lnTo>
                  <a:pt x="4838" y="3977"/>
                </a:lnTo>
                <a:lnTo>
                  <a:pt x="4815" y="3879"/>
                </a:lnTo>
                <a:lnTo>
                  <a:pt x="4794" y="3782"/>
                </a:lnTo>
                <a:lnTo>
                  <a:pt x="4793" y="3780"/>
                </a:lnTo>
                <a:lnTo>
                  <a:pt x="4793" y="3777"/>
                </a:lnTo>
                <a:lnTo>
                  <a:pt x="4781" y="3702"/>
                </a:lnTo>
                <a:lnTo>
                  <a:pt x="4773" y="3633"/>
                </a:lnTo>
                <a:lnTo>
                  <a:pt x="4766" y="3570"/>
                </a:lnTo>
                <a:lnTo>
                  <a:pt x="4761" y="3511"/>
                </a:lnTo>
                <a:lnTo>
                  <a:pt x="4759" y="3456"/>
                </a:lnTo>
                <a:lnTo>
                  <a:pt x="4759" y="3405"/>
                </a:lnTo>
                <a:lnTo>
                  <a:pt x="4759" y="3382"/>
                </a:lnTo>
                <a:lnTo>
                  <a:pt x="4760" y="3358"/>
                </a:lnTo>
                <a:lnTo>
                  <a:pt x="4762" y="3336"/>
                </a:lnTo>
                <a:lnTo>
                  <a:pt x="4765" y="3315"/>
                </a:lnTo>
                <a:lnTo>
                  <a:pt x="4767" y="3294"/>
                </a:lnTo>
                <a:lnTo>
                  <a:pt x="4771" y="3274"/>
                </a:lnTo>
                <a:lnTo>
                  <a:pt x="4775" y="3255"/>
                </a:lnTo>
                <a:lnTo>
                  <a:pt x="4780" y="3236"/>
                </a:lnTo>
                <a:lnTo>
                  <a:pt x="4785" y="3219"/>
                </a:lnTo>
                <a:lnTo>
                  <a:pt x="4791" y="3201"/>
                </a:lnTo>
                <a:lnTo>
                  <a:pt x="4797" y="3183"/>
                </a:lnTo>
                <a:lnTo>
                  <a:pt x="4804" y="3167"/>
                </a:lnTo>
                <a:lnTo>
                  <a:pt x="4811" y="3151"/>
                </a:lnTo>
                <a:lnTo>
                  <a:pt x="4819" y="3134"/>
                </a:lnTo>
                <a:lnTo>
                  <a:pt x="4827" y="3119"/>
                </a:lnTo>
                <a:lnTo>
                  <a:pt x="4836" y="3104"/>
                </a:lnTo>
                <a:lnTo>
                  <a:pt x="4855" y="3073"/>
                </a:lnTo>
                <a:lnTo>
                  <a:pt x="4878" y="3044"/>
                </a:lnTo>
                <a:lnTo>
                  <a:pt x="4889" y="3029"/>
                </a:lnTo>
                <a:lnTo>
                  <a:pt x="4901" y="3014"/>
                </a:lnTo>
                <a:lnTo>
                  <a:pt x="4914" y="3000"/>
                </a:lnTo>
                <a:lnTo>
                  <a:pt x="4927" y="2987"/>
                </a:lnTo>
                <a:lnTo>
                  <a:pt x="4940" y="2976"/>
                </a:lnTo>
                <a:lnTo>
                  <a:pt x="4953" y="2965"/>
                </a:lnTo>
                <a:lnTo>
                  <a:pt x="4967" y="2956"/>
                </a:lnTo>
                <a:lnTo>
                  <a:pt x="4982" y="2946"/>
                </a:lnTo>
                <a:lnTo>
                  <a:pt x="4997" y="2939"/>
                </a:lnTo>
                <a:lnTo>
                  <a:pt x="5014" y="2933"/>
                </a:lnTo>
                <a:lnTo>
                  <a:pt x="5030" y="2929"/>
                </a:lnTo>
                <a:lnTo>
                  <a:pt x="5049" y="2926"/>
                </a:lnTo>
                <a:lnTo>
                  <a:pt x="5068" y="2925"/>
                </a:lnTo>
                <a:lnTo>
                  <a:pt x="5088" y="2925"/>
                </a:lnTo>
                <a:lnTo>
                  <a:pt x="5109" y="2928"/>
                </a:lnTo>
                <a:lnTo>
                  <a:pt x="5133" y="2931"/>
                </a:lnTo>
                <a:lnTo>
                  <a:pt x="5142" y="2935"/>
                </a:lnTo>
                <a:lnTo>
                  <a:pt x="5151" y="2938"/>
                </a:lnTo>
                <a:lnTo>
                  <a:pt x="5162" y="2943"/>
                </a:lnTo>
                <a:lnTo>
                  <a:pt x="5173" y="2949"/>
                </a:lnTo>
                <a:lnTo>
                  <a:pt x="5196" y="2964"/>
                </a:lnTo>
                <a:lnTo>
                  <a:pt x="5221" y="2983"/>
                </a:lnTo>
                <a:lnTo>
                  <a:pt x="5274" y="3026"/>
                </a:lnTo>
                <a:lnTo>
                  <a:pt x="5332" y="3073"/>
                </a:lnTo>
                <a:lnTo>
                  <a:pt x="5363" y="3097"/>
                </a:lnTo>
                <a:lnTo>
                  <a:pt x="5395" y="3119"/>
                </a:lnTo>
                <a:lnTo>
                  <a:pt x="5411" y="3129"/>
                </a:lnTo>
                <a:lnTo>
                  <a:pt x="5428" y="3140"/>
                </a:lnTo>
                <a:lnTo>
                  <a:pt x="5444" y="3149"/>
                </a:lnTo>
                <a:lnTo>
                  <a:pt x="5461" y="3158"/>
                </a:lnTo>
                <a:lnTo>
                  <a:pt x="5477" y="3166"/>
                </a:lnTo>
                <a:lnTo>
                  <a:pt x="5495" y="3173"/>
                </a:lnTo>
                <a:lnTo>
                  <a:pt x="5511" y="3179"/>
                </a:lnTo>
                <a:lnTo>
                  <a:pt x="5529" y="3183"/>
                </a:lnTo>
                <a:lnTo>
                  <a:pt x="5545" y="3188"/>
                </a:lnTo>
                <a:lnTo>
                  <a:pt x="5563" y="3190"/>
                </a:lnTo>
                <a:lnTo>
                  <a:pt x="5580" y="3192"/>
                </a:lnTo>
                <a:lnTo>
                  <a:pt x="5598" y="3192"/>
                </a:lnTo>
                <a:lnTo>
                  <a:pt x="5613" y="3189"/>
                </a:lnTo>
                <a:lnTo>
                  <a:pt x="5629" y="3186"/>
                </a:lnTo>
                <a:lnTo>
                  <a:pt x="5643" y="3180"/>
                </a:lnTo>
                <a:lnTo>
                  <a:pt x="5657" y="3172"/>
                </a:lnTo>
                <a:lnTo>
                  <a:pt x="5671" y="3162"/>
                </a:lnTo>
                <a:lnTo>
                  <a:pt x="5684" y="3151"/>
                </a:lnTo>
                <a:lnTo>
                  <a:pt x="5697" y="3138"/>
                </a:lnTo>
                <a:lnTo>
                  <a:pt x="5710" y="3122"/>
                </a:lnTo>
                <a:lnTo>
                  <a:pt x="5721" y="3107"/>
                </a:lnTo>
                <a:lnTo>
                  <a:pt x="5733" y="3090"/>
                </a:lnTo>
                <a:lnTo>
                  <a:pt x="5745" y="3070"/>
                </a:lnTo>
                <a:lnTo>
                  <a:pt x="5756" y="3050"/>
                </a:lnTo>
                <a:lnTo>
                  <a:pt x="5766" y="3029"/>
                </a:lnTo>
                <a:lnTo>
                  <a:pt x="5776" y="3005"/>
                </a:lnTo>
                <a:lnTo>
                  <a:pt x="5785" y="2982"/>
                </a:lnTo>
                <a:lnTo>
                  <a:pt x="5794" y="2957"/>
                </a:lnTo>
                <a:lnTo>
                  <a:pt x="5803" y="2931"/>
                </a:lnTo>
                <a:lnTo>
                  <a:pt x="5810" y="2905"/>
                </a:lnTo>
                <a:lnTo>
                  <a:pt x="5818" y="2877"/>
                </a:lnTo>
                <a:lnTo>
                  <a:pt x="5825" y="2849"/>
                </a:lnTo>
                <a:lnTo>
                  <a:pt x="5831" y="2821"/>
                </a:lnTo>
                <a:lnTo>
                  <a:pt x="5837" y="2791"/>
                </a:lnTo>
                <a:lnTo>
                  <a:pt x="5842" y="2762"/>
                </a:lnTo>
                <a:lnTo>
                  <a:pt x="5847" y="2732"/>
                </a:lnTo>
                <a:lnTo>
                  <a:pt x="5854" y="2671"/>
                </a:lnTo>
                <a:lnTo>
                  <a:pt x="5860" y="2608"/>
                </a:lnTo>
                <a:lnTo>
                  <a:pt x="5864" y="2546"/>
                </a:lnTo>
                <a:lnTo>
                  <a:pt x="5865" y="2484"/>
                </a:lnTo>
                <a:lnTo>
                  <a:pt x="5864" y="2422"/>
                </a:lnTo>
                <a:lnTo>
                  <a:pt x="5860" y="2360"/>
                </a:lnTo>
                <a:lnTo>
                  <a:pt x="5854" y="2297"/>
                </a:lnTo>
                <a:lnTo>
                  <a:pt x="5847" y="2236"/>
                </a:lnTo>
                <a:lnTo>
                  <a:pt x="5842" y="2206"/>
                </a:lnTo>
                <a:lnTo>
                  <a:pt x="5837" y="2177"/>
                </a:lnTo>
                <a:lnTo>
                  <a:pt x="5831" y="2147"/>
                </a:lnTo>
                <a:lnTo>
                  <a:pt x="5825" y="2119"/>
                </a:lnTo>
                <a:lnTo>
                  <a:pt x="5818" y="2091"/>
                </a:lnTo>
                <a:lnTo>
                  <a:pt x="5810" y="2064"/>
                </a:lnTo>
                <a:lnTo>
                  <a:pt x="5803" y="2037"/>
                </a:lnTo>
                <a:lnTo>
                  <a:pt x="5794" y="2011"/>
                </a:lnTo>
                <a:lnTo>
                  <a:pt x="5785" y="1986"/>
                </a:lnTo>
                <a:lnTo>
                  <a:pt x="5776" y="1963"/>
                </a:lnTo>
                <a:lnTo>
                  <a:pt x="5766" y="1939"/>
                </a:lnTo>
                <a:lnTo>
                  <a:pt x="5756" y="1918"/>
                </a:lnTo>
                <a:lnTo>
                  <a:pt x="5745" y="1898"/>
                </a:lnTo>
                <a:lnTo>
                  <a:pt x="5733" y="1878"/>
                </a:lnTo>
                <a:lnTo>
                  <a:pt x="5721" y="1861"/>
                </a:lnTo>
                <a:lnTo>
                  <a:pt x="5710" y="1846"/>
                </a:lnTo>
                <a:lnTo>
                  <a:pt x="5697" y="1830"/>
                </a:lnTo>
                <a:lnTo>
                  <a:pt x="5684" y="1817"/>
                </a:lnTo>
                <a:lnTo>
                  <a:pt x="5671" y="1806"/>
                </a:lnTo>
                <a:lnTo>
                  <a:pt x="5657" y="1796"/>
                </a:lnTo>
                <a:lnTo>
                  <a:pt x="5643" y="1788"/>
                </a:lnTo>
                <a:lnTo>
                  <a:pt x="5629" y="1782"/>
                </a:lnTo>
                <a:lnTo>
                  <a:pt x="5613" y="1779"/>
                </a:lnTo>
                <a:lnTo>
                  <a:pt x="5598" y="177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ru-RU" u="sng" dirty="0" smtClean="0"/>
          </a:p>
          <a:p>
            <a:endParaRPr lang="ru-RU" u="sng" dirty="0"/>
          </a:p>
          <a:p>
            <a:pPr algn="ctr"/>
            <a:endParaRPr lang="ru-RU" sz="1600" b="1" u="sng" dirty="0" smtClean="0"/>
          </a:p>
          <a:p>
            <a:pPr algn="ctr"/>
            <a:endParaRPr lang="ru-RU" sz="1600" b="1" u="sng" dirty="0" smtClean="0"/>
          </a:p>
          <a:p>
            <a:pPr algn="ctr"/>
            <a:r>
              <a:rPr lang="en-US" b="1" u="sng" dirty="0" smtClean="0">
                <a:solidFill>
                  <a:schemeClr val="bg1"/>
                </a:solidFill>
                <a:effectLst>
                  <a:outerShdw blurRad="38100" dist="38100" dir="2700000" algn="tl">
                    <a:srgbClr val="000000">
                      <a:alpha val="43137"/>
                    </a:srgbClr>
                  </a:outerShdw>
                </a:effectLst>
              </a:rPr>
              <a:t>automatic </a:t>
            </a:r>
            <a:r>
              <a:rPr lang="en-US" b="1" u="sng" dirty="0">
                <a:solidFill>
                  <a:schemeClr val="bg1"/>
                </a:solidFill>
                <a:effectLst>
                  <a:outerShdw blurRad="38100" dist="38100" dir="2700000" algn="tl">
                    <a:srgbClr val="000000">
                      <a:alpha val="43137"/>
                    </a:srgbClr>
                  </a:outerShdw>
                </a:effectLst>
              </a:rPr>
              <a:t>execution of target functions </a:t>
            </a:r>
            <a:endParaRPr lang="ru-RU"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6311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12</a:t>
            </a:fld>
            <a:endParaRPr lang="en-US" dirty="0"/>
          </a:p>
        </p:txBody>
      </p:sp>
      <p:sp>
        <p:nvSpPr>
          <p:cNvPr id="4" name="Заголовок 3"/>
          <p:cNvSpPr>
            <a:spLocks noGrp="1"/>
          </p:cNvSpPr>
          <p:nvPr>
            <p:ph type="title"/>
          </p:nvPr>
        </p:nvSpPr>
        <p:spPr/>
        <p:txBody>
          <a:bodyPr/>
          <a:lstStyle/>
          <a:p>
            <a:r>
              <a:rPr lang="en-US" sz="2400" dirty="0"/>
              <a:t>The scheme of functioning of the DAMIS </a:t>
            </a:r>
            <a:endParaRPr lang="ru-RU" sz="2400" b="1" dirty="0">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4" y="2521527"/>
            <a:ext cx="11903969" cy="3389746"/>
          </a:xfrm>
          <a:prstGeom prst="rect">
            <a:avLst/>
          </a:prstGeom>
        </p:spPr>
      </p:pic>
      <p:cxnSp>
        <p:nvCxnSpPr>
          <p:cNvPr id="7" name="Прямая соединительная линия 6"/>
          <p:cNvCxnSpPr/>
          <p:nvPr/>
        </p:nvCxnSpPr>
        <p:spPr>
          <a:xfrm>
            <a:off x="2835564" y="1312023"/>
            <a:ext cx="0" cy="476070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800436" y="1312023"/>
            <a:ext cx="0" cy="476070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8996217" y="1312023"/>
            <a:ext cx="0" cy="476070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10" name="Группа 9"/>
          <p:cNvGrpSpPr/>
          <p:nvPr/>
        </p:nvGrpSpPr>
        <p:grpSpPr>
          <a:xfrm>
            <a:off x="7265449" y="1796212"/>
            <a:ext cx="2830018" cy="1494448"/>
            <a:chOff x="7581208" y="1774303"/>
            <a:chExt cx="2830018" cy="1494448"/>
          </a:xfrm>
        </p:grpSpPr>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208" y="1774303"/>
              <a:ext cx="2830018" cy="1494448"/>
            </a:xfrm>
            <a:prstGeom prst="rect">
              <a:avLst/>
            </a:prstGeom>
          </p:spPr>
        </p:pic>
        <p:sp>
          <p:nvSpPr>
            <p:cNvPr id="12" name="TextBox 11"/>
            <p:cNvSpPr txBox="1"/>
            <p:nvPr/>
          </p:nvSpPr>
          <p:spPr>
            <a:xfrm>
              <a:off x="7581208" y="2198361"/>
              <a:ext cx="2743200" cy="369332"/>
            </a:xfrm>
            <a:prstGeom prst="rect">
              <a:avLst/>
            </a:prstGeom>
            <a:noFill/>
          </p:spPr>
          <p:txBody>
            <a:bodyPr wrap="square" rtlCol="0">
              <a:spAutoFit/>
            </a:bodyPr>
            <a:lstStyle/>
            <a:p>
              <a:pPr algn="ctr"/>
              <a:r>
                <a:rPr lang="en-US" b="1" dirty="0" smtClean="0"/>
                <a:t>Control action</a:t>
              </a:r>
              <a:endParaRPr lang="ru-RU" b="1" dirty="0"/>
            </a:p>
          </p:txBody>
        </p:sp>
      </p:gr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0021" y="3692374"/>
            <a:ext cx="576942" cy="686169"/>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660" y="1436616"/>
            <a:ext cx="407984" cy="485224"/>
          </a:xfrm>
          <a:prstGeom prst="rect">
            <a:avLst/>
          </a:prstGeom>
        </p:spPr>
      </p:pic>
      <p:pic>
        <p:nvPicPr>
          <p:cNvPr id="15" name="Рисунок 14"/>
          <p:cNvPicPr>
            <a:picLocks noChangeAspect="1"/>
          </p:cNvPicPr>
          <p:nvPr/>
        </p:nvPicPr>
        <p:blipFill>
          <a:blip r:embed="rId7"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5933" y="2042452"/>
            <a:ext cx="397923" cy="473258"/>
          </a:xfrm>
          <a:prstGeom prst="rect">
            <a:avLst/>
          </a:prstGeom>
        </p:spPr>
      </p:pic>
      <p:pic>
        <p:nvPicPr>
          <p:cNvPr id="16" name="Рисунок 15"/>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386528" y="1478366"/>
            <a:ext cx="396366" cy="471406"/>
          </a:xfrm>
          <a:prstGeom prst="rect">
            <a:avLst/>
          </a:prstGeom>
        </p:spPr>
      </p:pic>
      <p:pic>
        <p:nvPicPr>
          <p:cNvPr id="17" name="Рисунок 16"/>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060010" y="1476446"/>
            <a:ext cx="396366" cy="471406"/>
          </a:xfrm>
          <a:prstGeom prst="rect">
            <a:avLst/>
          </a:prstGeom>
        </p:spPr>
      </p:pic>
      <p:pic>
        <p:nvPicPr>
          <p:cNvPr id="18" name="Рисунок 17"/>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311361" y="1497988"/>
            <a:ext cx="396366" cy="471406"/>
          </a:xfrm>
          <a:prstGeom prst="rect">
            <a:avLst/>
          </a:prstGeom>
        </p:spPr>
      </p:pic>
      <p:pic>
        <p:nvPicPr>
          <p:cNvPr id="19" name="Рисунок 18"/>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09619" y="5574704"/>
            <a:ext cx="565986" cy="673138"/>
          </a:xfrm>
          <a:prstGeom prst="rect">
            <a:avLst/>
          </a:prstGeom>
        </p:spPr>
      </p:pic>
      <p:pic>
        <p:nvPicPr>
          <p:cNvPr id="20" name="Рисунок 19"/>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959612" y="5295285"/>
            <a:ext cx="565986" cy="673138"/>
          </a:xfrm>
          <a:prstGeom prst="rect">
            <a:avLst/>
          </a:prstGeom>
        </p:spPr>
      </p:pic>
      <p:pic>
        <p:nvPicPr>
          <p:cNvPr id="21" name="Рисунок 20"/>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77814" y="5179758"/>
            <a:ext cx="565986" cy="673138"/>
          </a:xfrm>
          <a:prstGeom prst="rect">
            <a:avLst/>
          </a:prstGeom>
        </p:spPr>
      </p:pic>
      <p:sp>
        <p:nvSpPr>
          <p:cNvPr id="22" name="Прямоугольник 21"/>
          <p:cNvSpPr/>
          <p:nvPr/>
        </p:nvSpPr>
        <p:spPr>
          <a:xfrm>
            <a:off x="880165" y="1436616"/>
            <a:ext cx="1640256" cy="507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050" b="1" dirty="0" smtClean="0">
                <a:latin typeface="Arial" charset="0"/>
              </a:rPr>
              <a:t>Correction order</a:t>
            </a:r>
            <a:endParaRPr lang="ru-RU" sz="1050" b="1" dirty="0">
              <a:latin typeface="Arial" charset="0"/>
            </a:endParaRPr>
          </a:p>
        </p:txBody>
      </p:sp>
      <p:sp>
        <p:nvSpPr>
          <p:cNvPr id="23" name="Прямоугольник 22"/>
          <p:cNvSpPr/>
          <p:nvPr/>
        </p:nvSpPr>
        <p:spPr>
          <a:xfrm>
            <a:off x="872507" y="2036303"/>
            <a:ext cx="1647914" cy="507133"/>
          </a:xfrm>
          <a:prstGeom prst="rect">
            <a:avLst/>
          </a:prstGeom>
          <a:solidFill>
            <a:srgbClr val="99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defRPr/>
            </a:pPr>
            <a:r>
              <a:rPr lang="en-US" sz="1050" b="1" dirty="0" smtClean="0">
                <a:latin typeface="Arial" charset="0"/>
              </a:rPr>
              <a:t>Adjusted response protocol</a:t>
            </a:r>
            <a:endParaRPr lang="ru-RU" sz="1050" b="1" dirty="0">
              <a:latin typeface="Arial" charset="0"/>
            </a:endParaRPr>
          </a:p>
        </p:txBody>
      </p:sp>
      <p:sp>
        <p:nvSpPr>
          <p:cNvPr id="24" name="Прямоугольник 23"/>
          <p:cNvSpPr/>
          <p:nvPr/>
        </p:nvSpPr>
        <p:spPr>
          <a:xfrm>
            <a:off x="9509544" y="2515709"/>
            <a:ext cx="2158784" cy="490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p:cNvSpPr/>
          <p:nvPr/>
        </p:nvSpPr>
        <p:spPr>
          <a:xfrm>
            <a:off x="9509544" y="2521527"/>
            <a:ext cx="2158784" cy="48432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FEDERAL CUSTOMS SERVICE</a:t>
            </a:r>
            <a:endParaRPr lang="ru-RU" sz="1600" dirty="0">
              <a:solidFill>
                <a:schemeClr val="tx1"/>
              </a:solidFill>
            </a:endParaRPr>
          </a:p>
        </p:txBody>
      </p:sp>
      <p:sp>
        <p:nvSpPr>
          <p:cNvPr id="26" name="Прямоугольник 25"/>
          <p:cNvSpPr/>
          <p:nvPr/>
        </p:nvSpPr>
        <p:spPr>
          <a:xfrm>
            <a:off x="6673174" y="2840477"/>
            <a:ext cx="1741252" cy="56837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REGIONAL CUSTOMS OFFICE</a:t>
            </a:r>
            <a:endParaRPr lang="ru-RU" sz="1600" dirty="0">
              <a:solidFill>
                <a:schemeClr val="tx1"/>
              </a:solidFill>
            </a:endParaRPr>
          </a:p>
        </p:txBody>
      </p:sp>
      <p:sp>
        <p:nvSpPr>
          <p:cNvPr id="27" name="Прямоугольник 26"/>
          <p:cNvSpPr/>
          <p:nvPr/>
        </p:nvSpPr>
        <p:spPr>
          <a:xfrm>
            <a:off x="3960407" y="3317132"/>
            <a:ext cx="999205" cy="24806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CUSTOMS</a:t>
            </a:r>
            <a:endParaRPr lang="ru-RU" sz="1400" dirty="0">
              <a:solidFill>
                <a:schemeClr val="tx1"/>
              </a:solidFill>
            </a:endParaRPr>
          </a:p>
        </p:txBody>
      </p:sp>
      <p:sp>
        <p:nvSpPr>
          <p:cNvPr id="28" name="Прямоугольник 27"/>
          <p:cNvSpPr/>
          <p:nvPr/>
        </p:nvSpPr>
        <p:spPr>
          <a:xfrm>
            <a:off x="933854" y="3608132"/>
            <a:ext cx="1517516" cy="29265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CHECKPOINT</a:t>
            </a:r>
            <a:endParaRPr lang="ru-RU" sz="1200" dirty="0">
              <a:solidFill>
                <a:schemeClr val="tx1"/>
              </a:solidFill>
            </a:endParaRPr>
          </a:p>
        </p:txBody>
      </p:sp>
      <p:sp>
        <p:nvSpPr>
          <p:cNvPr id="29" name="Прямоугольник 28"/>
          <p:cNvSpPr/>
          <p:nvPr/>
        </p:nvSpPr>
        <p:spPr>
          <a:xfrm>
            <a:off x="9105089" y="3396943"/>
            <a:ext cx="603115" cy="40192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Server DAMIS</a:t>
            </a:r>
          </a:p>
        </p:txBody>
      </p:sp>
      <p:sp>
        <p:nvSpPr>
          <p:cNvPr id="30" name="Прямоугольник 29"/>
          <p:cNvSpPr/>
          <p:nvPr/>
        </p:nvSpPr>
        <p:spPr>
          <a:xfrm>
            <a:off x="7350868" y="3745453"/>
            <a:ext cx="603115" cy="40192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Server DAMIS</a:t>
            </a:r>
          </a:p>
        </p:txBody>
      </p:sp>
      <p:sp>
        <p:nvSpPr>
          <p:cNvPr id="31" name="Прямоугольник 30"/>
          <p:cNvSpPr/>
          <p:nvPr/>
        </p:nvSpPr>
        <p:spPr>
          <a:xfrm>
            <a:off x="4158451" y="4015439"/>
            <a:ext cx="603115" cy="40192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Server DAMIS</a:t>
            </a:r>
          </a:p>
        </p:txBody>
      </p:sp>
      <p:sp>
        <p:nvSpPr>
          <p:cNvPr id="32" name="Прямоугольник 31"/>
          <p:cNvSpPr/>
          <p:nvPr/>
        </p:nvSpPr>
        <p:spPr>
          <a:xfrm>
            <a:off x="2149812" y="4354390"/>
            <a:ext cx="603115" cy="40192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Server DAMIS</a:t>
            </a:r>
          </a:p>
        </p:txBody>
      </p:sp>
      <p:sp>
        <p:nvSpPr>
          <p:cNvPr id="33" name="Прямоугольник 32"/>
          <p:cNvSpPr/>
          <p:nvPr/>
        </p:nvSpPr>
        <p:spPr>
          <a:xfrm>
            <a:off x="10578492" y="4566654"/>
            <a:ext cx="1143338" cy="412931"/>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prstClr val="black"/>
                </a:solidFill>
              </a:rPr>
              <a:t>AWP of the DAMIS operator</a:t>
            </a:r>
            <a:endParaRPr lang="ru-RU" sz="1100" dirty="0">
              <a:solidFill>
                <a:prstClr val="black"/>
              </a:solidFill>
            </a:endParaRPr>
          </a:p>
        </p:txBody>
      </p:sp>
      <p:sp>
        <p:nvSpPr>
          <p:cNvPr id="34" name="Прямоугольник 33"/>
          <p:cNvSpPr/>
          <p:nvPr/>
        </p:nvSpPr>
        <p:spPr>
          <a:xfrm>
            <a:off x="7265449" y="4891920"/>
            <a:ext cx="1143338" cy="412931"/>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prstClr val="black"/>
                </a:solidFill>
              </a:rPr>
              <a:t>AWP of the DAMIS operator</a:t>
            </a:r>
            <a:endParaRPr lang="ru-RU" sz="1100" dirty="0">
              <a:solidFill>
                <a:prstClr val="black"/>
              </a:solidFill>
            </a:endParaRPr>
          </a:p>
        </p:txBody>
      </p:sp>
      <p:sp>
        <p:nvSpPr>
          <p:cNvPr id="35" name="Прямоугольник 34"/>
          <p:cNvSpPr/>
          <p:nvPr/>
        </p:nvSpPr>
        <p:spPr>
          <a:xfrm>
            <a:off x="5228767" y="5037005"/>
            <a:ext cx="1143338" cy="412931"/>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prstClr val="black"/>
                </a:solidFill>
              </a:rPr>
              <a:t>AWP of the DAMIS operator</a:t>
            </a:r>
            <a:endParaRPr lang="ru-RU" sz="1100" dirty="0">
              <a:solidFill>
                <a:prstClr val="black"/>
              </a:solidFill>
            </a:endParaRPr>
          </a:p>
        </p:txBody>
      </p:sp>
      <p:sp>
        <p:nvSpPr>
          <p:cNvPr id="36" name="Прямоугольник 35"/>
          <p:cNvSpPr/>
          <p:nvPr/>
        </p:nvSpPr>
        <p:spPr>
          <a:xfrm>
            <a:off x="519652" y="5296262"/>
            <a:ext cx="1143338" cy="412931"/>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prstClr val="black"/>
                </a:solidFill>
              </a:rPr>
              <a:t>AWP of the DAMIS operator</a:t>
            </a:r>
            <a:endParaRPr lang="ru-RU" sz="1100" dirty="0">
              <a:solidFill>
                <a:prstClr val="black"/>
              </a:solidFill>
            </a:endParaRPr>
          </a:p>
        </p:txBody>
      </p:sp>
      <p:sp>
        <p:nvSpPr>
          <p:cNvPr id="37" name="Прямоугольник 36"/>
          <p:cNvSpPr/>
          <p:nvPr/>
        </p:nvSpPr>
        <p:spPr>
          <a:xfrm>
            <a:off x="2353427" y="5270102"/>
            <a:ext cx="1033101" cy="41293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rPr>
              <a:t>Data collection server</a:t>
            </a:r>
            <a:endParaRPr lang="ru-RU" sz="1050" dirty="0">
              <a:solidFill>
                <a:schemeClr val="tx1"/>
              </a:solidFill>
            </a:endParaRPr>
          </a:p>
        </p:txBody>
      </p:sp>
      <p:sp>
        <p:nvSpPr>
          <p:cNvPr id="38" name="Прямоугольник 37"/>
          <p:cNvSpPr/>
          <p:nvPr/>
        </p:nvSpPr>
        <p:spPr>
          <a:xfrm>
            <a:off x="-1" y="3798865"/>
            <a:ext cx="933855" cy="35336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SCRCS</a:t>
            </a:r>
            <a:r>
              <a:rPr lang="en-US" sz="1400" dirty="0" smtClean="0">
                <a:solidFill>
                  <a:schemeClr val="tx1"/>
                </a:solidFill>
              </a:rPr>
              <a:t> </a:t>
            </a:r>
            <a:r>
              <a:rPr lang="ru-RU" sz="1400" dirty="0" smtClean="0">
                <a:solidFill>
                  <a:schemeClr val="tx1"/>
                </a:solidFill>
              </a:rPr>
              <a:t>«</a:t>
            </a:r>
            <a:r>
              <a:rPr lang="en-US" sz="1400" dirty="0" smtClean="0">
                <a:solidFill>
                  <a:schemeClr val="tx1"/>
                </a:solidFill>
              </a:rPr>
              <a:t>Yantar</a:t>
            </a:r>
            <a:r>
              <a:rPr lang="ru-RU" sz="1400" dirty="0" smtClean="0">
                <a:solidFill>
                  <a:schemeClr val="tx1"/>
                </a:solidFill>
              </a:rPr>
              <a:t>»</a:t>
            </a:r>
            <a:endParaRPr lang="ru-RU" dirty="0">
              <a:solidFill>
                <a:schemeClr val="tx1"/>
              </a:solidFill>
            </a:endParaRPr>
          </a:p>
        </p:txBody>
      </p:sp>
      <p:pic>
        <p:nvPicPr>
          <p:cNvPr id="3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7209" y="4066198"/>
            <a:ext cx="58493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1241" y="3873533"/>
            <a:ext cx="58493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2116" y="3687004"/>
            <a:ext cx="58493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311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13</a:t>
            </a:fld>
            <a:endParaRPr lang="en-US" dirty="0"/>
          </a:p>
        </p:txBody>
      </p:sp>
      <p:sp>
        <p:nvSpPr>
          <p:cNvPr id="4" name="Заголовок 3"/>
          <p:cNvSpPr>
            <a:spLocks noGrp="1"/>
          </p:cNvSpPr>
          <p:nvPr>
            <p:ph type="title"/>
          </p:nvPr>
        </p:nvSpPr>
        <p:spPr/>
        <p:txBody>
          <a:bodyPr/>
          <a:lstStyle/>
          <a:p>
            <a:r>
              <a:rPr lang="en-US" sz="2400" dirty="0"/>
              <a:t>development of information technologies and digital transformation of customs control FRM </a:t>
            </a:r>
            <a:endParaRPr lang="ru-RU" sz="2400" b="1" dirty="0">
              <a:effectLst>
                <a:outerShdw blurRad="38100" dist="38100" dir="2700000" algn="tl">
                  <a:srgbClr val="000000">
                    <a:alpha val="43137"/>
                  </a:srgbClr>
                </a:outerShdw>
              </a:effectLst>
            </a:endParaRPr>
          </a:p>
        </p:txBody>
      </p:sp>
      <p:sp>
        <p:nvSpPr>
          <p:cNvPr id="5" name="Freeform 6"/>
          <p:cNvSpPr>
            <a:spLocks noEditPoints="1"/>
          </p:cNvSpPr>
          <p:nvPr/>
        </p:nvSpPr>
        <p:spPr bwMode="auto">
          <a:xfrm>
            <a:off x="8913371" y="5644077"/>
            <a:ext cx="1164485" cy="698358"/>
          </a:xfrm>
          <a:custGeom>
            <a:avLst/>
            <a:gdLst>
              <a:gd name="T0" fmla="*/ 993 w 5693"/>
              <a:gd name="T1" fmla="*/ 1418 h 3823"/>
              <a:gd name="T2" fmla="*/ 859 w 5693"/>
              <a:gd name="T3" fmla="*/ 1517 h 3823"/>
              <a:gd name="T4" fmla="*/ 774 w 5693"/>
              <a:gd name="T5" fmla="*/ 1671 h 3823"/>
              <a:gd name="T6" fmla="*/ 737 w 5693"/>
              <a:gd name="T7" fmla="*/ 1854 h 3823"/>
              <a:gd name="T8" fmla="*/ 749 w 5693"/>
              <a:gd name="T9" fmla="*/ 2043 h 3823"/>
              <a:gd name="T10" fmla="*/ 809 w 5693"/>
              <a:gd name="T11" fmla="*/ 2214 h 3823"/>
              <a:gd name="T12" fmla="*/ 919 w 5693"/>
              <a:gd name="T13" fmla="*/ 2343 h 3823"/>
              <a:gd name="T14" fmla="*/ 1077 w 5693"/>
              <a:gd name="T15" fmla="*/ 2407 h 3823"/>
              <a:gd name="T16" fmla="*/ 4658 w 5693"/>
              <a:gd name="T17" fmla="*/ 2399 h 3823"/>
              <a:gd name="T18" fmla="*/ 4804 w 5693"/>
              <a:gd name="T19" fmla="*/ 2316 h 3823"/>
              <a:gd name="T20" fmla="*/ 4902 w 5693"/>
              <a:gd name="T21" fmla="*/ 2174 h 3823"/>
              <a:gd name="T22" fmla="*/ 4951 w 5693"/>
              <a:gd name="T23" fmla="*/ 1996 h 3823"/>
              <a:gd name="T24" fmla="*/ 4951 w 5693"/>
              <a:gd name="T25" fmla="*/ 1806 h 3823"/>
              <a:gd name="T26" fmla="*/ 4902 w 5693"/>
              <a:gd name="T27" fmla="*/ 1629 h 3823"/>
              <a:gd name="T28" fmla="*/ 4804 w 5693"/>
              <a:gd name="T29" fmla="*/ 1486 h 3823"/>
              <a:gd name="T30" fmla="*/ 4658 w 5693"/>
              <a:gd name="T31" fmla="*/ 1403 h 3823"/>
              <a:gd name="T32" fmla="*/ 485 w 5693"/>
              <a:gd name="T33" fmla="*/ 0 h 3823"/>
              <a:gd name="T34" fmla="*/ 273 w 5693"/>
              <a:gd name="T35" fmla="*/ 44 h 3823"/>
              <a:gd name="T36" fmla="*/ 121 w 5693"/>
              <a:gd name="T37" fmla="*/ 159 h 3823"/>
              <a:gd name="T38" fmla="*/ 30 w 5693"/>
              <a:gd name="T39" fmla="*/ 322 h 3823"/>
              <a:gd name="T40" fmla="*/ 0 w 5693"/>
              <a:gd name="T41" fmla="*/ 509 h 3823"/>
              <a:gd name="T42" fmla="*/ 30 w 5693"/>
              <a:gd name="T43" fmla="*/ 696 h 3823"/>
              <a:gd name="T44" fmla="*/ 121 w 5693"/>
              <a:gd name="T45" fmla="*/ 859 h 3823"/>
              <a:gd name="T46" fmla="*/ 273 w 5693"/>
              <a:gd name="T47" fmla="*/ 974 h 3823"/>
              <a:gd name="T48" fmla="*/ 485 w 5693"/>
              <a:gd name="T49" fmla="*/ 1018 h 3823"/>
              <a:gd name="T50" fmla="*/ 5372 w 5693"/>
              <a:gd name="T51" fmla="*/ 993 h 3823"/>
              <a:gd name="T52" fmla="*/ 5539 w 5693"/>
              <a:gd name="T53" fmla="*/ 893 h 3823"/>
              <a:gd name="T54" fmla="*/ 5645 w 5693"/>
              <a:gd name="T55" fmla="*/ 740 h 3823"/>
              <a:gd name="T56" fmla="*/ 5691 w 5693"/>
              <a:gd name="T57" fmla="*/ 557 h 3823"/>
              <a:gd name="T58" fmla="*/ 5675 w 5693"/>
              <a:gd name="T59" fmla="*/ 368 h 3823"/>
              <a:gd name="T60" fmla="*/ 5600 w 5693"/>
              <a:gd name="T61" fmla="*/ 196 h 3823"/>
              <a:gd name="T62" fmla="*/ 5463 w 5693"/>
              <a:gd name="T63" fmla="*/ 67 h 3823"/>
              <a:gd name="T64" fmla="*/ 5265 w 5693"/>
              <a:gd name="T65" fmla="*/ 3 h 3823"/>
              <a:gd name="T66" fmla="*/ 1404 w 5693"/>
              <a:gd name="T67" fmla="*/ 2869 h 3823"/>
              <a:gd name="T68" fmla="*/ 1599 w 5693"/>
              <a:gd name="T69" fmla="*/ 3109 h 3823"/>
              <a:gd name="T70" fmla="*/ 1765 w 5693"/>
              <a:gd name="T71" fmla="*/ 3289 h 3823"/>
              <a:gd name="T72" fmla="*/ 1941 w 5693"/>
              <a:gd name="T73" fmla="*/ 3454 h 3823"/>
              <a:gd name="T74" fmla="*/ 2128 w 5693"/>
              <a:gd name="T75" fmla="*/ 3596 h 3823"/>
              <a:gd name="T76" fmla="*/ 2330 w 5693"/>
              <a:gd name="T77" fmla="*/ 3708 h 3823"/>
              <a:gd name="T78" fmla="*/ 2550 w 5693"/>
              <a:gd name="T79" fmla="*/ 3787 h 3823"/>
              <a:gd name="T80" fmla="*/ 2787 w 5693"/>
              <a:gd name="T81" fmla="*/ 3822 h 3823"/>
              <a:gd name="T82" fmla="*/ 3029 w 5693"/>
              <a:gd name="T83" fmla="*/ 3811 h 3823"/>
              <a:gd name="T84" fmla="*/ 3253 w 5693"/>
              <a:gd name="T85" fmla="*/ 3758 h 3823"/>
              <a:gd name="T86" fmla="*/ 3461 w 5693"/>
              <a:gd name="T87" fmla="*/ 3667 h 3823"/>
              <a:gd name="T88" fmla="*/ 3654 w 5693"/>
              <a:gd name="T89" fmla="*/ 3545 h 3823"/>
              <a:gd name="T90" fmla="*/ 3834 w 5693"/>
              <a:gd name="T91" fmla="*/ 3394 h 3823"/>
              <a:gd name="T92" fmla="*/ 4002 w 5693"/>
              <a:gd name="T93" fmla="*/ 3220 h 3823"/>
              <a:gd name="T94" fmla="*/ 4157 w 5693"/>
              <a:gd name="T95" fmla="*/ 3029 h 3823"/>
              <a:gd name="T96" fmla="*/ 4300 w 5693"/>
              <a:gd name="T97" fmla="*/ 2825 h 3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93" h="3823">
                <a:moveTo>
                  <a:pt x="1124" y="1392"/>
                </a:moveTo>
                <a:lnTo>
                  <a:pt x="1077" y="1395"/>
                </a:lnTo>
                <a:lnTo>
                  <a:pt x="1033" y="1403"/>
                </a:lnTo>
                <a:lnTo>
                  <a:pt x="993" y="1418"/>
                </a:lnTo>
                <a:lnTo>
                  <a:pt x="955" y="1435"/>
                </a:lnTo>
                <a:lnTo>
                  <a:pt x="919" y="1459"/>
                </a:lnTo>
                <a:lnTo>
                  <a:pt x="888" y="1486"/>
                </a:lnTo>
                <a:lnTo>
                  <a:pt x="859" y="1517"/>
                </a:lnTo>
                <a:lnTo>
                  <a:pt x="832" y="1551"/>
                </a:lnTo>
                <a:lnTo>
                  <a:pt x="809" y="1589"/>
                </a:lnTo>
                <a:lnTo>
                  <a:pt x="791" y="1629"/>
                </a:lnTo>
                <a:lnTo>
                  <a:pt x="774" y="1671"/>
                </a:lnTo>
                <a:lnTo>
                  <a:pt x="759" y="1715"/>
                </a:lnTo>
                <a:lnTo>
                  <a:pt x="749" y="1760"/>
                </a:lnTo>
                <a:lnTo>
                  <a:pt x="741" y="1806"/>
                </a:lnTo>
                <a:lnTo>
                  <a:pt x="737" y="1854"/>
                </a:lnTo>
                <a:lnTo>
                  <a:pt x="735" y="1901"/>
                </a:lnTo>
                <a:lnTo>
                  <a:pt x="737" y="1949"/>
                </a:lnTo>
                <a:lnTo>
                  <a:pt x="741" y="1996"/>
                </a:lnTo>
                <a:lnTo>
                  <a:pt x="749" y="2043"/>
                </a:lnTo>
                <a:lnTo>
                  <a:pt x="759" y="2088"/>
                </a:lnTo>
                <a:lnTo>
                  <a:pt x="774" y="2132"/>
                </a:lnTo>
                <a:lnTo>
                  <a:pt x="791" y="2174"/>
                </a:lnTo>
                <a:lnTo>
                  <a:pt x="809" y="2214"/>
                </a:lnTo>
                <a:lnTo>
                  <a:pt x="832" y="2251"/>
                </a:lnTo>
                <a:lnTo>
                  <a:pt x="859" y="2285"/>
                </a:lnTo>
                <a:lnTo>
                  <a:pt x="888" y="2316"/>
                </a:lnTo>
                <a:lnTo>
                  <a:pt x="919" y="2343"/>
                </a:lnTo>
                <a:lnTo>
                  <a:pt x="955" y="2366"/>
                </a:lnTo>
                <a:lnTo>
                  <a:pt x="993" y="2385"/>
                </a:lnTo>
                <a:lnTo>
                  <a:pt x="1033" y="2399"/>
                </a:lnTo>
                <a:lnTo>
                  <a:pt x="1077" y="2407"/>
                </a:lnTo>
                <a:lnTo>
                  <a:pt x="1124" y="2410"/>
                </a:lnTo>
                <a:lnTo>
                  <a:pt x="4567" y="2410"/>
                </a:lnTo>
                <a:lnTo>
                  <a:pt x="4614" y="2407"/>
                </a:lnTo>
                <a:lnTo>
                  <a:pt x="4658" y="2399"/>
                </a:lnTo>
                <a:lnTo>
                  <a:pt x="4699" y="2385"/>
                </a:lnTo>
                <a:lnTo>
                  <a:pt x="4737" y="2366"/>
                </a:lnTo>
                <a:lnTo>
                  <a:pt x="4772" y="2343"/>
                </a:lnTo>
                <a:lnTo>
                  <a:pt x="4804" y="2316"/>
                </a:lnTo>
                <a:lnTo>
                  <a:pt x="4834" y="2285"/>
                </a:lnTo>
                <a:lnTo>
                  <a:pt x="4859" y="2251"/>
                </a:lnTo>
                <a:lnTo>
                  <a:pt x="4882" y="2214"/>
                </a:lnTo>
                <a:lnTo>
                  <a:pt x="4902" y="2174"/>
                </a:lnTo>
                <a:lnTo>
                  <a:pt x="4918" y="2132"/>
                </a:lnTo>
                <a:lnTo>
                  <a:pt x="4932" y="2088"/>
                </a:lnTo>
                <a:lnTo>
                  <a:pt x="4943" y="2043"/>
                </a:lnTo>
                <a:lnTo>
                  <a:pt x="4951" y="1996"/>
                </a:lnTo>
                <a:lnTo>
                  <a:pt x="4955" y="1949"/>
                </a:lnTo>
                <a:lnTo>
                  <a:pt x="4956" y="1901"/>
                </a:lnTo>
                <a:lnTo>
                  <a:pt x="4955" y="1854"/>
                </a:lnTo>
                <a:lnTo>
                  <a:pt x="4951" y="1806"/>
                </a:lnTo>
                <a:lnTo>
                  <a:pt x="4943" y="1760"/>
                </a:lnTo>
                <a:lnTo>
                  <a:pt x="4932" y="1715"/>
                </a:lnTo>
                <a:lnTo>
                  <a:pt x="4918" y="1671"/>
                </a:lnTo>
                <a:lnTo>
                  <a:pt x="4902" y="1629"/>
                </a:lnTo>
                <a:lnTo>
                  <a:pt x="4882" y="1589"/>
                </a:lnTo>
                <a:lnTo>
                  <a:pt x="4859" y="1551"/>
                </a:lnTo>
                <a:lnTo>
                  <a:pt x="4833" y="1517"/>
                </a:lnTo>
                <a:lnTo>
                  <a:pt x="4804" y="1486"/>
                </a:lnTo>
                <a:lnTo>
                  <a:pt x="4772" y="1459"/>
                </a:lnTo>
                <a:lnTo>
                  <a:pt x="4737" y="1435"/>
                </a:lnTo>
                <a:lnTo>
                  <a:pt x="4699" y="1418"/>
                </a:lnTo>
                <a:lnTo>
                  <a:pt x="4658" y="1403"/>
                </a:lnTo>
                <a:lnTo>
                  <a:pt x="4614" y="1395"/>
                </a:lnTo>
                <a:lnTo>
                  <a:pt x="4567" y="1392"/>
                </a:lnTo>
                <a:lnTo>
                  <a:pt x="1124" y="1392"/>
                </a:lnTo>
                <a:close/>
                <a:moveTo>
                  <a:pt x="485" y="0"/>
                </a:moveTo>
                <a:lnTo>
                  <a:pt x="426" y="3"/>
                </a:lnTo>
                <a:lnTo>
                  <a:pt x="372" y="12"/>
                </a:lnTo>
                <a:lnTo>
                  <a:pt x="321" y="26"/>
                </a:lnTo>
                <a:lnTo>
                  <a:pt x="273" y="44"/>
                </a:lnTo>
                <a:lnTo>
                  <a:pt x="229" y="67"/>
                </a:lnTo>
                <a:lnTo>
                  <a:pt x="189" y="94"/>
                </a:lnTo>
                <a:lnTo>
                  <a:pt x="153" y="125"/>
                </a:lnTo>
                <a:lnTo>
                  <a:pt x="121" y="159"/>
                </a:lnTo>
                <a:lnTo>
                  <a:pt x="93" y="196"/>
                </a:lnTo>
                <a:lnTo>
                  <a:pt x="68" y="237"/>
                </a:lnTo>
                <a:lnTo>
                  <a:pt x="47" y="279"/>
                </a:lnTo>
                <a:lnTo>
                  <a:pt x="30" y="322"/>
                </a:lnTo>
                <a:lnTo>
                  <a:pt x="16" y="368"/>
                </a:lnTo>
                <a:lnTo>
                  <a:pt x="7" y="414"/>
                </a:lnTo>
                <a:lnTo>
                  <a:pt x="2" y="462"/>
                </a:lnTo>
                <a:lnTo>
                  <a:pt x="0" y="509"/>
                </a:lnTo>
                <a:lnTo>
                  <a:pt x="2" y="557"/>
                </a:lnTo>
                <a:lnTo>
                  <a:pt x="7" y="604"/>
                </a:lnTo>
                <a:lnTo>
                  <a:pt x="16" y="651"/>
                </a:lnTo>
                <a:lnTo>
                  <a:pt x="30" y="696"/>
                </a:lnTo>
                <a:lnTo>
                  <a:pt x="47" y="740"/>
                </a:lnTo>
                <a:lnTo>
                  <a:pt x="68" y="782"/>
                </a:lnTo>
                <a:lnTo>
                  <a:pt x="93" y="822"/>
                </a:lnTo>
                <a:lnTo>
                  <a:pt x="121" y="859"/>
                </a:lnTo>
                <a:lnTo>
                  <a:pt x="153" y="893"/>
                </a:lnTo>
                <a:lnTo>
                  <a:pt x="189" y="924"/>
                </a:lnTo>
                <a:lnTo>
                  <a:pt x="229" y="951"/>
                </a:lnTo>
                <a:lnTo>
                  <a:pt x="273" y="974"/>
                </a:lnTo>
                <a:lnTo>
                  <a:pt x="321" y="993"/>
                </a:lnTo>
                <a:lnTo>
                  <a:pt x="372" y="1006"/>
                </a:lnTo>
                <a:lnTo>
                  <a:pt x="426" y="1015"/>
                </a:lnTo>
                <a:lnTo>
                  <a:pt x="485" y="1018"/>
                </a:lnTo>
                <a:lnTo>
                  <a:pt x="5206" y="1018"/>
                </a:lnTo>
                <a:lnTo>
                  <a:pt x="5265" y="1015"/>
                </a:lnTo>
                <a:lnTo>
                  <a:pt x="5320" y="1006"/>
                </a:lnTo>
                <a:lnTo>
                  <a:pt x="5372" y="993"/>
                </a:lnTo>
                <a:lnTo>
                  <a:pt x="5419" y="974"/>
                </a:lnTo>
                <a:lnTo>
                  <a:pt x="5463" y="951"/>
                </a:lnTo>
                <a:lnTo>
                  <a:pt x="5502" y="924"/>
                </a:lnTo>
                <a:lnTo>
                  <a:pt x="5539" y="893"/>
                </a:lnTo>
                <a:lnTo>
                  <a:pt x="5570" y="859"/>
                </a:lnTo>
                <a:lnTo>
                  <a:pt x="5600" y="822"/>
                </a:lnTo>
                <a:lnTo>
                  <a:pt x="5624" y="782"/>
                </a:lnTo>
                <a:lnTo>
                  <a:pt x="5645" y="740"/>
                </a:lnTo>
                <a:lnTo>
                  <a:pt x="5662" y="696"/>
                </a:lnTo>
                <a:lnTo>
                  <a:pt x="5675" y="651"/>
                </a:lnTo>
                <a:lnTo>
                  <a:pt x="5684" y="604"/>
                </a:lnTo>
                <a:lnTo>
                  <a:pt x="5691" y="557"/>
                </a:lnTo>
                <a:lnTo>
                  <a:pt x="5693" y="509"/>
                </a:lnTo>
                <a:lnTo>
                  <a:pt x="5691" y="462"/>
                </a:lnTo>
                <a:lnTo>
                  <a:pt x="5684" y="414"/>
                </a:lnTo>
                <a:lnTo>
                  <a:pt x="5675" y="368"/>
                </a:lnTo>
                <a:lnTo>
                  <a:pt x="5662" y="322"/>
                </a:lnTo>
                <a:lnTo>
                  <a:pt x="5645" y="279"/>
                </a:lnTo>
                <a:lnTo>
                  <a:pt x="5624" y="237"/>
                </a:lnTo>
                <a:lnTo>
                  <a:pt x="5600" y="196"/>
                </a:lnTo>
                <a:lnTo>
                  <a:pt x="5571" y="159"/>
                </a:lnTo>
                <a:lnTo>
                  <a:pt x="5539" y="125"/>
                </a:lnTo>
                <a:lnTo>
                  <a:pt x="5502" y="94"/>
                </a:lnTo>
                <a:lnTo>
                  <a:pt x="5463" y="67"/>
                </a:lnTo>
                <a:lnTo>
                  <a:pt x="5419" y="44"/>
                </a:lnTo>
                <a:lnTo>
                  <a:pt x="5372" y="26"/>
                </a:lnTo>
                <a:lnTo>
                  <a:pt x="5320" y="12"/>
                </a:lnTo>
                <a:lnTo>
                  <a:pt x="5265" y="3"/>
                </a:lnTo>
                <a:lnTo>
                  <a:pt x="5206" y="0"/>
                </a:lnTo>
                <a:lnTo>
                  <a:pt x="485" y="0"/>
                </a:lnTo>
                <a:close/>
                <a:moveTo>
                  <a:pt x="1328" y="2772"/>
                </a:moveTo>
                <a:lnTo>
                  <a:pt x="1404" y="2869"/>
                </a:lnTo>
                <a:lnTo>
                  <a:pt x="1481" y="2965"/>
                </a:lnTo>
                <a:lnTo>
                  <a:pt x="1520" y="3014"/>
                </a:lnTo>
                <a:lnTo>
                  <a:pt x="1560" y="3061"/>
                </a:lnTo>
                <a:lnTo>
                  <a:pt x="1599" y="3109"/>
                </a:lnTo>
                <a:lnTo>
                  <a:pt x="1640" y="3155"/>
                </a:lnTo>
                <a:lnTo>
                  <a:pt x="1681" y="3200"/>
                </a:lnTo>
                <a:lnTo>
                  <a:pt x="1723" y="3246"/>
                </a:lnTo>
                <a:lnTo>
                  <a:pt x="1765" y="3289"/>
                </a:lnTo>
                <a:lnTo>
                  <a:pt x="1808" y="3332"/>
                </a:lnTo>
                <a:lnTo>
                  <a:pt x="1852" y="3374"/>
                </a:lnTo>
                <a:lnTo>
                  <a:pt x="1896" y="3415"/>
                </a:lnTo>
                <a:lnTo>
                  <a:pt x="1941" y="3454"/>
                </a:lnTo>
                <a:lnTo>
                  <a:pt x="1986" y="3492"/>
                </a:lnTo>
                <a:lnTo>
                  <a:pt x="2033" y="3528"/>
                </a:lnTo>
                <a:lnTo>
                  <a:pt x="2080" y="3563"/>
                </a:lnTo>
                <a:lnTo>
                  <a:pt x="2128" y="3596"/>
                </a:lnTo>
                <a:lnTo>
                  <a:pt x="2177" y="3627"/>
                </a:lnTo>
                <a:lnTo>
                  <a:pt x="2227" y="3656"/>
                </a:lnTo>
                <a:lnTo>
                  <a:pt x="2279" y="3684"/>
                </a:lnTo>
                <a:lnTo>
                  <a:pt x="2330" y="3708"/>
                </a:lnTo>
                <a:lnTo>
                  <a:pt x="2383" y="3731"/>
                </a:lnTo>
                <a:lnTo>
                  <a:pt x="2438" y="3752"/>
                </a:lnTo>
                <a:lnTo>
                  <a:pt x="2493" y="3770"/>
                </a:lnTo>
                <a:lnTo>
                  <a:pt x="2550" y="3787"/>
                </a:lnTo>
                <a:lnTo>
                  <a:pt x="2607" y="3799"/>
                </a:lnTo>
                <a:lnTo>
                  <a:pt x="2666" y="3810"/>
                </a:lnTo>
                <a:lnTo>
                  <a:pt x="2726" y="3816"/>
                </a:lnTo>
                <a:lnTo>
                  <a:pt x="2787" y="3822"/>
                </a:lnTo>
                <a:lnTo>
                  <a:pt x="2850" y="3823"/>
                </a:lnTo>
                <a:lnTo>
                  <a:pt x="2911" y="3822"/>
                </a:lnTo>
                <a:lnTo>
                  <a:pt x="2970" y="3817"/>
                </a:lnTo>
                <a:lnTo>
                  <a:pt x="3029" y="3811"/>
                </a:lnTo>
                <a:lnTo>
                  <a:pt x="3086" y="3801"/>
                </a:lnTo>
                <a:lnTo>
                  <a:pt x="3143" y="3789"/>
                </a:lnTo>
                <a:lnTo>
                  <a:pt x="3198" y="3774"/>
                </a:lnTo>
                <a:lnTo>
                  <a:pt x="3253" y="3758"/>
                </a:lnTo>
                <a:lnTo>
                  <a:pt x="3306" y="3738"/>
                </a:lnTo>
                <a:lnTo>
                  <a:pt x="3358" y="3717"/>
                </a:lnTo>
                <a:lnTo>
                  <a:pt x="3411" y="3693"/>
                </a:lnTo>
                <a:lnTo>
                  <a:pt x="3461" y="3667"/>
                </a:lnTo>
                <a:lnTo>
                  <a:pt x="3511" y="3640"/>
                </a:lnTo>
                <a:lnTo>
                  <a:pt x="3559" y="3610"/>
                </a:lnTo>
                <a:lnTo>
                  <a:pt x="3607" y="3578"/>
                </a:lnTo>
                <a:lnTo>
                  <a:pt x="3654" y="3545"/>
                </a:lnTo>
                <a:lnTo>
                  <a:pt x="3701" y="3510"/>
                </a:lnTo>
                <a:lnTo>
                  <a:pt x="3747" y="3472"/>
                </a:lnTo>
                <a:lnTo>
                  <a:pt x="3790" y="3434"/>
                </a:lnTo>
                <a:lnTo>
                  <a:pt x="3834" y="3394"/>
                </a:lnTo>
                <a:lnTo>
                  <a:pt x="3877" y="3353"/>
                </a:lnTo>
                <a:lnTo>
                  <a:pt x="3919" y="3310"/>
                </a:lnTo>
                <a:lnTo>
                  <a:pt x="3961" y="3266"/>
                </a:lnTo>
                <a:lnTo>
                  <a:pt x="4002" y="3220"/>
                </a:lnTo>
                <a:lnTo>
                  <a:pt x="4042" y="3174"/>
                </a:lnTo>
                <a:lnTo>
                  <a:pt x="4080" y="3128"/>
                </a:lnTo>
                <a:lnTo>
                  <a:pt x="4119" y="3079"/>
                </a:lnTo>
                <a:lnTo>
                  <a:pt x="4157" y="3029"/>
                </a:lnTo>
                <a:lnTo>
                  <a:pt x="4193" y="2980"/>
                </a:lnTo>
                <a:lnTo>
                  <a:pt x="4230" y="2929"/>
                </a:lnTo>
                <a:lnTo>
                  <a:pt x="4266" y="2877"/>
                </a:lnTo>
                <a:lnTo>
                  <a:pt x="4300" y="2825"/>
                </a:lnTo>
                <a:lnTo>
                  <a:pt x="4335" y="2772"/>
                </a:lnTo>
                <a:lnTo>
                  <a:pt x="1328" y="2772"/>
                </a:lnTo>
                <a:close/>
              </a:path>
            </a:pathLst>
          </a:custGeom>
          <a:solidFill>
            <a:schemeClr val="bg1">
              <a:lumMod val="85000"/>
            </a:schemeClr>
          </a:solidFill>
          <a:ln>
            <a:solidFill>
              <a:schemeClr val="accent1"/>
            </a:solidFill>
          </a:ln>
        </p:spPr>
        <p:txBody>
          <a:bodyPr vert="horz" wrap="square" lIns="60954" tIns="30477" rIns="60954" bIns="30477" numCol="1" anchor="t" anchorCtr="0" compatLnSpc="1">
            <a:prstTxWarp prst="textNoShape">
              <a:avLst/>
            </a:prstTxWarp>
          </a:bodyPr>
          <a:lstStyle/>
          <a:p>
            <a:endParaRPr lang="ru-RU" dirty="0">
              <a:solidFill>
                <a:schemeClr val="tx1">
                  <a:lumMod val="75000"/>
                  <a:lumOff val="25000"/>
                </a:schemeClr>
              </a:solidFill>
            </a:endParaRPr>
          </a:p>
        </p:txBody>
      </p:sp>
      <p:sp>
        <p:nvSpPr>
          <p:cNvPr id="7" name="Freeform 7"/>
          <p:cNvSpPr>
            <a:spLocks/>
          </p:cNvSpPr>
          <p:nvPr/>
        </p:nvSpPr>
        <p:spPr bwMode="auto">
          <a:xfrm>
            <a:off x="8510300" y="982370"/>
            <a:ext cx="3308807" cy="4496336"/>
          </a:xfrm>
          <a:custGeom>
            <a:avLst/>
            <a:gdLst>
              <a:gd name="T0" fmla="*/ 0 w 10629"/>
              <a:gd name="T1" fmla="*/ 10485 h 13484"/>
              <a:gd name="T2" fmla="*/ 48 w 10629"/>
              <a:gd name="T3" fmla="*/ 13471 h 13484"/>
              <a:gd name="T4" fmla="*/ 117 w 10629"/>
              <a:gd name="T5" fmla="*/ 13479 h 13484"/>
              <a:gd name="T6" fmla="*/ 256 w 10629"/>
              <a:gd name="T7" fmla="*/ 13482 h 13484"/>
              <a:gd name="T8" fmla="*/ 547 w 10629"/>
              <a:gd name="T9" fmla="*/ 13484 h 13484"/>
              <a:gd name="T10" fmla="*/ 1075 w 10629"/>
              <a:gd name="T11" fmla="*/ 13484 h 13484"/>
              <a:gd name="T12" fmla="*/ 1652 w 10629"/>
              <a:gd name="T13" fmla="*/ 13482 h 13484"/>
              <a:gd name="T14" fmla="*/ 1796 w 10629"/>
              <a:gd name="T15" fmla="*/ 13443 h 13484"/>
              <a:gd name="T16" fmla="*/ 1908 w 10629"/>
              <a:gd name="T17" fmla="*/ 13368 h 13484"/>
              <a:gd name="T18" fmla="*/ 1987 w 10629"/>
              <a:gd name="T19" fmla="*/ 13265 h 13484"/>
              <a:gd name="T20" fmla="*/ 2035 w 10629"/>
              <a:gd name="T21" fmla="*/ 13143 h 13484"/>
              <a:gd name="T22" fmla="*/ 2052 w 10629"/>
              <a:gd name="T23" fmla="*/ 13011 h 13484"/>
              <a:gd name="T24" fmla="*/ 2036 w 10629"/>
              <a:gd name="T25" fmla="*/ 12879 h 13484"/>
              <a:gd name="T26" fmla="*/ 1988 w 10629"/>
              <a:gd name="T27" fmla="*/ 12758 h 13484"/>
              <a:gd name="T28" fmla="*/ 1909 w 10629"/>
              <a:gd name="T29" fmla="*/ 12654 h 13484"/>
              <a:gd name="T30" fmla="*/ 1797 w 10629"/>
              <a:gd name="T31" fmla="*/ 12579 h 13484"/>
              <a:gd name="T32" fmla="*/ 1652 w 10629"/>
              <a:gd name="T33" fmla="*/ 12540 h 13484"/>
              <a:gd name="T34" fmla="*/ 908 w 10629"/>
              <a:gd name="T35" fmla="*/ 10882 h 13484"/>
              <a:gd name="T36" fmla="*/ 7106 w 10629"/>
              <a:gd name="T37" fmla="*/ 4691 h 13484"/>
              <a:gd name="T38" fmla="*/ 7188 w 10629"/>
              <a:gd name="T39" fmla="*/ 5091 h 13484"/>
              <a:gd name="T40" fmla="*/ 7221 w 10629"/>
              <a:gd name="T41" fmla="*/ 5503 h 13484"/>
              <a:gd name="T42" fmla="*/ 7203 w 10629"/>
              <a:gd name="T43" fmla="*/ 5937 h 13484"/>
              <a:gd name="T44" fmla="*/ 7127 w 10629"/>
              <a:gd name="T45" fmla="*/ 6405 h 13484"/>
              <a:gd name="T46" fmla="*/ 6987 w 10629"/>
              <a:gd name="T47" fmla="*/ 6918 h 13484"/>
              <a:gd name="T48" fmla="*/ 6776 w 10629"/>
              <a:gd name="T49" fmla="*/ 7486 h 13484"/>
              <a:gd name="T50" fmla="*/ 6492 w 10629"/>
              <a:gd name="T51" fmla="*/ 8120 h 13484"/>
              <a:gd name="T52" fmla="*/ 6124 w 10629"/>
              <a:gd name="T53" fmla="*/ 8832 h 13484"/>
              <a:gd name="T54" fmla="*/ 5671 w 10629"/>
              <a:gd name="T55" fmla="*/ 9631 h 13484"/>
              <a:gd name="T56" fmla="*/ 5126 w 10629"/>
              <a:gd name="T57" fmla="*/ 10528 h 13484"/>
              <a:gd name="T58" fmla="*/ 4471 w 10629"/>
              <a:gd name="T59" fmla="*/ 12540 h 13484"/>
              <a:gd name="T60" fmla="*/ 4328 w 10629"/>
              <a:gd name="T61" fmla="*/ 12579 h 13484"/>
              <a:gd name="T62" fmla="*/ 4216 w 10629"/>
              <a:gd name="T63" fmla="*/ 12654 h 13484"/>
              <a:gd name="T64" fmla="*/ 4136 w 10629"/>
              <a:gd name="T65" fmla="*/ 12758 h 13484"/>
              <a:gd name="T66" fmla="*/ 4088 w 10629"/>
              <a:gd name="T67" fmla="*/ 12879 h 13484"/>
              <a:gd name="T68" fmla="*/ 4073 w 10629"/>
              <a:gd name="T69" fmla="*/ 13011 h 13484"/>
              <a:gd name="T70" fmla="*/ 4088 w 10629"/>
              <a:gd name="T71" fmla="*/ 13143 h 13484"/>
              <a:gd name="T72" fmla="*/ 4136 w 10629"/>
              <a:gd name="T73" fmla="*/ 13265 h 13484"/>
              <a:gd name="T74" fmla="*/ 4216 w 10629"/>
              <a:gd name="T75" fmla="*/ 13368 h 13484"/>
              <a:gd name="T76" fmla="*/ 4328 w 10629"/>
              <a:gd name="T77" fmla="*/ 13443 h 13484"/>
              <a:gd name="T78" fmla="*/ 4471 w 10629"/>
              <a:gd name="T79" fmla="*/ 13482 h 13484"/>
              <a:gd name="T80" fmla="*/ 6034 w 10629"/>
              <a:gd name="T81" fmla="*/ 10805 h 13484"/>
              <a:gd name="T82" fmla="*/ 6537 w 10629"/>
              <a:gd name="T83" fmla="*/ 9967 h 13484"/>
              <a:gd name="T84" fmla="*/ 6975 w 10629"/>
              <a:gd name="T85" fmla="*/ 9186 h 13484"/>
              <a:gd name="T86" fmla="*/ 7347 w 10629"/>
              <a:gd name="T87" fmla="*/ 8456 h 13484"/>
              <a:gd name="T88" fmla="*/ 7649 w 10629"/>
              <a:gd name="T89" fmla="*/ 7768 h 13484"/>
              <a:gd name="T90" fmla="*/ 7879 w 10629"/>
              <a:gd name="T91" fmla="*/ 7114 h 13484"/>
              <a:gd name="T92" fmla="*/ 8036 w 10629"/>
              <a:gd name="T93" fmla="*/ 6487 h 13484"/>
              <a:gd name="T94" fmla="*/ 8117 w 10629"/>
              <a:gd name="T95" fmla="*/ 5879 h 13484"/>
              <a:gd name="T96" fmla="*/ 8120 w 10629"/>
              <a:gd name="T97" fmla="*/ 5283 h 13484"/>
              <a:gd name="T98" fmla="*/ 8041 w 10629"/>
              <a:gd name="T99" fmla="*/ 4691 h 13484"/>
              <a:gd name="T100" fmla="*/ 7881 w 10629"/>
              <a:gd name="T101" fmla="*/ 4094 h 13484"/>
              <a:gd name="T102" fmla="*/ 9493 w 10629"/>
              <a:gd name="T103" fmla="*/ 1828 h 13484"/>
              <a:gd name="T104" fmla="*/ 8492 w 10629"/>
              <a:gd name="T105" fmla="*/ 773 h 13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29" h="13484">
                <a:moveTo>
                  <a:pt x="8492" y="773"/>
                </a:moveTo>
                <a:lnTo>
                  <a:pt x="8850" y="1150"/>
                </a:lnTo>
                <a:lnTo>
                  <a:pt x="0" y="10485"/>
                </a:lnTo>
                <a:lnTo>
                  <a:pt x="0" y="13464"/>
                </a:lnTo>
                <a:lnTo>
                  <a:pt x="26" y="13468"/>
                </a:lnTo>
                <a:lnTo>
                  <a:pt x="48" y="13471"/>
                </a:lnTo>
                <a:lnTo>
                  <a:pt x="69" y="13474"/>
                </a:lnTo>
                <a:lnTo>
                  <a:pt x="91" y="13476"/>
                </a:lnTo>
                <a:lnTo>
                  <a:pt x="117" y="13479"/>
                </a:lnTo>
                <a:lnTo>
                  <a:pt x="152" y="13480"/>
                </a:lnTo>
                <a:lnTo>
                  <a:pt x="197" y="13481"/>
                </a:lnTo>
                <a:lnTo>
                  <a:pt x="256" y="13482"/>
                </a:lnTo>
                <a:lnTo>
                  <a:pt x="332" y="13483"/>
                </a:lnTo>
                <a:lnTo>
                  <a:pt x="428" y="13484"/>
                </a:lnTo>
                <a:lnTo>
                  <a:pt x="547" y="13484"/>
                </a:lnTo>
                <a:lnTo>
                  <a:pt x="693" y="13484"/>
                </a:lnTo>
                <a:lnTo>
                  <a:pt x="868" y="13484"/>
                </a:lnTo>
                <a:lnTo>
                  <a:pt x="1075" y="13484"/>
                </a:lnTo>
                <a:lnTo>
                  <a:pt x="1316" y="13484"/>
                </a:lnTo>
                <a:lnTo>
                  <a:pt x="1598" y="13484"/>
                </a:lnTo>
                <a:lnTo>
                  <a:pt x="1652" y="13482"/>
                </a:lnTo>
                <a:lnTo>
                  <a:pt x="1704" y="13473"/>
                </a:lnTo>
                <a:lnTo>
                  <a:pt x="1752" y="13461"/>
                </a:lnTo>
                <a:lnTo>
                  <a:pt x="1796" y="13443"/>
                </a:lnTo>
                <a:lnTo>
                  <a:pt x="1836" y="13422"/>
                </a:lnTo>
                <a:lnTo>
                  <a:pt x="1874" y="13397"/>
                </a:lnTo>
                <a:lnTo>
                  <a:pt x="1908" y="13368"/>
                </a:lnTo>
                <a:lnTo>
                  <a:pt x="1938" y="13336"/>
                </a:lnTo>
                <a:lnTo>
                  <a:pt x="1964" y="13302"/>
                </a:lnTo>
                <a:lnTo>
                  <a:pt x="1987" y="13265"/>
                </a:lnTo>
                <a:lnTo>
                  <a:pt x="2007" y="13226"/>
                </a:lnTo>
                <a:lnTo>
                  <a:pt x="2023" y="13185"/>
                </a:lnTo>
                <a:lnTo>
                  <a:pt x="2035" y="13143"/>
                </a:lnTo>
                <a:lnTo>
                  <a:pt x="2045" y="13099"/>
                </a:lnTo>
                <a:lnTo>
                  <a:pt x="2050" y="13056"/>
                </a:lnTo>
                <a:lnTo>
                  <a:pt x="2052" y="13011"/>
                </a:lnTo>
                <a:lnTo>
                  <a:pt x="2050" y="12966"/>
                </a:lnTo>
                <a:lnTo>
                  <a:pt x="2045" y="12923"/>
                </a:lnTo>
                <a:lnTo>
                  <a:pt x="2036" y="12879"/>
                </a:lnTo>
                <a:lnTo>
                  <a:pt x="2024" y="12837"/>
                </a:lnTo>
                <a:lnTo>
                  <a:pt x="2008" y="12796"/>
                </a:lnTo>
                <a:lnTo>
                  <a:pt x="1988" y="12758"/>
                </a:lnTo>
                <a:lnTo>
                  <a:pt x="1965" y="12720"/>
                </a:lnTo>
                <a:lnTo>
                  <a:pt x="1939" y="12686"/>
                </a:lnTo>
                <a:lnTo>
                  <a:pt x="1909" y="12654"/>
                </a:lnTo>
                <a:lnTo>
                  <a:pt x="1875" y="12625"/>
                </a:lnTo>
                <a:lnTo>
                  <a:pt x="1838" y="12600"/>
                </a:lnTo>
                <a:lnTo>
                  <a:pt x="1797" y="12579"/>
                </a:lnTo>
                <a:lnTo>
                  <a:pt x="1753" y="12561"/>
                </a:lnTo>
                <a:lnTo>
                  <a:pt x="1705" y="12549"/>
                </a:lnTo>
                <a:lnTo>
                  <a:pt x="1652" y="12540"/>
                </a:lnTo>
                <a:lnTo>
                  <a:pt x="1598" y="12538"/>
                </a:lnTo>
                <a:lnTo>
                  <a:pt x="908" y="12538"/>
                </a:lnTo>
                <a:lnTo>
                  <a:pt x="908" y="10882"/>
                </a:lnTo>
                <a:lnTo>
                  <a:pt x="7030" y="4426"/>
                </a:lnTo>
                <a:lnTo>
                  <a:pt x="7070" y="4559"/>
                </a:lnTo>
                <a:lnTo>
                  <a:pt x="7106" y="4691"/>
                </a:lnTo>
                <a:lnTo>
                  <a:pt x="7138" y="4824"/>
                </a:lnTo>
                <a:lnTo>
                  <a:pt x="7166" y="4957"/>
                </a:lnTo>
                <a:lnTo>
                  <a:pt x="7188" y="5091"/>
                </a:lnTo>
                <a:lnTo>
                  <a:pt x="7204" y="5227"/>
                </a:lnTo>
                <a:lnTo>
                  <a:pt x="7216" y="5363"/>
                </a:lnTo>
                <a:lnTo>
                  <a:pt x="7221" y="5503"/>
                </a:lnTo>
                <a:lnTo>
                  <a:pt x="7222" y="5644"/>
                </a:lnTo>
                <a:lnTo>
                  <a:pt x="7216" y="5788"/>
                </a:lnTo>
                <a:lnTo>
                  <a:pt x="7203" y="5937"/>
                </a:lnTo>
                <a:lnTo>
                  <a:pt x="7184" y="6089"/>
                </a:lnTo>
                <a:lnTo>
                  <a:pt x="7159" y="6244"/>
                </a:lnTo>
                <a:lnTo>
                  <a:pt x="7127" y="6405"/>
                </a:lnTo>
                <a:lnTo>
                  <a:pt x="7087" y="6570"/>
                </a:lnTo>
                <a:lnTo>
                  <a:pt x="7041" y="6741"/>
                </a:lnTo>
                <a:lnTo>
                  <a:pt x="6987" y="6918"/>
                </a:lnTo>
                <a:lnTo>
                  <a:pt x="6925" y="7100"/>
                </a:lnTo>
                <a:lnTo>
                  <a:pt x="6855" y="7290"/>
                </a:lnTo>
                <a:lnTo>
                  <a:pt x="6776" y="7486"/>
                </a:lnTo>
                <a:lnTo>
                  <a:pt x="6691" y="7689"/>
                </a:lnTo>
                <a:lnTo>
                  <a:pt x="6595" y="7900"/>
                </a:lnTo>
                <a:lnTo>
                  <a:pt x="6492" y="8120"/>
                </a:lnTo>
                <a:lnTo>
                  <a:pt x="6379" y="8348"/>
                </a:lnTo>
                <a:lnTo>
                  <a:pt x="6256" y="8584"/>
                </a:lnTo>
                <a:lnTo>
                  <a:pt x="6124" y="8832"/>
                </a:lnTo>
                <a:lnTo>
                  <a:pt x="5983" y="9088"/>
                </a:lnTo>
                <a:lnTo>
                  <a:pt x="5833" y="9354"/>
                </a:lnTo>
                <a:lnTo>
                  <a:pt x="5671" y="9631"/>
                </a:lnTo>
                <a:lnTo>
                  <a:pt x="5500" y="9918"/>
                </a:lnTo>
                <a:lnTo>
                  <a:pt x="5319" y="10217"/>
                </a:lnTo>
                <a:lnTo>
                  <a:pt x="5126" y="10528"/>
                </a:lnTo>
                <a:lnTo>
                  <a:pt x="5126" y="12538"/>
                </a:lnTo>
                <a:lnTo>
                  <a:pt x="4527" y="12538"/>
                </a:lnTo>
                <a:lnTo>
                  <a:pt x="4471" y="12540"/>
                </a:lnTo>
                <a:lnTo>
                  <a:pt x="4420" y="12549"/>
                </a:lnTo>
                <a:lnTo>
                  <a:pt x="4372" y="12561"/>
                </a:lnTo>
                <a:lnTo>
                  <a:pt x="4328" y="12579"/>
                </a:lnTo>
                <a:lnTo>
                  <a:pt x="4287" y="12600"/>
                </a:lnTo>
                <a:lnTo>
                  <a:pt x="4249" y="12625"/>
                </a:lnTo>
                <a:lnTo>
                  <a:pt x="4216" y="12654"/>
                </a:lnTo>
                <a:lnTo>
                  <a:pt x="4186" y="12686"/>
                </a:lnTo>
                <a:lnTo>
                  <a:pt x="4159" y="12720"/>
                </a:lnTo>
                <a:lnTo>
                  <a:pt x="4136" y="12758"/>
                </a:lnTo>
                <a:lnTo>
                  <a:pt x="4116" y="12796"/>
                </a:lnTo>
                <a:lnTo>
                  <a:pt x="4101" y="12837"/>
                </a:lnTo>
                <a:lnTo>
                  <a:pt x="4088" y="12879"/>
                </a:lnTo>
                <a:lnTo>
                  <a:pt x="4079" y="12923"/>
                </a:lnTo>
                <a:lnTo>
                  <a:pt x="4074" y="12966"/>
                </a:lnTo>
                <a:lnTo>
                  <a:pt x="4073" y="13011"/>
                </a:lnTo>
                <a:lnTo>
                  <a:pt x="4074" y="13056"/>
                </a:lnTo>
                <a:lnTo>
                  <a:pt x="4079" y="13099"/>
                </a:lnTo>
                <a:lnTo>
                  <a:pt x="4088" y="13143"/>
                </a:lnTo>
                <a:lnTo>
                  <a:pt x="4101" y="13185"/>
                </a:lnTo>
                <a:lnTo>
                  <a:pt x="4116" y="13226"/>
                </a:lnTo>
                <a:lnTo>
                  <a:pt x="4136" y="13265"/>
                </a:lnTo>
                <a:lnTo>
                  <a:pt x="4159" y="13302"/>
                </a:lnTo>
                <a:lnTo>
                  <a:pt x="4186" y="13336"/>
                </a:lnTo>
                <a:lnTo>
                  <a:pt x="4216" y="13368"/>
                </a:lnTo>
                <a:lnTo>
                  <a:pt x="4249" y="13397"/>
                </a:lnTo>
                <a:lnTo>
                  <a:pt x="4287" y="13422"/>
                </a:lnTo>
                <a:lnTo>
                  <a:pt x="4328" y="13443"/>
                </a:lnTo>
                <a:lnTo>
                  <a:pt x="4372" y="13461"/>
                </a:lnTo>
                <a:lnTo>
                  <a:pt x="4420" y="13473"/>
                </a:lnTo>
                <a:lnTo>
                  <a:pt x="4471" y="13482"/>
                </a:lnTo>
                <a:lnTo>
                  <a:pt x="4527" y="13484"/>
                </a:lnTo>
                <a:lnTo>
                  <a:pt x="6034" y="13484"/>
                </a:lnTo>
                <a:lnTo>
                  <a:pt x="6034" y="10805"/>
                </a:lnTo>
                <a:lnTo>
                  <a:pt x="6209" y="10519"/>
                </a:lnTo>
                <a:lnTo>
                  <a:pt x="6377" y="10240"/>
                </a:lnTo>
                <a:lnTo>
                  <a:pt x="6537" y="9967"/>
                </a:lnTo>
                <a:lnTo>
                  <a:pt x="6691" y="9701"/>
                </a:lnTo>
                <a:lnTo>
                  <a:pt x="6836" y="9441"/>
                </a:lnTo>
                <a:lnTo>
                  <a:pt x="6975" y="9186"/>
                </a:lnTo>
                <a:lnTo>
                  <a:pt x="7106" y="8938"/>
                </a:lnTo>
                <a:lnTo>
                  <a:pt x="7230" y="8695"/>
                </a:lnTo>
                <a:lnTo>
                  <a:pt x="7347" y="8456"/>
                </a:lnTo>
                <a:lnTo>
                  <a:pt x="7455" y="8222"/>
                </a:lnTo>
                <a:lnTo>
                  <a:pt x="7556" y="7993"/>
                </a:lnTo>
                <a:lnTo>
                  <a:pt x="7649" y="7768"/>
                </a:lnTo>
                <a:lnTo>
                  <a:pt x="7734" y="7546"/>
                </a:lnTo>
                <a:lnTo>
                  <a:pt x="7810" y="7328"/>
                </a:lnTo>
                <a:lnTo>
                  <a:pt x="7879" y="7114"/>
                </a:lnTo>
                <a:lnTo>
                  <a:pt x="7940" y="6902"/>
                </a:lnTo>
                <a:lnTo>
                  <a:pt x="7992" y="6694"/>
                </a:lnTo>
                <a:lnTo>
                  <a:pt x="8036" y="6487"/>
                </a:lnTo>
                <a:lnTo>
                  <a:pt x="8072" y="6283"/>
                </a:lnTo>
                <a:lnTo>
                  <a:pt x="8099" y="6080"/>
                </a:lnTo>
                <a:lnTo>
                  <a:pt x="8117" y="5879"/>
                </a:lnTo>
                <a:lnTo>
                  <a:pt x="8127" y="5680"/>
                </a:lnTo>
                <a:lnTo>
                  <a:pt x="8128" y="5482"/>
                </a:lnTo>
                <a:lnTo>
                  <a:pt x="8120" y="5283"/>
                </a:lnTo>
                <a:lnTo>
                  <a:pt x="8103" y="5085"/>
                </a:lnTo>
                <a:lnTo>
                  <a:pt x="8077" y="4889"/>
                </a:lnTo>
                <a:lnTo>
                  <a:pt x="8041" y="4691"/>
                </a:lnTo>
                <a:lnTo>
                  <a:pt x="7997" y="4493"/>
                </a:lnTo>
                <a:lnTo>
                  <a:pt x="7944" y="4294"/>
                </a:lnTo>
                <a:lnTo>
                  <a:pt x="7881" y="4094"/>
                </a:lnTo>
                <a:lnTo>
                  <a:pt x="7808" y="3893"/>
                </a:lnTo>
                <a:lnTo>
                  <a:pt x="7726" y="3691"/>
                </a:lnTo>
                <a:lnTo>
                  <a:pt x="9493" y="1828"/>
                </a:lnTo>
                <a:lnTo>
                  <a:pt x="9897" y="2254"/>
                </a:lnTo>
                <a:lnTo>
                  <a:pt x="10629" y="0"/>
                </a:lnTo>
                <a:lnTo>
                  <a:pt x="8492" y="773"/>
                </a:lnTo>
                <a:close/>
              </a:path>
            </a:pathLst>
          </a:custGeom>
          <a:solidFill>
            <a:schemeClr val="accent2"/>
          </a:solidFill>
          <a:ln>
            <a:noFill/>
          </a:ln>
        </p:spPr>
        <p:txBody>
          <a:bodyPr vert="horz" wrap="square" lIns="60954" tIns="30477" rIns="60954" bIns="30477" numCol="1" anchor="t" anchorCtr="0" compatLnSpc="1">
            <a:prstTxWarp prst="textNoShape">
              <a:avLst/>
            </a:prstTxWarp>
          </a:bodyPr>
          <a:lstStyle/>
          <a:p>
            <a:endParaRPr lang="ru-RU" dirty="0">
              <a:solidFill>
                <a:schemeClr val="tx1">
                  <a:lumMod val="75000"/>
                  <a:lumOff val="25000"/>
                </a:schemeClr>
              </a:solidFill>
            </a:endParaRPr>
          </a:p>
        </p:txBody>
      </p:sp>
      <p:sp>
        <p:nvSpPr>
          <p:cNvPr id="8" name="Freeform 8"/>
          <p:cNvSpPr>
            <a:spLocks/>
          </p:cNvSpPr>
          <p:nvPr/>
        </p:nvSpPr>
        <p:spPr bwMode="auto">
          <a:xfrm>
            <a:off x="8308425" y="1280627"/>
            <a:ext cx="2559607" cy="2899507"/>
          </a:xfrm>
          <a:custGeom>
            <a:avLst/>
            <a:gdLst>
              <a:gd name="T0" fmla="*/ 6084 w 8221"/>
              <a:gd name="T1" fmla="*/ 773 h 8695"/>
              <a:gd name="T2" fmla="*/ 6467 w 8221"/>
              <a:gd name="T3" fmla="*/ 1178 h 8695"/>
              <a:gd name="T4" fmla="*/ 5298 w 8221"/>
              <a:gd name="T5" fmla="*/ 2383 h 8695"/>
              <a:gd name="T6" fmla="*/ 4295 w 8221"/>
              <a:gd name="T7" fmla="*/ 3419 h 8695"/>
              <a:gd name="T8" fmla="*/ 3444 w 8221"/>
              <a:gd name="T9" fmla="*/ 4297 h 8695"/>
              <a:gd name="T10" fmla="*/ 2731 w 8221"/>
              <a:gd name="T11" fmla="*/ 5032 h 8695"/>
              <a:gd name="T12" fmla="*/ 2143 w 8221"/>
              <a:gd name="T13" fmla="*/ 5638 h 8695"/>
              <a:gd name="T14" fmla="*/ 1666 w 8221"/>
              <a:gd name="T15" fmla="*/ 6131 h 8695"/>
              <a:gd name="T16" fmla="*/ 1286 w 8221"/>
              <a:gd name="T17" fmla="*/ 6523 h 8695"/>
              <a:gd name="T18" fmla="*/ 990 w 8221"/>
              <a:gd name="T19" fmla="*/ 6828 h 8695"/>
              <a:gd name="T20" fmla="*/ 765 w 8221"/>
              <a:gd name="T21" fmla="*/ 7061 h 8695"/>
              <a:gd name="T22" fmla="*/ 596 w 8221"/>
              <a:gd name="T23" fmla="*/ 7237 h 8695"/>
              <a:gd name="T24" fmla="*/ 469 w 8221"/>
              <a:gd name="T25" fmla="*/ 7368 h 8695"/>
              <a:gd name="T26" fmla="*/ 372 w 8221"/>
              <a:gd name="T27" fmla="*/ 7470 h 8695"/>
              <a:gd name="T28" fmla="*/ 290 w 8221"/>
              <a:gd name="T29" fmla="*/ 7556 h 8695"/>
              <a:gd name="T30" fmla="*/ 210 w 8221"/>
              <a:gd name="T31" fmla="*/ 7641 h 8695"/>
              <a:gd name="T32" fmla="*/ 119 w 8221"/>
              <a:gd name="T33" fmla="*/ 7738 h 8695"/>
              <a:gd name="T34" fmla="*/ 0 w 8221"/>
              <a:gd name="T35" fmla="*/ 7861 h 8695"/>
              <a:gd name="T36" fmla="*/ 37 w 8221"/>
              <a:gd name="T37" fmla="*/ 7924 h 8695"/>
              <a:gd name="T38" fmla="*/ 70 w 8221"/>
              <a:gd name="T39" fmla="*/ 7983 h 8695"/>
              <a:gd name="T40" fmla="*/ 102 w 8221"/>
              <a:gd name="T41" fmla="*/ 8038 h 8695"/>
              <a:gd name="T42" fmla="*/ 132 w 8221"/>
              <a:gd name="T43" fmla="*/ 8090 h 8695"/>
              <a:gd name="T44" fmla="*/ 162 w 8221"/>
              <a:gd name="T45" fmla="*/ 8140 h 8695"/>
              <a:gd name="T46" fmla="*/ 190 w 8221"/>
              <a:gd name="T47" fmla="*/ 8188 h 8695"/>
              <a:gd name="T48" fmla="*/ 217 w 8221"/>
              <a:gd name="T49" fmla="*/ 8235 h 8695"/>
              <a:gd name="T50" fmla="*/ 244 w 8221"/>
              <a:gd name="T51" fmla="*/ 8280 h 8695"/>
              <a:gd name="T52" fmla="*/ 271 w 8221"/>
              <a:gd name="T53" fmla="*/ 8326 h 8695"/>
              <a:gd name="T54" fmla="*/ 300 w 8221"/>
              <a:gd name="T55" fmla="*/ 8373 h 8695"/>
              <a:gd name="T56" fmla="*/ 328 w 8221"/>
              <a:gd name="T57" fmla="*/ 8420 h 8695"/>
              <a:gd name="T58" fmla="*/ 358 w 8221"/>
              <a:gd name="T59" fmla="*/ 8470 h 8695"/>
              <a:gd name="T60" fmla="*/ 390 w 8221"/>
              <a:gd name="T61" fmla="*/ 8520 h 8695"/>
              <a:gd name="T62" fmla="*/ 422 w 8221"/>
              <a:gd name="T63" fmla="*/ 8576 h 8695"/>
              <a:gd name="T64" fmla="*/ 458 w 8221"/>
              <a:gd name="T65" fmla="*/ 8633 h 8695"/>
              <a:gd name="T66" fmla="*/ 495 w 8221"/>
              <a:gd name="T67" fmla="*/ 8695 h 8695"/>
              <a:gd name="T68" fmla="*/ 1058 w 8221"/>
              <a:gd name="T69" fmla="*/ 8101 h 8695"/>
              <a:gd name="T70" fmla="*/ 1525 w 8221"/>
              <a:gd name="T71" fmla="*/ 7608 h 8695"/>
              <a:gd name="T72" fmla="*/ 1913 w 8221"/>
              <a:gd name="T73" fmla="*/ 7198 h 8695"/>
              <a:gd name="T74" fmla="*/ 2239 w 8221"/>
              <a:gd name="T75" fmla="*/ 6855 h 8695"/>
              <a:gd name="T76" fmla="*/ 2517 w 8221"/>
              <a:gd name="T77" fmla="*/ 6562 h 8695"/>
              <a:gd name="T78" fmla="*/ 2764 w 8221"/>
              <a:gd name="T79" fmla="*/ 6302 h 8695"/>
              <a:gd name="T80" fmla="*/ 2997 w 8221"/>
              <a:gd name="T81" fmla="*/ 6059 h 8695"/>
              <a:gd name="T82" fmla="*/ 3232 w 8221"/>
              <a:gd name="T83" fmla="*/ 5816 h 8695"/>
              <a:gd name="T84" fmla="*/ 3484 w 8221"/>
              <a:gd name="T85" fmla="*/ 5556 h 8695"/>
              <a:gd name="T86" fmla="*/ 3770 w 8221"/>
              <a:gd name="T87" fmla="*/ 5262 h 8695"/>
              <a:gd name="T88" fmla="*/ 4106 w 8221"/>
              <a:gd name="T89" fmla="*/ 4918 h 8695"/>
              <a:gd name="T90" fmla="*/ 4510 w 8221"/>
              <a:gd name="T91" fmla="*/ 4507 h 8695"/>
              <a:gd name="T92" fmla="*/ 4996 w 8221"/>
              <a:gd name="T93" fmla="*/ 4011 h 8695"/>
              <a:gd name="T94" fmla="*/ 5580 w 8221"/>
              <a:gd name="T95" fmla="*/ 3415 h 8695"/>
              <a:gd name="T96" fmla="*/ 6278 w 8221"/>
              <a:gd name="T97" fmla="*/ 2702 h 8695"/>
              <a:gd name="T98" fmla="*/ 7109 w 8221"/>
              <a:gd name="T99" fmla="*/ 1855 h 8695"/>
              <a:gd name="T100" fmla="*/ 7488 w 8221"/>
              <a:gd name="T101" fmla="*/ 2254 h 8695"/>
              <a:gd name="T102" fmla="*/ 8221 w 8221"/>
              <a:gd name="T103" fmla="*/ 0 h 8695"/>
              <a:gd name="T104" fmla="*/ 6084 w 8221"/>
              <a:gd name="T105" fmla="*/ 773 h 8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21" h="8695">
                <a:moveTo>
                  <a:pt x="6084" y="773"/>
                </a:moveTo>
                <a:lnTo>
                  <a:pt x="6467" y="1178"/>
                </a:lnTo>
                <a:lnTo>
                  <a:pt x="5298" y="2383"/>
                </a:lnTo>
                <a:lnTo>
                  <a:pt x="4295" y="3419"/>
                </a:lnTo>
                <a:lnTo>
                  <a:pt x="3444" y="4297"/>
                </a:lnTo>
                <a:lnTo>
                  <a:pt x="2731" y="5032"/>
                </a:lnTo>
                <a:lnTo>
                  <a:pt x="2143" y="5638"/>
                </a:lnTo>
                <a:lnTo>
                  <a:pt x="1666" y="6131"/>
                </a:lnTo>
                <a:lnTo>
                  <a:pt x="1286" y="6523"/>
                </a:lnTo>
                <a:lnTo>
                  <a:pt x="990" y="6828"/>
                </a:lnTo>
                <a:lnTo>
                  <a:pt x="765" y="7061"/>
                </a:lnTo>
                <a:lnTo>
                  <a:pt x="596" y="7237"/>
                </a:lnTo>
                <a:lnTo>
                  <a:pt x="469" y="7368"/>
                </a:lnTo>
                <a:lnTo>
                  <a:pt x="372" y="7470"/>
                </a:lnTo>
                <a:lnTo>
                  <a:pt x="290" y="7556"/>
                </a:lnTo>
                <a:lnTo>
                  <a:pt x="210" y="7641"/>
                </a:lnTo>
                <a:lnTo>
                  <a:pt x="119" y="7738"/>
                </a:lnTo>
                <a:lnTo>
                  <a:pt x="0" y="7861"/>
                </a:lnTo>
                <a:lnTo>
                  <a:pt x="37" y="7924"/>
                </a:lnTo>
                <a:lnTo>
                  <a:pt x="70" y="7983"/>
                </a:lnTo>
                <a:lnTo>
                  <a:pt x="102" y="8038"/>
                </a:lnTo>
                <a:lnTo>
                  <a:pt x="132" y="8090"/>
                </a:lnTo>
                <a:lnTo>
                  <a:pt x="162" y="8140"/>
                </a:lnTo>
                <a:lnTo>
                  <a:pt x="190" y="8188"/>
                </a:lnTo>
                <a:lnTo>
                  <a:pt x="217" y="8235"/>
                </a:lnTo>
                <a:lnTo>
                  <a:pt x="244" y="8280"/>
                </a:lnTo>
                <a:lnTo>
                  <a:pt x="271" y="8326"/>
                </a:lnTo>
                <a:lnTo>
                  <a:pt x="300" y="8373"/>
                </a:lnTo>
                <a:lnTo>
                  <a:pt x="328" y="8420"/>
                </a:lnTo>
                <a:lnTo>
                  <a:pt x="358" y="8470"/>
                </a:lnTo>
                <a:lnTo>
                  <a:pt x="390" y="8520"/>
                </a:lnTo>
                <a:lnTo>
                  <a:pt x="422" y="8576"/>
                </a:lnTo>
                <a:lnTo>
                  <a:pt x="458" y="8633"/>
                </a:lnTo>
                <a:lnTo>
                  <a:pt x="495" y="8695"/>
                </a:lnTo>
                <a:lnTo>
                  <a:pt x="1058" y="8101"/>
                </a:lnTo>
                <a:lnTo>
                  <a:pt x="1525" y="7608"/>
                </a:lnTo>
                <a:lnTo>
                  <a:pt x="1913" y="7198"/>
                </a:lnTo>
                <a:lnTo>
                  <a:pt x="2239" y="6855"/>
                </a:lnTo>
                <a:lnTo>
                  <a:pt x="2517" y="6562"/>
                </a:lnTo>
                <a:lnTo>
                  <a:pt x="2764" y="6302"/>
                </a:lnTo>
                <a:lnTo>
                  <a:pt x="2997" y="6059"/>
                </a:lnTo>
                <a:lnTo>
                  <a:pt x="3232" y="5816"/>
                </a:lnTo>
                <a:lnTo>
                  <a:pt x="3484" y="5556"/>
                </a:lnTo>
                <a:lnTo>
                  <a:pt x="3770" y="5262"/>
                </a:lnTo>
                <a:lnTo>
                  <a:pt x="4106" y="4918"/>
                </a:lnTo>
                <a:lnTo>
                  <a:pt x="4510" y="4507"/>
                </a:lnTo>
                <a:lnTo>
                  <a:pt x="4996" y="4011"/>
                </a:lnTo>
                <a:lnTo>
                  <a:pt x="5580" y="3415"/>
                </a:lnTo>
                <a:lnTo>
                  <a:pt x="6278" y="2702"/>
                </a:lnTo>
                <a:lnTo>
                  <a:pt x="7109" y="1855"/>
                </a:lnTo>
                <a:lnTo>
                  <a:pt x="7488" y="2254"/>
                </a:lnTo>
                <a:lnTo>
                  <a:pt x="8221" y="0"/>
                </a:lnTo>
                <a:lnTo>
                  <a:pt x="6084" y="773"/>
                </a:lnTo>
                <a:close/>
              </a:path>
            </a:pathLst>
          </a:custGeom>
          <a:solidFill>
            <a:schemeClr val="accent3"/>
          </a:solidFill>
          <a:ln>
            <a:noFill/>
          </a:ln>
        </p:spPr>
        <p:txBody>
          <a:bodyPr vert="horz" wrap="square" lIns="60954" tIns="30477" rIns="60954" bIns="30477" numCol="1" anchor="t" anchorCtr="0" compatLnSpc="1">
            <a:prstTxWarp prst="textNoShape">
              <a:avLst/>
            </a:prstTxWarp>
          </a:bodyPr>
          <a:lstStyle/>
          <a:p>
            <a:endParaRPr lang="ru-RU" dirty="0">
              <a:solidFill>
                <a:schemeClr val="tx1">
                  <a:lumMod val="75000"/>
                  <a:lumOff val="25000"/>
                </a:schemeClr>
              </a:solidFill>
            </a:endParaRPr>
          </a:p>
        </p:txBody>
      </p:sp>
      <p:sp>
        <p:nvSpPr>
          <p:cNvPr id="9" name="Freeform 9"/>
          <p:cNvSpPr>
            <a:spLocks/>
          </p:cNvSpPr>
          <p:nvPr/>
        </p:nvSpPr>
        <p:spPr bwMode="auto">
          <a:xfrm>
            <a:off x="7987851" y="1104687"/>
            <a:ext cx="2374643" cy="2661383"/>
          </a:xfrm>
          <a:custGeom>
            <a:avLst/>
            <a:gdLst>
              <a:gd name="T0" fmla="*/ 6 w 7626"/>
              <a:gd name="T1" fmla="*/ 5375 h 7982"/>
              <a:gd name="T2" fmla="*/ 36 w 7626"/>
              <a:gd name="T3" fmla="*/ 5643 h 7982"/>
              <a:gd name="T4" fmla="*/ 87 w 7626"/>
              <a:gd name="T5" fmla="*/ 5917 h 7982"/>
              <a:gd name="T6" fmla="*/ 158 w 7626"/>
              <a:gd name="T7" fmla="*/ 6192 h 7982"/>
              <a:gd name="T8" fmla="*/ 243 w 7626"/>
              <a:gd name="T9" fmla="*/ 6470 h 7982"/>
              <a:gd name="T10" fmla="*/ 341 w 7626"/>
              <a:gd name="T11" fmla="*/ 6744 h 7982"/>
              <a:gd name="T12" fmla="*/ 448 w 7626"/>
              <a:gd name="T13" fmla="*/ 7014 h 7982"/>
              <a:gd name="T14" fmla="*/ 560 w 7626"/>
              <a:gd name="T15" fmla="*/ 7274 h 7982"/>
              <a:gd name="T16" fmla="*/ 750 w 7626"/>
              <a:gd name="T17" fmla="*/ 7685 h 7982"/>
              <a:gd name="T18" fmla="*/ 1025 w 7626"/>
              <a:gd name="T19" fmla="*/ 7846 h 7982"/>
              <a:gd name="T20" fmla="*/ 1296 w 7626"/>
              <a:gd name="T21" fmla="*/ 7561 h 7982"/>
              <a:gd name="T22" fmla="*/ 1586 w 7626"/>
              <a:gd name="T23" fmla="*/ 7253 h 7982"/>
              <a:gd name="T24" fmla="*/ 2149 w 7626"/>
              <a:gd name="T25" fmla="*/ 6656 h 7982"/>
              <a:gd name="T26" fmla="*/ 3236 w 7626"/>
              <a:gd name="T27" fmla="*/ 5501 h 7982"/>
              <a:gd name="T28" fmla="*/ 5100 w 7626"/>
              <a:gd name="T29" fmla="*/ 3522 h 7982"/>
              <a:gd name="T30" fmla="*/ 4107 w 7626"/>
              <a:gd name="T31" fmla="*/ 2476 h 7982"/>
              <a:gd name="T32" fmla="*/ 1060 w 7626"/>
              <a:gd name="T33" fmla="*/ 6043 h 7982"/>
              <a:gd name="T34" fmla="*/ 926 w 7626"/>
              <a:gd name="T35" fmla="*/ 5132 h 7982"/>
              <a:gd name="T36" fmla="*/ 1011 w 7626"/>
              <a:gd name="T37" fmla="*/ 4253 h 7982"/>
              <a:gd name="T38" fmla="*/ 1289 w 7626"/>
              <a:gd name="T39" fmla="*/ 3431 h 7982"/>
              <a:gd name="T40" fmla="*/ 1738 w 7626"/>
              <a:gd name="T41" fmla="*/ 2688 h 7982"/>
              <a:gd name="T42" fmla="*/ 2331 w 7626"/>
              <a:gd name="T43" fmla="*/ 2047 h 7982"/>
              <a:gd name="T44" fmla="*/ 3046 w 7626"/>
              <a:gd name="T45" fmla="*/ 1531 h 7982"/>
              <a:gd name="T46" fmla="*/ 3857 w 7626"/>
              <a:gd name="T47" fmla="*/ 1165 h 7982"/>
              <a:gd name="T48" fmla="*/ 4740 w 7626"/>
              <a:gd name="T49" fmla="*/ 969 h 7982"/>
              <a:gd name="T50" fmla="*/ 5669 w 7626"/>
              <a:gd name="T51" fmla="*/ 968 h 7982"/>
              <a:gd name="T52" fmla="*/ 6622 w 7626"/>
              <a:gd name="T53" fmla="*/ 1184 h 7982"/>
              <a:gd name="T54" fmla="*/ 7552 w 7626"/>
              <a:gd name="T55" fmla="*/ 562 h 7982"/>
              <a:gd name="T56" fmla="*/ 7330 w 7626"/>
              <a:gd name="T57" fmla="*/ 456 h 7982"/>
              <a:gd name="T58" fmla="*/ 7106 w 7626"/>
              <a:gd name="T59" fmla="*/ 361 h 7982"/>
              <a:gd name="T60" fmla="*/ 6880 w 7626"/>
              <a:gd name="T61" fmla="*/ 278 h 7982"/>
              <a:gd name="T62" fmla="*/ 6654 w 7626"/>
              <a:gd name="T63" fmla="*/ 206 h 7982"/>
              <a:gd name="T64" fmla="*/ 6428 w 7626"/>
              <a:gd name="T65" fmla="*/ 146 h 7982"/>
              <a:gd name="T66" fmla="*/ 6200 w 7626"/>
              <a:gd name="T67" fmla="*/ 96 h 7982"/>
              <a:gd name="T68" fmla="*/ 5973 w 7626"/>
              <a:gd name="T69" fmla="*/ 56 h 7982"/>
              <a:gd name="T70" fmla="*/ 5746 w 7626"/>
              <a:gd name="T71" fmla="*/ 28 h 7982"/>
              <a:gd name="T72" fmla="*/ 5520 w 7626"/>
              <a:gd name="T73" fmla="*/ 9 h 7982"/>
              <a:gd name="T74" fmla="*/ 5294 w 7626"/>
              <a:gd name="T75" fmla="*/ 0 h 7982"/>
              <a:gd name="T76" fmla="*/ 4710 w 7626"/>
              <a:gd name="T77" fmla="*/ 25 h 7982"/>
              <a:gd name="T78" fmla="*/ 3964 w 7626"/>
              <a:gd name="T79" fmla="*/ 156 h 7982"/>
              <a:gd name="T80" fmla="*/ 3250 w 7626"/>
              <a:gd name="T81" fmla="*/ 390 h 7982"/>
              <a:gd name="T82" fmla="*/ 2579 w 7626"/>
              <a:gd name="T83" fmla="*/ 722 h 7982"/>
              <a:gd name="T84" fmla="*/ 1961 w 7626"/>
              <a:gd name="T85" fmla="*/ 1145 h 7982"/>
              <a:gd name="T86" fmla="*/ 1408 w 7626"/>
              <a:gd name="T87" fmla="*/ 1651 h 7982"/>
              <a:gd name="T88" fmla="*/ 930 w 7626"/>
              <a:gd name="T89" fmla="*/ 2234 h 7982"/>
              <a:gd name="T90" fmla="*/ 540 w 7626"/>
              <a:gd name="T91" fmla="*/ 2888 h 7982"/>
              <a:gd name="T92" fmla="*/ 247 w 7626"/>
              <a:gd name="T93" fmla="*/ 3604 h 7982"/>
              <a:gd name="T94" fmla="*/ 64 w 7626"/>
              <a:gd name="T95" fmla="*/ 4378 h 7982"/>
              <a:gd name="T96" fmla="*/ 0 w 7626"/>
              <a:gd name="T97" fmla="*/ 5200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26" h="7982">
                <a:moveTo>
                  <a:pt x="0" y="5200"/>
                </a:moveTo>
                <a:lnTo>
                  <a:pt x="1" y="5287"/>
                </a:lnTo>
                <a:lnTo>
                  <a:pt x="6" y="5375"/>
                </a:lnTo>
                <a:lnTo>
                  <a:pt x="14" y="5463"/>
                </a:lnTo>
                <a:lnTo>
                  <a:pt x="23" y="5552"/>
                </a:lnTo>
                <a:lnTo>
                  <a:pt x="36" y="5643"/>
                </a:lnTo>
                <a:lnTo>
                  <a:pt x="50" y="5733"/>
                </a:lnTo>
                <a:lnTo>
                  <a:pt x="68" y="5825"/>
                </a:lnTo>
                <a:lnTo>
                  <a:pt x="87" y="5917"/>
                </a:lnTo>
                <a:lnTo>
                  <a:pt x="109" y="6008"/>
                </a:lnTo>
                <a:lnTo>
                  <a:pt x="132" y="6101"/>
                </a:lnTo>
                <a:lnTo>
                  <a:pt x="158" y="6192"/>
                </a:lnTo>
                <a:lnTo>
                  <a:pt x="184" y="6285"/>
                </a:lnTo>
                <a:lnTo>
                  <a:pt x="213" y="6378"/>
                </a:lnTo>
                <a:lnTo>
                  <a:pt x="243" y="6470"/>
                </a:lnTo>
                <a:lnTo>
                  <a:pt x="275" y="6562"/>
                </a:lnTo>
                <a:lnTo>
                  <a:pt x="308" y="6653"/>
                </a:lnTo>
                <a:lnTo>
                  <a:pt x="341" y="6744"/>
                </a:lnTo>
                <a:lnTo>
                  <a:pt x="376" y="6835"/>
                </a:lnTo>
                <a:lnTo>
                  <a:pt x="411" y="6924"/>
                </a:lnTo>
                <a:lnTo>
                  <a:pt x="448" y="7014"/>
                </a:lnTo>
                <a:lnTo>
                  <a:pt x="484" y="7101"/>
                </a:lnTo>
                <a:lnTo>
                  <a:pt x="522" y="7188"/>
                </a:lnTo>
                <a:lnTo>
                  <a:pt x="560" y="7274"/>
                </a:lnTo>
                <a:lnTo>
                  <a:pt x="597" y="7359"/>
                </a:lnTo>
                <a:lnTo>
                  <a:pt x="674" y="7525"/>
                </a:lnTo>
                <a:lnTo>
                  <a:pt x="750" y="7685"/>
                </a:lnTo>
                <a:lnTo>
                  <a:pt x="825" y="7837"/>
                </a:lnTo>
                <a:lnTo>
                  <a:pt x="897" y="7982"/>
                </a:lnTo>
                <a:lnTo>
                  <a:pt x="1025" y="7846"/>
                </a:lnTo>
                <a:lnTo>
                  <a:pt x="1129" y="7737"/>
                </a:lnTo>
                <a:lnTo>
                  <a:pt x="1216" y="7645"/>
                </a:lnTo>
                <a:lnTo>
                  <a:pt x="1296" y="7561"/>
                </a:lnTo>
                <a:lnTo>
                  <a:pt x="1378" y="7474"/>
                </a:lnTo>
                <a:lnTo>
                  <a:pt x="1472" y="7375"/>
                </a:lnTo>
                <a:lnTo>
                  <a:pt x="1586" y="7253"/>
                </a:lnTo>
                <a:lnTo>
                  <a:pt x="1732" y="7100"/>
                </a:lnTo>
                <a:lnTo>
                  <a:pt x="1916" y="6903"/>
                </a:lnTo>
                <a:lnTo>
                  <a:pt x="2149" y="6656"/>
                </a:lnTo>
                <a:lnTo>
                  <a:pt x="2441" y="6346"/>
                </a:lnTo>
                <a:lnTo>
                  <a:pt x="2800" y="5965"/>
                </a:lnTo>
                <a:lnTo>
                  <a:pt x="3236" y="5501"/>
                </a:lnTo>
                <a:lnTo>
                  <a:pt x="3759" y="4946"/>
                </a:lnTo>
                <a:lnTo>
                  <a:pt x="4377" y="4291"/>
                </a:lnTo>
                <a:lnTo>
                  <a:pt x="5100" y="3522"/>
                </a:lnTo>
                <a:lnTo>
                  <a:pt x="5510" y="3956"/>
                </a:lnTo>
                <a:lnTo>
                  <a:pt x="6244" y="1702"/>
                </a:lnTo>
                <a:lnTo>
                  <a:pt x="4107" y="2476"/>
                </a:lnTo>
                <a:lnTo>
                  <a:pt x="4457" y="2846"/>
                </a:lnTo>
                <a:lnTo>
                  <a:pt x="1157" y="6350"/>
                </a:lnTo>
                <a:lnTo>
                  <a:pt x="1060" y="6043"/>
                </a:lnTo>
                <a:lnTo>
                  <a:pt x="989" y="5738"/>
                </a:lnTo>
                <a:lnTo>
                  <a:pt x="945" y="5433"/>
                </a:lnTo>
                <a:lnTo>
                  <a:pt x="926" y="5132"/>
                </a:lnTo>
                <a:lnTo>
                  <a:pt x="931" y="4835"/>
                </a:lnTo>
                <a:lnTo>
                  <a:pt x="960" y="4541"/>
                </a:lnTo>
                <a:lnTo>
                  <a:pt x="1011" y="4253"/>
                </a:lnTo>
                <a:lnTo>
                  <a:pt x="1083" y="3972"/>
                </a:lnTo>
                <a:lnTo>
                  <a:pt x="1176" y="3698"/>
                </a:lnTo>
                <a:lnTo>
                  <a:pt x="1289" y="3431"/>
                </a:lnTo>
                <a:lnTo>
                  <a:pt x="1421" y="3174"/>
                </a:lnTo>
                <a:lnTo>
                  <a:pt x="1571" y="2925"/>
                </a:lnTo>
                <a:lnTo>
                  <a:pt x="1738" y="2688"/>
                </a:lnTo>
                <a:lnTo>
                  <a:pt x="1921" y="2462"/>
                </a:lnTo>
                <a:lnTo>
                  <a:pt x="2119" y="2247"/>
                </a:lnTo>
                <a:lnTo>
                  <a:pt x="2331" y="2047"/>
                </a:lnTo>
                <a:lnTo>
                  <a:pt x="2557" y="1860"/>
                </a:lnTo>
                <a:lnTo>
                  <a:pt x="2796" y="1688"/>
                </a:lnTo>
                <a:lnTo>
                  <a:pt x="3046" y="1531"/>
                </a:lnTo>
                <a:lnTo>
                  <a:pt x="3308" y="1392"/>
                </a:lnTo>
                <a:lnTo>
                  <a:pt x="3577" y="1268"/>
                </a:lnTo>
                <a:lnTo>
                  <a:pt x="3857" y="1165"/>
                </a:lnTo>
                <a:lnTo>
                  <a:pt x="4145" y="1080"/>
                </a:lnTo>
                <a:lnTo>
                  <a:pt x="4439" y="1013"/>
                </a:lnTo>
                <a:lnTo>
                  <a:pt x="4740" y="969"/>
                </a:lnTo>
                <a:lnTo>
                  <a:pt x="5046" y="946"/>
                </a:lnTo>
                <a:lnTo>
                  <a:pt x="5356" y="945"/>
                </a:lnTo>
                <a:lnTo>
                  <a:pt x="5669" y="968"/>
                </a:lnTo>
                <a:lnTo>
                  <a:pt x="5986" y="1014"/>
                </a:lnTo>
                <a:lnTo>
                  <a:pt x="6303" y="1087"/>
                </a:lnTo>
                <a:lnTo>
                  <a:pt x="6622" y="1184"/>
                </a:lnTo>
                <a:lnTo>
                  <a:pt x="6940" y="1309"/>
                </a:lnTo>
                <a:lnTo>
                  <a:pt x="7626" y="599"/>
                </a:lnTo>
                <a:lnTo>
                  <a:pt x="7552" y="562"/>
                </a:lnTo>
                <a:lnTo>
                  <a:pt x="7478" y="525"/>
                </a:lnTo>
                <a:lnTo>
                  <a:pt x="7404" y="490"/>
                </a:lnTo>
                <a:lnTo>
                  <a:pt x="7330" y="456"/>
                </a:lnTo>
                <a:lnTo>
                  <a:pt x="7255" y="423"/>
                </a:lnTo>
                <a:lnTo>
                  <a:pt x="7180" y="392"/>
                </a:lnTo>
                <a:lnTo>
                  <a:pt x="7106" y="361"/>
                </a:lnTo>
                <a:lnTo>
                  <a:pt x="7030" y="332"/>
                </a:lnTo>
                <a:lnTo>
                  <a:pt x="6955" y="305"/>
                </a:lnTo>
                <a:lnTo>
                  <a:pt x="6880" y="278"/>
                </a:lnTo>
                <a:lnTo>
                  <a:pt x="6804" y="253"/>
                </a:lnTo>
                <a:lnTo>
                  <a:pt x="6729" y="230"/>
                </a:lnTo>
                <a:lnTo>
                  <a:pt x="6654" y="206"/>
                </a:lnTo>
                <a:lnTo>
                  <a:pt x="6578" y="186"/>
                </a:lnTo>
                <a:lnTo>
                  <a:pt x="6503" y="165"/>
                </a:lnTo>
                <a:lnTo>
                  <a:pt x="6428" y="146"/>
                </a:lnTo>
                <a:lnTo>
                  <a:pt x="6351" y="128"/>
                </a:lnTo>
                <a:lnTo>
                  <a:pt x="6276" y="112"/>
                </a:lnTo>
                <a:lnTo>
                  <a:pt x="6200" y="96"/>
                </a:lnTo>
                <a:lnTo>
                  <a:pt x="6124" y="82"/>
                </a:lnTo>
                <a:lnTo>
                  <a:pt x="6049" y="69"/>
                </a:lnTo>
                <a:lnTo>
                  <a:pt x="5973" y="56"/>
                </a:lnTo>
                <a:lnTo>
                  <a:pt x="5897" y="45"/>
                </a:lnTo>
                <a:lnTo>
                  <a:pt x="5821" y="35"/>
                </a:lnTo>
                <a:lnTo>
                  <a:pt x="5746" y="28"/>
                </a:lnTo>
                <a:lnTo>
                  <a:pt x="5670" y="20"/>
                </a:lnTo>
                <a:lnTo>
                  <a:pt x="5595" y="13"/>
                </a:lnTo>
                <a:lnTo>
                  <a:pt x="5520" y="9"/>
                </a:lnTo>
                <a:lnTo>
                  <a:pt x="5444" y="4"/>
                </a:lnTo>
                <a:lnTo>
                  <a:pt x="5369" y="2"/>
                </a:lnTo>
                <a:lnTo>
                  <a:pt x="5294" y="0"/>
                </a:lnTo>
                <a:lnTo>
                  <a:pt x="5218" y="0"/>
                </a:lnTo>
                <a:lnTo>
                  <a:pt x="4963" y="7"/>
                </a:lnTo>
                <a:lnTo>
                  <a:pt x="4710" y="25"/>
                </a:lnTo>
                <a:lnTo>
                  <a:pt x="4459" y="56"/>
                </a:lnTo>
                <a:lnTo>
                  <a:pt x="4209" y="101"/>
                </a:lnTo>
                <a:lnTo>
                  <a:pt x="3964" y="156"/>
                </a:lnTo>
                <a:lnTo>
                  <a:pt x="3722" y="222"/>
                </a:lnTo>
                <a:lnTo>
                  <a:pt x="3484" y="300"/>
                </a:lnTo>
                <a:lnTo>
                  <a:pt x="3250" y="390"/>
                </a:lnTo>
                <a:lnTo>
                  <a:pt x="3021" y="490"/>
                </a:lnTo>
                <a:lnTo>
                  <a:pt x="2797" y="601"/>
                </a:lnTo>
                <a:lnTo>
                  <a:pt x="2579" y="722"/>
                </a:lnTo>
                <a:lnTo>
                  <a:pt x="2367" y="853"/>
                </a:lnTo>
                <a:lnTo>
                  <a:pt x="2161" y="993"/>
                </a:lnTo>
                <a:lnTo>
                  <a:pt x="1961" y="1145"/>
                </a:lnTo>
                <a:lnTo>
                  <a:pt x="1769" y="1305"/>
                </a:lnTo>
                <a:lnTo>
                  <a:pt x="1584" y="1474"/>
                </a:lnTo>
                <a:lnTo>
                  <a:pt x="1408" y="1651"/>
                </a:lnTo>
                <a:lnTo>
                  <a:pt x="1240" y="1837"/>
                </a:lnTo>
                <a:lnTo>
                  <a:pt x="1081" y="2032"/>
                </a:lnTo>
                <a:lnTo>
                  <a:pt x="930" y="2234"/>
                </a:lnTo>
                <a:lnTo>
                  <a:pt x="790" y="2445"/>
                </a:lnTo>
                <a:lnTo>
                  <a:pt x="660" y="2662"/>
                </a:lnTo>
                <a:lnTo>
                  <a:pt x="540" y="2888"/>
                </a:lnTo>
                <a:lnTo>
                  <a:pt x="431" y="3121"/>
                </a:lnTo>
                <a:lnTo>
                  <a:pt x="334" y="3359"/>
                </a:lnTo>
                <a:lnTo>
                  <a:pt x="247" y="3604"/>
                </a:lnTo>
                <a:lnTo>
                  <a:pt x="174" y="3857"/>
                </a:lnTo>
                <a:lnTo>
                  <a:pt x="112" y="4114"/>
                </a:lnTo>
                <a:lnTo>
                  <a:pt x="64" y="4378"/>
                </a:lnTo>
                <a:lnTo>
                  <a:pt x="28" y="4647"/>
                </a:lnTo>
                <a:lnTo>
                  <a:pt x="7" y="4921"/>
                </a:lnTo>
                <a:lnTo>
                  <a:pt x="0" y="5200"/>
                </a:lnTo>
                <a:close/>
              </a:path>
            </a:pathLst>
          </a:custGeom>
          <a:solidFill>
            <a:schemeClr val="accent4"/>
          </a:solidFill>
          <a:ln>
            <a:noFill/>
          </a:ln>
        </p:spPr>
        <p:txBody>
          <a:bodyPr vert="horz" wrap="square" lIns="60954" tIns="30477" rIns="60954" bIns="30477" numCol="1" anchor="t" anchorCtr="0" compatLnSpc="1">
            <a:prstTxWarp prst="textNoShape">
              <a:avLst/>
            </a:prstTxWarp>
          </a:bodyPr>
          <a:lstStyle/>
          <a:p>
            <a:endParaRPr lang="ru-RU" dirty="0">
              <a:solidFill>
                <a:schemeClr val="tx1">
                  <a:lumMod val="75000"/>
                  <a:lumOff val="25000"/>
                </a:schemeClr>
              </a:solidFill>
            </a:endParaRPr>
          </a:p>
        </p:txBody>
      </p:sp>
      <p:sp>
        <p:nvSpPr>
          <p:cNvPr id="10" name="TextBox 9"/>
          <p:cNvSpPr txBox="1"/>
          <p:nvPr/>
        </p:nvSpPr>
        <p:spPr>
          <a:xfrm>
            <a:off x="1323345" y="2076405"/>
            <a:ext cx="6176681" cy="923324"/>
          </a:xfrm>
          <a:prstGeom prst="rect">
            <a:avLst/>
          </a:prstGeom>
          <a:noFill/>
        </p:spPr>
        <p:txBody>
          <a:bodyPr wrap="square" lIns="60954" tIns="30477" rIns="60954" bIns="30477" rtlCol="0">
            <a:spAutoFit/>
          </a:bodyPr>
          <a:lstStyle/>
          <a:p>
            <a:r>
              <a:rPr lang="en-US" sz="2800" b="1" dirty="0"/>
              <a:t>Improve the quality and efficiency of decisions </a:t>
            </a:r>
            <a:endParaRPr lang="ru-RU" sz="2400" b="1" dirty="0">
              <a:ea typeface="Merriweather Bold" panose="02060503050406030704" pitchFamily="18" charset="-52"/>
              <a:cs typeface="Open Sans" panose="020B0606030504020204" pitchFamily="34" charset="0"/>
            </a:endParaRPr>
          </a:p>
        </p:txBody>
      </p:sp>
      <p:sp>
        <p:nvSpPr>
          <p:cNvPr id="11" name="Freeform: Shape 111"/>
          <p:cNvSpPr/>
          <p:nvPr/>
        </p:nvSpPr>
        <p:spPr>
          <a:xfrm>
            <a:off x="680936" y="1967788"/>
            <a:ext cx="578209" cy="581987"/>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a:p>
        </p:txBody>
      </p:sp>
      <p:sp>
        <p:nvSpPr>
          <p:cNvPr id="12" name="Shape 2591"/>
          <p:cNvSpPr/>
          <p:nvPr/>
        </p:nvSpPr>
        <p:spPr>
          <a:xfrm>
            <a:off x="812350" y="2138946"/>
            <a:ext cx="294538" cy="296432"/>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accent1"/>
          </a:solidFill>
          <a:ln w="12700">
            <a:miter lim="400000"/>
          </a:ln>
        </p:spPr>
        <p:txBody>
          <a:bodyPr lIns="19045" tIns="19045" rIns="19045" bIns="19045" anchor="ctr"/>
          <a:lstStyle/>
          <a:p>
            <a:pPr defTabSz="22853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13" name="TextBox 12"/>
          <p:cNvSpPr txBox="1"/>
          <p:nvPr/>
        </p:nvSpPr>
        <p:spPr>
          <a:xfrm>
            <a:off x="1323344" y="3511283"/>
            <a:ext cx="6985081" cy="923324"/>
          </a:xfrm>
          <a:prstGeom prst="rect">
            <a:avLst/>
          </a:prstGeom>
          <a:noFill/>
        </p:spPr>
        <p:txBody>
          <a:bodyPr wrap="square" lIns="60954" tIns="30477" rIns="60954" bIns="30477" rtlCol="0">
            <a:spAutoFit/>
          </a:bodyPr>
          <a:lstStyle/>
          <a:p>
            <a:r>
              <a:rPr lang="en-US" sz="2800" b="1" dirty="0">
                <a:ea typeface="Merriweather Bold" panose="02060503050406030704" pitchFamily="18" charset="-52"/>
                <a:cs typeface="Open Sans" panose="020B0606030504020204" pitchFamily="34" charset="0"/>
              </a:rPr>
              <a:t>Will allow for an early analysis of possible action scenarios</a:t>
            </a:r>
            <a:endParaRPr lang="ru-RU" sz="2800" b="1" dirty="0">
              <a:ea typeface="Merriweather Bold" panose="02060503050406030704" pitchFamily="18" charset="-52"/>
              <a:cs typeface="Open Sans" panose="020B0606030504020204" pitchFamily="34" charset="0"/>
            </a:endParaRPr>
          </a:p>
        </p:txBody>
      </p:sp>
      <p:sp>
        <p:nvSpPr>
          <p:cNvPr id="14" name="Freeform: Shape 111"/>
          <p:cNvSpPr/>
          <p:nvPr/>
        </p:nvSpPr>
        <p:spPr>
          <a:xfrm>
            <a:off x="680936" y="3402667"/>
            <a:ext cx="578209" cy="581987"/>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a:p>
        </p:txBody>
      </p:sp>
      <p:sp>
        <p:nvSpPr>
          <p:cNvPr id="15" name="Shape 2633"/>
          <p:cNvSpPr/>
          <p:nvPr/>
        </p:nvSpPr>
        <p:spPr>
          <a:xfrm>
            <a:off x="807682" y="3592504"/>
            <a:ext cx="299206" cy="301132"/>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2"/>
          </a:solidFill>
          <a:ln w="12700">
            <a:miter lim="400000"/>
          </a:ln>
        </p:spPr>
        <p:txBody>
          <a:bodyPr lIns="19045" tIns="19045" rIns="19045" bIns="19045" anchor="ctr"/>
          <a:lstStyle/>
          <a:p>
            <a:pPr defTabSz="22853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16" name="Freeform: Shape 111"/>
          <p:cNvSpPr/>
          <p:nvPr/>
        </p:nvSpPr>
        <p:spPr>
          <a:xfrm>
            <a:off x="680936" y="4844374"/>
            <a:ext cx="578209" cy="581987"/>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a:p>
        </p:txBody>
      </p:sp>
      <p:sp>
        <p:nvSpPr>
          <p:cNvPr id="17" name="Shape 2581"/>
          <p:cNvSpPr/>
          <p:nvPr/>
        </p:nvSpPr>
        <p:spPr>
          <a:xfrm>
            <a:off x="807682" y="5000095"/>
            <a:ext cx="324715" cy="326804"/>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accent1"/>
          </a:solidFill>
          <a:ln w="12700">
            <a:miter lim="400000"/>
          </a:ln>
        </p:spPr>
        <p:txBody>
          <a:bodyPr lIns="19045" tIns="19045" rIns="19045" bIns="19045" anchor="ctr"/>
          <a:lstStyle/>
          <a:p>
            <a:pPr defTabSz="22853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18" name="TextBox 17"/>
          <p:cNvSpPr txBox="1"/>
          <p:nvPr/>
        </p:nvSpPr>
        <p:spPr>
          <a:xfrm>
            <a:off x="1323343" y="4999208"/>
            <a:ext cx="6585244" cy="923324"/>
          </a:xfrm>
          <a:prstGeom prst="rect">
            <a:avLst/>
          </a:prstGeom>
          <a:noFill/>
        </p:spPr>
        <p:txBody>
          <a:bodyPr wrap="square" lIns="60954" tIns="30477" rIns="60954" bIns="30477" rtlCol="0">
            <a:spAutoFit/>
          </a:bodyPr>
          <a:lstStyle/>
          <a:p>
            <a:r>
              <a:rPr lang="en-US" sz="2800" b="1" dirty="0">
                <a:ea typeface="Merriweather Bold" panose="02060503050406030704" pitchFamily="18" charset="-52"/>
                <a:cs typeface="Open Sans" panose="020B0606030504020204" pitchFamily="34" charset="0"/>
              </a:rPr>
              <a:t>Will reduce the material costs of maintaining an appropriate level of security </a:t>
            </a:r>
            <a:endParaRPr lang="ru-RU" sz="2800" b="1" dirty="0">
              <a:ea typeface="Merriweather Bold" panose="02060503050406030704" pitchFamily="18" charset="-52"/>
              <a:cs typeface="Open Sans" panose="020B0606030504020204" pitchFamily="34" charset="0"/>
            </a:endParaRPr>
          </a:p>
        </p:txBody>
      </p:sp>
    </p:spTree>
    <p:extLst>
      <p:ext uri="{BB962C8B-B14F-4D97-AF65-F5344CB8AC3E}">
        <p14:creationId xmlns:p14="http://schemas.microsoft.com/office/powerpoint/2010/main" val="3206311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2</a:t>
            </a:fld>
            <a:endParaRPr lang="en-US" dirty="0"/>
          </a:p>
        </p:txBody>
      </p:sp>
      <p:sp>
        <p:nvSpPr>
          <p:cNvPr id="4" name="Заголовок 3"/>
          <p:cNvSpPr>
            <a:spLocks noGrp="1"/>
          </p:cNvSpPr>
          <p:nvPr>
            <p:ph type="title"/>
          </p:nvPr>
        </p:nvSpPr>
        <p:spPr/>
        <p:txBody>
          <a:bodyPr/>
          <a:lstStyle/>
          <a:p>
            <a:r>
              <a:rPr lang="en-US" sz="2400" dirty="0">
                <a:effectLst>
                  <a:outerShdw blurRad="38100" dist="38100" dir="2700000" algn="tl">
                    <a:srgbClr val="000000">
                      <a:alpha val="43137"/>
                    </a:srgbClr>
                  </a:outerShdw>
                </a:effectLst>
              </a:rPr>
              <a:t>REGULATORY DOCUMENTS FOR RADIATION CONTROL</a:t>
            </a:r>
            <a:r>
              <a:rPr lang="ru-RU" sz="2400" dirty="0">
                <a:effectLst>
                  <a:outerShdw blurRad="38100" dist="38100" dir="2700000" algn="tl">
                    <a:srgbClr val="000000">
                      <a:alpha val="43137"/>
                    </a:srgbClr>
                  </a:outerShdw>
                </a:effectLst>
              </a:rPr>
              <a:t/>
            </a:r>
            <a:br>
              <a:rPr lang="ru-RU" sz="2400" dirty="0">
                <a:effectLst>
                  <a:outerShdw blurRad="38100" dist="38100" dir="2700000" algn="tl">
                    <a:srgbClr val="000000">
                      <a:alpha val="43137"/>
                    </a:srgbClr>
                  </a:outerShdw>
                </a:effectLst>
              </a:rPr>
            </a:br>
            <a:endParaRPr lang="ru-RU" sz="2400" dirty="0">
              <a:effectLst>
                <a:outerShdw blurRad="38100" dist="38100" dir="2700000" algn="tl">
                  <a:srgbClr val="000000">
                    <a:alpha val="43137"/>
                  </a:srgbClr>
                </a:outerShdw>
              </a:effectLst>
            </a:endParaRPr>
          </a:p>
        </p:txBody>
      </p:sp>
      <p:grpSp>
        <p:nvGrpSpPr>
          <p:cNvPr id="38" name="Группа 37"/>
          <p:cNvGrpSpPr/>
          <p:nvPr/>
        </p:nvGrpSpPr>
        <p:grpSpPr>
          <a:xfrm>
            <a:off x="372861" y="3176622"/>
            <a:ext cx="2650414" cy="976543"/>
            <a:chOff x="529087" y="2462925"/>
            <a:chExt cx="1693515" cy="976543"/>
          </a:xfrm>
        </p:grpSpPr>
        <p:cxnSp>
          <p:nvCxnSpPr>
            <p:cNvPr id="39" name="Прямая соединительная линия 38"/>
            <p:cNvCxnSpPr>
              <a:stCxn id="40"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Правая фигурная скобка 39"/>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grpSp>
        <p:nvGrpSpPr>
          <p:cNvPr id="41" name="Группа 40"/>
          <p:cNvGrpSpPr/>
          <p:nvPr/>
        </p:nvGrpSpPr>
        <p:grpSpPr>
          <a:xfrm>
            <a:off x="3461584" y="3176622"/>
            <a:ext cx="2650414" cy="976543"/>
            <a:chOff x="529087" y="2462925"/>
            <a:chExt cx="1693515" cy="976543"/>
          </a:xfrm>
        </p:grpSpPr>
        <p:cxnSp>
          <p:nvCxnSpPr>
            <p:cNvPr id="42" name="Прямая соединительная линия 41"/>
            <p:cNvCxnSpPr>
              <a:stCxn id="43"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Правая фигурная скобка 42"/>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grpSp>
        <p:nvGrpSpPr>
          <p:cNvPr id="44" name="Группа 43"/>
          <p:cNvGrpSpPr/>
          <p:nvPr/>
        </p:nvGrpSpPr>
        <p:grpSpPr>
          <a:xfrm>
            <a:off x="6357891" y="3176622"/>
            <a:ext cx="2650414" cy="976543"/>
            <a:chOff x="529087" y="2462925"/>
            <a:chExt cx="1693515" cy="976543"/>
          </a:xfrm>
        </p:grpSpPr>
        <p:cxnSp>
          <p:nvCxnSpPr>
            <p:cNvPr id="45" name="Прямая соединительная линия 44"/>
            <p:cNvCxnSpPr>
              <a:stCxn id="46"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Правая фигурная скобка 45"/>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grpSp>
        <p:nvGrpSpPr>
          <p:cNvPr id="47" name="Группа 46"/>
          <p:cNvGrpSpPr/>
          <p:nvPr/>
        </p:nvGrpSpPr>
        <p:grpSpPr>
          <a:xfrm>
            <a:off x="9148923" y="3176622"/>
            <a:ext cx="2650414" cy="976543"/>
            <a:chOff x="529087" y="2462925"/>
            <a:chExt cx="1693515" cy="976543"/>
          </a:xfrm>
        </p:grpSpPr>
        <p:cxnSp>
          <p:nvCxnSpPr>
            <p:cNvPr id="48" name="Прямая соединительная линия 47"/>
            <p:cNvCxnSpPr>
              <a:stCxn id="49"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Правая фигурная скобка 48"/>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sp>
        <p:nvSpPr>
          <p:cNvPr id="50" name="Прямоугольник 49"/>
          <p:cNvSpPr/>
          <p:nvPr/>
        </p:nvSpPr>
        <p:spPr>
          <a:xfrm>
            <a:off x="3529725" y="3478293"/>
            <a:ext cx="2272314" cy="1623565"/>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Прямоугольник 50"/>
          <p:cNvSpPr/>
          <p:nvPr/>
        </p:nvSpPr>
        <p:spPr>
          <a:xfrm>
            <a:off x="6493008" y="3478293"/>
            <a:ext cx="2272314" cy="1623565"/>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2" name="Прямоугольник 51"/>
          <p:cNvSpPr/>
          <p:nvPr/>
        </p:nvSpPr>
        <p:spPr>
          <a:xfrm>
            <a:off x="9337973" y="3478293"/>
            <a:ext cx="2272314" cy="1623565"/>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Прямоугольник 52"/>
          <p:cNvSpPr/>
          <p:nvPr/>
        </p:nvSpPr>
        <p:spPr>
          <a:xfrm>
            <a:off x="566442" y="3478293"/>
            <a:ext cx="2272314" cy="1623565"/>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4" name="Прямоугольник 53"/>
          <p:cNvSpPr/>
          <p:nvPr/>
        </p:nvSpPr>
        <p:spPr>
          <a:xfrm>
            <a:off x="690392" y="5150732"/>
            <a:ext cx="10341167" cy="923330"/>
          </a:xfrm>
          <a:prstGeom prst="rect">
            <a:avLst/>
          </a:prstGeom>
        </p:spPr>
        <p:txBody>
          <a:bodyPr wrap="square">
            <a:spAutoFit/>
          </a:bodyPr>
          <a:lstStyle/>
          <a:p>
            <a:pPr marL="342900" indent="-342900" algn="just">
              <a:buFont typeface="Arial" panose="020B0604020202020204" pitchFamily="34" charset="0"/>
              <a:buChar char="•"/>
            </a:pPr>
            <a:r>
              <a:rPr lang="en-US" b="1" dirty="0" smtClean="0"/>
              <a:t>Customs code of the Eurasian Economic Union, paragraph 8, article 351</a:t>
            </a:r>
          </a:p>
          <a:p>
            <a:pPr marL="342900" indent="-342900" algn="just">
              <a:buFont typeface="Arial" panose="020B0604020202020204" pitchFamily="34" charset="0"/>
              <a:buChar char="•"/>
            </a:pPr>
            <a:r>
              <a:rPr lang="en-US" b="1" dirty="0" smtClean="0"/>
              <a:t>Resolution of the Government of Russian Federation No. 456 of 19 July 2007, item 14 of the Rules for the physical protection of nuclear materials, nuclear installations and nuclear material storage facilities</a:t>
            </a:r>
            <a:endParaRPr lang="ru-RU" b="1" dirty="0"/>
          </a:p>
        </p:txBody>
      </p:sp>
      <p:sp>
        <p:nvSpPr>
          <p:cNvPr id="55" name="Text Box 5"/>
          <p:cNvSpPr txBox="1">
            <a:spLocks noChangeArrowheads="1"/>
          </p:cNvSpPr>
          <p:nvPr/>
        </p:nvSpPr>
        <p:spPr bwMode="auto">
          <a:xfrm>
            <a:off x="1548968" y="1115260"/>
            <a:ext cx="8801100" cy="830997"/>
          </a:xfrm>
          <a:prstGeom prst="rect">
            <a:avLst/>
          </a:prstGeom>
          <a:noFill/>
          <a:ln w="12700">
            <a:noFill/>
            <a:miter lim="800000"/>
            <a:headEnd/>
            <a:tailEnd/>
          </a:ln>
        </p:spPr>
        <p:txBody>
          <a:bodyPr>
            <a:spAutoFit/>
          </a:bodyPr>
          <a:lstStyle>
            <a:lvl1pPr>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1pPr>
            <a:lvl2pPr marL="742950" indent="-28575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2pPr>
            <a:lvl3pPr marL="11430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3pPr>
            <a:lvl4pPr marL="16002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4pPr>
            <a:lvl5pPr marL="20574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9pPr>
          </a:lstStyle>
          <a:p>
            <a:pPr algn="ctr"/>
            <a:r>
              <a:rPr lang="en-US" altLang="ru-RU" dirty="0" smtClean="0">
                <a:solidFill>
                  <a:schemeClr val="tx1"/>
                </a:solidFill>
                <a:effectLst/>
                <a:latin typeface="+mn-lt"/>
              </a:rPr>
              <a:t>FISSILE AND RADIOACTIVE MATERIALS (FRM) AS A RISK COMMODITY</a:t>
            </a:r>
            <a:endParaRPr lang="ru-RU" altLang="ru-RU" dirty="0">
              <a:solidFill>
                <a:schemeClr val="tx1"/>
              </a:solidFill>
              <a:effectLst/>
              <a:latin typeface="+mn-lt"/>
            </a:endParaRPr>
          </a:p>
        </p:txBody>
      </p:sp>
      <p:sp>
        <p:nvSpPr>
          <p:cNvPr id="56" name="Text Box 6"/>
          <p:cNvSpPr txBox="1">
            <a:spLocks noChangeArrowheads="1"/>
          </p:cNvSpPr>
          <p:nvPr/>
        </p:nvSpPr>
        <p:spPr bwMode="auto">
          <a:xfrm>
            <a:off x="9488893" y="2480553"/>
            <a:ext cx="1970474" cy="696069"/>
          </a:xfrm>
          <a:prstGeom prst="rect">
            <a:avLst/>
          </a:prstGeom>
          <a:noFill/>
          <a:ln w="12700">
            <a:noFill/>
            <a:miter lim="800000"/>
            <a:headEnd/>
            <a:tailEnd/>
          </a:ln>
        </p:spPr>
        <p:txBody>
          <a:bodyPr anchor="t"/>
          <a:lstStyle>
            <a:lvl1pPr>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1pPr>
            <a:lvl2pPr marL="742950" indent="-28575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2pPr>
            <a:lvl3pPr marL="11430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3pPr>
            <a:lvl4pPr marL="16002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4pPr>
            <a:lvl5pPr marL="20574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9pPr>
          </a:lstStyle>
          <a:p>
            <a:pPr marL="0" lvl="1" algn="ctr">
              <a:spcBef>
                <a:spcPct val="50000"/>
              </a:spcBef>
            </a:pPr>
            <a:r>
              <a:rPr lang="en-US" altLang="ru-RU" sz="1600" dirty="0" smtClean="0">
                <a:solidFill>
                  <a:srgbClr val="235201"/>
                </a:solidFill>
                <a:effectLst/>
                <a:latin typeface="+mn-lt"/>
              </a:rPr>
              <a:t>The FRM</a:t>
            </a:r>
            <a:r>
              <a:rPr lang="ru-RU" altLang="ru-RU" sz="1600" dirty="0" smtClean="0">
                <a:solidFill>
                  <a:srgbClr val="235201"/>
                </a:solidFill>
                <a:effectLst/>
                <a:latin typeface="+mn-lt"/>
              </a:rPr>
              <a:t> </a:t>
            </a:r>
            <a:r>
              <a:rPr lang="en-US" altLang="ru-RU" sz="1600" dirty="0" smtClean="0">
                <a:solidFill>
                  <a:srgbClr val="235201"/>
                </a:solidFill>
                <a:effectLst/>
                <a:latin typeface="+mn-lt"/>
              </a:rPr>
              <a:t>have a high cost</a:t>
            </a:r>
            <a:endParaRPr lang="ru-RU" altLang="ru-RU" sz="1600" dirty="0">
              <a:solidFill>
                <a:srgbClr val="235201"/>
              </a:solidFill>
              <a:effectLst/>
              <a:latin typeface="+mn-lt"/>
            </a:endParaRPr>
          </a:p>
        </p:txBody>
      </p:sp>
      <p:sp>
        <p:nvSpPr>
          <p:cNvPr id="57" name="Text Box 8"/>
          <p:cNvSpPr txBox="1">
            <a:spLocks noChangeArrowheads="1"/>
          </p:cNvSpPr>
          <p:nvPr/>
        </p:nvSpPr>
        <p:spPr bwMode="auto">
          <a:xfrm>
            <a:off x="6288318" y="2113398"/>
            <a:ext cx="2962707" cy="1762125"/>
          </a:xfrm>
          <a:prstGeom prst="rect">
            <a:avLst/>
          </a:prstGeom>
          <a:noFill/>
          <a:ln w="12700">
            <a:noFill/>
            <a:miter lim="800000"/>
            <a:headEnd/>
            <a:tailEnd/>
          </a:ln>
        </p:spPr>
        <p:txBody>
          <a:bodyPr anchor="t"/>
          <a:lstStyle>
            <a:lvl1pPr>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1pPr>
            <a:lvl2pPr marL="742950" indent="-28575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2pPr>
            <a:lvl3pPr marL="11430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3pPr>
            <a:lvl4pPr marL="16002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4pPr>
            <a:lvl5pPr marL="20574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9pPr>
          </a:lstStyle>
          <a:p>
            <a:pPr marL="0" lvl="1" algn="ctr">
              <a:spcBef>
                <a:spcPct val="50000"/>
              </a:spcBef>
            </a:pPr>
            <a:r>
              <a:rPr lang="en-US" altLang="ru-RU" sz="1600" dirty="0" smtClean="0">
                <a:solidFill>
                  <a:srgbClr val="235201"/>
                </a:solidFill>
                <a:effectLst/>
                <a:latin typeface="+mn-lt"/>
              </a:rPr>
              <a:t>Illegal trafficking of FRM can harm the health of the population of the Russian Federation and the environment </a:t>
            </a:r>
            <a:endParaRPr lang="ru-RU" altLang="ru-RU" sz="1600" dirty="0">
              <a:solidFill>
                <a:srgbClr val="235201"/>
              </a:solidFill>
              <a:effectLst/>
              <a:latin typeface="+mn-lt"/>
            </a:endParaRPr>
          </a:p>
        </p:txBody>
      </p:sp>
      <p:sp>
        <p:nvSpPr>
          <p:cNvPr id="58" name="Text Box 10"/>
          <p:cNvSpPr txBox="1">
            <a:spLocks noChangeArrowheads="1"/>
          </p:cNvSpPr>
          <p:nvPr/>
        </p:nvSpPr>
        <p:spPr bwMode="auto">
          <a:xfrm>
            <a:off x="3441899" y="2004214"/>
            <a:ext cx="2825318" cy="1752600"/>
          </a:xfrm>
          <a:prstGeom prst="rect">
            <a:avLst/>
          </a:prstGeom>
          <a:noFill/>
          <a:ln w="12700">
            <a:noFill/>
            <a:miter lim="800000"/>
            <a:headEnd/>
            <a:tailEnd/>
          </a:ln>
        </p:spPr>
        <p:txBody>
          <a:bodyPr anchor="t"/>
          <a:lstStyle>
            <a:lvl1pPr>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1pPr>
            <a:lvl2pPr marL="742950" indent="-28575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2pPr>
            <a:lvl3pPr marL="11430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3pPr>
            <a:lvl4pPr marL="16002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4pPr>
            <a:lvl5pPr marL="20574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9pPr>
          </a:lstStyle>
          <a:p>
            <a:pPr marL="0" lvl="1" algn="ctr">
              <a:spcBef>
                <a:spcPct val="50000"/>
              </a:spcBef>
            </a:pPr>
            <a:endParaRPr lang="en-US" altLang="ru-RU" sz="1600" dirty="0" smtClean="0">
              <a:solidFill>
                <a:srgbClr val="235201"/>
              </a:solidFill>
              <a:effectLst/>
              <a:latin typeface="+mn-lt"/>
            </a:endParaRPr>
          </a:p>
          <a:p>
            <a:pPr marL="0" lvl="1" algn="ctr">
              <a:spcBef>
                <a:spcPct val="50000"/>
              </a:spcBef>
            </a:pPr>
            <a:r>
              <a:rPr lang="en-US" altLang="ru-RU" sz="1600" dirty="0" smtClean="0">
                <a:solidFill>
                  <a:srgbClr val="235201"/>
                </a:solidFill>
                <a:effectLst/>
                <a:latin typeface="+mn-lt"/>
              </a:rPr>
              <a:t>FRM can be used to carry out acts of nuclear and radiological terrorism</a:t>
            </a:r>
            <a:endParaRPr lang="ru-RU" altLang="ru-RU" sz="1600" dirty="0">
              <a:solidFill>
                <a:srgbClr val="235201"/>
              </a:solidFill>
              <a:effectLst/>
              <a:latin typeface="+mn-lt"/>
            </a:endParaRPr>
          </a:p>
        </p:txBody>
      </p:sp>
      <p:sp>
        <p:nvSpPr>
          <p:cNvPr id="59" name="Text Box 11"/>
          <p:cNvSpPr txBox="1">
            <a:spLocks noChangeArrowheads="1"/>
          </p:cNvSpPr>
          <p:nvPr/>
        </p:nvSpPr>
        <p:spPr bwMode="auto">
          <a:xfrm>
            <a:off x="372861" y="1856398"/>
            <a:ext cx="2716343" cy="1781175"/>
          </a:xfrm>
          <a:prstGeom prst="rect">
            <a:avLst/>
          </a:prstGeom>
          <a:noFill/>
          <a:ln w="12700">
            <a:noFill/>
            <a:miter lim="800000"/>
            <a:headEnd/>
            <a:tailEnd/>
          </a:ln>
        </p:spPr>
        <p:txBody>
          <a:bodyPr anchor="t"/>
          <a:lstStyle>
            <a:lvl1pPr>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1pPr>
            <a:lvl2pPr marL="742950" indent="-28575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2pPr>
            <a:lvl3pPr marL="11430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3pPr>
            <a:lvl4pPr marL="16002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4pPr>
            <a:lvl5pPr marL="2057400" indent="-228600">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2400" b="1">
                <a:solidFill>
                  <a:srgbClr val="CCFFCC"/>
                </a:solidFill>
                <a:effectDag name="">
                  <a:cont type="tree" name="">
                    <a:effect ref="fillLine"/>
                    <a:outerShdw dist="38100" dir="13500000" algn="br">
                      <a:srgbClr val="DDFFDD"/>
                    </a:outerShdw>
                  </a:cont>
                  <a:cont type="tree" name="">
                    <a:effect ref="fillLine"/>
                    <a:outerShdw dist="38100" dir="2700000" algn="tl">
                      <a:srgbClr val="7A997A"/>
                    </a:outerShdw>
                  </a:cont>
                  <a:effect ref="fillLine"/>
                </a:effectDag>
                <a:latin typeface="Times New Roman" panose="02020603050405020304" pitchFamily="18" charset="0"/>
              </a:defRPr>
            </a:lvl9pPr>
          </a:lstStyle>
          <a:p>
            <a:pPr marL="0" lvl="1" algn="ctr">
              <a:spcBef>
                <a:spcPct val="50000"/>
              </a:spcBef>
            </a:pPr>
            <a:endParaRPr lang="en-US" altLang="ru-RU" sz="1600" dirty="0" smtClean="0">
              <a:solidFill>
                <a:srgbClr val="235201"/>
              </a:solidFill>
              <a:effectLst/>
              <a:latin typeface="+mn-lt"/>
            </a:endParaRPr>
          </a:p>
          <a:p>
            <a:pPr marL="0" lvl="1" algn="ctr">
              <a:spcBef>
                <a:spcPct val="50000"/>
              </a:spcBef>
            </a:pPr>
            <a:r>
              <a:rPr lang="en-US" altLang="ru-RU" sz="1600" dirty="0" smtClean="0">
                <a:solidFill>
                  <a:srgbClr val="235201"/>
                </a:solidFill>
                <a:effectLst/>
                <a:latin typeface="+mn-lt"/>
              </a:rPr>
              <a:t>The illegal movement of FRM is a violation of the international nuclear non-proliferation agreement</a:t>
            </a:r>
            <a:endParaRPr lang="ru-RU" altLang="ru-RU" sz="1600" dirty="0">
              <a:solidFill>
                <a:srgbClr val="235201"/>
              </a:solidFill>
              <a:effectLst/>
              <a:latin typeface="+mn-lt"/>
            </a:endParaRPr>
          </a:p>
        </p:txBody>
      </p:sp>
      <p:pic>
        <p:nvPicPr>
          <p:cNvPr id="60" name="Рисунок 59"/>
          <p:cNvPicPr>
            <a:picLocks noChangeAspect="1"/>
          </p:cNvPicPr>
          <p:nvPr/>
        </p:nvPicPr>
        <p:blipFill>
          <a:blip r:embed="rId3"/>
          <a:stretch>
            <a:fillRect/>
          </a:stretch>
        </p:blipFill>
        <p:spPr>
          <a:xfrm>
            <a:off x="9864229" y="3709685"/>
            <a:ext cx="1219802" cy="1160779"/>
          </a:xfrm>
          <a:prstGeom prst="rect">
            <a:avLst/>
          </a:prstGeom>
        </p:spPr>
      </p:pic>
      <p:grpSp>
        <p:nvGrpSpPr>
          <p:cNvPr id="61" name="Группа 60"/>
          <p:cNvGrpSpPr/>
          <p:nvPr/>
        </p:nvGrpSpPr>
        <p:grpSpPr>
          <a:xfrm>
            <a:off x="7043223" y="3637574"/>
            <a:ext cx="1322224" cy="1318114"/>
            <a:chOff x="3070010" y="3614094"/>
            <a:chExt cx="1222166" cy="1221419"/>
          </a:xfrm>
        </p:grpSpPr>
        <p:sp>
          <p:nvSpPr>
            <p:cNvPr id="62" name="Овал 61"/>
            <p:cNvSpPr/>
            <p:nvPr/>
          </p:nvSpPr>
          <p:spPr>
            <a:xfrm>
              <a:off x="3070010" y="3725231"/>
              <a:ext cx="1042396" cy="1042396"/>
            </a:xfrm>
            <a:prstGeom prst="ellipse">
              <a:avLst/>
            </a:prstGeom>
            <a:solidFill>
              <a:srgbClr val="86AE6B"/>
            </a:soli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grpSp>
          <p:nvGrpSpPr>
            <p:cNvPr id="63" name="Группа 62"/>
            <p:cNvGrpSpPr/>
            <p:nvPr/>
          </p:nvGrpSpPr>
          <p:grpSpPr>
            <a:xfrm>
              <a:off x="3070757" y="3614094"/>
              <a:ext cx="1221419" cy="1221419"/>
              <a:chOff x="3019582" y="3919821"/>
              <a:chExt cx="1221419" cy="1221419"/>
            </a:xfrm>
          </p:grpSpPr>
          <p:sp>
            <p:nvSpPr>
              <p:cNvPr id="64" name="Овал 63"/>
              <p:cNvSpPr/>
              <p:nvPr/>
            </p:nvSpPr>
            <p:spPr>
              <a:xfrm>
                <a:off x="3131778" y="4046082"/>
                <a:ext cx="997028" cy="997028"/>
              </a:xfrm>
              <a:prstGeom prst="ellipse">
                <a:avLst/>
              </a:prstGeom>
              <a:solidFill>
                <a:schemeClr val="bg1"/>
              </a:soli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pic>
            <p:nvPicPr>
              <p:cNvPr id="65" name="Рисунок 64"/>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19582" y="3919821"/>
                <a:ext cx="1221419" cy="1221419"/>
              </a:xfrm>
              <a:prstGeom prst="rect">
                <a:avLst/>
              </a:prstGeom>
            </p:spPr>
          </p:pic>
        </p:grpSp>
      </p:grpSp>
      <p:pic>
        <p:nvPicPr>
          <p:cNvPr id="66" name="Рисунок 65"/>
          <p:cNvPicPr>
            <a:picLocks noChangeAspect="1"/>
          </p:cNvPicPr>
          <p:nvPr/>
        </p:nvPicPr>
        <p:blipFill>
          <a:blip r:embed="rId5"/>
          <a:stretch>
            <a:fillRect/>
          </a:stretch>
        </p:blipFill>
        <p:spPr>
          <a:xfrm>
            <a:off x="4083124" y="3723293"/>
            <a:ext cx="1221550" cy="1162443"/>
          </a:xfrm>
          <a:prstGeom prst="rect">
            <a:avLst/>
          </a:prstGeom>
        </p:spPr>
      </p:pic>
      <p:pic>
        <p:nvPicPr>
          <p:cNvPr id="67" name="Рисунок 66"/>
          <p:cNvPicPr>
            <a:picLocks noChangeAspect="1"/>
          </p:cNvPicPr>
          <p:nvPr/>
        </p:nvPicPr>
        <p:blipFill>
          <a:blip r:embed="rId6"/>
          <a:stretch>
            <a:fillRect/>
          </a:stretch>
        </p:blipFill>
        <p:spPr>
          <a:xfrm>
            <a:off x="1099848" y="3713768"/>
            <a:ext cx="1234879" cy="1165726"/>
          </a:xfrm>
          <a:prstGeom prst="rect">
            <a:avLst/>
          </a:prstGeom>
        </p:spPr>
      </p:pic>
    </p:spTree>
    <p:extLst>
      <p:ext uri="{BB962C8B-B14F-4D97-AF65-F5344CB8AC3E}">
        <p14:creationId xmlns:p14="http://schemas.microsoft.com/office/powerpoint/2010/main" val="3442555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3</a:t>
            </a:fld>
            <a:endParaRPr lang="en-US" dirty="0"/>
          </a:p>
        </p:txBody>
      </p:sp>
      <p:sp>
        <p:nvSpPr>
          <p:cNvPr id="4" name="Заголовок 3"/>
          <p:cNvSpPr>
            <a:spLocks noGrp="1"/>
          </p:cNvSpPr>
          <p:nvPr>
            <p:ph type="title"/>
          </p:nvPr>
        </p:nvSpPr>
        <p:spPr/>
        <p:txBody>
          <a:bodyPr/>
          <a:lstStyle/>
          <a:p>
            <a:r>
              <a:rPr lang="en-US" sz="2400" dirty="0"/>
              <a:t>SOFTWARE AND TECHNICAL COMPLEX FOR AUTOMATION OF CONTROL OVER THE MOVEMENT OF RADIOACTIVA SUBSTANCES</a:t>
            </a:r>
            <a:endParaRPr lang="ru-RU" sz="2400" b="1" dirty="0">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39" y="1113526"/>
            <a:ext cx="11297979" cy="5024628"/>
          </a:xfrm>
          <a:prstGeom prst="rect">
            <a:avLst/>
          </a:prstGeom>
        </p:spPr>
      </p:pic>
    </p:spTree>
    <p:extLst>
      <p:ext uri="{BB962C8B-B14F-4D97-AF65-F5344CB8AC3E}">
        <p14:creationId xmlns:p14="http://schemas.microsoft.com/office/powerpoint/2010/main" val="2029750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4</a:t>
            </a:fld>
            <a:endParaRPr lang="en-US" dirty="0"/>
          </a:p>
        </p:txBody>
      </p:sp>
      <p:sp>
        <p:nvSpPr>
          <p:cNvPr id="4" name="Заголовок 3"/>
          <p:cNvSpPr>
            <a:spLocks noGrp="1"/>
          </p:cNvSpPr>
          <p:nvPr>
            <p:ph type="title"/>
          </p:nvPr>
        </p:nvSpPr>
        <p:spPr/>
        <p:txBody>
          <a:bodyPr/>
          <a:lstStyle/>
          <a:p>
            <a:r>
              <a:rPr lang="en-US" sz="2400" dirty="0"/>
              <a:t>TECHNICAL MEANS OF RADIATION CONTROL</a:t>
            </a:r>
            <a:endParaRPr lang="ru-RU" sz="2400" b="1" dirty="0">
              <a:effectLst>
                <a:outerShdw blurRad="38100" dist="38100" dir="2700000" algn="tl">
                  <a:srgbClr val="000000">
                    <a:alpha val="43137"/>
                  </a:srgbClr>
                </a:outerShdw>
              </a:effectLst>
            </a:endParaRPr>
          </a:p>
        </p:txBody>
      </p:sp>
      <p:sp>
        <p:nvSpPr>
          <p:cNvPr id="5" name="Прямоугольник 4"/>
          <p:cNvSpPr/>
          <p:nvPr/>
        </p:nvSpPr>
        <p:spPr>
          <a:xfrm>
            <a:off x="842853" y="5444290"/>
            <a:ext cx="11349147" cy="923330"/>
          </a:xfrm>
          <a:prstGeom prst="rect">
            <a:avLst/>
          </a:prstGeom>
        </p:spPr>
        <p:txBody>
          <a:bodyPr wrap="square">
            <a:spAutoFit/>
          </a:bodyPr>
          <a:lstStyle/>
          <a:p>
            <a:r>
              <a:rPr lang="en-US" b="1" dirty="0"/>
              <a:t>The customs authorities operate about </a:t>
            </a:r>
            <a:r>
              <a:rPr lang="en-US" b="1" dirty="0" smtClean="0"/>
              <a:t>2,</a:t>
            </a:r>
            <a:r>
              <a:rPr lang="ru-RU" b="1" dirty="0" smtClean="0"/>
              <a:t>0</a:t>
            </a:r>
            <a:r>
              <a:rPr lang="en-US" b="1" dirty="0" smtClean="0"/>
              <a:t>00 </a:t>
            </a:r>
            <a:r>
              <a:rPr lang="en-US" b="1" dirty="0"/>
              <a:t>stationary radiation control systems and 7,000 portable radiation control equipment at checkpoints on the state border of the Russian Federation, which are external sections of the customs border of the Eurasian </a:t>
            </a:r>
            <a:r>
              <a:rPr lang="en-US" b="1" dirty="0" smtClean="0"/>
              <a:t>Economic Union</a:t>
            </a:r>
            <a:endParaRPr lang="ru-RU" b="1"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412" y="1159156"/>
            <a:ext cx="9777176" cy="4285134"/>
          </a:xfrm>
          <a:prstGeom prst="rect">
            <a:avLst/>
          </a:prstGeom>
        </p:spPr>
      </p:pic>
    </p:spTree>
    <p:extLst>
      <p:ext uri="{BB962C8B-B14F-4D97-AF65-F5344CB8AC3E}">
        <p14:creationId xmlns:p14="http://schemas.microsoft.com/office/powerpoint/2010/main" val="2658305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5</a:t>
            </a:fld>
            <a:endParaRPr lang="en-US" dirty="0"/>
          </a:p>
        </p:txBody>
      </p:sp>
      <p:sp>
        <p:nvSpPr>
          <p:cNvPr id="4" name="Заголовок 3"/>
          <p:cNvSpPr>
            <a:spLocks noGrp="1"/>
          </p:cNvSpPr>
          <p:nvPr>
            <p:ph type="title"/>
          </p:nvPr>
        </p:nvSpPr>
        <p:spPr/>
        <p:txBody>
          <a:bodyPr/>
          <a:lstStyle/>
          <a:p>
            <a:r>
              <a:rPr lang="en-US" sz="2400" dirty="0"/>
              <a:t>Improving the efficiency of customs control of fissile and radioactive materials </a:t>
            </a:r>
            <a:endParaRPr lang="ru-RU" sz="2400" b="1" dirty="0">
              <a:effectLst>
                <a:outerShdw blurRad="38100" dist="38100" dir="2700000" algn="tl">
                  <a:srgbClr val="000000">
                    <a:alpha val="43137"/>
                  </a:srgbClr>
                </a:outerShdw>
              </a:effectLst>
            </a:endParaRPr>
          </a:p>
        </p:txBody>
      </p:sp>
      <p:grpSp>
        <p:nvGrpSpPr>
          <p:cNvPr id="5" name="Группа 4"/>
          <p:cNvGrpSpPr/>
          <p:nvPr/>
        </p:nvGrpSpPr>
        <p:grpSpPr>
          <a:xfrm>
            <a:off x="9775071" y="3275586"/>
            <a:ext cx="1693515" cy="976543"/>
            <a:chOff x="529087" y="2462925"/>
            <a:chExt cx="1693515" cy="976543"/>
          </a:xfrm>
        </p:grpSpPr>
        <p:cxnSp>
          <p:nvCxnSpPr>
            <p:cNvPr id="7" name="Прямая соединительная линия 6"/>
            <p:cNvCxnSpPr>
              <a:stCxn id="8"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Правая фигурная скобка 7"/>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grpSp>
        <p:nvGrpSpPr>
          <p:cNvPr id="9" name="Группа 8"/>
          <p:cNvGrpSpPr/>
          <p:nvPr/>
        </p:nvGrpSpPr>
        <p:grpSpPr>
          <a:xfrm>
            <a:off x="7574839" y="3115945"/>
            <a:ext cx="1693515" cy="976543"/>
            <a:chOff x="529087" y="2462925"/>
            <a:chExt cx="1693515" cy="976543"/>
          </a:xfrm>
        </p:grpSpPr>
        <p:cxnSp>
          <p:nvCxnSpPr>
            <p:cNvPr id="10" name="Прямая соединительная линия 9"/>
            <p:cNvCxnSpPr>
              <a:stCxn id="11"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Правая фигурная скобка 10"/>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grpSp>
        <p:nvGrpSpPr>
          <p:cNvPr id="12" name="Группа 11"/>
          <p:cNvGrpSpPr/>
          <p:nvPr/>
        </p:nvGrpSpPr>
        <p:grpSpPr>
          <a:xfrm>
            <a:off x="5330493" y="3151640"/>
            <a:ext cx="1693515" cy="976543"/>
            <a:chOff x="529087" y="2462925"/>
            <a:chExt cx="1693515" cy="976543"/>
          </a:xfrm>
        </p:grpSpPr>
        <p:cxnSp>
          <p:nvCxnSpPr>
            <p:cNvPr id="13" name="Прямая соединительная линия 12"/>
            <p:cNvCxnSpPr>
              <a:stCxn id="14"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Правая фигурная скобка 13"/>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grpSp>
        <p:nvGrpSpPr>
          <p:cNvPr id="15" name="Группа 14"/>
          <p:cNvGrpSpPr/>
          <p:nvPr/>
        </p:nvGrpSpPr>
        <p:grpSpPr>
          <a:xfrm>
            <a:off x="3008104" y="3464116"/>
            <a:ext cx="1693515" cy="976543"/>
            <a:chOff x="529087" y="2462925"/>
            <a:chExt cx="1693515" cy="976543"/>
          </a:xfrm>
        </p:grpSpPr>
        <p:cxnSp>
          <p:nvCxnSpPr>
            <p:cNvPr id="16" name="Прямая соединительная линия 15"/>
            <p:cNvCxnSpPr>
              <a:stCxn id="17"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Правая фигурная скобка 16"/>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grpSp>
        <p:nvGrpSpPr>
          <p:cNvPr id="18" name="Группа 17"/>
          <p:cNvGrpSpPr/>
          <p:nvPr/>
        </p:nvGrpSpPr>
        <p:grpSpPr>
          <a:xfrm>
            <a:off x="738637" y="3130437"/>
            <a:ext cx="1693515" cy="976543"/>
            <a:chOff x="529087" y="2462925"/>
            <a:chExt cx="1693515" cy="976543"/>
          </a:xfrm>
        </p:grpSpPr>
        <p:cxnSp>
          <p:nvCxnSpPr>
            <p:cNvPr id="19" name="Прямая соединительная линия 18"/>
            <p:cNvCxnSpPr>
              <a:stCxn id="20" idx="1"/>
            </p:cNvCxnSpPr>
            <p:nvPr/>
          </p:nvCxnSpPr>
          <p:spPr>
            <a:xfrm flipH="1">
              <a:off x="1375845" y="2753224"/>
              <a:ext cx="8738" cy="686244"/>
            </a:xfrm>
            <a:prstGeom prst="line">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Правая фигурная скобка 19"/>
            <p:cNvSpPr/>
            <p:nvPr/>
          </p:nvSpPr>
          <p:spPr>
            <a:xfrm rot="5400000">
              <a:off x="1230695" y="1761317"/>
              <a:ext cx="290299" cy="1693515"/>
            </a:xfrm>
            <a:prstGeom prst="rightBrace">
              <a:avLst>
                <a:gd name="adj1" fmla="val 66323"/>
                <a:gd name="adj2" fmla="val 49484"/>
              </a:avLst>
            </a:prstGeom>
            <a:ln w="19050">
              <a:solidFill>
                <a:srgbClr val="23520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grpSp>
      <p:sp>
        <p:nvSpPr>
          <p:cNvPr id="21" name="Прямоугольник 20"/>
          <p:cNvSpPr/>
          <p:nvPr/>
        </p:nvSpPr>
        <p:spPr>
          <a:xfrm>
            <a:off x="2992666" y="3956896"/>
            <a:ext cx="1724393" cy="2261778"/>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5317390" y="3956896"/>
            <a:ext cx="1724393" cy="2261778"/>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p:cNvSpPr/>
          <p:nvPr/>
        </p:nvSpPr>
        <p:spPr>
          <a:xfrm>
            <a:off x="7559400" y="3956896"/>
            <a:ext cx="1724393" cy="2261778"/>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23"/>
          <p:cNvSpPr/>
          <p:nvPr/>
        </p:nvSpPr>
        <p:spPr>
          <a:xfrm>
            <a:off x="9759632" y="3956896"/>
            <a:ext cx="1724393" cy="2261778"/>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p:cNvSpPr/>
          <p:nvPr/>
        </p:nvSpPr>
        <p:spPr>
          <a:xfrm>
            <a:off x="499954" y="1814967"/>
            <a:ext cx="2145265" cy="1200329"/>
          </a:xfrm>
          <a:prstGeom prst="rect">
            <a:avLst/>
          </a:prstGeom>
        </p:spPr>
        <p:txBody>
          <a:bodyPr wrap="square">
            <a:spAutoFit/>
          </a:bodyPr>
          <a:lstStyle/>
          <a:p>
            <a:pPr marL="0" lvl="1" algn="ctr"/>
            <a:r>
              <a:rPr lang="en-US" b="1" dirty="0">
                <a:solidFill>
                  <a:srgbClr val="235201"/>
                </a:solidFill>
              </a:rPr>
              <a:t>Formalization and documentation </a:t>
            </a:r>
            <a:r>
              <a:rPr lang="en-US" b="1" dirty="0" smtClean="0">
                <a:solidFill>
                  <a:srgbClr val="235201"/>
                </a:solidFill>
              </a:rPr>
              <a:t>the actions of</a:t>
            </a:r>
            <a:endParaRPr lang="ru-RU" b="1" dirty="0">
              <a:solidFill>
                <a:srgbClr val="235201"/>
              </a:solidFill>
            </a:endParaRPr>
          </a:p>
          <a:p>
            <a:pPr marL="0" lvl="1" algn="ctr"/>
            <a:r>
              <a:rPr lang="en-US" b="1" dirty="0" smtClean="0">
                <a:solidFill>
                  <a:srgbClr val="235201"/>
                </a:solidFill>
              </a:rPr>
              <a:t>officials</a:t>
            </a:r>
            <a:endParaRPr lang="ru-RU" b="1" dirty="0" smtClean="0">
              <a:solidFill>
                <a:srgbClr val="235201"/>
              </a:solidFill>
            </a:endParaRPr>
          </a:p>
        </p:txBody>
      </p:sp>
      <p:sp>
        <p:nvSpPr>
          <p:cNvPr id="26" name="Прямоугольник 25"/>
          <p:cNvSpPr/>
          <p:nvPr/>
        </p:nvSpPr>
        <p:spPr>
          <a:xfrm>
            <a:off x="9775071" y="1946925"/>
            <a:ext cx="1601994" cy="1200329"/>
          </a:xfrm>
          <a:prstGeom prst="rect">
            <a:avLst/>
          </a:prstGeom>
        </p:spPr>
        <p:txBody>
          <a:bodyPr wrap="square">
            <a:spAutoFit/>
          </a:bodyPr>
          <a:lstStyle/>
          <a:p>
            <a:pPr marL="0" lvl="1" algn="ctr"/>
            <a:r>
              <a:rPr lang="en-US" b="1" dirty="0">
                <a:solidFill>
                  <a:srgbClr val="235201"/>
                </a:solidFill>
              </a:rPr>
              <a:t>Improving the coordination </a:t>
            </a:r>
            <a:r>
              <a:rPr lang="en-US" b="1" dirty="0" smtClean="0">
                <a:solidFill>
                  <a:srgbClr val="235201"/>
                </a:solidFill>
              </a:rPr>
              <a:t>the </a:t>
            </a:r>
            <a:r>
              <a:rPr lang="en-US" b="1" dirty="0">
                <a:solidFill>
                  <a:srgbClr val="235201"/>
                </a:solidFill>
              </a:rPr>
              <a:t>actions of officials </a:t>
            </a:r>
            <a:endParaRPr lang="ru-RU" b="1" dirty="0">
              <a:solidFill>
                <a:srgbClr val="235201"/>
              </a:solidFill>
            </a:endParaRPr>
          </a:p>
        </p:txBody>
      </p:sp>
      <p:sp>
        <p:nvSpPr>
          <p:cNvPr id="27" name="Прямоугольник 26"/>
          <p:cNvSpPr/>
          <p:nvPr/>
        </p:nvSpPr>
        <p:spPr>
          <a:xfrm>
            <a:off x="2847958" y="1952547"/>
            <a:ext cx="2078368" cy="1477328"/>
          </a:xfrm>
          <a:prstGeom prst="rect">
            <a:avLst/>
          </a:prstGeom>
        </p:spPr>
        <p:txBody>
          <a:bodyPr wrap="square">
            <a:spAutoFit/>
          </a:bodyPr>
          <a:lstStyle/>
          <a:p>
            <a:pPr marL="0" lvl="1" algn="ctr"/>
            <a:r>
              <a:rPr lang="en-US" b="1" dirty="0">
                <a:solidFill>
                  <a:srgbClr val="235201"/>
                </a:solidFill>
              </a:rPr>
              <a:t>Increase of efficiency of operation of technical means of radiation control</a:t>
            </a:r>
            <a:endParaRPr lang="ru-RU" b="1" dirty="0" smtClean="0">
              <a:solidFill>
                <a:srgbClr val="235201"/>
              </a:solidFill>
            </a:endParaRPr>
          </a:p>
        </p:txBody>
      </p:sp>
      <p:sp>
        <p:nvSpPr>
          <p:cNvPr id="28" name="Прямоугольник 27"/>
          <p:cNvSpPr/>
          <p:nvPr/>
        </p:nvSpPr>
        <p:spPr>
          <a:xfrm>
            <a:off x="5022335" y="2192615"/>
            <a:ext cx="2314501" cy="923330"/>
          </a:xfrm>
          <a:prstGeom prst="rect">
            <a:avLst/>
          </a:prstGeom>
        </p:spPr>
        <p:txBody>
          <a:bodyPr wrap="square">
            <a:spAutoFit/>
          </a:bodyPr>
          <a:lstStyle/>
          <a:p>
            <a:pPr marL="0" lvl="1" algn="ctr"/>
            <a:r>
              <a:rPr lang="en-US" b="1" dirty="0">
                <a:solidFill>
                  <a:srgbClr val="235201"/>
                </a:solidFill>
              </a:rPr>
              <a:t>Prevention of radiation safety violations</a:t>
            </a:r>
            <a:endParaRPr lang="ru-RU" b="1" dirty="0">
              <a:solidFill>
                <a:srgbClr val="235201"/>
              </a:solidFill>
            </a:endParaRPr>
          </a:p>
        </p:txBody>
      </p:sp>
      <p:sp>
        <p:nvSpPr>
          <p:cNvPr id="29" name="Прямоугольник 28"/>
          <p:cNvSpPr/>
          <p:nvPr/>
        </p:nvSpPr>
        <p:spPr>
          <a:xfrm>
            <a:off x="723199" y="3956896"/>
            <a:ext cx="1724393" cy="2261778"/>
          </a:xfrm>
          <a:prstGeom prst="rect">
            <a:avLst/>
          </a:prstGeom>
          <a:gradFill flip="none" rotWithShape="1">
            <a:gsLst>
              <a:gs pos="17000">
                <a:srgbClr val="235201"/>
              </a:gs>
              <a:gs pos="100000">
                <a:srgbClr val="0F9846"/>
              </a:gs>
            </a:gsLst>
            <a:lin ang="5400000" scaled="1"/>
            <a:tileRect/>
          </a:gra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 name="Рисунок 29"/>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00236" y="4293674"/>
            <a:ext cx="944705" cy="1278986"/>
          </a:xfrm>
          <a:prstGeom prst="rect">
            <a:avLst/>
          </a:prstGeom>
        </p:spPr>
      </p:pic>
      <p:sp>
        <p:nvSpPr>
          <p:cNvPr id="31" name="Прямоугольник 30"/>
          <p:cNvSpPr/>
          <p:nvPr/>
        </p:nvSpPr>
        <p:spPr>
          <a:xfrm>
            <a:off x="7517119" y="1915616"/>
            <a:ext cx="1766674" cy="1200329"/>
          </a:xfrm>
          <a:prstGeom prst="rect">
            <a:avLst/>
          </a:prstGeom>
        </p:spPr>
        <p:txBody>
          <a:bodyPr wrap="square">
            <a:spAutoFit/>
          </a:bodyPr>
          <a:lstStyle/>
          <a:p>
            <a:pPr marL="0" lvl="1" algn="ctr"/>
            <a:r>
              <a:rPr lang="en-US" b="1" dirty="0">
                <a:solidFill>
                  <a:srgbClr val="235201"/>
                </a:solidFill>
              </a:rPr>
              <a:t>Improving the quality and efficiency of decision-making</a:t>
            </a:r>
            <a:endParaRPr lang="ru-RU" b="1" dirty="0">
              <a:solidFill>
                <a:srgbClr val="235201"/>
              </a:solidFill>
            </a:endParaRPr>
          </a:p>
        </p:txBody>
      </p:sp>
      <p:pic>
        <p:nvPicPr>
          <p:cNvPr id="32" name="Рисунок 31"/>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48708" y="4427023"/>
            <a:ext cx="901587" cy="926984"/>
          </a:xfrm>
          <a:prstGeom prst="rect">
            <a:avLst/>
          </a:prstGeom>
        </p:spPr>
      </p:pic>
      <p:cxnSp>
        <p:nvCxnSpPr>
          <p:cNvPr id="33" name="Прямая со стрелкой 32"/>
          <p:cNvCxnSpPr/>
          <p:nvPr/>
        </p:nvCxnSpPr>
        <p:spPr>
          <a:xfrm flipV="1">
            <a:off x="10454940" y="4611467"/>
            <a:ext cx="0" cy="844257"/>
          </a:xfrm>
          <a:prstGeom prst="straightConnector1">
            <a:avLst/>
          </a:prstGeom>
          <a:ln w="38100">
            <a:solidFill>
              <a:srgbClr val="E0ECD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flipV="1">
            <a:off x="10884214" y="4710321"/>
            <a:ext cx="0" cy="844257"/>
          </a:xfrm>
          <a:prstGeom prst="straightConnector1">
            <a:avLst/>
          </a:prstGeom>
          <a:ln w="38100">
            <a:solidFill>
              <a:srgbClr val="B0C99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5" name="Рисунок 34"/>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96382" y="4243596"/>
            <a:ext cx="611359" cy="652807"/>
          </a:xfrm>
          <a:prstGeom prst="rect">
            <a:avLst/>
          </a:prstGeom>
        </p:spPr>
      </p:pic>
      <p:pic>
        <p:nvPicPr>
          <p:cNvPr id="36" name="Рисунок 35"/>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40667" y="5446959"/>
            <a:ext cx="560012" cy="597979"/>
          </a:xfrm>
          <a:prstGeom prst="rect">
            <a:avLst/>
          </a:prstGeom>
        </p:spPr>
      </p:pic>
      <p:grpSp>
        <p:nvGrpSpPr>
          <p:cNvPr id="37" name="Группа 36"/>
          <p:cNvGrpSpPr/>
          <p:nvPr/>
        </p:nvGrpSpPr>
        <p:grpSpPr>
          <a:xfrm>
            <a:off x="3391277" y="4293673"/>
            <a:ext cx="1162762" cy="1162051"/>
            <a:chOff x="3070010" y="3614094"/>
            <a:chExt cx="1222166" cy="1221419"/>
          </a:xfrm>
        </p:grpSpPr>
        <p:sp>
          <p:nvSpPr>
            <p:cNvPr id="38" name="Овал 37"/>
            <p:cNvSpPr/>
            <p:nvPr/>
          </p:nvSpPr>
          <p:spPr>
            <a:xfrm>
              <a:off x="3070010" y="3725231"/>
              <a:ext cx="1042396" cy="1042396"/>
            </a:xfrm>
            <a:prstGeom prst="ellipse">
              <a:avLst/>
            </a:prstGeom>
            <a:solidFill>
              <a:srgbClr val="86AE6B"/>
            </a:soli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grpSp>
          <p:nvGrpSpPr>
            <p:cNvPr id="39" name="Группа 38"/>
            <p:cNvGrpSpPr/>
            <p:nvPr/>
          </p:nvGrpSpPr>
          <p:grpSpPr>
            <a:xfrm>
              <a:off x="3070757" y="3614094"/>
              <a:ext cx="1221419" cy="1221419"/>
              <a:chOff x="3019582" y="3919821"/>
              <a:chExt cx="1221419" cy="1221419"/>
            </a:xfrm>
          </p:grpSpPr>
          <p:sp>
            <p:nvSpPr>
              <p:cNvPr id="40" name="Овал 39"/>
              <p:cNvSpPr/>
              <p:nvPr/>
            </p:nvSpPr>
            <p:spPr>
              <a:xfrm>
                <a:off x="3131778" y="4046082"/>
                <a:ext cx="997028" cy="997028"/>
              </a:xfrm>
              <a:prstGeom prst="ellipse">
                <a:avLst/>
              </a:prstGeom>
              <a:solidFill>
                <a:schemeClr val="bg1"/>
              </a:soli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pic>
            <p:nvPicPr>
              <p:cNvPr id="41" name="Рисунок 40"/>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19582" y="3919821"/>
                <a:ext cx="1221419" cy="1221419"/>
              </a:xfrm>
              <a:prstGeom prst="rect">
                <a:avLst/>
              </a:prstGeom>
            </p:spPr>
          </p:pic>
        </p:grpSp>
      </p:grpSp>
      <p:grpSp>
        <p:nvGrpSpPr>
          <p:cNvPr id="42" name="Группа 41"/>
          <p:cNvGrpSpPr/>
          <p:nvPr/>
        </p:nvGrpSpPr>
        <p:grpSpPr>
          <a:xfrm>
            <a:off x="7983476" y="4492471"/>
            <a:ext cx="960213" cy="901451"/>
            <a:chOff x="7530406" y="3795701"/>
            <a:chExt cx="960213" cy="901451"/>
          </a:xfrm>
        </p:grpSpPr>
        <p:sp>
          <p:nvSpPr>
            <p:cNvPr id="43" name="Овал 42"/>
            <p:cNvSpPr/>
            <p:nvPr/>
          </p:nvSpPr>
          <p:spPr>
            <a:xfrm>
              <a:off x="7530406" y="3795701"/>
              <a:ext cx="921705" cy="899151"/>
            </a:xfrm>
            <a:prstGeom prst="ellipse">
              <a:avLst/>
            </a:prstGeom>
            <a:solidFill>
              <a:srgbClr val="86AE6B"/>
            </a:solidFill>
            <a:ln w="19050">
              <a:solidFill>
                <a:schemeClr val="bg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pic>
          <p:nvPicPr>
            <p:cNvPr id="44" name="Рисунок 43"/>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82540" y="3795701"/>
              <a:ext cx="908079" cy="901451"/>
            </a:xfrm>
            <a:prstGeom prst="rect">
              <a:avLst/>
            </a:prstGeom>
          </p:spPr>
        </p:pic>
      </p:grpSp>
      <p:pic>
        <p:nvPicPr>
          <p:cNvPr id="45" name="Рисунок 4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52636" y="4446074"/>
            <a:ext cx="944705" cy="1278986"/>
          </a:xfrm>
          <a:prstGeom prst="rect">
            <a:avLst/>
          </a:prstGeom>
        </p:spPr>
      </p:pic>
      <p:pic>
        <p:nvPicPr>
          <p:cNvPr id="46" name="Рисунок 45"/>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01108" y="4579423"/>
            <a:ext cx="901587" cy="926984"/>
          </a:xfrm>
          <a:prstGeom prst="rect">
            <a:avLst/>
          </a:prstGeom>
        </p:spPr>
      </p:pic>
      <p:grpSp>
        <p:nvGrpSpPr>
          <p:cNvPr id="47" name="Группа 46"/>
          <p:cNvGrpSpPr/>
          <p:nvPr/>
        </p:nvGrpSpPr>
        <p:grpSpPr>
          <a:xfrm>
            <a:off x="8135876" y="4644871"/>
            <a:ext cx="960213" cy="901451"/>
            <a:chOff x="7530406" y="3795701"/>
            <a:chExt cx="960213" cy="901451"/>
          </a:xfrm>
        </p:grpSpPr>
        <p:sp>
          <p:nvSpPr>
            <p:cNvPr id="48" name="Овал 47"/>
            <p:cNvSpPr/>
            <p:nvPr/>
          </p:nvSpPr>
          <p:spPr>
            <a:xfrm>
              <a:off x="7530406" y="3795701"/>
              <a:ext cx="921705" cy="899151"/>
            </a:xfrm>
            <a:prstGeom prst="ellipse">
              <a:avLst/>
            </a:prstGeom>
            <a:solidFill>
              <a:srgbClr val="86AE6B"/>
            </a:solidFill>
            <a:ln w="19050">
              <a:solidFill>
                <a:schemeClr val="bg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pic>
          <p:nvPicPr>
            <p:cNvPr id="49" name="Рисунок 48"/>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82540" y="3795701"/>
              <a:ext cx="908079" cy="901451"/>
            </a:xfrm>
            <a:prstGeom prst="rect">
              <a:avLst/>
            </a:prstGeom>
          </p:spPr>
        </p:pic>
      </p:grpSp>
    </p:spTree>
    <p:extLst>
      <p:ext uri="{BB962C8B-B14F-4D97-AF65-F5344CB8AC3E}">
        <p14:creationId xmlns:p14="http://schemas.microsoft.com/office/powerpoint/2010/main" val="2658305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365340" y="4650351"/>
            <a:ext cx="11490179" cy="1682355"/>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endParaRPr lang="ru-RU" dirty="0">
              <a:solidFill>
                <a:schemeClr val="tx1"/>
              </a:solidFill>
            </a:endParaRPr>
          </a:p>
        </p:txBody>
      </p:sp>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6</a:t>
            </a:fld>
            <a:endParaRPr lang="en-US" dirty="0"/>
          </a:p>
        </p:txBody>
      </p:sp>
      <p:sp>
        <p:nvSpPr>
          <p:cNvPr id="4" name="Заголовок 3"/>
          <p:cNvSpPr>
            <a:spLocks noGrp="1"/>
          </p:cNvSpPr>
          <p:nvPr>
            <p:ph type="title"/>
          </p:nvPr>
        </p:nvSpPr>
        <p:spPr/>
        <p:txBody>
          <a:bodyPr/>
          <a:lstStyle/>
          <a:p>
            <a:r>
              <a:rPr lang="en-US" sz="2400" b="1" dirty="0"/>
              <a:t>Technique of prevention of illicit trafficking</a:t>
            </a:r>
            <a:br>
              <a:rPr lang="en-US" sz="2400" b="1" dirty="0"/>
            </a:br>
            <a:r>
              <a:rPr lang="en-US" sz="2400" b="1" dirty="0"/>
              <a:t>Customs Inspection</a:t>
            </a:r>
            <a:endParaRPr lang="ru-RU" sz="2400" dirty="0"/>
          </a:p>
        </p:txBody>
      </p:sp>
      <p:sp>
        <p:nvSpPr>
          <p:cNvPr id="5" name="Прямоугольник 4"/>
          <p:cNvSpPr/>
          <p:nvPr/>
        </p:nvSpPr>
        <p:spPr>
          <a:xfrm>
            <a:off x="335362" y="1340768"/>
            <a:ext cx="3264361" cy="1296144"/>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ru-RU" sz="1400" dirty="0">
              <a:solidFill>
                <a:schemeClr val="tx1"/>
              </a:solidFill>
            </a:endParaRPr>
          </a:p>
        </p:txBody>
      </p:sp>
      <p:sp>
        <p:nvSpPr>
          <p:cNvPr id="7" name="Прямоугольник 6"/>
          <p:cNvSpPr/>
          <p:nvPr/>
        </p:nvSpPr>
        <p:spPr>
          <a:xfrm>
            <a:off x="365341" y="3279414"/>
            <a:ext cx="11490179" cy="1200318"/>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endParaRPr lang="ru-RU" dirty="0">
              <a:solidFill>
                <a:schemeClr val="tx1"/>
              </a:solidFill>
            </a:endParaRPr>
          </a:p>
        </p:txBody>
      </p:sp>
      <p:sp>
        <p:nvSpPr>
          <p:cNvPr id="10" name="TextBox 9"/>
          <p:cNvSpPr txBox="1"/>
          <p:nvPr/>
        </p:nvSpPr>
        <p:spPr>
          <a:xfrm>
            <a:off x="1478330" y="3279414"/>
            <a:ext cx="3408377" cy="1200318"/>
          </a:xfrm>
          <a:prstGeom prst="rect">
            <a:avLst/>
          </a:prstGeom>
          <a:noFill/>
          <a:ln>
            <a:noFill/>
          </a:ln>
        </p:spPr>
        <p:txBody>
          <a:bodyPr wrap="square" lIns="91428" tIns="45715" rIns="91428" bIns="45715" rtlCol="0">
            <a:spAutoFit/>
          </a:bodyPr>
          <a:lstStyle/>
          <a:p>
            <a:r>
              <a:rPr lang="en-US" sz="2400" b="1" dirty="0"/>
              <a:t>Customs</a:t>
            </a:r>
          </a:p>
          <a:p>
            <a:r>
              <a:rPr lang="en-US" sz="2400" b="1" dirty="0" smtClean="0"/>
              <a:t>Inspection</a:t>
            </a:r>
            <a:endParaRPr lang="en-US" sz="2400" b="1" dirty="0"/>
          </a:p>
          <a:p>
            <a:r>
              <a:rPr lang="en-US" sz="2400" b="1" dirty="0"/>
              <a:t>Procedure</a:t>
            </a:r>
            <a:endParaRPr lang="ru-RU" sz="2400" dirty="0"/>
          </a:p>
        </p:txBody>
      </p:sp>
      <p:pic>
        <p:nvPicPr>
          <p:cNvPr id="13" name="Picture 30" descr="Янтарь1А"/>
          <p:cNvPicPr>
            <a:picLocks noChangeAspect="1" noChangeArrowheads="1"/>
          </p:cNvPicPr>
          <p:nvPr/>
        </p:nvPicPr>
        <p:blipFill>
          <a:blip r:embed="rId3" cstate="print">
            <a:extLst>
              <a:ext uri="{28A0092B-C50C-407E-A947-70E740481C1C}">
                <a14:useLocalDpi xmlns:a14="http://schemas.microsoft.com/office/drawing/2010/main" val="0"/>
              </a:ext>
            </a:extLst>
          </a:blip>
          <a:srcRect b="5960"/>
          <a:stretch>
            <a:fillRect/>
          </a:stretch>
        </p:blipFill>
        <p:spPr bwMode="auto">
          <a:xfrm>
            <a:off x="2262410" y="1578218"/>
            <a:ext cx="920109" cy="96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4-конечная звезда 13"/>
          <p:cNvSpPr/>
          <p:nvPr/>
        </p:nvSpPr>
        <p:spPr>
          <a:xfrm>
            <a:off x="2777229" y="1412776"/>
            <a:ext cx="576064" cy="432048"/>
          </a:xfrm>
          <a:prstGeom prst="star4">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479379" y="1497568"/>
            <a:ext cx="1783032" cy="369322"/>
          </a:xfrm>
          <a:prstGeom prst="rect">
            <a:avLst/>
          </a:prstGeom>
          <a:noFill/>
          <a:ln>
            <a:noFill/>
          </a:ln>
        </p:spPr>
        <p:txBody>
          <a:bodyPr wrap="square" lIns="91428" tIns="45715" rIns="91428" bIns="45715" rtlCol="0">
            <a:spAutoFit/>
          </a:bodyPr>
          <a:lstStyle/>
          <a:p>
            <a:r>
              <a:rPr lang="en-US" b="1" dirty="0" smtClean="0"/>
              <a:t>RPM Alarm</a:t>
            </a:r>
            <a:endParaRPr lang="ru-RU" dirty="0"/>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6028" y="959942"/>
            <a:ext cx="1209264" cy="906948"/>
          </a:xfrm>
          <a:prstGeom prst="rect">
            <a:avLst/>
          </a:prstGeom>
        </p:spPr>
      </p:pic>
      <p:sp>
        <p:nvSpPr>
          <p:cNvPr id="17" name="TextBox 16"/>
          <p:cNvSpPr txBox="1"/>
          <p:nvPr/>
        </p:nvSpPr>
        <p:spPr>
          <a:xfrm>
            <a:off x="3877628" y="1106262"/>
            <a:ext cx="1783032" cy="923320"/>
          </a:xfrm>
          <a:prstGeom prst="rect">
            <a:avLst/>
          </a:prstGeom>
          <a:noFill/>
          <a:ln>
            <a:noFill/>
          </a:ln>
        </p:spPr>
        <p:txBody>
          <a:bodyPr wrap="square" lIns="91428" tIns="45715" rIns="91428" bIns="45715" rtlCol="0">
            <a:spAutoFit/>
          </a:bodyPr>
          <a:lstStyle/>
          <a:p>
            <a:r>
              <a:rPr lang="en-US" b="1" dirty="0" smtClean="0"/>
              <a:t>Radiation</a:t>
            </a:r>
          </a:p>
          <a:p>
            <a:r>
              <a:rPr lang="en-US" b="1" dirty="0" smtClean="0"/>
              <a:t>Hazard</a:t>
            </a:r>
          </a:p>
          <a:p>
            <a:r>
              <a:rPr lang="en-US" b="1" dirty="0" smtClean="0"/>
              <a:t>Signs</a:t>
            </a:r>
            <a:endParaRPr lang="ru-RU" dirty="0"/>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187" y="1108599"/>
            <a:ext cx="1261515" cy="709602"/>
          </a:xfrm>
          <a:prstGeom prst="rect">
            <a:avLst/>
          </a:prstGeom>
        </p:spPr>
      </p:pic>
      <p:sp>
        <p:nvSpPr>
          <p:cNvPr id="19" name="TextBox 18"/>
          <p:cNvSpPr txBox="1"/>
          <p:nvPr/>
        </p:nvSpPr>
        <p:spPr>
          <a:xfrm>
            <a:off x="6438168" y="978059"/>
            <a:ext cx="1783032" cy="1200318"/>
          </a:xfrm>
          <a:prstGeom prst="rect">
            <a:avLst/>
          </a:prstGeom>
          <a:noFill/>
          <a:ln>
            <a:noFill/>
          </a:ln>
        </p:spPr>
        <p:txBody>
          <a:bodyPr wrap="square" lIns="91428" tIns="45715" rIns="91428" bIns="45715" rtlCol="0">
            <a:spAutoFit/>
          </a:bodyPr>
          <a:lstStyle/>
          <a:p>
            <a:r>
              <a:rPr lang="en-US" b="1" dirty="0" smtClean="0"/>
              <a:t>Information</a:t>
            </a:r>
          </a:p>
          <a:p>
            <a:r>
              <a:rPr lang="en-US" b="1" dirty="0" smtClean="0"/>
              <a:t>From</a:t>
            </a:r>
          </a:p>
          <a:p>
            <a:r>
              <a:rPr lang="en-US" b="1" dirty="0" smtClean="0"/>
              <a:t>Special</a:t>
            </a:r>
          </a:p>
          <a:p>
            <a:r>
              <a:rPr lang="en-US" b="1" dirty="0" smtClean="0"/>
              <a:t>Services </a:t>
            </a:r>
            <a:endParaRPr lang="ru-RU" dirty="0"/>
          </a:p>
        </p:txBody>
      </p:sp>
      <p:cxnSp>
        <p:nvCxnSpPr>
          <p:cNvPr id="20" name="Соединительная линия уступом 19"/>
          <p:cNvCxnSpPr>
            <a:stCxn id="5" idx="2"/>
            <a:endCxn id="7" idx="0"/>
          </p:cNvCxnSpPr>
          <p:nvPr/>
        </p:nvCxnSpPr>
        <p:spPr>
          <a:xfrm rot="16200000" flipH="1">
            <a:off x="3717736" y="886719"/>
            <a:ext cx="642502" cy="4142888"/>
          </a:xfrm>
          <a:prstGeom prst="bentConnector3">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723" y="3316295"/>
            <a:ext cx="2446739" cy="941672"/>
          </a:xfrm>
          <a:prstGeom prst="rect">
            <a:avLst/>
          </a:prstGeom>
        </p:spPr>
      </p:pic>
      <p:pic>
        <p:nvPicPr>
          <p:cNvPr id="23" name="Picture 6" descr="ДКГ-РМ16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7685872" y="3304196"/>
            <a:ext cx="1946144" cy="1175536"/>
          </a:xfrm>
          <a:prstGeom prst="rect">
            <a:avLst/>
          </a:prstGeom>
        </p:spPr>
      </p:pic>
      <p:sp>
        <p:nvSpPr>
          <p:cNvPr id="24" name="TextBox 23"/>
          <p:cNvSpPr txBox="1"/>
          <p:nvPr/>
        </p:nvSpPr>
        <p:spPr>
          <a:xfrm>
            <a:off x="1571498" y="4650351"/>
            <a:ext cx="2556283" cy="1569650"/>
          </a:xfrm>
          <a:prstGeom prst="rect">
            <a:avLst/>
          </a:prstGeom>
          <a:noFill/>
          <a:ln>
            <a:noFill/>
          </a:ln>
        </p:spPr>
        <p:txBody>
          <a:bodyPr wrap="square" lIns="91428" tIns="45715" rIns="91428" bIns="45715" rtlCol="0">
            <a:spAutoFit/>
          </a:bodyPr>
          <a:lstStyle/>
          <a:p>
            <a:r>
              <a:rPr lang="en-US" sz="2400" b="1" dirty="0" smtClean="0"/>
              <a:t>Deep</a:t>
            </a:r>
          </a:p>
          <a:p>
            <a:r>
              <a:rPr lang="en-US" sz="2400" b="1" dirty="0" smtClean="0"/>
              <a:t>Customs</a:t>
            </a:r>
            <a:endParaRPr lang="en-US" sz="2400" b="1" dirty="0"/>
          </a:p>
          <a:p>
            <a:r>
              <a:rPr lang="en-US" sz="2400" b="1" dirty="0" smtClean="0"/>
              <a:t>Inspection</a:t>
            </a:r>
            <a:endParaRPr lang="en-US" sz="2400" b="1" dirty="0"/>
          </a:p>
          <a:p>
            <a:r>
              <a:rPr lang="en-US" sz="2400" b="1" dirty="0"/>
              <a:t>Procedure</a:t>
            </a:r>
            <a:endParaRPr lang="ru-RU" sz="2400" dirty="0"/>
          </a:p>
        </p:txBody>
      </p:sp>
      <p:pic>
        <p:nvPicPr>
          <p:cNvPr id="25" name="Рисунок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4152" y="4169790"/>
            <a:ext cx="2081140" cy="1934584"/>
          </a:xfrm>
          <a:prstGeom prst="rect">
            <a:avLst/>
          </a:prstGeom>
        </p:spPr>
      </p:pic>
      <p:pic>
        <p:nvPicPr>
          <p:cNvPr id="26" name="Рисунок 25"/>
          <p:cNvPicPr>
            <a:picLocks noChangeAspect="1"/>
          </p:cNvPicPr>
          <p:nvPr/>
        </p:nvPicPr>
        <p:blipFill rotWithShape="1">
          <a:blip r:embed="rId9">
            <a:extLst>
              <a:ext uri="{28A0092B-C50C-407E-A947-70E740481C1C}">
                <a14:useLocalDpi xmlns:a14="http://schemas.microsoft.com/office/drawing/2010/main" val="0"/>
              </a:ext>
            </a:extLst>
          </a:blip>
          <a:srcRect l="2891" r="8706"/>
          <a:stretch/>
        </p:blipFill>
        <p:spPr>
          <a:xfrm>
            <a:off x="7140449" y="4764077"/>
            <a:ext cx="2560125" cy="1454902"/>
          </a:xfrm>
          <a:prstGeom prst="rect">
            <a:avLst/>
          </a:prstGeom>
        </p:spPr>
      </p:pic>
      <p:cxnSp>
        <p:nvCxnSpPr>
          <p:cNvPr id="31" name="Прямая со стрелкой 30"/>
          <p:cNvCxnSpPr/>
          <p:nvPr/>
        </p:nvCxnSpPr>
        <p:spPr>
          <a:xfrm>
            <a:off x="6110431" y="4479732"/>
            <a:ext cx="0" cy="284345"/>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750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7</a:t>
            </a:fld>
            <a:endParaRPr lang="en-US" dirty="0"/>
          </a:p>
        </p:txBody>
      </p:sp>
      <p:sp>
        <p:nvSpPr>
          <p:cNvPr id="4" name="Заголовок 3"/>
          <p:cNvSpPr>
            <a:spLocks noGrp="1"/>
          </p:cNvSpPr>
          <p:nvPr>
            <p:ph type="title"/>
          </p:nvPr>
        </p:nvSpPr>
        <p:spPr/>
        <p:txBody>
          <a:bodyPr/>
          <a:lstStyle/>
          <a:p>
            <a:r>
              <a:rPr lang="en-US" sz="2400" dirty="0"/>
              <a:t>The scheme of the departmental automated management information system</a:t>
            </a:r>
            <a:endParaRPr lang="ru-RU" sz="2400" b="1" dirty="0">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697"/>
            <a:ext cx="12091481" cy="5207099"/>
          </a:xfrm>
          <a:prstGeom prst="rect">
            <a:avLst/>
          </a:prstGeom>
        </p:spPr>
      </p:pic>
    </p:spTree>
    <p:extLst>
      <p:ext uri="{BB962C8B-B14F-4D97-AF65-F5344CB8AC3E}">
        <p14:creationId xmlns:p14="http://schemas.microsoft.com/office/powerpoint/2010/main" val="2029750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8</a:t>
            </a:fld>
            <a:endParaRPr lang="en-US" dirty="0"/>
          </a:p>
        </p:txBody>
      </p:sp>
      <p:sp>
        <p:nvSpPr>
          <p:cNvPr id="4" name="Заголовок 3"/>
          <p:cNvSpPr>
            <a:spLocks noGrp="1"/>
          </p:cNvSpPr>
          <p:nvPr>
            <p:ph type="title"/>
          </p:nvPr>
        </p:nvSpPr>
        <p:spPr/>
        <p:txBody>
          <a:bodyPr/>
          <a:lstStyle/>
          <a:p>
            <a:r>
              <a:rPr lang="en-US" sz="2400" dirty="0"/>
              <a:t>The structure of the departmental automated management information system</a:t>
            </a:r>
            <a:endParaRPr lang="ru-RU" sz="2400" b="1" dirty="0">
              <a:effectLst>
                <a:outerShdw blurRad="38100" dist="38100" dir="2700000" algn="tl">
                  <a:srgbClr val="000000">
                    <a:alpha val="43137"/>
                  </a:srgbClr>
                </a:outerShdw>
              </a:effectLst>
            </a:endParaRPr>
          </a:p>
        </p:txBody>
      </p:sp>
      <p:sp>
        <p:nvSpPr>
          <p:cNvPr id="5" name="Прямоугольник 4"/>
          <p:cNvSpPr/>
          <p:nvPr/>
        </p:nvSpPr>
        <p:spPr>
          <a:xfrm>
            <a:off x="-3035" y="3911052"/>
            <a:ext cx="12192000" cy="1044240"/>
          </a:xfrm>
          <a:prstGeom prst="rect">
            <a:avLst/>
          </a:prstGeom>
          <a:solidFill>
            <a:srgbClr val="02A246">
              <a:alpha val="30196"/>
            </a:srgbClr>
          </a:solidFill>
          <a:ln w="571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7" name="Прямоугольник 6"/>
          <p:cNvSpPr/>
          <p:nvPr/>
        </p:nvSpPr>
        <p:spPr>
          <a:xfrm>
            <a:off x="-3035" y="2024846"/>
            <a:ext cx="12192000" cy="910770"/>
          </a:xfrm>
          <a:prstGeom prst="rect">
            <a:avLst/>
          </a:prstGeom>
          <a:solidFill>
            <a:srgbClr val="02A246">
              <a:alpha val="10196"/>
            </a:srgbClr>
          </a:solidFill>
          <a:ln w="571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8" name="Прямоугольник 7"/>
          <p:cNvSpPr/>
          <p:nvPr/>
        </p:nvSpPr>
        <p:spPr>
          <a:xfrm>
            <a:off x="-3035" y="2951054"/>
            <a:ext cx="12192000" cy="975911"/>
          </a:xfrm>
          <a:prstGeom prst="rect">
            <a:avLst/>
          </a:prstGeom>
          <a:solidFill>
            <a:srgbClr val="02A246">
              <a:alpha val="20000"/>
            </a:srgbClr>
          </a:solidFill>
          <a:ln w="571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9" name="Прямоугольник 8"/>
          <p:cNvSpPr/>
          <p:nvPr/>
        </p:nvSpPr>
        <p:spPr>
          <a:xfrm>
            <a:off x="176981" y="1135979"/>
            <a:ext cx="7354529" cy="3555438"/>
          </a:xfrm>
          <a:prstGeom prst="rect">
            <a:avLst/>
          </a:prstGeom>
          <a:solidFill>
            <a:srgbClr val="04A853">
              <a:alpha val="14902"/>
            </a:srgbClr>
          </a:solidFill>
          <a:ln w="28575">
            <a:solidFill>
              <a:srgbClr val="00A54C"/>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0" name="TextBox 9"/>
          <p:cNvSpPr txBox="1"/>
          <p:nvPr/>
        </p:nvSpPr>
        <p:spPr>
          <a:xfrm>
            <a:off x="7747747" y="1321299"/>
            <a:ext cx="3873124" cy="646331"/>
          </a:xfrm>
          <a:prstGeom prst="rect">
            <a:avLst/>
          </a:prstGeom>
          <a:noFill/>
          <a:ln w="19050">
            <a:noFill/>
          </a:ln>
        </p:spPr>
        <p:txBody>
          <a:bodyPr wrap="square" rtlCol="0">
            <a:spAutoFit/>
          </a:bodyPr>
          <a:lstStyle/>
          <a:p>
            <a:r>
              <a:rPr lang="en-US" sz="1200" b="1" dirty="0"/>
              <a:t>The level of the FCS of Russia </a:t>
            </a:r>
            <a:r>
              <a:rPr lang="en-US" sz="1200" b="1" dirty="0" smtClean="0"/>
              <a:t>Selective</a:t>
            </a:r>
          </a:p>
          <a:p>
            <a:r>
              <a:rPr lang="en-US" sz="1200" dirty="0"/>
              <a:t>Selective control of response and technical condition </a:t>
            </a:r>
            <a:r>
              <a:rPr lang="en-US" sz="1200" dirty="0" smtClean="0"/>
              <a:t>of STC AC FRM</a:t>
            </a:r>
            <a:endParaRPr lang="ru-RU" sz="1200" dirty="0"/>
          </a:p>
        </p:txBody>
      </p:sp>
      <p:sp>
        <p:nvSpPr>
          <p:cNvPr id="11" name="TextBox 10"/>
          <p:cNvSpPr txBox="1"/>
          <p:nvPr/>
        </p:nvSpPr>
        <p:spPr>
          <a:xfrm>
            <a:off x="7747747" y="2181331"/>
            <a:ext cx="3873124" cy="646331"/>
          </a:xfrm>
          <a:prstGeom prst="rect">
            <a:avLst/>
          </a:prstGeom>
          <a:noFill/>
          <a:ln w="19050">
            <a:noFill/>
          </a:ln>
        </p:spPr>
        <p:txBody>
          <a:bodyPr wrap="square" rtlCol="0">
            <a:spAutoFit/>
          </a:bodyPr>
          <a:lstStyle/>
          <a:p>
            <a:r>
              <a:rPr lang="en-US" sz="1200" b="1" dirty="0"/>
              <a:t>The level of </a:t>
            </a:r>
            <a:r>
              <a:rPr lang="en-US" sz="1200" b="1" dirty="0" smtClean="0"/>
              <a:t>the RCO</a:t>
            </a:r>
          </a:p>
          <a:p>
            <a:r>
              <a:rPr lang="en-US" sz="1200" dirty="0"/>
              <a:t>Full control over the response and technical condition </a:t>
            </a:r>
            <a:r>
              <a:rPr lang="en-US" sz="1200" dirty="0" smtClean="0"/>
              <a:t>of  STC AC FRM</a:t>
            </a:r>
            <a:endParaRPr lang="ru-RU" sz="1200" dirty="0"/>
          </a:p>
        </p:txBody>
      </p:sp>
      <p:sp>
        <p:nvSpPr>
          <p:cNvPr id="12" name="TextBox 11"/>
          <p:cNvSpPr txBox="1"/>
          <p:nvPr/>
        </p:nvSpPr>
        <p:spPr>
          <a:xfrm>
            <a:off x="7431932" y="5330161"/>
            <a:ext cx="3949430" cy="1169551"/>
          </a:xfrm>
          <a:prstGeom prst="rect">
            <a:avLst/>
          </a:prstGeom>
          <a:noFill/>
          <a:ln w="19050">
            <a:noFill/>
          </a:ln>
        </p:spPr>
        <p:txBody>
          <a:bodyPr wrap="square" rtlCol="0">
            <a:spAutoFit/>
          </a:bodyPr>
          <a:lstStyle/>
          <a:p>
            <a:r>
              <a:rPr lang="en-US" sz="1400" b="1" dirty="0">
                <a:solidFill>
                  <a:schemeClr val="accent2">
                    <a:lumMod val="50000"/>
                  </a:schemeClr>
                </a:solidFill>
              </a:rPr>
              <a:t>Locally placed at checkpoints software and technical complex of automated control of fissile and radioactive </a:t>
            </a:r>
            <a:r>
              <a:rPr lang="en-US" sz="1400" b="1" dirty="0" smtClean="0">
                <a:solidFill>
                  <a:schemeClr val="accent2">
                    <a:lumMod val="50000"/>
                  </a:schemeClr>
                </a:solidFill>
              </a:rPr>
              <a:t>materials</a:t>
            </a:r>
            <a:r>
              <a:rPr lang="ru-RU" sz="1400" b="1" dirty="0" smtClean="0">
                <a:solidFill>
                  <a:schemeClr val="accent2">
                    <a:lumMod val="50000"/>
                  </a:schemeClr>
                </a:solidFill>
              </a:rPr>
              <a:t> (</a:t>
            </a:r>
            <a:r>
              <a:rPr lang="en-US" sz="1400" b="1" dirty="0" smtClean="0">
                <a:solidFill>
                  <a:schemeClr val="accent2">
                    <a:lumMod val="50000"/>
                  </a:schemeClr>
                </a:solidFill>
              </a:rPr>
              <a:t>STC AC FRM</a:t>
            </a:r>
            <a:r>
              <a:rPr lang="ru-RU" sz="1400" b="1" dirty="0" smtClean="0">
                <a:solidFill>
                  <a:schemeClr val="accent2">
                    <a:lumMod val="50000"/>
                  </a:schemeClr>
                </a:solidFill>
              </a:rPr>
              <a:t>)</a:t>
            </a:r>
            <a:r>
              <a:rPr lang="en-US" sz="1400" b="1" dirty="0" smtClean="0">
                <a:solidFill>
                  <a:schemeClr val="accent2">
                    <a:lumMod val="50000"/>
                  </a:schemeClr>
                </a:solidFill>
              </a:rPr>
              <a:t> </a:t>
            </a:r>
            <a:r>
              <a:rPr lang="en-US" sz="1400" b="1" dirty="0">
                <a:solidFill>
                  <a:schemeClr val="accent2">
                    <a:lumMod val="50000"/>
                  </a:schemeClr>
                </a:solidFill>
              </a:rPr>
              <a:t>on the basis of stationary customs radiation control system </a:t>
            </a:r>
            <a:r>
              <a:rPr lang="ru-RU" sz="1400" b="1" dirty="0" smtClean="0">
                <a:solidFill>
                  <a:schemeClr val="accent2">
                    <a:lumMod val="50000"/>
                  </a:schemeClr>
                </a:solidFill>
              </a:rPr>
              <a:t>«</a:t>
            </a:r>
            <a:r>
              <a:rPr lang="en-US" sz="1400" b="1" dirty="0" smtClean="0">
                <a:solidFill>
                  <a:schemeClr val="accent2">
                    <a:lumMod val="50000"/>
                  </a:schemeClr>
                </a:solidFill>
              </a:rPr>
              <a:t>Yantar</a:t>
            </a:r>
            <a:r>
              <a:rPr lang="en-US" sz="1400" b="1" dirty="0">
                <a:solidFill>
                  <a:schemeClr val="accent2">
                    <a:lumMod val="50000"/>
                  </a:schemeClr>
                </a:solidFill>
              </a:rPr>
              <a:t>» </a:t>
            </a:r>
            <a:endParaRPr lang="ru-RU" sz="1200" dirty="0">
              <a:solidFill>
                <a:schemeClr val="accent2">
                  <a:lumMod val="50000"/>
                </a:schemeClr>
              </a:solidFill>
            </a:endParaRPr>
          </a:p>
        </p:txBody>
      </p:sp>
      <p:sp>
        <p:nvSpPr>
          <p:cNvPr id="13" name="TextBox 12"/>
          <p:cNvSpPr txBox="1"/>
          <p:nvPr/>
        </p:nvSpPr>
        <p:spPr>
          <a:xfrm>
            <a:off x="2590210" y="2380812"/>
            <a:ext cx="538161" cy="369332"/>
          </a:xfrm>
          <a:prstGeom prst="rect">
            <a:avLst/>
          </a:prstGeom>
          <a:solidFill>
            <a:srgbClr val="E0EEDE"/>
          </a:solidFill>
          <a:ln w="19050">
            <a:solidFill>
              <a:srgbClr val="00A54C"/>
            </a:solidFill>
          </a:ln>
        </p:spPr>
        <p:txBody>
          <a:bodyPr wrap="none" rtlCol="0">
            <a:spAutoFit/>
          </a:bodyPr>
          <a:lstStyle/>
          <a:p>
            <a:pPr algn="ctr"/>
            <a:r>
              <a:rPr lang="ru-RU" dirty="0" smtClean="0">
                <a:solidFill>
                  <a:srgbClr val="256001"/>
                </a:solidFill>
              </a:rPr>
              <a:t>РТУ</a:t>
            </a:r>
            <a:endParaRPr lang="ru-RU" dirty="0">
              <a:solidFill>
                <a:srgbClr val="256001"/>
              </a:solidFill>
            </a:endParaRPr>
          </a:p>
        </p:txBody>
      </p:sp>
      <p:sp>
        <p:nvSpPr>
          <p:cNvPr id="14" name="TextBox 13"/>
          <p:cNvSpPr txBox="1"/>
          <p:nvPr/>
        </p:nvSpPr>
        <p:spPr>
          <a:xfrm>
            <a:off x="5502428" y="2380812"/>
            <a:ext cx="538161" cy="369332"/>
          </a:xfrm>
          <a:prstGeom prst="rect">
            <a:avLst/>
          </a:prstGeom>
          <a:solidFill>
            <a:srgbClr val="E0EEDE"/>
          </a:solidFill>
          <a:ln w="19050">
            <a:solidFill>
              <a:srgbClr val="00A54C"/>
            </a:solidFill>
          </a:ln>
        </p:spPr>
        <p:txBody>
          <a:bodyPr wrap="none" rtlCol="0">
            <a:spAutoFit/>
          </a:bodyPr>
          <a:lstStyle/>
          <a:p>
            <a:pPr algn="ctr"/>
            <a:r>
              <a:rPr lang="ru-RU" dirty="0" smtClean="0">
                <a:solidFill>
                  <a:srgbClr val="256001"/>
                </a:solidFill>
              </a:rPr>
              <a:t>РТУ</a:t>
            </a:r>
            <a:endParaRPr lang="ru-RU" dirty="0">
              <a:solidFill>
                <a:srgbClr val="256001"/>
              </a:solidFill>
            </a:endParaRPr>
          </a:p>
        </p:txBody>
      </p:sp>
      <p:sp>
        <p:nvSpPr>
          <p:cNvPr id="15" name="TextBox 14"/>
          <p:cNvSpPr txBox="1"/>
          <p:nvPr/>
        </p:nvSpPr>
        <p:spPr>
          <a:xfrm>
            <a:off x="1501533" y="3268320"/>
            <a:ext cx="1269065" cy="307777"/>
          </a:xfrm>
          <a:prstGeom prst="rect">
            <a:avLst/>
          </a:prstGeom>
          <a:solidFill>
            <a:srgbClr val="E0EEDE"/>
          </a:solidFill>
          <a:ln w="19050">
            <a:solidFill>
              <a:srgbClr val="00A54C"/>
            </a:solidFill>
          </a:ln>
        </p:spPr>
        <p:txBody>
          <a:bodyPr wrap="square" rtlCol="0">
            <a:spAutoFit/>
          </a:bodyPr>
          <a:lstStyle/>
          <a:p>
            <a:pPr algn="ctr"/>
            <a:r>
              <a:rPr lang="ru-RU" sz="1400" dirty="0" smtClean="0">
                <a:solidFill>
                  <a:srgbClr val="256001"/>
                </a:solidFill>
              </a:rPr>
              <a:t>Таможня</a:t>
            </a:r>
            <a:endParaRPr lang="ru-RU" sz="1400" dirty="0">
              <a:solidFill>
                <a:srgbClr val="256001"/>
              </a:solidFill>
            </a:endParaRPr>
          </a:p>
        </p:txBody>
      </p:sp>
      <p:sp>
        <p:nvSpPr>
          <p:cNvPr id="16" name="TextBox 15"/>
          <p:cNvSpPr txBox="1"/>
          <p:nvPr/>
        </p:nvSpPr>
        <p:spPr>
          <a:xfrm>
            <a:off x="2954653" y="3268320"/>
            <a:ext cx="1272652" cy="307777"/>
          </a:xfrm>
          <a:prstGeom prst="rect">
            <a:avLst/>
          </a:prstGeom>
          <a:solidFill>
            <a:srgbClr val="E0EEDE"/>
          </a:solidFill>
          <a:ln w="19050">
            <a:solidFill>
              <a:srgbClr val="00A54C"/>
            </a:solidFill>
          </a:ln>
        </p:spPr>
        <p:txBody>
          <a:bodyPr wrap="square" rtlCol="0">
            <a:spAutoFit/>
          </a:bodyPr>
          <a:lstStyle/>
          <a:p>
            <a:pPr algn="ctr"/>
            <a:r>
              <a:rPr lang="ru-RU" sz="1400" dirty="0" smtClean="0">
                <a:solidFill>
                  <a:srgbClr val="256001"/>
                </a:solidFill>
              </a:rPr>
              <a:t>Таможня</a:t>
            </a:r>
            <a:endParaRPr lang="ru-RU" sz="1400" dirty="0">
              <a:solidFill>
                <a:srgbClr val="256001"/>
              </a:solidFill>
            </a:endParaRPr>
          </a:p>
        </p:txBody>
      </p:sp>
      <p:sp>
        <p:nvSpPr>
          <p:cNvPr id="17" name="TextBox 16"/>
          <p:cNvSpPr txBox="1"/>
          <p:nvPr/>
        </p:nvSpPr>
        <p:spPr>
          <a:xfrm>
            <a:off x="4488714" y="3268320"/>
            <a:ext cx="1228309" cy="307777"/>
          </a:xfrm>
          <a:prstGeom prst="rect">
            <a:avLst/>
          </a:prstGeom>
          <a:solidFill>
            <a:srgbClr val="E0EEDE"/>
          </a:solidFill>
          <a:ln w="19050">
            <a:solidFill>
              <a:srgbClr val="00A54C"/>
            </a:solidFill>
          </a:ln>
        </p:spPr>
        <p:txBody>
          <a:bodyPr wrap="square" rtlCol="0">
            <a:spAutoFit/>
          </a:bodyPr>
          <a:lstStyle/>
          <a:p>
            <a:pPr algn="ctr"/>
            <a:r>
              <a:rPr lang="ru-RU" sz="1400" dirty="0" smtClean="0">
                <a:solidFill>
                  <a:srgbClr val="256001"/>
                </a:solidFill>
              </a:rPr>
              <a:t>Таможня</a:t>
            </a:r>
            <a:endParaRPr lang="ru-RU" sz="1400" dirty="0">
              <a:solidFill>
                <a:srgbClr val="256001"/>
              </a:solidFill>
            </a:endParaRPr>
          </a:p>
        </p:txBody>
      </p:sp>
      <p:sp>
        <p:nvSpPr>
          <p:cNvPr id="18" name="TextBox 17"/>
          <p:cNvSpPr txBox="1"/>
          <p:nvPr/>
        </p:nvSpPr>
        <p:spPr>
          <a:xfrm>
            <a:off x="5865861" y="3268320"/>
            <a:ext cx="1282039" cy="307777"/>
          </a:xfrm>
          <a:prstGeom prst="rect">
            <a:avLst/>
          </a:prstGeom>
          <a:solidFill>
            <a:srgbClr val="E0EEDE"/>
          </a:solidFill>
          <a:ln w="19050">
            <a:solidFill>
              <a:srgbClr val="00A54C"/>
            </a:solidFill>
          </a:ln>
        </p:spPr>
        <p:txBody>
          <a:bodyPr wrap="square" rtlCol="0">
            <a:spAutoFit/>
          </a:bodyPr>
          <a:lstStyle/>
          <a:p>
            <a:pPr algn="ctr"/>
            <a:r>
              <a:rPr lang="ru-RU" sz="1400" dirty="0" smtClean="0">
                <a:solidFill>
                  <a:srgbClr val="256001"/>
                </a:solidFill>
              </a:rPr>
              <a:t>Таможня</a:t>
            </a:r>
            <a:endParaRPr lang="ru-RU" sz="1400" dirty="0">
              <a:solidFill>
                <a:srgbClr val="256001"/>
              </a:solidFill>
            </a:endParaRPr>
          </a:p>
        </p:txBody>
      </p:sp>
      <p:sp>
        <p:nvSpPr>
          <p:cNvPr id="19" name="TextBox 18"/>
          <p:cNvSpPr txBox="1"/>
          <p:nvPr/>
        </p:nvSpPr>
        <p:spPr>
          <a:xfrm>
            <a:off x="1502348" y="4245625"/>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0" name="TextBox 19"/>
          <p:cNvSpPr txBox="1"/>
          <p:nvPr/>
        </p:nvSpPr>
        <p:spPr>
          <a:xfrm>
            <a:off x="2162738" y="4245625"/>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1" name="TextBox 20"/>
          <p:cNvSpPr txBox="1"/>
          <p:nvPr/>
        </p:nvSpPr>
        <p:spPr>
          <a:xfrm>
            <a:off x="2956852" y="4245625"/>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2" name="TextBox 21"/>
          <p:cNvSpPr txBox="1"/>
          <p:nvPr/>
        </p:nvSpPr>
        <p:spPr>
          <a:xfrm>
            <a:off x="3619445" y="4245625"/>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3" name="TextBox 22"/>
          <p:cNvSpPr txBox="1"/>
          <p:nvPr/>
        </p:nvSpPr>
        <p:spPr>
          <a:xfrm>
            <a:off x="4473500" y="4245625"/>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4" name="TextBox 23"/>
          <p:cNvSpPr txBox="1"/>
          <p:nvPr/>
        </p:nvSpPr>
        <p:spPr>
          <a:xfrm>
            <a:off x="5136093" y="4245624"/>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5" name="TextBox 24"/>
          <p:cNvSpPr txBox="1"/>
          <p:nvPr/>
        </p:nvSpPr>
        <p:spPr>
          <a:xfrm>
            <a:off x="5865861" y="4245625"/>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6" name="TextBox 25"/>
          <p:cNvSpPr txBox="1"/>
          <p:nvPr/>
        </p:nvSpPr>
        <p:spPr>
          <a:xfrm>
            <a:off x="6540041" y="4245624"/>
            <a:ext cx="607859" cy="276999"/>
          </a:xfrm>
          <a:prstGeom prst="rect">
            <a:avLst/>
          </a:prstGeom>
          <a:solidFill>
            <a:srgbClr val="E0EEDE"/>
          </a:solidFill>
          <a:ln w="19050">
            <a:solidFill>
              <a:srgbClr val="00A54C"/>
            </a:solidFill>
          </a:ln>
        </p:spPr>
        <p:txBody>
          <a:bodyPr wrap="none" rtlCol="0">
            <a:spAutoFit/>
          </a:bodyPr>
          <a:lstStyle/>
          <a:p>
            <a:pPr algn="ctr"/>
            <a:r>
              <a:rPr lang="ru-RU" sz="1200" dirty="0" smtClean="0"/>
              <a:t>ТП</a:t>
            </a:r>
            <a:r>
              <a:rPr lang="en-US" sz="1200" dirty="0" smtClean="0"/>
              <a:t>/</a:t>
            </a:r>
            <a:r>
              <a:rPr lang="ru-RU" sz="1200" dirty="0" smtClean="0"/>
              <a:t>ПП</a:t>
            </a:r>
            <a:endParaRPr lang="ru-RU" sz="1200" dirty="0"/>
          </a:p>
        </p:txBody>
      </p:sp>
      <p:sp>
        <p:nvSpPr>
          <p:cNvPr id="27" name="TextBox 26"/>
          <p:cNvSpPr txBox="1"/>
          <p:nvPr/>
        </p:nvSpPr>
        <p:spPr>
          <a:xfrm>
            <a:off x="7747747" y="3011160"/>
            <a:ext cx="4095065" cy="861774"/>
          </a:xfrm>
          <a:prstGeom prst="rect">
            <a:avLst/>
          </a:prstGeom>
          <a:noFill/>
          <a:ln w="19050">
            <a:noFill/>
          </a:ln>
        </p:spPr>
        <p:txBody>
          <a:bodyPr wrap="square" rtlCol="0">
            <a:spAutoFit/>
          </a:bodyPr>
          <a:lstStyle/>
          <a:p>
            <a:r>
              <a:rPr lang="en-US" sz="1400" b="1" dirty="0"/>
              <a:t>The level of customs </a:t>
            </a:r>
            <a:endParaRPr lang="en-US" sz="1400" b="1" dirty="0" smtClean="0"/>
          </a:p>
          <a:p>
            <a:r>
              <a:rPr lang="en-US" sz="1200" dirty="0"/>
              <a:t>Full control over primary response technical condition of </a:t>
            </a:r>
            <a:r>
              <a:rPr lang="en-US" sz="1200" dirty="0" smtClean="0"/>
              <a:t>STC AC FRM, </a:t>
            </a:r>
            <a:r>
              <a:rPr lang="en-US" sz="1200" dirty="0"/>
              <a:t>inspection and localization of </a:t>
            </a:r>
            <a:r>
              <a:rPr lang="en-US" sz="1200" dirty="0" smtClean="0"/>
              <a:t>IRS, </a:t>
            </a:r>
            <a:r>
              <a:rPr lang="en-US" sz="1200" dirty="0"/>
              <a:t>maintenance of </a:t>
            </a:r>
            <a:r>
              <a:rPr lang="en-US" sz="1200" dirty="0" smtClean="0"/>
              <a:t>STC AC FRM</a:t>
            </a:r>
            <a:endParaRPr lang="ru-RU" sz="1200" dirty="0"/>
          </a:p>
        </p:txBody>
      </p:sp>
      <p:sp>
        <p:nvSpPr>
          <p:cNvPr id="28" name="TextBox 27"/>
          <p:cNvSpPr txBox="1"/>
          <p:nvPr/>
        </p:nvSpPr>
        <p:spPr>
          <a:xfrm>
            <a:off x="7747748" y="4009975"/>
            <a:ext cx="3873124" cy="677108"/>
          </a:xfrm>
          <a:prstGeom prst="rect">
            <a:avLst/>
          </a:prstGeom>
          <a:noFill/>
          <a:ln w="19050">
            <a:noFill/>
          </a:ln>
        </p:spPr>
        <p:txBody>
          <a:bodyPr wrap="square" rtlCol="0">
            <a:spAutoFit/>
          </a:bodyPr>
          <a:lstStyle/>
          <a:p>
            <a:r>
              <a:rPr lang="en-US" sz="1400" b="1" dirty="0"/>
              <a:t>Checkpoint </a:t>
            </a:r>
            <a:r>
              <a:rPr lang="en-US" sz="1400" b="1" dirty="0" smtClean="0"/>
              <a:t>level</a:t>
            </a:r>
          </a:p>
          <a:p>
            <a:r>
              <a:rPr lang="en-US" sz="1200" dirty="0"/>
              <a:t>Primary response to </a:t>
            </a:r>
            <a:r>
              <a:rPr lang="en-US" sz="1200" dirty="0" smtClean="0"/>
              <a:t>FRM </a:t>
            </a:r>
            <a:r>
              <a:rPr lang="en-US" sz="1200" dirty="0"/>
              <a:t>detection (inspection) and daily maintenance of </a:t>
            </a:r>
            <a:r>
              <a:rPr lang="en-US" sz="1200" dirty="0" smtClean="0"/>
              <a:t>STC AC FRM</a:t>
            </a:r>
            <a:endParaRPr lang="ru-RU" sz="1200" dirty="0"/>
          </a:p>
        </p:txBody>
      </p:sp>
      <p:sp>
        <p:nvSpPr>
          <p:cNvPr id="29" name="TextBox 28"/>
          <p:cNvSpPr txBox="1"/>
          <p:nvPr/>
        </p:nvSpPr>
        <p:spPr>
          <a:xfrm>
            <a:off x="4796593" y="1103801"/>
            <a:ext cx="2746394" cy="307777"/>
          </a:xfrm>
          <a:prstGeom prst="rect">
            <a:avLst/>
          </a:prstGeom>
          <a:noFill/>
          <a:ln w="19050">
            <a:noFill/>
          </a:ln>
        </p:spPr>
        <p:txBody>
          <a:bodyPr wrap="square" rtlCol="0">
            <a:spAutoFit/>
          </a:bodyPr>
          <a:lstStyle/>
          <a:p>
            <a:pPr algn="r"/>
            <a:r>
              <a:rPr lang="en-US" sz="1400" b="1" dirty="0" smtClean="0">
                <a:solidFill>
                  <a:srgbClr val="018235"/>
                </a:solidFill>
              </a:rPr>
              <a:t>UAIS of customs authorities</a:t>
            </a:r>
            <a:endParaRPr lang="ru-RU" sz="1200" dirty="0">
              <a:solidFill>
                <a:srgbClr val="018235"/>
              </a:solidFill>
            </a:endParaRPr>
          </a:p>
        </p:txBody>
      </p:sp>
      <p:sp>
        <p:nvSpPr>
          <p:cNvPr id="30" name="Овал 29"/>
          <p:cNvSpPr/>
          <p:nvPr/>
        </p:nvSpPr>
        <p:spPr>
          <a:xfrm>
            <a:off x="264034" y="4159438"/>
            <a:ext cx="641177" cy="459633"/>
          </a:xfrm>
          <a:prstGeom prst="ellipse">
            <a:avLst/>
          </a:prstGeom>
          <a:solidFill>
            <a:srgbClr val="E1EDDE"/>
          </a:solidFill>
          <a:ln w="19050">
            <a:solidFill>
              <a:schemeClr val="accent1">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ru-RU" sz="1000" b="1" dirty="0" smtClean="0">
                <a:solidFill>
                  <a:schemeClr val="accent1">
                    <a:lumMod val="75000"/>
                  </a:schemeClr>
                </a:solidFill>
              </a:rPr>
              <a:t>ТТП</a:t>
            </a:r>
            <a:endParaRPr lang="ru-RU" sz="1000" b="1" dirty="0">
              <a:solidFill>
                <a:schemeClr val="accent1">
                  <a:lumMod val="75000"/>
                </a:schemeClr>
              </a:solidFill>
            </a:endParaRPr>
          </a:p>
        </p:txBody>
      </p:sp>
      <p:sp>
        <p:nvSpPr>
          <p:cNvPr id="31" name="Овал 30"/>
          <p:cNvSpPr/>
          <p:nvPr/>
        </p:nvSpPr>
        <p:spPr>
          <a:xfrm>
            <a:off x="264034" y="3216868"/>
            <a:ext cx="641177" cy="459633"/>
          </a:xfrm>
          <a:prstGeom prst="ellipse">
            <a:avLst/>
          </a:prstGeom>
          <a:solidFill>
            <a:srgbClr val="E1EDDE"/>
          </a:solidFill>
          <a:ln w="19050">
            <a:solidFill>
              <a:schemeClr val="accent1">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ru-RU" sz="1000" b="1" dirty="0" smtClean="0">
                <a:solidFill>
                  <a:schemeClr val="accent1">
                    <a:lumMod val="75000"/>
                  </a:schemeClr>
                </a:solidFill>
              </a:rPr>
              <a:t>ТТП</a:t>
            </a:r>
            <a:endParaRPr lang="ru-RU" sz="1000" b="1" dirty="0">
              <a:solidFill>
                <a:schemeClr val="accent1">
                  <a:lumMod val="75000"/>
                </a:schemeClr>
              </a:solidFill>
            </a:endParaRPr>
          </a:p>
        </p:txBody>
      </p:sp>
      <p:sp>
        <p:nvSpPr>
          <p:cNvPr id="32" name="Овал 31"/>
          <p:cNvSpPr/>
          <p:nvPr/>
        </p:nvSpPr>
        <p:spPr>
          <a:xfrm>
            <a:off x="264034" y="2335662"/>
            <a:ext cx="641177" cy="459633"/>
          </a:xfrm>
          <a:prstGeom prst="ellipse">
            <a:avLst/>
          </a:prstGeom>
          <a:solidFill>
            <a:srgbClr val="E1EDDE"/>
          </a:solidFill>
          <a:ln w="19050">
            <a:solidFill>
              <a:schemeClr val="accent1">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ru-RU" sz="1000" b="1" dirty="0" smtClean="0">
                <a:solidFill>
                  <a:schemeClr val="accent1">
                    <a:lumMod val="75000"/>
                  </a:schemeClr>
                </a:solidFill>
              </a:rPr>
              <a:t>ТТП</a:t>
            </a:r>
            <a:endParaRPr lang="ru-RU" sz="1000" b="1" dirty="0">
              <a:solidFill>
                <a:schemeClr val="accent1">
                  <a:lumMod val="75000"/>
                </a:schemeClr>
              </a:solidFill>
            </a:endParaRPr>
          </a:p>
        </p:txBody>
      </p:sp>
      <p:sp>
        <p:nvSpPr>
          <p:cNvPr id="33" name="Овал 32"/>
          <p:cNvSpPr/>
          <p:nvPr/>
        </p:nvSpPr>
        <p:spPr>
          <a:xfrm>
            <a:off x="264034" y="1447991"/>
            <a:ext cx="641177" cy="459633"/>
          </a:xfrm>
          <a:prstGeom prst="ellipse">
            <a:avLst/>
          </a:prstGeom>
          <a:solidFill>
            <a:srgbClr val="E1EDDE"/>
          </a:solidFill>
          <a:ln w="19050">
            <a:solidFill>
              <a:schemeClr val="accent1">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ru-RU" sz="1000" b="1" dirty="0" smtClean="0">
                <a:solidFill>
                  <a:schemeClr val="accent1">
                    <a:lumMod val="75000"/>
                  </a:schemeClr>
                </a:solidFill>
              </a:rPr>
              <a:t>ТТП</a:t>
            </a:r>
            <a:endParaRPr lang="ru-RU" sz="1000" b="1" dirty="0">
              <a:solidFill>
                <a:schemeClr val="accent1">
                  <a:lumMod val="75000"/>
                </a:schemeClr>
              </a:solidFill>
            </a:endParaRPr>
          </a:p>
        </p:txBody>
      </p:sp>
      <p:sp>
        <p:nvSpPr>
          <p:cNvPr id="34" name="Полилиния 33"/>
          <p:cNvSpPr/>
          <p:nvPr/>
        </p:nvSpPr>
        <p:spPr>
          <a:xfrm>
            <a:off x="2849732" y="1718767"/>
            <a:ext cx="2974019" cy="635106"/>
          </a:xfrm>
          <a:custGeom>
            <a:avLst/>
            <a:gdLst>
              <a:gd name="connsiteX0" fmla="*/ 0 w 2974019"/>
              <a:gd name="connsiteY0" fmla="*/ 736847 h 763480"/>
              <a:gd name="connsiteX1" fmla="*/ 0 w 2974019"/>
              <a:gd name="connsiteY1" fmla="*/ 0 h 763480"/>
              <a:gd name="connsiteX2" fmla="*/ 2974019 w 2974019"/>
              <a:gd name="connsiteY2" fmla="*/ 0 h 763480"/>
              <a:gd name="connsiteX3" fmla="*/ 2974019 w 2974019"/>
              <a:gd name="connsiteY3" fmla="*/ 763480 h 763480"/>
            </a:gdLst>
            <a:ahLst/>
            <a:cxnLst>
              <a:cxn ang="0">
                <a:pos x="connsiteX0" y="connsiteY0"/>
              </a:cxn>
              <a:cxn ang="0">
                <a:pos x="connsiteX1" y="connsiteY1"/>
              </a:cxn>
              <a:cxn ang="0">
                <a:pos x="connsiteX2" y="connsiteY2"/>
              </a:cxn>
              <a:cxn ang="0">
                <a:pos x="connsiteX3" y="connsiteY3"/>
              </a:cxn>
            </a:cxnLst>
            <a:rect l="l" t="t" r="r" b="b"/>
            <a:pathLst>
              <a:path w="2974019" h="763480">
                <a:moveTo>
                  <a:pt x="0" y="736847"/>
                </a:moveTo>
                <a:lnTo>
                  <a:pt x="0" y="0"/>
                </a:lnTo>
                <a:lnTo>
                  <a:pt x="2974019" y="0"/>
                </a:lnTo>
                <a:lnTo>
                  <a:pt x="2974019" y="76348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TextBox 34"/>
          <p:cNvSpPr txBox="1"/>
          <p:nvPr/>
        </p:nvSpPr>
        <p:spPr>
          <a:xfrm>
            <a:off x="3619445" y="1460024"/>
            <a:ext cx="1299074" cy="369332"/>
          </a:xfrm>
          <a:prstGeom prst="rect">
            <a:avLst/>
          </a:prstGeom>
          <a:solidFill>
            <a:srgbClr val="E0EEDE"/>
          </a:solidFill>
          <a:ln w="19050">
            <a:solidFill>
              <a:srgbClr val="00A54C"/>
            </a:solidFill>
          </a:ln>
        </p:spPr>
        <p:txBody>
          <a:bodyPr wrap="none" rtlCol="0">
            <a:spAutoFit/>
          </a:bodyPr>
          <a:lstStyle/>
          <a:p>
            <a:pPr algn="ctr"/>
            <a:r>
              <a:rPr lang="ru-RU" dirty="0" smtClean="0">
                <a:solidFill>
                  <a:srgbClr val="256001"/>
                </a:solidFill>
              </a:rPr>
              <a:t>ФТС России</a:t>
            </a:r>
            <a:endParaRPr lang="ru-RU" dirty="0">
              <a:solidFill>
                <a:srgbClr val="256001"/>
              </a:solidFill>
            </a:endParaRPr>
          </a:p>
        </p:txBody>
      </p:sp>
      <p:sp>
        <p:nvSpPr>
          <p:cNvPr id="36" name="Полилиния 35"/>
          <p:cNvSpPr/>
          <p:nvPr/>
        </p:nvSpPr>
        <p:spPr>
          <a:xfrm>
            <a:off x="2175029" y="2644975"/>
            <a:ext cx="408373" cy="609301"/>
          </a:xfrm>
          <a:custGeom>
            <a:avLst/>
            <a:gdLst>
              <a:gd name="connsiteX0" fmla="*/ 408373 w 408373"/>
              <a:gd name="connsiteY0" fmla="*/ 0 h 727969"/>
              <a:gd name="connsiteX1" fmla="*/ 0 w 408373"/>
              <a:gd name="connsiteY1" fmla="*/ 0 h 727969"/>
              <a:gd name="connsiteX2" fmla="*/ 0 w 408373"/>
              <a:gd name="connsiteY2" fmla="*/ 727969 h 727969"/>
            </a:gdLst>
            <a:ahLst/>
            <a:cxnLst>
              <a:cxn ang="0">
                <a:pos x="connsiteX0" y="connsiteY0"/>
              </a:cxn>
              <a:cxn ang="0">
                <a:pos x="connsiteX1" y="connsiteY1"/>
              </a:cxn>
              <a:cxn ang="0">
                <a:pos x="connsiteX2" y="connsiteY2"/>
              </a:cxn>
            </a:cxnLst>
            <a:rect l="l" t="t" r="r" b="b"/>
            <a:pathLst>
              <a:path w="408373" h="727969">
                <a:moveTo>
                  <a:pt x="408373" y="0"/>
                </a:moveTo>
                <a:lnTo>
                  <a:pt x="0" y="0"/>
                </a:lnTo>
                <a:lnTo>
                  <a:pt x="0" y="727969"/>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Полилиния 36"/>
          <p:cNvSpPr/>
          <p:nvPr/>
        </p:nvSpPr>
        <p:spPr>
          <a:xfrm>
            <a:off x="5094055" y="2632394"/>
            <a:ext cx="408373" cy="612613"/>
          </a:xfrm>
          <a:custGeom>
            <a:avLst/>
            <a:gdLst>
              <a:gd name="connsiteX0" fmla="*/ 408373 w 408373"/>
              <a:gd name="connsiteY0" fmla="*/ 0 h 727969"/>
              <a:gd name="connsiteX1" fmla="*/ 0 w 408373"/>
              <a:gd name="connsiteY1" fmla="*/ 0 h 727969"/>
              <a:gd name="connsiteX2" fmla="*/ 0 w 408373"/>
              <a:gd name="connsiteY2" fmla="*/ 727969 h 727969"/>
            </a:gdLst>
            <a:ahLst/>
            <a:cxnLst>
              <a:cxn ang="0">
                <a:pos x="connsiteX0" y="connsiteY0"/>
              </a:cxn>
              <a:cxn ang="0">
                <a:pos x="connsiteX1" y="connsiteY1"/>
              </a:cxn>
              <a:cxn ang="0">
                <a:pos x="connsiteX2" y="connsiteY2"/>
              </a:cxn>
            </a:cxnLst>
            <a:rect l="l" t="t" r="r" b="b"/>
            <a:pathLst>
              <a:path w="408373" h="727969">
                <a:moveTo>
                  <a:pt x="408373" y="0"/>
                </a:moveTo>
                <a:lnTo>
                  <a:pt x="0" y="0"/>
                </a:lnTo>
                <a:lnTo>
                  <a:pt x="0" y="727969"/>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Полилиния 37"/>
          <p:cNvSpPr/>
          <p:nvPr/>
        </p:nvSpPr>
        <p:spPr>
          <a:xfrm flipH="1">
            <a:off x="3111487" y="2632394"/>
            <a:ext cx="395823" cy="621882"/>
          </a:xfrm>
          <a:custGeom>
            <a:avLst/>
            <a:gdLst>
              <a:gd name="connsiteX0" fmla="*/ 408373 w 408373"/>
              <a:gd name="connsiteY0" fmla="*/ 0 h 727969"/>
              <a:gd name="connsiteX1" fmla="*/ 0 w 408373"/>
              <a:gd name="connsiteY1" fmla="*/ 0 h 727969"/>
              <a:gd name="connsiteX2" fmla="*/ 0 w 408373"/>
              <a:gd name="connsiteY2" fmla="*/ 727969 h 727969"/>
            </a:gdLst>
            <a:ahLst/>
            <a:cxnLst>
              <a:cxn ang="0">
                <a:pos x="connsiteX0" y="connsiteY0"/>
              </a:cxn>
              <a:cxn ang="0">
                <a:pos x="connsiteX1" y="connsiteY1"/>
              </a:cxn>
              <a:cxn ang="0">
                <a:pos x="connsiteX2" y="connsiteY2"/>
              </a:cxn>
            </a:cxnLst>
            <a:rect l="l" t="t" r="r" b="b"/>
            <a:pathLst>
              <a:path w="408373" h="727969">
                <a:moveTo>
                  <a:pt x="408373" y="0"/>
                </a:moveTo>
                <a:lnTo>
                  <a:pt x="0" y="0"/>
                </a:lnTo>
                <a:lnTo>
                  <a:pt x="0" y="727969"/>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Полилиния 38"/>
          <p:cNvSpPr/>
          <p:nvPr/>
        </p:nvSpPr>
        <p:spPr>
          <a:xfrm flipH="1">
            <a:off x="6028062" y="2632394"/>
            <a:ext cx="395823" cy="612613"/>
          </a:xfrm>
          <a:custGeom>
            <a:avLst/>
            <a:gdLst>
              <a:gd name="connsiteX0" fmla="*/ 408373 w 408373"/>
              <a:gd name="connsiteY0" fmla="*/ 0 h 727969"/>
              <a:gd name="connsiteX1" fmla="*/ 0 w 408373"/>
              <a:gd name="connsiteY1" fmla="*/ 0 h 727969"/>
              <a:gd name="connsiteX2" fmla="*/ 0 w 408373"/>
              <a:gd name="connsiteY2" fmla="*/ 727969 h 727969"/>
            </a:gdLst>
            <a:ahLst/>
            <a:cxnLst>
              <a:cxn ang="0">
                <a:pos x="connsiteX0" y="connsiteY0"/>
              </a:cxn>
              <a:cxn ang="0">
                <a:pos x="connsiteX1" y="connsiteY1"/>
              </a:cxn>
              <a:cxn ang="0">
                <a:pos x="connsiteX2" y="connsiteY2"/>
              </a:cxn>
            </a:cxnLst>
            <a:rect l="l" t="t" r="r" b="b"/>
            <a:pathLst>
              <a:path w="408373" h="727969">
                <a:moveTo>
                  <a:pt x="408373" y="0"/>
                </a:moveTo>
                <a:lnTo>
                  <a:pt x="0" y="0"/>
                </a:lnTo>
                <a:lnTo>
                  <a:pt x="0" y="727969"/>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Полилиния 39"/>
          <p:cNvSpPr/>
          <p:nvPr/>
        </p:nvSpPr>
        <p:spPr>
          <a:xfrm>
            <a:off x="1811045" y="3586579"/>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Полилиния 40"/>
          <p:cNvSpPr/>
          <p:nvPr/>
        </p:nvSpPr>
        <p:spPr>
          <a:xfrm>
            <a:off x="2450238" y="3598491"/>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Полилиния 41"/>
          <p:cNvSpPr/>
          <p:nvPr/>
        </p:nvSpPr>
        <p:spPr>
          <a:xfrm>
            <a:off x="3249228" y="3586579"/>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Полилиния 42"/>
          <p:cNvSpPr/>
          <p:nvPr/>
        </p:nvSpPr>
        <p:spPr>
          <a:xfrm>
            <a:off x="3923931" y="3586579"/>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4" name="Полилиния 43"/>
          <p:cNvSpPr/>
          <p:nvPr/>
        </p:nvSpPr>
        <p:spPr>
          <a:xfrm>
            <a:off x="4722921" y="3598491"/>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Полилиния 44"/>
          <p:cNvSpPr/>
          <p:nvPr/>
        </p:nvSpPr>
        <p:spPr>
          <a:xfrm>
            <a:off x="5449162" y="3576097"/>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Полилиния 45"/>
          <p:cNvSpPr/>
          <p:nvPr/>
        </p:nvSpPr>
        <p:spPr>
          <a:xfrm>
            <a:off x="6172024" y="3576097"/>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Полилиния 46"/>
          <p:cNvSpPr/>
          <p:nvPr/>
        </p:nvSpPr>
        <p:spPr>
          <a:xfrm>
            <a:off x="6820093" y="3576097"/>
            <a:ext cx="0" cy="656947"/>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rgbClr val="01813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8" name="Полилиния 47"/>
          <p:cNvSpPr/>
          <p:nvPr/>
        </p:nvSpPr>
        <p:spPr>
          <a:xfrm>
            <a:off x="572021" y="1899823"/>
            <a:ext cx="45719" cy="420402"/>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chemeClr val="accent1">
                <a:lumMod val="7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Полилиния 48"/>
          <p:cNvSpPr/>
          <p:nvPr/>
        </p:nvSpPr>
        <p:spPr>
          <a:xfrm>
            <a:off x="572021" y="2797552"/>
            <a:ext cx="45719" cy="420402"/>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chemeClr val="accent1">
                <a:lumMod val="7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олилиния 49"/>
          <p:cNvSpPr/>
          <p:nvPr/>
        </p:nvSpPr>
        <p:spPr>
          <a:xfrm>
            <a:off x="932155" y="3426781"/>
            <a:ext cx="559294" cy="0"/>
          </a:xfrm>
          <a:custGeom>
            <a:avLst/>
            <a:gdLst>
              <a:gd name="connsiteX0" fmla="*/ 559294 w 559294"/>
              <a:gd name="connsiteY0" fmla="*/ 0 h 0"/>
              <a:gd name="connsiteX1" fmla="*/ 0 w 559294"/>
              <a:gd name="connsiteY1" fmla="*/ 0 h 0"/>
            </a:gdLst>
            <a:ahLst/>
            <a:cxnLst>
              <a:cxn ang="0">
                <a:pos x="connsiteX0" y="connsiteY0"/>
              </a:cxn>
              <a:cxn ang="0">
                <a:pos x="connsiteX1" y="connsiteY1"/>
              </a:cxn>
            </a:cxnLst>
            <a:rect l="l" t="t" r="r" b="b"/>
            <a:pathLst>
              <a:path w="559294">
                <a:moveTo>
                  <a:pt x="559294" y="0"/>
                </a:moveTo>
                <a:lnTo>
                  <a:pt x="0" y="0"/>
                </a:lnTo>
              </a:path>
            </a:pathLst>
          </a:custGeom>
          <a:noFill/>
          <a:ln w="28575">
            <a:solidFill>
              <a:schemeClr val="accent1">
                <a:lumMod val="7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Полилиния 50"/>
          <p:cNvSpPr/>
          <p:nvPr/>
        </p:nvSpPr>
        <p:spPr>
          <a:xfrm flipV="1">
            <a:off x="932155" y="2453597"/>
            <a:ext cx="1658055" cy="45719"/>
          </a:xfrm>
          <a:custGeom>
            <a:avLst/>
            <a:gdLst>
              <a:gd name="connsiteX0" fmla="*/ 559294 w 559294"/>
              <a:gd name="connsiteY0" fmla="*/ 0 h 0"/>
              <a:gd name="connsiteX1" fmla="*/ 0 w 559294"/>
              <a:gd name="connsiteY1" fmla="*/ 0 h 0"/>
            </a:gdLst>
            <a:ahLst/>
            <a:cxnLst>
              <a:cxn ang="0">
                <a:pos x="connsiteX0" y="connsiteY0"/>
              </a:cxn>
              <a:cxn ang="0">
                <a:pos x="connsiteX1" y="connsiteY1"/>
              </a:cxn>
            </a:cxnLst>
            <a:rect l="l" t="t" r="r" b="b"/>
            <a:pathLst>
              <a:path w="559294">
                <a:moveTo>
                  <a:pt x="559294" y="0"/>
                </a:moveTo>
                <a:lnTo>
                  <a:pt x="0" y="0"/>
                </a:lnTo>
              </a:path>
            </a:pathLst>
          </a:custGeom>
          <a:noFill/>
          <a:ln w="28575">
            <a:solidFill>
              <a:schemeClr val="accent1">
                <a:lumMod val="7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2" name="Полилиния 51"/>
          <p:cNvSpPr/>
          <p:nvPr/>
        </p:nvSpPr>
        <p:spPr>
          <a:xfrm flipV="1">
            <a:off x="905212" y="1531022"/>
            <a:ext cx="2714234" cy="83442"/>
          </a:xfrm>
          <a:custGeom>
            <a:avLst/>
            <a:gdLst>
              <a:gd name="connsiteX0" fmla="*/ 559294 w 559294"/>
              <a:gd name="connsiteY0" fmla="*/ 0 h 0"/>
              <a:gd name="connsiteX1" fmla="*/ 0 w 559294"/>
              <a:gd name="connsiteY1" fmla="*/ 0 h 0"/>
            </a:gdLst>
            <a:ahLst/>
            <a:cxnLst>
              <a:cxn ang="0">
                <a:pos x="connsiteX0" y="connsiteY0"/>
              </a:cxn>
              <a:cxn ang="0">
                <a:pos x="connsiteX1" y="connsiteY1"/>
              </a:cxn>
            </a:cxnLst>
            <a:rect l="l" t="t" r="r" b="b"/>
            <a:pathLst>
              <a:path w="559294">
                <a:moveTo>
                  <a:pt x="559294" y="0"/>
                </a:moveTo>
                <a:lnTo>
                  <a:pt x="0" y="0"/>
                </a:lnTo>
              </a:path>
            </a:pathLst>
          </a:custGeom>
          <a:noFill/>
          <a:ln w="28575">
            <a:solidFill>
              <a:schemeClr val="accent1">
                <a:lumMod val="7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Полилиния 52"/>
          <p:cNvSpPr/>
          <p:nvPr/>
        </p:nvSpPr>
        <p:spPr>
          <a:xfrm>
            <a:off x="572021" y="3702224"/>
            <a:ext cx="45719" cy="420402"/>
          </a:xfrm>
          <a:custGeom>
            <a:avLst/>
            <a:gdLst>
              <a:gd name="connsiteX0" fmla="*/ 0 w 0"/>
              <a:gd name="connsiteY0" fmla="*/ 656947 h 656947"/>
              <a:gd name="connsiteX1" fmla="*/ 0 w 0"/>
              <a:gd name="connsiteY1" fmla="*/ 0 h 656947"/>
            </a:gdLst>
            <a:ahLst/>
            <a:cxnLst>
              <a:cxn ang="0">
                <a:pos x="connsiteX0" y="connsiteY0"/>
              </a:cxn>
              <a:cxn ang="0">
                <a:pos x="connsiteX1" y="connsiteY1"/>
              </a:cxn>
            </a:cxnLst>
            <a:rect l="l" t="t" r="r" b="b"/>
            <a:pathLst>
              <a:path h="656947">
                <a:moveTo>
                  <a:pt x="0" y="656947"/>
                </a:moveTo>
                <a:lnTo>
                  <a:pt x="0" y="0"/>
                </a:lnTo>
              </a:path>
            </a:pathLst>
          </a:custGeom>
          <a:noFill/>
          <a:ln w="28575">
            <a:solidFill>
              <a:schemeClr val="accent1">
                <a:lumMod val="7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4" name="Полилиния 53"/>
          <p:cNvSpPr/>
          <p:nvPr/>
        </p:nvSpPr>
        <p:spPr>
          <a:xfrm>
            <a:off x="932155" y="4367814"/>
            <a:ext cx="559294" cy="0"/>
          </a:xfrm>
          <a:custGeom>
            <a:avLst/>
            <a:gdLst>
              <a:gd name="connsiteX0" fmla="*/ 559294 w 559294"/>
              <a:gd name="connsiteY0" fmla="*/ 0 h 0"/>
              <a:gd name="connsiteX1" fmla="*/ 0 w 559294"/>
              <a:gd name="connsiteY1" fmla="*/ 0 h 0"/>
            </a:gdLst>
            <a:ahLst/>
            <a:cxnLst>
              <a:cxn ang="0">
                <a:pos x="connsiteX0" y="connsiteY0"/>
              </a:cxn>
              <a:cxn ang="0">
                <a:pos x="connsiteX1" y="connsiteY1"/>
              </a:cxn>
            </a:cxnLst>
            <a:rect l="l" t="t" r="r" b="b"/>
            <a:pathLst>
              <a:path w="559294">
                <a:moveTo>
                  <a:pt x="559294" y="0"/>
                </a:moveTo>
                <a:lnTo>
                  <a:pt x="0" y="0"/>
                </a:lnTo>
              </a:path>
            </a:pathLst>
          </a:custGeom>
          <a:noFill/>
          <a:ln w="28575">
            <a:solidFill>
              <a:schemeClr val="accent1">
                <a:lumMod val="7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Прямоугольник 54"/>
          <p:cNvSpPr/>
          <p:nvPr/>
        </p:nvSpPr>
        <p:spPr>
          <a:xfrm>
            <a:off x="1278509" y="1396508"/>
            <a:ext cx="5980945" cy="3203800"/>
          </a:xfrm>
          <a:prstGeom prst="rect">
            <a:avLst/>
          </a:prstGeom>
          <a:solidFill>
            <a:schemeClr val="accent1">
              <a:lumMod val="75000"/>
              <a:alpha val="14902"/>
            </a:schemeClr>
          </a:solidFill>
          <a:ln w="28575">
            <a:solidFill>
              <a:srgbClr val="00A54C"/>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56" name="TextBox 55"/>
          <p:cNvSpPr txBox="1"/>
          <p:nvPr/>
        </p:nvSpPr>
        <p:spPr>
          <a:xfrm>
            <a:off x="5785988" y="1502752"/>
            <a:ext cx="1375464" cy="308989"/>
          </a:xfrm>
          <a:prstGeom prst="rect">
            <a:avLst/>
          </a:prstGeom>
          <a:noFill/>
          <a:ln w="19050">
            <a:noFill/>
          </a:ln>
        </p:spPr>
        <p:txBody>
          <a:bodyPr wrap="square" rtlCol="0">
            <a:spAutoFit/>
          </a:bodyPr>
          <a:lstStyle/>
          <a:p>
            <a:pPr algn="r"/>
            <a:r>
              <a:rPr lang="en-US" sz="1400" b="1" dirty="0" smtClean="0">
                <a:solidFill>
                  <a:srgbClr val="018235"/>
                </a:solidFill>
              </a:rPr>
              <a:t>DAMIS</a:t>
            </a:r>
            <a:endParaRPr lang="ru-RU" sz="1200" dirty="0">
              <a:solidFill>
                <a:srgbClr val="018235"/>
              </a:solidFill>
            </a:endParaRPr>
          </a:p>
        </p:txBody>
      </p:sp>
      <p:sp>
        <p:nvSpPr>
          <p:cNvPr id="57" name="Стрелка вниз 56"/>
          <p:cNvSpPr/>
          <p:nvPr/>
        </p:nvSpPr>
        <p:spPr>
          <a:xfrm rot="10800000">
            <a:off x="3615840" y="4522623"/>
            <a:ext cx="238843" cy="937844"/>
          </a:xfrm>
          <a:prstGeom prst="downArrow">
            <a:avLst/>
          </a:prstGeom>
          <a:solidFill>
            <a:schemeClr val="accent2">
              <a:lumMod val="50000"/>
            </a:schemeClr>
          </a:solidFill>
          <a:ln w="571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58" name="Овал 57"/>
          <p:cNvSpPr/>
          <p:nvPr/>
        </p:nvSpPr>
        <p:spPr>
          <a:xfrm>
            <a:off x="2602892" y="4834607"/>
            <a:ext cx="2272683" cy="389575"/>
          </a:xfrm>
          <a:prstGeom prst="ellipse">
            <a:avLst/>
          </a:prstGeom>
          <a:solidFill>
            <a:srgbClr val="E1EDDE"/>
          </a:solidFill>
          <a:ln w="28575">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ru-RU" sz="1100" b="1" dirty="0" smtClean="0">
                <a:solidFill>
                  <a:schemeClr val="accent2">
                    <a:lumMod val="50000"/>
                  </a:schemeClr>
                </a:solidFill>
              </a:rPr>
              <a:t>Срабатывания </a:t>
            </a:r>
            <a:br>
              <a:rPr lang="ru-RU" sz="1100" b="1" dirty="0" smtClean="0">
                <a:solidFill>
                  <a:schemeClr val="accent2">
                    <a:lumMod val="50000"/>
                  </a:schemeClr>
                </a:solidFill>
              </a:rPr>
            </a:br>
            <a:r>
              <a:rPr lang="ru-RU" sz="1100" b="1" dirty="0" smtClean="0">
                <a:solidFill>
                  <a:schemeClr val="accent2">
                    <a:lumMod val="50000"/>
                  </a:schemeClr>
                </a:solidFill>
              </a:rPr>
              <a:t>ССРК «Янтарь</a:t>
            </a:r>
            <a:r>
              <a:rPr lang="ru-RU" sz="1100" b="1" dirty="0">
                <a:solidFill>
                  <a:schemeClr val="accent2">
                    <a:lumMod val="50000"/>
                  </a:schemeClr>
                </a:solidFill>
              </a:rPr>
              <a:t>»</a:t>
            </a:r>
          </a:p>
        </p:txBody>
      </p:sp>
      <p:pic>
        <p:nvPicPr>
          <p:cNvPr id="59" name="Рисунок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25" y="5460468"/>
            <a:ext cx="5662716" cy="828988"/>
          </a:xfrm>
          <a:prstGeom prst="rect">
            <a:avLst/>
          </a:prstGeom>
        </p:spPr>
      </p:pic>
      <p:sp>
        <p:nvSpPr>
          <p:cNvPr id="60" name="Прямоугольник 59"/>
          <p:cNvSpPr/>
          <p:nvPr/>
        </p:nvSpPr>
        <p:spPr>
          <a:xfrm>
            <a:off x="3619445" y="1460024"/>
            <a:ext cx="1299074" cy="351717"/>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600"/>
                </a:solidFill>
              </a:rPr>
              <a:t>FCS </a:t>
            </a:r>
          </a:p>
        </p:txBody>
      </p:sp>
      <p:sp>
        <p:nvSpPr>
          <p:cNvPr id="61" name="Прямоугольник 60"/>
          <p:cNvSpPr/>
          <p:nvPr/>
        </p:nvSpPr>
        <p:spPr>
          <a:xfrm>
            <a:off x="2583402" y="2335662"/>
            <a:ext cx="544969" cy="414482"/>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6600"/>
                </a:solidFill>
              </a:rPr>
              <a:t>RCO</a:t>
            </a:r>
            <a:endParaRPr lang="ru-RU" sz="1600" dirty="0">
              <a:solidFill>
                <a:srgbClr val="006600"/>
              </a:solidFill>
            </a:endParaRPr>
          </a:p>
        </p:txBody>
      </p:sp>
      <p:sp>
        <p:nvSpPr>
          <p:cNvPr id="62" name="Прямоугольник 61"/>
          <p:cNvSpPr/>
          <p:nvPr/>
        </p:nvSpPr>
        <p:spPr>
          <a:xfrm>
            <a:off x="5502427" y="2380812"/>
            <a:ext cx="590537" cy="369332"/>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6600"/>
                </a:solidFill>
              </a:rPr>
              <a:t>RCO</a:t>
            </a:r>
            <a:endParaRPr lang="ru-RU" sz="1600" dirty="0">
              <a:solidFill>
                <a:srgbClr val="006600"/>
              </a:solidFill>
            </a:endParaRPr>
          </a:p>
        </p:txBody>
      </p:sp>
      <p:sp>
        <p:nvSpPr>
          <p:cNvPr id="63" name="Прямоугольник 62"/>
          <p:cNvSpPr/>
          <p:nvPr/>
        </p:nvSpPr>
        <p:spPr>
          <a:xfrm>
            <a:off x="1501533" y="3268320"/>
            <a:ext cx="1279149" cy="307777"/>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6600"/>
                </a:solidFill>
              </a:rPr>
              <a:t>CUSTOMS</a:t>
            </a:r>
            <a:endParaRPr lang="ru-RU" sz="1600" dirty="0">
              <a:solidFill>
                <a:srgbClr val="006600"/>
              </a:solidFill>
            </a:endParaRPr>
          </a:p>
        </p:txBody>
      </p:sp>
      <p:sp>
        <p:nvSpPr>
          <p:cNvPr id="64" name="Прямоугольник 63"/>
          <p:cNvSpPr/>
          <p:nvPr/>
        </p:nvSpPr>
        <p:spPr>
          <a:xfrm>
            <a:off x="2954653" y="3254276"/>
            <a:ext cx="1272652" cy="321821"/>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6600"/>
                </a:solidFill>
              </a:rPr>
              <a:t>CUSTOMS</a:t>
            </a:r>
            <a:endParaRPr lang="ru-RU" sz="1600" dirty="0">
              <a:solidFill>
                <a:srgbClr val="006600"/>
              </a:solidFill>
            </a:endParaRPr>
          </a:p>
        </p:txBody>
      </p:sp>
      <p:sp>
        <p:nvSpPr>
          <p:cNvPr id="65" name="Прямоугольник 64"/>
          <p:cNvSpPr/>
          <p:nvPr/>
        </p:nvSpPr>
        <p:spPr>
          <a:xfrm>
            <a:off x="4473500" y="3268320"/>
            <a:ext cx="1243523" cy="318259"/>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6600"/>
                </a:solidFill>
              </a:rPr>
              <a:t>CUSTOMS</a:t>
            </a:r>
            <a:endParaRPr lang="ru-RU" sz="1600" dirty="0">
              <a:solidFill>
                <a:srgbClr val="006600"/>
              </a:solidFill>
            </a:endParaRPr>
          </a:p>
        </p:txBody>
      </p:sp>
      <p:sp>
        <p:nvSpPr>
          <p:cNvPr id="66" name="Прямоугольник 65"/>
          <p:cNvSpPr/>
          <p:nvPr/>
        </p:nvSpPr>
        <p:spPr>
          <a:xfrm>
            <a:off x="5865861" y="3254276"/>
            <a:ext cx="1282039" cy="332303"/>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6600"/>
                </a:solidFill>
              </a:rPr>
              <a:t>CUSTOMS</a:t>
            </a:r>
            <a:endParaRPr lang="ru-RU" sz="1600" dirty="0">
              <a:solidFill>
                <a:srgbClr val="006600"/>
              </a:solidFill>
            </a:endParaRPr>
          </a:p>
        </p:txBody>
      </p:sp>
      <p:sp>
        <p:nvSpPr>
          <p:cNvPr id="67" name="Прямоугольник 66"/>
          <p:cNvSpPr/>
          <p:nvPr/>
        </p:nvSpPr>
        <p:spPr>
          <a:xfrm>
            <a:off x="1491450" y="4255438"/>
            <a:ext cx="618758" cy="267185"/>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6600"/>
                </a:solidFill>
              </a:rPr>
              <a:t>CP/CH</a:t>
            </a:r>
            <a:endParaRPr lang="ru-RU" sz="1200" dirty="0">
              <a:solidFill>
                <a:srgbClr val="006600"/>
              </a:solidFill>
            </a:endParaRPr>
          </a:p>
        </p:txBody>
      </p:sp>
      <p:sp>
        <p:nvSpPr>
          <p:cNvPr id="68" name="Прямоугольник 67"/>
          <p:cNvSpPr/>
          <p:nvPr/>
        </p:nvSpPr>
        <p:spPr>
          <a:xfrm>
            <a:off x="2141107" y="4255438"/>
            <a:ext cx="629490" cy="267185"/>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srgbClr val="006600"/>
                </a:solidFill>
              </a:rPr>
              <a:t>CP/CH</a:t>
            </a:r>
            <a:endParaRPr lang="ru-RU" sz="1200" dirty="0">
              <a:solidFill>
                <a:srgbClr val="006600"/>
              </a:solidFill>
            </a:endParaRPr>
          </a:p>
        </p:txBody>
      </p:sp>
      <p:sp>
        <p:nvSpPr>
          <p:cNvPr id="69" name="Прямоугольник 68"/>
          <p:cNvSpPr/>
          <p:nvPr/>
        </p:nvSpPr>
        <p:spPr>
          <a:xfrm>
            <a:off x="2956852" y="4243526"/>
            <a:ext cx="607859" cy="279097"/>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srgbClr val="006600"/>
                </a:solidFill>
              </a:rPr>
              <a:t>CP/CH</a:t>
            </a:r>
            <a:endParaRPr lang="ru-RU" sz="1200" dirty="0">
              <a:solidFill>
                <a:srgbClr val="006600"/>
              </a:solidFill>
            </a:endParaRPr>
          </a:p>
        </p:txBody>
      </p:sp>
      <p:sp>
        <p:nvSpPr>
          <p:cNvPr id="70" name="Прямоугольник 69"/>
          <p:cNvSpPr/>
          <p:nvPr/>
        </p:nvSpPr>
        <p:spPr>
          <a:xfrm>
            <a:off x="3615839" y="4233044"/>
            <a:ext cx="611465" cy="289579"/>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srgbClr val="006600"/>
                </a:solidFill>
              </a:rPr>
              <a:t>CP/CH</a:t>
            </a:r>
            <a:endParaRPr lang="ru-RU" sz="1200" dirty="0">
              <a:solidFill>
                <a:srgbClr val="006600"/>
              </a:solidFill>
            </a:endParaRPr>
          </a:p>
        </p:txBody>
      </p:sp>
      <p:sp>
        <p:nvSpPr>
          <p:cNvPr id="71" name="Прямоугольник 70"/>
          <p:cNvSpPr/>
          <p:nvPr/>
        </p:nvSpPr>
        <p:spPr>
          <a:xfrm>
            <a:off x="4473500" y="4243526"/>
            <a:ext cx="607859" cy="279097"/>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srgbClr val="006600"/>
                </a:solidFill>
              </a:rPr>
              <a:t>CP/CH</a:t>
            </a:r>
            <a:endParaRPr lang="ru-RU" sz="1200" dirty="0">
              <a:solidFill>
                <a:srgbClr val="006600"/>
              </a:solidFill>
            </a:endParaRPr>
          </a:p>
        </p:txBody>
      </p:sp>
      <p:sp>
        <p:nvSpPr>
          <p:cNvPr id="72" name="Прямоугольник 71"/>
          <p:cNvSpPr/>
          <p:nvPr/>
        </p:nvSpPr>
        <p:spPr>
          <a:xfrm>
            <a:off x="5136093" y="4255438"/>
            <a:ext cx="580930" cy="267185"/>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srgbClr val="006600"/>
                </a:solidFill>
              </a:rPr>
              <a:t>CP/CH</a:t>
            </a:r>
            <a:endParaRPr lang="ru-RU" sz="1200" dirty="0">
              <a:solidFill>
                <a:srgbClr val="006600"/>
              </a:solidFill>
            </a:endParaRPr>
          </a:p>
        </p:txBody>
      </p:sp>
      <p:sp>
        <p:nvSpPr>
          <p:cNvPr id="73" name="Прямоугольник 72"/>
          <p:cNvSpPr/>
          <p:nvPr/>
        </p:nvSpPr>
        <p:spPr>
          <a:xfrm>
            <a:off x="5865861" y="4233044"/>
            <a:ext cx="607859" cy="289579"/>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srgbClr val="006600"/>
                </a:solidFill>
              </a:rPr>
              <a:t>CP/CH</a:t>
            </a:r>
            <a:endParaRPr lang="ru-RU" sz="1200" dirty="0">
              <a:solidFill>
                <a:srgbClr val="006600"/>
              </a:solidFill>
            </a:endParaRPr>
          </a:p>
        </p:txBody>
      </p:sp>
      <p:sp>
        <p:nvSpPr>
          <p:cNvPr id="74" name="Прямоугольник 73"/>
          <p:cNvSpPr/>
          <p:nvPr/>
        </p:nvSpPr>
        <p:spPr>
          <a:xfrm>
            <a:off x="6540041" y="4243526"/>
            <a:ext cx="607859" cy="279098"/>
          </a:xfrm>
          <a:prstGeom prst="rect">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srgbClr val="006600"/>
                </a:solidFill>
              </a:rPr>
              <a:t>CP/CH</a:t>
            </a:r>
            <a:endParaRPr lang="ru-RU" sz="1200" dirty="0">
              <a:solidFill>
                <a:srgbClr val="006600"/>
              </a:solidFill>
            </a:endParaRPr>
          </a:p>
        </p:txBody>
      </p:sp>
      <p:sp>
        <p:nvSpPr>
          <p:cNvPr id="75" name="Овал 74"/>
          <p:cNvSpPr/>
          <p:nvPr/>
        </p:nvSpPr>
        <p:spPr>
          <a:xfrm>
            <a:off x="264034" y="1447991"/>
            <a:ext cx="668121" cy="4518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CTS</a:t>
            </a:r>
            <a:endParaRPr lang="ru-RU" sz="1400" dirty="0"/>
          </a:p>
        </p:txBody>
      </p:sp>
      <p:sp>
        <p:nvSpPr>
          <p:cNvPr id="76" name="Овал 75"/>
          <p:cNvSpPr/>
          <p:nvPr/>
        </p:nvSpPr>
        <p:spPr>
          <a:xfrm>
            <a:off x="264034" y="2320225"/>
            <a:ext cx="668121" cy="475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CTS</a:t>
            </a:r>
            <a:endParaRPr lang="ru-RU" sz="1400" dirty="0"/>
          </a:p>
        </p:txBody>
      </p:sp>
      <p:sp>
        <p:nvSpPr>
          <p:cNvPr id="77" name="Овал 76"/>
          <p:cNvSpPr/>
          <p:nvPr/>
        </p:nvSpPr>
        <p:spPr>
          <a:xfrm>
            <a:off x="264034" y="3217954"/>
            <a:ext cx="668121" cy="458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CTS</a:t>
            </a:r>
            <a:endParaRPr lang="ru-RU" sz="1400" dirty="0"/>
          </a:p>
        </p:txBody>
      </p:sp>
      <p:sp>
        <p:nvSpPr>
          <p:cNvPr id="78" name="Овал 77"/>
          <p:cNvSpPr/>
          <p:nvPr/>
        </p:nvSpPr>
        <p:spPr>
          <a:xfrm>
            <a:off x="264034" y="4159438"/>
            <a:ext cx="641177" cy="440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CTS</a:t>
            </a:r>
            <a:endParaRPr lang="ru-RU" sz="1400" dirty="0"/>
          </a:p>
        </p:txBody>
      </p:sp>
      <p:sp>
        <p:nvSpPr>
          <p:cNvPr id="79" name="Овал 78"/>
          <p:cNvSpPr/>
          <p:nvPr/>
        </p:nvSpPr>
        <p:spPr>
          <a:xfrm>
            <a:off x="2590210" y="4834608"/>
            <a:ext cx="2328309" cy="389574"/>
          </a:xfrm>
          <a:prstGeom prst="ellipse">
            <a:avLst/>
          </a:prstGeom>
          <a:solidFill>
            <a:srgbClr val="E1ED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C00000"/>
                </a:solidFill>
              </a:rPr>
              <a:t>Operations of SCRCS </a:t>
            </a:r>
            <a:r>
              <a:rPr lang="ru-RU" sz="1200" b="1" dirty="0" smtClean="0">
                <a:solidFill>
                  <a:srgbClr val="C00000"/>
                </a:solidFill>
              </a:rPr>
              <a:t>«</a:t>
            </a:r>
            <a:r>
              <a:rPr lang="en-US" sz="1200" b="1" dirty="0" smtClean="0">
                <a:solidFill>
                  <a:srgbClr val="C00000"/>
                </a:solidFill>
              </a:rPr>
              <a:t>Yantar</a:t>
            </a:r>
            <a:r>
              <a:rPr lang="ru-RU" sz="1200" b="1" dirty="0" smtClean="0">
                <a:solidFill>
                  <a:srgbClr val="C00000"/>
                </a:solidFill>
              </a:rPr>
              <a:t>»</a:t>
            </a:r>
            <a:endParaRPr lang="ru-RU" sz="1200" b="1" dirty="0">
              <a:solidFill>
                <a:srgbClr val="C00000"/>
              </a:solidFill>
            </a:endParaRPr>
          </a:p>
        </p:txBody>
      </p:sp>
    </p:spTree>
    <p:extLst>
      <p:ext uri="{BB962C8B-B14F-4D97-AF65-F5344CB8AC3E}">
        <p14:creationId xmlns:p14="http://schemas.microsoft.com/office/powerpoint/2010/main" val="2029750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a:xfrm>
            <a:off x="301557" y="6507803"/>
            <a:ext cx="536650" cy="350203"/>
          </a:xfrm>
        </p:spPr>
        <p:txBody>
          <a:bodyPr/>
          <a:lstStyle/>
          <a:p>
            <a:fld id="{26E6542A-CDDE-0A4D-9BEA-1CDB85DF59E6}" type="slidenum">
              <a:rPr lang="en-US" smtClean="0"/>
              <a:pPr/>
              <a:t>9</a:t>
            </a:fld>
            <a:endParaRPr lang="en-US" dirty="0"/>
          </a:p>
        </p:txBody>
      </p:sp>
      <p:sp>
        <p:nvSpPr>
          <p:cNvPr id="4" name="Заголовок 3"/>
          <p:cNvSpPr>
            <a:spLocks noGrp="1"/>
          </p:cNvSpPr>
          <p:nvPr>
            <p:ph type="title"/>
          </p:nvPr>
        </p:nvSpPr>
        <p:spPr/>
        <p:txBody>
          <a:bodyPr/>
          <a:lstStyle/>
          <a:p>
            <a:r>
              <a:rPr lang="en-US" sz="2000" dirty="0"/>
              <a:t>The most important technological solutions for the digital transformation of customs control of fissile radiation materials </a:t>
            </a:r>
            <a:endParaRPr lang="ru-RU" sz="2000" b="1" dirty="0">
              <a:effectLst>
                <a:outerShdw blurRad="38100" dist="38100" dir="2700000" algn="tl">
                  <a:srgbClr val="000000">
                    <a:alpha val="43137"/>
                  </a:srgbClr>
                </a:outerShdw>
              </a:effectLst>
            </a:endParaRPr>
          </a:p>
        </p:txBody>
      </p:sp>
      <p:sp>
        <p:nvSpPr>
          <p:cNvPr id="5" name="Полилиния 4"/>
          <p:cNvSpPr/>
          <p:nvPr/>
        </p:nvSpPr>
        <p:spPr>
          <a:xfrm>
            <a:off x="3937365" y="1876119"/>
            <a:ext cx="1662266" cy="1653693"/>
          </a:xfrm>
          <a:custGeom>
            <a:avLst/>
            <a:gdLst>
              <a:gd name="connsiteX0" fmla="*/ 685367 w 2493399"/>
              <a:gd name="connsiteY0" fmla="*/ 0 h 2480923"/>
              <a:gd name="connsiteX1" fmla="*/ 1169994 w 2493399"/>
              <a:gd name="connsiteY1" fmla="*/ 200740 h 2480923"/>
              <a:gd name="connsiteX2" fmla="*/ 2493399 w 2493399"/>
              <a:gd name="connsiteY2" fmla="*/ 1524146 h 2480923"/>
              <a:gd name="connsiteX3" fmla="*/ 2380351 w 2493399"/>
              <a:gd name="connsiteY3" fmla="*/ 1565522 h 2480923"/>
              <a:gd name="connsiteX4" fmla="*/ 1538637 w 2493399"/>
              <a:gd name="connsiteY4" fmla="*/ 2407236 h 2480923"/>
              <a:gd name="connsiteX5" fmla="*/ 1511667 w 2493399"/>
              <a:gd name="connsiteY5" fmla="*/ 2480923 h 2480923"/>
              <a:gd name="connsiteX6" fmla="*/ 200740 w 2493399"/>
              <a:gd name="connsiteY6" fmla="*/ 1169995 h 2480923"/>
              <a:gd name="connsiteX7" fmla="*/ 112916 w 2493399"/>
              <a:gd name="connsiteY7" fmla="*/ 308254 h 2480923"/>
              <a:gd name="connsiteX8" fmla="*/ 200739 w 2493399"/>
              <a:gd name="connsiteY8" fmla="*/ 200739 h 2480923"/>
              <a:gd name="connsiteX9" fmla="*/ 308254 w 2493399"/>
              <a:gd name="connsiteY9" fmla="*/ 112916 h 2480923"/>
              <a:gd name="connsiteX10" fmla="*/ 685367 w 2493399"/>
              <a:gd name="connsiteY10" fmla="*/ 0 h 248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399" h="2480923">
                <a:moveTo>
                  <a:pt x="685367" y="0"/>
                </a:moveTo>
                <a:cubicBezTo>
                  <a:pt x="860767" y="0"/>
                  <a:pt x="1036168" y="66913"/>
                  <a:pt x="1169994" y="200740"/>
                </a:cubicBezTo>
                <a:lnTo>
                  <a:pt x="2493399" y="1524146"/>
                </a:lnTo>
                <a:lnTo>
                  <a:pt x="2380351" y="1565522"/>
                </a:lnTo>
                <a:cubicBezTo>
                  <a:pt x="2001896" y="1725595"/>
                  <a:pt x="1698710" y="2028781"/>
                  <a:pt x="1538637" y="2407236"/>
                </a:cubicBezTo>
                <a:lnTo>
                  <a:pt x="1511667" y="2480923"/>
                </a:lnTo>
                <a:lnTo>
                  <a:pt x="200740" y="1169995"/>
                </a:lnTo>
                <a:cubicBezTo>
                  <a:pt x="-33457" y="935798"/>
                  <a:pt x="-62731" y="574281"/>
                  <a:pt x="112916" y="308254"/>
                </a:cubicBezTo>
                <a:lnTo>
                  <a:pt x="200739" y="200739"/>
                </a:lnTo>
                <a:lnTo>
                  <a:pt x="308254" y="112916"/>
                </a:lnTo>
                <a:cubicBezTo>
                  <a:pt x="422266" y="37639"/>
                  <a:pt x="553816" y="0"/>
                  <a:pt x="685367"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dirty="0"/>
          </a:p>
        </p:txBody>
      </p:sp>
      <p:sp>
        <p:nvSpPr>
          <p:cNvPr id="7" name="Полилиния 6"/>
          <p:cNvSpPr/>
          <p:nvPr/>
        </p:nvSpPr>
        <p:spPr>
          <a:xfrm>
            <a:off x="5018955" y="2943722"/>
            <a:ext cx="2194683" cy="2150738"/>
          </a:xfrm>
          <a:custGeom>
            <a:avLst/>
            <a:gdLst>
              <a:gd name="connsiteX0" fmla="*/ 97325 w 3163329"/>
              <a:gd name="connsiteY0" fmla="*/ 1039696 h 3163325"/>
              <a:gd name="connsiteX1" fmla="*/ 1581663 w 3163329"/>
              <a:gd name="connsiteY1" fmla="*/ 2524035 h 3163325"/>
              <a:gd name="connsiteX2" fmla="*/ 1039697 w 3163329"/>
              <a:gd name="connsiteY2" fmla="*/ 3066001 h 3163325"/>
              <a:gd name="connsiteX3" fmla="*/ 966009 w 3163329"/>
              <a:gd name="connsiteY3" fmla="*/ 3039030 h 3163325"/>
              <a:gd name="connsiteX4" fmla="*/ 124295 w 3163329"/>
              <a:gd name="connsiteY4" fmla="*/ 2197316 h 3163325"/>
              <a:gd name="connsiteX5" fmla="*/ 82920 w 3163329"/>
              <a:gd name="connsiteY5" fmla="*/ 2084269 h 3163325"/>
              <a:gd name="connsiteX6" fmla="*/ 82919 w 3163329"/>
              <a:gd name="connsiteY6" fmla="*/ 2084269 h 3163325"/>
              <a:gd name="connsiteX7" fmla="*/ 71108 w 3163329"/>
              <a:gd name="connsiteY7" fmla="*/ 2052001 h 3163325"/>
              <a:gd name="connsiteX8" fmla="*/ 0 w 3163329"/>
              <a:gd name="connsiteY8" fmla="*/ 1581663 h 3163325"/>
              <a:gd name="connsiteX9" fmla="*/ 71108 w 3163329"/>
              <a:gd name="connsiteY9" fmla="*/ 1111325 h 3163325"/>
              <a:gd name="connsiteX10" fmla="*/ 3066004 w 3163329"/>
              <a:gd name="connsiteY10" fmla="*/ 1039694 h 3163325"/>
              <a:gd name="connsiteX11" fmla="*/ 3092221 w 3163329"/>
              <a:gd name="connsiteY11" fmla="*/ 1111324 h 3163325"/>
              <a:gd name="connsiteX12" fmla="*/ 3163329 w 3163329"/>
              <a:gd name="connsiteY12" fmla="*/ 1581662 h 3163325"/>
              <a:gd name="connsiteX13" fmla="*/ 3092221 w 3163329"/>
              <a:gd name="connsiteY13" fmla="*/ 2052000 h 3163325"/>
              <a:gd name="connsiteX14" fmla="*/ 3080410 w 3163329"/>
              <a:gd name="connsiteY14" fmla="*/ 2084270 h 3163325"/>
              <a:gd name="connsiteX15" fmla="*/ 3039034 w 3163329"/>
              <a:gd name="connsiteY15" fmla="*/ 2197316 h 3163325"/>
              <a:gd name="connsiteX16" fmla="*/ 2197320 w 3163329"/>
              <a:gd name="connsiteY16" fmla="*/ 3039030 h 3163325"/>
              <a:gd name="connsiteX17" fmla="*/ 2123631 w 3163329"/>
              <a:gd name="connsiteY17" fmla="*/ 3066001 h 3163325"/>
              <a:gd name="connsiteX18" fmla="*/ 2052004 w 3163329"/>
              <a:gd name="connsiteY18" fmla="*/ 3092217 h 3163325"/>
              <a:gd name="connsiteX19" fmla="*/ 1581665 w 3163329"/>
              <a:gd name="connsiteY19" fmla="*/ 3163325 h 3163325"/>
              <a:gd name="connsiteX20" fmla="*/ 1111326 w 3163329"/>
              <a:gd name="connsiteY20" fmla="*/ 3092217 h 3163325"/>
              <a:gd name="connsiteX21" fmla="*/ 1039698 w 3163329"/>
              <a:gd name="connsiteY21" fmla="*/ 3066001 h 3163325"/>
              <a:gd name="connsiteX22" fmla="*/ 1581664 w 3163329"/>
              <a:gd name="connsiteY22" fmla="*/ 2524035 h 3163325"/>
              <a:gd name="connsiteX23" fmla="*/ 2550919 w 3163329"/>
              <a:gd name="connsiteY23" fmla="*/ 1554779 h 3163325"/>
              <a:gd name="connsiteX24" fmla="*/ 1581664 w 3163329"/>
              <a:gd name="connsiteY24" fmla="*/ 0 h 3163325"/>
              <a:gd name="connsiteX25" fmla="*/ 2052003 w 3163329"/>
              <a:gd name="connsiteY25" fmla="*/ 71108 h 3163325"/>
              <a:gd name="connsiteX26" fmla="*/ 2084269 w 3163329"/>
              <a:gd name="connsiteY26" fmla="*/ 82918 h 3163325"/>
              <a:gd name="connsiteX27" fmla="*/ 2084270 w 3163329"/>
              <a:gd name="connsiteY27" fmla="*/ 82917 h 3163325"/>
              <a:gd name="connsiteX28" fmla="*/ 2197319 w 3163329"/>
              <a:gd name="connsiteY28" fmla="*/ 124294 h 3163325"/>
              <a:gd name="connsiteX29" fmla="*/ 3039033 w 3163329"/>
              <a:gd name="connsiteY29" fmla="*/ 966008 h 3163325"/>
              <a:gd name="connsiteX30" fmla="*/ 3066003 w 3163329"/>
              <a:gd name="connsiteY30" fmla="*/ 1039694 h 3163325"/>
              <a:gd name="connsiteX31" fmla="*/ 2550918 w 3163329"/>
              <a:gd name="connsiteY31" fmla="*/ 1554779 h 3163325"/>
              <a:gd name="connsiteX32" fmla="*/ 2550918 w 3163329"/>
              <a:gd name="connsiteY32" fmla="*/ 1554779 h 3163325"/>
              <a:gd name="connsiteX33" fmla="*/ 1581663 w 3163329"/>
              <a:gd name="connsiteY33" fmla="*/ 2524034 h 3163325"/>
              <a:gd name="connsiteX34" fmla="*/ 97325 w 3163329"/>
              <a:gd name="connsiteY34" fmla="*/ 1039695 h 3163325"/>
              <a:gd name="connsiteX35" fmla="*/ 124295 w 3163329"/>
              <a:gd name="connsiteY35" fmla="*/ 966008 h 3163325"/>
              <a:gd name="connsiteX36" fmla="*/ 966009 w 3163329"/>
              <a:gd name="connsiteY36" fmla="*/ 124294 h 3163325"/>
              <a:gd name="connsiteX37" fmla="*/ 1079057 w 3163329"/>
              <a:gd name="connsiteY37" fmla="*/ 82918 h 3163325"/>
              <a:gd name="connsiteX38" fmla="*/ 1079058 w 3163329"/>
              <a:gd name="connsiteY38" fmla="*/ 82919 h 3163325"/>
              <a:gd name="connsiteX39" fmla="*/ 1111325 w 3163329"/>
              <a:gd name="connsiteY39" fmla="*/ 71108 h 3163325"/>
              <a:gd name="connsiteX40" fmla="*/ 1581664 w 3163329"/>
              <a:gd name="connsiteY40" fmla="*/ 0 h 3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63329" h="3163325">
                <a:moveTo>
                  <a:pt x="97325" y="1039696"/>
                </a:moveTo>
                <a:lnTo>
                  <a:pt x="1581663" y="2524035"/>
                </a:lnTo>
                <a:lnTo>
                  <a:pt x="1039697" y="3066001"/>
                </a:lnTo>
                <a:lnTo>
                  <a:pt x="966009" y="3039030"/>
                </a:lnTo>
                <a:cubicBezTo>
                  <a:pt x="587554" y="2878957"/>
                  <a:pt x="284368" y="2575772"/>
                  <a:pt x="124295" y="2197316"/>
                </a:cubicBezTo>
                <a:lnTo>
                  <a:pt x="82920" y="2084269"/>
                </a:lnTo>
                <a:lnTo>
                  <a:pt x="82919" y="2084269"/>
                </a:lnTo>
                <a:lnTo>
                  <a:pt x="71108" y="2052001"/>
                </a:lnTo>
                <a:cubicBezTo>
                  <a:pt x="24896" y="1903422"/>
                  <a:pt x="0" y="1745450"/>
                  <a:pt x="0" y="1581663"/>
                </a:cubicBezTo>
                <a:cubicBezTo>
                  <a:pt x="0" y="1417877"/>
                  <a:pt x="24896" y="1259905"/>
                  <a:pt x="71108" y="1111325"/>
                </a:cubicBezTo>
                <a:close/>
                <a:moveTo>
                  <a:pt x="3066004" y="1039694"/>
                </a:moveTo>
                <a:lnTo>
                  <a:pt x="3092221" y="1111324"/>
                </a:lnTo>
                <a:cubicBezTo>
                  <a:pt x="3138434" y="1259904"/>
                  <a:pt x="3163329" y="1417876"/>
                  <a:pt x="3163329" y="1581662"/>
                </a:cubicBezTo>
                <a:cubicBezTo>
                  <a:pt x="3163329" y="1745449"/>
                  <a:pt x="3138434" y="1903421"/>
                  <a:pt x="3092221" y="2052000"/>
                </a:cubicBezTo>
                <a:lnTo>
                  <a:pt x="3080410" y="2084270"/>
                </a:lnTo>
                <a:lnTo>
                  <a:pt x="3039034" y="2197316"/>
                </a:lnTo>
                <a:cubicBezTo>
                  <a:pt x="2878961" y="2575772"/>
                  <a:pt x="2575775" y="2878957"/>
                  <a:pt x="2197320" y="3039030"/>
                </a:cubicBezTo>
                <a:lnTo>
                  <a:pt x="2123631" y="3066001"/>
                </a:lnTo>
                <a:lnTo>
                  <a:pt x="2052004" y="3092217"/>
                </a:lnTo>
                <a:cubicBezTo>
                  <a:pt x="1903424" y="3138430"/>
                  <a:pt x="1745452" y="3163325"/>
                  <a:pt x="1581665" y="3163325"/>
                </a:cubicBezTo>
                <a:cubicBezTo>
                  <a:pt x="1417878" y="3163325"/>
                  <a:pt x="1259906" y="3138430"/>
                  <a:pt x="1111326" y="3092217"/>
                </a:cubicBezTo>
                <a:lnTo>
                  <a:pt x="1039698" y="3066001"/>
                </a:lnTo>
                <a:lnTo>
                  <a:pt x="1581664" y="2524035"/>
                </a:lnTo>
                <a:lnTo>
                  <a:pt x="2550919" y="1554779"/>
                </a:lnTo>
                <a:close/>
                <a:moveTo>
                  <a:pt x="1581664" y="0"/>
                </a:moveTo>
                <a:cubicBezTo>
                  <a:pt x="1745451" y="0"/>
                  <a:pt x="1903423" y="24896"/>
                  <a:pt x="2052003" y="71108"/>
                </a:cubicBezTo>
                <a:lnTo>
                  <a:pt x="2084269" y="82918"/>
                </a:lnTo>
                <a:lnTo>
                  <a:pt x="2084270" y="82917"/>
                </a:lnTo>
                <a:lnTo>
                  <a:pt x="2197319" y="124294"/>
                </a:lnTo>
                <a:cubicBezTo>
                  <a:pt x="2575774" y="284367"/>
                  <a:pt x="2878960" y="587553"/>
                  <a:pt x="3039033" y="966008"/>
                </a:cubicBezTo>
                <a:lnTo>
                  <a:pt x="3066003" y="1039694"/>
                </a:lnTo>
                <a:lnTo>
                  <a:pt x="2550918" y="1554779"/>
                </a:lnTo>
                <a:lnTo>
                  <a:pt x="2550918" y="1554779"/>
                </a:lnTo>
                <a:lnTo>
                  <a:pt x="1581663" y="2524034"/>
                </a:lnTo>
                <a:lnTo>
                  <a:pt x="97325" y="1039695"/>
                </a:lnTo>
                <a:lnTo>
                  <a:pt x="124295" y="966008"/>
                </a:lnTo>
                <a:cubicBezTo>
                  <a:pt x="284368" y="587553"/>
                  <a:pt x="587554" y="284367"/>
                  <a:pt x="966009" y="124294"/>
                </a:cubicBezTo>
                <a:lnTo>
                  <a:pt x="1079057" y="82918"/>
                </a:lnTo>
                <a:lnTo>
                  <a:pt x="1079058" y="82919"/>
                </a:lnTo>
                <a:lnTo>
                  <a:pt x="1111325" y="71108"/>
                </a:lnTo>
                <a:cubicBezTo>
                  <a:pt x="1259905" y="24896"/>
                  <a:pt x="1417877" y="0"/>
                  <a:pt x="1581664" y="0"/>
                </a:cubicBezTo>
                <a:close/>
              </a:path>
            </a:pathLst>
          </a:cu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ru-RU" b="1" dirty="0" smtClean="0">
              <a:solidFill>
                <a:schemeClr val="tx1"/>
              </a:solidFill>
            </a:endParaRPr>
          </a:p>
          <a:p>
            <a:pPr algn="ctr"/>
            <a:endParaRPr lang="ru-RU" b="1" dirty="0">
              <a:solidFill>
                <a:schemeClr val="tx1"/>
              </a:solidFill>
            </a:endParaRPr>
          </a:p>
          <a:p>
            <a:pPr algn="ctr"/>
            <a:r>
              <a:rPr lang="en-US" b="1" dirty="0">
                <a:solidFill>
                  <a:schemeClr val="tx1"/>
                </a:solidFill>
              </a:rPr>
              <a:t>New state of the customs control procedures of the </a:t>
            </a:r>
            <a:r>
              <a:rPr lang="en-US" b="1" dirty="0" smtClean="0">
                <a:solidFill>
                  <a:schemeClr val="tx1"/>
                </a:solidFill>
              </a:rPr>
              <a:t>FRM </a:t>
            </a:r>
            <a:endParaRPr lang="ru-RU" b="1" dirty="0">
              <a:solidFill>
                <a:schemeClr val="tx1"/>
              </a:solidFill>
            </a:endParaRPr>
          </a:p>
        </p:txBody>
      </p:sp>
      <p:sp>
        <p:nvSpPr>
          <p:cNvPr id="8" name="Полилиния 7"/>
          <p:cNvSpPr/>
          <p:nvPr/>
        </p:nvSpPr>
        <p:spPr>
          <a:xfrm>
            <a:off x="6671320" y="4465725"/>
            <a:ext cx="1636025" cy="1644088"/>
          </a:xfrm>
          <a:custGeom>
            <a:avLst/>
            <a:gdLst>
              <a:gd name="connsiteX0" fmla="*/ 956779 w 2454037"/>
              <a:gd name="connsiteY0" fmla="*/ 0 h 2466513"/>
              <a:gd name="connsiteX1" fmla="*/ 2253298 w 2454037"/>
              <a:gd name="connsiteY1" fmla="*/ 1296519 h 2466513"/>
              <a:gd name="connsiteX2" fmla="*/ 2253298 w 2454037"/>
              <a:gd name="connsiteY2" fmla="*/ 2265774 h 2466513"/>
              <a:gd name="connsiteX3" fmla="*/ 1284042 w 2454037"/>
              <a:gd name="connsiteY3" fmla="*/ 2265774 h 2466513"/>
              <a:gd name="connsiteX4" fmla="*/ 0 w 2454037"/>
              <a:gd name="connsiteY4" fmla="*/ 981731 h 2466513"/>
              <a:gd name="connsiteX5" fmla="*/ 73689 w 2454037"/>
              <a:gd name="connsiteY5" fmla="*/ 954760 h 2466513"/>
              <a:gd name="connsiteX6" fmla="*/ 915403 w 2454037"/>
              <a:gd name="connsiteY6" fmla="*/ 113046 h 2466513"/>
              <a:gd name="connsiteX7" fmla="*/ 956779 w 2454037"/>
              <a:gd name="connsiteY7" fmla="*/ 0 h 246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4037" h="2466513">
                <a:moveTo>
                  <a:pt x="956779" y="0"/>
                </a:moveTo>
                <a:lnTo>
                  <a:pt x="2253298" y="1296519"/>
                </a:lnTo>
                <a:cubicBezTo>
                  <a:pt x="2520951" y="1564172"/>
                  <a:pt x="2520951" y="1998122"/>
                  <a:pt x="2253298" y="2265774"/>
                </a:cubicBezTo>
                <a:cubicBezTo>
                  <a:pt x="1985645" y="2533426"/>
                  <a:pt x="1551695" y="2533426"/>
                  <a:pt x="1284042" y="2265774"/>
                </a:cubicBezTo>
                <a:lnTo>
                  <a:pt x="0" y="981731"/>
                </a:lnTo>
                <a:lnTo>
                  <a:pt x="73689" y="954760"/>
                </a:lnTo>
                <a:cubicBezTo>
                  <a:pt x="452144" y="794687"/>
                  <a:pt x="755330" y="491502"/>
                  <a:pt x="915403" y="113046"/>
                </a:cubicBezTo>
                <a:lnTo>
                  <a:pt x="956779"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lIns="60954" tIns="30477" rIns="60954" bIns="30477" rtlCol="0" anchor="ctr"/>
          <a:lstStyle/>
          <a:p>
            <a:pPr algn="ctr"/>
            <a:endParaRPr lang="en-US" dirty="0"/>
          </a:p>
        </p:txBody>
      </p:sp>
      <p:sp>
        <p:nvSpPr>
          <p:cNvPr id="9" name="Полилиния 8"/>
          <p:cNvSpPr/>
          <p:nvPr/>
        </p:nvSpPr>
        <p:spPr>
          <a:xfrm rot="21385237">
            <a:off x="6547804" y="1771693"/>
            <a:ext cx="1662265" cy="1653692"/>
          </a:xfrm>
          <a:custGeom>
            <a:avLst/>
            <a:gdLst>
              <a:gd name="connsiteX0" fmla="*/ 1808032 w 2493398"/>
              <a:gd name="connsiteY0" fmla="*/ 0 h 2480921"/>
              <a:gd name="connsiteX1" fmla="*/ 2292659 w 2493398"/>
              <a:gd name="connsiteY1" fmla="*/ 200740 h 2480921"/>
              <a:gd name="connsiteX2" fmla="*/ 2292659 w 2493398"/>
              <a:gd name="connsiteY2" fmla="*/ 200739 h 2480921"/>
              <a:gd name="connsiteX3" fmla="*/ 2292659 w 2493398"/>
              <a:gd name="connsiteY3" fmla="*/ 1169995 h 2480921"/>
              <a:gd name="connsiteX4" fmla="*/ 981733 w 2493398"/>
              <a:gd name="connsiteY4" fmla="*/ 2480921 h 2480921"/>
              <a:gd name="connsiteX5" fmla="*/ 954763 w 2493398"/>
              <a:gd name="connsiteY5" fmla="*/ 2407235 h 2480921"/>
              <a:gd name="connsiteX6" fmla="*/ 113049 w 2493398"/>
              <a:gd name="connsiteY6" fmla="*/ 1565521 h 2480921"/>
              <a:gd name="connsiteX7" fmla="*/ 0 w 2493398"/>
              <a:gd name="connsiteY7" fmla="*/ 1524144 h 2480921"/>
              <a:gd name="connsiteX8" fmla="*/ 1323404 w 2493398"/>
              <a:gd name="connsiteY8" fmla="*/ 200740 h 2480921"/>
              <a:gd name="connsiteX9" fmla="*/ 1808032 w 2493398"/>
              <a:gd name="connsiteY9" fmla="*/ 0 h 248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398" h="2480921">
                <a:moveTo>
                  <a:pt x="1808032" y="0"/>
                </a:moveTo>
                <a:cubicBezTo>
                  <a:pt x="1983433" y="0"/>
                  <a:pt x="2158833" y="66913"/>
                  <a:pt x="2292659" y="200740"/>
                </a:cubicBezTo>
                <a:lnTo>
                  <a:pt x="2292659" y="200739"/>
                </a:lnTo>
                <a:cubicBezTo>
                  <a:pt x="2560311" y="468392"/>
                  <a:pt x="2560311" y="902342"/>
                  <a:pt x="2292659" y="1169995"/>
                </a:cubicBezTo>
                <a:lnTo>
                  <a:pt x="981733" y="2480921"/>
                </a:lnTo>
                <a:lnTo>
                  <a:pt x="954763" y="2407235"/>
                </a:lnTo>
                <a:cubicBezTo>
                  <a:pt x="794690" y="2028780"/>
                  <a:pt x="491504" y="1725594"/>
                  <a:pt x="113049" y="1565521"/>
                </a:cubicBezTo>
                <a:lnTo>
                  <a:pt x="0" y="1524144"/>
                </a:lnTo>
                <a:lnTo>
                  <a:pt x="1323404" y="200740"/>
                </a:lnTo>
                <a:cubicBezTo>
                  <a:pt x="1457231" y="66913"/>
                  <a:pt x="1632631" y="0"/>
                  <a:pt x="180803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lIns="60954" tIns="30477" rIns="60954" bIns="30477" rtlCol="0" anchor="ctr"/>
          <a:lstStyle/>
          <a:p>
            <a:pPr algn="ctr"/>
            <a:endParaRPr lang="en-US" dirty="0"/>
          </a:p>
        </p:txBody>
      </p:sp>
      <p:sp>
        <p:nvSpPr>
          <p:cNvPr id="10" name="Полилиния 9"/>
          <p:cNvSpPr/>
          <p:nvPr/>
        </p:nvSpPr>
        <p:spPr>
          <a:xfrm>
            <a:off x="3937365" y="4465723"/>
            <a:ext cx="1636026" cy="1644090"/>
          </a:xfrm>
          <a:custGeom>
            <a:avLst/>
            <a:gdLst>
              <a:gd name="connsiteX0" fmla="*/ 1497261 w 2454039"/>
              <a:gd name="connsiteY0" fmla="*/ 0 h 2466516"/>
              <a:gd name="connsiteX1" fmla="*/ 1538637 w 2454039"/>
              <a:gd name="connsiteY1" fmla="*/ 113048 h 2466516"/>
              <a:gd name="connsiteX2" fmla="*/ 2380351 w 2454039"/>
              <a:gd name="connsiteY2" fmla="*/ 954762 h 2466516"/>
              <a:gd name="connsiteX3" fmla="*/ 2454039 w 2454039"/>
              <a:gd name="connsiteY3" fmla="*/ 981733 h 2466516"/>
              <a:gd name="connsiteX4" fmla="*/ 1169994 w 2454039"/>
              <a:gd name="connsiteY4" fmla="*/ 2265777 h 2466516"/>
              <a:gd name="connsiteX5" fmla="*/ 200738 w 2454039"/>
              <a:gd name="connsiteY5" fmla="*/ 2265777 h 2466516"/>
              <a:gd name="connsiteX6" fmla="*/ 200739 w 2454039"/>
              <a:gd name="connsiteY6" fmla="*/ 2265776 h 2466516"/>
              <a:gd name="connsiteX7" fmla="*/ 200739 w 2454039"/>
              <a:gd name="connsiteY7" fmla="*/ 1296521 h 2466516"/>
              <a:gd name="connsiteX8" fmla="*/ 1497261 w 2454039"/>
              <a:gd name="connsiteY8" fmla="*/ 0 h 24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039" h="2466516">
                <a:moveTo>
                  <a:pt x="1497261" y="0"/>
                </a:moveTo>
                <a:lnTo>
                  <a:pt x="1538637" y="113048"/>
                </a:lnTo>
                <a:cubicBezTo>
                  <a:pt x="1698710" y="491504"/>
                  <a:pt x="2001896" y="794689"/>
                  <a:pt x="2380351" y="954762"/>
                </a:cubicBezTo>
                <a:lnTo>
                  <a:pt x="2454039" y="981733"/>
                </a:lnTo>
                <a:lnTo>
                  <a:pt x="1169994" y="2265777"/>
                </a:lnTo>
                <a:cubicBezTo>
                  <a:pt x="902341" y="2533429"/>
                  <a:pt x="468391" y="2533429"/>
                  <a:pt x="200738" y="2265777"/>
                </a:cubicBezTo>
                <a:lnTo>
                  <a:pt x="200739" y="2265776"/>
                </a:lnTo>
                <a:cubicBezTo>
                  <a:pt x="-66914" y="1998123"/>
                  <a:pt x="-66914" y="1564173"/>
                  <a:pt x="200739" y="1296521"/>
                </a:cubicBezTo>
                <a:lnTo>
                  <a:pt x="1497261" y="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lIns="60954" tIns="30477" rIns="60954" bIns="30477" rtlCol="0" anchor="ctr"/>
          <a:lstStyle/>
          <a:p>
            <a:pPr algn="ctr"/>
            <a:endParaRPr lang="en-US" dirty="0"/>
          </a:p>
        </p:txBody>
      </p:sp>
      <p:sp>
        <p:nvSpPr>
          <p:cNvPr id="11" name="Freeform: Shape 5"/>
          <p:cNvSpPr/>
          <p:nvPr/>
        </p:nvSpPr>
        <p:spPr>
          <a:xfrm>
            <a:off x="310018" y="1433517"/>
            <a:ext cx="183293" cy="174784"/>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a:p>
        </p:txBody>
      </p:sp>
      <p:sp>
        <p:nvSpPr>
          <p:cNvPr id="12" name="TextBox 11"/>
          <p:cNvSpPr txBox="1"/>
          <p:nvPr/>
        </p:nvSpPr>
        <p:spPr>
          <a:xfrm>
            <a:off x="576762" y="990493"/>
            <a:ext cx="7186582" cy="1643970"/>
          </a:xfrm>
          <a:prstGeom prst="rect">
            <a:avLst/>
          </a:prstGeom>
          <a:noFill/>
        </p:spPr>
        <p:txBody>
          <a:bodyPr wrap="square" lIns="60954" tIns="30477" rIns="60954" bIns="30477" rtlCol="0">
            <a:spAutoFit/>
          </a:bodyPr>
          <a:lstStyle/>
          <a:p>
            <a:pPr defTabSz="239976">
              <a:lnSpc>
                <a:spcPct val="150000"/>
              </a:lnSpc>
            </a:pPr>
            <a:r>
              <a:rPr lang="en-US" sz="1400" b="1" dirty="0"/>
              <a:t>Artificial </a:t>
            </a:r>
            <a:r>
              <a:rPr lang="en-US" sz="1400" b="1" dirty="0" smtClean="0"/>
              <a:t>INTELLIGENCE – the </a:t>
            </a:r>
            <a:r>
              <a:rPr lang="en-US" sz="1400" b="1" dirty="0"/>
              <a:t>science and technology of creating intelligent machines, especially intelligent computer programs; the property of intelligent systems to perform creative functions that are traditionally considered the prerogative of man. Artificial intelligence is associated with the similar task of using computers to understand human intelligence, but is not necessarily limited to biologically plausible methods;</a:t>
            </a:r>
            <a:endParaRPr lang="ru-RU" sz="1400" b="1" i="1" spc="-100" dirty="0">
              <a:ea typeface="Roboto Light" panose="02000000000000000000" pitchFamily="2" charset="0"/>
              <a:cs typeface="Open Sans Light" panose="020B0306030504020204" pitchFamily="34" charset="0"/>
            </a:endParaRPr>
          </a:p>
        </p:txBody>
      </p:sp>
      <p:sp>
        <p:nvSpPr>
          <p:cNvPr id="13" name="Freeform: Shape 5"/>
          <p:cNvSpPr/>
          <p:nvPr/>
        </p:nvSpPr>
        <p:spPr>
          <a:xfrm>
            <a:off x="7763345" y="1103477"/>
            <a:ext cx="183293" cy="174784"/>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a:p>
        </p:txBody>
      </p:sp>
      <p:sp>
        <p:nvSpPr>
          <p:cNvPr id="14" name="TextBox 13"/>
          <p:cNvSpPr txBox="1"/>
          <p:nvPr/>
        </p:nvSpPr>
        <p:spPr>
          <a:xfrm>
            <a:off x="8307345" y="954279"/>
            <a:ext cx="3884655" cy="3259797"/>
          </a:xfrm>
          <a:prstGeom prst="rect">
            <a:avLst/>
          </a:prstGeom>
          <a:noFill/>
        </p:spPr>
        <p:txBody>
          <a:bodyPr wrap="square" lIns="60954" tIns="30477" rIns="60954" bIns="30477" rtlCol="0">
            <a:spAutoFit/>
          </a:bodyPr>
          <a:lstStyle/>
          <a:p>
            <a:pPr defTabSz="239976">
              <a:lnSpc>
                <a:spcPct val="150000"/>
              </a:lnSpc>
            </a:pPr>
            <a:r>
              <a:rPr lang="en-US" sz="1400" b="1" dirty="0"/>
              <a:t>BLOCKCHAIN TECHNOLOGIES </a:t>
            </a:r>
            <a:r>
              <a:rPr lang="en-US" sz="1400" b="1" dirty="0" smtClean="0"/>
              <a:t> are </a:t>
            </a:r>
            <a:r>
              <a:rPr lang="en-US" sz="1400" b="1" dirty="0"/>
              <a:t>multifunctional and multilevel information technologies designed for reliable accounting of various types of assets (Melanie Swan). Blockchain is a distributed database that contains a continuously increasing set of ordered records (blocks), each block contains a timestamp and a link to the previous block. Blockchains are open, distributed registers that can record transactions between two participants in a reliable and reliable manner;</a:t>
            </a:r>
            <a:endParaRPr lang="ru-RU" sz="1400" b="1" i="1" spc="-100" dirty="0">
              <a:ea typeface="Roboto Light" panose="02000000000000000000" pitchFamily="2" charset="0"/>
              <a:cs typeface="Open Sans Light" panose="020B0306030504020204" pitchFamily="34" charset="0"/>
            </a:endParaRPr>
          </a:p>
        </p:txBody>
      </p:sp>
      <p:sp>
        <p:nvSpPr>
          <p:cNvPr id="15" name="Freeform: Shape 5"/>
          <p:cNvSpPr/>
          <p:nvPr/>
        </p:nvSpPr>
        <p:spPr>
          <a:xfrm>
            <a:off x="9032959" y="4650784"/>
            <a:ext cx="183293" cy="174784"/>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a:p>
        </p:txBody>
      </p:sp>
      <p:sp>
        <p:nvSpPr>
          <p:cNvPr id="16" name="TextBox 15"/>
          <p:cNvSpPr txBox="1"/>
          <p:nvPr/>
        </p:nvSpPr>
        <p:spPr>
          <a:xfrm>
            <a:off x="9465892" y="4451535"/>
            <a:ext cx="2582629" cy="2000542"/>
          </a:xfrm>
          <a:prstGeom prst="rect">
            <a:avLst/>
          </a:prstGeom>
          <a:noFill/>
        </p:spPr>
        <p:txBody>
          <a:bodyPr wrap="square" lIns="60954" tIns="30477" rIns="60954" bIns="30477" rtlCol="0">
            <a:spAutoFit/>
          </a:bodyPr>
          <a:lstStyle/>
          <a:p>
            <a:pPr defTabSz="239976">
              <a:lnSpc>
                <a:spcPct val="150000"/>
              </a:lnSpc>
            </a:pPr>
            <a:r>
              <a:rPr lang="en-US" sz="1400" b="1" dirty="0"/>
              <a:t>Internet of things-the concept of a computer network of physical objects ("things") equipped with built-in technologies to interact with each other or with the external environment</a:t>
            </a:r>
            <a:endParaRPr lang="ru-RU" sz="1400" b="1" i="1" spc="-100" dirty="0">
              <a:ea typeface="Roboto Light" panose="02000000000000000000" pitchFamily="2" charset="0"/>
              <a:cs typeface="Open Sans Light" panose="020B0306030504020204" pitchFamily="34" charset="0"/>
            </a:endParaRPr>
          </a:p>
        </p:txBody>
      </p:sp>
      <p:sp>
        <p:nvSpPr>
          <p:cNvPr id="17" name="Freeform: Shape 5"/>
          <p:cNvSpPr/>
          <p:nvPr/>
        </p:nvSpPr>
        <p:spPr>
          <a:xfrm>
            <a:off x="218371" y="3756894"/>
            <a:ext cx="183293" cy="174784"/>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tr-TR"/>
          </a:p>
        </p:txBody>
      </p:sp>
      <p:sp>
        <p:nvSpPr>
          <p:cNvPr id="18" name="TextBox 17"/>
          <p:cNvSpPr txBox="1"/>
          <p:nvPr/>
        </p:nvSpPr>
        <p:spPr>
          <a:xfrm>
            <a:off x="401664" y="3660056"/>
            <a:ext cx="3999335" cy="2613466"/>
          </a:xfrm>
          <a:prstGeom prst="rect">
            <a:avLst/>
          </a:prstGeom>
          <a:noFill/>
        </p:spPr>
        <p:txBody>
          <a:bodyPr wrap="square" lIns="60954" tIns="30477" rIns="60954" bIns="30477" rtlCol="0">
            <a:spAutoFit/>
          </a:bodyPr>
          <a:lstStyle/>
          <a:p>
            <a:pPr defTabSz="239976">
              <a:lnSpc>
                <a:spcPct val="150000"/>
              </a:lnSpc>
            </a:pPr>
            <a:r>
              <a:rPr lang="en-US" sz="1400" b="1" dirty="0" smtClean="0"/>
              <a:t>End-to-end </a:t>
            </a:r>
            <a:r>
              <a:rPr lang="en-US" sz="1400" b="1" dirty="0"/>
              <a:t>TECHNOLOGIES are a set of processing methods, which consist of a set of specialized programs on the basis of one system, independent of specific techniques and allowing for interactive data exchange. Primary data can be generated by both automatic systems and manual input, but their subsequent transmission and processing is completely automatic. </a:t>
            </a:r>
            <a:endParaRPr lang="ru-RU" sz="1400" b="1" i="1" spc="-100" dirty="0">
              <a:ea typeface="Roboto Light" panose="02000000000000000000" pitchFamily="2" charset="0"/>
              <a:cs typeface="Open Sans Light" panose="020B0306030504020204" pitchFamily="34" charset="0"/>
            </a:endParaRPr>
          </a:p>
        </p:txBody>
      </p:sp>
      <p:grpSp>
        <p:nvGrpSpPr>
          <p:cNvPr id="19" name="Группа 18"/>
          <p:cNvGrpSpPr/>
          <p:nvPr/>
        </p:nvGrpSpPr>
        <p:grpSpPr>
          <a:xfrm>
            <a:off x="5621675" y="2915355"/>
            <a:ext cx="997452" cy="928931"/>
            <a:chOff x="3070010" y="3614094"/>
            <a:chExt cx="1222166" cy="1221419"/>
          </a:xfrm>
        </p:grpSpPr>
        <p:sp>
          <p:nvSpPr>
            <p:cNvPr id="20" name="Овал 19"/>
            <p:cNvSpPr/>
            <p:nvPr/>
          </p:nvSpPr>
          <p:spPr>
            <a:xfrm>
              <a:off x="3070010" y="3725231"/>
              <a:ext cx="1042396" cy="1042396"/>
            </a:xfrm>
            <a:prstGeom prst="ellipse">
              <a:avLst/>
            </a:prstGeom>
            <a:solidFill>
              <a:srgbClr val="86AE6B"/>
            </a:soli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grpSp>
          <p:nvGrpSpPr>
            <p:cNvPr id="21" name="Группа 20"/>
            <p:cNvGrpSpPr/>
            <p:nvPr/>
          </p:nvGrpSpPr>
          <p:grpSpPr>
            <a:xfrm>
              <a:off x="3070757" y="3614094"/>
              <a:ext cx="1221419" cy="1221419"/>
              <a:chOff x="3019582" y="3919821"/>
              <a:chExt cx="1221419" cy="1221419"/>
            </a:xfrm>
          </p:grpSpPr>
          <p:sp>
            <p:nvSpPr>
              <p:cNvPr id="22" name="Овал 21"/>
              <p:cNvSpPr/>
              <p:nvPr/>
            </p:nvSpPr>
            <p:spPr>
              <a:xfrm>
                <a:off x="3131778" y="4046082"/>
                <a:ext cx="997028" cy="997028"/>
              </a:xfrm>
              <a:prstGeom prst="ellipse">
                <a:avLst/>
              </a:prstGeom>
              <a:solidFill>
                <a:schemeClr val="bg1"/>
              </a:solidFill>
              <a:ln w="28575">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pic>
            <p:nvPicPr>
              <p:cNvPr id="23" name="Рисунок 22"/>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19582" y="3919821"/>
                <a:ext cx="1221419" cy="1221419"/>
              </a:xfrm>
              <a:prstGeom prst="rect">
                <a:avLst/>
              </a:prstGeom>
            </p:spPr>
          </p:pic>
        </p:grpSp>
      </p:grpSp>
      <p:pic>
        <p:nvPicPr>
          <p:cNvPr id="24" name="Рисунок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426" y="5194057"/>
            <a:ext cx="1158144" cy="1493397"/>
          </a:xfrm>
          <a:prstGeom prst="rect">
            <a:avLst/>
          </a:prstGeom>
        </p:spPr>
      </p:pic>
      <p:pic>
        <p:nvPicPr>
          <p:cNvPr id="25" name="Рисунок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0440" y="5194057"/>
            <a:ext cx="896038" cy="1237386"/>
          </a:xfrm>
          <a:prstGeom prst="rect">
            <a:avLst/>
          </a:prstGeom>
        </p:spPr>
      </p:pic>
      <p:pic>
        <p:nvPicPr>
          <p:cNvPr id="26" name="Рисунок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796" y="2805156"/>
            <a:ext cx="1511683" cy="1341009"/>
          </a:xfrm>
          <a:prstGeom prst="rect">
            <a:avLst/>
          </a:prstGeom>
        </p:spPr>
      </p:pic>
      <p:pic>
        <p:nvPicPr>
          <p:cNvPr id="27" name="Рисунок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523" y="2524103"/>
            <a:ext cx="1767694" cy="1060616"/>
          </a:xfrm>
          <a:prstGeom prst="rect">
            <a:avLst/>
          </a:prstGeom>
        </p:spPr>
      </p:pic>
      <p:sp>
        <p:nvSpPr>
          <p:cNvPr id="28" name="Прямоугольник 27"/>
          <p:cNvSpPr/>
          <p:nvPr/>
        </p:nvSpPr>
        <p:spPr>
          <a:xfrm>
            <a:off x="4189426" y="6109813"/>
            <a:ext cx="1158144" cy="485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effectLst>
                  <a:outerShdw blurRad="38100" dist="38100" dir="2700000" algn="tl">
                    <a:srgbClr val="000000">
                      <a:alpha val="43137"/>
                    </a:srgbClr>
                  </a:outerShdw>
                </a:effectLst>
              </a:rPr>
              <a:t>Data storage and processing</a:t>
            </a:r>
            <a:endParaRPr lang="ru-RU" sz="1100" b="1" dirty="0">
              <a:solidFill>
                <a:schemeClr val="tx1"/>
              </a:solidFill>
              <a:effectLst>
                <a:outerShdw blurRad="38100" dist="38100" dir="2700000" algn="tl">
                  <a:srgbClr val="000000">
                    <a:alpha val="43137"/>
                  </a:srgbClr>
                </a:outerShdw>
              </a:effectLst>
            </a:endParaRPr>
          </a:p>
        </p:txBody>
      </p:sp>
      <p:sp>
        <p:nvSpPr>
          <p:cNvPr id="29" name="Прямоугольник 28"/>
          <p:cNvSpPr/>
          <p:nvPr/>
        </p:nvSpPr>
        <p:spPr>
          <a:xfrm>
            <a:off x="3268494" y="3287949"/>
            <a:ext cx="1381327" cy="296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effectLst>
                  <a:outerShdw blurRad="38100" dist="38100" dir="2700000" algn="tl">
                    <a:srgbClr val="000000">
                      <a:alpha val="43137"/>
                    </a:srgbClr>
                  </a:outerShdw>
                </a:effectLst>
              </a:rPr>
              <a:t>Artificial intelligence</a:t>
            </a:r>
            <a:endParaRPr lang="ru-RU" sz="1200" dirty="0">
              <a:solidFill>
                <a:schemeClr val="tx1"/>
              </a:solidFill>
              <a:effectLst>
                <a:outerShdw blurRad="38100" dist="38100" dir="2700000" algn="tl">
                  <a:srgbClr val="000000">
                    <a:alpha val="43137"/>
                  </a:srgbClr>
                </a:outerShdw>
              </a:effectLst>
            </a:endParaRPr>
          </a:p>
        </p:txBody>
      </p:sp>
      <p:sp>
        <p:nvSpPr>
          <p:cNvPr id="30" name="Прямоугольник 29"/>
          <p:cNvSpPr/>
          <p:nvPr/>
        </p:nvSpPr>
        <p:spPr>
          <a:xfrm>
            <a:off x="7213639" y="3584718"/>
            <a:ext cx="1488840" cy="434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effectLst>
                  <a:outerShdw blurRad="38100" dist="38100" dir="2700000" algn="tl">
                    <a:srgbClr val="000000">
                      <a:alpha val="43137"/>
                    </a:srgbClr>
                  </a:outerShdw>
                </a:effectLst>
              </a:rPr>
              <a:t>The distributed registry</a:t>
            </a:r>
            <a:endParaRPr lang="ru-RU" sz="1200" dirty="0">
              <a:solidFill>
                <a:schemeClr val="tx1"/>
              </a:solidFill>
              <a:effectLst>
                <a:outerShdw blurRad="38100" dist="38100" dir="2700000" algn="tl">
                  <a:srgbClr val="000000">
                    <a:alpha val="43137"/>
                  </a:srgbClr>
                </a:outerShdw>
              </a:effectLst>
            </a:endParaRPr>
          </a:p>
        </p:txBody>
      </p:sp>
      <p:sp>
        <p:nvSpPr>
          <p:cNvPr id="31" name="Прямоугольник 30"/>
          <p:cNvSpPr/>
          <p:nvPr/>
        </p:nvSpPr>
        <p:spPr>
          <a:xfrm>
            <a:off x="8060440" y="6040877"/>
            <a:ext cx="896038" cy="390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effectLst>
                  <a:outerShdw blurRad="38100" dist="38100" dir="2700000" algn="tl">
                    <a:srgbClr val="000000">
                      <a:alpha val="43137"/>
                    </a:srgbClr>
                  </a:outerShdw>
                </a:effectLst>
              </a:rPr>
              <a:t>IoT devices</a:t>
            </a:r>
            <a:endParaRPr lang="ru-RU" sz="12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188300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quot;Ай-Теко&quot;">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i-teco_16x9 [только чтение]" id="{E29DAA11-BDE2-4D1F-8183-1217722CD8B5}" vid="{2090413B-FD2F-4587-BDF8-572704D7F369}"/>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56000">
              <a:srgbClr val="235201"/>
            </a:gs>
            <a:gs pos="0">
              <a:srgbClr val="85AD6A"/>
            </a:gs>
          </a:gsLst>
          <a:lin ang="5400000" scaled="1"/>
          <a:tileRect/>
        </a:gradFill>
        <a:ln w="28575">
          <a:noFill/>
          <a:headEnd type="triangle" w="med" len="med"/>
          <a:tailEnd type="triangle"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w="19050">
          <a:headEnd type="none" w="med" len="med"/>
          <a:tailEnd type="triangle" w="lg" len="lg"/>
        </a:ln>
      </a:spPr>
      <a:bodyPr/>
      <a:lstStyle/>
      <a:style>
        <a:lnRef idx="2">
          <a:schemeClr val="accent2"/>
        </a:lnRef>
        <a:fillRef idx="0">
          <a:schemeClr val="accent2"/>
        </a:fillRef>
        <a:effectRef idx="1">
          <a:schemeClr val="accent2"/>
        </a:effectRef>
        <a:fontRef idx="minor">
          <a:schemeClr val="tx1"/>
        </a:fontRef>
      </a:style>
    </a:lnDef>
  </a:objectDefaults>
  <a:extraClrSchemeLst/>
  <a:extLst>
    <a:ext uri="{05A4C25C-085E-4340-85A3-A5531E510DB2}">
      <thm15:themeFamily xmlns="" xmlns:thm15="http://schemas.microsoft.com/office/thememl/2012/main" name="i-teco_16x9 [только чтение]" id="{E29DAA11-BDE2-4D1F-8183-1217722CD8B5}" vid="{4D955CF1-3F46-4CE2-BF87-BF5F24A1443C}"/>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4517</TotalTime>
  <Words>1050</Words>
  <Application>Microsoft Office PowerPoint</Application>
  <PresentationFormat>Произвольный</PresentationFormat>
  <Paragraphs>199</Paragraphs>
  <Slides>13</Slides>
  <Notes>12</Notes>
  <HiddenSlides>0</HiddenSlides>
  <MMClips>0</MMClips>
  <ScaleCrop>false</ScaleCrop>
  <HeadingPairs>
    <vt:vector size="4" baseType="variant">
      <vt:variant>
        <vt:lpstr>Тема</vt:lpstr>
      </vt:variant>
      <vt:variant>
        <vt:i4>2</vt:i4>
      </vt:variant>
      <vt:variant>
        <vt:lpstr>Заголовки слайдов</vt:lpstr>
      </vt:variant>
      <vt:variant>
        <vt:i4>13</vt:i4>
      </vt:variant>
    </vt:vector>
  </HeadingPairs>
  <TitlesOfParts>
    <vt:vector size="15" baseType="lpstr">
      <vt:lpstr>Тема "Ай-Теко"</vt:lpstr>
      <vt:lpstr>Специальное оформление</vt:lpstr>
      <vt:lpstr>Information technology solutions, used in stationary customs control systems for fissile and radioactive materials. Way of development</vt:lpstr>
      <vt:lpstr>REGULATORY DOCUMENTS FOR RADIATION CONTROL </vt:lpstr>
      <vt:lpstr>SOFTWARE AND TECHNICAL COMPLEX FOR AUTOMATION OF CONTROL OVER THE MOVEMENT OF RADIOACTIVA SUBSTANCES</vt:lpstr>
      <vt:lpstr>TECHNICAL MEANS OF RADIATION CONTROL</vt:lpstr>
      <vt:lpstr>Improving the efficiency of customs control of fissile and radioactive materials </vt:lpstr>
      <vt:lpstr>Technique of prevention of illicit trafficking Customs Inspection</vt:lpstr>
      <vt:lpstr>The scheme of the departmental automated management information system</vt:lpstr>
      <vt:lpstr>The structure of the departmental automated management information system</vt:lpstr>
      <vt:lpstr>The most important technological solutions for the digital transformation of customs control of fissile radiation materials </vt:lpstr>
      <vt:lpstr>The basic ORGANIZATIONAL direction digital transformation  </vt:lpstr>
      <vt:lpstr>The main TECHNOLOGICAL directions digital transformation </vt:lpstr>
      <vt:lpstr>The scheme of functioning of the DAMIS </vt:lpstr>
      <vt:lpstr>development of information technologies and digital transformation of customs control FRM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Соколов Александр</dc:creator>
  <cp:lastModifiedBy>Котовщиков Владислав Юрьевич</cp:lastModifiedBy>
  <cp:revision>282</cp:revision>
  <cp:lastPrinted>2019-10-14T12:02:46Z</cp:lastPrinted>
  <dcterms:created xsi:type="dcterms:W3CDTF">2016-02-15T10:17:18Z</dcterms:created>
  <dcterms:modified xsi:type="dcterms:W3CDTF">2020-01-31T14:03:09Z</dcterms:modified>
</cp:coreProperties>
</file>