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18"/>
  </p:notesMasterIdLst>
  <p:sldIdLst>
    <p:sldId id="293" r:id="rId2"/>
    <p:sldId id="294" r:id="rId3"/>
    <p:sldId id="295" r:id="rId4"/>
    <p:sldId id="296" r:id="rId5"/>
    <p:sldId id="297" r:id="rId6"/>
    <p:sldId id="298" r:id="rId7"/>
    <p:sldId id="299" r:id="rId8"/>
    <p:sldId id="300" r:id="rId9"/>
    <p:sldId id="301" r:id="rId10"/>
    <p:sldId id="302" r:id="rId11"/>
    <p:sldId id="304" r:id="rId12"/>
    <p:sldId id="305" r:id="rId13"/>
    <p:sldId id="306" r:id="rId14"/>
    <p:sldId id="307" r:id="rId15"/>
    <p:sldId id="303" r:id="rId16"/>
    <p:sldId id="308" r:id="rId17"/>
  </p:sldIdLst>
  <p:sldSz cx="9144000" cy="6858000" type="screen4x3"/>
  <p:notesSz cx="6807200" cy="99393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8BEEA"/>
    <a:srgbClr val="6CC351"/>
    <a:srgbClr val="4D7AD3"/>
    <a:srgbClr val="76D476"/>
    <a:srgbClr val="BFEB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5620"/>
    <p:restoredTop sz="83309" autoAdjust="0"/>
  </p:normalViewPr>
  <p:slideViewPr>
    <p:cSldViewPr>
      <p:cViewPr>
        <p:scale>
          <a:sx n="100" d="100"/>
          <a:sy n="100" d="100"/>
        </p:scale>
        <p:origin x="-3864" y="-15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effectLst/>
              </a:defRPr>
            </a:pP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Border Crossings</a:t>
            </a:r>
          </a:p>
        </c:rich>
      </c:tx>
      <c:layout>
        <c:manualLayout>
          <c:xMode val="edge"/>
          <c:yMode val="edge"/>
          <c:x val="0.30845430256853179"/>
          <c:y val="3.2660980055713973E-3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Border Crossings</c:v>
                </c:pt>
              </c:strCache>
            </c:strRef>
          </c:tx>
          <c:spPr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explosion val="5"/>
          <c:dPt>
            <c:idx val="0"/>
            <c:bubble3D val="0"/>
            <c:spPr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rgbClr val="4D7AD3"/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rgbClr val="FFC000"/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rgbClr val="C00000"/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dPt>
          <c:dLbls>
            <c:dLbl>
              <c:idx val="0"/>
              <c:layout>
                <c:manualLayout>
                  <c:x val="-0.16419815361017234"/>
                  <c:y val="0.173754613684899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</c:dLbl>
            <c:dLbl>
              <c:idx val="1"/>
              <c:layout>
                <c:manualLayout>
                  <c:x val="-0.20129035841895704"/>
                  <c:y val="-0.17332796355960448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</c:dLbl>
            <c:dLbl>
              <c:idx val="2"/>
              <c:layout>
                <c:manualLayout>
                  <c:x val="0.22013660668527871"/>
                  <c:y val="-0.18582246005587857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</c:dLbl>
            <c:dLbl>
              <c:idx val="3"/>
              <c:layout>
                <c:manualLayout>
                  <c:x val="0.18782724858528263"/>
                  <c:y val="0.20450891258995915"/>
                </c:manualLayout>
              </c:layout>
              <c:spPr>
                <a:noFill/>
              </c:spPr>
              <c:txPr>
                <a:bodyPr/>
                <a:lstStyle/>
                <a:p>
                  <a:pPr>
                    <a:defRPr b="1">
                      <a:solidFill>
                        <a:schemeClr val="bg1"/>
                      </a:solidFill>
                      <a:effectLst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</c:dLbl>
            <c:spPr>
              <a:noFill/>
            </c:spPr>
            <c:txPr>
              <a:bodyPr/>
              <a:lstStyle/>
              <a:p>
                <a:pPr>
                  <a:defRPr b="1">
                    <a:effectLst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</c:dLbls>
          <c:cat>
            <c:strRef>
              <c:f>Лист1!$A$2:$A$5</c:f>
              <c:strCache>
                <c:ptCount val="4"/>
                <c:pt idx="0">
                  <c:v>Air</c:v>
                </c:pt>
                <c:pt idx="1">
                  <c:v>Water</c:v>
                </c:pt>
                <c:pt idx="2">
                  <c:v>Vehicle</c:v>
                </c:pt>
                <c:pt idx="3">
                  <c:v>Railway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74</c:v>
                </c:pt>
                <c:pt idx="1">
                  <c:v>70</c:v>
                </c:pt>
                <c:pt idx="2">
                  <c:v>92</c:v>
                </c:pt>
                <c:pt idx="3">
                  <c:v>64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9786" cy="496967"/>
          </a:xfrm>
          <a:prstGeom prst="rect">
            <a:avLst/>
          </a:prstGeom>
        </p:spPr>
        <p:txBody>
          <a:bodyPr vert="horz" lIns="91550" tIns="45775" rIns="91550" bIns="45775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5839" y="0"/>
            <a:ext cx="2949786" cy="496967"/>
          </a:xfrm>
          <a:prstGeom prst="rect">
            <a:avLst/>
          </a:prstGeom>
        </p:spPr>
        <p:txBody>
          <a:bodyPr vert="horz" lIns="91550" tIns="45775" rIns="91550" bIns="45775" rtlCol="0"/>
          <a:lstStyle>
            <a:lvl1pPr algn="r">
              <a:defRPr sz="1200"/>
            </a:lvl1pPr>
          </a:lstStyle>
          <a:p>
            <a:fld id="{9FC0223D-6A69-46D2-8B62-AA40C70C9FFB}" type="datetimeFigureOut">
              <a:rPr lang="ru-RU" smtClean="0"/>
              <a:t>04.02.2020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6125"/>
            <a:ext cx="4968875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50" tIns="45775" rIns="91550" bIns="45775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0721" y="4721186"/>
            <a:ext cx="5445760" cy="4472702"/>
          </a:xfrm>
          <a:prstGeom prst="rect">
            <a:avLst/>
          </a:prstGeom>
        </p:spPr>
        <p:txBody>
          <a:bodyPr vert="horz" lIns="91550" tIns="45775" rIns="91550" bIns="45775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40647"/>
            <a:ext cx="2949786" cy="496967"/>
          </a:xfrm>
          <a:prstGeom prst="rect">
            <a:avLst/>
          </a:prstGeom>
        </p:spPr>
        <p:txBody>
          <a:bodyPr vert="horz" lIns="91550" tIns="45775" rIns="91550" bIns="45775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5839" y="9440647"/>
            <a:ext cx="2949786" cy="496967"/>
          </a:xfrm>
          <a:prstGeom prst="rect">
            <a:avLst/>
          </a:prstGeom>
        </p:spPr>
        <p:txBody>
          <a:bodyPr vert="horz" lIns="91550" tIns="45775" rIns="91550" bIns="45775" rtlCol="0" anchor="b"/>
          <a:lstStyle>
            <a:lvl1pPr algn="r">
              <a:defRPr sz="1200"/>
            </a:lvl1pPr>
          </a:lstStyle>
          <a:p>
            <a:fld id="{2CE09F28-2B32-45B9-A3A2-FFA3E99B39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9488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174689-BECC-4390-B3B9-306A17FD432A}" type="slidenum">
              <a:rPr lang="en-US" altLang="ru-RU" smtClean="0"/>
              <a:pPr>
                <a:defRPr/>
              </a:pPr>
              <a:t>2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10691716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174689-BECC-4390-B3B9-306A17FD432A}" type="slidenum">
              <a:rPr lang="en-US" altLang="ru-RU" smtClean="0"/>
              <a:pPr>
                <a:defRPr/>
              </a:pPr>
              <a:t>11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10691716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174689-BECC-4390-B3B9-306A17FD432A}" type="slidenum">
              <a:rPr lang="en-US" altLang="ru-RU" smtClean="0"/>
              <a:pPr>
                <a:defRPr/>
              </a:pPr>
              <a:t>12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10691716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174689-BECC-4390-B3B9-306A17FD432A}" type="slidenum">
              <a:rPr lang="en-US" altLang="ru-RU" smtClean="0"/>
              <a:pPr>
                <a:defRPr/>
              </a:pPr>
              <a:t>13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10691716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174689-BECC-4390-B3B9-306A17FD432A}" type="slidenum">
              <a:rPr lang="en-US" altLang="ru-RU" smtClean="0"/>
              <a:pPr>
                <a:defRPr/>
              </a:pPr>
              <a:t>14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10691716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174689-BECC-4390-B3B9-306A17FD432A}" type="slidenum">
              <a:rPr lang="en-US" altLang="ru-RU" smtClean="0"/>
              <a:pPr>
                <a:defRPr/>
              </a:pPr>
              <a:t>15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10691716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174689-BECC-4390-B3B9-306A17FD432A}" type="slidenum">
              <a:rPr lang="en-US" altLang="ru-RU" smtClean="0"/>
              <a:pPr>
                <a:defRPr/>
              </a:pPr>
              <a:t>16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10691716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174689-BECC-4390-B3B9-306A17FD432A}" type="slidenum">
              <a:rPr lang="en-US" altLang="ru-RU" smtClean="0"/>
              <a:pPr>
                <a:defRPr/>
              </a:pPr>
              <a:t>3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10691716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174689-BECC-4390-B3B9-306A17FD432A}" type="slidenum">
              <a:rPr lang="en-US" altLang="ru-RU" smtClean="0"/>
              <a:pPr>
                <a:defRPr/>
              </a:pPr>
              <a:t>4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10691716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174689-BECC-4390-B3B9-306A17FD432A}" type="slidenum">
              <a:rPr lang="en-US" altLang="ru-RU" smtClean="0"/>
              <a:pPr>
                <a:defRPr/>
              </a:pPr>
              <a:t>5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10691716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174689-BECC-4390-B3B9-306A17FD432A}" type="slidenum">
              <a:rPr lang="en-US" altLang="ru-RU" smtClean="0"/>
              <a:pPr>
                <a:defRPr/>
              </a:pPr>
              <a:t>6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10691716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174689-BECC-4390-B3B9-306A17FD432A}" type="slidenum">
              <a:rPr lang="en-US" altLang="ru-RU" smtClean="0"/>
              <a:pPr>
                <a:defRPr/>
              </a:pPr>
              <a:t>7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10691716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174689-BECC-4390-B3B9-306A17FD432A}" type="slidenum">
              <a:rPr lang="en-US" altLang="ru-RU" smtClean="0"/>
              <a:pPr>
                <a:defRPr/>
              </a:pPr>
              <a:t>8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10691716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174689-BECC-4390-B3B9-306A17FD432A}" type="slidenum">
              <a:rPr lang="en-US" altLang="ru-RU" smtClean="0"/>
              <a:pPr>
                <a:defRPr/>
              </a:pPr>
              <a:t>9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10691716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174689-BECC-4390-B3B9-306A17FD432A}" type="slidenum">
              <a:rPr lang="en-US" altLang="ru-RU" smtClean="0"/>
              <a:pPr>
                <a:defRPr/>
              </a:pPr>
              <a:t>10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1069171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Vienna Austria 2017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Developing national detection capability for Front Line Officers Experience in Russia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44261-3EE3-46CD-AAB1-D49EED392A3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8978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Vienna Austria 2017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Developing national detection capability for Front Line Officers Experience in Russia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44261-3EE3-46CD-AAB1-D49EED392A3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77838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Vienna Austria 2017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Developing national detection capability for Front Line Officers Experience in Russia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44261-3EE3-46CD-AAB1-D49EED392A3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09189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Англ. обложка зеленая с цветным гербом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="" xmlns:a16="http://schemas.microsoft.com/office/drawing/2014/main" id="{2E89FD32-D10F-4DF0-9105-CAA0C779B4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1209" y="3785100"/>
            <a:ext cx="8772212" cy="987400"/>
          </a:xfrm>
          <a:prstGeom prst="rect">
            <a:avLst/>
          </a:prstGeom>
          <a:noFill/>
        </p:spPr>
        <p:txBody>
          <a:bodyPr anchor="t" anchorCtr="0"/>
          <a:lstStyle>
            <a:lvl1pPr algn="l">
              <a:lnSpc>
                <a:spcPct val="110000"/>
              </a:lnSpc>
              <a:defRPr sz="3300" b="0" cap="all" spc="50" baseline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charset="0"/>
              </a:defRPr>
            </a:lvl1pPr>
          </a:lstStyle>
          <a:p>
            <a:r>
              <a:rPr lang="ru-RU" dirty="0"/>
              <a:t>НАЗВАНИЕ ПРЕЗЕНТАЦИИ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8908627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Англ шаблон обычной страницы -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 dirty="0" smtClean="0"/>
              <a:t>Название презентации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6E6542A-CDDE-0A4D-9BEA-1CDB85DF59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200660" y="1"/>
            <a:ext cx="7198946" cy="872061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000" cap="all" baseline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charset="0"/>
              </a:defRPr>
            </a:lvl1pPr>
          </a:lstStyle>
          <a:p>
            <a:r>
              <a:rPr lang="ru-RU" dirty="0"/>
              <a:t>Название слайда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5567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Vienna Austria 2017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Developing national detection capability for Front Line Officers Experience in Russia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44261-3EE3-46CD-AAB1-D49EED392A3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2697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Vienna Austria 2017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Developing national detection capability for Front Line Officers Experience in Russia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44261-3EE3-46CD-AAB1-D49EED392A3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15863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Vienna Austria 2017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Developing national detection capability for Front Line Officers Experience in Russia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44261-3EE3-46CD-AAB1-D49EED392A3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34090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Vienna Austria 2017</a:t>
            </a: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Developing national detection capability for Front Line Officers Experience in Russia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44261-3EE3-46CD-AAB1-D49EED392A3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8341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Vienna Austria 2017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Developing national detection capability for Front Line Officers Experience in Russia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44261-3EE3-46CD-AAB1-D49EED392A3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5438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Vienna Austria 2017</a:t>
            </a: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Developing national detection capability for Front Line Officers Experience in Russia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44261-3EE3-46CD-AAB1-D49EED392A3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37289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Vienna Austria 2017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Developing national detection capability for Front Line Officers Experience in Russia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44261-3EE3-46CD-AAB1-D49EED392A3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59617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Vienna Austria 2017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Developing national detection capability for Front Line Officers Experience in Russia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44261-3EE3-46CD-AAB1-D49EED392A3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0501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/>
              <a:t>Vienna Austria 2017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Developing national detection capability for Front Line Officers Experience in Russia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544261-3EE3-46CD-AAB1-D49EED392A3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6145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7.jpe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6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5.pn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jpeg"/><Relationship Id="rId3" Type="http://schemas.openxmlformats.org/officeDocument/2006/relationships/chart" Target="../charts/chart1.xml"/><Relationship Id="rId7" Type="http://schemas.openxmlformats.org/officeDocument/2006/relationships/image" Target="../media/image13.jpe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11" Type="http://schemas.openxmlformats.org/officeDocument/2006/relationships/image" Target="../media/image17.jpeg"/><Relationship Id="rId5" Type="http://schemas.openxmlformats.org/officeDocument/2006/relationships/image" Target="../media/image11.png"/><Relationship Id="rId15" Type="http://schemas.openxmlformats.org/officeDocument/2006/relationships/image" Target="../media/image2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Relationship Id="rId1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jpeg"/><Relationship Id="rId11" Type="http://schemas.openxmlformats.org/officeDocument/2006/relationships/image" Target="../media/image29.jpeg"/><Relationship Id="rId5" Type="http://schemas.openxmlformats.org/officeDocument/2006/relationships/image" Target="../media/image24.png"/><Relationship Id="rId10" Type="http://schemas.microsoft.com/office/2007/relationships/hdphoto" Target="../media/hdphoto2.wdp"/><Relationship Id="rId4" Type="http://schemas.openxmlformats.org/officeDocument/2006/relationships/image" Target="../media/image23.jpe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image" Target="../media/image32.pn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1209" y="2420888"/>
            <a:ext cx="8772212" cy="2351612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Customs control system for fissile and radioactive materials in the Russian Federation </a:t>
            </a:r>
            <a:endParaRPr lang="en-US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868144" y="4941168"/>
            <a:ext cx="302433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Mr. </a:t>
            </a:r>
            <a:r>
              <a:rPr lang="en-US" b="1" dirty="0" err="1">
                <a:solidFill>
                  <a:schemeClr val="bg1"/>
                </a:solidFill>
              </a:rPr>
              <a:t>Vladislav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Kotovshikov</a:t>
            </a:r>
            <a:endParaRPr lang="en-US" b="1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Deputy </a:t>
            </a:r>
            <a:r>
              <a:rPr lang="en-US" dirty="0">
                <a:solidFill>
                  <a:schemeClr val="bg1"/>
                </a:solidFill>
              </a:rPr>
              <a:t>H</a:t>
            </a:r>
            <a:r>
              <a:rPr lang="en-US" dirty="0" smtClean="0">
                <a:solidFill>
                  <a:schemeClr val="bg1"/>
                </a:solidFill>
              </a:rPr>
              <a:t>ead </a:t>
            </a:r>
            <a:r>
              <a:rPr lang="en-US" dirty="0">
                <a:solidFill>
                  <a:schemeClr val="bg1"/>
                </a:solidFill>
              </a:rPr>
              <a:t>of </a:t>
            </a:r>
            <a:r>
              <a:rPr lang="en-US" dirty="0" smtClean="0">
                <a:solidFill>
                  <a:schemeClr val="bg1"/>
                </a:solidFill>
              </a:rPr>
              <a:t>General Department of Information </a:t>
            </a:r>
            <a:r>
              <a:rPr lang="en-US" dirty="0" err="1" smtClean="0">
                <a:solidFill>
                  <a:schemeClr val="bg1"/>
                </a:solidFill>
              </a:rPr>
              <a:t>Techonology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Federal Customs Service</a:t>
            </a:r>
          </a:p>
          <a:p>
            <a:r>
              <a:rPr lang="en-US" dirty="0">
                <a:solidFill>
                  <a:schemeClr val="bg1"/>
                </a:solidFill>
              </a:rPr>
              <a:t>Russian Federation</a:t>
            </a:r>
          </a:p>
        </p:txBody>
      </p:sp>
    </p:spTree>
    <p:extLst>
      <p:ext uri="{BB962C8B-B14F-4D97-AF65-F5344CB8AC3E}">
        <p14:creationId xmlns:p14="http://schemas.microsoft.com/office/powerpoint/2010/main" val="242385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>
          <a:xfrm>
            <a:off x="-540568" y="6526361"/>
            <a:ext cx="2133600" cy="365125"/>
          </a:xfrm>
        </p:spPr>
        <p:txBody>
          <a:bodyPr/>
          <a:lstStyle/>
          <a:p>
            <a:fld id="{26E6542A-CDDE-0A4D-9BEA-1CDB85DF59E6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Technique of prevention of illicit trafficking</a:t>
            </a:r>
            <a:br>
              <a:rPr lang="en-US" b="1" dirty="0"/>
            </a:br>
            <a:r>
              <a:rPr lang="en-US" b="1" dirty="0"/>
              <a:t>Deep Customs </a:t>
            </a:r>
            <a:r>
              <a:rPr lang="en-US" b="1" dirty="0" smtClean="0"/>
              <a:t>Inspection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51521" y="1185865"/>
            <a:ext cx="1984830" cy="129614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/>
          <a:p>
            <a:pPr algn="ctr"/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74006" y="3279413"/>
            <a:ext cx="8617634" cy="274187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/>
          <a:p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9555" y="5157193"/>
            <a:ext cx="8086541" cy="64632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lIns="91428" tIns="45715" rIns="91428" bIns="45715" rtlCol="0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Expert officers are responsible for this procedure</a:t>
            </a: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During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procedure cargo compartments, luggage, package, etc.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 OPENED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9554" y="3501008"/>
            <a:ext cx="2556283" cy="1569650"/>
          </a:xfrm>
          <a:prstGeom prst="rect">
            <a:avLst/>
          </a:prstGeom>
          <a:noFill/>
          <a:ln>
            <a:noFill/>
          </a:ln>
        </p:spPr>
        <p:txBody>
          <a:bodyPr wrap="square" lIns="91428" tIns="45715" rIns="91428" bIns="45715" rtlCol="0">
            <a:spAutoFit/>
          </a:bodyPr>
          <a:lstStyle/>
          <a:p>
            <a:r>
              <a:rPr lang="en-US" sz="2400" b="1" dirty="0" smtClean="0"/>
              <a:t>Deep</a:t>
            </a:r>
          </a:p>
          <a:p>
            <a:r>
              <a:rPr lang="en-US" sz="2400" b="1" dirty="0" smtClean="0"/>
              <a:t>Customs</a:t>
            </a:r>
            <a:endParaRPr lang="en-US" sz="2400" b="1" dirty="0"/>
          </a:p>
          <a:p>
            <a:r>
              <a:rPr lang="en-US" sz="2400" b="1" dirty="0" smtClean="0"/>
              <a:t>Inspection</a:t>
            </a:r>
            <a:endParaRPr lang="en-US" sz="2400" b="1" dirty="0"/>
          </a:p>
          <a:p>
            <a:r>
              <a:rPr lang="en-US" sz="2400" b="1" dirty="0"/>
              <a:t>Procedure</a:t>
            </a:r>
            <a:endParaRPr lang="ru-RU" sz="2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649179" y="1196752"/>
            <a:ext cx="1306145" cy="129614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/>
          <a:p>
            <a:pPr algn="ctr"/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027067" y="1185865"/>
            <a:ext cx="1865415" cy="129614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/>
          <a:p>
            <a:pPr algn="ctr"/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1520" y="1329883"/>
            <a:ext cx="2304256" cy="338544"/>
          </a:xfrm>
          <a:prstGeom prst="rect">
            <a:avLst/>
          </a:prstGeom>
          <a:noFill/>
          <a:ln>
            <a:noFill/>
          </a:ln>
        </p:spPr>
        <p:txBody>
          <a:bodyPr wrap="square" lIns="91428" tIns="45715" rIns="91428" bIns="45715" rtlCol="0">
            <a:spAutoFit/>
          </a:bodyPr>
          <a:lstStyle/>
          <a:p>
            <a:r>
              <a:rPr lang="en-US" sz="1600" b="1" dirty="0" smtClean="0">
                <a:sym typeface="Symbol"/>
              </a:rPr>
              <a:t> </a:t>
            </a:r>
            <a:r>
              <a:rPr lang="en-US" sz="1600" b="1" dirty="0" smtClean="0"/>
              <a:t>Dose Rate &gt; 1 µ</a:t>
            </a:r>
            <a:r>
              <a:rPr lang="en-US" sz="1600" b="1" dirty="0" err="1" smtClean="0"/>
              <a:t>Sv</a:t>
            </a:r>
            <a:r>
              <a:rPr lang="en-US" sz="1600" b="1" dirty="0" smtClean="0"/>
              <a:t>/h</a:t>
            </a:r>
            <a:endParaRPr lang="ru-RU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5652120" y="1526753"/>
            <a:ext cx="1337274" cy="584765"/>
          </a:xfrm>
          <a:prstGeom prst="rect">
            <a:avLst/>
          </a:prstGeom>
          <a:noFill/>
          <a:ln>
            <a:noFill/>
          </a:ln>
        </p:spPr>
        <p:txBody>
          <a:bodyPr wrap="square" lIns="91428" tIns="45715" rIns="91428" bIns="45715" rtlCol="0">
            <a:spAutoFit/>
          </a:bodyPr>
          <a:lstStyle/>
          <a:p>
            <a:r>
              <a:rPr lang="el-GR" sz="1600" b="1" dirty="0" smtClean="0"/>
              <a:t>α</a:t>
            </a:r>
            <a:r>
              <a:rPr lang="en-US" sz="1600" b="1" dirty="0"/>
              <a:t>,</a:t>
            </a:r>
            <a:r>
              <a:rPr lang="el-GR" sz="1600" b="1" dirty="0" smtClean="0">
                <a:sym typeface="Symbol"/>
              </a:rPr>
              <a:t></a:t>
            </a:r>
            <a:r>
              <a:rPr lang="en-US" sz="1600" b="1" dirty="0" smtClean="0">
                <a:sym typeface="Symbol"/>
              </a:rPr>
              <a:t> pollution</a:t>
            </a:r>
          </a:p>
          <a:p>
            <a:r>
              <a:rPr lang="en-US" sz="1600" b="1" dirty="0" smtClean="0">
                <a:sym typeface="Symbol"/>
              </a:rPr>
              <a:t>detected</a:t>
            </a:r>
            <a:endParaRPr lang="ru-RU" sz="1600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192" y="1545906"/>
            <a:ext cx="713288" cy="53496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027064" y="1351239"/>
            <a:ext cx="1337274" cy="1077208"/>
          </a:xfrm>
          <a:prstGeom prst="rect">
            <a:avLst/>
          </a:prstGeom>
          <a:noFill/>
          <a:ln>
            <a:noFill/>
          </a:ln>
        </p:spPr>
        <p:txBody>
          <a:bodyPr wrap="square" lIns="91428" tIns="45715" rIns="91428" bIns="45715" rtlCol="0">
            <a:spAutoFit/>
          </a:bodyPr>
          <a:lstStyle/>
          <a:p>
            <a:r>
              <a:rPr lang="en-US" sz="1600" b="1" dirty="0" smtClean="0"/>
              <a:t>Information</a:t>
            </a:r>
          </a:p>
          <a:p>
            <a:r>
              <a:rPr lang="en-US" sz="1600" b="1" dirty="0" smtClean="0"/>
              <a:t>From</a:t>
            </a:r>
          </a:p>
          <a:p>
            <a:r>
              <a:rPr lang="en-US" sz="1600" b="1" dirty="0" smtClean="0"/>
              <a:t>Special</a:t>
            </a:r>
          </a:p>
          <a:p>
            <a:r>
              <a:rPr lang="en-US" sz="1600" b="1" dirty="0" smtClean="0"/>
              <a:t>Services </a:t>
            </a:r>
            <a:endParaRPr lang="ru-RU" sz="1600" dirty="0"/>
          </a:p>
        </p:txBody>
      </p:sp>
      <p:cxnSp>
        <p:nvCxnSpPr>
          <p:cNvPr id="16" name="Соединительная линия уступом 15"/>
          <p:cNvCxnSpPr>
            <a:stCxn id="5" idx="2"/>
            <a:endCxn id="7" idx="0"/>
          </p:cNvCxnSpPr>
          <p:nvPr/>
        </p:nvCxnSpPr>
        <p:spPr>
          <a:xfrm rot="16200000" flipH="1">
            <a:off x="2514678" y="1211270"/>
            <a:ext cx="797404" cy="3338887"/>
          </a:xfrm>
          <a:prstGeom prst="bentConnector3">
            <a:avLst/>
          </a:prstGeom>
          <a:ln w="1905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Соединительная линия уступом 16"/>
          <p:cNvCxnSpPr>
            <a:stCxn id="11" idx="2"/>
            <a:endCxn id="7" idx="0"/>
          </p:cNvCxnSpPr>
          <p:nvPr/>
        </p:nvCxnSpPr>
        <p:spPr>
          <a:xfrm rot="5400000">
            <a:off x="5872597" y="1192237"/>
            <a:ext cx="797404" cy="3376950"/>
          </a:xfrm>
          <a:prstGeom prst="bentConnector3">
            <a:avLst/>
          </a:prstGeom>
          <a:ln w="1905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74" y="1761930"/>
            <a:ext cx="1709174" cy="472695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2308095" y="1196752"/>
            <a:ext cx="1999805" cy="129614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/>
          <a:p>
            <a:pPr algn="ctr"/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15822" y="1340768"/>
            <a:ext cx="2063818" cy="338544"/>
          </a:xfrm>
          <a:prstGeom prst="rect">
            <a:avLst/>
          </a:prstGeom>
          <a:noFill/>
          <a:ln>
            <a:noFill/>
          </a:ln>
        </p:spPr>
        <p:txBody>
          <a:bodyPr wrap="square" lIns="91428" tIns="45715" rIns="91428" bIns="45715" rtlCol="0">
            <a:spAutoFit/>
          </a:bodyPr>
          <a:lstStyle/>
          <a:p>
            <a:r>
              <a:rPr lang="en-US" sz="1600" b="1" dirty="0" smtClean="0">
                <a:sym typeface="Symbol"/>
              </a:rPr>
              <a:t> </a:t>
            </a:r>
            <a:r>
              <a:rPr lang="en-US" sz="1600" b="1" dirty="0" smtClean="0"/>
              <a:t>Dose Rate &lt; 1 µ</a:t>
            </a:r>
            <a:r>
              <a:rPr lang="en-US" sz="1600" b="1" dirty="0" err="1" smtClean="0"/>
              <a:t>Sv</a:t>
            </a:r>
            <a:r>
              <a:rPr lang="en-US" sz="1600" b="1" dirty="0" smtClean="0"/>
              <a:t>/h</a:t>
            </a:r>
            <a:endParaRPr lang="ru-RU" sz="1600" dirty="0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357" y="1833939"/>
            <a:ext cx="467453" cy="46745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020282" y="1905947"/>
            <a:ext cx="1479710" cy="338544"/>
          </a:xfrm>
          <a:prstGeom prst="rect">
            <a:avLst/>
          </a:prstGeom>
          <a:noFill/>
          <a:ln>
            <a:noFill/>
          </a:ln>
        </p:spPr>
        <p:txBody>
          <a:bodyPr wrap="square" lIns="91428" tIns="45715" rIns="91428" bIns="45715" rtlCol="0">
            <a:spAutoFit/>
          </a:bodyPr>
          <a:lstStyle/>
          <a:p>
            <a:r>
              <a:rPr lang="en-US" sz="1600" b="1" dirty="0" smtClean="0"/>
              <a:t>Local source</a:t>
            </a:r>
            <a:endParaRPr lang="ru-RU" sz="16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4379642" y="1196752"/>
            <a:ext cx="1197795" cy="129614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/>
          <a:p>
            <a:pPr algn="ctr"/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487688" y="1473899"/>
            <a:ext cx="948408" cy="830987"/>
          </a:xfrm>
          <a:prstGeom prst="rect">
            <a:avLst/>
          </a:prstGeom>
          <a:noFill/>
          <a:ln>
            <a:noFill/>
          </a:ln>
        </p:spPr>
        <p:txBody>
          <a:bodyPr wrap="square" lIns="91428" tIns="45715" rIns="91428" bIns="45715" rtlCol="0">
            <a:spAutoFit/>
          </a:bodyPr>
          <a:lstStyle/>
          <a:p>
            <a:r>
              <a:rPr lang="en-US" sz="1600" b="1" dirty="0" smtClean="0"/>
              <a:t>Neutron emission</a:t>
            </a:r>
          </a:p>
          <a:p>
            <a:r>
              <a:rPr lang="en-US" sz="1600" b="1" dirty="0" smtClean="0"/>
              <a:t>detected</a:t>
            </a:r>
            <a:endParaRPr lang="ru-RU" sz="1600" dirty="0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956" y="2932401"/>
            <a:ext cx="2081140" cy="1934584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" r="8706"/>
          <a:stretch/>
        </p:blipFill>
        <p:spPr>
          <a:xfrm>
            <a:off x="5972317" y="3500130"/>
            <a:ext cx="2560125" cy="1454903"/>
          </a:xfrm>
          <a:prstGeom prst="rect">
            <a:avLst/>
          </a:prstGeom>
        </p:spPr>
      </p:pic>
      <p:cxnSp>
        <p:nvCxnSpPr>
          <p:cNvPr id="27" name="Соединительная линия уступом 26"/>
          <p:cNvCxnSpPr>
            <a:stCxn id="19" idx="2"/>
            <a:endCxn id="7" idx="0"/>
          </p:cNvCxnSpPr>
          <p:nvPr/>
        </p:nvCxnSpPr>
        <p:spPr>
          <a:xfrm rot="16200000" flipH="1">
            <a:off x="3552149" y="2248743"/>
            <a:ext cx="786519" cy="1274827"/>
          </a:xfrm>
          <a:prstGeom prst="bentConnector3">
            <a:avLst>
              <a:gd name="adj1" fmla="val 50000"/>
            </a:avLst>
          </a:prstGeom>
          <a:ln w="1905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Соединительная линия уступом 27"/>
          <p:cNvCxnSpPr>
            <a:stCxn id="10" idx="2"/>
            <a:endCxn id="7" idx="0"/>
          </p:cNvCxnSpPr>
          <p:nvPr/>
        </p:nvCxnSpPr>
        <p:spPr>
          <a:xfrm rot="5400000">
            <a:off x="5049279" y="2026444"/>
            <a:ext cx="786519" cy="1719427"/>
          </a:xfrm>
          <a:prstGeom prst="bentConnector3">
            <a:avLst/>
          </a:prstGeom>
          <a:ln w="1905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Соединительная линия уступом 28"/>
          <p:cNvCxnSpPr>
            <a:stCxn id="23" idx="2"/>
            <a:endCxn id="7" idx="0"/>
          </p:cNvCxnSpPr>
          <p:nvPr/>
        </p:nvCxnSpPr>
        <p:spPr>
          <a:xfrm rot="5400000">
            <a:off x="4387423" y="2688300"/>
            <a:ext cx="786519" cy="395715"/>
          </a:xfrm>
          <a:prstGeom prst="bentConnector3">
            <a:avLst/>
          </a:prstGeom>
          <a:ln w="1905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1028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>
          <a:xfrm>
            <a:off x="-540568" y="6526361"/>
            <a:ext cx="2133600" cy="365125"/>
          </a:xfrm>
        </p:spPr>
        <p:txBody>
          <a:bodyPr/>
          <a:lstStyle/>
          <a:p>
            <a:fld id="{26E6542A-CDDE-0A4D-9BEA-1CDB85DF59E6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Customs control of legal </a:t>
            </a:r>
            <a:r>
              <a:rPr lang="en-US" b="1" dirty="0" smtClean="0"/>
              <a:t>shipments</a:t>
            </a:r>
            <a:endParaRPr lang="ru-RU" dirty="0"/>
          </a:p>
        </p:txBody>
      </p:sp>
      <p:pic>
        <p:nvPicPr>
          <p:cNvPr id="7" name="Picture 8" descr="DSC_81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00" y="1491163"/>
            <a:ext cx="2502177" cy="193625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9" descr="DSC_81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71" y="3650212"/>
            <a:ext cx="2518193" cy="19504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DSC_81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4" y="3645025"/>
            <a:ext cx="2651667" cy="195567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23" descr="C:\всё Шамков\Работа\Шамков\Программы обучения по ТКДРМ\Презентации\Красноярск 2011\пр 4_25-29.09 Красноярск\Фото УЭХК\IMG_081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4" y="1491163"/>
            <a:ext cx="2651667" cy="193625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24" descr="C:\всё Шамков\Работа\Шамков\Программы обучения по ТКДРМ\Презентации\Красноярск 2011\пр 4_25-29.09 Красноярск\Фото УЭХК\IMG_082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491163"/>
            <a:ext cx="2826072" cy="193625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25" descr="C:\всё Шамков\Работа\Шамков\Программы обучения по ТКДРМ\Презентации\Красноярск 2011\пр 4_25-29.09 Красноярск\Фото УЭХК\IMG_0813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645024"/>
            <a:ext cx="2826072" cy="195567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69598" y="5805264"/>
            <a:ext cx="8569602" cy="36932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lIns="91428" tIns="45715" rIns="91428" bIns="45715" rtlCol="0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Expert officers are responsible for this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type of control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51520" y="974447"/>
            <a:ext cx="8640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This type of control always carried out in special warehouses in the customs control zone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460113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>
          <a:xfrm>
            <a:off x="-540568" y="6526361"/>
            <a:ext cx="2133600" cy="365125"/>
          </a:xfrm>
        </p:spPr>
        <p:txBody>
          <a:bodyPr/>
          <a:lstStyle/>
          <a:p>
            <a:fld id="{26E6542A-CDDE-0A4D-9BEA-1CDB85DF59E6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Training and exercises </a:t>
            </a:r>
            <a:endParaRPr lang="ru-RU" dirty="0"/>
          </a:p>
        </p:txBody>
      </p:sp>
      <p:pic>
        <p:nvPicPr>
          <p:cNvPr id="5" name="Picture 9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" t="14639" r="3548" b="5146"/>
          <a:stretch/>
        </p:blipFill>
        <p:spPr bwMode="auto">
          <a:xfrm>
            <a:off x="2195736" y="1052736"/>
            <a:ext cx="6819524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28" r="3940" b="5338"/>
          <a:stretch/>
        </p:blipFill>
        <p:spPr bwMode="auto">
          <a:xfrm>
            <a:off x="179512" y="3717032"/>
            <a:ext cx="6251509" cy="294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0113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>
          <a:xfrm>
            <a:off x="-540568" y="6526361"/>
            <a:ext cx="2133600" cy="365125"/>
          </a:xfrm>
        </p:spPr>
        <p:txBody>
          <a:bodyPr/>
          <a:lstStyle/>
          <a:p>
            <a:fld id="{26E6542A-CDDE-0A4D-9BEA-1CDB85DF59E6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International </a:t>
            </a:r>
            <a:r>
              <a:rPr lang="en-US" b="1" dirty="0" smtClean="0"/>
              <a:t>cooperation</a:t>
            </a:r>
            <a:endParaRPr lang="ru-RU" dirty="0"/>
          </a:p>
        </p:txBody>
      </p:sp>
      <p:pic>
        <p:nvPicPr>
          <p:cNvPr id="5" name="Picture 2" descr="C:\всё Шамков\Работа\Шамков\Международная деятельность\Китайцы\мероприятия на 2015 год\Москва апрель\борисенко\Встреча экспертов по ТКДРМ_15-04_М_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2492897"/>
            <a:ext cx="3888432" cy="2186081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953" y="1484785"/>
            <a:ext cx="745654" cy="39293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577" y="1484785"/>
            <a:ext cx="805242" cy="39293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51520" y="5877272"/>
            <a:ext cx="8640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Work groups meetings are held every year</a:t>
            </a:r>
            <a:endParaRPr lang="ru-RU" b="1" dirty="0"/>
          </a:p>
        </p:txBody>
      </p:sp>
      <p:pic>
        <p:nvPicPr>
          <p:cNvPr id="10" name="Picture 2" descr="F:\всё Шамков\Работа\Шамков\Международная деятельность\Фины\мероприятия 2018\Учения\фото\7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486793"/>
            <a:ext cx="3960440" cy="2186083"/>
          </a:xfrm>
          <a:prstGeom prst="rect">
            <a:avLst/>
          </a:prstGeom>
          <a:noFill/>
          <a:extLst/>
        </p:spPr>
      </p:pic>
    </p:spTree>
    <p:extLst>
      <p:ext uri="{BB962C8B-B14F-4D97-AF65-F5344CB8AC3E}">
        <p14:creationId xmlns:p14="http://schemas.microsoft.com/office/powerpoint/2010/main" val="2460113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>
          <a:xfrm>
            <a:off x="-540568" y="6526361"/>
            <a:ext cx="2133600" cy="365125"/>
          </a:xfrm>
        </p:spPr>
        <p:txBody>
          <a:bodyPr/>
          <a:lstStyle/>
          <a:p>
            <a:fld id="{26E6542A-CDDE-0A4D-9BEA-1CDB85DF59E6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International </a:t>
            </a:r>
            <a:r>
              <a:rPr lang="en-US" b="1" dirty="0" smtClean="0"/>
              <a:t>cooperation</a:t>
            </a:r>
            <a:endParaRPr lang="ru-RU" dirty="0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251520" y="6381328"/>
            <a:ext cx="86409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228195" y="908720"/>
            <a:ext cx="8640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Joint Russian-Finnish </a:t>
            </a:r>
            <a:r>
              <a:rPr lang="en-US" b="1" dirty="0" smtClean="0"/>
              <a:t>exercises in Vaalimaa, Finland</a:t>
            </a:r>
            <a:endParaRPr lang="ru-RU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51" y="1412776"/>
            <a:ext cx="4204643" cy="2365112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10" y="1412777"/>
            <a:ext cx="4208467" cy="2365113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3861048"/>
            <a:ext cx="4240472" cy="2385267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150" y="885121"/>
            <a:ext cx="805242" cy="392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113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>
          <a:xfrm>
            <a:off x="-540568" y="6526361"/>
            <a:ext cx="2133600" cy="365125"/>
          </a:xfrm>
        </p:spPr>
        <p:txBody>
          <a:bodyPr/>
          <a:lstStyle/>
          <a:p>
            <a:fld id="{26E6542A-CDDE-0A4D-9BEA-1CDB85DF59E6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International </a:t>
            </a:r>
            <a:r>
              <a:rPr lang="en-US" b="1" dirty="0" smtClean="0"/>
              <a:t>cooperation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28195" y="908722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Joint </a:t>
            </a:r>
            <a:r>
              <a:rPr lang="en-US" b="1" dirty="0" smtClean="0"/>
              <a:t>Russian-Chines exercises in </a:t>
            </a:r>
            <a:r>
              <a:rPr lang="en-US" b="1" dirty="0" err="1" smtClean="0"/>
              <a:t>Blagoveschensk</a:t>
            </a:r>
            <a:r>
              <a:rPr lang="en-US" b="1" dirty="0" smtClean="0"/>
              <a:t>, </a:t>
            </a:r>
            <a:r>
              <a:rPr lang="en-US" b="1" dirty="0" err="1" smtClean="0"/>
              <a:t>Zabaykalsk</a:t>
            </a:r>
            <a:r>
              <a:rPr lang="ru-RU" b="1" dirty="0"/>
              <a:t>,</a:t>
            </a:r>
            <a:r>
              <a:rPr lang="ru-RU" b="1" dirty="0" smtClean="0"/>
              <a:t> </a:t>
            </a:r>
            <a:r>
              <a:rPr lang="en-US" b="1" dirty="0" smtClean="0"/>
              <a:t>Russia </a:t>
            </a:r>
            <a:endParaRPr lang="ru-RU" b="1" dirty="0" smtClean="0"/>
          </a:p>
          <a:p>
            <a:pPr algn="ctr"/>
            <a:r>
              <a:rPr lang="en-US" b="1" dirty="0" err="1" smtClean="0"/>
              <a:t>Heihe</a:t>
            </a:r>
            <a:r>
              <a:rPr lang="en-US" b="1" dirty="0" smtClean="0"/>
              <a:t>, </a:t>
            </a:r>
            <a:r>
              <a:rPr lang="en-US" b="1" dirty="0" err="1" smtClean="0"/>
              <a:t>Manchulia</a:t>
            </a:r>
            <a:r>
              <a:rPr lang="ru-RU" b="1" dirty="0" smtClean="0"/>
              <a:t>, </a:t>
            </a:r>
            <a:r>
              <a:rPr lang="en-US" b="1" dirty="0" smtClean="0"/>
              <a:t>China</a:t>
            </a:r>
            <a:endParaRPr lang="ru-RU" b="1" dirty="0"/>
          </a:p>
        </p:txBody>
      </p:sp>
      <p:pic>
        <p:nvPicPr>
          <p:cNvPr id="7" name="Picture 7" descr="H:\DSC024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930" y="3917020"/>
            <a:ext cx="3456383" cy="2345683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:\DSC006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518117"/>
            <a:ext cx="3423056" cy="2285249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682" y="1530941"/>
            <a:ext cx="3531587" cy="2272424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2" descr="F:\всё Шамков\Работа\Шамков\Международная деятельность\Китайцы\Мероприяти на 2017 год\Учения МАПП Забайкальск\инфа СТУ\Пресс служба\_DSC015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509" y="3933057"/>
            <a:ext cx="3574698" cy="2329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1028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>
          <a:xfrm>
            <a:off x="-540568" y="6526361"/>
            <a:ext cx="2133600" cy="365125"/>
          </a:xfrm>
        </p:spPr>
        <p:txBody>
          <a:bodyPr/>
          <a:lstStyle/>
          <a:p>
            <a:fld id="{26E6542A-CDDE-0A4D-9BEA-1CDB85DF59E6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International </a:t>
            </a:r>
            <a:r>
              <a:rPr lang="en-US" b="1" dirty="0" smtClean="0"/>
              <a:t>cooperation</a:t>
            </a:r>
            <a:endParaRPr lang="ru-RU" dirty="0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251520" y="923995"/>
            <a:ext cx="86409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66"/>
          <a:stretch/>
        </p:blipFill>
        <p:spPr>
          <a:xfrm>
            <a:off x="660996" y="4007393"/>
            <a:ext cx="3983012" cy="2445943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96" y="1314941"/>
            <a:ext cx="3983012" cy="2561383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2" descr="news20161118_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314941"/>
            <a:ext cx="3810000" cy="2561383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spbrta.customs.ru/spbrta/images/news/2016/8112016/4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2"/>
          <a:stretch/>
        </p:blipFill>
        <p:spPr bwMode="auto">
          <a:xfrm>
            <a:off x="4860032" y="4007393"/>
            <a:ext cx="3810000" cy="2445943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28195" y="933520"/>
            <a:ext cx="8640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IAEA regional courses on radiation detection methods for front line and expert officers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701628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>
          <a:xfrm>
            <a:off x="-540568" y="6526361"/>
            <a:ext cx="2133600" cy="365125"/>
          </a:xfrm>
        </p:spPr>
        <p:txBody>
          <a:bodyPr/>
          <a:lstStyle/>
          <a:p>
            <a:fld id="{26E6542A-CDDE-0A4D-9BEA-1CDB85DF59E6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Customs control of nuclear and radioactive materials in Russian </a:t>
            </a:r>
            <a:r>
              <a:rPr lang="en-US" b="1" dirty="0" smtClean="0"/>
              <a:t>Federation</a:t>
            </a:r>
            <a:endParaRPr lang="ru-RU" dirty="0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251520" y="6381328"/>
            <a:ext cx="86409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3227368" y="2833130"/>
            <a:ext cx="1744882" cy="1027919"/>
          </a:xfrm>
          <a:prstGeom prst="rect">
            <a:avLst/>
          </a:prstGeom>
          <a:solidFill>
            <a:srgbClr val="FFC000"/>
          </a:soli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/>
          <a:p>
            <a:pPr lvl="0"/>
            <a:r>
              <a:rPr lang="ru-RU" sz="1000" b="1" dirty="0" smtClean="0">
                <a:solidFill>
                  <a:prstClr val="black"/>
                </a:solidFill>
              </a:rPr>
              <a:t>200</a:t>
            </a:r>
            <a:r>
              <a:rPr lang="en-US" sz="1000" b="1" dirty="0" smtClean="0">
                <a:solidFill>
                  <a:prstClr val="black"/>
                </a:solidFill>
              </a:rPr>
              <a:t>1</a:t>
            </a:r>
            <a:endParaRPr lang="ru-RU" sz="1000" b="1" dirty="0">
              <a:solidFill>
                <a:prstClr val="black"/>
              </a:solidFill>
            </a:endParaRPr>
          </a:p>
          <a:p>
            <a:pPr lvl="0"/>
            <a:r>
              <a:rPr lang="en-US" sz="1000" dirty="0" smtClean="0">
                <a:solidFill>
                  <a:prstClr val="black"/>
                </a:solidFill>
              </a:rPr>
              <a:t>Implemented technology of Objective </a:t>
            </a:r>
            <a:r>
              <a:rPr lang="en-US" sz="1000" dirty="0">
                <a:solidFill>
                  <a:prstClr val="black"/>
                </a:solidFill>
              </a:rPr>
              <a:t>monitoring of legal shipments of nuclear and radioactive materials</a:t>
            </a:r>
          </a:p>
        </p:txBody>
      </p:sp>
      <p:cxnSp>
        <p:nvCxnSpPr>
          <p:cNvPr id="9" name="Прямая со стрелкой 8"/>
          <p:cNvCxnSpPr/>
          <p:nvPr/>
        </p:nvCxnSpPr>
        <p:spPr>
          <a:xfrm>
            <a:off x="251529" y="2592799"/>
            <a:ext cx="8640961" cy="1856"/>
          </a:xfrm>
          <a:prstGeom prst="straightConnector1">
            <a:avLst/>
          </a:prstGeom>
          <a:ln w="12700">
            <a:solidFill>
              <a:schemeClr val="tx1"/>
            </a:solidFill>
            <a:prstDash val="sysDot"/>
            <a:headEnd type="none" w="med" len="med"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Блок-схема: узел 9"/>
          <p:cNvSpPr/>
          <p:nvPr/>
        </p:nvSpPr>
        <p:spPr>
          <a:xfrm>
            <a:off x="6876256" y="2559495"/>
            <a:ext cx="72000" cy="72000"/>
          </a:xfrm>
          <a:prstGeom prst="flowChartConnector">
            <a:avLst/>
          </a:prstGeom>
          <a:solidFill>
            <a:srgbClr val="FFC000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/>
          <a:p>
            <a:pPr algn="ctr"/>
            <a:endParaRPr lang="ru-RU">
              <a:ln>
                <a:solidFill>
                  <a:schemeClr val="tx1"/>
                </a:solidFill>
              </a:ln>
              <a:noFill/>
            </a:endParaRPr>
          </a:p>
        </p:txBody>
      </p:sp>
      <p:cxnSp>
        <p:nvCxnSpPr>
          <p:cNvPr id="11" name="Соединительная линия уступом 10"/>
          <p:cNvCxnSpPr>
            <a:stCxn id="22" idx="0"/>
            <a:endCxn id="18" idx="2"/>
          </p:cNvCxnSpPr>
          <p:nvPr/>
        </p:nvCxnSpPr>
        <p:spPr>
          <a:xfrm rot="5400000" flipH="1" flipV="1">
            <a:off x="487718" y="2183625"/>
            <a:ext cx="138607" cy="613137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Блок-схема: узел 11"/>
          <p:cNvSpPr/>
          <p:nvPr/>
        </p:nvSpPr>
        <p:spPr>
          <a:xfrm>
            <a:off x="971601" y="2559495"/>
            <a:ext cx="72000" cy="72000"/>
          </a:xfrm>
          <a:prstGeom prst="flowChartConnector">
            <a:avLst/>
          </a:prstGeom>
          <a:solidFill>
            <a:srgbClr val="FFC000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/>
          <a:p>
            <a:pPr algn="ctr"/>
            <a:endParaRPr lang="ru-RU">
              <a:ln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13" name="Блок-схема: узел 12"/>
          <p:cNvSpPr/>
          <p:nvPr/>
        </p:nvSpPr>
        <p:spPr>
          <a:xfrm>
            <a:off x="1475664" y="2559495"/>
            <a:ext cx="72000" cy="72000"/>
          </a:xfrm>
          <a:prstGeom prst="flowChartConnector">
            <a:avLst/>
          </a:prstGeom>
          <a:solidFill>
            <a:srgbClr val="FFC000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/>
          <a:p>
            <a:pPr algn="ctr"/>
            <a:endParaRPr lang="ru-RU">
              <a:ln>
                <a:solidFill>
                  <a:schemeClr val="tx1"/>
                </a:solidFill>
              </a:ln>
              <a:noFill/>
            </a:endParaRPr>
          </a:p>
        </p:txBody>
      </p:sp>
      <p:cxnSp>
        <p:nvCxnSpPr>
          <p:cNvPr id="14" name="Соединительная линия уступом 13"/>
          <p:cNvCxnSpPr>
            <a:stCxn id="12" idx="0"/>
            <a:endCxn id="16" idx="2"/>
          </p:cNvCxnSpPr>
          <p:nvPr/>
        </p:nvCxnSpPr>
        <p:spPr>
          <a:xfrm rot="5400000" flipH="1" flipV="1">
            <a:off x="1620308" y="1808184"/>
            <a:ext cx="138607" cy="1364019"/>
          </a:xfrm>
          <a:prstGeom prst="bentConnector3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Соединительная линия уступом 14"/>
          <p:cNvCxnSpPr>
            <a:stCxn id="19" idx="0"/>
            <a:endCxn id="13" idx="4"/>
          </p:cNvCxnSpPr>
          <p:nvPr/>
        </p:nvCxnSpPr>
        <p:spPr>
          <a:xfrm rot="5400000" flipH="1" flipV="1">
            <a:off x="1101972" y="2423439"/>
            <a:ext cx="201636" cy="617749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1608314" y="1392970"/>
            <a:ext cx="1526612" cy="1027919"/>
          </a:xfrm>
          <a:prstGeom prst="rect">
            <a:avLst/>
          </a:prstGeom>
          <a:solidFill>
            <a:srgbClr val="FFC000"/>
          </a:soli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/>
          <a:p>
            <a:pPr lvl="0"/>
            <a:r>
              <a:rPr lang="ru-RU" sz="1000" b="1" dirty="0" smtClean="0">
                <a:solidFill>
                  <a:prstClr val="black"/>
                </a:solidFill>
              </a:rPr>
              <a:t>199</a:t>
            </a:r>
            <a:r>
              <a:rPr lang="en-US" sz="1000" b="1" dirty="0" smtClean="0">
                <a:solidFill>
                  <a:prstClr val="black"/>
                </a:solidFill>
              </a:rPr>
              <a:t>6</a:t>
            </a:r>
          </a:p>
          <a:p>
            <a:pPr lvl="0"/>
            <a:r>
              <a:rPr lang="en-US" sz="1000" dirty="0" smtClean="0">
                <a:solidFill>
                  <a:prstClr val="black"/>
                </a:solidFill>
              </a:rPr>
              <a:t>Development </a:t>
            </a:r>
            <a:r>
              <a:rPr lang="en-US" sz="1000" dirty="0">
                <a:solidFill>
                  <a:prstClr val="black"/>
                </a:solidFill>
              </a:rPr>
              <a:t>of technical requirements for radiation </a:t>
            </a:r>
            <a:r>
              <a:rPr lang="en-US" sz="1000" dirty="0" smtClean="0">
                <a:solidFill>
                  <a:prstClr val="black"/>
                </a:solidFill>
              </a:rPr>
              <a:t>monitoring equipment</a:t>
            </a:r>
          </a:p>
          <a:p>
            <a:pPr lvl="0"/>
            <a:endParaRPr lang="ru-RU" sz="1000" dirty="0">
              <a:solidFill>
                <a:prstClr val="black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267584" y="1392971"/>
            <a:ext cx="2052544" cy="1007957"/>
          </a:xfrm>
          <a:prstGeom prst="rect">
            <a:avLst/>
          </a:prstGeom>
          <a:solidFill>
            <a:srgbClr val="FFC000"/>
          </a:soli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/>
          <a:p>
            <a:pPr lvl="0"/>
            <a:r>
              <a:rPr lang="ru-RU" sz="1000" b="1" dirty="0" smtClean="0">
                <a:solidFill>
                  <a:prstClr val="black"/>
                </a:solidFill>
              </a:rPr>
              <a:t>2001</a:t>
            </a:r>
            <a:endParaRPr lang="ru-RU" sz="1000" b="1" dirty="0">
              <a:solidFill>
                <a:prstClr val="black"/>
              </a:solidFill>
            </a:endParaRPr>
          </a:p>
          <a:p>
            <a:pPr lvl="0"/>
            <a:r>
              <a:rPr lang="en-US" sz="1000" dirty="0" smtClean="0">
                <a:solidFill>
                  <a:prstClr val="black"/>
                </a:solidFill>
              </a:rPr>
              <a:t>Four Educational centers of customs control </a:t>
            </a:r>
            <a:r>
              <a:rPr lang="en-US" sz="1000" dirty="0">
                <a:solidFill>
                  <a:prstClr val="black"/>
                </a:solidFill>
              </a:rPr>
              <a:t>of nuclear and radioactive </a:t>
            </a:r>
            <a:r>
              <a:rPr lang="en-US" sz="1000" dirty="0" smtClean="0">
                <a:solidFill>
                  <a:prstClr val="black"/>
                </a:solidFill>
              </a:rPr>
              <a:t>materials are founded on basis of the Russian Customs Academy</a:t>
            </a:r>
            <a:endParaRPr lang="en-US" sz="1000" dirty="0">
              <a:solidFill>
                <a:prstClr val="black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51522" y="1392970"/>
            <a:ext cx="1224134" cy="1027919"/>
          </a:xfrm>
          <a:prstGeom prst="rect">
            <a:avLst/>
          </a:prstGeom>
          <a:solidFill>
            <a:srgbClr val="FFC000"/>
          </a:soli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/>
          <a:p>
            <a:pPr lvl="0"/>
            <a:r>
              <a:rPr lang="ru-RU" sz="1000" b="1" dirty="0" smtClean="0">
                <a:solidFill>
                  <a:prstClr val="black"/>
                </a:solidFill>
              </a:rPr>
              <a:t>1995</a:t>
            </a:r>
            <a:endParaRPr lang="ru-RU" sz="1000" b="1" dirty="0">
              <a:solidFill>
                <a:prstClr val="black"/>
              </a:solidFill>
            </a:endParaRPr>
          </a:p>
          <a:p>
            <a:pPr lvl="0"/>
            <a:r>
              <a:rPr lang="en-US" sz="1000" dirty="0" smtClean="0">
                <a:solidFill>
                  <a:prstClr val="black"/>
                </a:solidFill>
              </a:rPr>
              <a:t>FCS get the function of control </a:t>
            </a:r>
            <a:r>
              <a:rPr lang="en-US" sz="1000" dirty="0">
                <a:solidFill>
                  <a:prstClr val="black"/>
                </a:solidFill>
              </a:rPr>
              <a:t>of nuclear and radioactive materials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251522" y="2833130"/>
            <a:ext cx="1284786" cy="1027919"/>
          </a:xfrm>
          <a:prstGeom prst="rect">
            <a:avLst/>
          </a:prstGeom>
          <a:solidFill>
            <a:srgbClr val="FFC000"/>
          </a:soli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/>
          <a:p>
            <a:pPr lvl="0"/>
            <a:r>
              <a:rPr lang="ru-RU" sz="1000" b="1" dirty="0" smtClean="0">
                <a:solidFill>
                  <a:prstClr val="black"/>
                </a:solidFill>
              </a:rPr>
              <a:t>199</a:t>
            </a:r>
            <a:r>
              <a:rPr lang="en-US" sz="1000" b="1" dirty="0" smtClean="0">
                <a:solidFill>
                  <a:prstClr val="black"/>
                </a:solidFill>
              </a:rPr>
              <a:t>7</a:t>
            </a:r>
            <a:endParaRPr lang="ru-RU" sz="1000" b="1" dirty="0">
              <a:solidFill>
                <a:prstClr val="black"/>
              </a:solidFill>
            </a:endParaRPr>
          </a:p>
          <a:p>
            <a:pPr lvl="0"/>
            <a:r>
              <a:rPr lang="en-US" sz="1000" dirty="0">
                <a:solidFill>
                  <a:prstClr val="black"/>
                </a:solidFill>
              </a:rPr>
              <a:t>Testing of </a:t>
            </a:r>
            <a:r>
              <a:rPr lang="en-US" sz="1000" dirty="0" smtClean="0">
                <a:solidFill>
                  <a:prstClr val="black"/>
                </a:solidFill>
              </a:rPr>
              <a:t>the samples </a:t>
            </a:r>
            <a:r>
              <a:rPr lang="en-US" sz="1000" dirty="0">
                <a:solidFill>
                  <a:prstClr val="black"/>
                </a:solidFill>
              </a:rPr>
              <a:t>of radiation </a:t>
            </a:r>
            <a:r>
              <a:rPr lang="en-US" sz="1000" dirty="0" smtClean="0">
                <a:solidFill>
                  <a:prstClr val="black"/>
                </a:solidFill>
              </a:rPr>
              <a:t>monitoring equipment</a:t>
            </a:r>
            <a:endParaRPr lang="ru-RU" sz="1000" dirty="0">
              <a:solidFill>
                <a:prstClr val="black"/>
              </a:solidFill>
            </a:endParaRPr>
          </a:p>
        </p:txBody>
      </p:sp>
      <p:sp>
        <p:nvSpPr>
          <p:cNvPr id="21" name="Блок-схема: узел 20"/>
          <p:cNvSpPr/>
          <p:nvPr/>
        </p:nvSpPr>
        <p:spPr>
          <a:xfrm>
            <a:off x="6300192" y="2559495"/>
            <a:ext cx="72000" cy="72000"/>
          </a:xfrm>
          <a:prstGeom prst="flowChartConnector">
            <a:avLst/>
          </a:prstGeom>
          <a:solidFill>
            <a:srgbClr val="FFC000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/>
          <a:p>
            <a:pPr algn="ctr"/>
            <a:endParaRPr lang="ru-RU">
              <a:ln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22" name="Блок-схема: узел 21"/>
          <p:cNvSpPr/>
          <p:nvPr/>
        </p:nvSpPr>
        <p:spPr>
          <a:xfrm>
            <a:off x="214452" y="2559495"/>
            <a:ext cx="72000" cy="72000"/>
          </a:xfrm>
          <a:prstGeom prst="flowChartConnector">
            <a:avLst/>
          </a:prstGeom>
          <a:solidFill>
            <a:srgbClr val="FFC000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/>
          <a:p>
            <a:pPr algn="ctr"/>
            <a:endParaRPr lang="ru-RU">
              <a:ln>
                <a:solidFill>
                  <a:schemeClr val="tx1"/>
                </a:solidFill>
              </a:ln>
              <a:noFill/>
            </a:endParaRPr>
          </a:p>
        </p:txBody>
      </p:sp>
      <p:cxnSp>
        <p:nvCxnSpPr>
          <p:cNvPr id="23" name="Соединительная линия уступом 22"/>
          <p:cNvCxnSpPr>
            <a:stCxn id="27" idx="2"/>
            <a:endCxn id="34" idx="0"/>
          </p:cNvCxnSpPr>
          <p:nvPr/>
        </p:nvCxnSpPr>
        <p:spPr>
          <a:xfrm rot="5400000">
            <a:off x="5561588" y="1807041"/>
            <a:ext cx="159093" cy="1346169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23"/>
          <p:cNvSpPr/>
          <p:nvPr/>
        </p:nvSpPr>
        <p:spPr>
          <a:xfrm>
            <a:off x="5168167" y="2833130"/>
            <a:ext cx="1584177" cy="1027919"/>
          </a:xfrm>
          <a:prstGeom prst="rect">
            <a:avLst/>
          </a:prstGeom>
          <a:solidFill>
            <a:srgbClr val="FFC000"/>
          </a:soli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/>
          <a:p>
            <a:pPr lvl="0"/>
            <a:r>
              <a:rPr lang="ru-RU" sz="1000" b="1" dirty="0" smtClean="0">
                <a:solidFill>
                  <a:prstClr val="black"/>
                </a:solidFill>
              </a:rPr>
              <a:t>20</a:t>
            </a:r>
            <a:r>
              <a:rPr lang="en-US" sz="1000" b="1" dirty="0" smtClean="0">
                <a:solidFill>
                  <a:prstClr val="black"/>
                </a:solidFill>
              </a:rPr>
              <a:t>06</a:t>
            </a:r>
            <a:r>
              <a:rPr lang="ru-RU" sz="1000" b="1" dirty="0" smtClean="0">
                <a:solidFill>
                  <a:prstClr val="black"/>
                </a:solidFill>
              </a:rPr>
              <a:t> </a:t>
            </a:r>
            <a:endParaRPr lang="en-US" sz="1000" b="1" dirty="0">
              <a:solidFill>
                <a:prstClr val="black"/>
              </a:solidFill>
            </a:endParaRPr>
          </a:p>
          <a:p>
            <a:r>
              <a:rPr lang="en-US" sz="1000" dirty="0" smtClean="0">
                <a:solidFill>
                  <a:prstClr val="black"/>
                </a:solidFill>
              </a:rPr>
              <a:t>Implemented System of online monitoring alarms of RPM’s and FLO reachback</a:t>
            </a:r>
            <a:endParaRPr lang="ru-RU" sz="1000" dirty="0">
              <a:solidFill>
                <a:prstClr val="black"/>
              </a:solidFill>
            </a:endParaRPr>
          </a:p>
        </p:txBody>
      </p:sp>
      <p:cxnSp>
        <p:nvCxnSpPr>
          <p:cNvPr id="25" name="Соединительная линия уступом 24"/>
          <p:cNvCxnSpPr>
            <a:stCxn id="24" idx="0"/>
            <a:endCxn id="21" idx="4"/>
          </p:cNvCxnSpPr>
          <p:nvPr/>
        </p:nvCxnSpPr>
        <p:spPr>
          <a:xfrm rot="5400000" flipH="1" flipV="1">
            <a:off x="6047405" y="2544343"/>
            <a:ext cx="201636" cy="375938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оединительная линия уступом 25"/>
          <p:cNvCxnSpPr>
            <a:stCxn id="33" idx="4"/>
            <a:endCxn id="8" idx="0"/>
          </p:cNvCxnSpPr>
          <p:nvPr/>
        </p:nvCxnSpPr>
        <p:spPr>
          <a:xfrm rot="16200000" flipH="1">
            <a:off x="3641116" y="2374437"/>
            <a:ext cx="201451" cy="715937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/>
          <p:cNvSpPr/>
          <p:nvPr/>
        </p:nvSpPr>
        <p:spPr>
          <a:xfrm>
            <a:off x="5452786" y="1392971"/>
            <a:ext cx="1722862" cy="1007608"/>
          </a:xfrm>
          <a:prstGeom prst="rect">
            <a:avLst/>
          </a:prstGeom>
          <a:solidFill>
            <a:srgbClr val="FFC000"/>
          </a:soli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/>
          <a:p>
            <a:pPr lvl="0"/>
            <a:r>
              <a:rPr lang="ru-RU" sz="1000" b="1" dirty="0" smtClean="0">
                <a:solidFill>
                  <a:prstClr val="black"/>
                </a:solidFill>
              </a:rPr>
              <a:t>2004</a:t>
            </a:r>
            <a:endParaRPr lang="ru-RU" sz="1000" b="1" dirty="0">
              <a:solidFill>
                <a:prstClr val="black"/>
              </a:solidFill>
            </a:endParaRPr>
          </a:p>
          <a:p>
            <a:r>
              <a:rPr lang="en-US" sz="1000" dirty="0" smtClean="0">
                <a:solidFill>
                  <a:prstClr val="black"/>
                </a:solidFill>
              </a:rPr>
              <a:t>Implemented Risk Management System for Front Line Officers  for </a:t>
            </a:r>
            <a:r>
              <a:rPr lang="en-US" sz="1000" dirty="0">
                <a:solidFill>
                  <a:prstClr val="black"/>
                </a:solidFill>
              </a:rPr>
              <a:t>control of nuclear and radioactive </a:t>
            </a:r>
            <a:r>
              <a:rPr lang="en-US" sz="1000" dirty="0" smtClean="0">
                <a:solidFill>
                  <a:prstClr val="black"/>
                </a:solidFill>
              </a:rPr>
              <a:t>materials</a:t>
            </a:r>
            <a:endParaRPr lang="en-US" sz="1000" dirty="0">
              <a:solidFill>
                <a:prstClr val="black"/>
              </a:solidFill>
            </a:endParaRPr>
          </a:p>
        </p:txBody>
      </p:sp>
      <p:cxnSp>
        <p:nvCxnSpPr>
          <p:cNvPr id="28" name="Соединительная линия уступом 27"/>
          <p:cNvCxnSpPr>
            <a:stCxn id="38" idx="4"/>
            <a:endCxn id="29" idx="0"/>
          </p:cNvCxnSpPr>
          <p:nvPr/>
        </p:nvCxnSpPr>
        <p:spPr>
          <a:xfrm rot="16200000" flipH="1">
            <a:off x="2098051" y="2549341"/>
            <a:ext cx="201451" cy="366126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Прямоугольник 28"/>
          <p:cNvSpPr/>
          <p:nvPr/>
        </p:nvSpPr>
        <p:spPr>
          <a:xfrm>
            <a:off x="1732223" y="2833130"/>
            <a:ext cx="1299230" cy="1027919"/>
          </a:xfrm>
          <a:prstGeom prst="rect">
            <a:avLst/>
          </a:prstGeom>
          <a:solidFill>
            <a:srgbClr val="FFC000"/>
          </a:soli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/>
          <a:p>
            <a:r>
              <a:rPr lang="en-US" sz="1000" b="1" dirty="0" smtClean="0">
                <a:solidFill>
                  <a:prstClr val="black"/>
                </a:solidFill>
              </a:rPr>
              <a:t>1998</a:t>
            </a:r>
          </a:p>
          <a:p>
            <a:pPr lvl="0"/>
            <a:r>
              <a:rPr lang="en-US" sz="1000" dirty="0" smtClean="0">
                <a:solidFill>
                  <a:prstClr val="black"/>
                </a:solidFill>
              </a:rPr>
              <a:t>Start of equipping border crossings with  </a:t>
            </a:r>
            <a:r>
              <a:rPr lang="en-US" sz="1000" dirty="0">
                <a:solidFill>
                  <a:prstClr val="black"/>
                </a:solidFill>
              </a:rPr>
              <a:t>radiation monitoring </a:t>
            </a:r>
            <a:r>
              <a:rPr lang="en-US" sz="1000" dirty="0" smtClean="0">
                <a:solidFill>
                  <a:prstClr val="black"/>
                </a:solidFill>
              </a:rPr>
              <a:t>equipment</a:t>
            </a:r>
            <a:endParaRPr lang="ru-RU" sz="1000" dirty="0">
              <a:solidFill>
                <a:prstClr val="black"/>
              </a:solidFill>
            </a:endParaRPr>
          </a:p>
        </p:txBody>
      </p:sp>
      <p:cxnSp>
        <p:nvCxnSpPr>
          <p:cNvPr id="30" name="Соединительная линия уступом 29"/>
          <p:cNvCxnSpPr>
            <a:stCxn id="33" idx="0"/>
            <a:endCxn id="17" idx="2"/>
          </p:cNvCxnSpPr>
          <p:nvPr/>
        </p:nvCxnSpPr>
        <p:spPr>
          <a:xfrm rot="5400000" flipH="1" flipV="1">
            <a:off x="3759488" y="2025311"/>
            <a:ext cx="158752" cy="909984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Прямоугольник 30"/>
          <p:cNvSpPr/>
          <p:nvPr/>
        </p:nvSpPr>
        <p:spPr>
          <a:xfrm>
            <a:off x="7308305" y="1392971"/>
            <a:ext cx="1512168" cy="1007608"/>
          </a:xfrm>
          <a:prstGeom prst="rect">
            <a:avLst/>
          </a:prstGeom>
          <a:solidFill>
            <a:srgbClr val="FFC000"/>
          </a:soli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/>
          <a:p>
            <a:pPr lvl="0"/>
            <a:r>
              <a:rPr lang="ru-RU" sz="1000" b="1" dirty="0">
                <a:solidFill>
                  <a:prstClr val="black"/>
                </a:solidFill>
              </a:rPr>
              <a:t>201</a:t>
            </a:r>
            <a:r>
              <a:rPr lang="en-US" sz="1000" b="1" dirty="0">
                <a:solidFill>
                  <a:prstClr val="black"/>
                </a:solidFill>
              </a:rPr>
              <a:t>0</a:t>
            </a:r>
            <a:r>
              <a:rPr lang="ru-RU" sz="1000" b="1" dirty="0">
                <a:solidFill>
                  <a:prstClr val="black"/>
                </a:solidFill>
              </a:rPr>
              <a:t> </a:t>
            </a:r>
            <a:endParaRPr lang="en-US" sz="1000" b="1" dirty="0">
              <a:solidFill>
                <a:prstClr val="black"/>
              </a:solidFill>
            </a:endParaRPr>
          </a:p>
          <a:p>
            <a:r>
              <a:rPr lang="en-US" sz="1000" dirty="0">
                <a:solidFill>
                  <a:prstClr val="black"/>
                </a:solidFill>
              </a:rPr>
              <a:t>All Border crossings are fully </a:t>
            </a:r>
            <a:r>
              <a:rPr lang="en-US" sz="1000" dirty="0" smtClean="0">
                <a:solidFill>
                  <a:prstClr val="black"/>
                </a:solidFill>
              </a:rPr>
              <a:t>equipped </a:t>
            </a:r>
            <a:r>
              <a:rPr lang="en-US" sz="1000" dirty="0">
                <a:solidFill>
                  <a:prstClr val="black"/>
                </a:solidFill>
              </a:rPr>
              <a:t>with RPM’s and handheld radiation monitoring equipment</a:t>
            </a:r>
            <a:endParaRPr lang="ru-RU" sz="1000" dirty="0">
              <a:solidFill>
                <a:prstClr val="black"/>
              </a:solidFill>
            </a:endParaRPr>
          </a:p>
        </p:txBody>
      </p:sp>
      <p:cxnSp>
        <p:nvCxnSpPr>
          <p:cNvPr id="32" name="Соединительная линия уступом 31"/>
          <p:cNvCxnSpPr>
            <a:stCxn id="31" idx="2"/>
            <a:endCxn id="10" idx="0"/>
          </p:cNvCxnSpPr>
          <p:nvPr/>
        </p:nvCxnSpPr>
        <p:spPr>
          <a:xfrm rot="5400000">
            <a:off x="7408866" y="1903971"/>
            <a:ext cx="158916" cy="1152133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Блок-схема: узел 32"/>
          <p:cNvSpPr/>
          <p:nvPr/>
        </p:nvSpPr>
        <p:spPr>
          <a:xfrm>
            <a:off x="3347872" y="2559679"/>
            <a:ext cx="72000" cy="72000"/>
          </a:xfrm>
          <a:prstGeom prst="flowChartConnector">
            <a:avLst/>
          </a:prstGeom>
          <a:solidFill>
            <a:srgbClr val="FFC000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/>
          <a:p>
            <a:pPr algn="ctr"/>
            <a:endParaRPr lang="ru-RU">
              <a:ln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34" name="Блок-схема: узел 33"/>
          <p:cNvSpPr/>
          <p:nvPr/>
        </p:nvSpPr>
        <p:spPr>
          <a:xfrm>
            <a:off x="4932048" y="2559671"/>
            <a:ext cx="72000" cy="72000"/>
          </a:xfrm>
          <a:prstGeom prst="flowChartConnector">
            <a:avLst/>
          </a:prstGeom>
          <a:solidFill>
            <a:srgbClr val="FFC000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/>
          <a:p>
            <a:pPr algn="ctr"/>
            <a:endParaRPr lang="ru-RU">
              <a:ln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51520" y="980728"/>
            <a:ext cx="4968552" cy="369322"/>
          </a:xfrm>
          <a:prstGeom prst="rect">
            <a:avLst/>
          </a:prstGeom>
          <a:noFill/>
        </p:spPr>
        <p:txBody>
          <a:bodyPr wrap="square" lIns="91428" tIns="45715" rIns="91428" bIns="45715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Key Historical points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89739" y="3861048"/>
            <a:ext cx="4968552" cy="369322"/>
          </a:xfrm>
          <a:prstGeom prst="rect">
            <a:avLst/>
          </a:prstGeom>
          <a:noFill/>
        </p:spPr>
        <p:txBody>
          <a:bodyPr wrap="square" lIns="91428" tIns="45715" rIns="91428" bIns="45715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Main functions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228855" y="4230370"/>
            <a:ext cx="8630775" cy="2078951"/>
          </a:xfrm>
          <a:prstGeom prst="rect">
            <a:avLst/>
          </a:prstGeom>
          <a:noFill/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/>
          <a:p>
            <a:pPr marL="171428" indent="-171428" algn="just">
              <a:buFont typeface="Arial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</a:rPr>
              <a:t>Prevention of illicit trafficking </a:t>
            </a:r>
            <a:r>
              <a:rPr lang="en-US" sz="1600" dirty="0" smtClean="0">
                <a:solidFill>
                  <a:prstClr val="black"/>
                </a:solidFill>
              </a:rPr>
              <a:t>of </a:t>
            </a:r>
            <a:r>
              <a:rPr lang="en-US" sz="1600" dirty="0">
                <a:solidFill>
                  <a:prstClr val="black"/>
                </a:solidFill>
              </a:rPr>
              <a:t>nuclear and radioactive materials </a:t>
            </a:r>
            <a:r>
              <a:rPr lang="en-US" sz="1600" dirty="0" smtClean="0">
                <a:solidFill>
                  <a:prstClr val="black"/>
                </a:solidFill>
              </a:rPr>
              <a:t>across </a:t>
            </a:r>
            <a:r>
              <a:rPr lang="en-US" sz="1600" dirty="0">
                <a:solidFill>
                  <a:prstClr val="black"/>
                </a:solidFill>
              </a:rPr>
              <a:t>the border</a:t>
            </a:r>
          </a:p>
          <a:p>
            <a:pPr marL="171428" indent="-171428" algn="just">
              <a:buFont typeface="Arial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</a:rPr>
              <a:t>Objective monitoring of legal shipments of nuclear and radioactive materials</a:t>
            </a:r>
          </a:p>
          <a:p>
            <a:pPr marL="171428" indent="-171428" algn="just">
              <a:buFont typeface="Arial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</a:rPr>
              <a:t>Implementation </a:t>
            </a:r>
            <a:r>
              <a:rPr lang="en-US" sz="1600" dirty="0">
                <a:solidFill>
                  <a:prstClr val="black"/>
                </a:solidFill>
              </a:rPr>
              <a:t>of equipment </a:t>
            </a:r>
            <a:r>
              <a:rPr lang="en-US" sz="1600" dirty="0" smtClean="0">
                <a:solidFill>
                  <a:prstClr val="black"/>
                </a:solidFill>
              </a:rPr>
              <a:t>for customs </a:t>
            </a:r>
            <a:r>
              <a:rPr lang="en-US" sz="1600" dirty="0">
                <a:solidFill>
                  <a:prstClr val="black"/>
                </a:solidFill>
              </a:rPr>
              <a:t>control of nuclear and radioactive materials</a:t>
            </a:r>
            <a:endParaRPr lang="ru-RU" sz="1600" dirty="0">
              <a:solidFill>
                <a:prstClr val="black"/>
              </a:solidFill>
            </a:endParaRPr>
          </a:p>
          <a:p>
            <a:pPr marL="171428" indent="-171428" algn="just">
              <a:buFont typeface="Arial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</a:rPr>
              <a:t>International cooperation with customs services  and special organizations on the control of nuclear and radioactive materials</a:t>
            </a:r>
            <a:endParaRPr lang="ru-RU" sz="1600" dirty="0">
              <a:solidFill>
                <a:prstClr val="black"/>
              </a:solidFill>
            </a:endParaRPr>
          </a:p>
          <a:p>
            <a:pPr marL="171428" indent="-171428" algn="just">
              <a:buFont typeface="Arial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</a:rPr>
              <a:t>Monitoring of the radiation safety of the Front Line Officers</a:t>
            </a:r>
            <a:endParaRPr lang="ru-RU" sz="1600" dirty="0">
              <a:solidFill>
                <a:prstClr val="black"/>
              </a:solidFill>
            </a:endParaRPr>
          </a:p>
          <a:p>
            <a:pPr marL="171428" indent="-171428" algn="just">
              <a:buFont typeface="Arial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</a:rPr>
              <a:t>Organization of training  </a:t>
            </a:r>
            <a:r>
              <a:rPr lang="en-US" sz="1600" dirty="0" smtClean="0">
                <a:solidFill>
                  <a:prstClr val="black"/>
                </a:solidFill>
              </a:rPr>
              <a:t>for the customs authorities on customs control of nuclear and radioactive materials and radiation safety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38" name="Блок-схема: узел 37"/>
          <p:cNvSpPr/>
          <p:nvPr/>
        </p:nvSpPr>
        <p:spPr>
          <a:xfrm>
            <a:off x="1979712" y="2559679"/>
            <a:ext cx="72000" cy="72000"/>
          </a:xfrm>
          <a:prstGeom prst="flowChartConnector">
            <a:avLst/>
          </a:prstGeom>
          <a:solidFill>
            <a:srgbClr val="FFC000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/>
          <a:p>
            <a:pPr algn="ctr"/>
            <a:endParaRPr lang="ru-RU">
              <a:ln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6948258" y="2842050"/>
            <a:ext cx="1872217" cy="1027919"/>
          </a:xfrm>
          <a:prstGeom prst="rect">
            <a:avLst/>
          </a:prstGeom>
          <a:solidFill>
            <a:srgbClr val="FFC000"/>
          </a:soli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/>
          <a:p>
            <a:pPr lvl="0"/>
            <a:r>
              <a:rPr lang="ru-RU" sz="1000" b="1" dirty="0" smtClean="0">
                <a:solidFill>
                  <a:prstClr val="black"/>
                </a:solidFill>
              </a:rPr>
              <a:t>20</a:t>
            </a:r>
            <a:r>
              <a:rPr lang="en-US" sz="1000" b="1" dirty="0" smtClean="0">
                <a:solidFill>
                  <a:prstClr val="black"/>
                </a:solidFill>
              </a:rPr>
              <a:t>14, 201</a:t>
            </a:r>
            <a:r>
              <a:rPr lang="ru-RU" sz="1000" b="1" dirty="0" smtClean="0">
                <a:solidFill>
                  <a:prstClr val="black"/>
                </a:solidFill>
              </a:rPr>
              <a:t>9</a:t>
            </a:r>
            <a:endParaRPr lang="en-US" sz="1000" b="1" dirty="0">
              <a:solidFill>
                <a:prstClr val="black"/>
              </a:solidFill>
            </a:endParaRPr>
          </a:p>
          <a:p>
            <a:r>
              <a:rPr lang="en-US" sz="1000" dirty="0" smtClean="0">
                <a:solidFill>
                  <a:prstClr val="black"/>
                </a:solidFill>
              </a:rPr>
              <a:t>Providing </a:t>
            </a:r>
            <a:r>
              <a:rPr lang="en-US" sz="1000" dirty="0">
                <a:solidFill>
                  <a:prstClr val="black"/>
                </a:solidFill>
              </a:rPr>
              <a:t>the radiation safety of </a:t>
            </a:r>
            <a:r>
              <a:rPr lang="en-US" sz="1000" dirty="0" smtClean="0">
                <a:solidFill>
                  <a:prstClr val="black"/>
                </a:solidFill>
              </a:rPr>
              <a:t>big international sports events (Olympic games, FIFA Confederations Cup</a:t>
            </a:r>
            <a:r>
              <a:rPr lang="ru-RU" sz="1000" dirty="0" smtClean="0">
                <a:solidFill>
                  <a:prstClr val="black"/>
                </a:solidFill>
              </a:rPr>
              <a:t>,</a:t>
            </a:r>
            <a:r>
              <a:rPr lang="en-US" sz="1000" dirty="0" smtClean="0">
                <a:solidFill>
                  <a:prstClr val="black"/>
                </a:solidFill>
              </a:rPr>
              <a:t> FIFA 2018)</a:t>
            </a:r>
            <a:endParaRPr lang="ru-RU" sz="1000" dirty="0">
              <a:solidFill>
                <a:prstClr val="black"/>
              </a:solidFill>
            </a:endParaRPr>
          </a:p>
        </p:txBody>
      </p:sp>
      <p:cxnSp>
        <p:nvCxnSpPr>
          <p:cNvPr id="40" name="Соединительная линия уступом 39"/>
          <p:cNvCxnSpPr>
            <a:stCxn id="39" idx="0"/>
            <a:endCxn id="41" idx="4"/>
          </p:cNvCxnSpPr>
          <p:nvPr/>
        </p:nvCxnSpPr>
        <p:spPr>
          <a:xfrm rot="5400000" flipH="1" flipV="1">
            <a:off x="8013117" y="2502744"/>
            <a:ext cx="210556" cy="468059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Блок-схема: узел 40"/>
          <p:cNvSpPr/>
          <p:nvPr/>
        </p:nvSpPr>
        <p:spPr>
          <a:xfrm>
            <a:off x="8316424" y="2559495"/>
            <a:ext cx="72000" cy="72000"/>
          </a:xfrm>
          <a:prstGeom prst="flowChartConnector">
            <a:avLst/>
          </a:prstGeom>
          <a:solidFill>
            <a:srgbClr val="FFC000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/>
          <a:p>
            <a:pPr algn="ctr"/>
            <a:endParaRPr lang="ru-RU">
              <a:ln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42" name="Блок-схема: узел 41"/>
          <p:cNvSpPr/>
          <p:nvPr/>
        </p:nvSpPr>
        <p:spPr>
          <a:xfrm>
            <a:off x="7524336" y="2559495"/>
            <a:ext cx="72000" cy="72000"/>
          </a:xfrm>
          <a:prstGeom prst="flowChartConnector">
            <a:avLst/>
          </a:prstGeom>
          <a:solidFill>
            <a:srgbClr val="FFC000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/>
          <a:p>
            <a:pPr algn="ctr"/>
            <a:endParaRPr lang="ru-RU">
              <a:ln>
                <a:solidFill>
                  <a:schemeClr val="tx1"/>
                </a:solidFill>
              </a:ln>
              <a:noFill/>
            </a:endParaRPr>
          </a:p>
        </p:txBody>
      </p:sp>
      <p:cxnSp>
        <p:nvCxnSpPr>
          <p:cNvPr id="43" name="Соединительная линия уступом 42"/>
          <p:cNvCxnSpPr>
            <a:stCxn id="39" idx="0"/>
            <a:endCxn id="42" idx="4"/>
          </p:cNvCxnSpPr>
          <p:nvPr/>
        </p:nvCxnSpPr>
        <p:spPr>
          <a:xfrm rot="16200000" flipV="1">
            <a:off x="7617074" y="2574759"/>
            <a:ext cx="210556" cy="324029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2954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>
          <a:xfrm>
            <a:off x="-540568" y="6526361"/>
            <a:ext cx="2133600" cy="365125"/>
          </a:xfrm>
        </p:spPr>
        <p:txBody>
          <a:bodyPr/>
          <a:lstStyle/>
          <a:p>
            <a:fld id="{26E6542A-CDDE-0A4D-9BEA-1CDB85DF59E6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Customs authorities controlling nuclear and radioactive </a:t>
            </a:r>
            <a:r>
              <a:rPr lang="en-US" b="1" dirty="0" smtClean="0"/>
              <a:t>materials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167845" y="1196753"/>
            <a:ext cx="2808313" cy="72564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Customs authorities controlling  </a:t>
            </a:r>
            <a:r>
              <a:rPr lang="en-US" sz="1400" b="1" dirty="0">
                <a:solidFill>
                  <a:schemeClr val="tx1"/>
                </a:solidFill>
              </a:rPr>
              <a:t>nuclear and radioactive </a:t>
            </a:r>
            <a:r>
              <a:rPr lang="en-US" sz="1400" b="1" dirty="0" smtClean="0">
                <a:solidFill>
                  <a:schemeClr val="tx1"/>
                </a:solidFill>
              </a:rPr>
              <a:t>materials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71602" y="2443226"/>
            <a:ext cx="2808313" cy="841759"/>
          </a:xfrm>
          <a:prstGeom prst="rect">
            <a:avLst/>
          </a:prstGeom>
          <a:solidFill>
            <a:srgbClr val="6CC351"/>
          </a:soli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Front Line Officers</a:t>
            </a:r>
          </a:p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~ </a:t>
            </a:r>
            <a:r>
              <a:rPr lang="ru-RU" sz="1400" b="1" dirty="0" smtClean="0">
                <a:solidFill>
                  <a:schemeClr val="tx1"/>
                </a:solidFill>
              </a:rPr>
              <a:t>44</a:t>
            </a:r>
            <a:r>
              <a:rPr lang="en-US" sz="1400" b="1" dirty="0" smtClean="0">
                <a:solidFill>
                  <a:schemeClr val="tx1"/>
                </a:solidFill>
              </a:rPr>
              <a:t>00 persons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436098" y="2443226"/>
            <a:ext cx="2808313" cy="841759"/>
          </a:xfrm>
          <a:prstGeom prst="rect">
            <a:avLst/>
          </a:prstGeom>
          <a:solidFill>
            <a:srgbClr val="FFC000"/>
          </a:soli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Expert Officers</a:t>
            </a:r>
          </a:p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~1200 persons</a:t>
            </a:r>
            <a:endParaRPr lang="ru-RU" sz="1400" b="1" dirty="0">
              <a:solidFill>
                <a:schemeClr val="tx1"/>
              </a:solidFill>
            </a:endParaRPr>
          </a:p>
        </p:txBody>
      </p:sp>
      <p:cxnSp>
        <p:nvCxnSpPr>
          <p:cNvPr id="9" name="Соединительная линия уступом 8"/>
          <p:cNvCxnSpPr>
            <a:stCxn id="5" idx="2"/>
            <a:endCxn id="7" idx="0"/>
          </p:cNvCxnSpPr>
          <p:nvPr/>
        </p:nvCxnSpPr>
        <p:spPr>
          <a:xfrm rot="5400000">
            <a:off x="3213467" y="1084693"/>
            <a:ext cx="520824" cy="2196243"/>
          </a:xfrm>
          <a:prstGeom prst="bentConnector3">
            <a:avLst/>
          </a:prstGeom>
          <a:ln w="12700">
            <a:solidFill>
              <a:schemeClr val="tx1"/>
            </a:solidFill>
            <a:headEnd type="none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Соединительная линия уступом 9"/>
          <p:cNvCxnSpPr>
            <a:stCxn id="5" idx="2"/>
            <a:endCxn id="8" idx="0"/>
          </p:cNvCxnSpPr>
          <p:nvPr/>
        </p:nvCxnSpPr>
        <p:spPr>
          <a:xfrm rot="16200000" flipH="1">
            <a:off x="5445714" y="1048687"/>
            <a:ext cx="520824" cy="2268253"/>
          </a:xfrm>
          <a:prstGeom prst="bentConnector3">
            <a:avLst/>
          </a:prstGeom>
          <a:ln w="12700">
            <a:solidFill>
              <a:schemeClr val="tx1"/>
            </a:solidFill>
            <a:headEnd type="none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630878"/>
            <a:ext cx="2808312" cy="193037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8" y="3630878"/>
            <a:ext cx="2808313" cy="193037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87827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>
          <a:xfrm>
            <a:off x="-540568" y="6526361"/>
            <a:ext cx="2133600" cy="365125"/>
          </a:xfrm>
        </p:spPr>
        <p:txBody>
          <a:bodyPr/>
          <a:lstStyle/>
          <a:p>
            <a:fld id="{26E6542A-CDDE-0A4D-9BEA-1CDB85DF59E6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Custom authorities </a:t>
            </a:r>
            <a:r>
              <a:rPr lang="en-US" b="1" dirty="0" smtClean="0"/>
              <a:t>training</a:t>
            </a:r>
            <a:endParaRPr lang="ru-RU" dirty="0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251520" y="6381328"/>
            <a:ext cx="86409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500" b="100000" l="18491" r="812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65" t="22640" r="19410"/>
          <a:stretch/>
        </p:blipFill>
        <p:spPr>
          <a:xfrm>
            <a:off x="3171826" y="1516527"/>
            <a:ext cx="3086101" cy="735732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3620840" y="1268760"/>
            <a:ext cx="21880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/>
              <a:t>Russian Customs Academy</a:t>
            </a:r>
            <a:endParaRPr lang="ru-RU" sz="11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36" y="2697628"/>
            <a:ext cx="1186994" cy="11869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497" y="2688101"/>
            <a:ext cx="1186994" cy="11869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7454" y="2697627"/>
            <a:ext cx="1186994" cy="11869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2" name="Соединительная линия уступом 11"/>
          <p:cNvCxnSpPr>
            <a:stCxn id="7" idx="2"/>
            <a:endCxn id="9" idx="0"/>
          </p:cNvCxnSpPr>
          <p:nvPr/>
        </p:nvCxnSpPr>
        <p:spPr>
          <a:xfrm rot="5400000">
            <a:off x="2948072" y="930822"/>
            <a:ext cx="445369" cy="3088242"/>
          </a:xfrm>
          <a:prstGeom prst="bentConnector3">
            <a:avLst/>
          </a:prstGeom>
          <a:ln w="31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Соединительная линия уступом 12"/>
          <p:cNvCxnSpPr>
            <a:stCxn id="7" idx="2"/>
            <a:endCxn id="10" idx="0"/>
          </p:cNvCxnSpPr>
          <p:nvPr/>
        </p:nvCxnSpPr>
        <p:spPr>
          <a:xfrm rot="16200000" flipH="1">
            <a:off x="4638014" y="2329121"/>
            <a:ext cx="435843" cy="282119"/>
          </a:xfrm>
          <a:prstGeom prst="bentConnector3">
            <a:avLst/>
          </a:prstGeom>
          <a:ln w="31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Соединительная линия уступом 13"/>
          <p:cNvCxnSpPr>
            <a:stCxn id="7" idx="2"/>
            <a:endCxn id="11" idx="0"/>
          </p:cNvCxnSpPr>
          <p:nvPr/>
        </p:nvCxnSpPr>
        <p:spPr>
          <a:xfrm rot="16200000" flipH="1">
            <a:off x="6140229" y="826905"/>
            <a:ext cx="445368" cy="3296076"/>
          </a:xfrm>
          <a:prstGeom prst="bentConnector3">
            <a:avLst/>
          </a:prstGeom>
          <a:ln w="31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45348" y="3781814"/>
            <a:ext cx="23092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Saint-Petersburg Educational Center</a:t>
            </a:r>
            <a:endParaRPr lang="ru-RU" sz="16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6416379" y="1622784"/>
            <a:ext cx="2188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Moscow Educational Center</a:t>
            </a:r>
            <a:endParaRPr lang="ru-RU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4184741" y="3843369"/>
            <a:ext cx="21880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Vladivostok Educational Center</a:t>
            </a:r>
            <a:endParaRPr lang="ru-RU" sz="16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6659729" y="3904923"/>
            <a:ext cx="21880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Rostov-on-Don Educational Center</a:t>
            </a:r>
            <a:endParaRPr lang="ru-RU" sz="1600" b="1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254918" y="836712"/>
            <a:ext cx="8640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Customs </a:t>
            </a:r>
            <a:r>
              <a:rPr lang="en-US" b="1" dirty="0"/>
              <a:t>control of nuclear and radioactive </a:t>
            </a:r>
            <a:r>
              <a:rPr lang="en-US" b="1" dirty="0" smtClean="0"/>
              <a:t>materials educational </a:t>
            </a:r>
            <a:r>
              <a:rPr lang="en-US" b="1" dirty="0"/>
              <a:t>centers</a:t>
            </a:r>
            <a:endParaRPr lang="ru-RU" b="1" dirty="0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97" y="4495725"/>
            <a:ext cx="2448272" cy="162985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4" y="4495725"/>
            <a:ext cx="2637085" cy="162985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068" y="4495725"/>
            <a:ext cx="2933730" cy="162985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87827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>
          <a:xfrm>
            <a:off x="-540568" y="6526361"/>
            <a:ext cx="2133600" cy="365125"/>
          </a:xfrm>
        </p:spPr>
        <p:txBody>
          <a:bodyPr/>
          <a:lstStyle/>
          <a:p>
            <a:fld id="{26E6542A-CDDE-0A4D-9BEA-1CDB85DF59E6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Equipment at border </a:t>
            </a:r>
            <a:r>
              <a:rPr lang="en-US" b="1" dirty="0" smtClean="0"/>
              <a:t>crossings</a:t>
            </a:r>
            <a:endParaRPr lang="ru-RU" dirty="0"/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122565997"/>
              </p:ext>
            </p:extLst>
          </p:nvPr>
        </p:nvGraphicFramePr>
        <p:xfrm>
          <a:off x="532498" y="1384431"/>
          <a:ext cx="4464496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0396" y="4613594"/>
            <a:ext cx="1060341" cy="706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115" y="4509120"/>
            <a:ext cx="1207770" cy="64807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430" y="1630559"/>
            <a:ext cx="1090564" cy="109056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22" y="1772816"/>
            <a:ext cx="1365945" cy="718323"/>
          </a:xfrm>
          <a:prstGeom prst="rect">
            <a:avLst/>
          </a:prstGeom>
        </p:spPr>
      </p:pic>
      <p:pic>
        <p:nvPicPr>
          <p:cNvPr id="11" name="Picture 30" descr="Янтарь1А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60"/>
          <a:stretch>
            <a:fillRect/>
          </a:stretch>
        </p:blipFill>
        <p:spPr bwMode="auto">
          <a:xfrm>
            <a:off x="5805399" y="2037010"/>
            <a:ext cx="474170" cy="663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998456" y="2614198"/>
            <a:ext cx="1903108" cy="369322"/>
          </a:xfrm>
          <a:prstGeom prst="rect">
            <a:avLst/>
          </a:prstGeom>
          <a:noFill/>
        </p:spPr>
        <p:txBody>
          <a:bodyPr wrap="square" lIns="91428" tIns="45715" rIns="91428" bIns="45715" rtlCol="0">
            <a:spAutoFit/>
          </a:bodyPr>
          <a:lstStyle/>
          <a:p>
            <a:pPr algn="ctr"/>
            <a:r>
              <a:rPr lang="en-US" b="1" dirty="0" smtClean="0"/>
              <a:t>2</a:t>
            </a:r>
            <a:r>
              <a:rPr lang="ru-RU" b="1" dirty="0" smtClean="0"/>
              <a:t>0</a:t>
            </a:r>
            <a:r>
              <a:rPr lang="en-US" b="1" dirty="0" smtClean="0"/>
              <a:t>00</a:t>
            </a:r>
            <a:endParaRPr lang="ru-RU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5652123" y="1340768"/>
            <a:ext cx="2952327" cy="369322"/>
          </a:xfrm>
          <a:prstGeom prst="rect">
            <a:avLst/>
          </a:prstGeom>
          <a:noFill/>
        </p:spPr>
        <p:txBody>
          <a:bodyPr wrap="square" lIns="91428" tIns="45715" rIns="91428" bIns="45715" rtlCol="0">
            <a:spAutoFit/>
          </a:bodyPr>
          <a:lstStyle/>
          <a:p>
            <a:pPr algn="ctr"/>
            <a:r>
              <a:rPr lang="en-US" b="1" dirty="0" smtClean="0"/>
              <a:t>Radiation Portal Monitors</a:t>
            </a:r>
            <a:endParaRPr lang="ru-RU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5868146" y="3923774"/>
            <a:ext cx="2436271" cy="369322"/>
          </a:xfrm>
          <a:prstGeom prst="rect">
            <a:avLst/>
          </a:prstGeom>
          <a:noFill/>
        </p:spPr>
        <p:txBody>
          <a:bodyPr wrap="square" lIns="91428" tIns="45715" rIns="91428" bIns="45715" rtlCol="0">
            <a:spAutoFit/>
          </a:bodyPr>
          <a:lstStyle/>
          <a:p>
            <a:pPr algn="ctr"/>
            <a:r>
              <a:rPr lang="en-US" b="1" dirty="0" smtClean="0"/>
              <a:t>Hand Held Equipment</a:t>
            </a:r>
            <a:endParaRPr lang="ru-RU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7093565" y="4797152"/>
            <a:ext cx="1903108" cy="369322"/>
          </a:xfrm>
          <a:prstGeom prst="rect">
            <a:avLst/>
          </a:prstGeom>
          <a:noFill/>
        </p:spPr>
        <p:txBody>
          <a:bodyPr wrap="square" lIns="91428" tIns="45715" rIns="91428" bIns="45715" rtlCol="0">
            <a:spAutoFit/>
          </a:bodyPr>
          <a:lstStyle/>
          <a:p>
            <a:pPr algn="ctr"/>
            <a:r>
              <a:rPr lang="ru-RU" b="1" dirty="0" smtClean="0"/>
              <a:t>7</a:t>
            </a:r>
            <a:r>
              <a:rPr lang="en-US" b="1" dirty="0" smtClean="0"/>
              <a:t>000</a:t>
            </a:r>
            <a:endParaRPr lang="ru-RU" b="1" dirty="0"/>
          </a:p>
        </p:txBody>
      </p:sp>
      <p:pic>
        <p:nvPicPr>
          <p:cNvPr id="16" name="Picture 29" descr="Янтарь 2П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7076" y="2749521"/>
            <a:ext cx="525204" cy="727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0" descr="Янтарь-1Ж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328" y="2045608"/>
            <a:ext cx="618960" cy="675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666" y="2798857"/>
            <a:ext cx="216284" cy="628395"/>
          </a:xfrm>
          <a:prstGeom prst="rect">
            <a:avLst/>
          </a:prstGeom>
        </p:spPr>
      </p:pic>
      <p:cxnSp>
        <p:nvCxnSpPr>
          <p:cNvPr id="19" name="Прямая соединительная линия 18"/>
          <p:cNvCxnSpPr/>
          <p:nvPr/>
        </p:nvCxnSpPr>
        <p:spPr>
          <a:xfrm>
            <a:off x="5364088" y="1268760"/>
            <a:ext cx="0" cy="4536504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Рисунок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343" y="4483006"/>
            <a:ext cx="720226" cy="369591"/>
          </a:xfrm>
          <a:prstGeom prst="rect">
            <a:avLst/>
          </a:prstGeom>
        </p:spPr>
      </p:pic>
      <p:pic>
        <p:nvPicPr>
          <p:cNvPr id="21" name="Picture 6" descr="ДКГ-РМ162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01935" y="4437112"/>
            <a:ext cx="572868" cy="461376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168" y="4919415"/>
            <a:ext cx="816812" cy="75929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" r="8706"/>
          <a:stretch/>
        </p:blipFill>
        <p:spPr>
          <a:xfrm>
            <a:off x="6591164" y="5157193"/>
            <a:ext cx="1004802" cy="571023"/>
          </a:xfrm>
          <a:prstGeom prst="rect">
            <a:avLst/>
          </a:prstGeom>
        </p:spPr>
      </p:pic>
      <p:cxnSp>
        <p:nvCxnSpPr>
          <p:cNvPr id="24" name="Прямая соединительная линия 23"/>
          <p:cNvCxnSpPr/>
          <p:nvPr/>
        </p:nvCxnSpPr>
        <p:spPr>
          <a:xfrm flipH="1">
            <a:off x="5592171" y="3717032"/>
            <a:ext cx="3084287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7827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>
          <a:xfrm>
            <a:off x="-540568" y="6526361"/>
            <a:ext cx="2133600" cy="365125"/>
          </a:xfrm>
        </p:spPr>
        <p:txBody>
          <a:bodyPr/>
          <a:lstStyle/>
          <a:p>
            <a:fld id="{26E6542A-CDDE-0A4D-9BEA-1CDB85DF59E6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System of acquisition </a:t>
            </a:r>
            <a:r>
              <a:rPr lang="ru-RU" b="1" dirty="0"/>
              <a:t/>
            </a:r>
            <a:br>
              <a:rPr lang="ru-RU" b="1" dirty="0"/>
            </a:br>
            <a:r>
              <a:rPr lang="en-US" b="1" dirty="0"/>
              <a:t>and analyzing data on alarms of PRM’s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217771" y="1124163"/>
            <a:ext cx="16095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/>
              <a:t>Border Crossings</a:t>
            </a:r>
            <a:endParaRPr lang="ru-RU" sz="16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956812" y="1146175"/>
            <a:ext cx="195489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/>
              <a:t>Customs Main Office</a:t>
            </a:r>
            <a:endParaRPr lang="ru-RU" sz="16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796136" y="908721"/>
            <a:ext cx="32621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/>
              <a:t>Federal Customs Service </a:t>
            </a:r>
          </a:p>
          <a:p>
            <a:pPr algn="ctr"/>
            <a:r>
              <a:rPr lang="en-US" sz="1600" dirty="0" smtClean="0"/>
              <a:t>Control Center of customs control of nuclear and radioactive materials</a:t>
            </a:r>
            <a:endParaRPr lang="ru-RU" sz="1600" dirty="0"/>
          </a:p>
        </p:txBody>
      </p:sp>
      <p:pic>
        <p:nvPicPr>
          <p:cNvPr id="10" name="Picture 5" descr="H:\МАТЕРИАЛЫ ПО ПРОВЕДЕНИЮ ДЕМОНСТРАЦИИ ВАУИС в 2011 году\СЗТУВыбМАППТорф0206101346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87" y="3577457"/>
            <a:ext cx="1669257" cy="2659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 descr="H:\МАТЕРИАЛЫ ПО ПРОВЕДЕНИЮ ДЕМОНСТРАЦИИ ВАУИС в 2011 году\СЗТУВыбЖПЛуж0305102004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511" y="3572868"/>
            <a:ext cx="1640682" cy="2659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Группа 11"/>
          <p:cNvGrpSpPr/>
          <p:nvPr/>
        </p:nvGrpSpPr>
        <p:grpSpPr>
          <a:xfrm>
            <a:off x="888176" y="1667274"/>
            <a:ext cx="7284224" cy="1617711"/>
            <a:chOff x="888176" y="1340768"/>
            <a:chExt cx="7284224" cy="1617711"/>
          </a:xfrm>
        </p:grpSpPr>
        <p:grpSp>
          <p:nvGrpSpPr>
            <p:cNvPr id="13" name="Группа 12"/>
            <p:cNvGrpSpPr/>
            <p:nvPr/>
          </p:nvGrpSpPr>
          <p:grpSpPr>
            <a:xfrm>
              <a:off x="888176" y="1340768"/>
              <a:ext cx="2088232" cy="1617711"/>
              <a:chOff x="888176" y="1720231"/>
              <a:chExt cx="2088232" cy="1617711"/>
            </a:xfrm>
          </p:grpSpPr>
          <p:sp>
            <p:nvSpPr>
              <p:cNvPr id="27" name="Скругленный прямоугольник 26"/>
              <p:cNvSpPr/>
              <p:nvPr/>
            </p:nvSpPr>
            <p:spPr>
              <a:xfrm>
                <a:off x="888176" y="1720231"/>
                <a:ext cx="2088232" cy="1617711"/>
              </a:xfrm>
              <a:prstGeom prst="roundRect">
                <a:avLst/>
              </a:prstGeom>
              <a:solidFill>
                <a:schemeClr val="bg1"/>
              </a:solidFill>
              <a:ln w="3175">
                <a:solidFill>
                  <a:srgbClr val="6CC35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1032191" y="2080271"/>
                <a:ext cx="1776984" cy="864096"/>
                <a:chOff x="1032191" y="2080271"/>
                <a:chExt cx="1776984" cy="864096"/>
              </a:xfrm>
            </p:grpSpPr>
            <p:pic>
              <p:nvPicPr>
                <p:cNvPr id="29" name="Picture 2" descr="C:\Users\tkdrm_bannikh\Desktop\ФИНЫ\office.png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45079" y="2080271"/>
                  <a:ext cx="864096" cy="86409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0" name="Picture 30" descr="Янтарь1А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5960"/>
                <a:stretch>
                  <a:fillRect/>
                </a:stretch>
              </p:blipFill>
              <p:spPr bwMode="auto">
                <a:xfrm>
                  <a:off x="1032191" y="2224287"/>
                  <a:ext cx="411838" cy="5760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cxnSp>
              <p:nvCxnSpPr>
                <p:cNvPr id="31" name="Прямая со стрелкой 30"/>
                <p:cNvCxnSpPr>
                  <a:stCxn id="30" idx="3"/>
                  <a:endCxn id="29" idx="1"/>
                </p:cNvCxnSpPr>
                <p:nvPr/>
              </p:nvCxnSpPr>
              <p:spPr>
                <a:xfrm>
                  <a:off x="1444029" y="2512319"/>
                  <a:ext cx="501050" cy="0"/>
                </a:xfrm>
                <a:prstGeom prst="straightConnector1">
                  <a:avLst/>
                </a:prstGeom>
                <a:ln>
                  <a:solidFill>
                    <a:srgbClr val="6CC351"/>
                  </a:solidFill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4" name="Группа 13"/>
            <p:cNvGrpSpPr/>
            <p:nvPr/>
          </p:nvGrpSpPr>
          <p:grpSpPr>
            <a:xfrm>
              <a:off x="4139952" y="1340768"/>
              <a:ext cx="1368152" cy="1617711"/>
              <a:chOff x="4067944" y="1720231"/>
              <a:chExt cx="1368152" cy="1617711"/>
            </a:xfrm>
          </p:grpSpPr>
          <p:sp>
            <p:nvSpPr>
              <p:cNvPr id="25" name="Скругленный прямоугольник 24"/>
              <p:cNvSpPr/>
              <p:nvPr/>
            </p:nvSpPr>
            <p:spPr>
              <a:xfrm>
                <a:off x="4067944" y="1720231"/>
                <a:ext cx="1368152" cy="1617711"/>
              </a:xfrm>
              <a:prstGeom prst="roundRect">
                <a:avLst/>
              </a:prstGeom>
              <a:solidFill>
                <a:schemeClr val="bg1"/>
              </a:solidFill>
              <a:ln w="3175">
                <a:solidFill>
                  <a:srgbClr val="6CC35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26" name="Рисунок 25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15634" y="1988157"/>
                <a:ext cx="1069392" cy="1069392"/>
              </a:xfrm>
              <a:prstGeom prst="rect">
                <a:avLst/>
              </a:prstGeom>
            </p:spPr>
          </p:pic>
        </p:grpSp>
        <p:grpSp>
          <p:nvGrpSpPr>
            <p:cNvPr id="15" name="Группа 14"/>
            <p:cNvGrpSpPr/>
            <p:nvPr/>
          </p:nvGrpSpPr>
          <p:grpSpPr>
            <a:xfrm>
              <a:off x="6804248" y="1340768"/>
              <a:ext cx="1368152" cy="1617711"/>
              <a:chOff x="6804248" y="1720231"/>
              <a:chExt cx="1368152" cy="1617711"/>
            </a:xfrm>
          </p:grpSpPr>
          <p:grpSp>
            <p:nvGrpSpPr>
              <p:cNvPr id="21" name="Группа 20"/>
              <p:cNvGrpSpPr/>
              <p:nvPr/>
            </p:nvGrpSpPr>
            <p:grpSpPr>
              <a:xfrm>
                <a:off x="6804248" y="1720231"/>
                <a:ext cx="1368152" cy="1617711"/>
                <a:chOff x="6804248" y="1720231"/>
                <a:chExt cx="1368152" cy="1617711"/>
              </a:xfrm>
            </p:grpSpPr>
            <p:sp>
              <p:nvSpPr>
                <p:cNvPr id="23" name="Скругленный прямоугольник 22"/>
                <p:cNvSpPr/>
                <p:nvPr/>
              </p:nvSpPr>
              <p:spPr>
                <a:xfrm>
                  <a:off x="6804248" y="1720231"/>
                  <a:ext cx="1368152" cy="1617711"/>
                </a:xfrm>
                <a:prstGeom prst="roundRect">
                  <a:avLst/>
                </a:prstGeom>
                <a:solidFill>
                  <a:schemeClr val="bg1"/>
                </a:solidFill>
                <a:ln w="3175">
                  <a:solidFill>
                    <a:srgbClr val="6CC35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pic>
              <p:nvPicPr>
                <p:cNvPr id="24" name="Рисунок 23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2167" t="2989" r="24063"/>
                <a:stretch/>
              </p:blipFill>
              <p:spPr>
                <a:xfrm>
                  <a:off x="6932413" y="1766766"/>
                  <a:ext cx="1111821" cy="1506079"/>
                </a:xfrm>
                <a:prstGeom prst="rect">
                  <a:avLst/>
                </a:prstGeom>
              </p:spPr>
            </p:pic>
          </p:grpSp>
          <p:pic>
            <p:nvPicPr>
              <p:cNvPr id="22" name="Picture 7" descr="C:\Users\tkdrm_bannikh\Desktop\ФИНЫ\2cb08fc1c6cfa24803326053a2c17486.jpg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02707" y="2275795"/>
                <a:ext cx="604780" cy="45358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16" name="Прямая со стрелкой 15"/>
            <p:cNvCxnSpPr>
              <a:stCxn id="27" idx="3"/>
              <a:endCxn id="25" idx="1"/>
            </p:cNvCxnSpPr>
            <p:nvPr/>
          </p:nvCxnSpPr>
          <p:spPr>
            <a:xfrm>
              <a:off x="2976408" y="2149624"/>
              <a:ext cx="1163544" cy="0"/>
            </a:xfrm>
            <a:prstGeom prst="straightConnector1">
              <a:avLst/>
            </a:prstGeom>
            <a:ln w="28575" cmpd="sng">
              <a:solidFill>
                <a:srgbClr val="6CC35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 стрелкой 16"/>
            <p:cNvCxnSpPr>
              <a:stCxn id="25" idx="3"/>
              <a:endCxn id="23" idx="1"/>
            </p:cNvCxnSpPr>
            <p:nvPr/>
          </p:nvCxnSpPr>
          <p:spPr>
            <a:xfrm>
              <a:off x="5508104" y="2149624"/>
              <a:ext cx="1296144" cy="0"/>
            </a:xfrm>
            <a:prstGeom prst="straightConnector1">
              <a:avLst/>
            </a:prstGeom>
            <a:ln w="28575" cmpd="sng">
              <a:solidFill>
                <a:srgbClr val="6CC35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8" name="Picture 5" descr="H:\МАТЕРИАЛЫ ПО ПРОВЕДЕНИЮ ДЕМОНСТРАЦИИ ВАУИС в 2011 году\СЗТУВыбМАППТорф020610134629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421604" y="1608692"/>
              <a:ext cx="273151" cy="435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5" descr="H:\МАТЕРИАЛЫ ПО ПРОВЕДЕНИЮ ДЕМОНСТРАЦИИ ВАУИС в 2011 году\СЗТУВыбМАППТорф020610134629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019600" y="1608693"/>
              <a:ext cx="273151" cy="435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5" descr="H:\МАТЕРИАЛЫ ПО ПРОВЕДЕНИЮ ДЕМОНСТРАЦИИ ВАУИС в 2011 году\СЗТУВыбМАППТорф020610134629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557978" y="1608691"/>
              <a:ext cx="273151" cy="435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2" name="Прямоугольник 31"/>
          <p:cNvSpPr/>
          <p:nvPr/>
        </p:nvSpPr>
        <p:spPr>
          <a:xfrm>
            <a:off x="4572000" y="4641184"/>
            <a:ext cx="42233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/>
              <a:t>Examples of Alarm information from RPM’s which is sent to Control Center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987827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>
          <a:xfrm>
            <a:off x="-540568" y="6526361"/>
            <a:ext cx="2133600" cy="365125"/>
          </a:xfrm>
        </p:spPr>
        <p:txBody>
          <a:bodyPr/>
          <a:lstStyle/>
          <a:p>
            <a:fld id="{26E6542A-CDDE-0A4D-9BEA-1CDB85DF59E6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Custom control of nuclear and radioactive materials in Russian Federation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167845" y="1196753"/>
            <a:ext cx="2808313" cy="72564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Custom </a:t>
            </a:r>
            <a:r>
              <a:rPr lang="en-US" sz="1400" b="1" dirty="0">
                <a:solidFill>
                  <a:schemeClr val="tx1"/>
                </a:solidFill>
              </a:rPr>
              <a:t>control of nuclear and radioactive </a:t>
            </a:r>
            <a:r>
              <a:rPr lang="en-US" sz="1400" b="1" dirty="0" smtClean="0">
                <a:solidFill>
                  <a:schemeClr val="tx1"/>
                </a:solidFill>
              </a:rPr>
              <a:t>materials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71602" y="2443226"/>
            <a:ext cx="2808313" cy="841759"/>
          </a:xfrm>
          <a:prstGeom prst="rect">
            <a:avLst/>
          </a:prstGeom>
          <a:solidFill>
            <a:srgbClr val="FFC000"/>
          </a:soli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Prevention </a:t>
            </a:r>
            <a:r>
              <a:rPr lang="en-US" sz="1400" b="1" dirty="0">
                <a:solidFill>
                  <a:schemeClr val="tx1"/>
                </a:solidFill>
              </a:rPr>
              <a:t>of </a:t>
            </a:r>
            <a:r>
              <a:rPr lang="en-US" sz="1400" b="1" dirty="0" smtClean="0">
                <a:solidFill>
                  <a:schemeClr val="tx1"/>
                </a:solidFill>
              </a:rPr>
              <a:t>illicit trafficking of</a:t>
            </a:r>
          </a:p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 nuclear and radioactive </a:t>
            </a:r>
            <a:r>
              <a:rPr lang="en-US" sz="1400" b="1" dirty="0">
                <a:solidFill>
                  <a:schemeClr val="tx1"/>
                </a:solidFill>
              </a:rPr>
              <a:t>materials </a:t>
            </a:r>
            <a:endParaRPr lang="en-US" sz="1400" b="1" dirty="0" smtClean="0">
              <a:solidFill>
                <a:schemeClr val="tx1"/>
              </a:solidFill>
            </a:endParaRPr>
          </a:p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across </a:t>
            </a:r>
            <a:r>
              <a:rPr lang="en-US" sz="1400" b="1" dirty="0">
                <a:solidFill>
                  <a:schemeClr val="tx1"/>
                </a:solidFill>
              </a:rPr>
              <a:t>the border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436098" y="2443226"/>
            <a:ext cx="2808313" cy="841759"/>
          </a:xfrm>
          <a:prstGeom prst="rect">
            <a:avLst/>
          </a:prstGeom>
          <a:solidFill>
            <a:srgbClr val="A8BEEA"/>
          </a:soli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Objective </a:t>
            </a:r>
            <a:r>
              <a:rPr lang="en-US" sz="1400" b="1" dirty="0">
                <a:solidFill>
                  <a:schemeClr val="tx1"/>
                </a:solidFill>
              </a:rPr>
              <a:t>monitoring of legal shipments of nuclear and radioactive materials</a:t>
            </a:r>
            <a:endParaRPr lang="ru-RU" sz="1400" b="1" dirty="0">
              <a:solidFill>
                <a:schemeClr val="tx1"/>
              </a:solidFill>
            </a:endParaRPr>
          </a:p>
        </p:txBody>
      </p:sp>
      <p:cxnSp>
        <p:nvCxnSpPr>
          <p:cNvPr id="9" name="Соединительная линия уступом 8"/>
          <p:cNvCxnSpPr>
            <a:stCxn id="5" idx="2"/>
            <a:endCxn id="7" idx="0"/>
          </p:cNvCxnSpPr>
          <p:nvPr/>
        </p:nvCxnSpPr>
        <p:spPr>
          <a:xfrm rot="5400000">
            <a:off x="3213467" y="1084693"/>
            <a:ext cx="520824" cy="2196243"/>
          </a:xfrm>
          <a:prstGeom prst="bentConnector3">
            <a:avLst/>
          </a:prstGeom>
          <a:ln w="12700">
            <a:solidFill>
              <a:schemeClr val="tx1"/>
            </a:solidFill>
            <a:headEnd type="none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Соединительная линия уступом 9"/>
          <p:cNvCxnSpPr>
            <a:stCxn id="5" idx="2"/>
            <a:endCxn id="8" idx="0"/>
          </p:cNvCxnSpPr>
          <p:nvPr/>
        </p:nvCxnSpPr>
        <p:spPr>
          <a:xfrm rot="16200000" flipH="1">
            <a:off x="5445714" y="1048687"/>
            <a:ext cx="520824" cy="2268253"/>
          </a:xfrm>
          <a:prstGeom prst="bentConnector3">
            <a:avLst/>
          </a:prstGeom>
          <a:ln w="12700">
            <a:solidFill>
              <a:schemeClr val="tx1"/>
            </a:solidFill>
            <a:headEnd type="none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8" descr="C:\Backup From Old\DankoDYu\Фото\Фото-Янтарь\111111111111111111111111111\Gate, entry, relocated speedbump looking into Port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2" y="3572146"/>
            <a:ext cx="2808313" cy="20807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23" descr="C:\всё Шамков\Работа\Шамков\Программы обучения по ТКДРМ\Презентации\Красноярск 2011\пр 4_25-29.09 Красноярск\Фото УЭХК\IMG_081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8" y="3632354"/>
            <a:ext cx="2808313" cy="204309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1028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>
          <a:xfrm>
            <a:off x="-540568" y="6526361"/>
            <a:ext cx="2133600" cy="365125"/>
          </a:xfrm>
        </p:spPr>
        <p:txBody>
          <a:bodyPr/>
          <a:lstStyle/>
          <a:p>
            <a:fld id="{26E6542A-CDDE-0A4D-9BEA-1CDB85DF59E6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Prevention of illicit trafficking of nuclear and radioactive materials across the </a:t>
            </a:r>
            <a:r>
              <a:rPr lang="en-US" b="1" dirty="0" smtClean="0"/>
              <a:t>border</a:t>
            </a:r>
            <a:endParaRPr lang="ru-RU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75"/>
          <a:stretch>
            <a:fillRect/>
          </a:stretch>
        </p:blipFill>
        <p:spPr bwMode="auto">
          <a:xfrm>
            <a:off x="6485316" y="1484960"/>
            <a:ext cx="1903108" cy="1584000"/>
          </a:xfrm>
          <a:prstGeom prst="rect">
            <a:avLst/>
          </a:prstGeom>
          <a:noFill/>
          <a:ln w="63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H:\ГРАФИКА\#   ТАМОЖЕННЫЕ\виды Янторей\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84960"/>
            <a:ext cx="1903108" cy="1584000"/>
          </a:xfrm>
          <a:prstGeom prst="rect">
            <a:avLst/>
          </a:prstGeom>
          <a:noFill/>
          <a:ln w="63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_DSC088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4" t="6441" b="3131"/>
          <a:stretch>
            <a:fillRect/>
          </a:stretch>
        </p:blipFill>
        <p:spPr bwMode="auto">
          <a:xfrm>
            <a:off x="3652675" y="3933232"/>
            <a:ext cx="1903108" cy="1584000"/>
          </a:xfrm>
          <a:prstGeom prst="rect">
            <a:avLst/>
          </a:prstGeom>
          <a:noFill/>
          <a:ln w="63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2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675" y="1484960"/>
            <a:ext cx="1903108" cy="158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933056"/>
            <a:ext cx="1903108" cy="1584176"/>
          </a:xfrm>
          <a:prstGeom prst="rect">
            <a:avLst/>
          </a:prstGeom>
          <a:ln w="63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827584" y="3212976"/>
            <a:ext cx="1903108" cy="369322"/>
          </a:xfrm>
          <a:prstGeom prst="rect">
            <a:avLst/>
          </a:prstGeom>
          <a:noFill/>
        </p:spPr>
        <p:txBody>
          <a:bodyPr wrap="square" lIns="91428" tIns="45715" rIns="91428" bIns="45715" rtlCol="0">
            <a:spAutoFit/>
          </a:bodyPr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Vehicle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85316" y="3212976"/>
            <a:ext cx="1903108" cy="369322"/>
          </a:xfrm>
          <a:prstGeom prst="rect">
            <a:avLst/>
          </a:prstGeom>
          <a:noFill/>
        </p:spPr>
        <p:txBody>
          <a:bodyPr wrap="square" lIns="91428" tIns="45715" rIns="91428" bIns="45715" rtlCol="0">
            <a:spAutoFit/>
          </a:bodyPr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Seaports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52675" y="3212976"/>
            <a:ext cx="1903108" cy="369322"/>
          </a:xfrm>
          <a:prstGeom prst="rect">
            <a:avLst/>
          </a:prstGeom>
          <a:noFill/>
        </p:spPr>
        <p:txBody>
          <a:bodyPr wrap="square" lIns="91428" tIns="45715" rIns="91428" bIns="45715" rtlCol="0">
            <a:spAutoFit/>
          </a:bodyPr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Railway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27584" y="5640255"/>
            <a:ext cx="1903108" cy="369322"/>
          </a:xfrm>
          <a:prstGeom prst="rect">
            <a:avLst/>
          </a:prstGeom>
          <a:noFill/>
        </p:spPr>
        <p:txBody>
          <a:bodyPr wrap="square" lIns="91428" tIns="45715" rIns="91428" bIns="45715" rtlCol="0">
            <a:spAutoFit/>
          </a:bodyPr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 terminals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52675" y="5640255"/>
            <a:ext cx="1903108" cy="369322"/>
          </a:xfrm>
          <a:prstGeom prst="rect">
            <a:avLst/>
          </a:prstGeom>
          <a:noFill/>
        </p:spPr>
        <p:txBody>
          <a:bodyPr wrap="square" lIns="91428" tIns="45715" rIns="91428" bIns="45715" rtlCol="0">
            <a:spAutoFit/>
          </a:bodyPr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Pedestrians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316" y="3933232"/>
            <a:ext cx="1903108" cy="158382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6485316" y="5640255"/>
            <a:ext cx="1903108" cy="369322"/>
          </a:xfrm>
          <a:prstGeom prst="rect">
            <a:avLst/>
          </a:prstGeom>
          <a:noFill/>
        </p:spPr>
        <p:txBody>
          <a:bodyPr wrap="square" lIns="91428" tIns="45715" rIns="91428" bIns="45715" rtlCol="0">
            <a:spAutoFit/>
          </a:bodyPr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Airports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51028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>
          <a:xfrm>
            <a:off x="-540568" y="6526361"/>
            <a:ext cx="2133600" cy="365125"/>
          </a:xfrm>
        </p:spPr>
        <p:txBody>
          <a:bodyPr/>
          <a:lstStyle/>
          <a:p>
            <a:fld id="{26E6542A-CDDE-0A4D-9BEA-1CDB85DF59E6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Technique of prevention of illicit trafficking</a:t>
            </a:r>
            <a:br>
              <a:rPr lang="en-US" b="1" dirty="0"/>
            </a:br>
            <a:r>
              <a:rPr lang="en-US" b="1" dirty="0"/>
              <a:t>Customs </a:t>
            </a:r>
            <a:r>
              <a:rPr lang="en-US" b="1" dirty="0" smtClean="0"/>
              <a:t>Inspection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51523" y="1340768"/>
            <a:ext cx="2448271" cy="129614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/>
          <a:p>
            <a:pPr algn="ctr"/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74006" y="3279413"/>
            <a:ext cx="8617634" cy="274187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/>
          <a:p>
            <a:endParaRPr lang="ru-RU" dirty="0">
              <a:solidFill>
                <a:schemeClr val="tx1"/>
              </a:solidFill>
            </a:endParaRPr>
          </a:p>
        </p:txBody>
      </p:sp>
      <p:cxnSp>
        <p:nvCxnSpPr>
          <p:cNvPr id="8" name="Прямая со стрелкой 7"/>
          <p:cNvCxnSpPr>
            <a:stCxn id="11" idx="2"/>
            <a:endCxn id="7" idx="0"/>
          </p:cNvCxnSpPr>
          <p:nvPr/>
        </p:nvCxnSpPr>
        <p:spPr>
          <a:xfrm>
            <a:off x="4572001" y="2636913"/>
            <a:ext cx="10822" cy="642503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39555" y="5157193"/>
            <a:ext cx="8086541" cy="646321"/>
          </a:xfrm>
          <a:prstGeom prst="rect">
            <a:avLst/>
          </a:prstGeom>
          <a:solidFill>
            <a:srgbClr val="6CC351"/>
          </a:solidFill>
          <a:ln>
            <a:solidFill>
              <a:schemeClr val="tx1"/>
            </a:solidFill>
          </a:ln>
        </p:spPr>
        <p:txBody>
          <a:bodyPr wrap="square" lIns="91428" tIns="45715" rIns="91428" bIns="45715" rtlCol="0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Front line officers are responsible for this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procedure</a:t>
            </a: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During this procedure cargo compartments, luggage, package, etc.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 NOT OPENED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9554" y="3657808"/>
            <a:ext cx="2556283" cy="1200318"/>
          </a:xfrm>
          <a:prstGeom prst="rect">
            <a:avLst/>
          </a:prstGeom>
          <a:noFill/>
          <a:ln>
            <a:noFill/>
          </a:ln>
        </p:spPr>
        <p:txBody>
          <a:bodyPr wrap="square" lIns="91428" tIns="45715" rIns="91428" bIns="45715" rtlCol="0">
            <a:spAutoFit/>
          </a:bodyPr>
          <a:lstStyle/>
          <a:p>
            <a:r>
              <a:rPr lang="en-US" sz="2400" b="1" dirty="0"/>
              <a:t>Customs</a:t>
            </a:r>
          </a:p>
          <a:p>
            <a:r>
              <a:rPr lang="en-US" sz="2400" b="1" dirty="0" smtClean="0"/>
              <a:t>Inspection</a:t>
            </a:r>
            <a:endParaRPr lang="en-US" sz="2400" b="1" dirty="0"/>
          </a:p>
          <a:p>
            <a:r>
              <a:rPr lang="en-US" sz="2400" b="1" dirty="0"/>
              <a:t>Procedure</a:t>
            </a:r>
            <a:endParaRPr lang="ru-RU" sz="24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347867" y="1340768"/>
            <a:ext cx="2448271" cy="129614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/>
          <a:p>
            <a:pPr algn="ctr"/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444211" y="1340768"/>
            <a:ext cx="2448271" cy="129614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/>
          <a:p>
            <a:pPr algn="ctr"/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13" name="Picture 30" descr="Янтарь1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60"/>
          <a:stretch>
            <a:fillRect/>
          </a:stretch>
        </p:blipFill>
        <p:spPr bwMode="auto">
          <a:xfrm>
            <a:off x="1696807" y="1578219"/>
            <a:ext cx="690082" cy="965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4-конечная звезда 13"/>
          <p:cNvSpPr/>
          <p:nvPr/>
        </p:nvSpPr>
        <p:spPr>
          <a:xfrm>
            <a:off x="2082922" y="1412776"/>
            <a:ext cx="432048" cy="432048"/>
          </a:xfrm>
          <a:prstGeom prst="star4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359534" y="1497568"/>
            <a:ext cx="1337274" cy="369322"/>
          </a:xfrm>
          <a:prstGeom prst="rect">
            <a:avLst/>
          </a:prstGeom>
          <a:noFill/>
          <a:ln>
            <a:noFill/>
          </a:ln>
        </p:spPr>
        <p:txBody>
          <a:bodyPr wrap="square" lIns="91428" tIns="45715" rIns="91428" bIns="45715" rtlCol="0">
            <a:spAutoFit/>
          </a:bodyPr>
          <a:lstStyle/>
          <a:p>
            <a:r>
              <a:rPr lang="en-US" b="1" dirty="0" smtClean="0"/>
              <a:t>RPM Alarm</a:t>
            </a:r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417" y="1535366"/>
            <a:ext cx="906948" cy="90694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491880" y="1505208"/>
            <a:ext cx="1337274" cy="923320"/>
          </a:xfrm>
          <a:prstGeom prst="rect">
            <a:avLst/>
          </a:prstGeom>
          <a:noFill/>
          <a:ln>
            <a:noFill/>
          </a:ln>
        </p:spPr>
        <p:txBody>
          <a:bodyPr wrap="square" lIns="91428" tIns="45715" rIns="91428" bIns="45715" rtlCol="0">
            <a:spAutoFit/>
          </a:bodyPr>
          <a:lstStyle/>
          <a:p>
            <a:r>
              <a:rPr lang="en-US" b="1" dirty="0" smtClean="0"/>
              <a:t>Radiation</a:t>
            </a:r>
          </a:p>
          <a:p>
            <a:r>
              <a:rPr lang="en-US" b="1" dirty="0" smtClean="0"/>
              <a:t>Hazard</a:t>
            </a:r>
          </a:p>
          <a:p>
            <a:r>
              <a:rPr lang="en-US" b="1" dirty="0" smtClean="0"/>
              <a:t>Signs</a:t>
            </a:r>
            <a:endParaRPr lang="ru-RU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93" y="1628800"/>
            <a:ext cx="946136" cy="70960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589619" y="1391004"/>
            <a:ext cx="1337274" cy="1200318"/>
          </a:xfrm>
          <a:prstGeom prst="rect">
            <a:avLst/>
          </a:prstGeom>
          <a:noFill/>
          <a:ln>
            <a:noFill/>
          </a:ln>
        </p:spPr>
        <p:txBody>
          <a:bodyPr wrap="square" lIns="91428" tIns="45715" rIns="91428" bIns="45715" rtlCol="0">
            <a:spAutoFit/>
          </a:bodyPr>
          <a:lstStyle/>
          <a:p>
            <a:r>
              <a:rPr lang="en-US" b="1" dirty="0" smtClean="0"/>
              <a:t>Information</a:t>
            </a:r>
          </a:p>
          <a:p>
            <a:r>
              <a:rPr lang="en-US" b="1" dirty="0" smtClean="0"/>
              <a:t>From</a:t>
            </a:r>
          </a:p>
          <a:p>
            <a:r>
              <a:rPr lang="en-US" b="1" dirty="0" smtClean="0"/>
              <a:t>Special</a:t>
            </a:r>
          </a:p>
          <a:p>
            <a:r>
              <a:rPr lang="en-US" b="1" dirty="0" smtClean="0"/>
              <a:t>Services </a:t>
            </a:r>
            <a:endParaRPr lang="ru-RU" dirty="0"/>
          </a:p>
        </p:txBody>
      </p:sp>
      <p:cxnSp>
        <p:nvCxnSpPr>
          <p:cNvPr id="20" name="Соединительная линия уступом 19"/>
          <p:cNvCxnSpPr>
            <a:stCxn id="5" idx="2"/>
            <a:endCxn id="7" idx="0"/>
          </p:cNvCxnSpPr>
          <p:nvPr/>
        </p:nvCxnSpPr>
        <p:spPr>
          <a:xfrm rot="16200000" flipH="1">
            <a:off x="2707990" y="1404580"/>
            <a:ext cx="642503" cy="3107166"/>
          </a:xfrm>
          <a:prstGeom prst="bentConnector3">
            <a:avLst/>
          </a:prstGeom>
          <a:ln w="1905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Соединительная линия уступом 20"/>
          <p:cNvCxnSpPr>
            <a:stCxn id="12" idx="2"/>
            <a:endCxn id="7" idx="0"/>
          </p:cNvCxnSpPr>
          <p:nvPr/>
        </p:nvCxnSpPr>
        <p:spPr>
          <a:xfrm rot="5400000">
            <a:off x="5804334" y="1415402"/>
            <a:ext cx="642503" cy="3085522"/>
          </a:xfrm>
          <a:prstGeom prst="bentConnector3">
            <a:avLst/>
          </a:prstGeom>
          <a:ln w="1905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Рисунок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990" y="3787131"/>
            <a:ext cx="1835054" cy="941672"/>
          </a:xfrm>
          <a:prstGeom prst="rect">
            <a:avLst/>
          </a:prstGeom>
        </p:spPr>
      </p:pic>
      <p:pic>
        <p:nvPicPr>
          <p:cNvPr id="23" name="Picture 6" descr="ДКГ-РМ162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36096" y="3571921"/>
            <a:ext cx="1459608" cy="1175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028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3701</TotalTime>
  <Words>643</Words>
  <Application>Microsoft Office PowerPoint</Application>
  <PresentationFormat>Экран (4:3)</PresentationFormat>
  <Paragraphs>151</Paragraphs>
  <Slides>16</Slides>
  <Notes>15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Customs control system for fissile and radioactive materials in the Russian Federation </vt:lpstr>
      <vt:lpstr>Customs control of nuclear and radioactive materials in Russian Federation</vt:lpstr>
      <vt:lpstr>Customs authorities controlling nuclear and radioactive materials</vt:lpstr>
      <vt:lpstr>Custom authorities training</vt:lpstr>
      <vt:lpstr>Equipment at border crossings</vt:lpstr>
      <vt:lpstr>System of acquisition  and analyzing data on alarms of PRM’s</vt:lpstr>
      <vt:lpstr>Custom control of nuclear and radioactive materials in Russian Federation</vt:lpstr>
      <vt:lpstr>Prevention of illicit trafficking of nuclear and radioactive materials across the border</vt:lpstr>
      <vt:lpstr>Technique of prevention of illicit trafficking Customs Inspection</vt:lpstr>
      <vt:lpstr>Technique of prevention of illicit trafficking Deep Customs Inspection</vt:lpstr>
      <vt:lpstr>Customs control of legal shipments</vt:lpstr>
      <vt:lpstr>Training and exercises </vt:lpstr>
      <vt:lpstr>International cooperation</vt:lpstr>
      <vt:lpstr>International cooperation</vt:lpstr>
      <vt:lpstr>International cooperation</vt:lpstr>
      <vt:lpstr>International cooperation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Порядок взаимодействия должностных лиц сопредельных таможенных органов таможенных служб Российской Федерации и Финляндской Республики при обмене документами в случаях возврата товаров и транспортных средств с повышенным уровнем ионизирующего излучения</dc:title>
  <dc:creator>Фамилия</dc:creator>
  <cp:lastModifiedBy>Котовщиков Владислав Юрьевич</cp:lastModifiedBy>
  <cp:revision>183</cp:revision>
  <cp:lastPrinted>2019-10-14T12:03:28Z</cp:lastPrinted>
  <dcterms:created xsi:type="dcterms:W3CDTF">2016-03-24T12:18:51Z</dcterms:created>
  <dcterms:modified xsi:type="dcterms:W3CDTF">2020-02-04T17:15:07Z</dcterms:modified>
</cp:coreProperties>
</file>