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27"/>
  </p:notesMasterIdLst>
  <p:sldIdLst>
    <p:sldId id="322" r:id="rId2"/>
    <p:sldId id="323" r:id="rId3"/>
    <p:sldId id="320" r:id="rId4"/>
    <p:sldId id="317" r:id="rId5"/>
    <p:sldId id="325" r:id="rId6"/>
    <p:sldId id="326" r:id="rId7"/>
    <p:sldId id="327" r:id="rId8"/>
    <p:sldId id="328" r:id="rId9"/>
    <p:sldId id="329" r:id="rId10"/>
    <p:sldId id="334" r:id="rId11"/>
    <p:sldId id="335" r:id="rId12"/>
    <p:sldId id="330" r:id="rId13"/>
    <p:sldId id="336" r:id="rId14"/>
    <p:sldId id="331" r:id="rId15"/>
    <p:sldId id="337" r:id="rId16"/>
    <p:sldId id="338" r:id="rId17"/>
    <p:sldId id="332" r:id="rId18"/>
    <p:sldId id="339" r:id="rId19"/>
    <p:sldId id="347" r:id="rId20"/>
    <p:sldId id="349" r:id="rId21"/>
    <p:sldId id="350" r:id="rId22"/>
    <p:sldId id="344" r:id="rId23"/>
    <p:sldId id="345" r:id="rId24"/>
    <p:sldId id="346" r:id="rId25"/>
    <p:sldId id="316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862" autoAdjust="0"/>
  </p:normalViewPr>
  <p:slideViewPr>
    <p:cSldViewPr snapToGrid="0">
      <p:cViewPr varScale="1">
        <p:scale>
          <a:sx n="67" d="100"/>
          <a:sy n="67" d="100"/>
        </p:scale>
        <p:origin x="10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9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E83CB7-AC3D-4EDB-8CE0-B2F43677CE29}" type="datetimeFigureOut">
              <a:rPr lang="en-US" smtClean="0"/>
              <a:t>12/23/2019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F3F453-AC67-4B1B-BED4-BFA8C4A5B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55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Cesium blood irradiator pick-up &amp; disposal </a:t>
            </a:r>
            <a:r>
              <a:rPr lang="en-US" sz="1200" dirty="0"/>
              <a:t>9/12/2017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cesium irradiator compares to x-ray irradiators, differences in maintenance costs, how to decide between x-ray manufacturers, process for making a corporate decision to remove the cesium, etc. If you could touch upon your experience addressing some of these questions,</a:t>
            </a:r>
            <a:endParaRPr lang="en-US" sz="1200" dirty="0"/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3F453-AC67-4B1B-BED4-BFA8C4A5B9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14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3F453-AC67-4B1B-BED4-BFA8C4A5B9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51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3F453-AC67-4B1B-BED4-BFA8C4A5B9A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72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3F453-AC67-4B1B-BED4-BFA8C4A5B9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86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3F453-AC67-4B1B-BED4-BFA8C4A5B9A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05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3F453-AC67-4B1B-BED4-BFA8C4A5B9A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049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3F453-AC67-4B1B-BED4-BFA8C4A5B9A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519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3F453-AC67-4B1B-BED4-BFA8C4A5B9A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320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3F453-AC67-4B1B-BED4-BFA8C4A5B9A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0637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The proposal includes unloading the IBL-437C source using a 15,000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portable hot cell for shipment in the INL 10-160B Type B transportation package.  This package is mounted on its own tractor trailer.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The total dimensions of the tractor and trailer are below: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Total vehicle length - 71 feet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Vehicle width - 8.6 feet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Vehicle height - 13.6 feet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Cask height - 13 feet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Ground clearance - 8 inches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Weight 80,000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lbs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(with cask empty)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A minimum of a 30 ton hydraulic crane is needed to support the project - crane is provided as part of the bid.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3F453-AC67-4B1B-BED4-BFA8C4A5B9A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957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The proposal includes unloading the IBL-437C source using a 15,000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portable hot cell for shipment in the INL 10-160B Type B transportation package.  This package is mounted on its own tractor trailer.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The total dimensions of the tractor and trailer are below: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Total vehicle length - 71 feet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Vehicle width - 8.6 feet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Vehicle height - 13.6 feet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Cask height - 13 feet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Ground clearance - 8 inches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Weight 80,000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lbs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(with cask empty)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A minimum of a 30 ton hydraulic crane is needed to support the project - crane is provided as part of the bid.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3F453-AC67-4B1B-BED4-BFA8C4A5B9A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01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3F453-AC67-4B1B-BED4-BFA8C4A5B9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777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The proposal includes unloading the IBL-437C source using a 15,000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portable hot cell for shipment in the INL 10-160B Type B transportation package.  This package is mounted on its own tractor trailer.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The total dimensions of the tractor and trailer are below: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Total vehicle length - 71 feet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Vehicle width - 8.6 feet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Vehicle height - 13.6 feet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Cask height - 13 feet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Ground clearance - 8 inches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Weight 80,000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lbs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(with cask empty)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A minimum of a 30 ton hydraulic crane is needed to support the project - crane is provided as part of the bid.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3F453-AC67-4B1B-BED4-BFA8C4A5B9A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4219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The proposal includes unloading the IBL-437C source using a 15,000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portable hot cell for shipment in the INL 10-160B Type B transportation package.  This package is mounted on its own tractor trailer.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The total dimensions of the tractor and trailer are below: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Total vehicle length - 71 feet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Vehicle width - 8.6 feet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Vehicle height - 13.6 feet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Cask height - 13 feet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Ground clearance - 8 inches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Weight 80,000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lbs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(with cask empty)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A minimum of a 30 ton hydraulic crane is needed to support the project - crane is provided as part of the bid.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3F453-AC67-4B1B-BED4-BFA8C4A5B9A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690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3F453-AC67-4B1B-BED4-BFA8C4A5B9A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24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3F453-AC67-4B1B-BED4-BFA8C4A5B9A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752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3F453-AC67-4B1B-BED4-BFA8C4A5B9A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883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3F453-AC67-4B1B-BED4-BFA8C4A5B9A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66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3F453-AC67-4B1B-BED4-BFA8C4A5B9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73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3F453-AC67-4B1B-BED4-BFA8C4A5B9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03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3F453-AC67-4B1B-BED4-BFA8C4A5B9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49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3F453-AC67-4B1B-BED4-BFA8C4A5B9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07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3F453-AC67-4B1B-BED4-BFA8C4A5B9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67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3F453-AC67-4B1B-BED4-BFA8C4A5B9A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66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3F453-AC67-4B1B-BED4-BFA8C4A5B9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56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640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0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69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7192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09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4211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52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289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52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23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29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89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34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43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36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6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557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0124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6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marissa.hernandez@atlantichealth.org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5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649" y="1515619"/>
            <a:ext cx="11378814" cy="1434660"/>
          </a:xfrm>
        </p:spPr>
        <p:txBody>
          <a:bodyPr>
            <a:normAutofit/>
          </a:bodyPr>
          <a:lstStyle/>
          <a:p>
            <a:r>
              <a:rPr lang="en-US" sz="4000" b="1" dirty="0"/>
              <a:t>Switching from a Cesium-137 blood irradiator to an x-ray irradiator:</a:t>
            </a:r>
            <a:endParaRPr lang="en-US" sz="4000" b="1" dirty="0"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457" y="4763918"/>
            <a:ext cx="7623886" cy="131359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Marissa Hernandez, M.S., DABMP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Manager &amp; Chief Physicist, Radiation Physics &amp; Safety, Atlantic Health System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Safety Officer, Morristown Medical Center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755" y="6322646"/>
            <a:ext cx="2110931" cy="349896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03749" y="2950279"/>
            <a:ext cx="10645255" cy="14346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Experience at a Community-based Hospital in the Northeastern U.S.</a:t>
            </a:r>
            <a:endParaRPr lang="en-US" sz="4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146" name="Picture 1" descr="image007">
            <a:extLst>
              <a:ext uri="{FF2B5EF4-FFF2-40B4-BE49-F238E27FC236}">
                <a16:creationId xmlns:a16="http://schemas.microsoft.com/office/drawing/2014/main" id="{EDB9B71A-8279-43BA-987A-64540F604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36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281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755" y="6322646"/>
            <a:ext cx="2110931" cy="349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264417-5DB5-4C2F-AE8B-3A8A24708C05}"/>
              </a:ext>
            </a:extLst>
          </p:cNvPr>
          <p:cNvSpPr txBox="1"/>
          <p:nvPr/>
        </p:nvSpPr>
        <p:spPr>
          <a:xfrm>
            <a:off x="0" y="111508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Rationale Behind the Decision to Replace the Cesium Irradiator and Subsequent Experiences in With Using the X-ray Irradiator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D347F2-B538-4B77-A88A-893EF3860CBA}"/>
              </a:ext>
            </a:extLst>
          </p:cNvPr>
          <p:cNvSpPr/>
          <p:nvPr/>
        </p:nvSpPr>
        <p:spPr>
          <a:xfrm>
            <a:off x="249381" y="1461762"/>
            <a:ext cx="86267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/>
              <a:t>Increased efficiency and throughput from x-ray irradiators (continued)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433EA0-B21D-4F76-A5D4-21F7D9187522}"/>
              </a:ext>
            </a:extLst>
          </p:cNvPr>
          <p:cNvSpPr/>
          <p:nvPr/>
        </p:nvSpPr>
        <p:spPr>
          <a:xfrm>
            <a:off x="577272" y="2227241"/>
            <a:ext cx="11162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The following feedback were expressed by various laboratory personnel in the Blood Bank at MMC, when asked how their x-ray irradiator compared with their former cesium irradiator: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2865A0-6ACC-48C5-A0C0-1B5072DD432D}"/>
              </a:ext>
            </a:extLst>
          </p:cNvPr>
          <p:cNvSpPr/>
          <p:nvPr/>
        </p:nvSpPr>
        <p:spPr>
          <a:xfrm>
            <a:off x="577272" y="3028448"/>
            <a:ext cx="906549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dirty="0"/>
              <a:t>“There is no comparison” </a:t>
            </a:r>
          </a:p>
          <a:p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/>
              <a:t>“Minimal maintenance on the x-ray irradiator” </a:t>
            </a:r>
          </a:p>
          <a:p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/>
              <a:t>“Higher throughput” </a:t>
            </a:r>
          </a:p>
          <a:p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/>
              <a:t>“No separate water hook-up needed” </a:t>
            </a:r>
          </a:p>
          <a:p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/>
              <a:t>“One day during the first week of use, the x-ray irradiator faulted 4 times – only happened that time – no other instances; if it happens again, we simply call the vendor and they will deploy service personnel” </a:t>
            </a:r>
          </a:p>
          <a:p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/>
              <a:t>“No security issues” </a:t>
            </a:r>
          </a:p>
        </p:txBody>
      </p:sp>
    </p:spTree>
    <p:extLst>
      <p:ext uri="{BB962C8B-B14F-4D97-AF65-F5344CB8AC3E}">
        <p14:creationId xmlns:p14="http://schemas.microsoft.com/office/powerpoint/2010/main" val="24166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755" y="6322646"/>
            <a:ext cx="2110931" cy="349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264417-5DB5-4C2F-AE8B-3A8A24708C05}"/>
              </a:ext>
            </a:extLst>
          </p:cNvPr>
          <p:cNvSpPr txBox="1"/>
          <p:nvPr/>
        </p:nvSpPr>
        <p:spPr>
          <a:xfrm>
            <a:off x="0" y="111508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Rationale Behind the Decision to Replace the Cesium Irradiator and Subsequent Experiences in With Using the X-ray Irradiator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D347F2-B538-4B77-A88A-893EF3860CBA}"/>
              </a:ext>
            </a:extLst>
          </p:cNvPr>
          <p:cNvSpPr/>
          <p:nvPr/>
        </p:nvSpPr>
        <p:spPr>
          <a:xfrm>
            <a:off x="249381" y="1461762"/>
            <a:ext cx="88761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/>
              <a:t>Increased efficiency and throughput from x-ray irradiators (continued)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433EA0-B21D-4F76-A5D4-21F7D9187522}"/>
              </a:ext>
            </a:extLst>
          </p:cNvPr>
          <p:cNvSpPr/>
          <p:nvPr/>
        </p:nvSpPr>
        <p:spPr>
          <a:xfrm>
            <a:off x="586508" y="2124470"/>
            <a:ext cx="1036781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From the time the X-ray irradiator was operational at MMC, from August 2017 to the present, there have only been: </a:t>
            </a:r>
          </a:p>
          <a:p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/>
              <a:t>Three corrective services performed by the vendor. These included replacements of a control board and an HV cable and yielded a total downtime of less than 45 minutes.</a:t>
            </a:r>
          </a:p>
          <a:p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/>
              <a:t>Two annual preventive maintenance services, at approximately 2.5 hours each time, yielded a total downtime of less than 30 minutes. </a:t>
            </a:r>
          </a:p>
          <a:p>
            <a:pPr marL="742950" lvl="1" indent="-285750">
              <a:buFontTx/>
              <a:buChar char="-"/>
            </a:pPr>
            <a:r>
              <a:rPr lang="en-US" b="1" dirty="0"/>
              <a:t>During such maintenance periods, the service technician can allow interruptions to let the staff perform irradiations, if necessary. </a:t>
            </a:r>
          </a:p>
          <a:p>
            <a:pPr marL="742950" lvl="1" indent="-285750">
              <a:buFontTx/>
              <a:buChar char="-"/>
            </a:pPr>
            <a:r>
              <a:rPr lang="en-US" b="1" dirty="0"/>
              <a:t>In addition, when such services are anticipated, the facility is able to irradiate products ahead of time. </a:t>
            </a:r>
          </a:p>
        </p:txBody>
      </p:sp>
    </p:spTree>
    <p:extLst>
      <p:ext uri="{BB962C8B-B14F-4D97-AF65-F5344CB8AC3E}">
        <p14:creationId xmlns:p14="http://schemas.microsoft.com/office/powerpoint/2010/main" val="191880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755" y="6322646"/>
            <a:ext cx="2110931" cy="349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264417-5DB5-4C2F-AE8B-3A8A24708C05}"/>
              </a:ext>
            </a:extLst>
          </p:cNvPr>
          <p:cNvSpPr txBox="1"/>
          <p:nvPr/>
        </p:nvSpPr>
        <p:spPr>
          <a:xfrm>
            <a:off x="0" y="111508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Rationale Behind the Decision to Replace the Cesium Irradiator and Subsequent Experiences in With Using the X-ray Irradiator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66BA69-7029-475E-9577-6F89CD3D4425}"/>
              </a:ext>
            </a:extLst>
          </p:cNvPr>
          <p:cNvSpPr/>
          <p:nvPr/>
        </p:nvSpPr>
        <p:spPr>
          <a:xfrm>
            <a:off x="249381" y="1461762"/>
            <a:ext cx="10307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 b="1" dirty="0"/>
              <a:t>More prohibitive and costly regulatory requirements on cesium irradiators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922CC6-9C69-4A99-BB97-0D69DAF9C4FD}"/>
              </a:ext>
            </a:extLst>
          </p:cNvPr>
          <p:cNvSpPr/>
          <p:nvPr/>
        </p:nvSpPr>
        <p:spPr>
          <a:xfrm>
            <a:off x="572655" y="1750912"/>
            <a:ext cx="10945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Based on our experience at MMC, the regulatory requirements for cesium irradiators are more prohibitive and costly than those for X-ray irradiators: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0AA9B30-3A59-442B-9E3B-FD9CD5FDEB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188297"/>
              </p:ext>
            </p:extLst>
          </p:nvPr>
        </p:nvGraphicFramePr>
        <p:xfrm>
          <a:off x="674255" y="2369570"/>
          <a:ext cx="11327668" cy="3616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20434">
                  <a:extLst>
                    <a:ext uri="{9D8B030D-6E8A-4147-A177-3AD203B41FA5}">
                      <a16:colId xmlns:a16="http://schemas.microsoft.com/office/drawing/2014/main" val="2399394387"/>
                    </a:ext>
                  </a:extLst>
                </a:gridCol>
                <a:gridCol w="5007234">
                  <a:extLst>
                    <a:ext uri="{9D8B030D-6E8A-4147-A177-3AD203B41FA5}">
                      <a16:colId xmlns:a16="http://schemas.microsoft.com/office/drawing/2014/main" val="7532833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Cesium Irradiator (IBL-437C) 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lt1"/>
                          </a:solidFill>
                        </a:rPr>
                        <a:t>(~1100 Curies (41 </a:t>
                      </a:r>
                      <a:r>
                        <a:rPr lang="en-US" sz="1400" b="1" dirty="0" err="1">
                          <a:solidFill>
                            <a:schemeClr val="lt1"/>
                          </a:solidFill>
                        </a:rPr>
                        <a:t>TBq</a:t>
                      </a:r>
                      <a:r>
                        <a:rPr lang="en-US" sz="1400" b="1" dirty="0">
                          <a:solidFill>
                            <a:schemeClr val="lt1"/>
                          </a:solidFill>
                        </a:rPr>
                        <a:t>) at disposal date) </a:t>
                      </a:r>
                      <a:endParaRPr lang="en-US" sz="1400" b="1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X-ray Irradiator </a:t>
                      </a:r>
                    </a:p>
                    <a:p>
                      <a:pPr algn="ctr"/>
                      <a:r>
                        <a:rPr lang="en-US" sz="14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286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Must comply with Title 10 CFR 37: </a:t>
                      </a:r>
                    </a:p>
                    <a:p>
                      <a:pPr algn="ctr"/>
                      <a:r>
                        <a:rPr lang="fr-FR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fr-FR" sz="14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Trustworthiness</a:t>
                      </a:r>
                      <a:r>
                        <a:rPr lang="fr-FR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&amp; </a:t>
                      </a:r>
                      <a:r>
                        <a:rPr lang="fr-FR" sz="14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Reliability</a:t>
                      </a:r>
                      <a:r>
                        <a:rPr lang="fr-FR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(T&amp;R) </a:t>
                      </a:r>
                      <a:r>
                        <a:rPr lang="fr-FR" sz="14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requirements</a:t>
                      </a:r>
                      <a:r>
                        <a:rPr lang="fr-FR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Security, etc.):</a:t>
                      </a:r>
                      <a:r>
                        <a:rPr lang="en-US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>
                    <a:solidFill>
                      <a:schemeClr val="accent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Must comply with NJ Department of Environmental Protection (NJDEP) Cabinet X-ray Regulations: 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610183"/>
                  </a:ext>
                </a:extLst>
              </a:tr>
              <a:tr h="288655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T&amp;R Background Checks by HR </a:t>
                      </a:r>
                      <a:endParaRPr lang="en-US" sz="1400" dirty="0"/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Annual Physics Testing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009609"/>
                  </a:ext>
                </a:extLst>
              </a:tr>
              <a:tr h="31636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Fingerprinting – initially &amp; every 10 years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Semi-annual Door Interlock checks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34524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Annual Refresher Training – Security Program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60524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Annual Review – Access Authorization Program &amp; the Security Program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309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Local Law Enforcement Agency (LLEA) – Annual Training; Annual signed agreement; Facility Security updates; Incident notifications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346598"/>
                  </a:ext>
                </a:extLst>
              </a:tr>
              <a:tr h="31311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Quarterly RMS testing by Security &amp; the Alarm Company 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774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24/7 Security Surveillance of the Irradiator </a:t>
                      </a:r>
                    </a:p>
                    <a:p>
                      <a:pPr algn="ctr"/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(redundant systems); High-level Security Measures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760396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D0B2D25B-F6A2-4A18-8BBA-59B17C27BFD6}"/>
              </a:ext>
            </a:extLst>
          </p:cNvPr>
          <p:cNvSpPr/>
          <p:nvPr/>
        </p:nvSpPr>
        <p:spPr>
          <a:xfrm>
            <a:off x="674254" y="6012477"/>
            <a:ext cx="71951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MMC had a total of almost 300 staff &amp; contractors who were required to meet the above 10 CFR 37 requirements; 75% of which were required to be fingerprinted, as well as undergo FBI background checks. </a:t>
            </a:r>
          </a:p>
        </p:txBody>
      </p:sp>
      <p:sp>
        <p:nvSpPr>
          <p:cNvPr id="10" name="Right Arrow 4">
            <a:extLst>
              <a:ext uri="{FF2B5EF4-FFF2-40B4-BE49-F238E27FC236}">
                <a16:creationId xmlns:a16="http://schemas.microsoft.com/office/drawing/2014/main" id="{63D66A1C-68C6-405E-AEE1-61C6E56BEA87}"/>
              </a:ext>
            </a:extLst>
          </p:cNvPr>
          <p:cNvSpPr/>
          <p:nvPr/>
        </p:nvSpPr>
        <p:spPr>
          <a:xfrm>
            <a:off x="425679" y="3429000"/>
            <a:ext cx="248575" cy="177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1943DB0D-9E8B-4386-A870-6BE57BFFF976}"/>
              </a:ext>
            </a:extLst>
          </p:cNvPr>
          <p:cNvSpPr/>
          <p:nvPr/>
        </p:nvSpPr>
        <p:spPr>
          <a:xfrm>
            <a:off x="425679" y="3842910"/>
            <a:ext cx="248575" cy="177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C26F184B-1817-4C18-94BC-4AACCE5CE8F1}"/>
              </a:ext>
            </a:extLst>
          </p:cNvPr>
          <p:cNvSpPr/>
          <p:nvPr/>
        </p:nvSpPr>
        <p:spPr>
          <a:xfrm>
            <a:off x="425679" y="4127516"/>
            <a:ext cx="248575" cy="177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FB0133D2-2ABF-4008-B808-58B2C14B6ECB}"/>
              </a:ext>
            </a:extLst>
          </p:cNvPr>
          <p:cNvSpPr/>
          <p:nvPr/>
        </p:nvSpPr>
        <p:spPr>
          <a:xfrm>
            <a:off x="425678" y="4421349"/>
            <a:ext cx="248575" cy="177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8710F2F3-67CC-42B0-B4F8-F6B847AA6DD1}"/>
              </a:ext>
            </a:extLst>
          </p:cNvPr>
          <p:cNvSpPr/>
          <p:nvPr/>
        </p:nvSpPr>
        <p:spPr>
          <a:xfrm>
            <a:off x="425677" y="4845053"/>
            <a:ext cx="248575" cy="177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A1A7E9CA-9079-4053-914A-27BC089A80B8}"/>
              </a:ext>
            </a:extLst>
          </p:cNvPr>
          <p:cNvSpPr/>
          <p:nvPr/>
        </p:nvSpPr>
        <p:spPr>
          <a:xfrm>
            <a:off x="425677" y="5243535"/>
            <a:ext cx="248575" cy="177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D2E5697C-52F0-4D58-B5C5-349E5C6C5D36}"/>
              </a:ext>
            </a:extLst>
          </p:cNvPr>
          <p:cNvSpPr/>
          <p:nvPr/>
        </p:nvSpPr>
        <p:spPr>
          <a:xfrm>
            <a:off x="416799" y="5673056"/>
            <a:ext cx="248575" cy="177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5">
            <a:extLst>
              <a:ext uri="{FF2B5EF4-FFF2-40B4-BE49-F238E27FC236}">
                <a16:creationId xmlns:a16="http://schemas.microsoft.com/office/drawing/2014/main" id="{8C28BFD4-D213-40EC-89B8-AC318ADDE658}"/>
              </a:ext>
            </a:extLst>
          </p:cNvPr>
          <p:cNvSpPr/>
          <p:nvPr/>
        </p:nvSpPr>
        <p:spPr>
          <a:xfrm>
            <a:off x="7274819" y="3470184"/>
            <a:ext cx="248575" cy="177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5">
            <a:extLst>
              <a:ext uri="{FF2B5EF4-FFF2-40B4-BE49-F238E27FC236}">
                <a16:creationId xmlns:a16="http://schemas.microsoft.com/office/drawing/2014/main" id="{97669A3B-498A-4EB2-9EC9-5B2F09471CAA}"/>
              </a:ext>
            </a:extLst>
          </p:cNvPr>
          <p:cNvSpPr/>
          <p:nvPr/>
        </p:nvSpPr>
        <p:spPr>
          <a:xfrm>
            <a:off x="7279443" y="3779599"/>
            <a:ext cx="248575" cy="177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4">
            <a:extLst>
              <a:ext uri="{FF2B5EF4-FFF2-40B4-BE49-F238E27FC236}">
                <a16:creationId xmlns:a16="http://schemas.microsoft.com/office/drawing/2014/main" id="{D8FF3D37-3F97-4C5A-8B56-E54E1C3EC431}"/>
              </a:ext>
            </a:extLst>
          </p:cNvPr>
          <p:cNvSpPr/>
          <p:nvPr/>
        </p:nvSpPr>
        <p:spPr>
          <a:xfrm>
            <a:off x="411825" y="3045688"/>
            <a:ext cx="248575" cy="177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5">
            <a:extLst>
              <a:ext uri="{FF2B5EF4-FFF2-40B4-BE49-F238E27FC236}">
                <a16:creationId xmlns:a16="http://schemas.microsoft.com/office/drawing/2014/main" id="{8570E5A4-F62D-434D-9F7D-9919E58EB68B}"/>
              </a:ext>
            </a:extLst>
          </p:cNvPr>
          <p:cNvSpPr/>
          <p:nvPr/>
        </p:nvSpPr>
        <p:spPr>
          <a:xfrm>
            <a:off x="7011591" y="3077638"/>
            <a:ext cx="248575" cy="177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77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755" y="6322646"/>
            <a:ext cx="2110931" cy="349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264417-5DB5-4C2F-AE8B-3A8A24708C05}"/>
              </a:ext>
            </a:extLst>
          </p:cNvPr>
          <p:cNvSpPr txBox="1"/>
          <p:nvPr/>
        </p:nvSpPr>
        <p:spPr>
          <a:xfrm>
            <a:off x="0" y="111508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Rationale Behind the Decision to Replace the Cesium Irradiator and Subsequent Experiences in With Using the X-ray Irradiator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66BA69-7029-475E-9577-6F89CD3D4425}"/>
              </a:ext>
            </a:extLst>
          </p:cNvPr>
          <p:cNvSpPr/>
          <p:nvPr/>
        </p:nvSpPr>
        <p:spPr>
          <a:xfrm>
            <a:off x="249381" y="1461762"/>
            <a:ext cx="10307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 b="1" dirty="0"/>
              <a:t>More prohibitive and costly regulatory requirements on cesium irradiators (continued)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10AC14-519C-4FF4-B038-D12B300934F5}"/>
              </a:ext>
            </a:extLst>
          </p:cNvPr>
          <p:cNvSpPr/>
          <p:nvPr/>
        </p:nvSpPr>
        <p:spPr>
          <a:xfrm>
            <a:off x="563419" y="2018729"/>
            <a:ext cx="89500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The manufacturer’s specifications on MMC’s X-ray irradiator requires: </a:t>
            </a:r>
          </a:p>
          <a:p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/>
              <a:t>Monthly door interlock checks, instead of the semi-annual frequency that the NJDEP requires. </a:t>
            </a:r>
          </a:p>
          <a:p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/>
              <a:t>Semi-annual dosimetry phantom test – an irradiation cycle is run on a phantom that is sent to the facility, which subsequently sends the phantom to a calibration site in Texas for dosimetry readings. </a:t>
            </a:r>
          </a:p>
          <a:p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/>
              <a:t>As needed, a condition cycle is run whenever the irradiator is not used during an entire work shift, causing the condition light to illuminate. No conditioning required if the irradiator is used constantly.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74D27D-D8C1-4D6D-972B-B77B82071E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00" b="22125"/>
          <a:stretch/>
        </p:blipFill>
        <p:spPr>
          <a:xfrm rot="5400000">
            <a:off x="9750375" y="3908618"/>
            <a:ext cx="2802565" cy="18433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ACC00A-2D84-4993-8735-2786B356A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925563" y="1463519"/>
            <a:ext cx="2454581" cy="184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7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755" y="6322646"/>
            <a:ext cx="2110931" cy="349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264417-5DB5-4C2F-AE8B-3A8A24708C05}"/>
              </a:ext>
            </a:extLst>
          </p:cNvPr>
          <p:cNvSpPr txBox="1"/>
          <p:nvPr/>
        </p:nvSpPr>
        <p:spPr>
          <a:xfrm>
            <a:off x="0" y="65326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Rationale Behind the Decision to Replace the Cesium Irradiator and Subsequent Experiences in With Using the X-ray Irradiator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A0C04C-F71D-48FC-8D53-DB9E0F80F799}"/>
              </a:ext>
            </a:extLst>
          </p:cNvPr>
          <p:cNvSpPr/>
          <p:nvPr/>
        </p:nvSpPr>
        <p:spPr>
          <a:xfrm>
            <a:off x="249381" y="1461762"/>
            <a:ext cx="10307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US" b="1" dirty="0"/>
              <a:t>Issues and protocols related to security requirements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D183F2-6BA0-4ED1-B9E4-29F4AE522E59}"/>
              </a:ext>
            </a:extLst>
          </p:cNvPr>
          <p:cNvSpPr/>
          <p:nvPr/>
        </p:nvSpPr>
        <p:spPr>
          <a:xfrm>
            <a:off x="701964" y="1784912"/>
            <a:ext cx="103262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Medical facilities such as MMC are a vulnerable target for terrorist infiltration involving radioactive materials. They are typically open-access facilities with limited security measures.  Note that cesium-137 is an attractive radioactive source candidate for WMDs.</a:t>
            </a:r>
          </a:p>
          <a:p>
            <a:r>
              <a:rPr lang="en-US" b="1" dirty="0"/>
              <a:t>Having the cesium irradiator at MMC presented some security issues, as well as subjected the facility to implement security protocols as per 10 CFR 37: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A2EE4C1-BD7E-435C-848E-7B2289B503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505344"/>
              </p:ext>
            </p:extLst>
          </p:nvPr>
        </p:nvGraphicFramePr>
        <p:xfrm>
          <a:off x="701965" y="3397028"/>
          <a:ext cx="7324435" cy="30983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24435">
                  <a:extLst>
                    <a:ext uri="{9D8B030D-6E8A-4147-A177-3AD203B41FA5}">
                      <a16:colId xmlns:a16="http://schemas.microsoft.com/office/drawing/2014/main" val="23993943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Cesium Irradiator (IBL-437C) 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lt1"/>
                          </a:solidFill>
                        </a:rPr>
                        <a:t>(~1100 Curies (41 </a:t>
                      </a:r>
                      <a:r>
                        <a:rPr lang="en-US" sz="1400" b="1" dirty="0" err="1">
                          <a:solidFill>
                            <a:schemeClr val="lt1"/>
                          </a:solidFill>
                        </a:rPr>
                        <a:t>TBq</a:t>
                      </a:r>
                      <a:r>
                        <a:rPr lang="en-US" sz="1400" b="1" dirty="0">
                          <a:solidFill>
                            <a:schemeClr val="lt1"/>
                          </a:solidFill>
                        </a:rPr>
                        <a:t>) at disposal date) </a:t>
                      </a:r>
                      <a:endParaRPr lang="en-US" sz="1400" b="1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286106"/>
                  </a:ext>
                </a:extLst>
              </a:tr>
              <a:tr h="28865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Facility/Community vulnerability to terrorism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009609"/>
                  </a:ext>
                </a:extLst>
              </a:tr>
              <a:tr h="31636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Conduct Fingerprinting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34524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Attend Annual Refresher Training – Security Program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60524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Perform Annual Review – Access Authorization Program &amp; the Security Program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309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Local Law Enforcement Agency (LLEA) Coordination – Annual Training; Site Tours;</a:t>
                      </a:r>
                    </a:p>
                    <a:p>
                      <a:pPr algn="l"/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Annual signed agreement; Facility Security updates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346598"/>
                  </a:ext>
                </a:extLst>
              </a:tr>
              <a:tr h="31311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Conduct Quarterly RMS testing – Coordinate with Alarm Company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774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Ensure 24/7 Security Surveillance of the Irradiator (redundant systems); </a:t>
                      </a:r>
                    </a:p>
                    <a:p>
                      <a:pPr algn="l"/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High-level Security Measures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760396"/>
                  </a:ext>
                </a:extLst>
              </a:tr>
            </a:tbl>
          </a:graphicData>
        </a:graphic>
      </p:graphicFrame>
      <p:sp>
        <p:nvSpPr>
          <p:cNvPr id="7" name="Right Arrow 4">
            <a:extLst>
              <a:ext uri="{FF2B5EF4-FFF2-40B4-BE49-F238E27FC236}">
                <a16:creationId xmlns:a16="http://schemas.microsoft.com/office/drawing/2014/main" id="{81B1D42E-EAD5-4E44-A3DF-BDEE568F9616}"/>
              </a:ext>
            </a:extLst>
          </p:cNvPr>
          <p:cNvSpPr/>
          <p:nvPr/>
        </p:nvSpPr>
        <p:spPr>
          <a:xfrm>
            <a:off x="453390" y="4328391"/>
            <a:ext cx="248575" cy="177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10">
            <a:extLst>
              <a:ext uri="{FF2B5EF4-FFF2-40B4-BE49-F238E27FC236}">
                <a16:creationId xmlns:a16="http://schemas.microsoft.com/office/drawing/2014/main" id="{F095E354-5559-4FEE-86E1-374001BFA74F}"/>
              </a:ext>
            </a:extLst>
          </p:cNvPr>
          <p:cNvSpPr/>
          <p:nvPr/>
        </p:nvSpPr>
        <p:spPr>
          <a:xfrm>
            <a:off x="453390" y="4622233"/>
            <a:ext cx="248575" cy="177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11">
            <a:extLst>
              <a:ext uri="{FF2B5EF4-FFF2-40B4-BE49-F238E27FC236}">
                <a16:creationId xmlns:a16="http://schemas.microsoft.com/office/drawing/2014/main" id="{0000E07B-59AA-4102-AF13-C81E2E7E0F26}"/>
              </a:ext>
            </a:extLst>
          </p:cNvPr>
          <p:cNvSpPr/>
          <p:nvPr/>
        </p:nvSpPr>
        <p:spPr>
          <a:xfrm>
            <a:off x="453390" y="4934547"/>
            <a:ext cx="248575" cy="177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12">
            <a:extLst>
              <a:ext uri="{FF2B5EF4-FFF2-40B4-BE49-F238E27FC236}">
                <a16:creationId xmlns:a16="http://schemas.microsoft.com/office/drawing/2014/main" id="{DA4A527A-CED4-416A-B631-D13F4E08930B}"/>
              </a:ext>
            </a:extLst>
          </p:cNvPr>
          <p:cNvSpPr/>
          <p:nvPr/>
        </p:nvSpPr>
        <p:spPr>
          <a:xfrm>
            <a:off x="453389" y="5320740"/>
            <a:ext cx="248575" cy="177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4">
            <a:extLst>
              <a:ext uri="{FF2B5EF4-FFF2-40B4-BE49-F238E27FC236}">
                <a16:creationId xmlns:a16="http://schemas.microsoft.com/office/drawing/2014/main" id="{1F832F18-0953-4196-B156-C1174827459A}"/>
              </a:ext>
            </a:extLst>
          </p:cNvPr>
          <p:cNvSpPr/>
          <p:nvPr/>
        </p:nvSpPr>
        <p:spPr>
          <a:xfrm>
            <a:off x="439536" y="3945079"/>
            <a:ext cx="248575" cy="177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2">
            <a:extLst>
              <a:ext uri="{FF2B5EF4-FFF2-40B4-BE49-F238E27FC236}">
                <a16:creationId xmlns:a16="http://schemas.microsoft.com/office/drawing/2014/main" id="{3A73DD37-67C0-4DB7-8739-2FF03E35D612}"/>
              </a:ext>
            </a:extLst>
          </p:cNvPr>
          <p:cNvSpPr/>
          <p:nvPr/>
        </p:nvSpPr>
        <p:spPr>
          <a:xfrm>
            <a:off x="458007" y="5740994"/>
            <a:ext cx="248575" cy="177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3B12D43F-0EA2-4314-8142-18EDCD26534A}"/>
              </a:ext>
            </a:extLst>
          </p:cNvPr>
          <p:cNvSpPr/>
          <p:nvPr/>
        </p:nvSpPr>
        <p:spPr>
          <a:xfrm>
            <a:off x="453390" y="6198191"/>
            <a:ext cx="248575" cy="177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7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build="p" bldLvl="2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755" y="6322646"/>
            <a:ext cx="2110931" cy="349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264417-5DB5-4C2F-AE8B-3A8A24708C05}"/>
              </a:ext>
            </a:extLst>
          </p:cNvPr>
          <p:cNvSpPr txBox="1"/>
          <p:nvPr/>
        </p:nvSpPr>
        <p:spPr>
          <a:xfrm>
            <a:off x="0" y="111508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Rationale Behind the Decision to Replace the Cesium Irradiator and Subsequent Experiences in With Using the X-ray Irradiator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A0C04C-F71D-48FC-8D53-DB9E0F80F799}"/>
              </a:ext>
            </a:extLst>
          </p:cNvPr>
          <p:cNvSpPr/>
          <p:nvPr/>
        </p:nvSpPr>
        <p:spPr>
          <a:xfrm>
            <a:off x="249381" y="1461762"/>
            <a:ext cx="119426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en-US" b="1" dirty="0"/>
              <a:t>Considerable expense reduction when an x-ray irradiator is employed instead of a cesium irradiator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4874DD-8580-4C95-8DFB-3815ECEFB2A3}"/>
              </a:ext>
            </a:extLst>
          </p:cNvPr>
          <p:cNvSpPr/>
          <p:nvPr/>
        </p:nvSpPr>
        <p:spPr>
          <a:xfrm>
            <a:off x="591126" y="1904075"/>
            <a:ext cx="10446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Cost is another imperative deciding factor for switching to an alternative technology for blood irradiation, because it can yield considerable savings: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1819CC0-2436-4258-8172-174BCE2EB2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766268"/>
              </p:ext>
            </p:extLst>
          </p:nvPr>
        </p:nvGraphicFramePr>
        <p:xfrm>
          <a:off x="674255" y="2563526"/>
          <a:ext cx="11327668" cy="3510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7309">
                  <a:extLst>
                    <a:ext uri="{9D8B030D-6E8A-4147-A177-3AD203B41FA5}">
                      <a16:colId xmlns:a16="http://schemas.microsoft.com/office/drawing/2014/main" val="2399394387"/>
                    </a:ext>
                  </a:extLst>
                </a:gridCol>
                <a:gridCol w="5610359">
                  <a:extLst>
                    <a:ext uri="{9D8B030D-6E8A-4147-A177-3AD203B41FA5}">
                      <a16:colId xmlns:a16="http://schemas.microsoft.com/office/drawing/2014/main" val="7532833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Cesium Irradiator (IBL-437C) 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lt1"/>
                          </a:solidFill>
                        </a:rPr>
                        <a:t>(~1100 Curies (41 </a:t>
                      </a:r>
                      <a:r>
                        <a:rPr lang="en-US" sz="1600" b="1" dirty="0" err="1">
                          <a:solidFill>
                            <a:schemeClr val="lt1"/>
                          </a:solidFill>
                        </a:rPr>
                        <a:t>TBq</a:t>
                      </a:r>
                      <a:r>
                        <a:rPr lang="en-US" sz="1600" b="1" dirty="0">
                          <a:solidFill>
                            <a:schemeClr val="lt1"/>
                          </a:solidFill>
                        </a:rPr>
                        <a:t>) at disposal date) </a:t>
                      </a:r>
                      <a:endParaRPr lang="en-US" sz="1600" b="1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X-ray Irradiator </a:t>
                      </a:r>
                    </a:p>
                    <a:p>
                      <a:pPr algn="ctr"/>
                      <a:r>
                        <a:rPr lang="en-US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286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Title 10 CFR 37 </a:t>
                      </a:r>
                      <a:r>
                        <a:rPr lang="fr-FR" sz="16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requirements</a:t>
                      </a:r>
                      <a:r>
                        <a:rPr lang="fr-FR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en-US" sz="16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Cesium Irradiator Replacement Project (CIRP):</a:t>
                      </a:r>
                      <a:endParaRPr lang="en-US" sz="20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610183"/>
                  </a:ext>
                </a:extLst>
              </a:tr>
              <a:tr h="28865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HR Staff hours to implement T&amp;R Background Checks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50% reimbursement on x-ray irradiator cost </a:t>
                      </a:r>
                    </a:p>
                    <a:p>
                      <a:pPr algn="ctr"/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(total cost (including 1-year warranty) ~ US$250k)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009609"/>
                  </a:ext>
                </a:extLst>
              </a:tr>
              <a:tr h="31636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Fingerprinting – Security staff hours; NRC processing charges US$26/fingerprint card 	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100% coverage of cesium irradiator pick-up &amp; disposal 	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34524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Security staff hours to perform Quarterly RMS testing and other periodic testing 	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60524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High cost of security enhancements; periodic maintenance cost on security equipment after the federal contract period runs out 	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309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430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755" y="6322646"/>
            <a:ext cx="2110931" cy="349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264417-5DB5-4C2F-AE8B-3A8A24708C05}"/>
              </a:ext>
            </a:extLst>
          </p:cNvPr>
          <p:cNvSpPr txBox="1"/>
          <p:nvPr/>
        </p:nvSpPr>
        <p:spPr>
          <a:xfrm>
            <a:off x="0" y="111508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Rationale Behind the Decision to Replace the Cesium Irradiator and Subsequent Experiences in With Using the X-ray Irradiator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A0C04C-F71D-48FC-8D53-DB9E0F80F799}"/>
              </a:ext>
            </a:extLst>
          </p:cNvPr>
          <p:cNvSpPr/>
          <p:nvPr/>
        </p:nvSpPr>
        <p:spPr>
          <a:xfrm>
            <a:off x="249381" y="1461762"/>
            <a:ext cx="119426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en-US" b="1" dirty="0"/>
              <a:t>Requirements and expectations from ORS CIRP participation after x-ray irradiator installation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E0AB2C-A3D6-4B63-90C0-FA7D684AFF8C}"/>
              </a:ext>
            </a:extLst>
          </p:cNvPr>
          <p:cNvSpPr/>
          <p:nvPr/>
        </p:nvSpPr>
        <p:spPr>
          <a:xfrm>
            <a:off x="572654" y="2034876"/>
            <a:ext cx="1023389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As part of the ORS CIRP participation, upon installation of the new X-ray irradiator, Pacific Northwest National Laboratory (PNNL) requires that the facility submit a report in Excel format, specifying the amount and type of product irradiated, cycle time of irradiation, and any issues that arise. </a:t>
            </a:r>
          </a:p>
          <a:p>
            <a:r>
              <a:rPr lang="en-US" b="1" dirty="0"/>
              <a:t>This can be done by collecting daily irradiation statistical user and product data. </a:t>
            </a:r>
          </a:p>
          <a:p>
            <a:r>
              <a:rPr lang="en-US" b="1" dirty="0"/>
              <a:t>The report shall be supplied on a quarterly basis for a period of one year, together with all manufacturer and/or contractor service/repair reports, if any. </a:t>
            </a:r>
          </a:p>
          <a:p>
            <a:endParaRPr lang="en-US" b="1" dirty="0"/>
          </a:p>
          <a:p>
            <a:r>
              <a:rPr lang="en-US" b="1" dirty="0"/>
              <a:t>Morristown Medical Center complied with these requirements accordingly.</a:t>
            </a:r>
          </a:p>
          <a:p>
            <a:endParaRPr lang="en-US" b="1" dirty="0"/>
          </a:p>
          <a:p>
            <a:r>
              <a:rPr lang="en-US" b="1" dirty="0"/>
              <a:t>Note that as expected, the reimbursement check for 50% of the X-ray irradiator cost, was received from PNNL, one month after the cesium irradiator pick-up. </a:t>
            </a:r>
          </a:p>
        </p:txBody>
      </p:sp>
    </p:spTree>
    <p:extLst>
      <p:ext uri="{BB962C8B-B14F-4D97-AF65-F5344CB8AC3E}">
        <p14:creationId xmlns:p14="http://schemas.microsoft.com/office/powerpoint/2010/main" val="282610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755" y="6322646"/>
            <a:ext cx="2110931" cy="349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264417-5DB5-4C2F-AE8B-3A8A24708C05}"/>
              </a:ext>
            </a:extLst>
          </p:cNvPr>
          <p:cNvSpPr txBox="1"/>
          <p:nvPr/>
        </p:nvSpPr>
        <p:spPr>
          <a:xfrm>
            <a:off x="0" y="111508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Timeline and Description of the Events on the Day of the Cesium Irradiator Disposal Pick-up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3C98C6-F85F-4C6A-909F-5583FE9080F4}"/>
              </a:ext>
            </a:extLst>
          </p:cNvPr>
          <p:cNvSpPr/>
          <p:nvPr/>
        </p:nvSpPr>
        <p:spPr>
          <a:xfrm>
            <a:off x="341745" y="1351018"/>
            <a:ext cx="11563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Overall, the preparations for and execution of the irradiator disposal pick-up, were carried out accordingly. </a:t>
            </a:r>
          </a:p>
          <a:p>
            <a:r>
              <a:rPr lang="en-US" b="1" dirty="0"/>
              <a:t>Preparations and pick-up occurred, all within 8 hours as expected: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A1DAD54-74D1-4E60-8B53-46F4B791E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565214"/>
              </p:ext>
            </p:extLst>
          </p:nvPr>
        </p:nvGraphicFramePr>
        <p:xfrm>
          <a:off x="432164" y="2559751"/>
          <a:ext cx="10965509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0724">
                  <a:extLst>
                    <a:ext uri="{9D8B030D-6E8A-4147-A177-3AD203B41FA5}">
                      <a16:colId xmlns:a16="http://schemas.microsoft.com/office/drawing/2014/main" val="2399394387"/>
                    </a:ext>
                  </a:extLst>
                </a:gridCol>
                <a:gridCol w="7744785">
                  <a:extLst>
                    <a:ext uri="{9D8B030D-6E8A-4147-A177-3AD203B41FA5}">
                      <a16:colId xmlns:a16="http://schemas.microsoft.com/office/drawing/2014/main" val="753283381"/>
                    </a:ext>
                  </a:extLst>
                </a:gridCol>
              </a:tblGrid>
              <a:tr h="28865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7:00-11:00 a.m.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Removal company staff prepared the cesium blood irradiator, located in the Blood Bank 	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009609"/>
                  </a:ext>
                </a:extLst>
              </a:tr>
              <a:tr h="31636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7:30 a.m.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Crane arrival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34524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8:00 a.m.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Arrival of trailer/cask and Idaho National Lab (INL) personnel	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6052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11:00 a.m.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Removal company staff wheeled out the irradiator from the Blood Bank, out to the parking lot area next to the trailer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30916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11:00 a.m. – 3:00 p.m.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INL prepared the irradiator for transport – including leak tests and radiation surveys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859278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3:00 p.m.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Trailer transporting the cask containing the irradiator, left the facility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6090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549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755" y="6322646"/>
            <a:ext cx="2110931" cy="349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264417-5DB5-4C2F-AE8B-3A8A24708C05}"/>
              </a:ext>
            </a:extLst>
          </p:cNvPr>
          <p:cNvSpPr txBox="1"/>
          <p:nvPr/>
        </p:nvSpPr>
        <p:spPr>
          <a:xfrm>
            <a:off x="0" y="111508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Timeline and Description of the Events on the Day of the Cesium Irradiator Disposal Pick-up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1A7B32-127C-497D-B764-14A019F7DB90}"/>
              </a:ext>
            </a:extLst>
          </p:cNvPr>
          <p:cNvSpPr/>
          <p:nvPr/>
        </p:nvSpPr>
        <p:spPr>
          <a:xfrm>
            <a:off x="277090" y="1360162"/>
            <a:ext cx="119149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Visual description of the day when the cesium irradiator was picked up from MMC for disposal: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14B38B-58D5-49D5-9BD7-FB2E94ACCF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092"/>
          <a:stretch/>
        </p:blipFill>
        <p:spPr>
          <a:xfrm rot="5400000">
            <a:off x="-644769" y="2811241"/>
            <a:ext cx="3532509" cy="19581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E06BF4-61D9-43F1-A97F-A5B264DF522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91912" y="2633133"/>
            <a:ext cx="2922604" cy="2191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1E7C7F-8777-4344-9D29-0EC83C22286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0688" y="2385967"/>
            <a:ext cx="3581712" cy="2686284"/>
          </a:xfrm>
          <a:prstGeom prst="rect">
            <a:avLst/>
          </a:prstGeom>
        </p:spPr>
      </p:pic>
      <p:pic>
        <p:nvPicPr>
          <p:cNvPr id="8" name="Content Placeholder 12">
            <a:extLst>
              <a:ext uri="{FF2B5EF4-FFF2-40B4-BE49-F238E27FC236}">
                <a16:creationId xmlns:a16="http://schemas.microsoft.com/office/drawing/2014/main" id="{7FB62E55-320A-4458-9D5C-26F10BE6D8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70" t="11780" r="13712"/>
          <a:stretch/>
        </p:blipFill>
        <p:spPr>
          <a:xfrm>
            <a:off x="9134763" y="2385967"/>
            <a:ext cx="3057236" cy="26862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DB18C7A-A981-4D92-9599-2E8D77F5CF3F}"/>
              </a:ext>
            </a:extLst>
          </p:cNvPr>
          <p:cNvSpPr/>
          <p:nvPr/>
        </p:nvSpPr>
        <p:spPr>
          <a:xfrm>
            <a:off x="277090" y="5725531"/>
            <a:ext cx="1823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1" dirty="0"/>
              <a:t>Cesium irradiator with the cover removed </a:t>
            </a:r>
            <a:endParaRPr lang="en-US" sz="12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5D4AC8-D579-434C-BFF9-51129F79D1E6}"/>
              </a:ext>
            </a:extLst>
          </p:cNvPr>
          <p:cNvSpPr/>
          <p:nvPr/>
        </p:nvSpPr>
        <p:spPr>
          <a:xfrm>
            <a:off x="3057237" y="5325717"/>
            <a:ext cx="21919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1" dirty="0"/>
              <a:t>Disposal preparation</a:t>
            </a:r>
            <a:endParaRPr lang="en-US" sz="12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A3638A-69EA-4C07-B4E8-4FD7E0E30E9B}"/>
              </a:ext>
            </a:extLst>
          </p:cNvPr>
          <p:cNvSpPr/>
          <p:nvPr/>
        </p:nvSpPr>
        <p:spPr>
          <a:xfrm>
            <a:off x="6743534" y="5279551"/>
            <a:ext cx="44932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1" dirty="0"/>
              <a:t>Cesium irradiator (2150 kg (4730 </a:t>
            </a:r>
            <a:r>
              <a:rPr lang="en-US" sz="1200" b="1" i="1" dirty="0" err="1"/>
              <a:t>lbs</a:t>
            </a:r>
            <a:r>
              <a:rPr lang="en-US" sz="1200" b="1" i="1" dirty="0"/>
              <a:t>)) being transported out of the Blood Bank </a:t>
            </a:r>
          </a:p>
        </p:txBody>
      </p:sp>
      <p:pic>
        <p:nvPicPr>
          <p:cNvPr id="15" name="Picture 2" descr="C:\Users\mayers01\AppData\Local\Microsoft\Windows\Temporary Internet Files\Content.Outlook\2WDWBUD2\photo (23).JPG">
            <a:extLst>
              <a:ext uri="{FF2B5EF4-FFF2-40B4-BE49-F238E27FC236}">
                <a16:creationId xmlns:a16="http://schemas.microsoft.com/office/drawing/2014/main" id="{9DD97F1A-18BB-4B07-B22D-13B12A83E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406172" y="2104128"/>
            <a:ext cx="1645220" cy="1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97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755" y="6322646"/>
            <a:ext cx="2110931" cy="349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264417-5DB5-4C2F-AE8B-3A8A24708C05}"/>
              </a:ext>
            </a:extLst>
          </p:cNvPr>
          <p:cNvSpPr txBox="1"/>
          <p:nvPr/>
        </p:nvSpPr>
        <p:spPr>
          <a:xfrm>
            <a:off x="0" y="111508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Timeline and Description of the Events on the Day of the Cesium Irradiator Disposal Pick-up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1A7B32-127C-497D-B764-14A019F7DB90}"/>
              </a:ext>
            </a:extLst>
          </p:cNvPr>
          <p:cNvSpPr/>
          <p:nvPr/>
        </p:nvSpPr>
        <p:spPr>
          <a:xfrm>
            <a:off x="277090" y="1360162"/>
            <a:ext cx="119149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Visual description of the day when the cesium irradiator was picked up from MMC for disposal: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3DA179-EE29-4698-AB60-20A827DE75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465299" y="2341265"/>
            <a:ext cx="4492814" cy="33696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3F1E23-6F8A-49C4-915C-3B44D83C450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12766" y="2345588"/>
            <a:ext cx="4527404" cy="33955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A928A8-B031-40DF-849C-98E8082558B1}"/>
              </a:ext>
            </a:extLst>
          </p:cNvPr>
          <p:cNvSpPr/>
          <p:nvPr/>
        </p:nvSpPr>
        <p:spPr>
          <a:xfrm>
            <a:off x="3382844" y="6395543"/>
            <a:ext cx="46778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/>
              <a:t>The crane and the cask in the parking lot behind the facility 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358638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755" y="6322646"/>
            <a:ext cx="2110931" cy="3498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1674E7-3DF2-42CA-AF26-12D814D810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23" t="39327" r="26060" b="32795"/>
          <a:stretch/>
        </p:blipFill>
        <p:spPr>
          <a:xfrm>
            <a:off x="332509" y="646545"/>
            <a:ext cx="10562392" cy="35005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FF51BA-1579-40F8-9780-ECD5251BFECA}"/>
              </a:ext>
            </a:extLst>
          </p:cNvPr>
          <p:cNvSpPr txBox="1"/>
          <p:nvPr/>
        </p:nvSpPr>
        <p:spPr>
          <a:xfrm>
            <a:off x="41189" y="6304002"/>
            <a:ext cx="9102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Disclosure: The author/presenter has no direct financial nor non-financial/sponsoring relationships with any product/vendor mentioned 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347637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755" y="6322646"/>
            <a:ext cx="2110931" cy="349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264417-5DB5-4C2F-AE8B-3A8A24708C05}"/>
              </a:ext>
            </a:extLst>
          </p:cNvPr>
          <p:cNvSpPr txBox="1"/>
          <p:nvPr/>
        </p:nvSpPr>
        <p:spPr>
          <a:xfrm>
            <a:off x="0" y="111508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Timeline and Description of the Events on the Day of the Cesium Irradiator Disposal Pick-up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1A7B32-127C-497D-B764-14A019F7DB90}"/>
              </a:ext>
            </a:extLst>
          </p:cNvPr>
          <p:cNvSpPr/>
          <p:nvPr/>
        </p:nvSpPr>
        <p:spPr>
          <a:xfrm>
            <a:off x="277090" y="1360162"/>
            <a:ext cx="119149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Visual description of the day when the cesium irradiator was picked up from MMC for disposal: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D0300F-0AEA-4DF8-AD93-97A523FA9CC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717003" y="2265554"/>
            <a:ext cx="4335431" cy="3251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99F48F-8A5C-470D-9A12-3CBB870C6D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615010" y="2343160"/>
            <a:ext cx="4335430" cy="30963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FE28E9-59D7-4217-A377-5F15B0480258}"/>
              </a:ext>
            </a:extLst>
          </p:cNvPr>
          <p:cNvSpPr/>
          <p:nvPr/>
        </p:nvSpPr>
        <p:spPr>
          <a:xfrm>
            <a:off x="4097369" y="6220595"/>
            <a:ext cx="35541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/>
              <a:t>Cesium irradiator being hoisted into the cask 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35211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755" y="6322646"/>
            <a:ext cx="2110931" cy="349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264417-5DB5-4C2F-AE8B-3A8A24708C05}"/>
              </a:ext>
            </a:extLst>
          </p:cNvPr>
          <p:cNvSpPr txBox="1"/>
          <p:nvPr/>
        </p:nvSpPr>
        <p:spPr>
          <a:xfrm>
            <a:off x="0" y="111508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Timeline and Description of the Events on the Day of the Cesium Irradiator Disposal Pick-up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1A7B32-127C-497D-B764-14A019F7DB90}"/>
              </a:ext>
            </a:extLst>
          </p:cNvPr>
          <p:cNvSpPr/>
          <p:nvPr/>
        </p:nvSpPr>
        <p:spPr>
          <a:xfrm>
            <a:off x="277090" y="1360162"/>
            <a:ext cx="119149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Visual description of the day when the cesium irradiator was picked up from MMC for disposal: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7E09F8-6190-43AA-9D74-6296304048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8822" y="2024041"/>
            <a:ext cx="6868544" cy="34502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C19BCA-ACC4-4AFC-93EA-A4CEC74560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384"/>
          <a:stretch/>
        </p:blipFill>
        <p:spPr>
          <a:xfrm rot="5400000">
            <a:off x="384712" y="2216184"/>
            <a:ext cx="4448335" cy="34530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E8E0D2-9D9D-429B-8D9C-A6830F83925F}"/>
              </a:ext>
            </a:extLst>
          </p:cNvPr>
          <p:cNvSpPr/>
          <p:nvPr/>
        </p:nvSpPr>
        <p:spPr>
          <a:xfrm>
            <a:off x="5581378" y="5564480"/>
            <a:ext cx="57282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/>
              <a:t>Trailer hauling the cask containing the irradiator, as it left the facility </a:t>
            </a:r>
            <a:endParaRPr lang="en-US" sz="12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CD6AD9-E9A0-47B6-A689-EDC80AA15C66}"/>
              </a:ext>
            </a:extLst>
          </p:cNvPr>
          <p:cNvSpPr/>
          <p:nvPr/>
        </p:nvSpPr>
        <p:spPr>
          <a:xfrm>
            <a:off x="506266" y="6257110"/>
            <a:ext cx="43102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/>
              <a:t>The cask containing the irradiator, ready for transport.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65621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755" y="6322646"/>
            <a:ext cx="2110931" cy="349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264417-5DB5-4C2F-AE8B-3A8A24708C05}"/>
              </a:ext>
            </a:extLst>
          </p:cNvPr>
          <p:cNvSpPr txBox="1"/>
          <p:nvPr/>
        </p:nvSpPr>
        <p:spPr>
          <a:xfrm>
            <a:off x="0" y="111508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Factors That Deter Facilities From Switching to Alternative Technologies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3453B2-2B45-42B9-BE10-87991EE0BDA5}"/>
              </a:ext>
            </a:extLst>
          </p:cNvPr>
          <p:cNvSpPr/>
          <p:nvPr/>
        </p:nvSpPr>
        <p:spPr>
          <a:xfrm>
            <a:off x="369453" y="1139501"/>
            <a:ext cx="1145309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Facilities that are considering switching from a cesium irradiator to an x-ray irradiator, may be having some notions or perceiving certain drawbacks that would deter them from doing so: </a:t>
            </a:r>
          </a:p>
          <a:p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/>
              <a:t>Resistance to change 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Possible loss of research grant funding from agencies such as the NIH – note that it is said that the NIH is technology agnostic so long as the researcher demonstrates the effectiveness of the irradiator; in any case, the importance of this consideration varies from user to user. 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X-ray irradiator performance issues – note that generally, these no longer apply to the newer units.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X-ray irradiators generate heat; however, this can be solved by adequate ventilation and alleviated by a high-performance chiller.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Cost for service contract is approximately $17,500 per year per irradiator 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Cost of x-ray tube replacement is approximately $20,000; note that irradiator x-ray tubes can typically last up to 7-10 years </a:t>
            </a:r>
          </a:p>
          <a:p>
            <a:endParaRPr lang="en-US" b="1" dirty="0"/>
          </a:p>
          <a:p>
            <a:r>
              <a:rPr lang="en-US" b="1" dirty="0"/>
              <a:t>All things considered, it is concluded that switching from a cesium irradiator to an x-ray irradiator, yields benefits which far outweighs the drawbacks, if any. </a:t>
            </a:r>
          </a:p>
        </p:txBody>
      </p:sp>
    </p:spTree>
    <p:extLst>
      <p:ext uri="{BB962C8B-B14F-4D97-AF65-F5344CB8AC3E}">
        <p14:creationId xmlns:p14="http://schemas.microsoft.com/office/powerpoint/2010/main" val="191940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755" y="6322646"/>
            <a:ext cx="2110931" cy="349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264417-5DB5-4C2F-AE8B-3A8A24708C05}"/>
              </a:ext>
            </a:extLst>
          </p:cNvPr>
          <p:cNvSpPr txBox="1"/>
          <p:nvPr/>
        </p:nvSpPr>
        <p:spPr>
          <a:xfrm>
            <a:off x="0" y="111508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Conclusions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606BEE-DB2E-4590-83E0-B9AB38EAF5D3}"/>
              </a:ext>
            </a:extLst>
          </p:cNvPr>
          <p:cNvSpPr/>
          <p:nvPr/>
        </p:nvSpPr>
        <p:spPr>
          <a:xfrm>
            <a:off x="974435" y="1397338"/>
            <a:ext cx="1024312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The deciding factors presented prove to be compelling reasons to dispose of a cesium blood irradiator and replace it with an alternative technology, such as an x-ray irradiator, which yields better performance and negates vulnerability from theft &amp; sabotage involving high-activity radioactive materials. </a:t>
            </a:r>
          </a:p>
          <a:p>
            <a:endParaRPr lang="en-US" b="1" dirty="0"/>
          </a:p>
          <a:p>
            <a:r>
              <a:rPr lang="en-US" b="1" dirty="0"/>
              <a:t>It is hoped that our experience in switching from a cesium irradiator to an x-ray irradiator, will engage and inspire other facilities to do the same. </a:t>
            </a:r>
          </a:p>
        </p:txBody>
      </p:sp>
    </p:spTree>
    <p:extLst>
      <p:ext uri="{BB962C8B-B14F-4D97-AF65-F5344CB8AC3E}">
        <p14:creationId xmlns:p14="http://schemas.microsoft.com/office/powerpoint/2010/main" val="422774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755" y="6322646"/>
            <a:ext cx="2110931" cy="349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264417-5DB5-4C2F-AE8B-3A8A24708C05}"/>
              </a:ext>
            </a:extLst>
          </p:cNvPr>
          <p:cNvSpPr txBox="1"/>
          <p:nvPr/>
        </p:nvSpPr>
        <p:spPr>
          <a:xfrm>
            <a:off x="0" y="111508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Acknowledgements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A89D19-4E0A-40E1-BE2A-C34EBBEBFC5A}"/>
              </a:ext>
            </a:extLst>
          </p:cNvPr>
          <p:cNvSpPr/>
          <p:nvPr/>
        </p:nvSpPr>
        <p:spPr>
          <a:xfrm>
            <a:off x="1020617" y="889705"/>
            <a:ext cx="1015076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The author wishes to thank certain individuals from Morristown Medical Center (MMC) for information and support they contributed: </a:t>
            </a:r>
          </a:p>
          <a:p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/>
              <a:t>Joanne Socolow (Supervisor, Clinical Laboratory) and the rest of the Blood Bank staff 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Manny Ayers, Senior Supervisor, Protection &amp; Security Services </a:t>
            </a:r>
          </a:p>
          <a:p>
            <a:endParaRPr lang="en-US" b="1" dirty="0"/>
          </a:p>
          <a:p>
            <a:r>
              <a:rPr lang="en-US" b="1" dirty="0"/>
              <a:t>Special thanks to these individuals for their support on the cesium irradiator security program as well as the irradiator disposal: </a:t>
            </a:r>
          </a:p>
          <a:p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/>
              <a:t>Director Veronica Fraser, Manager Jane Francella and the rest of the Blood Bank/Lab Operations staff at MMC 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Protection &amp; Security Services staff at AHS/MMC 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Manager Patrick Burke and the rest of the Plant Engineering staff at MMC 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Senior Management at AHS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LLEA Morristown Police Department </a:t>
            </a:r>
          </a:p>
          <a:p>
            <a:endParaRPr lang="en-US" b="1" dirty="0"/>
          </a:p>
          <a:p>
            <a:r>
              <a:rPr lang="en-US" b="1" dirty="0"/>
              <a:t>Finally, special appreciation is extended to the NNSA, PNNL, Idaho National Laboratory, Los Alamos National Laboratory, International Isotopes, and Southwest Research Institute, for seamlessly &amp; successfully implementing the CIRP at MMC. </a:t>
            </a:r>
          </a:p>
        </p:txBody>
      </p:sp>
    </p:spTree>
    <p:extLst>
      <p:ext uri="{BB962C8B-B14F-4D97-AF65-F5344CB8AC3E}">
        <p14:creationId xmlns:p14="http://schemas.microsoft.com/office/powerpoint/2010/main" val="128355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5745" y="956462"/>
            <a:ext cx="7147242" cy="49711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0531" y="6313769"/>
            <a:ext cx="2110931" cy="3498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1829" y="248576"/>
            <a:ext cx="9720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Thank you for your interest &amp; attention.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22E131-91EA-4751-89C9-1525FB0BD476}"/>
              </a:ext>
            </a:extLst>
          </p:cNvPr>
          <p:cNvSpPr txBox="1"/>
          <p:nvPr/>
        </p:nvSpPr>
        <p:spPr>
          <a:xfrm>
            <a:off x="250391" y="5901538"/>
            <a:ext cx="9720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Marissa Hernandez, M.S., DABMP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Manager &amp; Chief Physicist, Radiation Physics &amp; Safety, Atlantic Health System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Radiation Safety Officer, Morristown Medical Center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marissa.hernandez@atlantichealth.org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2657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755" y="6322646"/>
            <a:ext cx="2110931" cy="349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2018" y="961253"/>
            <a:ext cx="1089321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Outline:</a:t>
            </a:r>
          </a:p>
          <a:p>
            <a:endParaRPr lang="en-US" sz="2400" b="1" dirty="0"/>
          </a:p>
          <a:p>
            <a:pPr marL="514350" indent="-514350">
              <a:buAutoNum type="romanUcPeriod"/>
            </a:pPr>
            <a:r>
              <a:rPr lang="en-US" sz="2400" b="1" dirty="0"/>
              <a:t>Introduction</a:t>
            </a:r>
          </a:p>
          <a:p>
            <a:endParaRPr lang="en-US" sz="2400" b="1" dirty="0"/>
          </a:p>
          <a:p>
            <a:pPr marL="514350" indent="-514350">
              <a:buAutoNum type="romanUcPeriod"/>
            </a:pPr>
            <a:r>
              <a:rPr lang="en-US" sz="2400" b="1" dirty="0"/>
              <a:t>Rationale Behind the Decision to Replace the Cesium Irradiator and Subsequent Experiences in With Using the X-ray Irradiator</a:t>
            </a:r>
          </a:p>
          <a:p>
            <a:endParaRPr lang="en-US" sz="2400" b="1" dirty="0"/>
          </a:p>
          <a:p>
            <a:pPr marL="514350" indent="-514350">
              <a:buAutoNum type="romanUcPeriod"/>
            </a:pPr>
            <a:r>
              <a:rPr lang="en-US" sz="2400" b="1" dirty="0"/>
              <a:t>Timeline and Description of the Events on the Day of the Cesium Irradiator Disposal Pick-up</a:t>
            </a:r>
          </a:p>
          <a:p>
            <a:endParaRPr lang="en-US" sz="2400" b="1" dirty="0"/>
          </a:p>
          <a:p>
            <a:pPr marL="514350" indent="-514350">
              <a:buAutoNum type="romanUcPeriod"/>
            </a:pPr>
            <a:r>
              <a:rPr lang="en-US" sz="2400" b="1" dirty="0"/>
              <a:t>Factors That Deter Facilities From Switching to Alternative Technologies</a:t>
            </a:r>
          </a:p>
          <a:p>
            <a:endParaRPr lang="en-US" sz="2400" b="1" dirty="0"/>
          </a:p>
          <a:p>
            <a:pPr marL="514350" indent="-514350">
              <a:buAutoNum type="romanUcPeriod"/>
            </a:pPr>
            <a:r>
              <a:rPr lang="en-US" sz="2400" b="1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16343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755" y="6322646"/>
            <a:ext cx="2110931" cy="349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264417-5DB5-4C2F-AE8B-3A8A24708C05}"/>
              </a:ext>
            </a:extLst>
          </p:cNvPr>
          <p:cNvSpPr txBox="1"/>
          <p:nvPr/>
        </p:nvSpPr>
        <p:spPr>
          <a:xfrm>
            <a:off x="347435" y="111508"/>
            <a:ext cx="10893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Introduction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58FCA7-FF0A-4188-BB0C-9709A9E63A9D}"/>
              </a:ext>
            </a:extLst>
          </p:cNvPr>
          <p:cNvSpPr/>
          <p:nvPr/>
        </p:nvSpPr>
        <p:spPr>
          <a:xfrm>
            <a:off x="415636" y="772440"/>
            <a:ext cx="115770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Blood irradiators are often used to irradiate blood and blood components prior to transfusion to prevent the proliferation of certain types of T lymphocytes that can inhibit the immune response and cause graft-versus-host disease. </a:t>
            </a:r>
          </a:p>
          <a:p>
            <a:endParaRPr lang="en-US" b="1" dirty="0"/>
          </a:p>
          <a:p>
            <a:r>
              <a:rPr lang="en-US" b="1" dirty="0"/>
              <a:t>Morristown Medical Center, which is part of Atlantic Health System (AHS) based in northern New Jersey, employed a cesium-137 (Cs-137) blood irradiator for about 20 years.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CA0C61-B35B-4BBE-851A-D802FBDAD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664" y="2833657"/>
            <a:ext cx="8544736" cy="331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7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755" y="6322646"/>
            <a:ext cx="2110931" cy="349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264417-5DB5-4C2F-AE8B-3A8A24708C05}"/>
              </a:ext>
            </a:extLst>
          </p:cNvPr>
          <p:cNvSpPr txBox="1"/>
          <p:nvPr/>
        </p:nvSpPr>
        <p:spPr>
          <a:xfrm>
            <a:off x="347435" y="111508"/>
            <a:ext cx="10893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Introduction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258447-D88A-410D-9042-CDF227ED311A}"/>
              </a:ext>
            </a:extLst>
          </p:cNvPr>
          <p:cNvSpPr/>
          <p:nvPr/>
        </p:nvSpPr>
        <p:spPr>
          <a:xfrm>
            <a:off x="347435" y="763573"/>
            <a:ext cx="996034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November 14, 2005:  </a:t>
            </a:r>
          </a:p>
          <a:p>
            <a:r>
              <a:rPr lang="en-US" b="1" dirty="0"/>
              <a:t>The U.S. Nuclear Regulatory Commission (NRC) issued Order EA-05-090, imposing increased controls for certain high-risk radioactive materials such as those contained in the blood irradiators. </a:t>
            </a:r>
          </a:p>
          <a:p>
            <a:endParaRPr lang="en-US" b="1" dirty="0"/>
          </a:p>
          <a:p>
            <a:r>
              <a:rPr lang="en-US" b="1" dirty="0"/>
              <a:t>December 5, 2007: </a:t>
            </a:r>
          </a:p>
          <a:p>
            <a:r>
              <a:rPr lang="en-US" b="1" dirty="0"/>
              <a:t>The NRC issued Order EA-07-305, imposing fingerprinting and criminal history records check requirements for unescorted access to certain radioactive material. </a:t>
            </a:r>
          </a:p>
          <a:p>
            <a:endParaRPr lang="en-US" b="1" dirty="0"/>
          </a:p>
          <a:p>
            <a:r>
              <a:rPr lang="en-US" b="1" dirty="0"/>
              <a:t>These increased control (IC) requirements were imposed on radioactive materials of concern such as cesium-137 (Cs-137) with activities greater than or equal to 27 Ci (1 </a:t>
            </a:r>
            <a:r>
              <a:rPr lang="en-US" b="1" dirty="0" err="1"/>
              <a:t>TBq</a:t>
            </a:r>
            <a:r>
              <a:rPr lang="en-US" b="1" dirty="0"/>
              <a:t>). </a:t>
            </a:r>
          </a:p>
          <a:p>
            <a:endParaRPr lang="en-US" b="1" dirty="0"/>
          </a:p>
          <a:p>
            <a:r>
              <a:rPr lang="en-US" b="1" dirty="0"/>
              <a:t>During the time of the IC orders, Morristown Medical Center had a blood irradiator that contained approximately 1400 Ci (52 </a:t>
            </a:r>
            <a:r>
              <a:rPr lang="en-US" b="1" dirty="0" err="1"/>
              <a:t>TBq</a:t>
            </a:r>
            <a:r>
              <a:rPr lang="en-US" b="1" dirty="0"/>
              <a:t>). </a:t>
            </a:r>
          </a:p>
          <a:p>
            <a:endParaRPr lang="en-US" b="1" dirty="0"/>
          </a:p>
          <a:p>
            <a:r>
              <a:rPr lang="en-US" b="1" dirty="0"/>
              <a:t>The Blood Bank policies, Security enhancements, and response protocols were set in place, in order to comply with the USNRC IC Orders. </a:t>
            </a:r>
          </a:p>
        </p:txBody>
      </p:sp>
      <p:pic>
        <p:nvPicPr>
          <p:cNvPr id="5" name="Picture 2" descr="C:\Users\mayers01\AppData\Local\Microsoft\Windows\Temporary Internet Files\Content.Outlook\2WDWBUD2\photo (23).JPG">
            <a:extLst>
              <a:ext uri="{FF2B5EF4-FFF2-40B4-BE49-F238E27FC236}">
                <a16:creationId xmlns:a16="http://schemas.microsoft.com/office/drawing/2014/main" id="{C8D9EB46-D25E-4E33-95F8-956FA10FC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9663935" y="3663881"/>
            <a:ext cx="2889217" cy="216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42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755" y="6322646"/>
            <a:ext cx="2110931" cy="349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264417-5DB5-4C2F-AE8B-3A8A24708C05}"/>
              </a:ext>
            </a:extLst>
          </p:cNvPr>
          <p:cNvSpPr txBox="1"/>
          <p:nvPr/>
        </p:nvSpPr>
        <p:spPr>
          <a:xfrm>
            <a:off x="347435" y="111508"/>
            <a:ext cx="10893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Introduction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91497C-C1D3-4400-BAB8-28321BB64DFF}"/>
              </a:ext>
            </a:extLst>
          </p:cNvPr>
          <p:cNvSpPr/>
          <p:nvPr/>
        </p:nvSpPr>
        <p:spPr>
          <a:xfrm>
            <a:off x="347435" y="782122"/>
            <a:ext cx="117865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February 2011:</a:t>
            </a:r>
          </a:p>
          <a:p>
            <a:r>
              <a:rPr lang="en-US" b="1" dirty="0"/>
              <a:t>The National Nuclear Security Administration (NNSA/U.S.DOE) visited Morristown Medical Center (MMC) to assess the security of radioactive materials - specifically the blood irradiator. </a:t>
            </a:r>
          </a:p>
        </p:txBody>
      </p:sp>
      <p:pic>
        <p:nvPicPr>
          <p:cNvPr id="5" name="Content Placeholder 3" descr="RMS Unit.jpg">
            <a:extLst>
              <a:ext uri="{FF2B5EF4-FFF2-40B4-BE49-F238E27FC236}">
                <a16:creationId xmlns:a16="http://schemas.microsoft.com/office/drawing/2014/main" id="{68196B53-E8D0-4126-8633-C2D39E9F5F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10" r="20101"/>
          <a:stretch/>
        </p:blipFill>
        <p:spPr>
          <a:xfrm>
            <a:off x="6797963" y="2086106"/>
            <a:ext cx="2166913" cy="1825286"/>
          </a:xfrm>
          <a:prstGeom prst="roundRect">
            <a:avLst/>
          </a:prstGeom>
          <a:ln>
            <a:solidFill>
              <a:srgbClr val="E5B21A"/>
            </a:solidFill>
          </a:ln>
        </p:spPr>
      </p:pic>
      <p:pic>
        <p:nvPicPr>
          <p:cNvPr id="6" name="Picture 2" descr="C:\Users\mayers01\AppData\Local\Microsoft\Windows\Temporary Internet Files\Content.Outlook\2WDWBUD2\photo (23).JPG">
            <a:extLst>
              <a:ext uri="{FF2B5EF4-FFF2-40B4-BE49-F238E27FC236}">
                <a16:creationId xmlns:a16="http://schemas.microsoft.com/office/drawing/2014/main" id="{954361F6-E6E2-4F5C-A9A2-04CA2A23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436812" y="4272544"/>
            <a:ext cx="2889217" cy="216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:\2011 Security Initiatives\GTRI\photos\Command Center RMS CCTV and Onyx Panel.JPG">
            <a:extLst>
              <a:ext uri="{FF2B5EF4-FFF2-40B4-BE49-F238E27FC236}">
                <a16:creationId xmlns:a16="http://schemas.microsoft.com/office/drawing/2014/main" id="{09DE30FC-F93F-4FBB-B4E6-0FC090A47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7852" y="4483367"/>
            <a:ext cx="2666157" cy="16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3F98FA-4FF6-4D9E-BD7B-4384B906919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7852" y="2180067"/>
            <a:ext cx="2666157" cy="21708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49A96C-E88C-4A54-8735-A1F1786F3980}"/>
              </a:ext>
            </a:extLst>
          </p:cNvPr>
          <p:cNvSpPr/>
          <p:nvPr/>
        </p:nvSpPr>
        <p:spPr>
          <a:xfrm>
            <a:off x="347435" y="4009221"/>
            <a:ext cx="587787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NNSA agreed to cover 100% of the costs for numerous necessary systems/installations to enhance security. </a:t>
            </a:r>
          </a:p>
          <a:p>
            <a:endParaRPr lang="en-US" b="1" dirty="0"/>
          </a:p>
          <a:p>
            <a:r>
              <a:rPr lang="en-US" b="1" dirty="0"/>
              <a:t>The security enhancements were incorporated into the existing site access control system: 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intrusion detection system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CCTV system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installation of a remote monitoring system (RMS).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080D54-6B6F-492F-94B3-0693C6367402}"/>
              </a:ext>
            </a:extLst>
          </p:cNvPr>
          <p:cNvSpPr/>
          <p:nvPr/>
        </p:nvSpPr>
        <p:spPr>
          <a:xfrm>
            <a:off x="347435" y="1971616"/>
            <a:ext cx="64505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AHS/MMC volunteered to participate in NNSA's Global Threat Reduction Initiative (GTRI) program, which is now referred to as the Office of Radiological Security (ORS). </a:t>
            </a:r>
          </a:p>
          <a:p>
            <a:endParaRPr lang="en-US" b="1" dirty="0"/>
          </a:p>
          <a:p>
            <a:r>
              <a:rPr lang="en-US" b="1" dirty="0"/>
              <a:t>The goal of the program is to bolster the security of radioactive materials, both nationally and globally.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9FD4D26-0758-42D8-AA08-7C68B88EB5BA}"/>
              </a:ext>
            </a:extLst>
          </p:cNvPr>
          <p:cNvCxnSpPr/>
          <p:nvPr/>
        </p:nvCxnSpPr>
        <p:spPr>
          <a:xfrm>
            <a:off x="3657600" y="5855855"/>
            <a:ext cx="3925455" cy="387927"/>
          </a:xfrm>
          <a:prstGeom prst="straightConnector1">
            <a:avLst/>
          </a:prstGeom>
          <a:ln w="57150">
            <a:solidFill>
              <a:srgbClr val="FFC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F6AE8BD-C102-422A-B116-7A7A8BCA74D1}"/>
              </a:ext>
            </a:extLst>
          </p:cNvPr>
          <p:cNvCxnSpPr>
            <a:cxnSpLocks/>
          </p:cNvCxnSpPr>
          <p:nvPr/>
        </p:nvCxnSpPr>
        <p:spPr>
          <a:xfrm flipV="1">
            <a:off x="2275778" y="5479441"/>
            <a:ext cx="7192074" cy="659693"/>
          </a:xfrm>
          <a:prstGeom prst="straightConnector1">
            <a:avLst/>
          </a:prstGeom>
          <a:ln w="57150">
            <a:solidFill>
              <a:srgbClr val="FFC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4027807-5A3D-4DA6-8E50-BCE4362F1E25}"/>
              </a:ext>
            </a:extLst>
          </p:cNvPr>
          <p:cNvCxnSpPr>
            <a:cxnSpLocks/>
          </p:cNvCxnSpPr>
          <p:nvPr/>
        </p:nvCxnSpPr>
        <p:spPr>
          <a:xfrm flipV="1">
            <a:off x="2275778" y="3866988"/>
            <a:ext cx="7192074" cy="2283772"/>
          </a:xfrm>
          <a:prstGeom prst="straightConnector1">
            <a:avLst/>
          </a:prstGeom>
          <a:ln w="57150">
            <a:solidFill>
              <a:srgbClr val="FFC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005AEAA-FE38-4879-8F15-B0A2B58ED57F}"/>
              </a:ext>
            </a:extLst>
          </p:cNvPr>
          <p:cNvCxnSpPr>
            <a:cxnSpLocks/>
          </p:cNvCxnSpPr>
          <p:nvPr/>
        </p:nvCxnSpPr>
        <p:spPr>
          <a:xfrm flipV="1">
            <a:off x="6096000" y="3265514"/>
            <a:ext cx="1487055" cy="3120501"/>
          </a:xfrm>
          <a:prstGeom prst="straightConnector1">
            <a:avLst/>
          </a:prstGeom>
          <a:ln w="57150">
            <a:solidFill>
              <a:srgbClr val="FFC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57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bldLvl="2"/>
      <p:bldP spid="10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755" y="6322646"/>
            <a:ext cx="2110931" cy="349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264417-5DB5-4C2F-AE8B-3A8A24708C05}"/>
              </a:ext>
            </a:extLst>
          </p:cNvPr>
          <p:cNvSpPr txBox="1"/>
          <p:nvPr/>
        </p:nvSpPr>
        <p:spPr>
          <a:xfrm>
            <a:off x="347435" y="111508"/>
            <a:ext cx="10893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Introduction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143720-6638-4D39-824F-A90AEA5A5145}"/>
              </a:ext>
            </a:extLst>
          </p:cNvPr>
          <p:cNvSpPr/>
          <p:nvPr/>
        </p:nvSpPr>
        <p:spPr>
          <a:xfrm>
            <a:off x="347435" y="982026"/>
            <a:ext cx="999729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March 19, 2016:</a:t>
            </a:r>
          </a:p>
          <a:p>
            <a:r>
              <a:rPr lang="en-US" b="1" dirty="0"/>
              <a:t>U.S.NRC Title 10 CFR Part 37 took in effect on in New Jersey. </a:t>
            </a:r>
          </a:p>
          <a:p>
            <a:endParaRPr lang="en-US" b="1" dirty="0"/>
          </a:p>
          <a:p>
            <a:r>
              <a:rPr lang="en-US" b="1" dirty="0"/>
              <a:t>It superseded the previous IC orders. </a:t>
            </a:r>
          </a:p>
          <a:p>
            <a:endParaRPr lang="en-US" b="1" dirty="0"/>
          </a:p>
          <a:p>
            <a:r>
              <a:rPr lang="en-US" b="1" dirty="0"/>
              <a:t>It imposed further requirements on security protocols &amp; procedures such as: </a:t>
            </a:r>
          </a:p>
          <a:p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/>
              <a:t>Reinvestigation every 10 years for any individual with unescorted access (fingerprinting and an FBI identification and criminal history records check); </a:t>
            </a:r>
          </a:p>
          <a:p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/>
              <a:t>Establishment of “Security Zones” as well as “continuous physical barriers” involving access via established control points or direct control by approved individuals; </a:t>
            </a:r>
          </a:p>
          <a:p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/>
              <a:t>Maintaining capability to continuously monitor &amp; detect without delay, all unauthorized entries into Security Zones; </a:t>
            </a:r>
          </a:p>
          <a:p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/>
              <a:t>Appropriate Security training, both initial and annually, not to exceed 12 months. </a:t>
            </a:r>
          </a:p>
        </p:txBody>
      </p:sp>
    </p:spTree>
    <p:extLst>
      <p:ext uri="{BB962C8B-B14F-4D97-AF65-F5344CB8AC3E}">
        <p14:creationId xmlns:p14="http://schemas.microsoft.com/office/powerpoint/2010/main" val="283146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755" y="6322646"/>
            <a:ext cx="2110931" cy="349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264417-5DB5-4C2F-AE8B-3A8A24708C05}"/>
              </a:ext>
            </a:extLst>
          </p:cNvPr>
          <p:cNvSpPr txBox="1"/>
          <p:nvPr/>
        </p:nvSpPr>
        <p:spPr>
          <a:xfrm>
            <a:off x="0" y="111508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Rationale Behind the Decision to Replace the Cesium Irradiator and Subsequent Experiences in With Using the X-ray Irradiator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DE6016-EE8C-44C1-87AD-5513305D81F5}"/>
              </a:ext>
            </a:extLst>
          </p:cNvPr>
          <p:cNvSpPr/>
          <p:nvPr/>
        </p:nvSpPr>
        <p:spPr>
          <a:xfrm>
            <a:off x="221671" y="1831252"/>
            <a:ext cx="1185025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MMC eventually came to the decision to dispose the cesium irradiator and replace it with an X-ray irradiator as part of the ORS Cesium Irradiator Replacement Project (CIRP).</a:t>
            </a:r>
          </a:p>
          <a:p>
            <a:endParaRPr lang="en-US" b="1" dirty="0"/>
          </a:p>
          <a:p>
            <a:r>
              <a:rPr lang="en-US" b="1" dirty="0"/>
              <a:t>These were the factors that influenced the decision:</a:t>
            </a:r>
          </a:p>
          <a:p>
            <a:endParaRPr lang="en-US" b="1" dirty="0"/>
          </a:p>
          <a:p>
            <a:pPr marL="342900" indent="-342900">
              <a:buAutoNum type="arabicPeriod"/>
            </a:pPr>
            <a:r>
              <a:rPr lang="en-US" b="1" dirty="0"/>
              <a:t>Increased efficiency and throughput from x-ray irradiators </a:t>
            </a:r>
          </a:p>
          <a:p>
            <a:endParaRPr lang="en-US" b="1" dirty="0"/>
          </a:p>
          <a:p>
            <a:pPr marL="342900" indent="-342900">
              <a:buFont typeface="+mj-lt"/>
              <a:buAutoNum type="arabicPeriod" startAt="2"/>
            </a:pPr>
            <a:r>
              <a:rPr lang="en-US" b="1" dirty="0"/>
              <a:t>More prohibitive and costly regulatory requirements on cesium irradiators</a:t>
            </a:r>
          </a:p>
          <a:p>
            <a:endParaRPr lang="en-US" b="1" dirty="0"/>
          </a:p>
          <a:p>
            <a:pPr marL="342900" indent="-342900">
              <a:buFont typeface="+mj-lt"/>
              <a:buAutoNum type="arabicPeriod" startAt="3"/>
            </a:pPr>
            <a:r>
              <a:rPr lang="en-US" b="1" dirty="0"/>
              <a:t>Issues and protocols related to security requirements</a:t>
            </a:r>
          </a:p>
          <a:p>
            <a:r>
              <a:rPr lang="en-US" b="1" dirty="0"/>
              <a:t> 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en-US" b="1" dirty="0"/>
              <a:t>Considerable expense reduction when an x-ray irradiator is employed instead of a cesium irradiator</a:t>
            </a:r>
          </a:p>
          <a:p>
            <a:endParaRPr lang="en-US" b="1" dirty="0"/>
          </a:p>
          <a:p>
            <a:pPr marL="342900" indent="-342900">
              <a:buFont typeface="+mj-lt"/>
              <a:buAutoNum type="arabicPeriod" startAt="5"/>
            </a:pPr>
            <a:r>
              <a:rPr lang="en-US" b="1" dirty="0"/>
              <a:t>Requirements and expectations from ORS CIRP participation after x-ray irradiator installation</a:t>
            </a:r>
          </a:p>
        </p:txBody>
      </p:sp>
    </p:spTree>
    <p:extLst>
      <p:ext uri="{BB962C8B-B14F-4D97-AF65-F5344CB8AC3E}">
        <p14:creationId xmlns:p14="http://schemas.microsoft.com/office/powerpoint/2010/main" val="245861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755" y="6322646"/>
            <a:ext cx="2110931" cy="349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264417-5DB5-4C2F-AE8B-3A8A24708C05}"/>
              </a:ext>
            </a:extLst>
          </p:cNvPr>
          <p:cNvSpPr txBox="1"/>
          <p:nvPr/>
        </p:nvSpPr>
        <p:spPr>
          <a:xfrm>
            <a:off x="0" y="111508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Rationale Behind the Decision to Replace the Cesium Irradiator and Subsequent Experiences in With Using the X-ray Irradiator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D347F2-B538-4B77-A88A-893EF3860CBA}"/>
              </a:ext>
            </a:extLst>
          </p:cNvPr>
          <p:cNvSpPr/>
          <p:nvPr/>
        </p:nvSpPr>
        <p:spPr>
          <a:xfrm>
            <a:off x="249382" y="1461762"/>
            <a:ext cx="81372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/>
              <a:t>Increased efficiency and throughput from x-ray irradiators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433EA0-B21D-4F76-A5D4-21F7D9187522}"/>
              </a:ext>
            </a:extLst>
          </p:cNvPr>
          <p:cNvSpPr/>
          <p:nvPr/>
        </p:nvSpPr>
        <p:spPr>
          <a:xfrm>
            <a:off x="572653" y="2053116"/>
            <a:ext cx="8732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EFFICIENCY &amp; THROUGHPUT COMPARISONS BETWEEN A CESIUM IRRADIATOR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29F5F08-3EF9-4011-9C12-FA996E0A3D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274280"/>
              </p:ext>
            </p:extLst>
          </p:nvPr>
        </p:nvGraphicFramePr>
        <p:xfrm>
          <a:off x="572654" y="2599891"/>
          <a:ext cx="9014692" cy="293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7419">
                  <a:extLst>
                    <a:ext uri="{9D8B030D-6E8A-4147-A177-3AD203B41FA5}">
                      <a16:colId xmlns:a16="http://schemas.microsoft.com/office/drawing/2014/main" val="3749558873"/>
                    </a:ext>
                  </a:extLst>
                </a:gridCol>
                <a:gridCol w="3694545">
                  <a:extLst>
                    <a:ext uri="{9D8B030D-6E8A-4147-A177-3AD203B41FA5}">
                      <a16:colId xmlns:a16="http://schemas.microsoft.com/office/drawing/2014/main" val="2826398576"/>
                    </a:ext>
                  </a:extLst>
                </a:gridCol>
                <a:gridCol w="3232728">
                  <a:extLst>
                    <a:ext uri="{9D8B030D-6E8A-4147-A177-3AD203B41FA5}">
                      <a16:colId xmlns:a16="http://schemas.microsoft.com/office/drawing/2014/main" val="36726554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Cesium Irradiator (IBL-437C)</a:t>
                      </a:r>
                    </a:p>
                    <a:p>
                      <a:pPr algn="ctr"/>
                      <a:r>
                        <a:rPr lang="en-US" dirty="0"/>
                        <a:t>(~1100 Curies at disposal date)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X-ray Irradiator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6042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Turnaround Time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 minutes / cycle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 5 minutes / cycle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6879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Cycle Time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Increases every month due to decaying radioactive source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Never changes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228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Workload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 irradiate 1-2 products/units at a time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 irradiate up to 6 products/units at a time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1611826"/>
                  </a:ext>
                </a:extLst>
              </a:tr>
              <a:tr h="453384">
                <a:tc>
                  <a:txBody>
                    <a:bodyPr/>
                    <a:lstStyle/>
                    <a:p>
                      <a:r>
                        <a:rPr lang="en-US" dirty="0"/>
                        <a:t>Product Types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Cannot combine different blood products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 do multiple types of products at a time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25031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BE580BBA-F077-46C7-B820-4C99F49E8E42}"/>
              </a:ext>
            </a:extLst>
          </p:cNvPr>
          <p:cNvSpPr/>
          <p:nvPr/>
        </p:nvSpPr>
        <p:spPr>
          <a:xfrm>
            <a:off x="498761" y="5753073"/>
            <a:ext cx="93829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The quicker turnaround time as well as the ability to irradiate up to 6 products/units at a time yielded </a:t>
            </a:r>
            <a:r>
              <a:rPr lang="en-US" b="1" u="sng" dirty="0"/>
              <a:t>improved patient care</a:t>
            </a:r>
            <a:r>
              <a:rPr lang="en-US" b="1" dirty="0"/>
              <a:t>, especially in the Outpatient areas as well as the Neonatal Intensive Care Unit (NICU) at MMC.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1F4171-69A0-49ED-A5DE-6F7AFF5FD4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6134"/>
          <a:stretch/>
        </p:blipFill>
        <p:spPr>
          <a:xfrm>
            <a:off x="9834081" y="4047650"/>
            <a:ext cx="2239241" cy="22053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E962F0-C5A7-4394-954A-EF38F22689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460875" y="1386750"/>
            <a:ext cx="2985654" cy="223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2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546</TotalTime>
  <Words>3276</Words>
  <Application>Microsoft Office PowerPoint</Application>
  <PresentationFormat>Widescreen</PresentationFormat>
  <Paragraphs>316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Century Gothic</vt:lpstr>
      <vt:lpstr>Wingdings 3</vt:lpstr>
      <vt:lpstr>Slice</vt:lpstr>
      <vt:lpstr>Switching from a Cesium-137 blood irradiator to an x-ray irradiator: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Cesium blood irradiator pick-up &amp; disposal</dc:title>
  <dc:creator>Hernandez, Marissa</dc:creator>
  <cp:lastModifiedBy>TAJER, Katherine</cp:lastModifiedBy>
  <cp:revision>76</cp:revision>
  <dcterms:modified xsi:type="dcterms:W3CDTF">2019-12-23T12:02:23Z</dcterms:modified>
</cp:coreProperties>
</file>