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56" r:id="rId9"/>
    <p:sldId id="264" r:id="rId10"/>
    <p:sldId id="265" r:id="rId11"/>
    <p:sldId id="266" r:id="rId12"/>
    <p:sldId id="267" r:id="rId13"/>
    <p:sldId id="268"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6"/>
            <a:ext cx="7772400" cy="1470025"/>
          </a:xfrm>
        </p:spPr>
        <p:txBody>
          <a:bodyPr/>
          <a:lstStyle/>
          <a:p>
            <a:r>
              <a:rPr lang="pt-BR" smtClean="0"/>
              <a:t>Clique para editar o estilo do título mestre</a:t>
            </a:r>
            <a:endParaRPr lang="en-U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a:p>
        </p:txBody>
      </p:sp>
      <p:sp>
        <p:nvSpPr>
          <p:cNvPr id="4" name="Espaço Reservado para Data 3"/>
          <p:cNvSpPr>
            <a:spLocks noGrp="1"/>
          </p:cNvSpPr>
          <p:nvPr>
            <p:ph type="dt" sz="half" idx="10"/>
          </p:nvPr>
        </p:nvSpPr>
        <p:spPr/>
        <p:txBody>
          <a:bodyPr/>
          <a:lstStyle/>
          <a:p>
            <a:fld id="{68FF65FA-0155-4CDE-9A5E-6800D75862CD}" type="datetimeFigureOut">
              <a:rPr lang="en-US" smtClean="0"/>
              <a:pPr/>
              <a:t>1/22/2020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68FF65FA-0155-4CDE-9A5E-6800D75862CD}" type="datetimeFigureOut">
              <a:rPr lang="en-US" smtClean="0"/>
              <a:pPr/>
              <a:t>1/22/2020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9"/>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68FF65FA-0155-4CDE-9A5E-6800D75862CD}" type="datetimeFigureOut">
              <a:rPr lang="en-US" smtClean="0"/>
              <a:pPr/>
              <a:t>1/22/2020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68FF65FA-0155-4CDE-9A5E-6800D75862CD}" type="datetimeFigureOut">
              <a:rPr lang="en-US" smtClean="0"/>
              <a:pPr/>
              <a:t>1/22/2020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68FF65FA-0155-4CDE-9A5E-6800D75862CD}" type="datetimeFigureOut">
              <a:rPr lang="en-US" smtClean="0"/>
              <a:pPr/>
              <a:t>1/22/2020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p>
            <a:fld id="{68FF65FA-0155-4CDE-9A5E-6800D75862CD}" type="datetimeFigureOut">
              <a:rPr lang="en-US" smtClean="0"/>
              <a:pPr/>
              <a:t>1/22/2020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p>
            <a:fld id="{68FF65FA-0155-4CDE-9A5E-6800D75862CD}" type="datetimeFigureOut">
              <a:rPr lang="en-US" smtClean="0"/>
              <a:pPr/>
              <a:t>1/22/2020</a:t>
            </a:fld>
            <a:endParaRPr lang="en-US"/>
          </a:p>
        </p:txBody>
      </p:sp>
      <p:sp>
        <p:nvSpPr>
          <p:cNvPr id="8" name="Espaço Reservado para Rodapé 7"/>
          <p:cNvSpPr>
            <a:spLocks noGrp="1"/>
          </p:cNvSpPr>
          <p:nvPr>
            <p:ph type="ftr" sz="quarter" idx="11"/>
          </p:nvPr>
        </p:nvSpPr>
        <p:spPr/>
        <p:txBody>
          <a:bodyPr/>
          <a:lstStyle/>
          <a:p>
            <a:endParaRPr lang="en-US"/>
          </a:p>
        </p:txBody>
      </p:sp>
      <p:sp>
        <p:nvSpPr>
          <p:cNvPr id="9" name="Espaço Reservado para Número de Slide 8"/>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p>
            <a:fld id="{68FF65FA-0155-4CDE-9A5E-6800D75862CD}" type="datetimeFigureOut">
              <a:rPr lang="en-US" smtClean="0"/>
              <a:pPr/>
              <a:t>1/22/2020</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8FF65FA-0155-4CDE-9A5E-6800D75862CD}" type="datetimeFigureOut">
              <a:rPr lang="en-US" smtClean="0"/>
              <a:pPr/>
              <a:t>1/22/2020</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pt-BR" smtClean="0"/>
              <a:t>Clique para editar o estilo do título mestre</a:t>
            </a:r>
            <a:endParaRPr lang="en-US"/>
          </a:p>
        </p:txBody>
      </p:sp>
      <p:sp>
        <p:nvSpPr>
          <p:cNvPr id="3" name="Espaço Reservado para Conteúd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8FF65FA-0155-4CDE-9A5E-6800D75862CD}" type="datetimeFigureOut">
              <a:rPr lang="en-US" smtClean="0"/>
              <a:pPr/>
              <a:t>1/22/2020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1"/>
            <a:ext cx="5486400" cy="566738"/>
          </a:xfrm>
        </p:spPr>
        <p:txBody>
          <a:bodyPr anchor="b"/>
          <a:lstStyle>
            <a:lvl1pPr algn="l">
              <a:defRPr sz="2000" b="1"/>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68FF65FA-0155-4CDE-9A5E-6800D75862CD}" type="datetimeFigureOut">
              <a:rPr lang="en-US" smtClean="0"/>
              <a:pPr/>
              <a:t>1/22/2020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1C922C31-8740-47AC-AD2E-9655F3EFC02C}"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F65FA-0155-4CDE-9A5E-6800D75862CD}" type="datetimeFigureOut">
              <a:rPr lang="en-US" smtClean="0"/>
              <a:pPr/>
              <a:t>1/22/2020</a:t>
            </a:fld>
            <a:endParaRPr lang="en-US"/>
          </a:p>
        </p:txBody>
      </p:sp>
      <p:sp>
        <p:nvSpPr>
          <p:cNvPr id="5" name="Espaço Reservado para Rodapé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22C31-8740-47AC-AD2E-9655F3EFC02C}"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596571"/>
            <a:ext cx="9144000" cy="103105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algn="ctr"/>
            <a:r>
              <a:rPr lang="en-US" sz="3200" b="1" dirty="0" smtClean="0"/>
              <a:t>A SYSTEMIC APPROACH TO INFORMATION AND CYBER SECURITY</a:t>
            </a:r>
          </a:p>
        </p:txBody>
      </p:sp>
      <p:sp>
        <p:nvSpPr>
          <p:cNvPr id="1026" name="Rectangle 2"/>
          <p:cNvSpPr>
            <a:spLocks noChangeArrowheads="1"/>
          </p:cNvSpPr>
          <p:nvPr/>
        </p:nvSpPr>
        <p:spPr bwMode="auto">
          <a:xfrm>
            <a:off x="539552" y="3049799"/>
            <a:ext cx="8064896" cy="198515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smtClean="0">
                <a:ln>
                  <a:noFill/>
                </a:ln>
                <a:solidFill>
                  <a:schemeClr val="tx1"/>
                </a:solidFill>
                <a:effectLst/>
                <a:latin typeface="Arial" pitchFamily="34" charset="0"/>
                <a:cs typeface="Arial" pitchFamily="34" charset="0"/>
              </a:rPr>
              <a:t>Francisco </a:t>
            </a:r>
            <a:r>
              <a:rPr kumimoji="0" lang="pt-BR" b="1" i="0" u="none" strike="noStrike" cap="none" normalizeH="0" baseline="0" dirty="0">
                <a:ln>
                  <a:noFill/>
                </a:ln>
                <a:solidFill>
                  <a:schemeClr val="tx1"/>
                </a:solidFill>
                <a:effectLst/>
                <a:latin typeface="Arial" pitchFamily="34" charset="0"/>
                <a:cs typeface="Arial" pitchFamily="34" charset="0"/>
              </a:rPr>
              <a:t>Luiz de Lemos</a:t>
            </a:r>
          </a:p>
          <a:p>
            <a:pPr lvl="0" algn="ctr" eaLnBrk="0" fontAlgn="base" hangingPunct="0">
              <a:spcBef>
                <a:spcPct val="0"/>
              </a:spcBef>
              <a:spcAft>
                <a:spcPct val="0"/>
              </a:spcAft>
            </a:pPr>
            <a:r>
              <a:rPr lang="en-US" b="1" dirty="0" smtClean="0">
                <a:latin typeface="Arial" pitchFamily="34" charset="0"/>
                <a:cs typeface="Arial" pitchFamily="34" charset="0"/>
              </a:rPr>
              <a:t>fllemos@ipen.br</a:t>
            </a:r>
            <a:endParaRPr lang="en-US" dirty="0" smtClean="0">
              <a:latin typeface="Arial" pitchFamily="34" charset="0"/>
              <a:cs typeface="Arial" pitchFamily="34" charset="0"/>
            </a:endParaRPr>
          </a:p>
          <a:p>
            <a:pPr algn="ctr" eaLnBrk="0" fontAlgn="base" hangingPunct="0">
              <a:spcBef>
                <a:spcPct val="0"/>
              </a:spcBef>
              <a:spcAft>
                <a:spcPct val="0"/>
              </a:spcAft>
            </a:pPr>
            <a:endParaRPr kumimoji="0" lang="pt-BR" b="1" i="0" u="none" strike="noStrike" cap="none" normalizeH="0" baseline="0" dirty="0" smtClean="0">
              <a:ln>
                <a:noFill/>
              </a:ln>
              <a:solidFill>
                <a:schemeClr val="tx1"/>
              </a:solidFill>
              <a:effectLst/>
              <a:latin typeface="Arial" pitchFamily="34" charset="0"/>
              <a:cs typeface="Arial" pitchFamily="34" charset="0"/>
            </a:endParaRPr>
          </a:p>
          <a:p>
            <a:pPr algn="ctr" eaLnBrk="0" fontAlgn="base" hangingPunct="0">
              <a:spcBef>
                <a:spcPct val="0"/>
              </a:spcBef>
              <a:spcAft>
                <a:spcPct val="0"/>
              </a:spcAft>
            </a:pPr>
            <a:r>
              <a:rPr lang="pt-BR" b="1" dirty="0" smtClean="0">
                <a:latin typeface="Arial" pitchFamily="34" charset="0"/>
                <a:cs typeface="Arial" pitchFamily="34" charset="0"/>
              </a:rPr>
              <a:t>Paulo Henrique Bianchi</a:t>
            </a:r>
          </a:p>
          <a:p>
            <a:pPr algn="ctr" eaLnBrk="0" fontAlgn="base" hangingPunct="0">
              <a:spcBef>
                <a:spcPct val="0"/>
              </a:spcBef>
              <a:spcAft>
                <a:spcPct val="0"/>
              </a:spcAft>
            </a:pPr>
            <a:r>
              <a:rPr kumimoji="0" lang="pt-BR" b="1" i="0" u="none" strike="noStrike" cap="none" normalizeH="0" baseline="0" dirty="0" smtClean="0">
                <a:ln>
                  <a:noFill/>
                </a:ln>
                <a:solidFill>
                  <a:schemeClr val="tx1"/>
                </a:solidFill>
                <a:effectLst/>
                <a:latin typeface="Arial" pitchFamily="34" charset="0"/>
                <a:cs typeface="Arial" pitchFamily="34" charset="0"/>
              </a:rPr>
              <a:t>phbianchi@ipen.br</a:t>
            </a:r>
          </a:p>
          <a:p>
            <a:pPr algn="ctr" eaLnBrk="0" fontAlgn="base" hangingPunct="0">
              <a:spcBef>
                <a:spcPct val="0"/>
              </a:spcBef>
              <a:spcAft>
                <a:spcPct val="0"/>
              </a:spcAft>
            </a:pPr>
            <a:endParaRPr kumimoji="0" lang="pt-BR" b="1"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Arial" pitchFamily="34" charset="0"/>
                <a:cs typeface="Arial" pitchFamily="34" charset="0"/>
              </a:rPr>
              <a:t>IPEN </a:t>
            </a:r>
            <a:r>
              <a:rPr kumimoji="0" lang="en-US" b="1" i="0" u="none" strike="noStrike" cap="none" normalizeH="0" baseline="0" dirty="0" smtClean="0">
                <a:ln>
                  <a:noFill/>
                </a:ln>
                <a:solidFill>
                  <a:schemeClr val="tx1"/>
                </a:solidFill>
                <a:effectLst/>
                <a:latin typeface="Arial" pitchFamily="34" charset="0"/>
                <a:cs typeface="Arial" pitchFamily="34" charset="0"/>
              </a:rPr>
              <a:t>– CNEN –</a:t>
            </a:r>
            <a:r>
              <a:rPr kumimoji="0" lang="en-US" b="1" i="0" u="none" strike="noStrike" cap="none" normalizeH="0" dirty="0" smtClean="0">
                <a:ln>
                  <a:noFill/>
                </a:ln>
                <a:solidFill>
                  <a:schemeClr val="tx1"/>
                </a:solidFill>
                <a:effectLst/>
                <a:latin typeface="Arial" pitchFamily="34" charset="0"/>
                <a:cs typeface="Arial" pitchFamily="34" charset="0"/>
              </a:rPr>
              <a:t> </a:t>
            </a:r>
            <a:r>
              <a:rPr kumimoji="0" lang="en-US" b="1" i="0" u="none" strike="noStrike" cap="none" normalizeH="0" baseline="0" dirty="0" smtClean="0">
                <a:ln>
                  <a:noFill/>
                </a:ln>
                <a:solidFill>
                  <a:schemeClr val="tx1"/>
                </a:solidFill>
                <a:effectLst/>
                <a:latin typeface="Arial" pitchFamily="34" charset="0"/>
                <a:cs typeface="Arial" pitchFamily="34" charset="0"/>
              </a:rPr>
              <a:t>Institute </a:t>
            </a:r>
            <a:r>
              <a:rPr kumimoji="0" lang="en-US" b="1" i="0" u="none" strike="noStrike" cap="none" normalizeH="0" baseline="0" dirty="0">
                <a:ln>
                  <a:noFill/>
                </a:ln>
                <a:solidFill>
                  <a:schemeClr val="tx1"/>
                </a:solidFill>
                <a:effectLst/>
                <a:latin typeface="Arial" pitchFamily="34" charset="0"/>
                <a:cs typeface="Arial" pitchFamily="34" charset="0"/>
              </a:rPr>
              <a:t>for Nuclear and Energy </a:t>
            </a:r>
            <a:r>
              <a:rPr kumimoji="0" lang="en-US" b="1" i="0" u="none" strike="noStrike" cap="none" normalizeH="0" baseline="0" dirty="0" smtClean="0">
                <a:ln>
                  <a:noFill/>
                </a:ln>
                <a:solidFill>
                  <a:schemeClr val="tx1"/>
                </a:solidFill>
                <a:effectLst/>
                <a:latin typeface="Arial" pitchFamily="34" charset="0"/>
                <a:cs typeface="Arial" pitchFamily="34" charset="0"/>
              </a:rPr>
              <a:t>Research</a:t>
            </a:r>
            <a:endParaRPr kumimoji="0" lang="pt-BR" b="0" i="0" u="none" strike="noStrike" cap="none" normalizeH="0" baseline="0" dirty="0">
              <a:ln>
                <a:noFill/>
              </a:ln>
              <a:solidFill>
                <a:schemeClr val="tx1"/>
              </a:solidFill>
              <a:effectLst/>
              <a:latin typeface="Arial" pitchFamily="34" charset="0"/>
              <a:cs typeface="Arial" pitchFamily="34" charset="0"/>
            </a:endParaRPr>
          </a:p>
        </p:txBody>
      </p:sp>
      <p:pic>
        <p:nvPicPr>
          <p:cNvPr id="5"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35496" y="6356351"/>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DEVELOPING SCENARIOS</a:t>
            </a:r>
            <a:endParaRPr lang="en-US" sz="2400" b="1" dirty="0"/>
          </a:p>
        </p:txBody>
      </p:sp>
      <p:sp>
        <p:nvSpPr>
          <p:cNvPr id="6" name="CaixaDeTexto 5"/>
          <p:cNvSpPr txBox="1"/>
          <p:nvPr/>
        </p:nvSpPr>
        <p:spPr>
          <a:xfrm>
            <a:off x="539552" y="1412776"/>
            <a:ext cx="8352928" cy="4524315"/>
          </a:xfrm>
          <a:prstGeom prst="rect">
            <a:avLst/>
          </a:prstGeom>
          <a:noFill/>
        </p:spPr>
        <p:txBody>
          <a:bodyPr wrap="square" rtlCol="0">
            <a:spAutoFit/>
          </a:bodyPr>
          <a:lstStyle/>
          <a:p>
            <a:r>
              <a:rPr lang="en-US" dirty="0" smtClean="0"/>
              <a:t>With the help of the hierarchical control structure it is possible to create scenarios for </a:t>
            </a:r>
            <a:r>
              <a:rPr lang="en-US" dirty="0" smtClean="0"/>
              <a:t>possible vulnerabilities </a:t>
            </a:r>
            <a:r>
              <a:rPr lang="en-US" dirty="0" smtClean="0"/>
              <a:t>in the system.</a:t>
            </a:r>
          </a:p>
          <a:p>
            <a:endParaRPr lang="en-US" dirty="0" smtClean="0"/>
          </a:p>
          <a:p>
            <a:r>
              <a:rPr lang="en-US" dirty="0" smtClean="0"/>
              <a:t>In </a:t>
            </a:r>
            <a:r>
              <a:rPr lang="en-US" dirty="0" smtClean="0"/>
              <a:t>this case we would not consider any protection barriers or levels of security, since the whole system </a:t>
            </a:r>
            <a:r>
              <a:rPr lang="en-US" dirty="0" smtClean="0"/>
              <a:t>is being </a:t>
            </a:r>
            <a:r>
              <a:rPr lang="en-US" dirty="0" smtClean="0"/>
              <a:t>considered equally</a:t>
            </a:r>
            <a:r>
              <a:rPr lang="en-US" dirty="0" smtClean="0"/>
              <a:t>.</a:t>
            </a:r>
          </a:p>
          <a:p>
            <a:endParaRPr lang="en-US" dirty="0" smtClean="0"/>
          </a:p>
          <a:p>
            <a:r>
              <a:rPr lang="en-US" dirty="0" smtClean="0"/>
              <a:t>Every decision and feedback can have a direct or indirect effect in the perception of the state of </a:t>
            </a:r>
            <a:r>
              <a:rPr lang="en-US" dirty="0" smtClean="0"/>
              <a:t>the system </a:t>
            </a:r>
            <a:r>
              <a:rPr lang="en-US" dirty="0" smtClean="0"/>
              <a:t>by any of the controllers. In this sense it is important to emphasize that we live in a world </a:t>
            </a:r>
            <a:r>
              <a:rPr lang="en-US" dirty="0" smtClean="0"/>
              <a:t>extremely connected</a:t>
            </a:r>
            <a:r>
              <a:rPr lang="en-US" dirty="0" smtClean="0"/>
              <a:t>, including social media, internet of things, etc</a:t>
            </a:r>
            <a:r>
              <a:rPr lang="en-US" dirty="0" smtClean="0"/>
              <a:t>.</a:t>
            </a:r>
          </a:p>
          <a:p>
            <a:endParaRPr lang="en-US" dirty="0" smtClean="0"/>
          </a:p>
          <a:p>
            <a:r>
              <a:rPr lang="en-US" dirty="0" smtClean="0"/>
              <a:t>Every of the boxes, controllers, can also have different cultures. This will certainly have impacts </a:t>
            </a:r>
            <a:r>
              <a:rPr lang="en-US" dirty="0" smtClean="0"/>
              <a:t>on perceptions </a:t>
            </a:r>
            <a:r>
              <a:rPr lang="en-US" dirty="0" smtClean="0"/>
              <a:t>of different </a:t>
            </a:r>
            <a:r>
              <a:rPr lang="en-US" dirty="0" smtClean="0"/>
              <a:t>natures. </a:t>
            </a:r>
          </a:p>
          <a:p>
            <a:endParaRPr lang="en-US" dirty="0" smtClean="0"/>
          </a:p>
          <a:p>
            <a:r>
              <a:rPr lang="en-US" dirty="0" smtClean="0"/>
              <a:t>In the Figure 1 we can see many other possibilities for interactions such as regulation, equipment </a:t>
            </a:r>
            <a:r>
              <a:rPr lang="en-US" dirty="0" smtClean="0"/>
              <a:t>with internet </a:t>
            </a:r>
            <a:r>
              <a:rPr lang="en-US" dirty="0" smtClean="0"/>
              <a:t>access, contractors and vendors.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APPLYING STPA</a:t>
            </a:r>
            <a:endParaRPr lang="en-US" sz="2400" b="1" dirty="0"/>
          </a:p>
        </p:txBody>
      </p:sp>
      <p:sp>
        <p:nvSpPr>
          <p:cNvPr id="5" name="CaixaDeTexto 4"/>
          <p:cNvSpPr txBox="1"/>
          <p:nvPr/>
        </p:nvSpPr>
        <p:spPr>
          <a:xfrm>
            <a:off x="395536" y="1556792"/>
            <a:ext cx="8352928" cy="4524315"/>
          </a:xfrm>
          <a:prstGeom prst="rect">
            <a:avLst/>
          </a:prstGeom>
          <a:noFill/>
        </p:spPr>
        <p:txBody>
          <a:bodyPr wrap="square" rtlCol="0">
            <a:spAutoFit/>
          </a:bodyPr>
          <a:lstStyle/>
          <a:p>
            <a:r>
              <a:rPr lang="en-US" b="1" dirty="0" smtClean="0"/>
              <a:t>Accident is an unacceptable loss defined according to the stake holders</a:t>
            </a:r>
          </a:p>
          <a:p>
            <a:r>
              <a:rPr lang="en-US" dirty="0" smtClean="0"/>
              <a:t>More than one accident can be considered. For example: damage to reputation; monetary loss; death </a:t>
            </a:r>
            <a:r>
              <a:rPr lang="en-US" dirty="0" smtClean="0"/>
              <a:t>or injury </a:t>
            </a:r>
            <a:r>
              <a:rPr lang="en-US" dirty="0" smtClean="0"/>
              <a:t>to individuals from public or workers; environmental contamination.</a:t>
            </a:r>
          </a:p>
          <a:p>
            <a:r>
              <a:rPr lang="en-US" dirty="0" smtClean="0"/>
              <a:t>In systemic approach we can consider not only accidents related to radiological consequences, but </a:t>
            </a:r>
            <a:r>
              <a:rPr lang="en-US" dirty="0" smtClean="0"/>
              <a:t>also loss </a:t>
            </a:r>
            <a:r>
              <a:rPr lang="en-US" dirty="0" smtClean="0"/>
              <a:t>of reputation and monetary, for example.</a:t>
            </a:r>
          </a:p>
          <a:p>
            <a:r>
              <a:rPr lang="en-US" b="1" dirty="0" smtClean="0"/>
              <a:t>A hazardous state is a systems state that can lead to an accident, or loss, given a worst case scenario</a:t>
            </a:r>
          </a:p>
          <a:p>
            <a:r>
              <a:rPr lang="en-US" dirty="0" smtClean="0"/>
              <a:t>related to the external conditions.</a:t>
            </a:r>
          </a:p>
          <a:p>
            <a:r>
              <a:rPr lang="en-US" dirty="0" smtClean="0"/>
              <a:t>The above listed accidents can result from release of radioactive material from an installation. In this </a:t>
            </a:r>
            <a:r>
              <a:rPr lang="en-US" dirty="0" smtClean="0"/>
              <a:t>case the </a:t>
            </a:r>
            <a:r>
              <a:rPr lang="en-US" dirty="0" smtClean="0"/>
              <a:t>release of radioactive material is the hazardous state of the system.</a:t>
            </a:r>
          </a:p>
          <a:p>
            <a:r>
              <a:rPr lang="en-US" b="1" dirty="0" smtClean="0"/>
              <a:t>External conditions are the worst condition that together with the hazardous state leads to the loss. </a:t>
            </a:r>
            <a:endParaRPr lang="en-US" b="1" dirty="0" smtClean="0"/>
          </a:p>
          <a:p>
            <a:r>
              <a:rPr lang="en-US" dirty="0" smtClean="0"/>
              <a:t>Note that </a:t>
            </a:r>
            <a:r>
              <a:rPr lang="en-US" dirty="0" smtClean="0"/>
              <a:t>we can have control over the system´s hazardous state only, while the external conditions are outside </a:t>
            </a:r>
            <a:r>
              <a:rPr lang="en-US" dirty="0" smtClean="0"/>
              <a:t>the system </a:t>
            </a:r>
            <a:r>
              <a:rPr lang="en-US" dirty="0" smtClean="0"/>
              <a:t>control</a:t>
            </a:r>
            <a:r>
              <a:rPr lang="en-US" dirty="0" smtClean="0"/>
              <a: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CONCLUSION</a:t>
            </a:r>
            <a:endParaRPr lang="en-US" sz="2400" b="1" dirty="0"/>
          </a:p>
        </p:txBody>
      </p:sp>
      <p:sp>
        <p:nvSpPr>
          <p:cNvPr id="5" name="CaixaDeTexto 4"/>
          <p:cNvSpPr txBox="1"/>
          <p:nvPr/>
        </p:nvSpPr>
        <p:spPr>
          <a:xfrm>
            <a:off x="611560" y="1700808"/>
            <a:ext cx="7992888" cy="3416320"/>
          </a:xfrm>
          <a:prstGeom prst="rect">
            <a:avLst/>
          </a:prstGeom>
          <a:noFill/>
        </p:spPr>
        <p:txBody>
          <a:bodyPr wrap="square" rtlCol="0">
            <a:spAutoFit/>
          </a:bodyPr>
          <a:lstStyle/>
          <a:p>
            <a:r>
              <a:rPr lang="en-US" dirty="0" smtClean="0"/>
              <a:t>Cyber security is a very complex issue that requires a good understanding of all its interfaces </a:t>
            </a:r>
            <a:r>
              <a:rPr lang="en-US" dirty="0" smtClean="0"/>
              <a:t>and interactions </a:t>
            </a:r>
            <a:r>
              <a:rPr lang="en-US" dirty="0" smtClean="0"/>
              <a:t>with the many facets of the installation lifecycle.</a:t>
            </a:r>
          </a:p>
          <a:p>
            <a:r>
              <a:rPr lang="en-US" dirty="0" smtClean="0"/>
              <a:t>In a constant developing and connected world, the study of cyber and information security lends itself </a:t>
            </a:r>
            <a:r>
              <a:rPr lang="en-US" dirty="0" smtClean="0"/>
              <a:t>to a </a:t>
            </a:r>
            <a:r>
              <a:rPr lang="en-US" dirty="0" smtClean="0"/>
              <a:t>systemic approach, where instead of look for root causes, it would be more reasonable to look for </a:t>
            </a:r>
            <a:r>
              <a:rPr lang="en-US" dirty="0" smtClean="0"/>
              <a:t>possible interactions </a:t>
            </a:r>
            <a:r>
              <a:rPr lang="en-US" dirty="0" smtClean="0"/>
              <a:t>between the </a:t>
            </a:r>
            <a:r>
              <a:rPr lang="en-US" dirty="0" smtClean="0"/>
              <a:t> components </a:t>
            </a:r>
            <a:r>
              <a:rPr lang="en-US" dirty="0" smtClean="0"/>
              <a:t>of a system that could lead to vulnerabilities that would be exploited </a:t>
            </a:r>
            <a:r>
              <a:rPr lang="en-US" dirty="0" smtClean="0"/>
              <a:t>by malevolent </a:t>
            </a:r>
            <a:r>
              <a:rPr lang="en-US" dirty="0" smtClean="0"/>
              <a:t>people.</a:t>
            </a:r>
          </a:p>
          <a:p>
            <a:endParaRPr lang="en-US" dirty="0" smtClean="0"/>
          </a:p>
          <a:p>
            <a:r>
              <a:rPr lang="en-US" dirty="0" smtClean="0"/>
              <a:t>In </a:t>
            </a:r>
            <a:r>
              <a:rPr lang="en-US" dirty="0" smtClean="0"/>
              <a:t>this context, it is not the objective of the systemic approach to identify failures only, but rather </a:t>
            </a:r>
            <a:r>
              <a:rPr lang="en-US" dirty="0" smtClean="0"/>
              <a:t>develop scenarios</a:t>
            </a:r>
            <a:r>
              <a:rPr lang="en-US" dirty="0" smtClean="0"/>
              <a:t>, where even though all components work the way they should, the system can migrate to situations </a:t>
            </a:r>
            <a:r>
              <a:rPr lang="en-US" dirty="0" smtClean="0"/>
              <a:t>of vulnerability </a:t>
            </a:r>
            <a:r>
              <a:rPr lang="en-US" dirty="0" smtClean="0"/>
              <a:t>in regard with security and safety.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2276872"/>
            <a:ext cx="7416824" cy="1015663"/>
          </a:xfrm>
          <a:prstGeom prst="rect">
            <a:avLst/>
          </a:prstGeom>
          <a:noFill/>
        </p:spPr>
        <p:txBody>
          <a:bodyPr wrap="square" rtlCol="0">
            <a:spAutoFit/>
          </a:bodyPr>
          <a:lstStyle/>
          <a:p>
            <a:pPr algn="ctr"/>
            <a:r>
              <a:rPr lang="en-US" sz="6000" dirty="0" smtClean="0"/>
              <a:t>Thank You</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6"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755576" y="1484784"/>
            <a:ext cx="7704856" cy="4524315"/>
          </a:xfrm>
          <a:prstGeom prst="rect">
            <a:avLst/>
          </a:prstGeom>
          <a:noFill/>
        </p:spPr>
        <p:txBody>
          <a:bodyPr wrap="square" rtlCol="0">
            <a:spAutoFit/>
          </a:bodyPr>
          <a:lstStyle/>
          <a:p>
            <a:pPr marL="342900" indent="-342900">
              <a:buAutoNum type="arabicPeriod"/>
            </a:pPr>
            <a:r>
              <a:rPr lang="en-US" dirty="0" smtClean="0"/>
              <a:t>INTRODUCTION</a:t>
            </a:r>
          </a:p>
          <a:p>
            <a:pPr marL="342900" indent="-342900">
              <a:buAutoNum type="arabicPeriod"/>
            </a:pPr>
            <a:endParaRPr lang="en-US" dirty="0" smtClean="0"/>
          </a:p>
          <a:p>
            <a:pPr marL="342900" indent="-342900">
              <a:buAutoNum type="arabicPeriod"/>
            </a:pPr>
            <a:r>
              <a:rPr lang="en-US" dirty="0" smtClean="0"/>
              <a:t>STAMP_ SYSTEMS THEORETIC ACCIDENT MODEL AND PROCESSES</a:t>
            </a:r>
          </a:p>
          <a:p>
            <a:pPr marL="342900" indent="-342900">
              <a:buAutoNum type="arabicPeriod"/>
            </a:pPr>
            <a:endParaRPr lang="en-US" dirty="0" smtClean="0"/>
          </a:p>
          <a:p>
            <a:pPr marL="342900" indent="-342900">
              <a:buAutoNum type="arabicPeriod"/>
            </a:pPr>
            <a:r>
              <a:rPr lang="en-US" dirty="0" smtClean="0"/>
              <a:t>STPA _ SYSTEMS THEORETIC PROCESSES ANALYSIS</a:t>
            </a:r>
          </a:p>
          <a:p>
            <a:pPr marL="342900" indent="-342900">
              <a:buAutoNum type="arabicPeriod"/>
            </a:pPr>
            <a:endParaRPr lang="en-US" dirty="0" smtClean="0"/>
          </a:p>
          <a:p>
            <a:pPr marL="342900" indent="-342900">
              <a:buAutoNum type="arabicPeriod"/>
            </a:pPr>
            <a:r>
              <a:rPr lang="en-US" dirty="0" smtClean="0"/>
              <a:t>THE HIERARCHIAL CONTROL STRUCTURE</a:t>
            </a:r>
          </a:p>
          <a:p>
            <a:pPr marL="342900" indent="-342900">
              <a:buAutoNum type="arabicPeriod"/>
            </a:pPr>
            <a:endParaRPr lang="en-US" dirty="0" smtClean="0"/>
          </a:p>
          <a:p>
            <a:pPr marL="342900" indent="-342900">
              <a:buAutoNum type="arabicPeriod"/>
            </a:pPr>
            <a:r>
              <a:rPr lang="en-US" dirty="0" smtClean="0"/>
              <a:t>ORGANIZATIONAL CULTURE</a:t>
            </a:r>
          </a:p>
          <a:p>
            <a:pPr marL="800100" lvl="8" indent="-342900">
              <a:buFont typeface="Arial" pitchFamily="34" charset="0"/>
              <a:buChar char="•"/>
            </a:pPr>
            <a:r>
              <a:rPr lang="en-US" dirty="0" smtClean="0"/>
              <a:t>Safety and Security harmonization</a:t>
            </a:r>
          </a:p>
          <a:p>
            <a:pPr marL="342900" indent="-342900">
              <a:buAutoNum type="arabicPeriod"/>
            </a:pPr>
            <a:endParaRPr lang="en-US" dirty="0" smtClean="0"/>
          </a:p>
          <a:p>
            <a:pPr marL="342900" indent="-342900">
              <a:buAutoNum type="arabicPeriod"/>
            </a:pPr>
            <a:r>
              <a:rPr lang="en-US" dirty="0" smtClean="0"/>
              <a:t>DEVELOPING SCENARIOS</a:t>
            </a:r>
            <a:endParaRPr lang="en-US" b="1" dirty="0" smtClean="0"/>
          </a:p>
          <a:p>
            <a:pPr marL="342900" indent="-342900">
              <a:buAutoNum type="arabicPeriod"/>
            </a:pPr>
            <a:endParaRPr lang="en-US" dirty="0" smtClean="0"/>
          </a:p>
          <a:p>
            <a:pPr marL="342900" indent="-342900">
              <a:buAutoNum type="arabicPeriod"/>
            </a:pPr>
            <a:r>
              <a:rPr lang="en-US" dirty="0" smtClean="0"/>
              <a:t>APPLYING STPA</a:t>
            </a:r>
          </a:p>
          <a:p>
            <a:pPr marL="342900" indent="-342900">
              <a:buAutoNum type="arabicPeriod"/>
            </a:pPr>
            <a:endParaRPr lang="en-US" dirty="0" smtClean="0"/>
          </a:p>
          <a:p>
            <a:pPr marL="342900" indent="-342900">
              <a:buAutoNum type="arabicPeriod"/>
            </a:pPr>
            <a:r>
              <a:rPr lang="en-US" dirty="0" smtClean="0"/>
              <a:t>CONCLUSION</a:t>
            </a:r>
          </a:p>
        </p:txBody>
      </p:sp>
      <p:sp>
        <p:nvSpPr>
          <p:cNvPr id="7" name="CaixaDeTexto 6"/>
          <p:cNvSpPr txBox="1"/>
          <p:nvPr/>
        </p:nvSpPr>
        <p:spPr>
          <a:xfrm>
            <a:off x="1115616" y="548680"/>
            <a:ext cx="6995148" cy="461665"/>
          </a:xfrm>
          <a:prstGeom prst="rect">
            <a:avLst/>
          </a:prstGeom>
          <a:noFill/>
        </p:spPr>
        <p:txBody>
          <a:bodyPr wrap="square" rtlCol="0">
            <a:spAutoFit/>
          </a:bodyPr>
          <a:lstStyle/>
          <a:p>
            <a:r>
              <a:rPr lang="en-US" sz="2400" b="1" dirty="0" smtClean="0"/>
              <a:t>Outline </a:t>
            </a:r>
            <a:endParaRPr lang="en-US"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7544" y="1441807"/>
            <a:ext cx="8280920" cy="4247317"/>
          </a:xfrm>
          <a:prstGeom prst="rect">
            <a:avLst/>
          </a:prstGeom>
          <a:noFill/>
        </p:spPr>
        <p:txBody>
          <a:bodyPr wrap="square" rtlCol="0">
            <a:spAutoFit/>
          </a:bodyPr>
          <a:lstStyle/>
          <a:p>
            <a:r>
              <a:rPr lang="en-US" dirty="0" smtClean="0"/>
              <a:t>The growing and intensive use of computerized systems in all aspects of the industry lifecycle has been imposing new challenges as for the best approach to computer and information security.</a:t>
            </a:r>
          </a:p>
          <a:p>
            <a:endParaRPr lang="en-US" dirty="0" smtClean="0"/>
          </a:p>
          <a:p>
            <a:r>
              <a:rPr lang="en-US" dirty="0" smtClean="0"/>
              <a:t>It has been suggested that the physical protection systems principles could be applied to cyber protection systems. However, due to the nature of the cyber space, this is not a straight forward task.</a:t>
            </a:r>
          </a:p>
          <a:p>
            <a:endParaRPr lang="en-US" dirty="0" smtClean="0"/>
          </a:p>
          <a:p>
            <a:r>
              <a:rPr lang="en-US" dirty="0" smtClean="0"/>
              <a:t>The nature of cyber space lends itself to a systemic approach.</a:t>
            </a:r>
          </a:p>
          <a:p>
            <a:endParaRPr lang="en-US" dirty="0" smtClean="0"/>
          </a:p>
          <a:p>
            <a:r>
              <a:rPr lang="en-US" dirty="0" smtClean="0"/>
              <a:t>Need  to integrate the cyber protection system and all other systems necessary for the operation of an installation. </a:t>
            </a:r>
          </a:p>
          <a:p>
            <a:r>
              <a:rPr lang="en-US" dirty="0" smtClean="0"/>
              <a:t>Management and support systems related to safety, administrative measures, policies, regulations, and every other aspects of the installation operation.</a:t>
            </a:r>
          </a:p>
          <a:p>
            <a:endParaRPr lang="en-US" dirty="0"/>
          </a:p>
        </p:txBody>
      </p:sp>
      <p:sp>
        <p:nvSpPr>
          <p:cNvPr id="3"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4"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5" name="CaixaDeTexto 4"/>
          <p:cNvSpPr txBox="1"/>
          <p:nvPr/>
        </p:nvSpPr>
        <p:spPr>
          <a:xfrm>
            <a:off x="1115616" y="548680"/>
            <a:ext cx="6995148" cy="461665"/>
          </a:xfrm>
          <a:prstGeom prst="rect">
            <a:avLst/>
          </a:prstGeom>
          <a:noFill/>
        </p:spPr>
        <p:txBody>
          <a:bodyPr wrap="square" rtlCol="0">
            <a:spAutoFit/>
          </a:bodyPr>
          <a:lstStyle/>
          <a:p>
            <a:r>
              <a:rPr lang="en-US" sz="2400" b="1" dirty="0" smtClean="0"/>
              <a:t>Introduction </a:t>
            </a: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830997"/>
          </a:xfrm>
          <a:prstGeom prst="rect">
            <a:avLst/>
          </a:prstGeom>
          <a:noFill/>
        </p:spPr>
        <p:txBody>
          <a:bodyPr wrap="square" rtlCol="0">
            <a:spAutoFit/>
          </a:bodyPr>
          <a:lstStyle/>
          <a:p>
            <a:pPr algn="ctr"/>
            <a:r>
              <a:rPr lang="en-US" sz="2400" b="1" dirty="0" smtClean="0"/>
              <a:t>STAMP_ SYSTEMS THEORETIC ACCIDENT MODEL AND PROCESSES </a:t>
            </a:r>
            <a:endParaRPr lang="en-US" sz="2400" b="1" dirty="0"/>
          </a:p>
        </p:txBody>
      </p:sp>
      <p:sp>
        <p:nvSpPr>
          <p:cNvPr id="5" name="CaixaDeTexto 4"/>
          <p:cNvSpPr txBox="1"/>
          <p:nvPr/>
        </p:nvSpPr>
        <p:spPr>
          <a:xfrm>
            <a:off x="683568" y="1916832"/>
            <a:ext cx="7920880" cy="3416320"/>
          </a:xfrm>
          <a:prstGeom prst="rect">
            <a:avLst/>
          </a:prstGeom>
          <a:noFill/>
        </p:spPr>
        <p:txBody>
          <a:bodyPr wrap="square" rtlCol="0">
            <a:spAutoFit/>
          </a:bodyPr>
          <a:lstStyle/>
          <a:p>
            <a:r>
              <a:rPr lang="en-US" dirty="0" smtClean="0"/>
              <a:t>STAMP is an accident causality mode based on systems theory and systems thinking. According to systems theory, accidents are a problem of control of the interactions between the components of the system, rather than exclusively failures of components.</a:t>
            </a:r>
          </a:p>
          <a:p>
            <a:endParaRPr lang="en-US" dirty="0" smtClean="0"/>
          </a:p>
          <a:p>
            <a:r>
              <a:rPr lang="en-US" dirty="0" smtClean="0"/>
              <a:t>STAMP is a methodology for analysis of the interactions between the components of the system. One important characteristics of the systemic approach is that it does not consider only failures, including human errors, as causes for accidents. </a:t>
            </a:r>
          </a:p>
          <a:p>
            <a:endParaRPr lang="en-US" dirty="0" smtClean="0"/>
          </a:p>
          <a:p>
            <a:r>
              <a:rPr lang="en-US" dirty="0" smtClean="0"/>
              <a:t>Rather it assumes that accidents are a result of unwanted consequences due to</a:t>
            </a:r>
          </a:p>
          <a:p>
            <a:r>
              <a:rPr lang="en-US" dirty="0" smtClean="0"/>
              <a:t>unintended interactions between the components. In other words, accidents can happen even if all components are doing exactly what they are supposed to 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STPA _ SYSTEMS THEORETIC PROCESSES ANALYSIS</a:t>
            </a:r>
            <a:endParaRPr lang="en-US" sz="2400" b="1" dirty="0"/>
          </a:p>
        </p:txBody>
      </p:sp>
      <p:sp>
        <p:nvSpPr>
          <p:cNvPr id="5" name="CaixaDeTexto 4"/>
          <p:cNvSpPr txBox="1"/>
          <p:nvPr/>
        </p:nvSpPr>
        <p:spPr>
          <a:xfrm>
            <a:off x="683568" y="1196752"/>
            <a:ext cx="7848872" cy="3139321"/>
          </a:xfrm>
          <a:prstGeom prst="rect">
            <a:avLst/>
          </a:prstGeom>
          <a:noFill/>
        </p:spPr>
        <p:txBody>
          <a:bodyPr wrap="square" rtlCol="0">
            <a:spAutoFit/>
          </a:bodyPr>
          <a:lstStyle/>
          <a:p>
            <a:r>
              <a:rPr lang="en-US" dirty="0" smtClean="0"/>
              <a:t>STPA is a hazard analysis technique based on STAMP. It helps on the identification of possible </a:t>
            </a:r>
            <a:r>
              <a:rPr lang="en-US" dirty="0" smtClean="0"/>
              <a:t>problems on </a:t>
            </a:r>
            <a:r>
              <a:rPr lang="en-US" dirty="0" smtClean="0"/>
              <a:t>the controls of the interactions between the components of the system by tracking how the inadequate </a:t>
            </a:r>
            <a:r>
              <a:rPr lang="en-US" dirty="0" smtClean="0"/>
              <a:t>control could </a:t>
            </a:r>
            <a:r>
              <a:rPr lang="en-US" dirty="0" smtClean="0"/>
              <a:t>lead the system to hazardous states</a:t>
            </a:r>
            <a:r>
              <a:rPr lang="en-US" dirty="0" smtClean="0"/>
              <a:t>.</a:t>
            </a:r>
          </a:p>
          <a:p>
            <a:endParaRPr lang="en-US" dirty="0" smtClean="0"/>
          </a:p>
          <a:p>
            <a:r>
              <a:rPr lang="en-US" dirty="0" smtClean="0"/>
              <a:t>It also helps on the identification of how the previously inadequate controls could </a:t>
            </a:r>
            <a:r>
              <a:rPr lang="en-US" dirty="0" smtClean="0"/>
              <a:t>occur.</a:t>
            </a:r>
          </a:p>
          <a:p>
            <a:endParaRPr lang="en-US" dirty="0" smtClean="0"/>
          </a:p>
          <a:p>
            <a:r>
              <a:rPr lang="en-US" dirty="0" smtClean="0"/>
              <a:t>Due to its nature, STPA can offer many opportunities for the study of the many aspects of </a:t>
            </a:r>
            <a:r>
              <a:rPr lang="en-US" dirty="0" smtClean="0"/>
              <a:t>cyber protection </a:t>
            </a:r>
            <a:r>
              <a:rPr lang="en-US" dirty="0" smtClean="0"/>
              <a:t>systems integration with the installation operation systems</a:t>
            </a:r>
            <a:r>
              <a:rPr 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STPA _ SYSTEMS THEORETIC PROCESSES ANALYSIS</a:t>
            </a:r>
            <a:endParaRPr lang="en-US" sz="2400" b="1" dirty="0"/>
          </a:p>
        </p:txBody>
      </p:sp>
      <p:sp>
        <p:nvSpPr>
          <p:cNvPr id="5" name="CaixaDeTexto 4"/>
          <p:cNvSpPr txBox="1"/>
          <p:nvPr/>
        </p:nvSpPr>
        <p:spPr>
          <a:xfrm>
            <a:off x="683568" y="1556792"/>
            <a:ext cx="7848872" cy="3416320"/>
          </a:xfrm>
          <a:prstGeom prst="rect">
            <a:avLst/>
          </a:prstGeom>
          <a:noFill/>
        </p:spPr>
        <p:txBody>
          <a:bodyPr wrap="square" rtlCol="0">
            <a:spAutoFit/>
          </a:bodyPr>
          <a:lstStyle/>
          <a:p>
            <a:r>
              <a:rPr lang="en-US" dirty="0" smtClean="0"/>
              <a:t>The </a:t>
            </a:r>
            <a:r>
              <a:rPr lang="en-US" dirty="0" smtClean="0"/>
              <a:t>first stage for the study of the interactions is to build a functional hierarchical control structure. </a:t>
            </a:r>
            <a:r>
              <a:rPr lang="en-US" dirty="0" smtClean="0"/>
              <a:t>This control </a:t>
            </a:r>
            <a:r>
              <a:rPr lang="en-US" dirty="0" smtClean="0"/>
              <a:t>structure is a feedback control of the flux of information within the system.</a:t>
            </a:r>
          </a:p>
          <a:p>
            <a:endParaRPr lang="en-US" dirty="0" smtClean="0"/>
          </a:p>
          <a:p>
            <a:r>
              <a:rPr lang="en-US" dirty="0" smtClean="0"/>
              <a:t>One </a:t>
            </a:r>
            <a:r>
              <a:rPr lang="en-US" dirty="0" smtClean="0"/>
              <a:t>very interesting aspect of STPA technique is that it is possible to analyze how the </a:t>
            </a:r>
            <a:r>
              <a:rPr lang="en-US" dirty="0" smtClean="0"/>
              <a:t>functional hierarchical </a:t>
            </a:r>
            <a:r>
              <a:rPr lang="en-US" dirty="0" smtClean="0"/>
              <a:t>control structure could deteriorate with time. For example, it can show how organizational culture</a:t>
            </a:r>
            <a:r>
              <a:rPr lang="en-US" dirty="0" smtClean="0"/>
              <a:t>, and </a:t>
            </a:r>
            <a:r>
              <a:rPr lang="en-US" dirty="0" smtClean="0"/>
              <a:t>its subsets security and safety cultures, are can affect the decisions, or control actions, perception of</a:t>
            </a:r>
          </a:p>
          <a:p>
            <a:r>
              <a:rPr lang="en-US" dirty="0" smtClean="0"/>
              <a:t>feedbacks, etc</a:t>
            </a:r>
            <a:r>
              <a:rPr lang="en-US" dirty="0" smtClean="0"/>
              <a:t>.</a:t>
            </a:r>
          </a:p>
          <a:p>
            <a:endParaRPr lang="en-US" dirty="0" smtClean="0"/>
          </a:p>
          <a:p>
            <a:r>
              <a:rPr lang="en-US" dirty="0" smtClean="0"/>
              <a:t>Another natural application of STPA is on the study of the harmonization between safety and </a:t>
            </a:r>
            <a:r>
              <a:rPr lang="en-US" dirty="0" smtClean="0"/>
              <a:t>security requirements</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THE HIERARCHIAL CONTROL STRUCTURE</a:t>
            </a:r>
            <a:endParaRPr lang="en-US" sz="2400" b="1" dirty="0"/>
          </a:p>
        </p:txBody>
      </p:sp>
      <p:sp>
        <p:nvSpPr>
          <p:cNvPr id="5" name="CaixaDeTexto 4"/>
          <p:cNvSpPr txBox="1"/>
          <p:nvPr/>
        </p:nvSpPr>
        <p:spPr>
          <a:xfrm>
            <a:off x="611560" y="1484784"/>
            <a:ext cx="8064896" cy="4247317"/>
          </a:xfrm>
          <a:prstGeom prst="rect">
            <a:avLst/>
          </a:prstGeom>
          <a:noFill/>
        </p:spPr>
        <p:txBody>
          <a:bodyPr wrap="square" rtlCol="0">
            <a:spAutoFit/>
          </a:bodyPr>
          <a:lstStyle/>
          <a:p>
            <a:r>
              <a:rPr lang="en-US" dirty="0" smtClean="0"/>
              <a:t>Is </a:t>
            </a:r>
            <a:r>
              <a:rPr lang="en-US" dirty="0" smtClean="0"/>
              <a:t>the representation of the system </a:t>
            </a:r>
            <a:r>
              <a:rPr lang="en-US" dirty="0" smtClean="0"/>
              <a:t>in terms </a:t>
            </a:r>
            <a:r>
              <a:rPr lang="en-US" dirty="0" smtClean="0"/>
              <a:t>of feedback control that should be enough to enforce the correct interactions between the components</a:t>
            </a:r>
            <a:r>
              <a:rPr lang="en-US" dirty="0" smtClean="0"/>
              <a:t>.</a:t>
            </a:r>
          </a:p>
          <a:p>
            <a:endParaRPr lang="en-US" dirty="0" smtClean="0"/>
          </a:p>
          <a:p>
            <a:r>
              <a:rPr lang="en-US" dirty="0" smtClean="0"/>
              <a:t>Each box represents a major player in the system. Every component has to be assigned a responsibility </a:t>
            </a:r>
            <a:r>
              <a:rPr lang="en-US" dirty="0" smtClean="0"/>
              <a:t>as for </a:t>
            </a:r>
            <a:r>
              <a:rPr lang="en-US" dirty="0" smtClean="0"/>
              <a:t>its function in the system. The decisions, or control actions, are based on the knowledge the controller </a:t>
            </a:r>
            <a:r>
              <a:rPr lang="en-US" dirty="0" smtClean="0"/>
              <a:t>has about </a:t>
            </a:r>
            <a:r>
              <a:rPr lang="en-US" dirty="0" smtClean="0"/>
              <a:t>the state of the system. This information is provided by the feedback</a:t>
            </a:r>
            <a:r>
              <a:rPr lang="en-US" dirty="0" smtClean="0"/>
              <a:t>.</a:t>
            </a:r>
          </a:p>
          <a:p>
            <a:endParaRPr lang="en-US" dirty="0" smtClean="0"/>
          </a:p>
          <a:p>
            <a:r>
              <a:rPr lang="en-US" dirty="0" smtClean="0"/>
              <a:t>Therefore, in case of conflicts between the actual state of the system and the information provided, </a:t>
            </a:r>
            <a:r>
              <a:rPr lang="en-US" dirty="0" smtClean="0"/>
              <a:t>for example</a:t>
            </a:r>
            <a:r>
              <a:rPr lang="en-US" dirty="0" smtClean="0"/>
              <a:t>, the decisions can potentially lead to hazardous states</a:t>
            </a:r>
            <a:r>
              <a:rPr lang="en-US" dirty="0" smtClean="0"/>
              <a:t>.</a:t>
            </a:r>
          </a:p>
          <a:p>
            <a:endParaRPr lang="en-US" dirty="0" smtClean="0"/>
          </a:p>
          <a:p>
            <a:r>
              <a:rPr lang="en-US" dirty="0" smtClean="0"/>
              <a:t>It can be understood then why organizational culture, and its subsets security and safety cultures, are</a:t>
            </a:r>
          </a:p>
          <a:p>
            <a:r>
              <a:rPr lang="en-US" dirty="0" smtClean="0"/>
              <a:t>major factors to help keep the control structure working properly.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upo 47"/>
          <p:cNvGrpSpPr/>
          <p:nvPr/>
        </p:nvGrpSpPr>
        <p:grpSpPr>
          <a:xfrm>
            <a:off x="731573" y="548680"/>
            <a:ext cx="7656851" cy="5472608"/>
            <a:chOff x="548680" y="736638"/>
            <a:chExt cx="5832648" cy="7363754"/>
          </a:xfrm>
        </p:grpSpPr>
        <p:grpSp>
          <p:nvGrpSpPr>
            <p:cNvPr id="79" name="Grupo 78"/>
            <p:cNvGrpSpPr/>
            <p:nvPr/>
          </p:nvGrpSpPr>
          <p:grpSpPr>
            <a:xfrm>
              <a:off x="548680" y="1403648"/>
              <a:ext cx="5832648" cy="6696744"/>
              <a:chOff x="836712" y="1403648"/>
              <a:chExt cx="5832648" cy="6696744"/>
            </a:xfrm>
          </p:grpSpPr>
          <p:sp>
            <p:nvSpPr>
              <p:cNvPr id="4" name="CaixaDeTexto 3"/>
              <p:cNvSpPr txBox="1"/>
              <p:nvPr/>
            </p:nvSpPr>
            <p:spPr>
              <a:xfrm>
                <a:off x="1268760" y="3491880"/>
                <a:ext cx="2880320" cy="861775"/>
              </a:xfrm>
              <a:prstGeom prst="rect">
                <a:avLst/>
              </a:prstGeom>
              <a:noFill/>
              <a:ln w="25400" cmpd="sng">
                <a:solidFill>
                  <a:schemeClr val="tx1"/>
                </a:solidFill>
              </a:ln>
            </p:spPr>
            <p:txBody>
              <a:bodyPr wrap="square" rtlCol="0">
                <a:spAutoFit/>
              </a:bodyPr>
              <a:lstStyle/>
              <a:p>
                <a:r>
                  <a:rPr lang="en-US" sz="1200" dirty="0" smtClean="0"/>
                  <a:t>Controllers – Operators</a:t>
                </a:r>
              </a:p>
              <a:p>
                <a:r>
                  <a:rPr lang="en-US" sz="1200" dirty="0" smtClean="0"/>
                  <a:t>Cell phones – Personal Computers</a:t>
                </a:r>
              </a:p>
              <a:p>
                <a:r>
                  <a:rPr lang="en-US" sz="1200" dirty="0" smtClean="0"/>
                  <a:t>Social Networks / Media</a:t>
                </a:r>
                <a:endParaRPr lang="en-US" sz="1200" dirty="0"/>
              </a:p>
            </p:txBody>
          </p:sp>
          <p:sp>
            <p:nvSpPr>
              <p:cNvPr id="5" name="CaixaDeTexto 4"/>
              <p:cNvSpPr txBox="1"/>
              <p:nvPr/>
            </p:nvSpPr>
            <p:spPr>
              <a:xfrm>
                <a:off x="1268760" y="7164288"/>
                <a:ext cx="2880320" cy="861775"/>
              </a:xfrm>
              <a:prstGeom prst="rect">
                <a:avLst/>
              </a:prstGeom>
              <a:noFill/>
              <a:ln w="25400" cmpd="sng">
                <a:solidFill>
                  <a:schemeClr val="tx1"/>
                </a:solidFill>
              </a:ln>
            </p:spPr>
            <p:txBody>
              <a:bodyPr wrap="square" rtlCol="0">
                <a:spAutoFit/>
              </a:bodyPr>
              <a:lstStyle/>
              <a:p>
                <a:r>
                  <a:rPr lang="en-US" sz="1200" dirty="0" smtClean="0"/>
                  <a:t>Controlled process</a:t>
                </a:r>
              </a:p>
              <a:p>
                <a:r>
                  <a:rPr lang="en-US" sz="1200" dirty="0" smtClean="0"/>
                  <a:t>Digital equipment – Internet access  </a:t>
                </a:r>
              </a:p>
              <a:p>
                <a:endParaRPr lang="en-US" sz="1200" dirty="0"/>
              </a:p>
            </p:txBody>
          </p:sp>
          <p:sp>
            <p:nvSpPr>
              <p:cNvPr id="6" name="CaixaDeTexto 5"/>
              <p:cNvSpPr txBox="1"/>
              <p:nvPr/>
            </p:nvSpPr>
            <p:spPr>
              <a:xfrm>
                <a:off x="4869160" y="3196297"/>
                <a:ext cx="1800200" cy="1354217"/>
              </a:xfrm>
              <a:prstGeom prst="rect">
                <a:avLst/>
              </a:prstGeom>
              <a:noFill/>
              <a:ln w="25400" cmpd="sng">
                <a:solidFill>
                  <a:schemeClr val="tx1"/>
                </a:solidFill>
              </a:ln>
            </p:spPr>
            <p:txBody>
              <a:bodyPr wrap="square" rtlCol="0">
                <a:spAutoFit/>
              </a:bodyPr>
              <a:lstStyle/>
              <a:p>
                <a:r>
                  <a:rPr lang="en-US" sz="1200" dirty="0" smtClean="0"/>
                  <a:t>Global Market</a:t>
                </a:r>
              </a:p>
              <a:p>
                <a:r>
                  <a:rPr lang="en-US" sz="1200" dirty="0" smtClean="0"/>
                  <a:t>Nuclear Industry</a:t>
                </a:r>
              </a:p>
              <a:p>
                <a:r>
                  <a:rPr lang="en-US" sz="1200" dirty="0" smtClean="0"/>
                  <a:t>Unions - Associations</a:t>
                </a:r>
              </a:p>
              <a:p>
                <a:r>
                  <a:rPr lang="en-US" sz="1200" dirty="0" smtClean="0"/>
                  <a:t>Research communities</a:t>
                </a:r>
              </a:p>
              <a:p>
                <a:r>
                  <a:rPr lang="en-US" sz="1200" dirty="0" smtClean="0"/>
                  <a:t>Contractors</a:t>
                </a:r>
                <a:endParaRPr lang="en-US" sz="1200" dirty="0"/>
              </a:p>
            </p:txBody>
          </p:sp>
          <p:sp>
            <p:nvSpPr>
              <p:cNvPr id="7" name="CaixaDeTexto 6"/>
              <p:cNvSpPr txBox="1"/>
              <p:nvPr/>
            </p:nvSpPr>
            <p:spPr>
              <a:xfrm>
                <a:off x="1268760" y="1446039"/>
                <a:ext cx="2880320" cy="615553"/>
              </a:xfrm>
              <a:prstGeom prst="rect">
                <a:avLst/>
              </a:prstGeom>
              <a:noFill/>
              <a:ln w="25400" cmpd="sng">
                <a:solidFill>
                  <a:schemeClr val="tx1"/>
                </a:solidFill>
              </a:ln>
            </p:spPr>
            <p:txBody>
              <a:bodyPr wrap="square" rtlCol="0">
                <a:spAutoFit/>
              </a:bodyPr>
              <a:lstStyle/>
              <a:p>
                <a:r>
                  <a:rPr lang="en-US" sz="1200" dirty="0" smtClean="0"/>
                  <a:t>Lawmakers</a:t>
                </a:r>
              </a:p>
              <a:p>
                <a:r>
                  <a:rPr lang="en-US" sz="1200" dirty="0" smtClean="0"/>
                  <a:t>Regulators / Other Government agencies  </a:t>
                </a:r>
                <a:endParaRPr lang="en-US" sz="1200" dirty="0"/>
              </a:p>
            </p:txBody>
          </p:sp>
          <p:sp>
            <p:nvSpPr>
              <p:cNvPr id="8" name="CaixaDeTexto 7"/>
              <p:cNvSpPr txBox="1"/>
              <p:nvPr/>
            </p:nvSpPr>
            <p:spPr>
              <a:xfrm>
                <a:off x="2564904" y="4572000"/>
                <a:ext cx="1872208" cy="369332"/>
              </a:xfrm>
              <a:prstGeom prst="rect">
                <a:avLst/>
              </a:prstGeom>
              <a:noFill/>
              <a:ln w="25400" cmpd="sng">
                <a:solidFill>
                  <a:schemeClr val="tx1"/>
                </a:solidFill>
              </a:ln>
            </p:spPr>
            <p:txBody>
              <a:bodyPr wrap="square" rtlCol="0">
                <a:spAutoFit/>
              </a:bodyPr>
              <a:lstStyle/>
              <a:p>
                <a:r>
                  <a:rPr lang="en-US" sz="1200" dirty="0" smtClean="0"/>
                  <a:t>Cyber Protection System</a:t>
                </a:r>
                <a:endParaRPr lang="en-US" sz="1200" dirty="0"/>
              </a:p>
            </p:txBody>
          </p:sp>
          <p:sp>
            <p:nvSpPr>
              <p:cNvPr id="9" name="CaixaDeTexto 8"/>
              <p:cNvSpPr txBox="1"/>
              <p:nvPr/>
            </p:nvSpPr>
            <p:spPr>
              <a:xfrm>
                <a:off x="2564904" y="5724128"/>
                <a:ext cx="1872208" cy="861775"/>
              </a:xfrm>
              <a:prstGeom prst="rect">
                <a:avLst/>
              </a:prstGeom>
              <a:noFill/>
              <a:ln w="25400" cmpd="sng">
                <a:solidFill>
                  <a:schemeClr val="tx1"/>
                </a:solidFill>
              </a:ln>
            </p:spPr>
            <p:txBody>
              <a:bodyPr wrap="square" rtlCol="0">
                <a:spAutoFit/>
              </a:bodyPr>
              <a:lstStyle/>
              <a:p>
                <a:r>
                  <a:rPr lang="en-US" sz="1200" dirty="0" smtClean="0"/>
                  <a:t>Automated controllers</a:t>
                </a:r>
              </a:p>
              <a:p>
                <a:r>
                  <a:rPr lang="en-US" sz="1200" dirty="0" smtClean="0"/>
                  <a:t>I/C systems</a:t>
                </a:r>
              </a:p>
              <a:p>
                <a:r>
                  <a:rPr lang="en-US" sz="1200" dirty="0" smtClean="0"/>
                  <a:t>Networks</a:t>
                </a:r>
              </a:p>
            </p:txBody>
          </p:sp>
          <p:sp>
            <p:nvSpPr>
              <p:cNvPr id="10" name="CaixaDeTexto 9"/>
              <p:cNvSpPr txBox="1"/>
              <p:nvPr/>
            </p:nvSpPr>
            <p:spPr>
              <a:xfrm>
                <a:off x="4725144" y="7020272"/>
                <a:ext cx="1944216" cy="861775"/>
              </a:xfrm>
              <a:prstGeom prst="rect">
                <a:avLst/>
              </a:prstGeom>
              <a:noFill/>
              <a:ln w="25400" cmpd="sng">
                <a:solidFill>
                  <a:schemeClr val="tx1"/>
                </a:solidFill>
              </a:ln>
            </p:spPr>
            <p:txBody>
              <a:bodyPr wrap="square" rtlCol="0">
                <a:spAutoFit/>
              </a:bodyPr>
              <a:lstStyle/>
              <a:p>
                <a:r>
                  <a:rPr lang="en-US" sz="1200" dirty="0" smtClean="0"/>
                  <a:t>Vendors (several different manufacturers and cultures)</a:t>
                </a:r>
              </a:p>
              <a:p>
                <a:r>
                  <a:rPr lang="en-US" sz="1200" dirty="0" smtClean="0"/>
                  <a:t>Maintenance - upgrades</a:t>
                </a:r>
              </a:p>
            </p:txBody>
          </p:sp>
          <p:cxnSp>
            <p:nvCxnSpPr>
              <p:cNvPr id="12" name="Conector de seta reta 11"/>
              <p:cNvCxnSpPr/>
              <p:nvPr/>
            </p:nvCxnSpPr>
            <p:spPr>
              <a:xfrm flipH="1">
                <a:off x="1718810" y="2075723"/>
                <a:ext cx="1" cy="14401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flipV="1">
                <a:off x="3663026" y="2075723"/>
                <a:ext cx="0" cy="144016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6" name="Conector de seta reta 15"/>
              <p:cNvCxnSpPr/>
              <p:nvPr/>
            </p:nvCxnSpPr>
            <p:spPr>
              <a:xfrm flipH="1">
                <a:off x="4149080" y="3851920"/>
                <a:ext cx="72008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4149080" y="3563888"/>
                <a:ext cx="720080"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4913784" y="4499992"/>
                <a:ext cx="1755576" cy="1107996"/>
              </a:xfrm>
              <a:prstGeom prst="rect">
                <a:avLst/>
              </a:prstGeom>
              <a:noFill/>
              <a:ln w="25400" cmpd="sng">
                <a:solidFill>
                  <a:schemeClr val="tx1"/>
                </a:solidFill>
              </a:ln>
            </p:spPr>
            <p:txBody>
              <a:bodyPr wrap="square" rtlCol="0">
                <a:spAutoFit/>
              </a:bodyPr>
              <a:lstStyle/>
              <a:p>
                <a:r>
                  <a:rPr lang="en-US" sz="1200" dirty="0" smtClean="0"/>
                  <a:t>Vendors (several different cultures)</a:t>
                </a:r>
              </a:p>
              <a:p>
                <a:r>
                  <a:rPr lang="en-US" sz="1200" dirty="0" smtClean="0"/>
                  <a:t>Maintenance – upgrades Diverse manufacturers</a:t>
                </a:r>
              </a:p>
            </p:txBody>
          </p:sp>
          <p:cxnSp>
            <p:nvCxnSpPr>
              <p:cNvPr id="20" name="Conector de seta reta 19"/>
              <p:cNvCxnSpPr/>
              <p:nvPr/>
            </p:nvCxnSpPr>
            <p:spPr>
              <a:xfrm>
                <a:off x="2852936" y="4379979"/>
                <a:ext cx="0" cy="19202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p:nvPr/>
            </p:nvCxnSpPr>
            <p:spPr>
              <a:xfrm>
                <a:off x="2852936" y="4956043"/>
                <a:ext cx="0" cy="76808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Conector de seta reta 23"/>
              <p:cNvCxnSpPr/>
              <p:nvPr/>
            </p:nvCxnSpPr>
            <p:spPr>
              <a:xfrm>
                <a:off x="3122966" y="6588224"/>
                <a:ext cx="0" cy="5760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Conector de seta reta 25"/>
              <p:cNvCxnSpPr/>
              <p:nvPr/>
            </p:nvCxnSpPr>
            <p:spPr>
              <a:xfrm>
                <a:off x="1677784" y="4321623"/>
                <a:ext cx="0" cy="280985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Conector de seta reta 27"/>
              <p:cNvCxnSpPr/>
              <p:nvPr/>
            </p:nvCxnSpPr>
            <p:spPr>
              <a:xfrm flipH="1">
                <a:off x="4149080" y="730830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4" name="Conector de seta reta 33"/>
              <p:cNvCxnSpPr/>
              <p:nvPr/>
            </p:nvCxnSpPr>
            <p:spPr>
              <a:xfrm flipH="1">
                <a:off x="4437112" y="4644008"/>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a:xfrm>
                <a:off x="5229200" y="5628117"/>
                <a:ext cx="0" cy="3120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Conector de seta reta 48"/>
              <p:cNvCxnSpPr/>
              <p:nvPr/>
            </p:nvCxnSpPr>
            <p:spPr>
              <a:xfrm flipH="1">
                <a:off x="4437112" y="5940152"/>
                <a:ext cx="79208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0" name="Conector de seta reta 49"/>
              <p:cNvCxnSpPr/>
              <p:nvPr/>
            </p:nvCxnSpPr>
            <p:spPr>
              <a:xfrm flipV="1">
                <a:off x="3771038" y="4351624"/>
                <a:ext cx="0" cy="192021"/>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2" name="Conector de seta reta 51"/>
              <p:cNvCxnSpPr/>
              <p:nvPr/>
            </p:nvCxnSpPr>
            <p:spPr>
              <a:xfrm flipV="1">
                <a:off x="3771038" y="4956043"/>
                <a:ext cx="0" cy="768085"/>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4" name="Conector de seta reta 53"/>
              <p:cNvCxnSpPr/>
              <p:nvPr/>
            </p:nvCxnSpPr>
            <p:spPr>
              <a:xfrm flipV="1">
                <a:off x="3879050" y="6588224"/>
                <a:ext cx="0" cy="576064"/>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6" name="Conector de seta reta 55"/>
              <p:cNvCxnSpPr/>
              <p:nvPr/>
            </p:nvCxnSpPr>
            <p:spPr>
              <a:xfrm flipV="1">
                <a:off x="2276872" y="4321623"/>
                <a:ext cx="4289" cy="2842665"/>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58" name="Conector de seta reta 57"/>
              <p:cNvCxnSpPr/>
              <p:nvPr/>
            </p:nvCxnSpPr>
            <p:spPr>
              <a:xfrm>
                <a:off x="4509120" y="4788024"/>
                <a:ext cx="432048"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0" name="Conector de seta reta 59"/>
              <p:cNvCxnSpPr/>
              <p:nvPr/>
            </p:nvCxnSpPr>
            <p:spPr>
              <a:xfrm flipV="1">
                <a:off x="5715254" y="5628117"/>
                <a:ext cx="0" cy="672075"/>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4" name="Conector reto 63"/>
              <p:cNvCxnSpPr/>
              <p:nvPr/>
            </p:nvCxnSpPr>
            <p:spPr>
              <a:xfrm flipH="1">
                <a:off x="4437112" y="6300192"/>
                <a:ext cx="1296144"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5" name="Conector de seta reta 64"/>
              <p:cNvCxnSpPr/>
              <p:nvPr/>
            </p:nvCxnSpPr>
            <p:spPr>
              <a:xfrm>
                <a:off x="4149080" y="7524328"/>
                <a:ext cx="576064"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68" name="Conector reto 67"/>
              <p:cNvCxnSpPr/>
              <p:nvPr/>
            </p:nvCxnSpPr>
            <p:spPr>
              <a:xfrm>
                <a:off x="836712" y="2915816"/>
                <a:ext cx="3672408"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0" name="Conector reto 69"/>
              <p:cNvCxnSpPr/>
              <p:nvPr/>
            </p:nvCxnSpPr>
            <p:spPr>
              <a:xfrm>
                <a:off x="836712" y="2915816"/>
                <a:ext cx="0" cy="518457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1" name="Conector reto 70"/>
              <p:cNvCxnSpPr/>
              <p:nvPr/>
            </p:nvCxnSpPr>
            <p:spPr>
              <a:xfrm>
                <a:off x="836712" y="8100392"/>
                <a:ext cx="3672408"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reto 71"/>
              <p:cNvCxnSpPr/>
              <p:nvPr/>
            </p:nvCxnSpPr>
            <p:spPr>
              <a:xfrm>
                <a:off x="4509120" y="2915816"/>
                <a:ext cx="0" cy="5184576"/>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6" name="CaixaDeTexto 75"/>
              <p:cNvSpPr txBox="1"/>
              <p:nvPr/>
            </p:nvSpPr>
            <p:spPr>
              <a:xfrm>
                <a:off x="4797152" y="1403648"/>
                <a:ext cx="1512168" cy="369332"/>
              </a:xfrm>
              <a:prstGeom prst="rect">
                <a:avLst/>
              </a:prstGeom>
              <a:noFill/>
            </p:spPr>
            <p:txBody>
              <a:bodyPr wrap="square" rtlCol="0">
                <a:spAutoFit/>
              </a:bodyPr>
              <a:lstStyle/>
              <a:p>
                <a:r>
                  <a:rPr lang="en-US" sz="1200" dirty="0" smtClean="0"/>
                  <a:t>Nuclear Installation </a:t>
                </a:r>
                <a:endParaRPr lang="en-US" sz="1200" dirty="0"/>
              </a:p>
            </p:txBody>
          </p:sp>
          <p:cxnSp>
            <p:nvCxnSpPr>
              <p:cNvPr id="78" name="Conector de seta reta 77"/>
              <p:cNvCxnSpPr/>
              <p:nvPr/>
            </p:nvCxnSpPr>
            <p:spPr>
              <a:xfrm flipH="1">
                <a:off x="4509121" y="1705553"/>
                <a:ext cx="843780" cy="1138256"/>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46" name="CaixaDeTexto 45"/>
            <p:cNvSpPr txBox="1"/>
            <p:nvPr/>
          </p:nvSpPr>
          <p:spPr>
            <a:xfrm>
              <a:off x="841227" y="736638"/>
              <a:ext cx="5328592" cy="621201"/>
            </a:xfrm>
            <a:prstGeom prst="rect">
              <a:avLst/>
            </a:prstGeom>
            <a:noFill/>
          </p:spPr>
          <p:txBody>
            <a:bodyPr wrap="square" rtlCol="0">
              <a:spAutoFit/>
            </a:bodyPr>
            <a:lstStyle/>
            <a:p>
              <a:r>
                <a:rPr lang="en-US" sz="2400" b="1" dirty="0" smtClean="0"/>
                <a:t>Functional control Structure for a Nuclear Installation</a:t>
              </a:r>
              <a:endParaRPr lang="en-US" sz="2400" b="1" dirty="0"/>
            </a:p>
          </p:txBody>
        </p:sp>
      </p:grpSp>
      <p:grpSp>
        <p:nvGrpSpPr>
          <p:cNvPr id="85" name="Grupo 84"/>
          <p:cNvGrpSpPr/>
          <p:nvPr/>
        </p:nvGrpSpPr>
        <p:grpSpPr>
          <a:xfrm>
            <a:off x="6588224" y="5877272"/>
            <a:ext cx="2184243" cy="720080"/>
            <a:chOff x="6492213" y="5877272"/>
            <a:chExt cx="2232248" cy="781055"/>
          </a:xfrm>
        </p:grpSpPr>
        <p:cxnSp>
          <p:nvCxnSpPr>
            <p:cNvPr id="39" name="Conector de seta reta 38"/>
            <p:cNvCxnSpPr/>
            <p:nvPr/>
          </p:nvCxnSpPr>
          <p:spPr>
            <a:xfrm>
              <a:off x="6492213" y="6525344"/>
              <a:ext cx="384043" cy="0"/>
            </a:xfrm>
            <a:prstGeom prst="straightConnector1">
              <a:avLst/>
            </a:prstGeom>
            <a:ln w="381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a:off x="6492213" y="6309320"/>
              <a:ext cx="3840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CaixaDeTexto 43"/>
            <p:cNvSpPr txBox="1"/>
            <p:nvPr/>
          </p:nvSpPr>
          <p:spPr>
            <a:xfrm>
              <a:off x="6948264" y="6165304"/>
              <a:ext cx="1536171" cy="276999"/>
            </a:xfrm>
            <a:prstGeom prst="rect">
              <a:avLst/>
            </a:prstGeom>
            <a:noFill/>
          </p:spPr>
          <p:txBody>
            <a:bodyPr wrap="square" rtlCol="0">
              <a:spAutoFit/>
            </a:bodyPr>
            <a:lstStyle/>
            <a:p>
              <a:r>
                <a:rPr lang="en-US" sz="1200" dirty="0" smtClean="0"/>
                <a:t>Decision</a:t>
              </a:r>
              <a:endParaRPr lang="en-US" sz="1200" dirty="0"/>
            </a:p>
          </p:txBody>
        </p:sp>
        <p:sp>
          <p:nvSpPr>
            <p:cNvPr id="45" name="CaixaDeTexto 44"/>
            <p:cNvSpPr txBox="1"/>
            <p:nvPr/>
          </p:nvSpPr>
          <p:spPr>
            <a:xfrm>
              <a:off x="6948264" y="6381328"/>
              <a:ext cx="1536171" cy="276999"/>
            </a:xfrm>
            <a:prstGeom prst="rect">
              <a:avLst/>
            </a:prstGeom>
            <a:noFill/>
          </p:spPr>
          <p:txBody>
            <a:bodyPr wrap="square" rtlCol="0">
              <a:spAutoFit/>
            </a:bodyPr>
            <a:lstStyle/>
            <a:p>
              <a:r>
                <a:rPr lang="en-US" sz="1200" dirty="0" smtClean="0"/>
                <a:t>Feedback </a:t>
              </a:r>
              <a:endParaRPr lang="en-US" sz="1200" dirty="0"/>
            </a:p>
          </p:txBody>
        </p:sp>
        <p:sp>
          <p:nvSpPr>
            <p:cNvPr id="51" name="CaixaDeTexto 50"/>
            <p:cNvSpPr txBox="1"/>
            <p:nvPr/>
          </p:nvSpPr>
          <p:spPr>
            <a:xfrm>
              <a:off x="7380312" y="5877272"/>
              <a:ext cx="1344149" cy="300455"/>
            </a:xfrm>
            <a:prstGeom prst="rect">
              <a:avLst/>
            </a:prstGeom>
            <a:noFill/>
          </p:spPr>
          <p:txBody>
            <a:bodyPr wrap="square" rtlCol="0">
              <a:spAutoFit/>
            </a:bodyPr>
            <a:lstStyle/>
            <a:p>
              <a:r>
                <a:rPr lang="en-US" sz="1200" b="1" dirty="0" smtClean="0"/>
                <a:t>Legend</a:t>
              </a:r>
              <a:r>
                <a:rPr lang="en-US" sz="1200" dirty="0" smtClean="0"/>
                <a:t> </a:t>
              </a:r>
              <a:endParaRPr lang="en-US" sz="1200" dirty="0"/>
            </a:p>
          </p:txBody>
        </p:sp>
      </p:grpSp>
      <p:sp>
        <p:nvSpPr>
          <p:cNvPr id="84"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86"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34D4247C-86A4-4BF4-9868-88E0CBA4C9CA}"/>
              </a:ext>
            </a:extLst>
          </p:cNvPr>
          <p:cNvSpPr>
            <a:spLocks noGrp="1"/>
          </p:cNvSpPr>
          <p:nvPr>
            <p:ph type="ftr" sz="quarter" idx="11"/>
          </p:nvPr>
        </p:nvSpPr>
        <p:spPr>
          <a:xfrm>
            <a:off x="0" y="6492875"/>
            <a:ext cx="8856984" cy="365125"/>
          </a:xfrm>
        </p:spPr>
        <p:txBody>
          <a:bodyPr/>
          <a:lstStyle/>
          <a:p>
            <a:endParaRPr lang="en-US" dirty="0" smtClean="0"/>
          </a:p>
          <a:p>
            <a:r>
              <a:rPr lang="en-US" dirty="0" smtClean="0"/>
              <a:t> </a:t>
            </a:r>
            <a:r>
              <a:rPr lang="en-US" b="1" dirty="0" smtClean="0"/>
              <a:t>International Conference on Nuclear Security: Sustaining and Strengthening Efforts , IAEA, Vienna, 10–14 February 2020 	</a:t>
            </a:r>
          </a:p>
        </p:txBody>
      </p:sp>
      <p:pic>
        <p:nvPicPr>
          <p:cNvPr id="3" name="Picture 2" descr="C:\Users\Francisco\My Documents_Laptop\IAEA_KOREA 2012\ipen-cnen.gif">
            <a:extLst>
              <a:ext uri="{FF2B5EF4-FFF2-40B4-BE49-F238E27FC236}">
                <a16:creationId xmlns="" xmlns:a16="http://schemas.microsoft.com/office/drawing/2014/main" id="{E77B3F81-4B9E-4EC8-A927-0769BFECA970}"/>
              </a:ext>
            </a:extLst>
          </p:cNvPr>
          <p:cNvPicPr>
            <a:picLocks noChangeAspect="1" noChangeArrowheads="1"/>
          </p:cNvPicPr>
          <p:nvPr/>
        </p:nvPicPr>
        <p:blipFill>
          <a:blip r:embed="rId2" cstate="print"/>
          <a:srcRect/>
          <a:stretch>
            <a:fillRect/>
          </a:stretch>
        </p:blipFill>
        <p:spPr bwMode="auto">
          <a:xfrm>
            <a:off x="7543800" y="38100"/>
            <a:ext cx="1600200" cy="639763"/>
          </a:xfrm>
          <a:prstGeom prst="rect">
            <a:avLst/>
          </a:prstGeom>
          <a:noFill/>
          <a:ln w="9525">
            <a:noFill/>
            <a:miter lim="800000"/>
            <a:headEnd/>
            <a:tailEnd/>
          </a:ln>
        </p:spPr>
      </p:pic>
      <p:sp>
        <p:nvSpPr>
          <p:cNvPr id="4" name="CaixaDeTexto 3"/>
          <p:cNvSpPr txBox="1"/>
          <p:nvPr/>
        </p:nvSpPr>
        <p:spPr>
          <a:xfrm>
            <a:off x="539552" y="548680"/>
            <a:ext cx="7571212" cy="461665"/>
          </a:xfrm>
          <a:prstGeom prst="rect">
            <a:avLst/>
          </a:prstGeom>
          <a:noFill/>
        </p:spPr>
        <p:txBody>
          <a:bodyPr wrap="square" rtlCol="0">
            <a:spAutoFit/>
          </a:bodyPr>
          <a:lstStyle/>
          <a:p>
            <a:pPr algn="ctr"/>
            <a:r>
              <a:rPr lang="en-US" sz="2400" b="1" dirty="0" smtClean="0"/>
              <a:t>ORGANIZATIONAL CULTURE</a:t>
            </a:r>
            <a:endParaRPr lang="en-US" sz="2400" b="1" dirty="0"/>
          </a:p>
        </p:txBody>
      </p:sp>
      <p:sp>
        <p:nvSpPr>
          <p:cNvPr id="5" name="CaixaDeTexto 4"/>
          <p:cNvSpPr txBox="1"/>
          <p:nvPr/>
        </p:nvSpPr>
        <p:spPr>
          <a:xfrm>
            <a:off x="467544" y="1700808"/>
            <a:ext cx="8280920" cy="3693319"/>
          </a:xfrm>
          <a:prstGeom prst="rect">
            <a:avLst/>
          </a:prstGeom>
          <a:noFill/>
        </p:spPr>
        <p:txBody>
          <a:bodyPr wrap="square" rtlCol="0">
            <a:spAutoFit/>
          </a:bodyPr>
          <a:lstStyle/>
          <a:p>
            <a:r>
              <a:rPr lang="en-US" dirty="0" smtClean="0"/>
              <a:t>Organizational culture permeates all the instances of the system. Figure 1 depicts an example of a </a:t>
            </a:r>
            <a:r>
              <a:rPr lang="en-US" dirty="0" smtClean="0"/>
              <a:t>system in </a:t>
            </a:r>
            <a:r>
              <a:rPr lang="en-US" dirty="0" smtClean="0"/>
              <a:t>which the nuclear installation is one of the components. The system comprises regulators, the </a:t>
            </a:r>
            <a:r>
              <a:rPr lang="en-US" dirty="0" smtClean="0"/>
              <a:t>nuclear industry</a:t>
            </a:r>
            <a:r>
              <a:rPr lang="en-US" dirty="0" smtClean="0"/>
              <a:t>, associations, unions, vendors, market. This is not an exhaustive list of components</a:t>
            </a:r>
            <a:r>
              <a:rPr lang="en-US" dirty="0" smtClean="0"/>
              <a:t>.</a:t>
            </a:r>
          </a:p>
          <a:p>
            <a:endParaRPr lang="en-US" dirty="0" smtClean="0"/>
          </a:p>
          <a:p>
            <a:r>
              <a:rPr lang="en-US" dirty="0" smtClean="0"/>
              <a:t>It is important to note that equipment and software are designed by humans and, therefore, are </a:t>
            </a:r>
            <a:r>
              <a:rPr lang="en-US" dirty="0" smtClean="0"/>
              <a:t>affected by </a:t>
            </a:r>
            <a:r>
              <a:rPr lang="en-US" dirty="0" smtClean="0"/>
              <a:t>their cultures, in this case especially safety and security cultures</a:t>
            </a:r>
            <a:r>
              <a:rPr lang="en-US" dirty="0" smtClean="0"/>
              <a:t>.</a:t>
            </a:r>
          </a:p>
          <a:p>
            <a:endParaRPr lang="en-US" dirty="0" smtClean="0"/>
          </a:p>
          <a:p>
            <a:r>
              <a:rPr lang="en-US" dirty="0" smtClean="0"/>
              <a:t>This is especially important in renovations or upgrades where equipment from different companies </a:t>
            </a:r>
            <a:r>
              <a:rPr lang="en-US" dirty="0" smtClean="0"/>
              <a:t>are bought </a:t>
            </a:r>
            <a:r>
              <a:rPr lang="en-US" dirty="0" smtClean="0"/>
              <a:t>and introduced in an old system</a:t>
            </a:r>
            <a:r>
              <a:rPr lang="en-US" dirty="0" smtClean="0"/>
              <a:t>.</a:t>
            </a:r>
          </a:p>
          <a:p>
            <a:endParaRPr lang="en-US" dirty="0" smtClean="0"/>
          </a:p>
          <a:p>
            <a:r>
              <a:rPr lang="en-US" dirty="0" smtClean="0"/>
              <a:t>Harmonization between safety and security</a:t>
            </a:r>
            <a:endParaRPr lang="en-US"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TotalTime>
  <Words>1542</Words>
  <Application>Microsoft Office PowerPoint</Application>
  <PresentationFormat>Apresentação na tela (4:3)</PresentationFormat>
  <Paragraphs>145</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Tema do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Francisco Luiz de Lemos</dc:creator>
  <cp:lastModifiedBy>Francisco Luiz de Lemos</cp:lastModifiedBy>
  <cp:revision>57</cp:revision>
  <dcterms:created xsi:type="dcterms:W3CDTF">2019-11-26T15:12:18Z</dcterms:created>
  <dcterms:modified xsi:type="dcterms:W3CDTF">2020-01-22T16:23:51Z</dcterms:modified>
</cp:coreProperties>
</file>