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4"/>
  </p:notesMasterIdLst>
  <p:handoutMasterIdLst>
    <p:handoutMasterId r:id="rId15"/>
  </p:handoutMasterIdLst>
  <p:sldIdLst>
    <p:sldId id="299" r:id="rId6"/>
    <p:sldId id="304" r:id="rId7"/>
    <p:sldId id="308" r:id="rId8"/>
    <p:sldId id="307" r:id="rId9"/>
    <p:sldId id="305" r:id="rId10"/>
    <p:sldId id="309" r:id="rId11"/>
    <p:sldId id="302" r:id="rId12"/>
    <p:sldId id="30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00"/>
    <a:srgbClr val="0099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79653" autoAdjust="0"/>
  </p:normalViewPr>
  <p:slideViewPr>
    <p:cSldViewPr snapToGrid="0" snapToObjects="1">
      <p:cViewPr varScale="1">
        <p:scale>
          <a:sx n="55" d="100"/>
          <a:sy n="55" d="100"/>
        </p:scale>
        <p:origin x="228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307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840D9-D6A6-48B6-8D36-515AEDEB9B18}" type="slidenum">
              <a:rPr lang="en-US" smtClean="0"/>
              <a:t>‹#›</a:t>
            </a:fld>
            <a:endParaRPr lang="en-US"/>
          </a:p>
        </p:txBody>
      </p:sp>
    </p:spTree>
    <p:extLst>
      <p:ext uri="{BB962C8B-B14F-4D97-AF65-F5344CB8AC3E}">
        <p14:creationId xmlns:p14="http://schemas.microsoft.com/office/powerpoint/2010/main" val="119973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B773E-F095-4D4B-A5FF-F5B0F92C2A51}" type="datetimeFigureOut">
              <a:rPr lang="en-US" smtClean="0"/>
              <a:t>12/11/2019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A351C-8C04-4260-8B3D-97BE02F444FC}" type="slidenum">
              <a:rPr lang="en-US" smtClean="0"/>
              <a:t>‹#›</a:t>
            </a:fld>
            <a:endParaRPr lang="en-US" dirty="0"/>
          </a:p>
        </p:txBody>
      </p:sp>
    </p:spTree>
    <p:extLst>
      <p:ext uri="{BB962C8B-B14F-4D97-AF65-F5344CB8AC3E}">
        <p14:creationId xmlns:p14="http://schemas.microsoft.com/office/powerpoint/2010/main" val="130010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A351C-8C04-4260-8B3D-97BE02F444FC}" type="slidenum">
              <a:rPr lang="en-US" smtClean="0"/>
              <a:t>1</a:t>
            </a:fld>
            <a:endParaRPr lang="en-US" dirty="0"/>
          </a:p>
        </p:txBody>
      </p:sp>
    </p:spTree>
    <p:extLst>
      <p:ext uri="{BB962C8B-B14F-4D97-AF65-F5344CB8AC3E}">
        <p14:creationId xmlns:p14="http://schemas.microsoft.com/office/powerpoint/2010/main" val="109091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A351C-8C04-4260-8B3D-97BE02F444FC}" type="slidenum">
              <a:rPr lang="en-US" smtClean="0"/>
              <a:t>2</a:t>
            </a:fld>
            <a:endParaRPr lang="en-US" dirty="0"/>
          </a:p>
        </p:txBody>
      </p:sp>
    </p:spTree>
    <p:extLst>
      <p:ext uri="{BB962C8B-B14F-4D97-AF65-F5344CB8AC3E}">
        <p14:creationId xmlns:p14="http://schemas.microsoft.com/office/powerpoint/2010/main" val="21510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A351C-8C04-4260-8B3D-97BE02F444FC}" type="slidenum">
              <a:rPr lang="en-US" smtClean="0"/>
              <a:t>3</a:t>
            </a:fld>
            <a:endParaRPr lang="en-US" dirty="0"/>
          </a:p>
        </p:txBody>
      </p:sp>
    </p:spTree>
    <p:extLst>
      <p:ext uri="{BB962C8B-B14F-4D97-AF65-F5344CB8AC3E}">
        <p14:creationId xmlns:p14="http://schemas.microsoft.com/office/powerpoint/2010/main" val="94814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A351C-8C04-4260-8B3D-97BE02F444FC}" type="slidenum">
              <a:rPr lang="en-US" smtClean="0"/>
              <a:t>4</a:t>
            </a:fld>
            <a:endParaRPr lang="en-US" dirty="0"/>
          </a:p>
        </p:txBody>
      </p:sp>
    </p:spTree>
    <p:extLst>
      <p:ext uri="{BB962C8B-B14F-4D97-AF65-F5344CB8AC3E}">
        <p14:creationId xmlns:p14="http://schemas.microsoft.com/office/powerpoint/2010/main" val="233125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A351C-8C04-4260-8B3D-97BE02F444FC}" type="slidenum">
              <a:rPr lang="en-US" smtClean="0"/>
              <a:t>5</a:t>
            </a:fld>
            <a:endParaRPr lang="en-US" dirty="0"/>
          </a:p>
        </p:txBody>
      </p:sp>
    </p:spTree>
    <p:extLst>
      <p:ext uri="{BB962C8B-B14F-4D97-AF65-F5344CB8AC3E}">
        <p14:creationId xmlns:p14="http://schemas.microsoft.com/office/powerpoint/2010/main" val="41322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A351C-8C04-4260-8B3D-97BE02F444FC}" type="slidenum">
              <a:rPr lang="en-US" smtClean="0"/>
              <a:t>6</a:t>
            </a:fld>
            <a:endParaRPr lang="en-US" dirty="0"/>
          </a:p>
        </p:txBody>
      </p:sp>
    </p:spTree>
    <p:extLst>
      <p:ext uri="{BB962C8B-B14F-4D97-AF65-F5344CB8AC3E}">
        <p14:creationId xmlns:p14="http://schemas.microsoft.com/office/powerpoint/2010/main" val="373114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Layout- Presentation Title">
    <p:spTree>
      <p:nvGrpSpPr>
        <p:cNvPr id="1" name=""/>
        <p:cNvGrpSpPr/>
        <p:nvPr/>
      </p:nvGrpSpPr>
      <p:grpSpPr>
        <a:xfrm>
          <a:off x="0" y="0"/>
          <a:ext cx="0" cy="0"/>
          <a:chOff x="0" y="0"/>
          <a:chExt cx="0" cy="0"/>
        </a:xfrm>
      </p:grpSpPr>
      <p:sp>
        <p:nvSpPr>
          <p:cNvPr id="7" name="Text Placeholder 19"/>
          <p:cNvSpPr>
            <a:spLocks noGrp="1"/>
          </p:cNvSpPr>
          <p:nvPr>
            <p:ph type="body" sz="quarter" idx="10"/>
          </p:nvPr>
        </p:nvSpPr>
        <p:spPr>
          <a:xfrm>
            <a:off x="4583683" y="2141940"/>
            <a:ext cx="4236636" cy="935843"/>
          </a:xfrm>
          <a:prstGeom prst="rect">
            <a:avLst/>
          </a:prstGeom>
        </p:spPr>
        <p:txBody>
          <a:bodyPr vert="horz" anchor="b"/>
          <a:lstStyle>
            <a:lvl1pPr marL="0" indent="0" algn="l">
              <a:buNone/>
              <a:defRPr sz="2400" b="1" i="0">
                <a:solidFill>
                  <a:schemeClr val="tx1">
                    <a:lumMod val="75000"/>
                    <a:lumOff val="25000"/>
                  </a:schemeClr>
                </a:solidFill>
                <a:latin typeface="Arial Narrow" panose="020B0604020202020204" pitchFamily="34" charset="0"/>
                <a:cs typeface="Arial Narrow" panose="020B0604020202020204" pitchFamily="34" charset="0"/>
              </a:defRPr>
            </a:lvl1pPr>
            <a:lvl2pPr algn="l">
              <a:buNone/>
              <a:defRPr>
                <a:solidFill>
                  <a:schemeClr val="tx1">
                    <a:lumMod val="50000"/>
                    <a:lumOff val="50000"/>
                  </a:schemeClr>
                </a:solidFill>
                <a:latin typeface="Helvetica"/>
                <a:cs typeface="Helvetica"/>
              </a:defRPr>
            </a:lvl2pPr>
            <a:lvl3pPr algn="l">
              <a:buNone/>
              <a:defRPr sz="1800" i="1" baseline="0">
                <a:solidFill>
                  <a:srgbClr val="7F7F7F"/>
                </a:solidFill>
                <a:latin typeface="Helvetica"/>
                <a:cs typeface="Helvetica"/>
              </a:defRPr>
            </a:lvl3pPr>
            <a:lvl4pPr algn="l">
              <a:buNone/>
              <a:defRPr sz="1800" baseline="0">
                <a:solidFill>
                  <a:srgbClr val="7F7F7F"/>
                </a:solidFill>
                <a:latin typeface="Helvetica"/>
                <a:cs typeface="Helvetica"/>
              </a:defRPr>
            </a:lvl4pPr>
          </a:lstStyle>
          <a:p>
            <a:pPr lvl="0"/>
            <a:endParaRPr lang="en-US" dirty="0"/>
          </a:p>
        </p:txBody>
      </p:sp>
      <p:sp>
        <p:nvSpPr>
          <p:cNvPr id="8" name="Text Placeholder 19"/>
          <p:cNvSpPr>
            <a:spLocks noGrp="1"/>
          </p:cNvSpPr>
          <p:nvPr>
            <p:ph type="body" sz="quarter" idx="12" hasCustomPrompt="1"/>
          </p:nvPr>
        </p:nvSpPr>
        <p:spPr>
          <a:xfrm>
            <a:off x="4583683" y="4065509"/>
            <a:ext cx="4236636" cy="423005"/>
          </a:xfrm>
          <a:prstGeom prst="rect">
            <a:avLst/>
          </a:prstGeom>
        </p:spPr>
        <p:txBody>
          <a:bodyPr vert="horz" anchor="b"/>
          <a:lstStyle>
            <a:lvl1pPr marL="0" indent="0" algn="r">
              <a:buNone/>
              <a:defRPr sz="1200" b="0" i="0">
                <a:solidFill>
                  <a:schemeClr val="tx1">
                    <a:lumMod val="75000"/>
                    <a:lumOff val="25000"/>
                  </a:schemeClr>
                </a:solidFill>
                <a:latin typeface="Arial" panose="020B0604020202020204" pitchFamily="34" charset="0"/>
                <a:cs typeface="Arial" panose="020B0604020202020204" pitchFamily="34" charset="0"/>
              </a:defRPr>
            </a:lvl1pPr>
            <a:lvl2pPr algn="l">
              <a:buNone/>
              <a:defRPr>
                <a:solidFill>
                  <a:schemeClr val="tx1">
                    <a:lumMod val="50000"/>
                    <a:lumOff val="50000"/>
                  </a:schemeClr>
                </a:solidFill>
                <a:latin typeface="Helvetica"/>
                <a:cs typeface="Helvetica"/>
              </a:defRPr>
            </a:lvl2pPr>
            <a:lvl3pPr algn="l">
              <a:buNone/>
              <a:defRPr sz="1800" i="1" baseline="0">
                <a:solidFill>
                  <a:srgbClr val="7F7F7F"/>
                </a:solidFill>
                <a:latin typeface="Helvetica"/>
                <a:cs typeface="Helvetica"/>
              </a:defRPr>
            </a:lvl3pPr>
            <a:lvl4pPr algn="l">
              <a:buNone/>
              <a:defRPr sz="1800" baseline="0">
                <a:solidFill>
                  <a:srgbClr val="7F7F7F"/>
                </a:solidFill>
                <a:latin typeface="Helvetica"/>
                <a:cs typeface="Helvetica"/>
              </a:defRPr>
            </a:lvl4pPr>
          </a:lstStyle>
          <a:p>
            <a:pPr lvl="0"/>
            <a:r>
              <a:rPr lang="en-US" dirty="0"/>
              <a:t>Click to edit Author</a:t>
            </a:r>
          </a:p>
        </p:txBody>
      </p:sp>
      <p:sp>
        <p:nvSpPr>
          <p:cNvPr id="9" name="Text Placeholder 19"/>
          <p:cNvSpPr>
            <a:spLocks noGrp="1"/>
          </p:cNvSpPr>
          <p:nvPr>
            <p:ph type="body" sz="quarter" idx="13" hasCustomPrompt="1"/>
          </p:nvPr>
        </p:nvSpPr>
        <p:spPr>
          <a:xfrm>
            <a:off x="4583683" y="4488514"/>
            <a:ext cx="4236636" cy="423005"/>
          </a:xfrm>
          <a:prstGeom prst="rect">
            <a:avLst/>
          </a:prstGeom>
        </p:spPr>
        <p:txBody>
          <a:bodyPr vert="horz"/>
          <a:lstStyle>
            <a:lvl1pPr marL="0" indent="0" algn="r">
              <a:buNone/>
              <a:defRPr sz="1200" b="0">
                <a:solidFill>
                  <a:schemeClr val="tx1">
                    <a:lumMod val="75000"/>
                    <a:lumOff val="25000"/>
                  </a:schemeClr>
                </a:solidFill>
                <a:latin typeface="Arial" panose="020B0604020202020204" pitchFamily="34" charset="0"/>
                <a:cs typeface="Arial" panose="020B0604020202020204" pitchFamily="34" charset="0"/>
              </a:defRPr>
            </a:lvl1pPr>
            <a:lvl2pPr algn="l">
              <a:buNone/>
              <a:defRPr>
                <a:solidFill>
                  <a:schemeClr val="tx1">
                    <a:lumMod val="50000"/>
                    <a:lumOff val="50000"/>
                  </a:schemeClr>
                </a:solidFill>
                <a:latin typeface="Helvetica"/>
                <a:cs typeface="Helvetica"/>
              </a:defRPr>
            </a:lvl2pPr>
            <a:lvl3pPr algn="l">
              <a:buNone/>
              <a:defRPr sz="1800" i="1" baseline="0">
                <a:solidFill>
                  <a:srgbClr val="7F7F7F"/>
                </a:solidFill>
                <a:latin typeface="Helvetica"/>
                <a:cs typeface="Helvetica"/>
              </a:defRPr>
            </a:lvl3pPr>
            <a:lvl4pPr algn="l">
              <a:buNone/>
              <a:defRPr sz="1800" baseline="0">
                <a:solidFill>
                  <a:srgbClr val="7F7F7F"/>
                </a:solidFill>
                <a:latin typeface="Helvetica"/>
                <a:cs typeface="Helvetica"/>
              </a:defRPr>
            </a:lvl4pPr>
          </a:lstStyle>
          <a:p>
            <a:pPr lvl="0"/>
            <a:r>
              <a:rPr lang="en-US" dirty="0"/>
              <a:t>Click to edit Date</a:t>
            </a:r>
          </a:p>
        </p:txBody>
      </p:sp>
      <p:sp>
        <p:nvSpPr>
          <p:cNvPr id="5" name="Text Placeholder 19"/>
          <p:cNvSpPr>
            <a:spLocks noGrp="1"/>
          </p:cNvSpPr>
          <p:nvPr>
            <p:ph type="body" sz="quarter" idx="14" hasCustomPrompt="1"/>
          </p:nvPr>
        </p:nvSpPr>
        <p:spPr>
          <a:xfrm>
            <a:off x="4583683" y="3077783"/>
            <a:ext cx="4236636" cy="947385"/>
          </a:xfrm>
          <a:prstGeom prst="rect">
            <a:avLst/>
          </a:prstGeom>
        </p:spPr>
        <p:txBody>
          <a:bodyPr vert="horz"/>
          <a:lstStyle>
            <a:lvl1pPr marL="0" indent="0" algn="l">
              <a:buNone/>
              <a:defRPr sz="1400" b="1" i="0">
                <a:solidFill>
                  <a:srgbClr val="FF0000"/>
                </a:solidFill>
                <a:latin typeface="Arial Narrow" panose="020B0604020202020204" pitchFamily="34" charset="0"/>
                <a:cs typeface="Arial Narrow" panose="020B0604020202020204" pitchFamily="34" charset="0"/>
              </a:defRPr>
            </a:lvl1pPr>
            <a:lvl2pPr algn="l">
              <a:buNone/>
              <a:defRPr>
                <a:solidFill>
                  <a:schemeClr val="tx1">
                    <a:lumMod val="50000"/>
                    <a:lumOff val="50000"/>
                  </a:schemeClr>
                </a:solidFill>
                <a:latin typeface="Helvetica"/>
                <a:cs typeface="Helvetica"/>
              </a:defRPr>
            </a:lvl2pPr>
            <a:lvl3pPr algn="l">
              <a:buNone/>
              <a:defRPr sz="1800" i="1" baseline="0">
                <a:solidFill>
                  <a:srgbClr val="7F7F7F"/>
                </a:solidFill>
                <a:latin typeface="Helvetica"/>
                <a:cs typeface="Helvetica"/>
              </a:defRPr>
            </a:lvl3pPr>
            <a:lvl4pPr algn="l">
              <a:buNone/>
              <a:defRPr sz="1800" baseline="0">
                <a:solidFill>
                  <a:srgbClr val="7F7F7F"/>
                </a:solidFill>
                <a:latin typeface="Helvetica"/>
                <a:cs typeface="Helvetica"/>
              </a:defRPr>
            </a:lvl4pPr>
          </a:lstStyle>
          <a:p>
            <a:pPr lvl="0"/>
            <a:r>
              <a:rPr lang="en-US" dirty="0"/>
              <a:t>Click to edit Presentation Subtitle</a:t>
            </a:r>
          </a:p>
        </p:txBody>
      </p:sp>
    </p:spTree>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Layout- Text with Image Slide">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92125" y="1469567"/>
            <a:ext cx="8214906" cy="4572000"/>
          </a:xfrm>
          <a:prstGeom prst="rect">
            <a:avLst/>
          </a:prstGeom>
        </p:spPr>
        <p:txBody>
          <a:bodyPr>
            <a:normAutofit/>
          </a:bodyPr>
          <a:lstStyle>
            <a:lvl1pPr marL="347663" indent="-347663" algn="l" defTabSz="457200" rtl="0" eaLnBrk="1" latinLnBrk="0" hangingPunct="1">
              <a:spcBef>
                <a:spcPts val="600"/>
              </a:spcBef>
              <a:spcAft>
                <a:spcPts val="600"/>
              </a:spcAft>
              <a:buClr>
                <a:srgbClr val="FF0000"/>
              </a:buClr>
              <a:buSzPct val="80000"/>
              <a:buFont typeface="Wingdings" panose="05000000000000000000" pitchFamily="2" charset="2"/>
              <a:buChar char="l"/>
              <a:tabLst/>
              <a:defRPr lang="en-US" sz="24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338138" algn="l" defTabSz="457200" rtl="0" eaLnBrk="1" latinLnBrk="0" hangingPunct="1">
              <a:spcBef>
                <a:spcPts val="600"/>
              </a:spcBef>
              <a:spcAft>
                <a:spcPts val="600"/>
              </a:spcAft>
              <a:buClr>
                <a:srgbClr val="FF0000"/>
              </a:buClr>
              <a:buSzPct val="100000"/>
              <a:buFont typeface="Calibri" panose="020F0502020204030204" pitchFamily="34" charset="0"/>
              <a:buChar char="–"/>
              <a:defRPr lang="en-US" sz="22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033463" indent="-347663" algn="l" defTabSz="457200" rtl="0" eaLnBrk="1" latinLnBrk="0" hangingPunct="1">
              <a:spcBef>
                <a:spcPts val="600"/>
              </a:spcBef>
              <a:spcAft>
                <a:spcPts val="600"/>
              </a:spcAft>
              <a:buClr>
                <a:srgbClr val="FF0000"/>
              </a:buClr>
              <a:buSzPct val="70000"/>
              <a:buFont typeface="Wingdings" panose="05000000000000000000" pitchFamily="2" charset="2"/>
              <a:buChar char="n"/>
              <a:defRPr lang="en-US" sz="20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338138" algn="l" defTabSz="457200" rtl="0" eaLnBrk="1" latinLnBrk="0" hangingPunct="1">
              <a:spcBef>
                <a:spcPts val="600"/>
              </a:spcBef>
              <a:spcAft>
                <a:spcPts val="600"/>
              </a:spcAft>
              <a:buClr>
                <a:srgbClr val="FF0000"/>
              </a:buClr>
              <a:buSzPct val="60000"/>
              <a:buFont typeface="Wingdings" panose="05000000000000000000" pitchFamily="2" charset="2"/>
              <a:buChar char="u"/>
              <a:tabLst/>
              <a:def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1719263" indent="-347663" algn="l" defTabSz="457200" rtl="0" eaLnBrk="1" latinLnBrk="0" hangingPunct="1">
              <a:spcBef>
                <a:spcPts val="600"/>
              </a:spcBef>
              <a:spcAft>
                <a:spcPts val="600"/>
              </a:spcAft>
              <a:buClr>
                <a:srgbClr val="FF0000"/>
              </a:buClr>
              <a:buSzPct val="60000"/>
              <a:buFont typeface="Wingdings 3" panose="05040102010807070707" pitchFamily="18" charset="2"/>
              <a:buChar char="u"/>
              <a:defRPr lang="en-US" sz="1600"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7"/>
          <p:cNvSpPr>
            <a:spLocks noGrp="1"/>
          </p:cNvSpPr>
          <p:nvPr>
            <p:ph type="body" sz="quarter" idx="12" hasCustomPrompt="1"/>
          </p:nvPr>
        </p:nvSpPr>
        <p:spPr>
          <a:xfrm>
            <a:off x="492125" y="64226"/>
            <a:ext cx="5407932" cy="914400"/>
          </a:xfrm>
          <a:prstGeom prst="rect">
            <a:avLst/>
          </a:prstGeom>
        </p:spPr>
        <p:txBody>
          <a:bodyPr vert="horz" anchor="ctr"/>
          <a:lstStyle>
            <a:lvl1pPr marL="0" indent="0">
              <a:buNone/>
              <a:defRPr sz="2800" b="1" i="0" baseline="0">
                <a:solidFill>
                  <a:schemeClr val="tx1">
                    <a:lumMod val="75000"/>
                    <a:lumOff val="25000"/>
                  </a:schemeClr>
                </a:solidFill>
                <a:latin typeface="Arial Narrow" panose="020B0604020202020204" pitchFamily="34" charset="0"/>
                <a:cs typeface="Arial Narrow" panose="020B0604020202020204" pitchFamily="34" charset="0"/>
              </a:defRPr>
            </a:lvl1pPr>
          </a:lstStyle>
          <a:p>
            <a:pPr lvl="0"/>
            <a:r>
              <a:rPr lang="en-US" dirty="0"/>
              <a:t>Click to Edit Header</a:t>
            </a:r>
          </a:p>
        </p:txBody>
      </p:sp>
      <p:sp>
        <p:nvSpPr>
          <p:cNvPr id="6" name="Slide Number Placeholder 1">
            <a:extLst>
              <a:ext uri="{FF2B5EF4-FFF2-40B4-BE49-F238E27FC236}">
                <a16:creationId xmlns:a16="http://schemas.microsoft.com/office/drawing/2014/main" id="{8ECDE2DA-93D1-734C-B045-1AB8A75D9F32}"/>
              </a:ext>
            </a:extLst>
          </p:cNvPr>
          <p:cNvSpPr>
            <a:spLocks noGrp="1"/>
          </p:cNvSpPr>
          <p:nvPr>
            <p:ph type="sldNum" sz="quarter" idx="4"/>
          </p:nvPr>
        </p:nvSpPr>
        <p:spPr>
          <a:xfrm>
            <a:off x="276973" y="6373848"/>
            <a:ext cx="2133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4F80C9A-9647-47CF-8E61-14B314CF5BD4}" type="slidenum">
              <a:rPr lang="en-US" smtClean="0"/>
              <a:pPr/>
              <a:t>‹#›</a:t>
            </a:fld>
            <a:endParaRPr lang="en-US" dirty="0"/>
          </a:p>
        </p:txBody>
      </p:sp>
    </p:spTree>
    <p:extLst>
      <p:ext uri="{BB962C8B-B14F-4D97-AF65-F5344CB8AC3E}">
        <p14:creationId xmlns:p14="http://schemas.microsoft.com/office/powerpoint/2010/main" val="3942249889"/>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Layout- Text with Image Slide">
    <p:spTree>
      <p:nvGrpSpPr>
        <p:cNvPr id="1" name=""/>
        <p:cNvGrpSpPr/>
        <p:nvPr/>
      </p:nvGrpSpPr>
      <p:grpSpPr>
        <a:xfrm>
          <a:off x="0" y="0"/>
          <a:ext cx="0" cy="0"/>
          <a:chOff x="0" y="0"/>
          <a:chExt cx="0" cy="0"/>
        </a:xfrm>
      </p:grpSpPr>
      <p:sp>
        <p:nvSpPr>
          <p:cNvPr id="7" name="Content Placeholder 2"/>
          <p:cNvSpPr>
            <a:spLocks noGrp="1"/>
          </p:cNvSpPr>
          <p:nvPr>
            <p:ph sz="quarter" idx="13"/>
          </p:nvPr>
        </p:nvSpPr>
        <p:spPr>
          <a:xfrm>
            <a:off x="492125" y="1469567"/>
            <a:ext cx="8214906" cy="4572000"/>
          </a:xfrm>
          <a:prstGeom prst="rect">
            <a:avLst/>
          </a:prstGeom>
        </p:spPr>
        <p:txBody>
          <a:bodyPr>
            <a:normAutofit/>
          </a:bodyPr>
          <a:lstStyle>
            <a:lvl1pPr marL="347663" indent="-347663" algn="l" defTabSz="457200" rtl="0" eaLnBrk="1" latinLnBrk="0" hangingPunct="1">
              <a:spcBef>
                <a:spcPts val="600"/>
              </a:spcBef>
              <a:spcAft>
                <a:spcPts val="600"/>
              </a:spcAft>
              <a:buClr>
                <a:srgbClr val="FF0000"/>
              </a:buClr>
              <a:buSzPct val="80000"/>
              <a:buFont typeface="Wingdings" panose="05000000000000000000" pitchFamily="2" charset="2"/>
              <a:buChar char="l"/>
              <a:tabLst/>
              <a:defRPr lang="en-US" sz="24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338138" algn="l" defTabSz="457200" rtl="0" eaLnBrk="1" latinLnBrk="0" hangingPunct="1">
              <a:spcBef>
                <a:spcPts val="600"/>
              </a:spcBef>
              <a:spcAft>
                <a:spcPts val="600"/>
              </a:spcAft>
              <a:buClr>
                <a:srgbClr val="FF0000"/>
              </a:buClr>
              <a:buSzPct val="100000"/>
              <a:buFont typeface="Calibri" panose="020F0502020204030204" pitchFamily="34" charset="0"/>
              <a:buChar char="–"/>
              <a:defRPr lang="en-US" sz="22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033463" indent="-347663" algn="l" defTabSz="457200" rtl="0" eaLnBrk="1" latinLnBrk="0" hangingPunct="1">
              <a:spcBef>
                <a:spcPts val="600"/>
              </a:spcBef>
              <a:spcAft>
                <a:spcPts val="600"/>
              </a:spcAft>
              <a:buClr>
                <a:srgbClr val="FF0000"/>
              </a:buClr>
              <a:buSzPct val="70000"/>
              <a:buFont typeface="Wingdings" panose="05000000000000000000" pitchFamily="2" charset="2"/>
              <a:buChar char="n"/>
              <a:defRPr lang="en-US" sz="20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338138" algn="l" defTabSz="457200" rtl="0" eaLnBrk="1" latinLnBrk="0" hangingPunct="1">
              <a:spcBef>
                <a:spcPts val="600"/>
              </a:spcBef>
              <a:spcAft>
                <a:spcPts val="600"/>
              </a:spcAft>
              <a:buClr>
                <a:srgbClr val="FF0000"/>
              </a:buClr>
              <a:buSzPct val="60000"/>
              <a:buFont typeface="Wingdings" panose="05000000000000000000" pitchFamily="2" charset="2"/>
              <a:buChar char="u"/>
              <a:tabLst/>
              <a:def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1719263" indent="-347663" algn="l" defTabSz="457200" rtl="0" eaLnBrk="1" latinLnBrk="0" hangingPunct="1">
              <a:spcBef>
                <a:spcPts val="600"/>
              </a:spcBef>
              <a:spcAft>
                <a:spcPts val="600"/>
              </a:spcAft>
              <a:buClr>
                <a:srgbClr val="FF0000"/>
              </a:buClr>
              <a:buSzPct val="60000"/>
              <a:buFont typeface="Wingdings 3" panose="05040102010807070707" pitchFamily="18" charset="2"/>
              <a:buChar char="u"/>
              <a:defRPr lang="en-US" sz="1600"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7"/>
          <p:cNvSpPr>
            <a:spLocks noGrp="1"/>
          </p:cNvSpPr>
          <p:nvPr>
            <p:ph type="body" sz="quarter" idx="12" hasCustomPrompt="1"/>
          </p:nvPr>
        </p:nvSpPr>
        <p:spPr>
          <a:xfrm>
            <a:off x="492125" y="64226"/>
            <a:ext cx="5407932" cy="914400"/>
          </a:xfrm>
          <a:prstGeom prst="rect">
            <a:avLst/>
          </a:prstGeom>
        </p:spPr>
        <p:txBody>
          <a:bodyPr vert="horz" anchor="ctr"/>
          <a:lstStyle>
            <a:lvl1pPr marL="0" indent="0">
              <a:buNone/>
              <a:defRPr sz="2800" b="1" i="0" baseline="0">
                <a:solidFill>
                  <a:schemeClr val="tx1">
                    <a:lumMod val="75000"/>
                    <a:lumOff val="25000"/>
                  </a:schemeClr>
                </a:solidFill>
                <a:latin typeface="Arial Narrow" panose="020B0604020202020204" pitchFamily="34" charset="0"/>
                <a:cs typeface="Arial Narrow" panose="020B0604020202020204" pitchFamily="34" charset="0"/>
              </a:defRPr>
            </a:lvl1pPr>
          </a:lstStyle>
          <a:p>
            <a:pPr lvl="0"/>
            <a:r>
              <a:rPr lang="en-US" dirty="0"/>
              <a:t>Click to Edit Header</a:t>
            </a:r>
          </a:p>
        </p:txBody>
      </p:sp>
      <p:sp>
        <p:nvSpPr>
          <p:cNvPr id="6" name="Slide Number Placeholder 1">
            <a:extLst>
              <a:ext uri="{FF2B5EF4-FFF2-40B4-BE49-F238E27FC236}">
                <a16:creationId xmlns:a16="http://schemas.microsoft.com/office/drawing/2014/main" id="{8ECDE2DA-93D1-734C-B045-1AB8A75D9F32}"/>
              </a:ext>
            </a:extLst>
          </p:cNvPr>
          <p:cNvSpPr>
            <a:spLocks noGrp="1"/>
          </p:cNvSpPr>
          <p:nvPr>
            <p:ph type="sldNum" sz="quarter" idx="4"/>
          </p:nvPr>
        </p:nvSpPr>
        <p:spPr>
          <a:xfrm>
            <a:off x="276973" y="6373848"/>
            <a:ext cx="2133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4F80C9A-9647-47CF-8E61-14B314CF5BD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Layout- Text Only Slide">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492125" y="63754"/>
            <a:ext cx="5407932" cy="914400"/>
          </a:xfrm>
          <a:prstGeom prst="rect">
            <a:avLst/>
          </a:prstGeom>
        </p:spPr>
        <p:txBody>
          <a:bodyPr vert="horz" anchor="ctr"/>
          <a:lstStyle>
            <a:lvl1pPr marL="0" indent="0">
              <a:buNone/>
              <a:defRPr sz="2800" b="1" i="0" baseline="0">
                <a:solidFill>
                  <a:schemeClr val="tx1">
                    <a:lumMod val="75000"/>
                    <a:lumOff val="25000"/>
                  </a:schemeClr>
                </a:solidFill>
                <a:latin typeface="Arial Narrow" panose="020B0604020202020204" pitchFamily="34" charset="0"/>
                <a:cs typeface="Arial Narrow" panose="020B0604020202020204" pitchFamily="34" charset="0"/>
              </a:defRPr>
            </a:lvl1pPr>
          </a:lstStyle>
          <a:p>
            <a:pPr lvl="0"/>
            <a:r>
              <a:rPr lang="en-US" dirty="0"/>
              <a:t>Click to Edit Header</a:t>
            </a:r>
          </a:p>
        </p:txBody>
      </p:sp>
      <p:sp>
        <p:nvSpPr>
          <p:cNvPr id="10" name="Slide Number Placeholder 1"/>
          <p:cNvSpPr>
            <a:spLocks noGrp="1"/>
          </p:cNvSpPr>
          <p:nvPr>
            <p:ph type="sldNum" sz="quarter" idx="4"/>
          </p:nvPr>
        </p:nvSpPr>
        <p:spPr>
          <a:xfrm>
            <a:off x="276973" y="6373848"/>
            <a:ext cx="2133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4F80C9A-9647-47CF-8E61-14B314CF5BD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A9A2B-8466-C24C-8A3B-3FBA07AC8D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0350"/>
            <a:ext cx="9144000" cy="6858000"/>
          </a:xfrm>
          <a:prstGeom prst="rect">
            <a:avLst/>
          </a:prstGeom>
        </p:spPr>
      </p:pic>
      <p:pic>
        <p:nvPicPr>
          <p:cNvPr id="6" name="Picture 5"/>
          <p:cNvPicPr>
            <a:picLocks noChangeAspect="1"/>
          </p:cNvPicPr>
          <p:nvPr userDrawn="1"/>
        </p:nvPicPr>
        <p:blipFill>
          <a:blip r:embed="rId5"/>
          <a:stretch>
            <a:fillRect/>
          </a:stretch>
        </p:blipFill>
        <p:spPr>
          <a:xfrm>
            <a:off x="0" y="0"/>
            <a:ext cx="9144000" cy="1814317"/>
          </a:xfrm>
          <a:prstGeom prst="rect">
            <a:avLst/>
          </a:prstGeom>
        </p:spPr>
      </p:pic>
      <p:pic>
        <p:nvPicPr>
          <p:cNvPr id="9" name="Picture 8" descr="A close up of a logo&#10;&#10;Description automatically generated">
            <a:extLst>
              <a:ext uri="{FF2B5EF4-FFF2-40B4-BE49-F238E27FC236}">
                <a16:creationId xmlns:a16="http://schemas.microsoft.com/office/drawing/2014/main" id="{A9D4014F-ED98-5B49-BDCE-192D32C3181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763891" y="31263"/>
            <a:ext cx="1254912" cy="965763"/>
          </a:xfrm>
          <a:prstGeom prst="rect">
            <a:avLst/>
          </a:prstGeom>
        </p:spPr>
      </p:pic>
      <p:pic>
        <p:nvPicPr>
          <p:cNvPr id="10" name="Picture 1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56515" y="6192490"/>
            <a:ext cx="1253125" cy="410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7982420" y="6118533"/>
            <a:ext cx="559701" cy="558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68726" y="1824667"/>
            <a:ext cx="4168459" cy="3126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795113" y="6144264"/>
            <a:ext cx="988622" cy="5070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3" r:id="rId2"/>
  </p:sldLayoutIdLst>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hf hdr="0" ftr="0" dt="0"/>
  <p:txStyles>
    <p:titleStyle>
      <a:lvl1pPr algn="l" defTabSz="457200" rtl="0" eaLnBrk="1" latinLnBrk="0" hangingPunct="1">
        <a:spcBef>
          <a:spcPct val="0"/>
        </a:spcBef>
        <a:buNone/>
        <a:defRPr sz="2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B8A1BD-9CFA-CD4D-B8A7-7CDCC22DE3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a:cxnSpLocks/>
          </p:cNvCxnSpPr>
          <p:nvPr userDrawn="1"/>
        </p:nvCxnSpPr>
        <p:spPr>
          <a:xfrm flipH="1">
            <a:off x="1" y="750259"/>
            <a:ext cx="6790764" cy="0"/>
          </a:xfrm>
          <a:prstGeom prst="line">
            <a:avLst/>
          </a:prstGeom>
          <a:ln w="3175" cmpd="sng">
            <a:solidFill>
              <a:schemeClr val="accent5">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799480" y="96590"/>
            <a:ext cx="1142301" cy="877077"/>
          </a:xfrm>
          <a:prstGeom prst="rect">
            <a:avLst/>
          </a:prstGeom>
        </p:spPr>
      </p:pic>
      <p:pic>
        <p:nvPicPr>
          <p:cNvPr id="17" name="Pictur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90765" y="6228011"/>
            <a:ext cx="1253125" cy="410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4"/>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8307743" y="6146955"/>
            <a:ext cx="559701" cy="558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8"/>
          <a:stretch>
            <a:fillRect/>
          </a:stretch>
        </p:blipFill>
        <p:spPr>
          <a:xfrm>
            <a:off x="-9524" y="5668879"/>
            <a:ext cx="2194776" cy="1211655"/>
          </a:xfrm>
          <a:prstGeom prst="rect">
            <a:avLst/>
          </a:prstGeom>
        </p:spPr>
      </p:pic>
      <p:pic>
        <p:nvPicPr>
          <p:cNvPr id="9" name="Picture 8"/>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5538290" y="6172687"/>
            <a:ext cx="988622" cy="50702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1" r:id="rId2"/>
  </p:sldLayoutIdLst>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DESKTOP </a:t>
            </a:r>
          </a:p>
          <a:p>
            <a:r>
              <a:rPr lang="en-GB" dirty="0"/>
              <a:t>RADIATION PORTAL MONITOR </a:t>
            </a:r>
            <a:endParaRPr lang="en-US" dirty="0"/>
          </a:p>
        </p:txBody>
      </p:sp>
      <p:sp>
        <p:nvSpPr>
          <p:cNvPr id="3" name="Text Placeholder 2"/>
          <p:cNvSpPr>
            <a:spLocks noGrp="1"/>
          </p:cNvSpPr>
          <p:nvPr>
            <p:ph type="body" sz="quarter" idx="12"/>
          </p:nvPr>
        </p:nvSpPr>
        <p:spPr>
          <a:xfrm>
            <a:off x="4572000" y="5449006"/>
            <a:ext cx="4236636" cy="423005"/>
          </a:xfrm>
        </p:spPr>
        <p:txBody>
          <a:bodyPr/>
          <a:lstStyle/>
          <a:p>
            <a:pPr algn="l"/>
            <a:r>
              <a:rPr lang="en-US" dirty="0"/>
              <a:t>S. PEPER</a:t>
            </a:r>
          </a:p>
          <a:p>
            <a:pPr algn="l"/>
            <a:r>
              <a:rPr lang="en-US" dirty="0"/>
              <a:t>PACIFIC NORTHWEST NATIONAL LABORATORY</a:t>
            </a:r>
          </a:p>
          <a:p>
            <a:pPr algn="l"/>
            <a:r>
              <a:rPr lang="en-US" dirty="0"/>
              <a:t>Richland Washington, USA</a:t>
            </a:r>
          </a:p>
          <a:p>
            <a:pPr algn="l"/>
            <a:r>
              <a:rPr lang="en-US" dirty="0"/>
              <a:t>Email: Shane.Peper@pnnl.gov</a:t>
            </a:r>
          </a:p>
          <a:p>
            <a:pPr algn="l"/>
            <a:r>
              <a:rPr lang="en-US" dirty="0"/>
              <a:t> </a:t>
            </a:r>
          </a:p>
          <a:p>
            <a:pPr algn="l"/>
            <a:r>
              <a:rPr lang="en-US" dirty="0"/>
              <a:t>C.L. STINSON</a:t>
            </a:r>
          </a:p>
          <a:p>
            <a:pPr algn="l"/>
            <a:r>
              <a:rPr lang="en-US" dirty="0"/>
              <a:t>OAK RIDGE NATIONAL LABORATORY</a:t>
            </a:r>
          </a:p>
          <a:p>
            <a:pPr algn="l"/>
            <a:r>
              <a:rPr lang="en-US" dirty="0"/>
              <a:t>Oak Ridge Tennessee, USA</a:t>
            </a:r>
          </a:p>
          <a:p>
            <a:pPr algn="l"/>
            <a:r>
              <a:rPr lang="en-US" dirty="0"/>
              <a:t>Email: Craig.Stinson@IB3Global.com</a:t>
            </a:r>
          </a:p>
          <a:p>
            <a:pPr algn="l"/>
            <a:endParaRPr lang="en-US" dirty="0"/>
          </a:p>
        </p:txBody>
      </p:sp>
      <p:sp>
        <p:nvSpPr>
          <p:cNvPr id="5" name="Text Placeholder 4"/>
          <p:cNvSpPr>
            <a:spLocks noGrp="1"/>
          </p:cNvSpPr>
          <p:nvPr>
            <p:ph type="body" sz="quarter" idx="14"/>
          </p:nvPr>
        </p:nvSpPr>
        <p:spPr/>
        <p:txBody>
          <a:bodyPr/>
          <a:lstStyle/>
          <a:p>
            <a:r>
              <a:rPr lang="en-GB" i="1" dirty="0"/>
              <a:t>The ultimate training aid for developing maintenance providers</a:t>
            </a:r>
            <a:endParaRPr lang="en-US" dirty="0"/>
          </a:p>
        </p:txBody>
      </p:sp>
    </p:spTree>
    <p:extLst>
      <p:ext uri="{BB962C8B-B14F-4D97-AF65-F5344CB8AC3E}">
        <p14:creationId xmlns:p14="http://schemas.microsoft.com/office/powerpoint/2010/main" val="2232285701"/>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4397" y="988219"/>
            <a:ext cx="8415206" cy="5186350"/>
          </a:xfrm>
        </p:spPr>
        <p:txBody>
          <a:bodyPr>
            <a:normAutofit/>
          </a:bodyPr>
          <a:lstStyle/>
          <a:p>
            <a:pPr marL="0" indent="0">
              <a:buNone/>
            </a:pPr>
            <a:r>
              <a:rPr lang="en-US" sz="2000" dirty="0"/>
              <a:t>Developing and sustaining a qualified cadre of technicians to maintain sophisticated radiation detection systems (RDS) has historically presented many challenges.</a:t>
            </a:r>
          </a:p>
          <a:p>
            <a:pPr>
              <a:buFont typeface="Arial" panose="020B0604020202020204" pitchFamily="34" charset="0"/>
              <a:buChar char="•"/>
            </a:pPr>
            <a:r>
              <a:rPr lang="en-US" sz="2000" dirty="0"/>
              <a:t>requires significant hands-on training;</a:t>
            </a:r>
          </a:p>
          <a:p>
            <a:pPr>
              <a:buFont typeface="Arial" panose="020B0604020202020204" pitchFamily="34" charset="0"/>
              <a:buChar char="•"/>
            </a:pPr>
            <a:r>
              <a:rPr lang="en-US" sz="2000" dirty="0"/>
              <a:t>time for training on the equipment limited;</a:t>
            </a:r>
          </a:p>
          <a:p>
            <a:pPr>
              <a:buFont typeface="Arial" panose="020B0604020202020204" pitchFamily="34" charset="0"/>
              <a:buChar char="•"/>
            </a:pPr>
            <a:r>
              <a:rPr lang="en-US" sz="2000" dirty="0"/>
              <a:t>configuration of RPM cabinets.</a:t>
            </a:r>
          </a:p>
          <a:p>
            <a:pPr marL="0" indent="0">
              <a:spcBef>
                <a:spcPts val="0"/>
              </a:spcBef>
              <a:spcAft>
                <a:spcPts val="0"/>
              </a:spcAft>
              <a:buNone/>
            </a:pPr>
            <a:endParaRPr lang="en-US" sz="2000" dirty="0"/>
          </a:p>
          <a:p>
            <a:pPr marL="0" indent="0">
              <a:spcBef>
                <a:spcPts val="0"/>
              </a:spcBef>
              <a:spcAft>
                <a:spcPts val="0"/>
              </a:spcAft>
              <a:buNone/>
            </a:pPr>
            <a:r>
              <a:rPr lang="en-US" sz="2000" dirty="0"/>
              <a:t>The desktop RPM can address these </a:t>
            </a:r>
          </a:p>
          <a:p>
            <a:pPr marL="0" indent="0">
              <a:spcBef>
                <a:spcPts val="0"/>
              </a:spcBef>
              <a:spcAft>
                <a:spcPts val="0"/>
              </a:spcAft>
              <a:buNone/>
            </a:pPr>
            <a:r>
              <a:rPr lang="en-US" sz="2000" dirty="0"/>
              <a:t>challenges as well as providing a tool for </a:t>
            </a:r>
          </a:p>
          <a:p>
            <a:pPr marL="0" indent="0">
              <a:spcBef>
                <a:spcPts val="0"/>
              </a:spcBef>
              <a:spcAft>
                <a:spcPts val="0"/>
              </a:spcAft>
              <a:buNone/>
            </a:pPr>
            <a:r>
              <a:rPr lang="en-US" sz="2000" dirty="0"/>
              <a:t>RDS/RPM familiarization training for RDS </a:t>
            </a:r>
          </a:p>
          <a:p>
            <a:pPr marL="0" indent="0">
              <a:spcBef>
                <a:spcPts val="0"/>
              </a:spcBef>
              <a:spcAft>
                <a:spcPts val="0"/>
              </a:spcAft>
              <a:buNone/>
            </a:pPr>
            <a:r>
              <a:rPr lang="en-US" sz="2000" dirty="0"/>
              <a:t>system operators, managers, and relevant </a:t>
            </a:r>
          </a:p>
          <a:p>
            <a:pPr marL="0" indent="0">
              <a:spcBef>
                <a:spcPts val="0"/>
              </a:spcBef>
              <a:spcAft>
                <a:spcPts val="0"/>
              </a:spcAft>
              <a:buNone/>
            </a:pPr>
            <a:r>
              <a:rPr lang="en-US" sz="2000" dirty="0"/>
              <a:t>competent authorities.</a:t>
            </a:r>
          </a:p>
        </p:txBody>
      </p:sp>
      <p:sp>
        <p:nvSpPr>
          <p:cNvPr id="4" name="Text Placeholder 3"/>
          <p:cNvSpPr>
            <a:spLocks noGrp="1"/>
          </p:cNvSpPr>
          <p:nvPr>
            <p:ph type="body" sz="quarter" idx="12"/>
          </p:nvPr>
        </p:nvSpPr>
        <p:spPr>
          <a:xfrm>
            <a:off x="492124" y="62741"/>
            <a:ext cx="5749187" cy="914400"/>
          </a:xfrm>
        </p:spPr>
        <p:txBody>
          <a:bodyPr/>
          <a:lstStyle/>
          <a:p>
            <a:r>
              <a:rPr lang="en-CA" dirty="0"/>
              <a:t>Desktop Radiation Portal Monitor (RPM) </a:t>
            </a:r>
            <a:endParaRPr lang="en-US" dirty="0"/>
          </a:p>
        </p:txBody>
      </p:sp>
      <p:sp>
        <p:nvSpPr>
          <p:cNvPr id="5" name="Slide Number Placeholder 4"/>
          <p:cNvSpPr>
            <a:spLocks noGrp="1"/>
          </p:cNvSpPr>
          <p:nvPr>
            <p:ph type="sldNum" sz="quarter" idx="4"/>
          </p:nvPr>
        </p:nvSpPr>
        <p:spPr/>
        <p:txBody>
          <a:bodyPr/>
          <a:lstStyle/>
          <a:p>
            <a:fld id="{34F80C9A-9647-47CF-8E61-14B314CF5BD4}" type="slidenum">
              <a:rPr lang="en-US" smtClean="0"/>
              <a:pPr/>
              <a:t>2</a:t>
            </a:fld>
            <a:endParaRPr lang="en-US" dirty="0"/>
          </a:p>
        </p:txBody>
      </p:sp>
      <p:grpSp>
        <p:nvGrpSpPr>
          <p:cNvPr id="11" name="Group 10">
            <a:extLst>
              <a:ext uri="{FF2B5EF4-FFF2-40B4-BE49-F238E27FC236}">
                <a16:creationId xmlns:a16="http://schemas.microsoft.com/office/drawing/2014/main" id="{075E705C-5835-4152-B7E6-5854F3959B1E}"/>
              </a:ext>
            </a:extLst>
          </p:cNvPr>
          <p:cNvGrpSpPr/>
          <p:nvPr/>
        </p:nvGrpSpPr>
        <p:grpSpPr>
          <a:xfrm>
            <a:off x="5642736" y="1860698"/>
            <a:ext cx="3136867" cy="3657600"/>
            <a:chOff x="5642736" y="1860698"/>
            <a:chExt cx="3136867" cy="3657600"/>
          </a:xfrm>
        </p:grpSpPr>
        <p:grpSp>
          <p:nvGrpSpPr>
            <p:cNvPr id="9" name="Group 8">
              <a:extLst>
                <a:ext uri="{FF2B5EF4-FFF2-40B4-BE49-F238E27FC236}">
                  <a16:creationId xmlns:a16="http://schemas.microsoft.com/office/drawing/2014/main" id="{93175A1B-C424-41AB-A87E-1ED049AC9607}"/>
                </a:ext>
              </a:extLst>
            </p:cNvPr>
            <p:cNvGrpSpPr/>
            <p:nvPr/>
          </p:nvGrpSpPr>
          <p:grpSpPr>
            <a:xfrm>
              <a:off x="5642736" y="1860698"/>
              <a:ext cx="3136867" cy="3657600"/>
              <a:chOff x="5642736" y="1860698"/>
              <a:chExt cx="3136867" cy="3657600"/>
            </a:xfrm>
          </p:grpSpPr>
          <p:pic>
            <p:nvPicPr>
              <p:cNvPr id="7" name="Picture 6" descr="A picture containing indoor, orange, man, sitting&#10;&#10;Description automatically generated">
                <a:extLst>
                  <a:ext uri="{FF2B5EF4-FFF2-40B4-BE49-F238E27FC236}">
                    <a16:creationId xmlns:a16="http://schemas.microsoft.com/office/drawing/2014/main" id="{5EE7F36B-34ED-4C85-9849-CB004DF50BD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5117" r="7978" b="14410"/>
              <a:stretch/>
            </p:blipFill>
            <p:spPr>
              <a:xfrm>
                <a:off x="5642736" y="1860698"/>
                <a:ext cx="3136867" cy="3657600"/>
              </a:xfrm>
              <a:prstGeom prst="rect">
                <a:avLst/>
              </a:prstGeom>
            </p:spPr>
          </p:pic>
          <p:sp>
            <p:nvSpPr>
              <p:cNvPr id="8" name="Rectangle: Rounded Corners 7">
                <a:extLst>
                  <a:ext uri="{FF2B5EF4-FFF2-40B4-BE49-F238E27FC236}">
                    <a16:creationId xmlns:a16="http://schemas.microsoft.com/office/drawing/2014/main" id="{D9B16273-6526-4E5A-8ECE-906A07CB296B}"/>
                  </a:ext>
                </a:extLst>
              </p:cNvPr>
              <p:cNvSpPr/>
              <p:nvPr/>
            </p:nvSpPr>
            <p:spPr>
              <a:xfrm rot="19341243">
                <a:off x="8003885" y="4997352"/>
                <a:ext cx="440361" cy="118811"/>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5049C6B9-CFE9-47FF-9A28-72313DCE6B5E}"/>
                </a:ext>
              </a:extLst>
            </p:cNvPr>
            <p:cNvSpPr/>
            <p:nvPr/>
          </p:nvSpPr>
          <p:spPr>
            <a:xfrm rot="15204334">
              <a:off x="8022812" y="3320958"/>
              <a:ext cx="315708" cy="118811"/>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4121258"/>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9673" y="1396598"/>
            <a:ext cx="6624663" cy="3810331"/>
          </a:xfrm>
        </p:spPr>
        <p:txBody>
          <a:bodyPr>
            <a:noAutofit/>
          </a:bodyPr>
          <a:lstStyle/>
          <a:p>
            <a:pPr marL="0" indent="0">
              <a:buNone/>
            </a:pPr>
            <a:r>
              <a:rPr lang="en-US" sz="2000" dirty="0"/>
              <a:t>Effective maintenance training demands each trainee be allowed to perform required tasks multiple times to walk each trainee through the levels of awareness, practice, and mastery of each task they are required to perform. </a:t>
            </a:r>
          </a:p>
          <a:p>
            <a:pPr marL="0" indent="0">
              <a:buNone/>
            </a:pPr>
            <a:r>
              <a:rPr lang="en-US" sz="2000" dirty="0"/>
              <a:t>Once a radiation detection system is installed and functional, site operational activities and system operating organization needs tend to impact the amount of time available for training. </a:t>
            </a:r>
          </a:p>
          <a:p>
            <a:pPr marL="0" indent="0">
              <a:buNone/>
            </a:pPr>
            <a:r>
              <a:rPr lang="en-US" sz="2000" dirty="0"/>
              <a:t>Trainees are often hesitant to adjust operational equipment for fear of breaking something. The desktop RPM frees trainees from this concern and allows them to learn from their mistakes in a safe, no-fault environment. </a:t>
            </a:r>
          </a:p>
        </p:txBody>
      </p:sp>
      <p:sp>
        <p:nvSpPr>
          <p:cNvPr id="4" name="Text Placeholder 3"/>
          <p:cNvSpPr>
            <a:spLocks noGrp="1"/>
          </p:cNvSpPr>
          <p:nvPr>
            <p:ph type="body" sz="quarter" idx="12"/>
          </p:nvPr>
        </p:nvSpPr>
        <p:spPr>
          <a:xfrm>
            <a:off x="492125" y="62741"/>
            <a:ext cx="5407932" cy="914400"/>
          </a:xfrm>
        </p:spPr>
        <p:txBody>
          <a:bodyPr/>
          <a:lstStyle/>
          <a:p>
            <a:r>
              <a:rPr lang="en-CA" dirty="0"/>
              <a:t>Challenges</a:t>
            </a:r>
            <a:endParaRPr lang="en-US" dirty="0"/>
          </a:p>
        </p:txBody>
      </p:sp>
      <p:sp>
        <p:nvSpPr>
          <p:cNvPr id="5" name="Slide Number Placeholder 4"/>
          <p:cNvSpPr>
            <a:spLocks noGrp="1"/>
          </p:cNvSpPr>
          <p:nvPr>
            <p:ph type="sldNum" sz="quarter" idx="4"/>
          </p:nvPr>
        </p:nvSpPr>
        <p:spPr/>
        <p:txBody>
          <a:bodyPr/>
          <a:lstStyle/>
          <a:p>
            <a:fld id="{34F80C9A-9647-47CF-8E61-14B314CF5BD4}" type="slidenum">
              <a:rPr lang="en-US" smtClean="0"/>
              <a:pPr/>
              <a:t>3</a:t>
            </a:fld>
            <a:endParaRPr lang="en-US" dirty="0"/>
          </a:p>
        </p:txBody>
      </p:sp>
      <p:pic>
        <p:nvPicPr>
          <p:cNvPr id="9" name="Picture 8">
            <a:extLst>
              <a:ext uri="{FF2B5EF4-FFF2-40B4-BE49-F238E27FC236}">
                <a16:creationId xmlns:a16="http://schemas.microsoft.com/office/drawing/2014/main" id="{054B321D-7852-4E76-A722-7FDF4D1C1217}"/>
              </a:ext>
            </a:extLst>
          </p:cNvPr>
          <p:cNvPicPr>
            <a:picLocks noChangeAspect="1"/>
          </p:cNvPicPr>
          <p:nvPr/>
        </p:nvPicPr>
        <p:blipFill>
          <a:blip r:embed="rId3"/>
          <a:stretch>
            <a:fillRect/>
          </a:stretch>
        </p:blipFill>
        <p:spPr>
          <a:xfrm>
            <a:off x="6764336" y="1396598"/>
            <a:ext cx="2263283" cy="4064804"/>
          </a:xfrm>
          <a:prstGeom prst="rect">
            <a:avLst/>
          </a:prstGeom>
        </p:spPr>
      </p:pic>
    </p:spTree>
    <p:extLst>
      <p:ext uri="{BB962C8B-B14F-4D97-AF65-F5344CB8AC3E}">
        <p14:creationId xmlns:p14="http://schemas.microsoft.com/office/powerpoint/2010/main" val="1572642020"/>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4397" y="988219"/>
            <a:ext cx="8415206" cy="1546535"/>
          </a:xfrm>
        </p:spPr>
        <p:txBody>
          <a:bodyPr>
            <a:normAutofit/>
          </a:bodyPr>
          <a:lstStyle/>
          <a:p>
            <a:pPr marL="0" indent="0">
              <a:buNone/>
            </a:pPr>
            <a:r>
              <a:rPr lang="en-US" sz="2000" dirty="0"/>
              <a:t>The development and evolution of the desktop RPM was driven by the need to ensure that maintenance providers have the requisite technical competency to maintain key components of a State’s nuclear detection architecture. </a:t>
            </a:r>
          </a:p>
        </p:txBody>
      </p:sp>
      <p:sp>
        <p:nvSpPr>
          <p:cNvPr id="4" name="Text Placeholder 3"/>
          <p:cNvSpPr>
            <a:spLocks noGrp="1"/>
          </p:cNvSpPr>
          <p:nvPr>
            <p:ph type="body" sz="quarter" idx="12"/>
          </p:nvPr>
        </p:nvSpPr>
        <p:spPr>
          <a:xfrm>
            <a:off x="492125" y="62741"/>
            <a:ext cx="5407932" cy="914400"/>
          </a:xfrm>
        </p:spPr>
        <p:txBody>
          <a:bodyPr/>
          <a:lstStyle/>
          <a:p>
            <a:r>
              <a:rPr lang="en-CA" dirty="0"/>
              <a:t>Solutions</a:t>
            </a:r>
            <a:endParaRPr lang="en-US" dirty="0"/>
          </a:p>
        </p:txBody>
      </p:sp>
      <p:sp>
        <p:nvSpPr>
          <p:cNvPr id="5" name="Slide Number Placeholder 4"/>
          <p:cNvSpPr>
            <a:spLocks noGrp="1"/>
          </p:cNvSpPr>
          <p:nvPr>
            <p:ph type="sldNum" sz="quarter" idx="4"/>
          </p:nvPr>
        </p:nvSpPr>
        <p:spPr/>
        <p:txBody>
          <a:bodyPr/>
          <a:lstStyle/>
          <a:p>
            <a:fld id="{34F80C9A-9647-47CF-8E61-14B314CF5BD4}" type="slidenum">
              <a:rPr lang="en-US" smtClean="0"/>
              <a:pPr/>
              <a:t>4</a:t>
            </a:fld>
            <a:endParaRPr lang="en-US" dirty="0"/>
          </a:p>
        </p:txBody>
      </p:sp>
      <p:pic>
        <p:nvPicPr>
          <p:cNvPr id="6" name="Picture 5">
            <a:extLst>
              <a:ext uri="{FF2B5EF4-FFF2-40B4-BE49-F238E27FC236}">
                <a16:creationId xmlns:a16="http://schemas.microsoft.com/office/drawing/2014/main" id="{2EA948DD-8DD3-470D-8564-C4DFE4CC4CB5}"/>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28979" y="2534754"/>
            <a:ext cx="2749977" cy="2889786"/>
          </a:xfrm>
          <a:prstGeom prst="rect">
            <a:avLst/>
          </a:prstGeom>
          <a:noFill/>
          <a:ln>
            <a:noFill/>
          </a:ln>
        </p:spPr>
      </p:pic>
      <p:pic>
        <p:nvPicPr>
          <p:cNvPr id="7" name="Picture 6">
            <a:extLst>
              <a:ext uri="{FF2B5EF4-FFF2-40B4-BE49-F238E27FC236}">
                <a16:creationId xmlns:a16="http://schemas.microsoft.com/office/drawing/2014/main" id="{64261865-A928-40EC-A612-5F7FA520E2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616" y="2534754"/>
            <a:ext cx="2824405" cy="2889785"/>
          </a:xfrm>
          <a:prstGeom prst="rect">
            <a:avLst/>
          </a:prstGeom>
          <a:noFill/>
          <a:ln>
            <a:noFill/>
          </a:ln>
        </p:spPr>
      </p:pic>
      <p:sp>
        <p:nvSpPr>
          <p:cNvPr id="3" name="Rectangle 2">
            <a:extLst>
              <a:ext uri="{FF2B5EF4-FFF2-40B4-BE49-F238E27FC236}">
                <a16:creationId xmlns:a16="http://schemas.microsoft.com/office/drawing/2014/main" id="{14801D2A-B030-4A0A-98F2-C2ED86530A77}"/>
              </a:ext>
            </a:extLst>
          </p:cNvPr>
          <p:cNvSpPr/>
          <p:nvPr/>
        </p:nvSpPr>
        <p:spPr>
          <a:xfrm>
            <a:off x="124573" y="5435618"/>
            <a:ext cx="4572000" cy="646331"/>
          </a:xfrm>
          <a:prstGeom prst="rect">
            <a:avLst/>
          </a:prstGeom>
        </p:spPr>
        <p:txBody>
          <a:bodyPr>
            <a:spAutoFit/>
          </a:bodyPr>
          <a:lstStyle/>
          <a:p>
            <a:pPr algn="ctr">
              <a:spcAft>
                <a:spcPts val="425"/>
              </a:spcAft>
            </a:pPr>
            <a:r>
              <a:rPr lang="en-US" i="1" dirty="0">
                <a:latin typeface="Times New Roman" panose="02020603050405020304" pitchFamily="18" charset="0"/>
                <a:ea typeface="Times New Roman" panose="02020603050405020304" pitchFamily="18" charset="0"/>
              </a:rPr>
              <a:t>Six trainees struggling to observe a maintenance demonstration.</a:t>
            </a:r>
            <a:endParaRPr lang="en-US"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0E7B0878-77BC-41E4-B706-389463832C50}"/>
              </a:ext>
            </a:extLst>
          </p:cNvPr>
          <p:cNvSpPr/>
          <p:nvPr/>
        </p:nvSpPr>
        <p:spPr>
          <a:xfrm>
            <a:off x="4316819" y="5435617"/>
            <a:ext cx="4572000" cy="646331"/>
          </a:xfrm>
          <a:prstGeom prst="rect">
            <a:avLst/>
          </a:prstGeom>
        </p:spPr>
        <p:txBody>
          <a:bodyPr>
            <a:spAutoFit/>
          </a:bodyPr>
          <a:lstStyle/>
          <a:p>
            <a:pPr algn="ctr">
              <a:spcAft>
                <a:spcPts val="425"/>
              </a:spcAft>
            </a:pPr>
            <a:r>
              <a:rPr lang="en-US" i="1" dirty="0">
                <a:latin typeface="Times New Roman" panose="02020603050405020304" pitchFamily="18" charset="0"/>
                <a:ea typeface="Times New Roman" panose="02020603050405020304" pitchFamily="18" charset="0"/>
              </a:rPr>
              <a:t>Six trainees can easily view a maintenance demonstration on the desktop RPM.</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1185419"/>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4397" y="988219"/>
            <a:ext cx="8415206" cy="5186350"/>
          </a:xfrm>
        </p:spPr>
        <p:txBody>
          <a:bodyPr>
            <a:normAutofit/>
          </a:bodyPr>
          <a:lstStyle/>
          <a:p>
            <a:pPr marL="0" indent="0">
              <a:buNone/>
            </a:pPr>
            <a:r>
              <a:rPr lang="en-US" sz="2000" dirty="0"/>
              <a:t>By developing and employing different versions of a desktop RPM, different training challenges can be addressed, and different training needs can be met.</a:t>
            </a:r>
          </a:p>
          <a:p>
            <a:pPr lvl="1">
              <a:buFont typeface="Arial" panose="020B0604020202020204" pitchFamily="34" charset="0"/>
              <a:buChar char="•"/>
            </a:pPr>
            <a:r>
              <a:rPr lang="en-GB" sz="2100" dirty="0"/>
              <a:t>Simple portable systems enable the training to take place at any location;</a:t>
            </a:r>
            <a:endParaRPr lang="en-US" sz="2100" dirty="0"/>
          </a:p>
          <a:p>
            <a:pPr lvl="1">
              <a:buFont typeface="Arial" panose="020B0604020202020204" pitchFamily="34" charset="0"/>
              <a:buChar char="•"/>
            </a:pPr>
            <a:r>
              <a:rPr lang="en-GB" sz="2100" dirty="0"/>
              <a:t>More sophisticated versions sacrifice mobility for an expanded scope of functionality;</a:t>
            </a:r>
            <a:endParaRPr lang="en-US" sz="2100" dirty="0"/>
          </a:p>
          <a:p>
            <a:pPr lvl="1">
              <a:buFont typeface="Arial" panose="020B0604020202020204" pitchFamily="34" charset="0"/>
              <a:buChar char="•"/>
            </a:pPr>
            <a:r>
              <a:rPr lang="en-GB" sz="2100" dirty="0"/>
              <a:t>Properly configured, the desktop RPM can be used to provide RDS/RPM familiarization training to other key personnel, such as RDS system operators, RDS system managers, and relevant competent authorities.</a:t>
            </a:r>
            <a:endParaRPr lang="en-US" sz="2100" dirty="0"/>
          </a:p>
        </p:txBody>
      </p:sp>
      <p:sp>
        <p:nvSpPr>
          <p:cNvPr id="4" name="Text Placeholder 3"/>
          <p:cNvSpPr>
            <a:spLocks noGrp="1"/>
          </p:cNvSpPr>
          <p:nvPr>
            <p:ph type="body" sz="quarter" idx="12"/>
          </p:nvPr>
        </p:nvSpPr>
        <p:spPr/>
        <p:txBody>
          <a:bodyPr/>
          <a:lstStyle/>
          <a:p>
            <a:r>
              <a:rPr lang="en-CA" dirty="0"/>
              <a:t>Addressing Training Challenges</a:t>
            </a:r>
            <a:endParaRPr lang="en-US" dirty="0"/>
          </a:p>
        </p:txBody>
      </p:sp>
      <p:sp>
        <p:nvSpPr>
          <p:cNvPr id="5" name="Slide Number Placeholder 4"/>
          <p:cNvSpPr>
            <a:spLocks noGrp="1"/>
          </p:cNvSpPr>
          <p:nvPr>
            <p:ph type="sldNum" sz="quarter" idx="4"/>
          </p:nvPr>
        </p:nvSpPr>
        <p:spPr/>
        <p:txBody>
          <a:bodyPr/>
          <a:lstStyle/>
          <a:p>
            <a:fld id="{34F80C9A-9647-47CF-8E61-14B314CF5BD4}" type="slidenum">
              <a:rPr lang="en-US" smtClean="0"/>
              <a:pPr/>
              <a:t>5</a:t>
            </a:fld>
            <a:endParaRPr lang="en-US" dirty="0"/>
          </a:p>
        </p:txBody>
      </p:sp>
    </p:spTree>
    <p:extLst>
      <p:ext uri="{BB962C8B-B14F-4D97-AF65-F5344CB8AC3E}">
        <p14:creationId xmlns:p14="http://schemas.microsoft.com/office/powerpoint/2010/main" val="3725156169"/>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4397" y="988219"/>
            <a:ext cx="8415206" cy="1967632"/>
          </a:xfrm>
        </p:spPr>
        <p:txBody>
          <a:bodyPr>
            <a:normAutofit/>
          </a:bodyPr>
          <a:lstStyle/>
          <a:p>
            <a:pPr marL="0" indent="0">
              <a:buNone/>
            </a:pPr>
            <a:r>
              <a:rPr lang="en-US" sz="2000" dirty="0"/>
              <a:t>Simple, portable systems with limited complexity enable training to take place at any location. While no training aid can replace true hands-on experience using the equipment it is intended to simulate. The desktop RPM is intended to provide awareness-level training and the ability to practice and gain confidence applying new skills before honing them on operational equipment. </a:t>
            </a:r>
            <a:endParaRPr lang="en-US" sz="2100" dirty="0"/>
          </a:p>
        </p:txBody>
      </p:sp>
      <p:sp>
        <p:nvSpPr>
          <p:cNvPr id="4" name="Text Placeholder 3"/>
          <p:cNvSpPr>
            <a:spLocks noGrp="1"/>
          </p:cNvSpPr>
          <p:nvPr>
            <p:ph type="body" sz="quarter" idx="12"/>
          </p:nvPr>
        </p:nvSpPr>
        <p:spPr/>
        <p:txBody>
          <a:bodyPr/>
          <a:lstStyle/>
          <a:p>
            <a:r>
              <a:rPr lang="en-CA" dirty="0"/>
              <a:t>“Go Anywhere” Training Aid</a:t>
            </a:r>
            <a:endParaRPr lang="en-US" dirty="0"/>
          </a:p>
        </p:txBody>
      </p:sp>
      <p:sp>
        <p:nvSpPr>
          <p:cNvPr id="5" name="Slide Number Placeholder 4"/>
          <p:cNvSpPr>
            <a:spLocks noGrp="1"/>
          </p:cNvSpPr>
          <p:nvPr>
            <p:ph type="sldNum" sz="quarter" idx="4"/>
          </p:nvPr>
        </p:nvSpPr>
        <p:spPr/>
        <p:txBody>
          <a:bodyPr/>
          <a:lstStyle/>
          <a:p>
            <a:fld id="{34F80C9A-9647-47CF-8E61-14B314CF5BD4}" type="slidenum">
              <a:rPr lang="en-US" smtClean="0"/>
              <a:pPr/>
              <a:t>6</a:t>
            </a:fld>
            <a:endParaRPr lang="en-US" dirty="0"/>
          </a:p>
        </p:txBody>
      </p:sp>
      <p:pic>
        <p:nvPicPr>
          <p:cNvPr id="3" name="Picture 2">
            <a:extLst>
              <a:ext uri="{FF2B5EF4-FFF2-40B4-BE49-F238E27FC236}">
                <a16:creationId xmlns:a16="http://schemas.microsoft.com/office/drawing/2014/main" id="{C1F354B5-6604-4AE6-A357-F5374C8B0D67}"/>
              </a:ext>
            </a:extLst>
          </p:cNvPr>
          <p:cNvPicPr>
            <a:picLocks noChangeAspect="1"/>
          </p:cNvPicPr>
          <p:nvPr/>
        </p:nvPicPr>
        <p:blipFill>
          <a:blip r:embed="rId3"/>
          <a:stretch>
            <a:fillRect/>
          </a:stretch>
        </p:blipFill>
        <p:spPr>
          <a:xfrm>
            <a:off x="2410572" y="2965444"/>
            <a:ext cx="3857997" cy="3116379"/>
          </a:xfrm>
          <a:prstGeom prst="rect">
            <a:avLst/>
          </a:prstGeom>
        </p:spPr>
      </p:pic>
    </p:spTree>
    <p:extLst>
      <p:ext uri="{BB962C8B-B14F-4D97-AF65-F5344CB8AC3E}">
        <p14:creationId xmlns:p14="http://schemas.microsoft.com/office/powerpoint/2010/main" val="985408063"/>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5612C-56EA-4942-B2C3-96B91459A6D5}"/>
              </a:ext>
            </a:extLst>
          </p:cNvPr>
          <p:cNvSpPr>
            <a:spLocks noGrp="1"/>
          </p:cNvSpPr>
          <p:nvPr>
            <p:ph type="body" sz="quarter" idx="12"/>
          </p:nvPr>
        </p:nvSpPr>
        <p:spPr>
          <a:xfrm>
            <a:off x="492125" y="63754"/>
            <a:ext cx="6349350" cy="914400"/>
          </a:xfrm>
        </p:spPr>
        <p:txBody>
          <a:bodyPr/>
          <a:lstStyle/>
          <a:p>
            <a:r>
              <a:rPr lang="en-CA" dirty="0"/>
              <a:t>Training Needs Determine Configuration</a:t>
            </a:r>
            <a:endParaRPr lang="en-US" dirty="0"/>
          </a:p>
        </p:txBody>
      </p:sp>
      <p:sp>
        <p:nvSpPr>
          <p:cNvPr id="3" name="Slide Number Placeholder 2">
            <a:extLst>
              <a:ext uri="{FF2B5EF4-FFF2-40B4-BE49-F238E27FC236}">
                <a16:creationId xmlns:a16="http://schemas.microsoft.com/office/drawing/2014/main" id="{FB3234B3-D497-464E-9BE0-F8A593B67D9E}"/>
              </a:ext>
            </a:extLst>
          </p:cNvPr>
          <p:cNvSpPr>
            <a:spLocks noGrp="1"/>
          </p:cNvSpPr>
          <p:nvPr>
            <p:ph type="sldNum" sz="quarter" idx="4"/>
          </p:nvPr>
        </p:nvSpPr>
        <p:spPr/>
        <p:txBody>
          <a:bodyPr/>
          <a:lstStyle/>
          <a:p>
            <a:fld id="{34F80C9A-9647-47CF-8E61-14B314CF5BD4}" type="slidenum">
              <a:rPr lang="en-US" smtClean="0"/>
              <a:pPr/>
              <a:t>7</a:t>
            </a:fld>
            <a:endParaRPr lang="en-US" dirty="0"/>
          </a:p>
        </p:txBody>
      </p:sp>
      <p:pic>
        <p:nvPicPr>
          <p:cNvPr id="4" name="Picture 3">
            <a:extLst>
              <a:ext uri="{FF2B5EF4-FFF2-40B4-BE49-F238E27FC236}">
                <a16:creationId xmlns:a16="http://schemas.microsoft.com/office/drawing/2014/main" id="{BD7140F7-9E4B-4E7C-8D29-553EA232E676}"/>
              </a:ext>
            </a:extLst>
          </p:cNvPr>
          <p:cNvPicPr>
            <a:picLocks noChangeAspect="1"/>
          </p:cNvPicPr>
          <p:nvPr/>
        </p:nvPicPr>
        <p:blipFill>
          <a:blip r:embed="rId2"/>
          <a:stretch>
            <a:fillRect/>
          </a:stretch>
        </p:blipFill>
        <p:spPr>
          <a:xfrm>
            <a:off x="6196317" y="1887279"/>
            <a:ext cx="2649971" cy="3083442"/>
          </a:xfrm>
          <a:prstGeom prst="rect">
            <a:avLst/>
          </a:prstGeom>
        </p:spPr>
      </p:pic>
      <p:sp>
        <p:nvSpPr>
          <p:cNvPr id="5" name="Rectangle 4">
            <a:extLst>
              <a:ext uri="{FF2B5EF4-FFF2-40B4-BE49-F238E27FC236}">
                <a16:creationId xmlns:a16="http://schemas.microsoft.com/office/drawing/2014/main" id="{69BDC25E-ACD8-42B3-8DEB-6F3C232CCC28}"/>
              </a:ext>
            </a:extLst>
          </p:cNvPr>
          <p:cNvSpPr/>
          <p:nvPr/>
        </p:nvSpPr>
        <p:spPr>
          <a:xfrm>
            <a:off x="276973" y="1891785"/>
            <a:ext cx="6464595" cy="3139321"/>
          </a:xfrm>
          <a:prstGeom prst="rect">
            <a:avLst/>
          </a:prstGeom>
        </p:spPr>
        <p:txBody>
          <a:bodyPr wrap="square">
            <a:spAutoFit/>
          </a:bodyPr>
          <a:lstStyle/>
          <a:p>
            <a:endParaRPr lang="en-US" dirty="0"/>
          </a:p>
          <a:p>
            <a:r>
              <a:rPr lang="en-US" dirty="0"/>
              <a:t>This “Desktop RPM” currently in use at a Nuclear </a:t>
            </a:r>
          </a:p>
          <a:p>
            <a:r>
              <a:rPr lang="en-US" dirty="0"/>
              <a:t>Security Support Centre (NSSC) has the full functionality </a:t>
            </a:r>
          </a:p>
          <a:p>
            <a:r>
              <a:rPr lang="en-US" dirty="0"/>
              <a:t>of an operational radiation portal monitor and includes</a:t>
            </a:r>
          </a:p>
          <a:p>
            <a:r>
              <a:rPr lang="en-US" dirty="0"/>
              <a:t>wiring and terminal blocks identical to the equipment </a:t>
            </a:r>
          </a:p>
          <a:p>
            <a:r>
              <a:rPr lang="en-US" dirty="0"/>
              <a:t>being simulated. </a:t>
            </a:r>
          </a:p>
          <a:p>
            <a:endParaRPr lang="en-US" dirty="0"/>
          </a:p>
          <a:p>
            <a:r>
              <a:rPr lang="en-US" dirty="0"/>
              <a:t>Sacrificing mobility for functionality, this type of training </a:t>
            </a:r>
          </a:p>
          <a:p>
            <a:r>
              <a:rPr lang="en-US" dirty="0"/>
              <a:t>aid facilitates advanced levels of training on routine and corrective maintenance tasks, as well as allows for </a:t>
            </a:r>
          </a:p>
          <a:p>
            <a:r>
              <a:rPr lang="en-US" dirty="0"/>
              <a:t>realistic troubleshooting scenarios and activities. </a:t>
            </a:r>
          </a:p>
        </p:txBody>
      </p:sp>
      <p:sp>
        <p:nvSpPr>
          <p:cNvPr id="6" name="Rectangle 5">
            <a:extLst>
              <a:ext uri="{FF2B5EF4-FFF2-40B4-BE49-F238E27FC236}">
                <a16:creationId xmlns:a16="http://schemas.microsoft.com/office/drawing/2014/main" id="{50ABF7F1-CDFD-4460-A15C-911391301640}"/>
              </a:ext>
            </a:extLst>
          </p:cNvPr>
          <p:cNvSpPr/>
          <p:nvPr/>
        </p:nvSpPr>
        <p:spPr>
          <a:xfrm>
            <a:off x="276973" y="1124564"/>
            <a:ext cx="8569315" cy="923330"/>
          </a:xfrm>
          <a:prstGeom prst="rect">
            <a:avLst/>
          </a:prstGeom>
        </p:spPr>
        <p:txBody>
          <a:bodyPr wrap="square">
            <a:spAutoFit/>
          </a:bodyPr>
          <a:lstStyle/>
          <a:p>
            <a:r>
              <a:rPr lang="en-US" dirty="0"/>
              <a:t>If an organization has the appropriate resources and facilities, very sophisticated training aids can be developed that approach the full functionality of the equipment they are intended to simulate.</a:t>
            </a:r>
          </a:p>
        </p:txBody>
      </p:sp>
    </p:spTree>
    <p:extLst>
      <p:ext uri="{BB962C8B-B14F-4D97-AF65-F5344CB8AC3E}">
        <p14:creationId xmlns:p14="http://schemas.microsoft.com/office/powerpoint/2010/main" val="4181344908"/>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Conclusion</a:t>
            </a:r>
            <a:endParaRPr lang="en-US" dirty="0"/>
          </a:p>
        </p:txBody>
      </p:sp>
      <p:sp>
        <p:nvSpPr>
          <p:cNvPr id="3" name="Slide Number Placeholder 2"/>
          <p:cNvSpPr>
            <a:spLocks noGrp="1"/>
          </p:cNvSpPr>
          <p:nvPr>
            <p:ph type="sldNum" sz="quarter" idx="4"/>
          </p:nvPr>
        </p:nvSpPr>
        <p:spPr/>
        <p:txBody>
          <a:bodyPr/>
          <a:lstStyle/>
          <a:p>
            <a:fld id="{34F80C9A-9647-47CF-8E61-14B314CF5BD4}" type="slidenum">
              <a:rPr lang="en-US" smtClean="0"/>
              <a:pPr/>
              <a:t>8</a:t>
            </a:fld>
            <a:endParaRPr lang="en-US" dirty="0"/>
          </a:p>
        </p:txBody>
      </p:sp>
      <p:pic>
        <p:nvPicPr>
          <p:cNvPr id="4" name="Picture 3">
            <a:extLst>
              <a:ext uri="{FF2B5EF4-FFF2-40B4-BE49-F238E27FC236}">
                <a16:creationId xmlns:a16="http://schemas.microsoft.com/office/drawing/2014/main" id="{7576E58D-2090-4FC6-A967-39CF5B92AA2A}"/>
              </a:ext>
            </a:extLst>
          </p:cNvPr>
          <p:cNvPicPr>
            <a:picLocks noChangeAspect="1"/>
          </p:cNvPicPr>
          <p:nvPr/>
        </p:nvPicPr>
        <p:blipFill>
          <a:blip r:embed="rId2"/>
          <a:stretch>
            <a:fillRect/>
          </a:stretch>
        </p:blipFill>
        <p:spPr>
          <a:xfrm>
            <a:off x="5551782" y="1758551"/>
            <a:ext cx="3450635" cy="3340898"/>
          </a:xfrm>
          <a:prstGeom prst="rect">
            <a:avLst/>
          </a:prstGeom>
        </p:spPr>
      </p:pic>
      <p:sp>
        <p:nvSpPr>
          <p:cNvPr id="6" name="Rectangle 5">
            <a:extLst>
              <a:ext uri="{FF2B5EF4-FFF2-40B4-BE49-F238E27FC236}">
                <a16:creationId xmlns:a16="http://schemas.microsoft.com/office/drawing/2014/main" id="{8E9B05B0-F490-4B69-8342-4AAE5A350CFA}"/>
              </a:ext>
            </a:extLst>
          </p:cNvPr>
          <p:cNvSpPr/>
          <p:nvPr/>
        </p:nvSpPr>
        <p:spPr>
          <a:xfrm>
            <a:off x="409281" y="1305341"/>
            <a:ext cx="5142501" cy="4801314"/>
          </a:xfrm>
          <a:prstGeom prst="rect">
            <a:avLst/>
          </a:prstGeom>
        </p:spPr>
        <p:txBody>
          <a:bodyPr wrap="square">
            <a:spAutoFit/>
          </a:bodyPr>
          <a:lstStyle/>
          <a:p>
            <a:r>
              <a:rPr lang="en-US" dirty="0"/>
              <a:t>Radiation detection systems and measures are key components of both a State’s nuclear detection architecture and its nuclear security regime. The sustained operation of these radiation detection systems requires trained personnel to operate and properly maintain them. </a:t>
            </a:r>
          </a:p>
          <a:p>
            <a:endParaRPr lang="en-US" dirty="0"/>
          </a:p>
          <a:p>
            <a:r>
              <a:rPr lang="en-US" dirty="0"/>
              <a:t>The development of a qualified maintenance technicians presents numerous challenges to States but using a portable desktop-sized RPM is a viable and useful solution to mitigate training obstacles to meet the myriad training needs of maintenance staff, including basic and advanced RPM maintenance and equipment familiarization.</a:t>
            </a:r>
          </a:p>
          <a:p>
            <a:endParaRPr lang="en-US" dirty="0"/>
          </a:p>
        </p:txBody>
      </p:sp>
    </p:spTree>
    <p:extLst>
      <p:ext uri="{BB962C8B-B14F-4D97-AF65-F5344CB8AC3E}">
        <p14:creationId xmlns:p14="http://schemas.microsoft.com/office/powerpoint/2010/main" val="3324899572"/>
      </p:ext>
    </p:extLst>
  </p:cSld>
  <p:clrMapOvr>
    <a:masterClrMapping/>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theme/theme1.xml><?xml version="1.0" encoding="utf-8"?>
<a:theme xmlns:a="http://schemas.openxmlformats.org/drawingml/2006/main" name="Slide Master- Presentation Title Slid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Master- Header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A5E4051DC80640AF987F1F022E8B32" ma:contentTypeVersion="0" ma:contentTypeDescription="Create a new document." ma:contentTypeScope="" ma:versionID="fd29644c924070cfbd23a2dca57f65d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E9C26-9A89-4E86-BC97-E11337238BFE}">
  <ds:schemaRefs>
    <ds:schemaRef ds:uri="http://schemas.microsoft.com/sharepoint/v3/contenttype/forms"/>
  </ds:schemaRefs>
</ds:datastoreItem>
</file>

<file path=customXml/itemProps2.xml><?xml version="1.0" encoding="utf-8"?>
<ds:datastoreItem xmlns:ds="http://schemas.openxmlformats.org/officeDocument/2006/customXml" ds:itemID="{9160C465-7C37-4968-86F1-0631B6A18826}">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4EA150B-D6BA-4535-A217-66F6E7187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2215</TotalTime>
  <Words>629</Words>
  <Application>Microsoft Office PowerPoint</Application>
  <PresentationFormat>On-screen Show (4:3)</PresentationFormat>
  <Paragraphs>67</Paragraphs>
  <Slides>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Narrow</vt:lpstr>
      <vt:lpstr>Calibri</vt:lpstr>
      <vt:lpstr>Helvetica</vt:lpstr>
      <vt:lpstr>Times New Roman</vt:lpstr>
      <vt:lpstr>Wingdings</vt:lpstr>
      <vt:lpstr>Wingdings 3</vt:lpstr>
      <vt:lpstr>Slide Master- Presentation Title Slide</vt:lpstr>
      <vt:lpstr>Slide Master- Header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dc:creator>
  <cp:lastModifiedBy>Stinson, Craig L.</cp:lastModifiedBy>
  <cp:revision>128</cp:revision>
  <dcterms:created xsi:type="dcterms:W3CDTF">2016-05-06T16:58:48Z</dcterms:created>
  <dcterms:modified xsi:type="dcterms:W3CDTF">2019-12-11T18:21:45Z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0x0101005CA5E4051DC80640AF987F1F022E8B32</vt:lpwstr>
  </property>
</Properties>
</file>