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9" r:id="rId2"/>
    <p:sldId id="275" r:id="rId3"/>
    <p:sldId id="282" r:id="rId4"/>
    <p:sldId id="289" r:id="rId5"/>
    <p:sldId id="272" r:id="rId6"/>
    <p:sldId id="292" r:id="rId7"/>
    <p:sldId id="294" r:id="rId8"/>
    <p:sldId id="291" r:id="rId9"/>
    <p:sldId id="295" r:id="rId10"/>
    <p:sldId id="293" r:id="rId11"/>
    <p:sldId id="283" r:id="rId12"/>
    <p:sldId id="281" r:id="rId13"/>
    <p:sldId id="288" r:id="rId14"/>
    <p:sldId id="296" r:id="rId15"/>
    <p:sldId id="273" r:id="rId16"/>
  </p:sldIdLst>
  <p:sldSz cx="9144000" cy="5143500" type="screen16x9"/>
  <p:notesSz cx="6805613" cy="9944100"/>
  <p:custDataLst>
    <p:tags r:id="rId19"/>
  </p:custDataLst>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3174">
          <p15:clr>
            <a:srgbClr val="A4A3A4"/>
          </p15:clr>
        </p15:guide>
        <p15:guide id="2"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4194"/>
    <a:srgbClr val="33ACE3"/>
    <a:srgbClr val="3166CF"/>
    <a:srgbClr val="3E6FD2"/>
    <a:srgbClr val="2D5EC1"/>
    <a:srgbClr val="BDDEFF"/>
    <a:srgbClr val="99CC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6" autoAdjust="0"/>
    <p:restoredTop sz="94624" autoAdjust="0"/>
  </p:normalViewPr>
  <p:slideViewPr>
    <p:cSldViewPr showGuides="1">
      <p:cViewPr varScale="1">
        <p:scale>
          <a:sx n="144" d="100"/>
          <a:sy n="144" d="100"/>
        </p:scale>
        <p:origin x="294" y="120"/>
      </p:cViewPr>
      <p:guideLst>
        <p:guide orient="horz" pos="3174"/>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FED45814-836F-4D02-9B3F-C8895E045233}" type="slidenum">
              <a:rPr lang="en-GB" altLang="en-US"/>
              <a:pPr/>
              <a:t>‹#›</a:t>
            </a:fld>
            <a:endParaRPr lang="en-GB" altLang="en-US"/>
          </a:p>
        </p:txBody>
      </p:sp>
    </p:spTree>
    <p:extLst>
      <p:ext uri="{BB962C8B-B14F-4D97-AF65-F5344CB8AC3E}">
        <p14:creationId xmlns:p14="http://schemas.microsoft.com/office/powerpoint/2010/main" val="2376458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88900" y="746125"/>
            <a:ext cx="662940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220961ED-B8B5-4C64-9727-6F12A830C91B}" type="slidenum">
              <a:rPr lang="en-GB" altLang="en-US"/>
              <a:pPr/>
              <a:t>‹#›</a:t>
            </a:fld>
            <a:endParaRPr lang="en-GB" altLang="en-US"/>
          </a:p>
        </p:txBody>
      </p:sp>
    </p:spTree>
    <p:extLst>
      <p:ext uri="{BB962C8B-B14F-4D97-AF65-F5344CB8AC3E}">
        <p14:creationId xmlns:p14="http://schemas.microsoft.com/office/powerpoint/2010/main" val="14327613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1</a:t>
            </a:fld>
            <a:endParaRPr lang="en-GB" altLang="en-US"/>
          </a:p>
        </p:txBody>
      </p:sp>
    </p:spTree>
    <p:extLst>
      <p:ext uri="{BB962C8B-B14F-4D97-AF65-F5344CB8AC3E}">
        <p14:creationId xmlns:p14="http://schemas.microsoft.com/office/powerpoint/2010/main" val="277545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885950" y="1425575"/>
            <a:ext cx="5292725" cy="2978150"/>
          </a:xfrm>
          <a:ln/>
        </p:spPr>
      </p:sp>
      <p:sp>
        <p:nvSpPr>
          <p:cNvPr id="4403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defTabSz="917575" eaLnBrk="0" hangingPunct="0">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defTabSz="917575" eaLnBrk="0" hangingPunct="0">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defTabSz="917575" eaLnBrk="0" hangingPunct="0">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defTabSz="917575" eaLnBrk="0" hangingPunct="0">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defTabSz="91757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defTabSz="91757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defTabSz="91757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defTabSz="91757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037660BE-F406-483B-B070-50DBFC65AE08}" type="slidenum">
              <a:rPr kumimoji="0" lang="en-US" altLang="en-US"/>
              <a:pPr eaLnBrk="1" hangingPunct="1">
                <a:spcBef>
                  <a:spcPct val="0"/>
                </a:spcBef>
              </a:pPr>
              <a:t>9</a:t>
            </a:fld>
            <a:endParaRPr kumimoji="0" lang="en-US" altLang="en-US"/>
          </a:p>
        </p:txBody>
      </p:sp>
      <p:cxnSp>
        <p:nvCxnSpPr>
          <p:cNvPr id="6" name="Straight Connector 5"/>
          <p:cNvCxnSpPr/>
          <p:nvPr/>
        </p:nvCxnSpPr>
        <p:spPr>
          <a:xfrm>
            <a:off x="452438" y="1128713"/>
            <a:ext cx="5892800" cy="0"/>
          </a:xfrm>
          <a:prstGeom prst="line">
            <a:avLst/>
          </a:prstGeom>
          <a:ln>
            <a:solidFill>
              <a:srgbClr val="022F68"/>
            </a:solidFill>
          </a:ln>
        </p:spPr>
        <p:style>
          <a:lnRef idx="1">
            <a:schemeClr val="accent1"/>
          </a:lnRef>
          <a:fillRef idx="0">
            <a:schemeClr val="accent1"/>
          </a:fillRef>
          <a:effectRef idx="0">
            <a:schemeClr val="accent1"/>
          </a:effectRef>
          <a:fontRef idx="minor">
            <a:schemeClr val="tx1"/>
          </a:fontRef>
        </p:style>
      </p:cxnSp>
      <p:pic>
        <p:nvPicPr>
          <p:cNvPr id="440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0" y="334963"/>
            <a:ext cx="133667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9240838"/>
            <a:ext cx="8096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863600" y="9396413"/>
            <a:ext cx="5800725" cy="0"/>
          </a:xfrm>
          <a:prstGeom prst="line">
            <a:avLst/>
          </a:prstGeom>
          <a:ln>
            <a:solidFill>
              <a:srgbClr val="022F68"/>
            </a:solidFill>
          </a:ln>
        </p:spPr>
        <p:style>
          <a:lnRef idx="1">
            <a:schemeClr val="accent1"/>
          </a:lnRef>
          <a:fillRef idx="0">
            <a:schemeClr val="accent1"/>
          </a:fillRef>
          <a:effectRef idx="0">
            <a:schemeClr val="accent1"/>
          </a:effectRef>
          <a:fontRef idx="minor">
            <a:schemeClr val="tx1"/>
          </a:fontRef>
        </p:style>
      </p:cxnSp>
      <p:sp>
        <p:nvSpPr>
          <p:cNvPr id="44040" name="TextBox 9"/>
          <p:cNvSpPr txBox="1">
            <a:spLocks noChangeArrowheads="1"/>
          </p:cNvSpPr>
          <p:nvPr/>
        </p:nvSpPr>
        <p:spPr bwMode="auto">
          <a:xfrm>
            <a:off x="3124200" y="9353550"/>
            <a:ext cx="554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kumimoji="0" lang="en-US" altLang="en-US" sz="1000">
                <a:cs typeface="Arial" panose="020B0604020202020204" pitchFamily="34" charset="0"/>
              </a:rPr>
              <a:t>Rev. 3</a:t>
            </a:r>
          </a:p>
        </p:txBody>
      </p:sp>
      <p:sp>
        <p:nvSpPr>
          <p:cNvPr id="4404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Once we had established the key purpose of training FLO and the high level goals for the course, we identified 5 key objectives, and their subcomponents, and sough to develop material that would enhance FLOs awareness and actual expertise in these areas.</a:t>
            </a:r>
            <a:endParaRPr lang="en-GB" altLang="en-US" smtClean="0">
              <a:latin typeface="Arial" panose="020B0604020202020204" pitchFamily="34" charset="0"/>
            </a:endParaRPr>
          </a:p>
        </p:txBody>
      </p:sp>
    </p:spTree>
    <p:extLst>
      <p:ext uri="{BB962C8B-B14F-4D97-AF65-F5344CB8AC3E}">
        <p14:creationId xmlns:p14="http://schemas.microsoft.com/office/powerpoint/2010/main" val="3298308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JRC tree">
    <p:spTree>
      <p:nvGrpSpPr>
        <p:cNvPr id="1" name=""/>
        <p:cNvGrpSpPr/>
        <p:nvPr/>
      </p:nvGrpSpPr>
      <p:grpSpPr>
        <a:xfrm>
          <a:off x="0" y="0"/>
          <a:ext cx="0" cy="0"/>
          <a:chOff x="0" y="0"/>
          <a:chExt cx="0" cy="0"/>
        </a:xfrm>
      </p:grpSpPr>
      <p:pic>
        <p:nvPicPr>
          <p:cNvPr id="9" name="Picture 4" descr="JRC-city-presentatio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49"/>
          <a:stretch/>
        </p:blipFill>
        <p:spPr>
          <a:xfrm>
            <a:off x="-4505" y="0"/>
            <a:ext cx="9185017" cy="4423420"/>
          </a:xfrm>
          <a:prstGeom prst="rect">
            <a:avLst/>
          </a:prstGeom>
        </p:spPr>
      </p:pic>
      <p:sp>
        <p:nvSpPr>
          <p:cNvPr id="3076" name="Rectangle 4"/>
          <p:cNvSpPr>
            <a:spLocks noGrp="1" noChangeArrowheads="1"/>
          </p:cNvSpPr>
          <p:nvPr>
            <p:ph type="ctrTitle"/>
          </p:nvPr>
        </p:nvSpPr>
        <p:spPr>
          <a:xfrm>
            <a:off x="2555776" y="267494"/>
            <a:ext cx="6047583" cy="1944216"/>
          </a:xfrm>
          <a:prstGeom prst="rect">
            <a:avLst/>
          </a:prstGeom>
        </p:spPr>
        <p:txBody>
          <a:bodyPr lIns="0" tIns="0" rIns="0" bIns="0"/>
          <a:lstStyle>
            <a:lvl1pPr marL="0" algn="l">
              <a:lnSpc>
                <a:spcPct val="110000"/>
              </a:lnSpc>
              <a:defRPr sz="2800">
                <a:solidFill>
                  <a:srgbClr val="164194"/>
                </a:solidFill>
              </a:defRPr>
            </a:lvl1pPr>
          </a:lstStyle>
          <a:p>
            <a:pPr lvl="0"/>
            <a:endParaRPr lang="en-GB" altLang="en-US" noProof="0" dirty="0" smtClean="0"/>
          </a:p>
        </p:txBody>
      </p:sp>
      <p:sp>
        <p:nvSpPr>
          <p:cNvPr id="14" name="Title 1"/>
          <p:cNvSpPr txBox="1">
            <a:spLocks/>
          </p:cNvSpPr>
          <p:nvPr userDrawn="1"/>
        </p:nvSpPr>
        <p:spPr>
          <a:xfrm>
            <a:off x="2555776" y="2409732"/>
            <a:ext cx="4320159" cy="1098122"/>
          </a:xfrm>
          <a:prstGeom prst="rect">
            <a:avLst/>
          </a:prstGeom>
        </p:spPr>
        <p:txBody>
          <a:bodyPr lIns="0" tIns="46800" rIns="0"/>
          <a:lstStyle>
            <a:lvl1pPr algn="r"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gn="l">
              <a:lnSpc>
                <a:spcPct val="100000"/>
              </a:lnSpc>
            </a:pPr>
            <a:r>
              <a:rPr lang="en-GB" sz="1600" kern="0" baseline="0" dirty="0" smtClean="0"/>
              <a:t>The European Commission’s</a:t>
            </a:r>
          </a:p>
          <a:p>
            <a:pPr algn="l">
              <a:lnSpc>
                <a:spcPct val="100000"/>
              </a:lnSpc>
            </a:pPr>
            <a:r>
              <a:rPr lang="en-GB" sz="1600" kern="0" baseline="0" dirty="0" smtClean="0"/>
              <a:t>science and knowledge service</a:t>
            </a:r>
          </a:p>
          <a:p>
            <a:pPr algn="l">
              <a:lnSpc>
                <a:spcPct val="140000"/>
              </a:lnSpc>
            </a:pPr>
            <a:r>
              <a:rPr lang="en-US" sz="1600" b="0" kern="0" dirty="0" smtClean="0"/>
              <a:t>Joint Research</a:t>
            </a:r>
            <a:r>
              <a:rPr lang="en-US" sz="1600" b="0" kern="0" baseline="0" dirty="0" smtClean="0"/>
              <a:t> Centre</a:t>
            </a:r>
          </a:p>
        </p:txBody>
      </p:sp>
      <p:pic>
        <p:nvPicPr>
          <p:cNvPr id="12" name="Picture 11" descr="EC-JRC-logo_horizontal_EN_pos_transparent-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6216" y="4414050"/>
            <a:ext cx="2319213" cy="677980"/>
          </a:xfrm>
          <a:prstGeom prst="rect">
            <a:avLst/>
          </a:prstGeom>
        </p:spPr>
      </p:pic>
    </p:spTree>
    <p:extLst>
      <p:ext uri="{BB962C8B-B14F-4D97-AF65-F5344CB8AC3E}">
        <p14:creationId xmlns:p14="http://schemas.microsoft.com/office/powerpoint/2010/main" val="425930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430887"/>
          </a:xfrm>
          <a:prstGeom prst="rect">
            <a:avLst/>
          </a:prstGeom>
        </p:spPr>
        <p:txBody>
          <a:bodyPr/>
          <a:lstStyle>
            <a:lvl1pPr algn="l">
              <a:defRPr sz="2100" b="1" cap="all" baseline="0"/>
            </a:lvl1pPr>
          </a:lstStyle>
          <a:p>
            <a:r>
              <a:rPr lang="en-US"/>
              <a:t>Click to edit Master title style</a:t>
            </a:r>
          </a:p>
        </p:txBody>
      </p:sp>
      <p:sp>
        <p:nvSpPr>
          <p:cNvPr id="3" name="Text Placeholder 2"/>
          <p:cNvSpPr>
            <a:spLocks noGrp="1"/>
          </p:cNvSpPr>
          <p:nvPr>
            <p:ph type="body" idx="1"/>
          </p:nvPr>
        </p:nvSpPr>
        <p:spPr>
          <a:xfrm>
            <a:off x="722313" y="2997405"/>
            <a:ext cx="7772400" cy="307777"/>
          </a:xfrm>
          <a:prstGeom prst="rect">
            <a:avLst/>
          </a:prstGeom>
        </p:spPr>
        <p:txBody>
          <a:bodyPr anchor="b"/>
          <a:lstStyle>
            <a:lvl1pPr marL="0" indent="0">
              <a:buNone/>
              <a:defRPr sz="1350" baseline="0"/>
            </a:lvl1pPr>
            <a:lvl2pPr marL="342875" indent="0">
              <a:buNone/>
              <a:defRPr sz="1350"/>
            </a:lvl2pPr>
            <a:lvl3pPr marL="685750" indent="0">
              <a:buNone/>
              <a:defRPr sz="1200"/>
            </a:lvl3pPr>
            <a:lvl4pPr marL="1028624" indent="0">
              <a:buNone/>
              <a:defRPr sz="1050"/>
            </a:lvl4pPr>
            <a:lvl5pPr marL="1371498" indent="0">
              <a:buNone/>
              <a:defRPr sz="1050"/>
            </a:lvl5pPr>
            <a:lvl6pPr marL="1714372" indent="0">
              <a:buNone/>
              <a:defRPr sz="1050"/>
            </a:lvl6pPr>
            <a:lvl7pPr marL="2057246" indent="0">
              <a:buNone/>
              <a:defRPr sz="1050"/>
            </a:lvl7pPr>
            <a:lvl8pPr marL="2400120" indent="0">
              <a:buNone/>
              <a:defRPr sz="1050"/>
            </a:lvl8pPr>
            <a:lvl9pPr marL="2742995"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xfrm>
            <a:off x="6373813" y="4819650"/>
            <a:ext cx="2133600" cy="153888"/>
          </a:xfrm>
          <a:prstGeom prst="rect">
            <a:avLst/>
          </a:prstGeom>
          <a:ln/>
        </p:spPr>
        <p:txBody>
          <a:bodyPr/>
          <a:lstStyle>
            <a:lvl1pPr>
              <a:defRPr/>
            </a:lvl1pPr>
          </a:lstStyle>
          <a:p>
            <a:pPr>
              <a:defRPr/>
            </a:pPr>
            <a:fld id="{983AAA49-2375-4094-A2D5-621BB0AEE82E}" type="slidenum">
              <a:rPr lang="en-US"/>
              <a:pPr>
                <a:defRPr/>
              </a:pPr>
              <a:t>‹#›</a:t>
            </a:fld>
            <a:endParaRPr lang="en-US"/>
          </a:p>
        </p:txBody>
      </p:sp>
      <p:sp>
        <p:nvSpPr>
          <p:cNvPr id="6" name="Rectangle 4"/>
          <p:cNvSpPr>
            <a:spLocks noGrp="1" noChangeArrowheads="1"/>
          </p:cNvSpPr>
          <p:nvPr>
            <p:ph type="dt" sz="half" idx="2"/>
          </p:nvPr>
        </p:nvSpPr>
        <p:spPr bwMode="auto">
          <a:xfrm>
            <a:off x="636588" y="4819651"/>
            <a:ext cx="2133600" cy="11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lvl1pPr>
              <a:defRPr sz="750" b="0">
                <a:solidFill>
                  <a:srgbClr val="004494"/>
                </a:solidFill>
              </a:defRPr>
            </a:lvl1pPr>
          </a:lstStyle>
          <a:p>
            <a:pPr>
              <a:defRPr/>
            </a:pPr>
            <a:fld id="{02247D22-7E9A-46FC-BF80-52F46F622DCA}" type="datetime1">
              <a:rPr lang="en-US" smtClean="0"/>
              <a:t>2/4/2020</a:t>
            </a:fld>
            <a:endParaRPr lang="en-US" dirty="0"/>
          </a:p>
        </p:txBody>
      </p:sp>
    </p:spTree>
    <p:extLst>
      <p:ext uri="{BB962C8B-B14F-4D97-AF65-F5344CB8AC3E}">
        <p14:creationId xmlns:p14="http://schemas.microsoft.com/office/powerpoint/2010/main" val="399387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fld id="{FB1E6291-269F-4017-8EF3-5876289F47E8}" type="datetimeFigureOut">
              <a:rPr lang="en-US" smtClean="0"/>
              <a:t>2/4/2020</a:t>
            </a:fld>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51395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D9055C81-FBD2-4141-9F52-91040E7BF14A}" type="slidenum">
              <a:rPr lang="en-US" altLang="en-US"/>
              <a:pPr/>
              <a:t>‹#›</a:t>
            </a:fld>
            <a:endParaRPr lang="en-US" altLang="en-US"/>
          </a:p>
        </p:txBody>
      </p:sp>
    </p:spTree>
    <p:extLst>
      <p:ext uri="{BB962C8B-B14F-4D97-AF65-F5344CB8AC3E}">
        <p14:creationId xmlns:p14="http://schemas.microsoft.com/office/powerpoint/2010/main" val="42553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4068530" y="1527634"/>
            <a:ext cx="4751942" cy="1350150"/>
          </a:xfrm>
          <a:prstGeom prst="rect">
            <a:avLst/>
          </a:prstGeom>
        </p:spPr>
        <p:txBody>
          <a:bodyPr lIns="0" tIns="0" rIns="0" bIns="0"/>
          <a:lstStyle>
            <a:lvl1pPr marL="0" algn="r">
              <a:lnSpc>
                <a:spcPct val="110000"/>
              </a:lnSpc>
              <a:defRPr sz="2800">
                <a:solidFill>
                  <a:srgbClr val="164194"/>
                </a:solidFill>
              </a:defRPr>
            </a:lvl1pPr>
          </a:lstStyle>
          <a:p>
            <a:pPr lvl="0"/>
            <a:endParaRPr lang="en-GB" altLang="en-US" noProof="0" dirty="0" smtClean="0"/>
          </a:p>
        </p:txBody>
      </p:sp>
      <p:sp>
        <p:nvSpPr>
          <p:cNvPr id="5" name="Rectangle 5"/>
          <p:cNvSpPr>
            <a:spLocks noGrp="1" noChangeArrowheads="1"/>
          </p:cNvSpPr>
          <p:nvPr>
            <p:ph type="subTitle" idx="1"/>
          </p:nvPr>
        </p:nvSpPr>
        <p:spPr>
          <a:xfrm>
            <a:off x="4067945" y="2985796"/>
            <a:ext cx="4752547" cy="810090"/>
          </a:xfrm>
          <a:prstGeom prst="rect">
            <a:avLst/>
          </a:prstGeom>
        </p:spPr>
        <p:txBody>
          <a:bodyPr lIns="0" tIns="0" bIns="0"/>
          <a:lstStyle>
            <a:lvl1pPr marL="0" indent="0" algn="r">
              <a:lnSpc>
                <a:spcPct val="110000"/>
              </a:lnSpc>
              <a:spcBef>
                <a:spcPts val="0"/>
              </a:spcBef>
              <a:buFontTx/>
              <a:buNone/>
              <a:defRPr sz="2400" b="1" i="0">
                <a:solidFill>
                  <a:srgbClr val="164194"/>
                </a:solidFill>
              </a:defRPr>
            </a:lvl1pPr>
          </a:lstStyle>
          <a:p>
            <a:pPr lvl="0"/>
            <a:r>
              <a:rPr lang="en-US" altLang="en-US" noProof="0" dirty="0" smtClean="0"/>
              <a:t>Click to edit Master subtitle style</a:t>
            </a:r>
            <a:endParaRPr lang="en-GB" altLang="en-US" noProof="0" dirty="0" smtClean="0"/>
          </a:p>
        </p:txBody>
      </p:sp>
      <p:sp>
        <p:nvSpPr>
          <p:cNvPr id="6" name="Content Placeholder 2"/>
          <p:cNvSpPr>
            <a:spLocks noGrp="1"/>
          </p:cNvSpPr>
          <p:nvPr>
            <p:ph idx="10"/>
          </p:nvPr>
        </p:nvSpPr>
        <p:spPr>
          <a:xfrm>
            <a:off x="4067945" y="4011910"/>
            <a:ext cx="4752547" cy="486054"/>
          </a:xfrm>
          <a:prstGeom prst="rect">
            <a:avLst/>
          </a:prstGeom>
        </p:spPr>
        <p:txBody>
          <a:bodyPr lIns="0" rIns="0" bIns="360000" anchor="b"/>
          <a:lstStyle>
            <a:lvl1pPr marL="0" indent="0" algn="r">
              <a:buClr>
                <a:srgbClr val="1E4494"/>
              </a:buClr>
              <a:buFont typeface="Arial" panose="020B0604020202020204" pitchFamily="34" charset="0"/>
              <a:buNone/>
              <a:defRPr sz="1600" b="1"/>
            </a:lvl1pPr>
            <a:lvl2pPr marL="228600" indent="-228600" algn="r">
              <a:buClr>
                <a:srgbClr val="1E4494"/>
              </a:buClr>
              <a:buFont typeface="Arial" panose="020B0604020202020204" pitchFamily="34" charset="0"/>
              <a:buChar char="•"/>
              <a:defRPr sz="16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p:txBody>
      </p:sp>
    </p:spTree>
    <p:extLst>
      <p:ext uri="{BB962C8B-B14F-4D97-AF65-F5344CB8AC3E}">
        <p14:creationId xmlns:p14="http://schemas.microsoft.com/office/powerpoint/2010/main" val="101733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66725" y="251129"/>
            <a:ext cx="8208963" cy="486054"/>
          </a:xfrm>
          <a:prstGeom prst="rect">
            <a:avLst/>
          </a:prstGeom>
        </p:spPr>
        <p:txBody>
          <a:bodyPr lIns="0" tIns="0" rIns="0" bIns="0"/>
          <a:lstStyle>
            <a:lvl1pPr>
              <a:lnSpc>
                <a:spcPct val="110000"/>
              </a:lnSpc>
              <a:defRPr sz="2400">
                <a:solidFill>
                  <a:srgbClr val="164194"/>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790129"/>
            <a:ext cx="8208144" cy="3674715"/>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chemeClr val="tx1"/>
                </a:solidFill>
              </a:defRPr>
            </a:lvl1pPr>
            <a:lvl2pPr marL="342900" indent="-342900">
              <a:lnSpc>
                <a:spcPct val="110000"/>
              </a:lnSpc>
              <a:spcBef>
                <a:spcPts val="0"/>
              </a:spcBef>
              <a:buClr>
                <a:srgbClr val="33ACE3"/>
              </a:buClr>
              <a:buFont typeface="Arial"/>
              <a:buChar char="•"/>
              <a:defRPr sz="1600">
                <a:solidFill>
                  <a:schemeClr val="tx1"/>
                </a:solidFill>
              </a:defRPr>
            </a:lvl2pPr>
            <a:lvl3pPr marL="0" indent="0">
              <a:lnSpc>
                <a:spcPct val="110000"/>
              </a:lnSpc>
              <a:spcBef>
                <a:spcPts val="0"/>
              </a:spcBef>
              <a:buClr>
                <a:srgbClr val="33ACE3"/>
              </a:buClr>
              <a:buFont typeface="Arial"/>
              <a:buNone/>
              <a:defRPr sz="1400">
                <a:solidFill>
                  <a:schemeClr val="tx1"/>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7870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p:nvPr>
        </p:nvSpPr>
        <p:spPr>
          <a:xfrm>
            <a:off x="466725" y="251129"/>
            <a:ext cx="8208963" cy="486054"/>
          </a:xfrm>
          <a:prstGeom prst="rect">
            <a:avLst/>
          </a:prstGeom>
        </p:spPr>
        <p:txBody>
          <a:bodyPr lIns="0" tIns="0" rIns="0" bIns="0"/>
          <a:lstStyle>
            <a:lvl1pPr>
              <a:lnSpc>
                <a:spcPct val="110000"/>
              </a:lnSpc>
              <a:defRPr sz="2400">
                <a:solidFill>
                  <a:srgbClr val="164194"/>
                </a:solidFill>
              </a:defRPr>
            </a:lvl1pPr>
          </a:lstStyle>
          <a:p>
            <a:r>
              <a:rPr lang="en-US" dirty="0" smtClean="0"/>
              <a:t>Click to edit Master title style</a:t>
            </a:r>
            <a:endParaRPr lang="en-GB" dirty="0"/>
          </a:p>
        </p:txBody>
      </p:sp>
      <p:sp>
        <p:nvSpPr>
          <p:cNvPr id="8" name="Content Placeholder 2"/>
          <p:cNvSpPr>
            <a:spLocks noGrp="1"/>
          </p:cNvSpPr>
          <p:nvPr>
            <p:ph idx="1"/>
          </p:nvPr>
        </p:nvSpPr>
        <p:spPr>
          <a:xfrm>
            <a:off x="467544" y="790129"/>
            <a:ext cx="3960440" cy="3674715"/>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2"/>
          <p:cNvSpPr>
            <a:spLocks noGrp="1"/>
          </p:cNvSpPr>
          <p:nvPr>
            <p:ph idx="12"/>
          </p:nvPr>
        </p:nvSpPr>
        <p:spPr>
          <a:xfrm>
            <a:off x="4715247" y="790129"/>
            <a:ext cx="3960440" cy="3674715"/>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115668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picture">
    <p:spTree>
      <p:nvGrpSpPr>
        <p:cNvPr id="1" name=""/>
        <p:cNvGrpSpPr/>
        <p:nvPr/>
      </p:nvGrpSpPr>
      <p:grpSpPr>
        <a:xfrm>
          <a:off x="0" y="0"/>
          <a:ext cx="0" cy="0"/>
          <a:chOff x="0" y="0"/>
          <a:chExt cx="0" cy="0"/>
        </a:xfrm>
      </p:grpSpPr>
      <p:sp>
        <p:nvSpPr>
          <p:cNvPr id="6" name="Picture Placeholder 6"/>
          <p:cNvSpPr>
            <a:spLocks noGrp="1"/>
          </p:cNvSpPr>
          <p:nvPr>
            <p:ph type="pic" sz="quarter" idx="12"/>
          </p:nvPr>
        </p:nvSpPr>
        <p:spPr>
          <a:xfrm>
            <a:off x="4860032" y="360362"/>
            <a:ext cx="4320480" cy="4101597"/>
          </a:xfrm>
          <a:prstGeom prst="rect">
            <a:avLst/>
          </a:prstGeom>
        </p:spPr>
        <p:txBody>
          <a:bodyPr/>
          <a:lstStyle>
            <a:lvl1pPr>
              <a:defRPr sz="2000">
                <a:solidFill>
                  <a:srgbClr val="000000"/>
                </a:solidFill>
              </a:defRPr>
            </a:lvl1pPr>
          </a:lstStyle>
          <a:p>
            <a:endParaRPr lang="en-GB" dirty="0"/>
          </a:p>
        </p:txBody>
      </p:sp>
      <p:sp>
        <p:nvSpPr>
          <p:cNvPr id="11" name="Content Placeholder 2"/>
          <p:cNvSpPr>
            <a:spLocks noGrp="1"/>
          </p:cNvSpPr>
          <p:nvPr>
            <p:ph idx="13"/>
          </p:nvPr>
        </p:nvSpPr>
        <p:spPr>
          <a:xfrm>
            <a:off x="467544" y="1113625"/>
            <a:ext cx="3959994" cy="3402341"/>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1"/>
          <p:cNvSpPr>
            <a:spLocks noGrp="1"/>
          </p:cNvSpPr>
          <p:nvPr>
            <p:ph type="title"/>
          </p:nvPr>
        </p:nvSpPr>
        <p:spPr>
          <a:xfrm>
            <a:off x="466725" y="251128"/>
            <a:ext cx="3961260" cy="754448"/>
          </a:xfrm>
          <a:prstGeom prst="rect">
            <a:avLst/>
          </a:prstGeom>
        </p:spPr>
        <p:txBody>
          <a:bodyPr lIns="0" tIns="0" rIns="0" bIns="0"/>
          <a:lstStyle>
            <a:lvl1pPr>
              <a:lnSpc>
                <a:spcPct val="110000"/>
              </a:lnSpc>
              <a:defRPr sz="24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86821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17828" y="0"/>
            <a:ext cx="4229788" cy="5143500"/>
          </a:xfrm>
          <a:prstGeom prst="rect">
            <a:avLst/>
          </a:prstGeom>
        </p:spPr>
        <p:txBody>
          <a:bodyPr/>
          <a:lstStyle>
            <a:lvl1pPr>
              <a:defRPr sz="2000">
                <a:solidFill>
                  <a:srgbClr val="000000"/>
                </a:solidFill>
              </a:defRPr>
            </a:lvl1pPr>
          </a:lstStyle>
          <a:p>
            <a:endParaRPr lang="en-GB" dirty="0"/>
          </a:p>
        </p:txBody>
      </p:sp>
      <p:sp>
        <p:nvSpPr>
          <p:cNvPr id="12" name="Content Placeholder 2"/>
          <p:cNvSpPr>
            <a:spLocks noGrp="1"/>
          </p:cNvSpPr>
          <p:nvPr>
            <p:ph idx="13"/>
          </p:nvPr>
        </p:nvSpPr>
        <p:spPr>
          <a:xfrm>
            <a:off x="4716015" y="1113625"/>
            <a:ext cx="3960000" cy="3402341"/>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itle 1"/>
          <p:cNvSpPr>
            <a:spLocks noGrp="1"/>
          </p:cNvSpPr>
          <p:nvPr>
            <p:ph type="title"/>
          </p:nvPr>
        </p:nvSpPr>
        <p:spPr>
          <a:xfrm>
            <a:off x="4714755" y="251128"/>
            <a:ext cx="3961260" cy="754448"/>
          </a:xfrm>
          <a:prstGeom prst="rect">
            <a:avLst/>
          </a:prstGeom>
        </p:spPr>
        <p:txBody>
          <a:bodyPr lIns="0" tIns="0" rIns="0" bIns="0"/>
          <a:lstStyle>
            <a:lvl1pPr>
              <a:lnSpc>
                <a:spcPct val="110000"/>
              </a:lnSpc>
              <a:defRPr sz="24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92061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below-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828" y="0"/>
            <a:ext cx="9161828" cy="1653648"/>
          </a:xfrm>
          <a:prstGeom prst="rect">
            <a:avLst/>
          </a:prstGeom>
        </p:spPr>
        <p:txBody>
          <a:bodyPr/>
          <a:lstStyle>
            <a:lvl1pPr>
              <a:defRPr sz="2000">
                <a:solidFill>
                  <a:srgbClr val="000000"/>
                </a:solidFill>
              </a:defRPr>
            </a:lvl1pPr>
          </a:lstStyle>
          <a:p>
            <a:endParaRPr lang="en-GB" dirty="0"/>
          </a:p>
        </p:txBody>
      </p:sp>
      <p:sp>
        <p:nvSpPr>
          <p:cNvPr id="10" name="Content Placeholder 2"/>
          <p:cNvSpPr>
            <a:spLocks noGrp="1"/>
          </p:cNvSpPr>
          <p:nvPr>
            <p:ph idx="1"/>
          </p:nvPr>
        </p:nvSpPr>
        <p:spPr>
          <a:xfrm>
            <a:off x="467544" y="2462678"/>
            <a:ext cx="8208144" cy="2002166"/>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1"/>
          <p:cNvSpPr>
            <a:spLocks noGrp="1"/>
          </p:cNvSpPr>
          <p:nvPr>
            <p:ph type="title"/>
          </p:nvPr>
        </p:nvSpPr>
        <p:spPr>
          <a:xfrm>
            <a:off x="466725" y="1923678"/>
            <a:ext cx="8208963" cy="486054"/>
          </a:xfrm>
          <a:prstGeom prst="rect">
            <a:avLst/>
          </a:prstGeom>
        </p:spPr>
        <p:txBody>
          <a:bodyPr lIns="0" tIns="0" rIns="0" bIns="0"/>
          <a:lstStyle>
            <a:lvl1pPr>
              <a:lnSpc>
                <a:spcPct val="110000"/>
              </a:lnSpc>
              <a:defRPr sz="24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421234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66725" y="251129"/>
            <a:ext cx="8208963" cy="486054"/>
          </a:xfrm>
          <a:prstGeom prst="rect">
            <a:avLst/>
          </a:prstGeom>
        </p:spPr>
        <p:txBody>
          <a:bodyPr lIns="0" tIns="0" rIns="0" bIns="0"/>
          <a:lstStyle>
            <a:lvl1pPr>
              <a:lnSpc>
                <a:spcPct val="110000"/>
              </a:lnSpc>
              <a:defRPr sz="24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96898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13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1"/>
          <p:cNvSpPr txBox="1">
            <a:spLocks/>
          </p:cNvSpPr>
          <p:nvPr userDrawn="1"/>
        </p:nvSpPr>
        <p:spPr>
          <a:xfrm>
            <a:off x="395536" y="4803998"/>
            <a:ext cx="2133600" cy="273844"/>
          </a:xfrm>
          <a:prstGeom prst="rect">
            <a:avLst/>
          </a:prstGeom>
        </p:spPr>
        <p:txBody>
          <a:bodyPr vert="horz" lIns="91440" tIns="0" rIns="91440" bIns="0" rtlCol="0" anchor="ctr"/>
          <a:lstStyle>
            <a:defPPr>
              <a:defRPr lang="en-GB"/>
            </a:defPPr>
            <a:lvl1pPr marL="0" indent="0" algn="r" rtl="0" fontAlgn="base">
              <a:spcBef>
                <a:spcPct val="0"/>
              </a:spcBef>
              <a:spcAft>
                <a:spcPct val="0"/>
              </a:spcAft>
              <a:buClr>
                <a:srgbClr val="33ACE3"/>
              </a:buClr>
              <a:buFont typeface="Arial"/>
              <a:buNone/>
              <a:defRPr sz="1200" kern="1200">
                <a:solidFill>
                  <a:srgbClr val="1641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algn="l"/>
            <a:fld id="{416CF0FB-56F5-7340-B552-B5CF2D5EAED5}" type="slidenum">
              <a:rPr lang="en-US" smtClean="0">
                <a:solidFill>
                  <a:srgbClr val="7F7F7F"/>
                </a:solidFill>
              </a:rPr>
              <a:pPr algn="l"/>
              <a:t>‹#›</a:t>
            </a:fld>
            <a:endParaRPr lang="en-US" dirty="0">
              <a:solidFill>
                <a:srgbClr val="7F7F7F"/>
              </a:solidFill>
            </a:endParaRPr>
          </a:p>
        </p:txBody>
      </p:sp>
      <p:pic>
        <p:nvPicPr>
          <p:cNvPr id="6" name="Picture 5" descr="EC-JRC-logo_horizontal_EN_pos_transparent-background.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516216" y="4414050"/>
            <a:ext cx="2319213" cy="67798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61" r:id="rId2"/>
    <p:sldLayoutId id="2147483650" r:id="rId3"/>
    <p:sldLayoutId id="2147483652" r:id="rId4"/>
    <p:sldLayoutId id="2147483655" r:id="rId5"/>
    <p:sldLayoutId id="2147483656" r:id="rId6"/>
    <p:sldLayoutId id="2147483659" r:id="rId7"/>
    <p:sldLayoutId id="2147483654" r:id="rId8"/>
    <p:sldLayoutId id="2147483660" r:id="rId9"/>
    <p:sldLayoutId id="2147483662" r:id="rId10"/>
    <p:sldLayoutId id="2147483663" r:id="rId11"/>
    <p:sldLayoutId id="2147483664" r:id="rId12"/>
  </p:sldLayoutIdLst>
  <p:txStyles>
    <p:title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24.em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2.jpeg"/><Relationship Id="rId7" Type="http://schemas.openxmlformats.org/officeDocument/2006/relationships/image" Target="../media/image28.png"/><Relationship Id="rId12"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tiff"/><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endParaRPr lang="en-US" dirty="0"/>
          </a:p>
        </p:txBody>
      </p:sp>
      <p:sp>
        <p:nvSpPr>
          <p:cNvPr id="3" name="Title 1"/>
          <p:cNvSpPr txBox="1">
            <a:spLocks/>
          </p:cNvSpPr>
          <p:nvPr/>
        </p:nvSpPr>
        <p:spPr>
          <a:xfrm>
            <a:off x="2720751" y="562967"/>
            <a:ext cx="5904656" cy="1008112"/>
          </a:xfrm>
          <a:prstGeom prst="rect">
            <a:avLst/>
          </a:prstGeom>
        </p:spPr>
        <p:txBody>
          <a:bodyPr lIns="0" tIns="0" rIns="0" bIns="0"/>
          <a:lstStyle>
            <a:lvl1pPr marL="0" algn="l" rtl="0" eaLnBrk="1" fontAlgn="base" hangingPunct="1">
              <a:lnSpc>
                <a:spcPct val="110000"/>
              </a:lnSpc>
              <a:spcBef>
                <a:spcPct val="0"/>
              </a:spcBef>
              <a:spcAft>
                <a:spcPct val="0"/>
              </a:spcAft>
              <a:defRPr sz="2800" b="1">
                <a:solidFill>
                  <a:srgbClr val="1641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hangingPunct="0"/>
            <a:r>
              <a:rPr lang="en-US" dirty="0"/>
              <a:t>The Border Monitoring Working Group Front Line Officer Training</a:t>
            </a:r>
            <a:endParaRPr lang="en-GB" sz="2400" dirty="0"/>
          </a:p>
        </p:txBody>
      </p:sp>
    </p:spTree>
    <p:extLst>
      <p:ext uri="{BB962C8B-B14F-4D97-AF65-F5344CB8AC3E}">
        <p14:creationId xmlns:p14="http://schemas.microsoft.com/office/powerpoint/2010/main" val="1455219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62" y="269580"/>
            <a:ext cx="8229600" cy="726632"/>
          </a:xfrm>
        </p:spPr>
        <p:txBody>
          <a:bodyPr>
            <a:noAutofit/>
          </a:bodyPr>
          <a:lstStyle/>
          <a:p>
            <a:r>
              <a:rPr lang="en-GB" sz="1800" dirty="0"/>
              <a:t>Example of cascading </a:t>
            </a:r>
            <a:r>
              <a:rPr lang="en-GB" sz="1800" dirty="0" smtClean="0"/>
              <a:t>implementation </a:t>
            </a:r>
            <a:r>
              <a:rPr lang="en-GB" sz="1800" dirty="0"/>
              <a:t>of the BMWG FLO curriculum</a:t>
            </a:r>
            <a:r>
              <a:rPr lang="en-GB" sz="1800" dirty="0" smtClean="0"/>
              <a:t>: DG-TAXUD </a:t>
            </a:r>
            <a:r>
              <a:rPr lang="en-GB" sz="1800" dirty="0"/>
              <a:t>INITIATIVE: trains EU Customs officers at </a:t>
            </a:r>
            <a:r>
              <a:rPr lang="en-GB" sz="1800" dirty="0" smtClean="0"/>
              <a:t>the </a:t>
            </a:r>
            <a:r>
              <a:rPr lang="en-GB" sz="1800" dirty="0"/>
              <a:t>EUSECTRA</a:t>
            </a:r>
          </a:p>
        </p:txBody>
      </p:sp>
      <p:sp>
        <p:nvSpPr>
          <p:cNvPr id="6" name="Rectangle 3"/>
          <p:cNvSpPr txBox="1">
            <a:spLocks noChangeArrowheads="1"/>
          </p:cNvSpPr>
          <p:nvPr/>
        </p:nvSpPr>
        <p:spPr>
          <a:xfrm>
            <a:off x="0" y="1103968"/>
            <a:ext cx="8875594" cy="2547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2575" indent="0">
              <a:spcBef>
                <a:spcPts val="0"/>
              </a:spcBef>
              <a:buClr>
                <a:srgbClr val="008000"/>
              </a:buClr>
              <a:buNone/>
            </a:pPr>
            <a:r>
              <a:rPr lang="en-GB" sz="2000" b="1" dirty="0">
                <a:solidFill>
                  <a:srgbClr val="164194"/>
                </a:solidFill>
                <a:latin typeface="+mj-lt"/>
                <a:ea typeface="+mj-ea"/>
                <a:cs typeface="+mj-cs"/>
              </a:rPr>
              <a:t>		</a:t>
            </a:r>
          </a:p>
          <a:p>
            <a:pPr marL="630238" indent="-347663">
              <a:spcBef>
                <a:spcPts val="0"/>
              </a:spcBef>
              <a:buClr>
                <a:srgbClr val="008000"/>
              </a:buClr>
              <a:buFont typeface="Wingdings" panose="05000000000000000000" pitchFamily="2" charset="2"/>
              <a:buChar char="ü"/>
            </a:pPr>
            <a:r>
              <a:rPr lang="en-GB" sz="1600" b="0" dirty="0" smtClean="0">
                <a:solidFill>
                  <a:srgbClr val="004494"/>
                </a:solidFill>
                <a:latin typeface="+mj-lt"/>
                <a:cs typeface="Arial" pitchFamily="34" charset="0"/>
              </a:rPr>
              <a:t>DG TAXUD and the JRC, together with the European Customs Detection Technology Expert Group have </a:t>
            </a:r>
            <a:r>
              <a:rPr lang="en-GB" sz="1600" b="0" dirty="0" smtClean="0">
                <a:solidFill>
                  <a:srgbClr val="00B050"/>
                </a:solidFill>
                <a:latin typeface="+mj-lt"/>
                <a:cs typeface="Arial" pitchFamily="34" charset="0"/>
              </a:rPr>
              <a:t>jointly developed </a:t>
            </a:r>
            <a:r>
              <a:rPr lang="en-GB" sz="1600" b="0" dirty="0" smtClean="0">
                <a:solidFill>
                  <a:srgbClr val="004494"/>
                </a:solidFill>
                <a:latin typeface="+mj-lt"/>
                <a:cs typeface="Arial" pitchFamily="34" charset="0"/>
              </a:rPr>
              <a:t>an advanced pilot training programme for the EU customs officers on Radiation and Nuclear detection. </a:t>
            </a:r>
          </a:p>
          <a:p>
            <a:pPr marL="630238" indent="-347663">
              <a:spcBef>
                <a:spcPts val="0"/>
              </a:spcBef>
              <a:buClr>
                <a:srgbClr val="008000"/>
              </a:buClr>
              <a:buFont typeface="Wingdings" panose="05000000000000000000" pitchFamily="2" charset="2"/>
              <a:buChar char="ü"/>
            </a:pPr>
            <a:endParaRPr lang="en-GB" sz="1000" b="0" dirty="0" smtClean="0">
              <a:solidFill>
                <a:srgbClr val="004494"/>
              </a:solidFill>
              <a:latin typeface="+mj-lt"/>
              <a:cs typeface="Arial" pitchFamily="34" charset="0"/>
            </a:endParaRPr>
          </a:p>
          <a:p>
            <a:pPr marL="630238" indent="-347663">
              <a:spcBef>
                <a:spcPts val="0"/>
              </a:spcBef>
              <a:buClr>
                <a:srgbClr val="008000"/>
              </a:buClr>
              <a:buFont typeface="Wingdings" panose="05000000000000000000" pitchFamily="2" charset="2"/>
              <a:buChar char="ü"/>
            </a:pPr>
            <a:r>
              <a:rPr lang="en-GB" sz="1600" b="0" dirty="0" smtClean="0">
                <a:solidFill>
                  <a:srgbClr val="004494"/>
                </a:solidFill>
                <a:latin typeface="+mj-lt"/>
                <a:cs typeface="Arial" pitchFamily="34" charset="0"/>
              </a:rPr>
              <a:t>Selected customs detection experts of </a:t>
            </a:r>
            <a:r>
              <a:rPr lang="en-GB" sz="1600" b="0" dirty="0" smtClean="0">
                <a:solidFill>
                  <a:srgbClr val="00B050"/>
                </a:solidFill>
                <a:latin typeface="+mj-lt"/>
                <a:cs typeface="Arial" pitchFamily="34" charset="0"/>
              </a:rPr>
              <a:t>all the EU Member states </a:t>
            </a:r>
            <a:r>
              <a:rPr lang="en-GB" sz="1600" b="0" dirty="0" smtClean="0">
                <a:solidFill>
                  <a:srgbClr val="004494"/>
                </a:solidFill>
                <a:latin typeface="+mj-lt"/>
                <a:cs typeface="Arial" pitchFamily="34" charset="0"/>
              </a:rPr>
              <a:t>plus customs experts from Albania, Bosnia and Herzegovina, the Former Yugoslav Republic of Macedonia, Montenegro, Serbia and Turkey were trained over in total five training sessions scheduled between June 2015 and March 2016</a:t>
            </a:r>
          </a:p>
          <a:p>
            <a:pPr marL="630238" indent="-347663">
              <a:spcBef>
                <a:spcPts val="0"/>
              </a:spcBef>
              <a:buClr>
                <a:srgbClr val="008000"/>
              </a:buClr>
              <a:buFont typeface="Wingdings" panose="05000000000000000000" pitchFamily="2" charset="2"/>
              <a:buChar char="ü"/>
            </a:pPr>
            <a:r>
              <a:rPr lang="en-GB" sz="1600" dirty="0" smtClean="0">
                <a:solidFill>
                  <a:srgbClr val="004494"/>
                </a:solidFill>
                <a:latin typeface="+mj-lt"/>
                <a:cs typeface="Arial" pitchFamily="34" charset="0"/>
              </a:rPr>
              <a:t>Second campaign 2018-2019 with </a:t>
            </a:r>
            <a:r>
              <a:rPr lang="en-GB" sz="1600" dirty="0" smtClean="0">
                <a:solidFill>
                  <a:srgbClr val="00B050"/>
                </a:solidFill>
                <a:latin typeface="+mj-lt"/>
                <a:cs typeface="Arial" pitchFamily="34" charset="0"/>
              </a:rPr>
              <a:t>focus on T3</a:t>
            </a:r>
            <a:endParaRPr lang="en-US" sz="1600" b="0" dirty="0" smtClean="0">
              <a:solidFill>
                <a:srgbClr val="00B050"/>
              </a:solidFill>
              <a:latin typeface="+mj-lt"/>
              <a:cs typeface="Arial" pitchFamily="34" charset="0"/>
            </a:endParaRPr>
          </a:p>
        </p:txBody>
      </p:sp>
      <p:pic>
        <p:nvPicPr>
          <p:cNvPr id="4" name="Picture 2" descr="U:\EUSECTRA\Trainings\2015\DONE - 11 - TAXUD #1 Detection Training, 22-26 June 2015\6 - Pictures\b) Internal pictures\Request for authorization\IMG_164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56176" y="3651870"/>
            <a:ext cx="1670383" cy="9395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1" descr="U:\EUSECTRA\Trainings\2015\DONE - 11 - TAXUD #1 Detection Training, 22-26 June 2015\6 - Pictures\b) Internal pictures\Request for authorization\IMG_164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9592" y="4228959"/>
            <a:ext cx="2260412" cy="8976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94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37" y="195486"/>
            <a:ext cx="8496176" cy="486054"/>
          </a:xfrm>
        </p:spPr>
        <p:txBody>
          <a:bodyPr/>
          <a:lstStyle/>
          <a:p>
            <a:r>
              <a:rPr lang="en-US" dirty="0"/>
              <a:t>I</a:t>
            </a:r>
            <a:r>
              <a:rPr lang="en-US" dirty="0" smtClean="0"/>
              <a:t>mplementation </a:t>
            </a:r>
            <a:r>
              <a:rPr lang="en-US" dirty="0"/>
              <a:t>of </a:t>
            </a:r>
            <a:r>
              <a:rPr lang="en-US" dirty="0" smtClean="0"/>
              <a:t>the </a:t>
            </a:r>
            <a:r>
              <a:rPr lang="en-US" dirty="0"/>
              <a:t>course at select nuclear security support centers </a:t>
            </a:r>
            <a:endParaRPr lang="en-GB" dirty="0"/>
          </a:p>
        </p:txBody>
      </p:sp>
      <p:sp>
        <p:nvSpPr>
          <p:cNvPr id="3" name="Rectangle 2"/>
          <p:cNvSpPr/>
          <p:nvPr/>
        </p:nvSpPr>
        <p:spPr>
          <a:xfrm>
            <a:off x="107835" y="1006894"/>
            <a:ext cx="8376685" cy="2462213"/>
          </a:xfrm>
          <a:prstGeom prst="rect">
            <a:avLst/>
          </a:prstGeom>
        </p:spPr>
        <p:txBody>
          <a:bodyPr wrap="square">
            <a:spAutoFit/>
          </a:bodyPr>
          <a:lstStyle/>
          <a:p>
            <a:pPr marL="285750" indent="-285750">
              <a:buClr>
                <a:srgbClr val="00B050"/>
              </a:buClr>
              <a:buFont typeface="Wingdings" panose="05000000000000000000" pitchFamily="2" charset="2"/>
              <a:buChar char="q"/>
            </a:pPr>
            <a:r>
              <a:rPr lang="en-GB" sz="1400" dirty="0" smtClean="0"/>
              <a:t>The international </a:t>
            </a:r>
            <a:r>
              <a:rPr lang="en-GB" sz="1400" dirty="0"/>
              <a:t>organizations such as the European Commission or the US Department of Energy (DoE) </a:t>
            </a:r>
            <a:r>
              <a:rPr lang="en-US" sz="1400" dirty="0" smtClean="0"/>
              <a:t>support </a:t>
            </a:r>
            <a:r>
              <a:rPr lang="en-US" sz="1400" dirty="0"/>
              <a:t>training activities in international Nuclear Security Training </a:t>
            </a:r>
            <a:r>
              <a:rPr lang="en-US" sz="1400" dirty="0" smtClean="0"/>
              <a:t>Centers</a:t>
            </a:r>
            <a:endParaRPr lang="en-US" sz="1400" dirty="0"/>
          </a:p>
          <a:p>
            <a:pPr marL="742950" lvl="1" indent="-285750">
              <a:buClr>
                <a:schemeClr val="accent6">
                  <a:lumMod val="60000"/>
                  <a:lumOff val="40000"/>
                </a:schemeClr>
              </a:buClr>
              <a:buFont typeface="Wingdings" panose="05000000000000000000" pitchFamily="2" charset="2"/>
              <a:buChar char="§"/>
            </a:pPr>
            <a:r>
              <a:rPr lang="en-US" sz="1400" dirty="0" smtClean="0"/>
              <a:t>DOE </a:t>
            </a:r>
            <a:r>
              <a:rPr lang="en-US" sz="1400" dirty="0" err="1"/>
              <a:t>Volpentest</a:t>
            </a:r>
            <a:r>
              <a:rPr lang="en-US" sz="1400" dirty="0"/>
              <a:t> Hazardous Materials Management and Emergency Response (HAMMER) Training </a:t>
            </a:r>
            <a:r>
              <a:rPr lang="en-US" sz="1400" dirty="0" smtClean="0"/>
              <a:t>Center</a:t>
            </a:r>
          </a:p>
          <a:p>
            <a:pPr marL="742950" lvl="1" indent="-285750">
              <a:buClr>
                <a:schemeClr val="accent6">
                  <a:lumMod val="60000"/>
                  <a:lumOff val="40000"/>
                </a:schemeClr>
              </a:buClr>
              <a:buFont typeface="Wingdings" panose="05000000000000000000" pitchFamily="2" charset="2"/>
              <a:buChar char="§"/>
            </a:pPr>
            <a:r>
              <a:rPr lang="en-US" sz="1400" dirty="0" smtClean="0"/>
              <a:t>the </a:t>
            </a:r>
            <a:r>
              <a:rPr lang="en-US" sz="1400" dirty="0"/>
              <a:t>European </a:t>
            </a:r>
            <a:r>
              <a:rPr lang="en-US" sz="1400" dirty="0" smtClean="0"/>
              <a:t>Nuclear </a:t>
            </a:r>
            <a:r>
              <a:rPr lang="en-US" sz="1400" dirty="0"/>
              <a:t>Security Training Centre (EUSECTRA) operated by the Joint Research Centre of the European Commission.  </a:t>
            </a:r>
            <a:endParaRPr lang="en-US" sz="1400" dirty="0" smtClean="0"/>
          </a:p>
          <a:p>
            <a:pPr marL="285750" indent="-285750">
              <a:buClr>
                <a:srgbClr val="00B050"/>
              </a:buClr>
              <a:buFont typeface="Wingdings" panose="05000000000000000000" pitchFamily="2" charset="2"/>
              <a:buChar char="q"/>
            </a:pPr>
            <a:endParaRPr lang="en-US" sz="1400" dirty="0"/>
          </a:p>
          <a:p>
            <a:pPr marL="285750" indent="-285750">
              <a:buClr>
                <a:srgbClr val="00B050"/>
              </a:buClr>
              <a:buFont typeface="Wingdings" panose="05000000000000000000" pitchFamily="2" charset="2"/>
              <a:buChar char="q"/>
            </a:pPr>
            <a:r>
              <a:rPr lang="en-US" sz="1400" dirty="0" smtClean="0"/>
              <a:t>Benefit from </a:t>
            </a:r>
            <a:r>
              <a:rPr lang="en-US" sz="1400" dirty="0"/>
              <a:t>the experience and support of </a:t>
            </a:r>
            <a:r>
              <a:rPr lang="en-US" sz="1400" dirty="0" smtClean="0"/>
              <a:t>BMWG </a:t>
            </a:r>
            <a:r>
              <a:rPr lang="en-US" sz="1400" dirty="0"/>
              <a:t>members to assist Member States in indigenizing such training activities by integrating these elements into their established law enforcement curricula. </a:t>
            </a:r>
            <a:endParaRPr lang="en-GB" sz="1400" dirty="0"/>
          </a:p>
        </p:txBody>
      </p:sp>
      <p:grpSp>
        <p:nvGrpSpPr>
          <p:cNvPr id="5" name="Group 4"/>
          <p:cNvGrpSpPr>
            <a:grpSpLocks noChangeAspect="1"/>
          </p:cNvGrpSpPr>
          <p:nvPr/>
        </p:nvGrpSpPr>
        <p:grpSpPr>
          <a:xfrm>
            <a:off x="8484520" y="396171"/>
            <a:ext cx="531218" cy="720081"/>
            <a:chOff x="247818" y="2226462"/>
            <a:chExt cx="2273778" cy="3875945"/>
          </a:xfrm>
        </p:grpSpPr>
        <p:pic>
          <p:nvPicPr>
            <p:cNvPr id="6" name="Picture 2" descr="atlas-ico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0510" y="2728950"/>
              <a:ext cx="1788393" cy="337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LogoEUSECTRA"/>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7818" y="2226462"/>
              <a:ext cx="2273778" cy="274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1486" r="44512"/>
          <a:stretch/>
        </p:blipFill>
        <p:spPr>
          <a:xfrm>
            <a:off x="7056921" y="578125"/>
            <a:ext cx="1324778" cy="378048"/>
          </a:xfrm>
          <a:prstGeom prst="rect">
            <a:avLst/>
          </a:prstGeom>
        </p:spPr>
      </p:pic>
      <p:pic>
        <p:nvPicPr>
          <p:cNvPr id="9" name="Picture Placeholder 3"/>
          <p:cNvPicPr>
            <a:picLocks noChangeAspect="1"/>
          </p:cNvPicPr>
          <p:nvPr/>
        </p:nvPicPr>
        <p:blipFill>
          <a:blip r:embed="rId5"/>
          <a:srcRect t="9015" b="9015"/>
          <a:stretch>
            <a:fillRect/>
          </a:stretch>
        </p:blipFill>
        <p:spPr>
          <a:xfrm>
            <a:off x="2073873" y="3381581"/>
            <a:ext cx="4444608" cy="1617618"/>
          </a:xfrm>
          <a:prstGeom prst="rect">
            <a:avLst/>
          </a:prstGeom>
        </p:spPr>
      </p:pic>
    </p:spTree>
    <p:extLst>
      <p:ext uri="{BB962C8B-B14F-4D97-AF65-F5344CB8AC3E}">
        <p14:creationId xmlns:p14="http://schemas.microsoft.com/office/powerpoint/2010/main" val="1472924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3478"/>
            <a:ext cx="8208963" cy="486054"/>
          </a:xfrm>
        </p:spPr>
        <p:txBody>
          <a:bodyPr/>
          <a:lstStyle/>
          <a:p>
            <a:pPr algn="ctr"/>
            <a:r>
              <a:rPr lang="en-GB" dirty="0" smtClean="0"/>
              <a:t>The European Nuclear Security </a:t>
            </a:r>
            <a:r>
              <a:rPr lang="en-GB" dirty="0" err="1" smtClean="0"/>
              <a:t>Center</a:t>
            </a:r>
            <a:r>
              <a:rPr lang="en-GB" dirty="0" smtClean="0"/>
              <a:t> (EUSECTRA)</a:t>
            </a:r>
            <a:endParaRPr lang="en-GB" dirty="0"/>
          </a:p>
        </p:txBody>
      </p:sp>
      <p:grpSp>
        <p:nvGrpSpPr>
          <p:cNvPr id="4" name="Group 3"/>
          <p:cNvGrpSpPr>
            <a:grpSpLocks noChangeAspect="1"/>
          </p:cNvGrpSpPr>
          <p:nvPr/>
        </p:nvGrpSpPr>
        <p:grpSpPr>
          <a:xfrm>
            <a:off x="3859149" y="1822425"/>
            <a:ext cx="1355821" cy="1734186"/>
            <a:chOff x="247818" y="2226462"/>
            <a:chExt cx="2273778" cy="3875945"/>
          </a:xfrm>
        </p:grpSpPr>
        <p:pic>
          <p:nvPicPr>
            <p:cNvPr id="24" name="Picture 2" descr="atlas-ico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0510" y="2728950"/>
              <a:ext cx="1788393" cy="337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LogoEUSECTRA"/>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7818" y="2226462"/>
              <a:ext cx="2273778" cy="274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descr="U:\EUSECTRA\EUSECTRA pictures\SLD 4 - Kyrgyzstan, Mongolia - 30.06-04.07.2014\IMG_128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7440" y="1097679"/>
            <a:ext cx="1379829" cy="712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55115" y="1453905"/>
            <a:ext cx="1204309" cy="8308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P101074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0612" y="2883776"/>
            <a:ext cx="1572207" cy="8348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7441" y="3664159"/>
            <a:ext cx="1435378" cy="7618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P101076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53679" y="3657246"/>
            <a:ext cx="1470569" cy="7805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166152" y="2862376"/>
            <a:ext cx="1158096" cy="8192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6617482" y="1097679"/>
            <a:ext cx="1371364" cy="928573"/>
            <a:chOff x="16737806" y="25516681"/>
            <a:chExt cx="9674225" cy="7254875"/>
          </a:xfrm>
        </p:grpSpPr>
        <p:pic>
          <p:nvPicPr>
            <p:cNvPr id="22" name="Picture 7" descr="H:\Desktop\Picture2.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6737806" y="25516681"/>
              <a:ext cx="9674225" cy="7254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5" descr="LogoEUSECTRA"/>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198215" y="31688881"/>
              <a:ext cx="855835" cy="774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3" descr="LU102-A-B_cut"/>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333805" y="1896796"/>
            <a:ext cx="839710" cy="340192"/>
          </a:xfrm>
          <a:prstGeom prst="rect">
            <a:avLst/>
          </a:prstGeo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a:grpSpLocks noChangeAspect="1"/>
          </p:cNvGrpSpPr>
          <p:nvPr/>
        </p:nvGrpSpPr>
        <p:grpSpPr>
          <a:xfrm>
            <a:off x="2421578" y="1020480"/>
            <a:ext cx="4146299" cy="3728042"/>
            <a:chOff x="2392554" y="789907"/>
            <a:chExt cx="4787724" cy="4562097"/>
          </a:xfrm>
        </p:grpSpPr>
        <p:sp>
          <p:nvSpPr>
            <p:cNvPr id="14" name="Freeform 13"/>
            <p:cNvSpPr>
              <a:spLocks noChangeAspect="1"/>
            </p:cNvSpPr>
            <p:nvPr/>
          </p:nvSpPr>
          <p:spPr>
            <a:xfrm>
              <a:off x="3046397" y="1756221"/>
              <a:ext cx="1458572" cy="701197"/>
            </a:xfrm>
            <a:custGeom>
              <a:avLst/>
              <a:gdLst>
                <a:gd name="connsiteX0" fmla="*/ 0 w 1458571"/>
                <a:gd name="connsiteY0" fmla="*/ 0 h 1458571"/>
                <a:gd name="connsiteX1" fmla="*/ 1458571 w 1458571"/>
                <a:gd name="connsiteY1" fmla="*/ 0 h 1458571"/>
                <a:gd name="connsiteX2" fmla="*/ 1458571 w 1458571"/>
                <a:gd name="connsiteY2" fmla="*/ 1458571 h 1458571"/>
                <a:gd name="connsiteX3" fmla="*/ 0 w 1458571"/>
                <a:gd name="connsiteY3" fmla="*/ 1458571 h 1458571"/>
                <a:gd name="connsiteX4" fmla="*/ 0 w 1458571"/>
                <a:gd name="connsiteY4" fmla="*/ 0 h 1458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71" h="1458571">
                  <a:moveTo>
                    <a:pt x="0" y="0"/>
                  </a:moveTo>
                  <a:lnTo>
                    <a:pt x="1458571" y="0"/>
                  </a:lnTo>
                  <a:lnTo>
                    <a:pt x="1458571" y="1458571"/>
                  </a:lnTo>
                  <a:lnTo>
                    <a:pt x="0" y="14585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400" b="1" i="1" kern="1200" dirty="0" smtClean="0">
                  <a:solidFill>
                    <a:srgbClr val="00B050"/>
                  </a:solidFill>
                </a:rPr>
                <a:t>Detection</a:t>
              </a:r>
              <a:r>
                <a:rPr lang="en-GB" sz="1700" b="1" kern="1200" dirty="0" smtClean="0">
                  <a:solidFill>
                    <a:srgbClr val="3E6FD2"/>
                  </a:solidFill>
                </a:rPr>
                <a:t> </a:t>
              </a:r>
              <a:r>
                <a:rPr lang="en-GB" sz="1400" b="1" kern="1200" dirty="0" smtClean="0">
                  <a:solidFill>
                    <a:srgbClr val="3E6FD2"/>
                  </a:solidFill>
                </a:rPr>
                <a:t>for front-line officers</a:t>
              </a:r>
            </a:p>
            <a:p>
              <a:pPr lvl="0" algn="ctr" defTabSz="577850">
                <a:lnSpc>
                  <a:spcPct val="90000"/>
                </a:lnSpc>
                <a:spcBef>
                  <a:spcPct val="0"/>
                </a:spcBef>
                <a:spcAft>
                  <a:spcPct val="35000"/>
                </a:spcAft>
              </a:pPr>
              <a:endParaRPr lang="en-GB" sz="1300" b="1" kern="1200" dirty="0" smtClean="0">
                <a:solidFill>
                  <a:srgbClr val="3E6FD2"/>
                </a:solidFill>
              </a:endParaRPr>
            </a:p>
            <a:p>
              <a:pPr lvl="0" algn="ctr" defTabSz="577850">
                <a:lnSpc>
                  <a:spcPct val="90000"/>
                </a:lnSpc>
                <a:spcBef>
                  <a:spcPct val="0"/>
                </a:spcBef>
                <a:spcAft>
                  <a:spcPct val="35000"/>
                </a:spcAft>
              </a:pPr>
              <a:endParaRPr lang="en-GB" sz="1300" b="1" kern="1200" dirty="0" smtClean="0">
                <a:solidFill>
                  <a:srgbClr val="3E6FD2"/>
                </a:solidFill>
              </a:endParaRPr>
            </a:p>
            <a:p>
              <a:pPr lvl="0" algn="ctr" defTabSz="577850">
                <a:lnSpc>
                  <a:spcPct val="90000"/>
                </a:lnSpc>
                <a:spcBef>
                  <a:spcPct val="0"/>
                </a:spcBef>
                <a:spcAft>
                  <a:spcPct val="35000"/>
                </a:spcAft>
              </a:pPr>
              <a:endParaRPr lang="en-GB" sz="1300" b="1" kern="1200" dirty="0" smtClean="0">
                <a:solidFill>
                  <a:srgbClr val="3E6FD2"/>
                </a:solidFill>
              </a:endParaRPr>
            </a:p>
            <a:p>
              <a:pPr lvl="0" algn="ctr" defTabSz="577850">
                <a:lnSpc>
                  <a:spcPct val="90000"/>
                </a:lnSpc>
                <a:spcBef>
                  <a:spcPct val="0"/>
                </a:spcBef>
                <a:spcAft>
                  <a:spcPct val="35000"/>
                </a:spcAft>
              </a:pPr>
              <a:endParaRPr lang="en-GB" sz="1300" b="1" kern="1200" dirty="0" smtClean="0">
                <a:solidFill>
                  <a:srgbClr val="3E6FD2"/>
                </a:solidFill>
              </a:endParaRPr>
            </a:p>
          </p:txBody>
        </p:sp>
        <p:sp>
          <p:nvSpPr>
            <p:cNvPr id="15" name="Shape 14"/>
            <p:cNvSpPr/>
            <p:nvPr/>
          </p:nvSpPr>
          <p:spPr>
            <a:xfrm>
              <a:off x="2774815" y="789907"/>
              <a:ext cx="4124289" cy="4124289"/>
            </a:xfrm>
            <a:prstGeom prst="leftCircularArrow">
              <a:avLst>
                <a:gd name="adj1" fmla="val 6896"/>
                <a:gd name="adj2" fmla="val 464891"/>
                <a:gd name="adj3" fmla="val 10244766"/>
                <a:gd name="adj4" fmla="val 12002821"/>
                <a:gd name="adj5" fmla="val 8046"/>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6" name="Freeform 15"/>
            <p:cNvSpPr/>
            <p:nvPr/>
          </p:nvSpPr>
          <p:spPr>
            <a:xfrm>
              <a:off x="2392554" y="3893433"/>
              <a:ext cx="1827060" cy="1458571"/>
            </a:xfrm>
            <a:custGeom>
              <a:avLst/>
              <a:gdLst>
                <a:gd name="connsiteX0" fmla="*/ 0 w 1458571"/>
                <a:gd name="connsiteY0" fmla="*/ 0 h 1458571"/>
                <a:gd name="connsiteX1" fmla="*/ 1458571 w 1458571"/>
                <a:gd name="connsiteY1" fmla="*/ 0 h 1458571"/>
                <a:gd name="connsiteX2" fmla="*/ 1458571 w 1458571"/>
                <a:gd name="connsiteY2" fmla="*/ 1458571 h 1458571"/>
                <a:gd name="connsiteX3" fmla="*/ 0 w 1458571"/>
                <a:gd name="connsiteY3" fmla="*/ 1458571 h 1458571"/>
                <a:gd name="connsiteX4" fmla="*/ 0 w 1458571"/>
                <a:gd name="connsiteY4" fmla="*/ 0 h 1458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71" h="1458571">
                  <a:moveTo>
                    <a:pt x="0" y="0"/>
                  </a:moveTo>
                  <a:lnTo>
                    <a:pt x="1458571" y="0"/>
                  </a:lnTo>
                  <a:lnTo>
                    <a:pt x="1458571" y="1458571"/>
                  </a:lnTo>
                  <a:lnTo>
                    <a:pt x="0" y="14585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400" b="1" i="1" kern="1200" dirty="0" smtClean="0">
                  <a:solidFill>
                    <a:srgbClr val="00B050"/>
                  </a:solidFill>
                </a:rPr>
                <a:t>Expert support</a:t>
              </a:r>
              <a:r>
                <a:rPr lang="en-GB" sz="1400" b="1" i="1" kern="1200" dirty="0" smtClean="0">
                  <a:solidFill>
                    <a:srgbClr val="3E6FD2"/>
                  </a:solidFill>
                </a:rPr>
                <a:t> </a:t>
              </a:r>
              <a:r>
                <a:rPr lang="en-GB" sz="1400" b="1" kern="1200" dirty="0" smtClean="0">
                  <a:solidFill>
                    <a:srgbClr val="3E6FD2"/>
                  </a:solidFill>
                </a:rPr>
                <a:t>skill enhancement (response team, </a:t>
              </a:r>
              <a:r>
                <a:rPr lang="en-GB" sz="1400" b="1" dirty="0">
                  <a:solidFill>
                    <a:srgbClr val="3E6FD2"/>
                  </a:solidFill>
                </a:rPr>
                <a:t>m</a:t>
              </a:r>
              <a:r>
                <a:rPr lang="en-GB" sz="1400" b="1" dirty="0" smtClean="0">
                  <a:solidFill>
                    <a:srgbClr val="3E6FD2"/>
                  </a:solidFill>
                </a:rPr>
                <a:t>easurement experts</a:t>
              </a:r>
              <a:r>
                <a:rPr lang="en-GB" sz="1400" dirty="0" smtClean="0">
                  <a:solidFill>
                    <a:srgbClr val="3E6FD2"/>
                  </a:solidFill>
                </a:rPr>
                <a:t>, </a:t>
              </a:r>
              <a:br>
                <a:rPr lang="en-GB" sz="1400" dirty="0" smtClean="0">
                  <a:solidFill>
                    <a:srgbClr val="3E6FD2"/>
                  </a:solidFill>
                </a:rPr>
              </a:br>
              <a:r>
                <a:rPr lang="en-GB" sz="1400" b="1" kern="1200" dirty="0" smtClean="0">
                  <a:solidFill>
                    <a:srgbClr val="3E6FD2"/>
                  </a:solidFill>
                </a:rPr>
                <a:t> law enforcement, etc.)</a:t>
              </a:r>
              <a:endParaRPr lang="en-GB" sz="1400" kern="1200" dirty="0"/>
            </a:p>
          </p:txBody>
        </p:sp>
        <p:sp>
          <p:nvSpPr>
            <p:cNvPr id="17" name="Shape 16"/>
            <p:cNvSpPr/>
            <p:nvPr/>
          </p:nvSpPr>
          <p:spPr>
            <a:xfrm>
              <a:off x="2775393" y="791800"/>
              <a:ext cx="4124289" cy="4124289"/>
            </a:xfrm>
            <a:prstGeom prst="leftCircularArrow">
              <a:avLst>
                <a:gd name="adj1" fmla="val 6896"/>
                <a:gd name="adj2" fmla="val 464891"/>
                <a:gd name="adj3" fmla="val 4848644"/>
                <a:gd name="adj4" fmla="val 6416247"/>
                <a:gd name="adj5" fmla="val 8046"/>
              </a:avLst>
            </a:prstGeom>
          </p:spPr>
          <p:style>
            <a:lnRef idx="0">
              <a:schemeClr val="lt1">
                <a:hueOff val="0"/>
                <a:satOff val="0"/>
                <a:lumOff val="0"/>
                <a:alphaOff val="0"/>
              </a:schemeClr>
            </a:lnRef>
            <a:fillRef idx="3">
              <a:schemeClr val="accent2">
                <a:hueOff val="-4800000"/>
                <a:satOff val="-16668"/>
                <a:lumOff val="20000"/>
                <a:alphaOff val="0"/>
              </a:schemeClr>
            </a:fillRef>
            <a:effectRef idx="3">
              <a:schemeClr val="accent2">
                <a:hueOff val="-4800000"/>
                <a:satOff val="-16668"/>
                <a:lumOff val="20000"/>
                <a:alphaOff val="0"/>
              </a:schemeClr>
            </a:effectRef>
            <a:fontRef idx="minor">
              <a:schemeClr val="lt1"/>
            </a:fontRef>
          </p:style>
        </p:sp>
        <p:sp>
          <p:nvSpPr>
            <p:cNvPr id="18" name="Freeform 17"/>
            <p:cNvSpPr/>
            <p:nvPr/>
          </p:nvSpPr>
          <p:spPr>
            <a:xfrm>
              <a:off x="5459628" y="3893431"/>
              <a:ext cx="1720650" cy="1458571"/>
            </a:xfrm>
            <a:custGeom>
              <a:avLst/>
              <a:gdLst>
                <a:gd name="connsiteX0" fmla="*/ 0 w 1458571"/>
                <a:gd name="connsiteY0" fmla="*/ 0 h 1458571"/>
                <a:gd name="connsiteX1" fmla="*/ 1458571 w 1458571"/>
                <a:gd name="connsiteY1" fmla="*/ 0 h 1458571"/>
                <a:gd name="connsiteX2" fmla="*/ 1458571 w 1458571"/>
                <a:gd name="connsiteY2" fmla="*/ 1458571 h 1458571"/>
                <a:gd name="connsiteX3" fmla="*/ 0 w 1458571"/>
                <a:gd name="connsiteY3" fmla="*/ 1458571 h 1458571"/>
                <a:gd name="connsiteX4" fmla="*/ 0 w 1458571"/>
                <a:gd name="connsiteY4" fmla="*/ 0 h 1458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71" h="1458571">
                  <a:moveTo>
                    <a:pt x="0" y="0"/>
                  </a:moveTo>
                  <a:lnTo>
                    <a:pt x="1458571" y="0"/>
                  </a:lnTo>
                  <a:lnTo>
                    <a:pt x="1458571" y="1458571"/>
                  </a:lnTo>
                  <a:lnTo>
                    <a:pt x="0" y="14585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400" b="1" i="1" kern="1200" dirty="0" smtClean="0">
                  <a:solidFill>
                    <a:srgbClr val="00B050"/>
                  </a:solidFill>
                </a:rPr>
                <a:t>Nuclear forensics </a:t>
              </a:r>
              <a:r>
                <a:rPr lang="en-GB" sz="1400" b="1" kern="1200" dirty="0" smtClean="0">
                  <a:solidFill>
                    <a:srgbClr val="3E6FD2"/>
                  </a:solidFill>
                </a:rPr>
                <a:t>dedicated trainings and associated classical forensics support</a:t>
              </a:r>
              <a:endParaRPr lang="en-GB" sz="1400" kern="1200" dirty="0"/>
            </a:p>
          </p:txBody>
        </p:sp>
        <p:sp>
          <p:nvSpPr>
            <p:cNvPr id="19" name="Shape 18"/>
            <p:cNvSpPr/>
            <p:nvPr/>
          </p:nvSpPr>
          <p:spPr>
            <a:xfrm>
              <a:off x="2775393" y="791800"/>
              <a:ext cx="4124289" cy="4124289"/>
            </a:xfrm>
            <a:prstGeom prst="leftCircularArrow">
              <a:avLst>
                <a:gd name="adj1" fmla="val 6896"/>
                <a:gd name="adj2" fmla="val 464891"/>
                <a:gd name="adj3" fmla="val 21048644"/>
                <a:gd name="adj4" fmla="val 1016247"/>
                <a:gd name="adj5" fmla="val 8046"/>
              </a:avLst>
            </a:prstGeom>
          </p:spPr>
          <p:style>
            <a:lnRef idx="0">
              <a:schemeClr val="lt1">
                <a:hueOff val="0"/>
                <a:satOff val="0"/>
                <a:lumOff val="0"/>
                <a:alphaOff val="0"/>
              </a:schemeClr>
            </a:lnRef>
            <a:fillRef idx="3">
              <a:schemeClr val="accent2">
                <a:hueOff val="-9600000"/>
                <a:satOff val="-33335"/>
                <a:lumOff val="40001"/>
                <a:alphaOff val="0"/>
              </a:schemeClr>
            </a:fillRef>
            <a:effectRef idx="3">
              <a:schemeClr val="accent2">
                <a:hueOff val="-9600000"/>
                <a:satOff val="-33335"/>
                <a:lumOff val="40001"/>
                <a:alphaOff val="0"/>
              </a:schemeClr>
            </a:effectRef>
            <a:fontRef idx="minor">
              <a:schemeClr val="lt1"/>
            </a:fontRef>
          </p:style>
        </p:sp>
        <p:sp>
          <p:nvSpPr>
            <p:cNvPr id="20" name="Freeform 19"/>
            <p:cNvSpPr/>
            <p:nvPr/>
          </p:nvSpPr>
          <p:spPr>
            <a:xfrm>
              <a:off x="5438870" y="884377"/>
              <a:ext cx="1458571" cy="1458571"/>
            </a:xfrm>
            <a:custGeom>
              <a:avLst/>
              <a:gdLst>
                <a:gd name="connsiteX0" fmla="*/ 0 w 1458571"/>
                <a:gd name="connsiteY0" fmla="*/ 0 h 1458571"/>
                <a:gd name="connsiteX1" fmla="*/ 1458571 w 1458571"/>
                <a:gd name="connsiteY1" fmla="*/ 0 h 1458571"/>
                <a:gd name="connsiteX2" fmla="*/ 1458571 w 1458571"/>
                <a:gd name="connsiteY2" fmla="*/ 1458571 h 1458571"/>
                <a:gd name="connsiteX3" fmla="*/ 0 w 1458571"/>
                <a:gd name="connsiteY3" fmla="*/ 1458571 h 1458571"/>
                <a:gd name="connsiteX4" fmla="*/ 0 w 1458571"/>
                <a:gd name="connsiteY4" fmla="*/ 0 h 1458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71" h="1458571">
                  <a:moveTo>
                    <a:pt x="0" y="0"/>
                  </a:moveTo>
                  <a:lnTo>
                    <a:pt x="1458571" y="0"/>
                  </a:lnTo>
                  <a:lnTo>
                    <a:pt x="1458571" y="1458571"/>
                  </a:lnTo>
                  <a:lnTo>
                    <a:pt x="0" y="14585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400" b="1" i="1" kern="1200" dirty="0" smtClean="0">
                  <a:solidFill>
                    <a:srgbClr val="00B050"/>
                  </a:solidFill>
                </a:rPr>
                <a:t>Safeguards</a:t>
              </a:r>
              <a:r>
                <a:rPr lang="en-GB" sz="1400" b="1" kern="1200" dirty="0" smtClean="0">
                  <a:solidFill>
                    <a:srgbClr val="3E6FD2"/>
                  </a:solidFill>
                </a:rPr>
                <a:t> (IAEA &amp; </a:t>
              </a:r>
              <a:r>
                <a:rPr lang="en-GB" sz="1400" b="1" kern="1200" dirty="0" err="1" smtClean="0">
                  <a:solidFill>
                    <a:srgbClr val="3E6FD2"/>
                  </a:solidFill>
                </a:rPr>
                <a:t>Euratom</a:t>
              </a:r>
              <a:r>
                <a:rPr lang="en-GB" sz="1400" b="1" kern="1200" dirty="0" smtClean="0">
                  <a:solidFill>
                    <a:srgbClr val="3E6FD2"/>
                  </a:solidFill>
                </a:rPr>
                <a:t>) trainings</a:t>
              </a:r>
              <a:endParaRPr lang="en-GB" sz="1400" kern="1200" dirty="0"/>
            </a:p>
          </p:txBody>
        </p:sp>
        <p:sp>
          <p:nvSpPr>
            <p:cNvPr id="21" name="Shape 20"/>
            <p:cNvSpPr>
              <a:spLocks noChangeAspect="1"/>
            </p:cNvSpPr>
            <p:nvPr/>
          </p:nvSpPr>
          <p:spPr>
            <a:xfrm>
              <a:off x="2773152" y="791115"/>
              <a:ext cx="4124290" cy="4124289"/>
            </a:xfrm>
            <a:prstGeom prst="leftCircularArrow">
              <a:avLst>
                <a:gd name="adj1" fmla="val 6896"/>
                <a:gd name="adj2" fmla="val 464891"/>
                <a:gd name="adj3" fmla="val 15851798"/>
                <a:gd name="adj4" fmla="val 17220842"/>
                <a:gd name="adj5" fmla="val 8046"/>
              </a:avLst>
            </a:prstGeom>
          </p:spPr>
          <p:style>
            <a:lnRef idx="0">
              <a:schemeClr val="lt1">
                <a:hueOff val="0"/>
                <a:satOff val="0"/>
                <a:lumOff val="0"/>
                <a:alphaOff val="0"/>
              </a:schemeClr>
            </a:lnRef>
            <a:fillRef idx="3">
              <a:schemeClr val="accent2">
                <a:hueOff val="-14400000"/>
                <a:satOff val="-50003"/>
                <a:lumOff val="60001"/>
                <a:alphaOff val="0"/>
              </a:schemeClr>
            </a:fillRef>
            <a:effectRef idx="3">
              <a:schemeClr val="accent2">
                <a:hueOff val="-14400000"/>
                <a:satOff val="-50003"/>
                <a:lumOff val="60001"/>
                <a:alphaOff val="0"/>
              </a:schemeClr>
            </a:effectRef>
            <a:fontRef idx="minor">
              <a:schemeClr val="lt1"/>
            </a:fontRef>
          </p:style>
        </p:sp>
      </p:grpSp>
    </p:spTree>
    <p:extLst>
      <p:ext uri="{BB962C8B-B14F-4D97-AF65-F5344CB8AC3E}">
        <p14:creationId xmlns:p14="http://schemas.microsoft.com/office/powerpoint/2010/main" val="379129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51128"/>
            <a:ext cx="8208963" cy="736445"/>
          </a:xfrm>
        </p:spPr>
        <p:txBody>
          <a:bodyPr/>
          <a:lstStyle/>
          <a:p>
            <a:r>
              <a:rPr lang="en-GB" dirty="0" smtClean="0"/>
              <a:t>Lessons learned and new approaches</a:t>
            </a:r>
            <a:endParaRPr lang="en-GB" dirty="0"/>
          </a:p>
        </p:txBody>
      </p:sp>
      <p:sp>
        <p:nvSpPr>
          <p:cNvPr id="3" name="Rectangle 2"/>
          <p:cNvSpPr/>
          <p:nvPr/>
        </p:nvSpPr>
        <p:spPr>
          <a:xfrm>
            <a:off x="323528" y="1131590"/>
            <a:ext cx="8064896" cy="3539430"/>
          </a:xfrm>
          <a:prstGeom prst="rect">
            <a:avLst/>
          </a:prstGeom>
        </p:spPr>
        <p:txBody>
          <a:bodyPr wrap="square">
            <a:spAutoFit/>
          </a:bodyPr>
          <a:lstStyle/>
          <a:p>
            <a:pPr marL="171450" indent="-171450">
              <a:buClr>
                <a:srgbClr val="00B050"/>
              </a:buClr>
              <a:buFont typeface="Wingdings" panose="05000000000000000000" pitchFamily="2" charset="2"/>
              <a:buChar char="q"/>
            </a:pPr>
            <a:r>
              <a:rPr lang="en-GB" sz="1400" dirty="0"/>
              <a:t> </a:t>
            </a:r>
            <a:r>
              <a:rPr lang="en-US" sz="1400" dirty="0" smtClean="0"/>
              <a:t>Instructional systematic design (ISD) approach to curriculum development is critical to collaboration efforts,  the efficacy of the resulting training and its portability across organizations and training centers.</a:t>
            </a:r>
          </a:p>
          <a:p>
            <a:pPr marL="742950" lvl="1" indent="-285750">
              <a:buClr>
                <a:srgbClr val="00B050"/>
              </a:buClr>
              <a:buFont typeface="Arial" charset="0"/>
              <a:buChar char="•"/>
            </a:pPr>
            <a:r>
              <a:rPr lang="en-US" sz="1400" dirty="0" smtClean="0"/>
              <a:t>Provides framework for subject matter experts to contribute to the technical content of the material</a:t>
            </a:r>
          </a:p>
          <a:p>
            <a:pPr marL="742950" lvl="1" indent="-285750">
              <a:buClr>
                <a:srgbClr val="00B050"/>
              </a:buClr>
              <a:buFont typeface="Arial" charset="0"/>
              <a:buChar char="•"/>
            </a:pPr>
            <a:r>
              <a:rPr lang="en-US" sz="1400" dirty="0" smtClean="0"/>
              <a:t>Helps ensures that stakeholder roles and responsibilities are appropriately incorporated into curriculum</a:t>
            </a:r>
          </a:p>
          <a:p>
            <a:pPr marL="742950" lvl="1" indent="-285750">
              <a:buClr>
                <a:srgbClr val="00B050"/>
              </a:buClr>
              <a:buFont typeface="Arial" charset="0"/>
              <a:buChar char="•"/>
            </a:pPr>
            <a:r>
              <a:rPr lang="en-US" sz="1400" dirty="0" smtClean="0">
                <a:solidFill>
                  <a:srgbClr val="7030A0"/>
                </a:solidFill>
              </a:rPr>
              <a:t>Promotes the development of progressive techniques</a:t>
            </a:r>
            <a:r>
              <a:rPr lang="en-US" sz="1400" dirty="0" smtClean="0"/>
              <a:t>, such as “flipped classroom” approach that enhances student engagement.</a:t>
            </a:r>
          </a:p>
          <a:p>
            <a:pPr marL="742950" lvl="1" indent="-285750">
              <a:buClr>
                <a:srgbClr val="00B050"/>
              </a:buClr>
              <a:buFont typeface="Arial" charset="0"/>
              <a:buChar char="•"/>
            </a:pPr>
            <a:r>
              <a:rPr lang="en-US" sz="1400" dirty="0" smtClean="0"/>
              <a:t>Extends the impact when curriculum is implemented in regional centers such as EU </a:t>
            </a:r>
            <a:r>
              <a:rPr lang="en-US" sz="1400" dirty="0" err="1" smtClean="0"/>
              <a:t>Centres</a:t>
            </a:r>
            <a:r>
              <a:rPr lang="en-US" sz="1400" dirty="0" smtClean="0"/>
              <a:t> of Excellence and IAEA Nuclear Security Support </a:t>
            </a:r>
            <a:r>
              <a:rPr lang="en-US" sz="1400" dirty="0" err="1" smtClean="0"/>
              <a:t>Centres</a:t>
            </a:r>
            <a:endParaRPr lang="en-US" sz="1400" dirty="0" smtClean="0"/>
          </a:p>
          <a:p>
            <a:pPr marL="171450" indent="-171450">
              <a:buClr>
                <a:srgbClr val="00B050"/>
              </a:buClr>
              <a:buFont typeface="Wingdings" panose="05000000000000000000" pitchFamily="2" charset="2"/>
              <a:buChar char="q"/>
            </a:pPr>
            <a:endParaRPr lang="en-US" sz="1400" dirty="0"/>
          </a:p>
          <a:p>
            <a:pPr marL="171450" indent="-171450">
              <a:buClr>
                <a:srgbClr val="00B050"/>
              </a:buClr>
              <a:buFont typeface="Wingdings" panose="05000000000000000000" pitchFamily="2" charset="2"/>
              <a:buChar char="q"/>
            </a:pPr>
            <a:r>
              <a:rPr lang="en-US" sz="1400" dirty="0" smtClean="0"/>
              <a:t> Instructor qualification is paramount to sustaining training and efforts to share instructor resources across organizations</a:t>
            </a:r>
          </a:p>
          <a:p>
            <a:pPr marL="742950" lvl="1" indent="-285750">
              <a:buClr>
                <a:srgbClr val="00B050"/>
              </a:buClr>
              <a:buFont typeface="Arial" charset="0"/>
              <a:buChar char="•"/>
            </a:pPr>
            <a:r>
              <a:rPr lang="en-US" sz="1400" dirty="0" smtClean="0"/>
              <a:t>Can be difficult to develop common qualification criteria</a:t>
            </a:r>
          </a:p>
          <a:p>
            <a:pPr marL="171450" indent="-171450">
              <a:buClr>
                <a:srgbClr val="00B050"/>
              </a:buClr>
              <a:buFont typeface="Wingdings" panose="05000000000000000000" pitchFamily="2" charset="2"/>
              <a:buChar char="q"/>
            </a:pPr>
            <a:endParaRPr lang="en-US" sz="1400" dirty="0"/>
          </a:p>
        </p:txBody>
      </p:sp>
    </p:spTree>
    <p:extLst>
      <p:ext uri="{BB962C8B-B14F-4D97-AF65-F5344CB8AC3E}">
        <p14:creationId xmlns:p14="http://schemas.microsoft.com/office/powerpoint/2010/main" val="808946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5736" y="1563638"/>
            <a:ext cx="4176464" cy="2246769"/>
          </a:xfrm>
          <a:prstGeom prst="rect">
            <a:avLst/>
          </a:prstGeom>
        </p:spPr>
        <p:txBody>
          <a:bodyPr wrap="square">
            <a:spAutoFit/>
          </a:bodyPr>
          <a:lstStyle/>
          <a:p>
            <a:r>
              <a:rPr lang="en-US" sz="2800" i="1" dirty="0">
                <a:latin typeface="Arial" panose="020B0604020202020204" pitchFamily="34" charset="0"/>
              </a:rPr>
              <a:t>“Successful fight against nuclear terrorism can only be achieved through coordinated international efforts.”</a:t>
            </a:r>
            <a:endParaRPr lang="en-GB" sz="2800" i="1" dirty="0"/>
          </a:p>
        </p:txBody>
      </p:sp>
      <p:sp>
        <p:nvSpPr>
          <p:cNvPr id="6" name="Title 1"/>
          <p:cNvSpPr>
            <a:spLocks noGrp="1"/>
          </p:cNvSpPr>
          <p:nvPr>
            <p:ph type="title"/>
          </p:nvPr>
        </p:nvSpPr>
        <p:spPr>
          <a:xfrm>
            <a:off x="622469" y="411510"/>
            <a:ext cx="8496176" cy="486054"/>
          </a:xfrm>
        </p:spPr>
        <p:txBody>
          <a:bodyPr/>
          <a:lstStyle/>
          <a:p>
            <a:r>
              <a:rPr lang="en-US" dirty="0" smtClean="0"/>
              <a:t>Outcomes: every end is a new beginning</a:t>
            </a:r>
            <a:endParaRPr lang="en-GB" dirty="0"/>
          </a:p>
        </p:txBody>
      </p:sp>
    </p:spTree>
    <p:extLst>
      <p:ext uri="{BB962C8B-B14F-4D97-AF65-F5344CB8AC3E}">
        <p14:creationId xmlns:p14="http://schemas.microsoft.com/office/powerpoint/2010/main" val="163229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1676403"/>
            <a:ext cx="5638800" cy="1446550"/>
          </a:xfrm>
          <a:prstGeom prst="rect">
            <a:avLst/>
          </a:prstGeom>
        </p:spPr>
        <p:txBody>
          <a:bodyPr lIns="91434" tIns="45717" rIns="91434" bIns="45717">
            <a:spAutoFit/>
          </a:bodyPr>
          <a:lstStyle/>
          <a:p>
            <a:pPr>
              <a:defRPr/>
            </a:pPr>
            <a:r>
              <a:rPr kumimoji="1" lang="en-GB" altLang="ja-JP" sz="6600" b="0" i="1" baseline="50000" dirty="0">
                <a:solidFill>
                  <a:srgbClr val="92D050"/>
                </a:solidFill>
                <a:effectLst>
                  <a:outerShdw blurRad="38100" dist="38100" dir="2700000" algn="tl">
                    <a:srgbClr val="000000"/>
                  </a:outerShdw>
                </a:effectLst>
                <a:latin typeface="Comic Sans MS" pitchFamily="66" charset="0"/>
                <a:ea typeface="ＭＳ Ｐゴシック" pitchFamily="23" charset="-128"/>
              </a:rPr>
              <a:t>…Thank you for your attention !</a:t>
            </a:r>
            <a:endParaRPr lang="en-US" sz="6600" b="0" baseline="50000" dirty="0">
              <a:solidFill>
                <a:srgbClr val="92D050"/>
              </a:solidFill>
              <a:latin typeface="Arial" pitchFamily="34" charset="0"/>
              <a:ea typeface="+mn-ea"/>
            </a:endParaRPr>
          </a:p>
        </p:txBody>
      </p:sp>
      <p:pic>
        <p:nvPicPr>
          <p:cNvPr id="3" name="Picture 2" descr="EU flag_left to r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5777" y="3033776"/>
            <a:ext cx="1658479" cy="148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88"/>
          <a:stretch/>
        </p:blipFill>
        <p:spPr bwMode="auto">
          <a:xfrm>
            <a:off x="-6821" y="0"/>
            <a:ext cx="296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848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5356" b="7437"/>
          <a:stretch/>
        </p:blipFill>
        <p:spPr bwMode="auto">
          <a:xfrm>
            <a:off x="2502580" y="1714503"/>
            <a:ext cx="5606766" cy="266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a:spLocks noGrp="1"/>
          </p:cNvSpPr>
          <p:nvPr>
            <p:ph type="title"/>
          </p:nvPr>
        </p:nvSpPr>
        <p:spPr>
          <a:xfrm>
            <a:off x="334797" y="339502"/>
            <a:ext cx="7983769" cy="3016210"/>
          </a:xfrm>
        </p:spPr>
        <p:txBody>
          <a:bodyPr/>
          <a:lstStyle/>
          <a:p>
            <a:pPr algn="ctr">
              <a:defRPr/>
            </a:pPr>
            <a:r>
              <a:rPr lang="en-US" dirty="0"/>
              <a:t>The Border Monitoring Working Group Front Line Officer Training</a:t>
            </a:r>
            <a:r>
              <a:rPr lang="en-GB" dirty="0"/>
              <a:t/>
            </a:r>
            <a:br>
              <a:rPr lang="en-GB" dirty="0"/>
            </a:br>
            <a:r>
              <a:rPr lang="en-GB" dirty="0" smtClean="0">
                <a:solidFill>
                  <a:srgbClr val="3166CF"/>
                </a:solidFill>
                <a:latin typeface="Comic Sans MS" pitchFamily="66" charset="0"/>
                <a:cs typeface="Times New Roman" pitchFamily="18" charset="0"/>
              </a:rPr>
              <a:t/>
            </a:r>
            <a:br>
              <a:rPr lang="en-GB" dirty="0" smtClean="0">
                <a:solidFill>
                  <a:srgbClr val="3166CF"/>
                </a:solidFill>
                <a:latin typeface="Comic Sans MS" pitchFamily="66" charset="0"/>
                <a:cs typeface="Times New Roman" pitchFamily="18" charset="0"/>
              </a:rPr>
            </a:br>
            <a:r>
              <a:rPr lang="en-GB" dirty="0">
                <a:solidFill>
                  <a:srgbClr val="3166CF"/>
                </a:solidFill>
                <a:latin typeface="Comic Sans MS" pitchFamily="66" charset="0"/>
                <a:cs typeface="Times New Roman" pitchFamily="18" charset="0"/>
              </a:rPr>
              <a:t> </a:t>
            </a:r>
            <a:r>
              <a:rPr lang="en-US" i="1" dirty="0" smtClean="0">
                <a:solidFill>
                  <a:srgbClr val="0F3277"/>
                </a:solidFill>
                <a:cs typeface="Times New Roman" pitchFamily="18" charset="0"/>
              </a:rPr>
              <a:t/>
            </a:r>
            <a:br>
              <a:rPr lang="en-US" i="1" dirty="0" smtClean="0">
                <a:solidFill>
                  <a:srgbClr val="0F3277"/>
                </a:solidFill>
                <a:cs typeface="Times New Roman" pitchFamily="18" charset="0"/>
              </a:rPr>
            </a:br>
            <a:endParaRPr lang="fr-FR" dirty="0"/>
          </a:p>
        </p:txBody>
      </p:sp>
      <p:grpSp>
        <p:nvGrpSpPr>
          <p:cNvPr id="6" name="Group 5"/>
          <p:cNvGrpSpPr/>
          <p:nvPr/>
        </p:nvGrpSpPr>
        <p:grpSpPr>
          <a:xfrm>
            <a:off x="7870436" y="2850402"/>
            <a:ext cx="916585" cy="1317470"/>
            <a:chOff x="128790" y="2560638"/>
            <a:chExt cx="2847937" cy="3914528"/>
          </a:xfrm>
        </p:grpSpPr>
        <p:pic>
          <p:nvPicPr>
            <p:cNvPr id="7" name="Picture 2" descr="atlas-ico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0388" y="3068639"/>
              <a:ext cx="2015516" cy="340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LogoEUSECTRA"/>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8790" y="2560638"/>
              <a:ext cx="2847937" cy="273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177450" y="1580043"/>
            <a:ext cx="4123267" cy="1777410"/>
          </a:xfrm>
          <a:prstGeom prst="rect">
            <a:avLst/>
          </a:prstGeom>
          <a:noFill/>
        </p:spPr>
        <p:txBody>
          <a:bodyPr wrap="square" rtlCol="0">
            <a:spAutoFit/>
          </a:bodyPr>
          <a:lstStyle/>
          <a:p>
            <a:r>
              <a:rPr lang="nl-NL" sz="1400" dirty="0"/>
              <a:t>S. Peper</a:t>
            </a:r>
            <a:r>
              <a:rPr lang="nl-NL" sz="1400" baseline="30000" dirty="0"/>
              <a:t>1</a:t>
            </a:r>
            <a:r>
              <a:rPr lang="nl-NL" sz="1400" dirty="0"/>
              <a:t>, J. Galy</a:t>
            </a:r>
            <a:r>
              <a:rPr lang="nl-NL" sz="1400" baseline="30000" dirty="0"/>
              <a:t>2</a:t>
            </a:r>
            <a:r>
              <a:rPr lang="nl-NL" sz="1400" dirty="0"/>
              <a:t>, W. </a:t>
            </a:r>
            <a:r>
              <a:rPr lang="nl-NL" sz="1400" dirty="0" smtClean="0"/>
              <a:t>Van-Heeswijk</a:t>
            </a:r>
            <a:r>
              <a:rPr lang="nl-NL" sz="1400" baseline="30000" dirty="0" smtClean="0"/>
              <a:t>3</a:t>
            </a:r>
          </a:p>
          <a:p>
            <a:endParaRPr lang="nl-NL" baseline="30000" dirty="0" smtClean="0"/>
          </a:p>
          <a:p>
            <a:pPr hangingPunct="0"/>
            <a:r>
              <a:rPr lang="en-US" sz="1050" baseline="30000" dirty="0"/>
              <a:t>1</a:t>
            </a:r>
            <a:r>
              <a:rPr lang="en-US" sz="1050" dirty="0"/>
              <a:t>  U.S. Department of Energy, Pacific Northwest National Laboratory, Richland, Washington, USA</a:t>
            </a:r>
            <a:endParaRPr lang="en-GB" sz="1050" dirty="0"/>
          </a:p>
          <a:p>
            <a:pPr hangingPunct="0"/>
            <a:r>
              <a:rPr lang="en-GB" sz="1050" baseline="30000" dirty="0"/>
              <a:t>2</a:t>
            </a:r>
            <a:r>
              <a:rPr lang="en-GB" sz="1050" dirty="0"/>
              <a:t>  European Commission, Joint Research Centre, Directorate Nuclear Safety and Security, Karlsruhe, Germany</a:t>
            </a:r>
          </a:p>
          <a:p>
            <a:pPr hangingPunct="0"/>
            <a:r>
              <a:rPr lang="en-US" sz="1050" baseline="30000" dirty="0"/>
              <a:t>3</a:t>
            </a:r>
            <a:r>
              <a:rPr lang="en-US" sz="1050" dirty="0"/>
              <a:t>  European Commission, Directorate-General Taxation and Customs Union </a:t>
            </a:r>
            <a:endParaRPr lang="en-GB" sz="1050" dirty="0"/>
          </a:p>
          <a:p>
            <a:endParaRPr lang="en-GB" sz="1400" dirty="0">
              <a:solidFill>
                <a:srgbClr val="0070C0"/>
              </a:solidFill>
            </a:endParaRPr>
          </a:p>
        </p:txBody>
      </p:sp>
      <p:pic>
        <p:nvPicPr>
          <p:cNvPr id="10" name="Picture 4" descr="C:\Users\schoofsk\Desktop\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61" y="3463804"/>
            <a:ext cx="1845518" cy="7098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522117" y="4179969"/>
            <a:ext cx="1792605" cy="469900"/>
          </a:xfrm>
          <a:prstGeom prst="rect">
            <a:avLst/>
          </a:prstGeom>
          <a:noFill/>
          <a:ln>
            <a:noFill/>
          </a:ln>
        </p:spPr>
      </p:pic>
      <p:pic>
        <p:nvPicPr>
          <p:cNvPr id="12" name="Picture 11" descr="DSC0378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11960" y="3975703"/>
            <a:ext cx="1382997" cy="1037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100_051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88753" y="1708029"/>
            <a:ext cx="1373674" cy="900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13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Border Monitoring Working Group (BMWG)</a:t>
            </a:r>
            <a:endParaRPr lang="en-GB" dirty="0"/>
          </a:p>
        </p:txBody>
      </p:sp>
      <p:sp>
        <p:nvSpPr>
          <p:cNvPr id="3" name="Rectangle 2"/>
          <p:cNvSpPr/>
          <p:nvPr/>
        </p:nvSpPr>
        <p:spPr>
          <a:xfrm>
            <a:off x="461248" y="836543"/>
            <a:ext cx="8064896" cy="3323987"/>
          </a:xfrm>
          <a:prstGeom prst="rect">
            <a:avLst/>
          </a:prstGeom>
        </p:spPr>
        <p:txBody>
          <a:bodyPr wrap="square">
            <a:spAutoFit/>
          </a:bodyPr>
          <a:lstStyle/>
          <a:p>
            <a:pPr marL="171450" indent="-171450">
              <a:buClr>
                <a:srgbClr val="00B050"/>
              </a:buClr>
              <a:buFont typeface="Wingdings" panose="05000000000000000000" pitchFamily="2" charset="2"/>
              <a:buChar char="q"/>
            </a:pPr>
            <a:r>
              <a:rPr lang="en-GB" sz="1400" dirty="0" smtClean="0"/>
              <a:t> </a:t>
            </a:r>
            <a:r>
              <a:rPr lang="en-US" sz="1400" dirty="0"/>
              <a:t> The BMWG was created in 2005 by three major donor organizations: the International Atomic Energy Agency (IAEA), the European Commission represented by the Joint Research Centre (JRC) and the United States represented by the Department of Energy Nuclear Smuggling Detection and Deterrence (NSDD).</a:t>
            </a:r>
          </a:p>
          <a:p>
            <a:pPr>
              <a:buClr>
                <a:srgbClr val="00B050"/>
              </a:buClr>
            </a:pPr>
            <a:endParaRPr lang="en-US" sz="1400" dirty="0"/>
          </a:p>
          <a:p>
            <a:pPr marL="171450" indent="-171450">
              <a:buClr>
                <a:srgbClr val="00B050"/>
              </a:buClr>
              <a:buFont typeface="Wingdings" panose="05000000000000000000" pitchFamily="2" charset="2"/>
              <a:buChar char="q"/>
            </a:pPr>
            <a:endParaRPr lang="en-US" sz="1400" dirty="0"/>
          </a:p>
          <a:p>
            <a:pPr marL="171450" indent="-171450">
              <a:buClr>
                <a:srgbClr val="00B050"/>
              </a:buClr>
              <a:buFont typeface="Wingdings" panose="05000000000000000000" pitchFamily="2" charset="2"/>
              <a:buChar char="q"/>
            </a:pPr>
            <a:r>
              <a:rPr lang="en-US" sz="1400" dirty="0"/>
              <a:t>These three organizations as well as European External Action Service (EEAS) are the principal members of the BMWG. In addition, there are regular participants from the Directorate-General for International Cooperation and Development (DG DEVCO) and Directorate-General for Taxation and Customs Union (DG TAXUD) of the European Commission, US Department of State Bureau of International Security and Non-proliferation (ISN) as well as US Department of Homeland Security Domestic Nuclear Detection Office (DNDO).</a:t>
            </a:r>
          </a:p>
          <a:p>
            <a:pPr marL="171450" indent="-171450">
              <a:buClr>
                <a:srgbClr val="00B050"/>
              </a:buClr>
              <a:buFont typeface="Wingdings" panose="05000000000000000000" pitchFamily="2" charset="2"/>
              <a:buChar char="q"/>
            </a:pPr>
            <a:endParaRPr lang="en-US" sz="1400" dirty="0"/>
          </a:p>
          <a:p>
            <a:pPr marL="171450" indent="-171450">
              <a:buClr>
                <a:srgbClr val="00B050"/>
              </a:buClr>
              <a:buFont typeface="Wingdings" panose="05000000000000000000" pitchFamily="2" charset="2"/>
              <a:buChar char="q"/>
            </a:pPr>
            <a:endParaRPr lang="en-GB"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031" y="3571875"/>
            <a:ext cx="2800350" cy="1571625"/>
          </a:xfrm>
          <a:prstGeom prst="rect">
            <a:avLst/>
          </a:prstGeom>
          <a:effectLst>
            <a:softEdge rad="127000"/>
          </a:effec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1" t="85897" r="82746" b="682"/>
          <a:stretch/>
        </p:blipFill>
        <p:spPr>
          <a:xfrm>
            <a:off x="1044640" y="3939902"/>
            <a:ext cx="1584176" cy="924379"/>
          </a:xfrm>
          <a:prstGeom prst="rect">
            <a:avLst/>
          </a:prstGeom>
        </p:spPr>
      </p:pic>
    </p:spTree>
    <p:extLst>
      <p:ext uri="{BB962C8B-B14F-4D97-AF65-F5344CB8AC3E}">
        <p14:creationId xmlns:p14="http://schemas.microsoft.com/office/powerpoint/2010/main" val="3294164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BMWG as major coordination forum in support to strengthening Nuclear Security</a:t>
            </a:r>
            <a:endParaRPr lang="en-GB" dirty="0"/>
          </a:p>
        </p:txBody>
      </p:sp>
      <p:sp>
        <p:nvSpPr>
          <p:cNvPr id="3" name="Rectangle 2"/>
          <p:cNvSpPr/>
          <p:nvPr/>
        </p:nvSpPr>
        <p:spPr>
          <a:xfrm>
            <a:off x="395536" y="1203598"/>
            <a:ext cx="8136136" cy="2862322"/>
          </a:xfrm>
          <a:prstGeom prst="rect">
            <a:avLst/>
          </a:prstGeom>
        </p:spPr>
        <p:txBody>
          <a:bodyPr wrap="square">
            <a:spAutoFit/>
          </a:bodyPr>
          <a:lstStyle/>
          <a:p>
            <a:pPr marL="171450" indent="-171450">
              <a:buClr>
                <a:srgbClr val="00B050"/>
              </a:buClr>
              <a:buFont typeface="Wingdings" panose="05000000000000000000" pitchFamily="2" charset="2"/>
              <a:buChar char="q"/>
            </a:pPr>
            <a:endParaRPr lang="en-US" dirty="0"/>
          </a:p>
          <a:p>
            <a:pPr marL="171450" indent="-171450">
              <a:buClr>
                <a:srgbClr val="00B050"/>
              </a:buClr>
              <a:buFont typeface="Wingdings" panose="05000000000000000000" pitchFamily="2" charset="2"/>
              <a:buChar char="q"/>
            </a:pPr>
            <a:r>
              <a:rPr lang="en-US" dirty="0"/>
              <a:t> </a:t>
            </a:r>
            <a:r>
              <a:rPr lang="en-US" sz="1400" dirty="0"/>
              <a:t>Since its establishment, the BMWG has proven to not only be an effective tool for avoiding duplication and maximizing and targeting resources, but also a forum to address common technical concerns and jointly develop capacity building tools. </a:t>
            </a:r>
          </a:p>
          <a:p>
            <a:pPr marL="171450" indent="-171450">
              <a:buClr>
                <a:srgbClr val="00B050"/>
              </a:buClr>
              <a:buFont typeface="Wingdings" panose="05000000000000000000" pitchFamily="2" charset="2"/>
              <a:buChar char="q"/>
            </a:pPr>
            <a:endParaRPr lang="en-US" sz="1400" dirty="0"/>
          </a:p>
          <a:p>
            <a:pPr marL="171450" indent="-171450">
              <a:buClr>
                <a:srgbClr val="00B050"/>
              </a:buClr>
              <a:buFont typeface="Wingdings" panose="05000000000000000000" pitchFamily="2" charset="2"/>
              <a:buChar char="q"/>
            </a:pPr>
            <a:r>
              <a:rPr lang="en-US" sz="1400" dirty="0" smtClean="0"/>
              <a:t> Among </a:t>
            </a:r>
            <a:r>
              <a:rPr lang="en-US" sz="1400" dirty="0"/>
              <a:t>it is many accomplishments, the BMWG has coordinated joint training, workshops and exercise activities; </a:t>
            </a:r>
            <a:r>
              <a:rPr lang="en-US" sz="1400" dirty="0">
                <a:solidFill>
                  <a:srgbClr val="7030A0"/>
                </a:solidFill>
              </a:rPr>
              <a:t>developed a progressive and modular front line officer curriculum</a:t>
            </a:r>
            <a:r>
              <a:rPr lang="en-US" sz="1400" dirty="0"/>
              <a:t>; coordinated assessment and deployment activities; shared advances in technical issues; and promoted fixed and mobile detection while optimizing resources among the group. The BMWG has established itself over ten years as a ready resource for other international assistance organizations and is recognized as a model working group that inspires other, similar coordination initiatives relating to nuclear security.</a:t>
            </a:r>
            <a:endParaRPr lang="en-GB" sz="1400" dirty="0"/>
          </a:p>
        </p:txBody>
      </p:sp>
    </p:spTree>
    <p:extLst>
      <p:ext uri="{BB962C8B-B14F-4D97-AF65-F5344CB8AC3E}">
        <p14:creationId xmlns:p14="http://schemas.microsoft.com/office/powerpoint/2010/main" val="303425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3478"/>
            <a:ext cx="8208963" cy="486054"/>
          </a:xfrm>
        </p:spPr>
        <p:txBody>
          <a:bodyPr/>
          <a:lstStyle/>
          <a:p>
            <a:r>
              <a:rPr lang="en-US" sz="2000" dirty="0" smtClean="0"/>
              <a:t>Training as </a:t>
            </a:r>
            <a:r>
              <a:rPr lang="en-US" sz="2000" dirty="0"/>
              <a:t>strategic measure for cascading nuclear security related knowledge to the competent user groups in the Member States</a:t>
            </a:r>
          </a:p>
        </p:txBody>
      </p:sp>
      <p:sp>
        <p:nvSpPr>
          <p:cNvPr id="3" name="Rectangle 2"/>
          <p:cNvSpPr/>
          <p:nvPr/>
        </p:nvSpPr>
        <p:spPr>
          <a:xfrm>
            <a:off x="323579" y="1347614"/>
            <a:ext cx="8352928" cy="2554545"/>
          </a:xfrm>
          <a:prstGeom prst="rect">
            <a:avLst/>
          </a:prstGeom>
        </p:spPr>
        <p:txBody>
          <a:bodyPr wrap="square">
            <a:spAutoFit/>
          </a:bodyPr>
          <a:lstStyle/>
          <a:p>
            <a:r>
              <a:rPr lang="en-GB" sz="1400" i="1" dirty="0" smtClean="0"/>
              <a:t>Aim of developing a joint training curriculum under the aegis of BMWG:</a:t>
            </a:r>
          </a:p>
          <a:p>
            <a:endParaRPr lang="en-GB" sz="1400" dirty="0" smtClean="0"/>
          </a:p>
          <a:p>
            <a:pPr marL="228600" indent="-228600">
              <a:spcAft>
                <a:spcPts val="600"/>
              </a:spcAft>
              <a:buClr>
                <a:srgbClr val="00B050"/>
              </a:buClr>
              <a:buAutoNum type="arabicParenR"/>
            </a:pPr>
            <a:r>
              <a:rPr lang="en-GB" sz="1400" dirty="0" smtClean="0"/>
              <a:t>improving </a:t>
            </a:r>
            <a:r>
              <a:rPr lang="en-GB" sz="1400" dirty="0"/>
              <a:t>detection/response capability at border crossing points and elsewhere on the external borders and in interior for Radioactive and Nuclear materials; </a:t>
            </a:r>
            <a:endParaRPr lang="en-GB" sz="1400" dirty="0" smtClean="0"/>
          </a:p>
          <a:p>
            <a:pPr marL="228600" indent="-228600">
              <a:spcAft>
                <a:spcPts val="600"/>
              </a:spcAft>
              <a:buClr>
                <a:srgbClr val="00B050"/>
              </a:buClr>
              <a:buAutoNum type="arabicParenR"/>
            </a:pPr>
            <a:r>
              <a:rPr lang="en-GB" sz="1400" dirty="0" smtClean="0"/>
              <a:t>increasing </a:t>
            </a:r>
            <a:r>
              <a:rPr lang="en-GB" sz="1400" dirty="0"/>
              <a:t>knowledge, skills, and expertise of the front line officers operating RN detection equipment, and for expert on dedicated techniques or procedures; </a:t>
            </a:r>
            <a:endParaRPr lang="en-GB" sz="1400" dirty="0" smtClean="0"/>
          </a:p>
          <a:p>
            <a:pPr marL="228600" indent="-228600">
              <a:spcAft>
                <a:spcPts val="600"/>
              </a:spcAft>
              <a:buClr>
                <a:srgbClr val="00B050"/>
              </a:buClr>
              <a:buAutoNum type="arabicParenR"/>
            </a:pPr>
            <a:r>
              <a:rPr lang="en-GB" sz="1400" dirty="0" smtClean="0"/>
              <a:t>facilitating </a:t>
            </a:r>
            <a:r>
              <a:rPr lang="en-GB" sz="1400" dirty="0"/>
              <a:t>that best practices are identified and absorbed by the participants in all areas of nuclear security from detection to forensics</a:t>
            </a:r>
            <a:r>
              <a:rPr lang="en-GB" sz="1400" dirty="0" smtClean="0"/>
              <a:t>;</a:t>
            </a:r>
          </a:p>
          <a:p>
            <a:pPr marL="228600" indent="-228600">
              <a:spcAft>
                <a:spcPts val="600"/>
              </a:spcAft>
              <a:buClr>
                <a:srgbClr val="00B050"/>
              </a:buClr>
              <a:buAutoNum type="arabicParenR"/>
            </a:pPr>
            <a:r>
              <a:rPr lang="en-GB" sz="1400" dirty="0" smtClean="0"/>
              <a:t> maintaining </a:t>
            </a:r>
            <a:r>
              <a:rPr lang="en-GB" sz="1400" dirty="0"/>
              <a:t>competency, providing national </a:t>
            </a:r>
            <a:r>
              <a:rPr lang="en-GB" sz="1400" dirty="0" smtClean="0"/>
              <a:t>trainers;</a:t>
            </a:r>
          </a:p>
          <a:p>
            <a:pPr marL="228600" indent="-228600">
              <a:spcAft>
                <a:spcPts val="600"/>
              </a:spcAft>
              <a:buClr>
                <a:srgbClr val="00B050"/>
              </a:buClr>
              <a:buAutoNum type="arabicParenR"/>
            </a:pPr>
            <a:r>
              <a:rPr lang="en-GB" sz="1400" dirty="0" smtClean="0"/>
              <a:t> common but modular and tailorable curriculum deployed by international partners.</a:t>
            </a:r>
            <a:endParaRPr lang="en-GB" sz="1400" dirty="0"/>
          </a:p>
        </p:txBody>
      </p:sp>
    </p:spTree>
    <p:extLst>
      <p:ext uri="{BB962C8B-B14F-4D97-AF65-F5344CB8AC3E}">
        <p14:creationId xmlns:p14="http://schemas.microsoft.com/office/powerpoint/2010/main" val="2763217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267494"/>
            <a:ext cx="7587296" cy="307777"/>
          </a:xfrm>
        </p:spPr>
        <p:txBody>
          <a:bodyPr/>
          <a:lstStyle/>
          <a:p>
            <a:pPr>
              <a:lnSpc>
                <a:spcPct val="110000"/>
              </a:lnSpc>
              <a:spcBef>
                <a:spcPct val="0"/>
              </a:spcBef>
            </a:pPr>
            <a:r>
              <a:rPr lang="en-GB" sz="2000" b="1" dirty="0">
                <a:solidFill>
                  <a:srgbClr val="164194"/>
                </a:solidFill>
                <a:latin typeface="+mj-lt"/>
                <a:ea typeface="+mj-ea"/>
                <a:cs typeface="+mj-cs"/>
              </a:rPr>
              <a:t>Training methodology and implementation </a:t>
            </a:r>
          </a:p>
        </p:txBody>
      </p:sp>
      <p:sp>
        <p:nvSpPr>
          <p:cNvPr id="5" name="TextBox 4"/>
          <p:cNvSpPr txBox="1"/>
          <p:nvPr/>
        </p:nvSpPr>
        <p:spPr>
          <a:xfrm>
            <a:off x="971600" y="699542"/>
            <a:ext cx="7350251" cy="2677656"/>
          </a:xfrm>
          <a:prstGeom prst="rect">
            <a:avLst/>
          </a:prstGeom>
          <a:noFill/>
        </p:spPr>
        <p:txBody>
          <a:bodyPr wrap="square" rtlCol="0">
            <a:spAutoFit/>
          </a:bodyPr>
          <a:lstStyle/>
          <a:p>
            <a:pPr marL="214313" indent="-214313">
              <a:lnSpc>
                <a:spcPct val="150000"/>
              </a:lnSpc>
              <a:buClr>
                <a:srgbClr val="00B050"/>
              </a:buClr>
              <a:buFont typeface="Wingdings" panose="05000000000000000000" pitchFamily="2" charset="2"/>
              <a:buChar char="Ø"/>
            </a:pPr>
            <a:r>
              <a:rPr lang="en-GB" sz="1400" dirty="0"/>
              <a:t>Curriculum developed by the Border Monitoring Working Group </a:t>
            </a:r>
          </a:p>
          <a:p>
            <a:pPr marL="214313" indent="-214313">
              <a:lnSpc>
                <a:spcPct val="150000"/>
              </a:lnSpc>
              <a:buClr>
                <a:srgbClr val="00B050"/>
              </a:buClr>
              <a:buFont typeface="Wingdings" panose="05000000000000000000" pitchFamily="2" charset="2"/>
              <a:buChar char="Ø"/>
            </a:pPr>
            <a:r>
              <a:rPr lang="en-GB" sz="1400" dirty="0"/>
              <a:t>Using the Systematic Approach to Training (SAT) methodology</a:t>
            </a:r>
          </a:p>
          <a:p>
            <a:pPr marL="214313" indent="-214313">
              <a:lnSpc>
                <a:spcPct val="150000"/>
              </a:lnSpc>
              <a:buClr>
                <a:srgbClr val="00B050"/>
              </a:buClr>
              <a:buFont typeface="Wingdings" panose="05000000000000000000" pitchFamily="2" charset="2"/>
              <a:buChar char="Ø"/>
            </a:pPr>
            <a:r>
              <a:rPr lang="en-GB" sz="1400" dirty="0"/>
              <a:t>Tailored to participants </a:t>
            </a:r>
          </a:p>
          <a:p>
            <a:pPr marL="214313" indent="-214313">
              <a:lnSpc>
                <a:spcPct val="150000"/>
              </a:lnSpc>
              <a:buClr>
                <a:srgbClr val="00B050"/>
              </a:buClr>
              <a:buFont typeface="Wingdings" panose="05000000000000000000" pitchFamily="2" charset="2"/>
              <a:buChar char="Ø"/>
            </a:pPr>
            <a:r>
              <a:rPr lang="en-GB" sz="1400" dirty="0"/>
              <a:t>Performance based</a:t>
            </a:r>
          </a:p>
          <a:p>
            <a:pPr marL="214313" indent="-214313">
              <a:lnSpc>
                <a:spcPct val="150000"/>
              </a:lnSpc>
              <a:buClr>
                <a:srgbClr val="00B050"/>
              </a:buClr>
              <a:buFont typeface="Wingdings" panose="05000000000000000000" pitchFamily="2" charset="2"/>
              <a:buChar char="Ø"/>
            </a:pPr>
            <a:r>
              <a:rPr lang="en-GB" sz="1400" dirty="0"/>
              <a:t>Logical order of lesson, demonstration and exercises</a:t>
            </a:r>
          </a:p>
          <a:p>
            <a:pPr marL="214313" indent="-214313">
              <a:lnSpc>
                <a:spcPct val="150000"/>
              </a:lnSpc>
              <a:buClr>
                <a:srgbClr val="00B050"/>
              </a:buClr>
              <a:buFont typeface="Wingdings" panose="05000000000000000000" pitchFamily="2" charset="2"/>
              <a:buChar char="Ø"/>
            </a:pPr>
            <a:r>
              <a:rPr lang="en-GB" sz="1400" dirty="0"/>
              <a:t>Flexible</a:t>
            </a:r>
          </a:p>
          <a:p>
            <a:pPr marL="214313" indent="-214313">
              <a:lnSpc>
                <a:spcPct val="150000"/>
              </a:lnSpc>
              <a:buClr>
                <a:srgbClr val="00B050"/>
              </a:buClr>
              <a:buFont typeface="Wingdings" panose="05000000000000000000" pitchFamily="2" charset="2"/>
              <a:buChar char="Ø"/>
            </a:pPr>
            <a:r>
              <a:rPr lang="en-GB" sz="1400" dirty="0"/>
              <a:t>Active contribution of the trainees</a:t>
            </a:r>
          </a:p>
          <a:p>
            <a:pPr marL="214313" indent="-214313">
              <a:lnSpc>
                <a:spcPct val="150000"/>
              </a:lnSpc>
              <a:buClr>
                <a:srgbClr val="00B050"/>
              </a:buClr>
              <a:buFont typeface="Wingdings" panose="05000000000000000000" pitchFamily="2" charset="2"/>
              <a:buChar char="Ø"/>
            </a:pPr>
            <a:r>
              <a:rPr lang="en-GB" sz="1400" dirty="0"/>
              <a:t>5 days</a:t>
            </a:r>
          </a:p>
        </p:txBody>
      </p:sp>
      <p:pic>
        <p:nvPicPr>
          <p:cNvPr id="10" name="Picture 4" descr="U:\EUSECTRA\EUSECTRA pictures\SLD 4 - Kyrgyzstan, Mongolia - 30.06-04.07.2014\IMG_128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03648" y="3377198"/>
            <a:ext cx="2834934" cy="1594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EUSECTRA\Trainings\2013\2013_11_25 SLD Detection training\13. Photo\Photos_2 26-28.11.2013\IMG_032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080" y="2768510"/>
            <a:ext cx="2862318" cy="160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120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F272CB9A-11DA-403F-8A2C-8ACABB9E55E3}"/>
              </a:ext>
            </a:extLst>
          </p:cNvPr>
          <p:cNvCxnSpPr/>
          <p:nvPr/>
        </p:nvCxnSpPr>
        <p:spPr>
          <a:xfrm>
            <a:off x="4631316" y="299648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E87360-F24A-47BA-928F-2F0179FA8620}"/>
              </a:ext>
            </a:extLst>
          </p:cNvPr>
          <p:cNvCxnSpPr/>
          <p:nvPr/>
        </p:nvCxnSpPr>
        <p:spPr>
          <a:xfrm>
            <a:off x="6309761" y="299648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8346D99-21A2-4F27-AB30-6BF25A60C3AC}"/>
              </a:ext>
            </a:extLst>
          </p:cNvPr>
          <p:cNvCxnSpPr>
            <a:cxnSpLocks/>
          </p:cNvCxnSpPr>
          <p:nvPr/>
        </p:nvCxnSpPr>
        <p:spPr>
          <a:xfrm>
            <a:off x="7999414" y="2996489"/>
            <a:ext cx="115388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2DD698-41EA-44B3-A338-53428D7D5050}"/>
              </a:ext>
            </a:extLst>
          </p:cNvPr>
          <p:cNvCxnSpPr/>
          <p:nvPr/>
        </p:nvCxnSpPr>
        <p:spPr>
          <a:xfrm>
            <a:off x="2933504" y="299648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41C71E-E08E-4C35-AF33-12A46FFB4E28}"/>
              </a:ext>
            </a:extLst>
          </p:cNvPr>
          <p:cNvCxnSpPr/>
          <p:nvPr/>
        </p:nvCxnSpPr>
        <p:spPr>
          <a:xfrm>
            <a:off x="1243429" y="2996489"/>
            <a:ext cx="16896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AF54DAFC-72BF-4C18-B451-30110FC8EBCC}"/>
              </a:ext>
            </a:extLst>
          </p:cNvPr>
          <p:cNvSpPr/>
          <p:nvPr/>
        </p:nvSpPr>
        <p:spPr>
          <a:xfrm>
            <a:off x="862948"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cxnSp>
        <p:nvCxnSpPr>
          <p:cNvPr id="7" name="Straight Connector 6">
            <a:extLst>
              <a:ext uri="{FF2B5EF4-FFF2-40B4-BE49-F238E27FC236}">
                <a16:creationId xmlns:a16="http://schemas.microsoft.com/office/drawing/2014/main" id="{6AB54977-33F8-4105-824C-3D0C493D5B00}"/>
              </a:ext>
            </a:extLst>
          </p:cNvPr>
          <p:cNvCxnSpPr>
            <a:cxnSpLocks/>
          </p:cNvCxnSpPr>
          <p:nvPr/>
        </p:nvCxnSpPr>
        <p:spPr>
          <a:xfrm>
            <a:off x="0" y="2996489"/>
            <a:ext cx="115388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ADB8234-7655-4312-99D5-ACC91B4B894B}"/>
              </a:ext>
            </a:extLst>
          </p:cNvPr>
          <p:cNvSpPr/>
          <p:nvPr/>
        </p:nvSpPr>
        <p:spPr>
          <a:xfrm>
            <a:off x="1136196" y="2925052"/>
            <a:ext cx="142875" cy="142875"/>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Circle: Hollow 8">
            <a:extLst>
              <a:ext uri="{FF2B5EF4-FFF2-40B4-BE49-F238E27FC236}">
                <a16:creationId xmlns:a16="http://schemas.microsoft.com/office/drawing/2014/main" id="{868629C6-9D56-44C4-A90C-D16F2E7AA94B}"/>
              </a:ext>
            </a:extLst>
          </p:cNvPr>
          <p:cNvSpPr/>
          <p:nvPr/>
        </p:nvSpPr>
        <p:spPr>
          <a:xfrm>
            <a:off x="1046899" y="2835754"/>
            <a:ext cx="321470" cy="321470"/>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0" name="Circle: Hollow 9">
            <a:extLst>
              <a:ext uri="{FF2B5EF4-FFF2-40B4-BE49-F238E27FC236}">
                <a16:creationId xmlns:a16="http://schemas.microsoft.com/office/drawing/2014/main" id="{1E0E5245-3E9D-45CB-A2A2-78E37536928E}"/>
              </a:ext>
            </a:extLst>
          </p:cNvPr>
          <p:cNvSpPr/>
          <p:nvPr/>
        </p:nvSpPr>
        <p:spPr>
          <a:xfrm>
            <a:off x="947245"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cxnSp>
        <p:nvCxnSpPr>
          <p:cNvPr id="12" name="Straight Connector 11">
            <a:extLst>
              <a:ext uri="{FF2B5EF4-FFF2-40B4-BE49-F238E27FC236}">
                <a16:creationId xmlns:a16="http://schemas.microsoft.com/office/drawing/2014/main" id="{1B8353AA-1A28-4FAD-AF44-130B899BAAE4}"/>
              </a:ext>
            </a:extLst>
          </p:cNvPr>
          <p:cNvCxnSpPr>
            <a:cxnSpLocks/>
          </p:cNvCxnSpPr>
          <p:nvPr/>
        </p:nvCxnSpPr>
        <p:spPr>
          <a:xfrm flipV="1">
            <a:off x="1207634" y="3256879"/>
            <a:ext cx="0" cy="77504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6B49B4F-63E8-4430-9059-553CBCA3AB43}"/>
              </a:ext>
            </a:extLst>
          </p:cNvPr>
          <p:cNvSpPr/>
          <p:nvPr/>
        </p:nvSpPr>
        <p:spPr>
          <a:xfrm>
            <a:off x="1161044" y="4013069"/>
            <a:ext cx="93180" cy="9318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TextBox 15">
            <a:extLst>
              <a:ext uri="{FF2B5EF4-FFF2-40B4-BE49-F238E27FC236}">
                <a16:creationId xmlns:a16="http://schemas.microsoft.com/office/drawing/2014/main" id="{E959B938-7387-4E6C-B81C-CA1B61488588}"/>
              </a:ext>
            </a:extLst>
          </p:cNvPr>
          <p:cNvSpPr txBox="1"/>
          <p:nvPr/>
        </p:nvSpPr>
        <p:spPr>
          <a:xfrm>
            <a:off x="639364" y="2221373"/>
            <a:ext cx="1136540" cy="507831"/>
          </a:xfrm>
          <a:prstGeom prst="rect">
            <a:avLst/>
          </a:prstGeom>
          <a:noFill/>
        </p:spPr>
        <p:txBody>
          <a:bodyPr wrap="square" rtlCol="0">
            <a:spAutoFit/>
          </a:bodyPr>
          <a:lstStyle/>
          <a:p>
            <a:pPr algn="ctr"/>
            <a:r>
              <a:rPr lang="en-US" sz="2700" dirty="0" smtClean="0">
                <a:solidFill>
                  <a:srgbClr val="03A1A4"/>
                </a:solidFill>
                <a:latin typeface="Century Gothic" panose="020B0502020202020204" pitchFamily="34" charset="0"/>
              </a:rPr>
              <a:t>2005</a:t>
            </a:r>
            <a:endParaRPr lang="en-US" sz="27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id="{E623F98E-5FFF-4701-A99F-87B202C66033}"/>
              </a:ext>
            </a:extLst>
          </p:cNvPr>
          <p:cNvSpPr txBox="1"/>
          <p:nvPr/>
        </p:nvSpPr>
        <p:spPr>
          <a:xfrm>
            <a:off x="194114" y="4156073"/>
            <a:ext cx="2225276" cy="415498"/>
          </a:xfrm>
          <a:prstGeom prst="rect">
            <a:avLst/>
          </a:prstGeom>
          <a:noFill/>
        </p:spPr>
        <p:txBody>
          <a:bodyPr wrap="square" rtlCol="0">
            <a:spAutoFit/>
          </a:bodyPr>
          <a:lstStyle/>
          <a:p>
            <a:r>
              <a:rPr lang="en-US" sz="1050" dirty="0" smtClean="0">
                <a:solidFill>
                  <a:schemeClr val="bg2">
                    <a:lumMod val="50000"/>
                  </a:schemeClr>
                </a:solidFill>
                <a:latin typeface="Century Gothic" panose="020B0502020202020204" pitchFamily="34" charset="0"/>
              </a:rPr>
              <a:t>BMWG creation and decision of common training material</a:t>
            </a:r>
            <a:endParaRPr lang="en-US" sz="1050" dirty="0">
              <a:solidFill>
                <a:schemeClr val="bg2">
                  <a:lumMod val="50000"/>
                </a:schemeClr>
              </a:solidFill>
              <a:latin typeface="Century Gothic" panose="020B0502020202020204" pitchFamily="34" charset="0"/>
            </a:endParaRPr>
          </a:p>
        </p:txBody>
      </p:sp>
      <p:sp>
        <p:nvSpPr>
          <p:cNvPr id="18" name="Arc 17">
            <a:extLst>
              <a:ext uri="{FF2B5EF4-FFF2-40B4-BE49-F238E27FC236}">
                <a16:creationId xmlns:a16="http://schemas.microsoft.com/office/drawing/2014/main" id="{B54B9C7B-4DA7-40E1-B723-68758EB971FE}"/>
              </a:ext>
            </a:extLst>
          </p:cNvPr>
          <p:cNvSpPr/>
          <p:nvPr/>
        </p:nvSpPr>
        <p:spPr>
          <a:xfrm rot="5400000">
            <a:off x="2541806"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20" name="Oval 19">
            <a:extLst>
              <a:ext uri="{FF2B5EF4-FFF2-40B4-BE49-F238E27FC236}">
                <a16:creationId xmlns:a16="http://schemas.microsoft.com/office/drawing/2014/main" id="{037A3CB3-AA60-41C6-B92B-B84EC0A87E61}"/>
              </a:ext>
            </a:extLst>
          </p:cNvPr>
          <p:cNvSpPr/>
          <p:nvPr/>
        </p:nvSpPr>
        <p:spPr>
          <a:xfrm>
            <a:off x="2815055" y="2925052"/>
            <a:ext cx="142875" cy="142875"/>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Circle: Hollow 20">
            <a:extLst>
              <a:ext uri="{FF2B5EF4-FFF2-40B4-BE49-F238E27FC236}">
                <a16:creationId xmlns:a16="http://schemas.microsoft.com/office/drawing/2014/main" id="{5AB77009-91CD-4089-A339-205E1FD860BA}"/>
              </a:ext>
            </a:extLst>
          </p:cNvPr>
          <p:cNvSpPr/>
          <p:nvPr/>
        </p:nvSpPr>
        <p:spPr>
          <a:xfrm>
            <a:off x="2725757" y="2835754"/>
            <a:ext cx="321470" cy="321470"/>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2" name="Circle: Hollow 21">
            <a:extLst>
              <a:ext uri="{FF2B5EF4-FFF2-40B4-BE49-F238E27FC236}">
                <a16:creationId xmlns:a16="http://schemas.microsoft.com/office/drawing/2014/main" id="{EB4F978A-6973-4038-9D44-C992F6903D28}"/>
              </a:ext>
            </a:extLst>
          </p:cNvPr>
          <p:cNvSpPr/>
          <p:nvPr/>
        </p:nvSpPr>
        <p:spPr>
          <a:xfrm>
            <a:off x="2626103"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cxnSp>
        <p:nvCxnSpPr>
          <p:cNvPr id="23" name="Straight Connector 22">
            <a:extLst>
              <a:ext uri="{FF2B5EF4-FFF2-40B4-BE49-F238E27FC236}">
                <a16:creationId xmlns:a16="http://schemas.microsoft.com/office/drawing/2014/main" id="{7982AF7D-7FF0-494C-891D-C601C69FAD64}"/>
              </a:ext>
            </a:extLst>
          </p:cNvPr>
          <p:cNvCxnSpPr>
            <a:cxnSpLocks/>
          </p:cNvCxnSpPr>
          <p:nvPr/>
        </p:nvCxnSpPr>
        <p:spPr>
          <a:xfrm flipV="1">
            <a:off x="2886493" y="1961061"/>
            <a:ext cx="0" cy="77504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26033AC-E99E-4309-BD9B-47A98BA0DEA7}"/>
              </a:ext>
            </a:extLst>
          </p:cNvPr>
          <p:cNvSpPr/>
          <p:nvPr/>
        </p:nvSpPr>
        <p:spPr>
          <a:xfrm>
            <a:off x="2839902" y="1926293"/>
            <a:ext cx="93180" cy="9318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TextBox 24">
            <a:extLst>
              <a:ext uri="{FF2B5EF4-FFF2-40B4-BE49-F238E27FC236}">
                <a16:creationId xmlns:a16="http://schemas.microsoft.com/office/drawing/2014/main" id="{D297ECE7-7E0E-48D0-9C27-6FB0E3DB79DD}"/>
              </a:ext>
            </a:extLst>
          </p:cNvPr>
          <p:cNvSpPr txBox="1"/>
          <p:nvPr/>
        </p:nvSpPr>
        <p:spPr>
          <a:xfrm>
            <a:off x="2176156" y="3280910"/>
            <a:ext cx="1623030" cy="507831"/>
          </a:xfrm>
          <a:prstGeom prst="rect">
            <a:avLst/>
          </a:prstGeom>
          <a:noFill/>
        </p:spPr>
        <p:txBody>
          <a:bodyPr wrap="square" rtlCol="0">
            <a:spAutoFit/>
          </a:bodyPr>
          <a:lstStyle/>
          <a:p>
            <a:pPr algn="ctr"/>
            <a:r>
              <a:rPr lang="en-US" sz="2700" dirty="0" smtClean="0">
                <a:solidFill>
                  <a:srgbClr val="EE9524"/>
                </a:solidFill>
                <a:latin typeface="Century Gothic" panose="020B0502020202020204" pitchFamily="34" charset="0"/>
              </a:rPr>
              <a:t>2009...</a:t>
            </a:r>
            <a:endParaRPr lang="en-US" sz="27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id="{7DEA27D8-0CF3-496D-AD7D-2076231DE52C}"/>
              </a:ext>
            </a:extLst>
          </p:cNvPr>
          <p:cNvSpPr txBox="1"/>
          <p:nvPr/>
        </p:nvSpPr>
        <p:spPr>
          <a:xfrm>
            <a:off x="2025392" y="1345247"/>
            <a:ext cx="2400782" cy="577081"/>
          </a:xfrm>
          <a:prstGeom prst="rect">
            <a:avLst/>
          </a:prstGeom>
          <a:noFill/>
        </p:spPr>
        <p:txBody>
          <a:bodyPr wrap="square" rtlCol="0">
            <a:spAutoFit/>
          </a:bodyPr>
          <a:lstStyle/>
          <a:p>
            <a:r>
              <a:rPr lang="en-US" sz="1050" dirty="0" smtClean="0">
                <a:solidFill>
                  <a:schemeClr val="bg2">
                    <a:lumMod val="50000"/>
                  </a:schemeClr>
                </a:solidFill>
                <a:latin typeface="Century Gothic" panose="020B0502020202020204" pitchFamily="34" charset="0"/>
              </a:rPr>
              <a:t>Pilot of FLO and implementation in different international </a:t>
            </a:r>
            <a:r>
              <a:rPr lang="en-US" sz="1050" dirty="0" err="1" smtClean="0">
                <a:solidFill>
                  <a:schemeClr val="bg2">
                    <a:lumMod val="50000"/>
                  </a:schemeClr>
                </a:solidFill>
                <a:latin typeface="Century Gothic" panose="020B0502020202020204" pitchFamily="34" charset="0"/>
              </a:rPr>
              <a:t>programme</a:t>
            </a:r>
            <a:r>
              <a:rPr lang="en-US" sz="1050" dirty="0" smtClean="0">
                <a:solidFill>
                  <a:schemeClr val="bg2">
                    <a:lumMod val="50000"/>
                  </a:schemeClr>
                </a:solidFill>
                <a:latin typeface="Century Gothic" panose="020B0502020202020204" pitchFamily="34" charset="0"/>
              </a:rPr>
              <a:t> of partners </a:t>
            </a:r>
            <a:endParaRPr lang="en-US" sz="1050" dirty="0">
              <a:solidFill>
                <a:schemeClr val="bg2">
                  <a:lumMod val="50000"/>
                </a:schemeClr>
              </a:solidFill>
              <a:latin typeface="Century Gothic" panose="020B0502020202020204" pitchFamily="34" charset="0"/>
            </a:endParaRPr>
          </a:p>
        </p:txBody>
      </p:sp>
      <p:sp>
        <p:nvSpPr>
          <p:cNvPr id="27" name="Arc 26">
            <a:extLst>
              <a:ext uri="{FF2B5EF4-FFF2-40B4-BE49-F238E27FC236}">
                <a16:creationId xmlns:a16="http://schemas.microsoft.com/office/drawing/2014/main" id="{A2636062-43D3-463C-B6BD-741D547DE965}"/>
              </a:ext>
            </a:extLst>
          </p:cNvPr>
          <p:cNvSpPr/>
          <p:nvPr/>
        </p:nvSpPr>
        <p:spPr>
          <a:xfrm>
            <a:off x="4231881"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29" name="Oval 28">
            <a:extLst>
              <a:ext uri="{FF2B5EF4-FFF2-40B4-BE49-F238E27FC236}">
                <a16:creationId xmlns:a16="http://schemas.microsoft.com/office/drawing/2014/main" id="{CDCB9A2B-6699-4804-99AE-7A924FDA4340}"/>
              </a:ext>
            </a:extLst>
          </p:cNvPr>
          <p:cNvSpPr/>
          <p:nvPr/>
        </p:nvSpPr>
        <p:spPr>
          <a:xfrm>
            <a:off x="4505129" y="2925052"/>
            <a:ext cx="142875" cy="142875"/>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Circle: Hollow 29">
            <a:extLst>
              <a:ext uri="{FF2B5EF4-FFF2-40B4-BE49-F238E27FC236}">
                <a16:creationId xmlns:a16="http://schemas.microsoft.com/office/drawing/2014/main" id="{3A6CDF07-EF0B-4379-8FBF-3718BD896047}"/>
              </a:ext>
            </a:extLst>
          </p:cNvPr>
          <p:cNvSpPr/>
          <p:nvPr/>
        </p:nvSpPr>
        <p:spPr>
          <a:xfrm>
            <a:off x="4415832" y="2835754"/>
            <a:ext cx="321470" cy="321470"/>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31" name="Circle: Hollow 30">
            <a:extLst>
              <a:ext uri="{FF2B5EF4-FFF2-40B4-BE49-F238E27FC236}">
                <a16:creationId xmlns:a16="http://schemas.microsoft.com/office/drawing/2014/main" id="{FB3E2DCF-4068-4715-BD27-13370B541EAC}"/>
              </a:ext>
            </a:extLst>
          </p:cNvPr>
          <p:cNvSpPr/>
          <p:nvPr/>
        </p:nvSpPr>
        <p:spPr>
          <a:xfrm>
            <a:off x="4316178"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cxnSp>
        <p:nvCxnSpPr>
          <p:cNvPr id="32" name="Straight Connector 31">
            <a:extLst>
              <a:ext uri="{FF2B5EF4-FFF2-40B4-BE49-F238E27FC236}">
                <a16:creationId xmlns:a16="http://schemas.microsoft.com/office/drawing/2014/main" id="{EA49CDC4-E9AD-4789-BEA6-BFF07A73111B}"/>
              </a:ext>
            </a:extLst>
          </p:cNvPr>
          <p:cNvCxnSpPr>
            <a:cxnSpLocks/>
          </p:cNvCxnSpPr>
          <p:nvPr/>
        </p:nvCxnSpPr>
        <p:spPr>
          <a:xfrm flipV="1">
            <a:off x="4576568" y="3256879"/>
            <a:ext cx="0" cy="77504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D4A8794-EADF-4527-95C6-C9D6781E9C8E}"/>
              </a:ext>
            </a:extLst>
          </p:cNvPr>
          <p:cNvSpPr/>
          <p:nvPr/>
        </p:nvSpPr>
        <p:spPr>
          <a:xfrm>
            <a:off x="4529977" y="4013069"/>
            <a:ext cx="93180" cy="9318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TextBox 33">
            <a:extLst>
              <a:ext uri="{FF2B5EF4-FFF2-40B4-BE49-F238E27FC236}">
                <a16:creationId xmlns:a16="http://schemas.microsoft.com/office/drawing/2014/main" id="{4BE7D141-E60D-4B00-AA4B-1F588212DCAD}"/>
              </a:ext>
            </a:extLst>
          </p:cNvPr>
          <p:cNvSpPr txBox="1"/>
          <p:nvPr/>
        </p:nvSpPr>
        <p:spPr>
          <a:xfrm>
            <a:off x="4008297" y="2221373"/>
            <a:ext cx="1136540" cy="507831"/>
          </a:xfrm>
          <a:prstGeom prst="rect">
            <a:avLst/>
          </a:prstGeom>
          <a:noFill/>
        </p:spPr>
        <p:txBody>
          <a:bodyPr wrap="square" rtlCol="0">
            <a:spAutoFit/>
          </a:bodyPr>
          <a:lstStyle/>
          <a:p>
            <a:pPr algn="ctr"/>
            <a:r>
              <a:rPr lang="en-US" sz="2700" dirty="0" smtClean="0">
                <a:solidFill>
                  <a:srgbClr val="EF3078"/>
                </a:solidFill>
                <a:latin typeface="Century Gothic" panose="020B0502020202020204" pitchFamily="34" charset="0"/>
              </a:rPr>
              <a:t>2014</a:t>
            </a:r>
            <a:endParaRPr lang="en-US" sz="27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id="{0A5C5A36-EC92-462F-BB70-6A797D63B1DD}"/>
              </a:ext>
            </a:extLst>
          </p:cNvPr>
          <p:cNvSpPr txBox="1"/>
          <p:nvPr/>
        </p:nvSpPr>
        <p:spPr>
          <a:xfrm>
            <a:off x="3779863" y="4202239"/>
            <a:ext cx="2400782" cy="738664"/>
          </a:xfrm>
          <a:prstGeom prst="rect">
            <a:avLst/>
          </a:prstGeom>
          <a:noFill/>
        </p:spPr>
        <p:txBody>
          <a:bodyPr wrap="square" rtlCol="0">
            <a:spAutoFit/>
          </a:bodyPr>
          <a:lstStyle/>
          <a:p>
            <a:r>
              <a:rPr lang="en-US" sz="1050" dirty="0" smtClean="0">
                <a:solidFill>
                  <a:schemeClr val="bg2">
                    <a:lumMod val="50000"/>
                  </a:schemeClr>
                </a:solidFill>
                <a:latin typeface="Century Gothic" panose="020B0502020202020204" pitchFamily="34" charset="0"/>
              </a:rPr>
              <a:t>Major revision of curriculum involving additional members (e.g. WCO, DG TAXUD, US agencies…)</a:t>
            </a:r>
            <a:endParaRPr lang="en-US" sz="1050" dirty="0">
              <a:solidFill>
                <a:schemeClr val="bg2">
                  <a:lumMod val="50000"/>
                </a:schemeClr>
              </a:solidFill>
              <a:latin typeface="Century Gothic" panose="020B0502020202020204" pitchFamily="34" charset="0"/>
            </a:endParaRPr>
          </a:p>
        </p:txBody>
      </p:sp>
      <p:sp>
        <p:nvSpPr>
          <p:cNvPr id="45" name="Arc 44">
            <a:extLst>
              <a:ext uri="{FF2B5EF4-FFF2-40B4-BE49-F238E27FC236}">
                <a16:creationId xmlns:a16="http://schemas.microsoft.com/office/drawing/2014/main" id="{E3730103-7F8D-4792-83EE-5FFC4A5D2274}"/>
              </a:ext>
            </a:extLst>
          </p:cNvPr>
          <p:cNvSpPr/>
          <p:nvPr/>
        </p:nvSpPr>
        <p:spPr>
          <a:xfrm rot="5400000">
            <a:off x="5929693"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46" name="Oval 45">
            <a:extLst>
              <a:ext uri="{FF2B5EF4-FFF2-40B4-BE49-F238E27FC236}">
                <a16:creationId xmlns:a16="http://schemas.microsoft.com/office/drawing/2014/main" id="{86694F26-80D5-467D-94C4-C9C860517F5F}"/>
              </a:ext>
            </a:extLst>
          </p:cNvPr>
          <p:cNvSpPr/>
          <p:nvPr/>
        </p:nvSpPr>
        <p:spPr>
          <a:xfrm>
            <a:off x="6202941" y="2925052"/>
            <a:ext cx="142875" cy="142875"/>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Circle: Hollow 46">
            <a:extLst>
              <a:ext uri="{FF2B5EF4-FFF2-40B4-BE49-F238E27FC236}">
                <a16:creationId xmlns:a16="http://schemas.microsoft.com/office/drawing/2014/main" id="{B0789B4A-0620-4211-9109-6DBE9A07FE51}"/>
              </a:ext>
            </a:extLst>
          </p:cNvPr>
          <p:cNvSpPr/>
          <p:nvPr/>
        </p:nvSpPr>
        <p:spPr>
          <a:xfrm>
            <a:off x="6113644" y="2835754"/>
            <a:ext cx="321470" cy="321470"/>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48" name="Circle: Hollow 47">
            <a:extLst>
              <a:ext uri="{FF2B5EF4-FFF2-40B4-BE49-F238E27FC236}">
                <a16:creationId xmlns:a16="http://schemas.microsoft.com/office/drawing/2014/main" id="{9C63B36C-028C-4461-9179-02E81EA9B830}"/>
              </a:ext>
            </a:extLst>
          </p:cNvPr>
          <p:cNvSpPr/>
          <p:nvPr/>
        </p:nvSpPr>
        <p:spPr>
          <a:xfrm>
            <a:off x="6013990"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cxnSp>
        <p:nvCxnSpPr>
          <p:cNvPr id="49" name="Straight Connector 48">
            <a:extLst>
              <a:ext uri="{FF2B5EF4-FFF2-40B4-BE49-F238E27FC236}">
                <a16:creationId xmlns:a16="http://schemas.microsoft.com/office/drawing/2014/main" id="{15E6C7CE-0DCB-4A82-B08E-519AC3270B85}"/>
              </a:ext>
            </a:extLst>
          </p:cNvPr>
          <p:cNvCxnSpPr>
            <a:cxnSpLocks/>
          </p:cNvCxnSpPr>
          <p:nvPr/>
        </p:nvCxnSpPr>
        <p:spPr>
          <a:xfrm flipV="1">
            <a:off x="6274379" y="1961061"/>
            <a:ext cx="0" cy="77504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4CFE38F3-7830-46D8-95EE-69DB62ED465D}"/>
              </a:ext>
            </a:extLst>
          </p:cNvPr>
          <p:cNvSpPr/>
          <p:nvPr/>
        </p:nvSpPr>
        <p:spPr>
          <a:xfrm>
            <a:off x="6227789" y="1926293"/>
            <a:ext cx="93180" cy="9318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TextBox 50">
            <a:extLst>
              <a:ext uri="{FF2B5EF4-FFF2-40B4-BE49-F238E27FC236}">
                <a16:creationId xmlns:a16="http://schemas.microsoft.com/office/drawing/2014/main" id="{65F62DC2-C651-4B22-B4CB-1846861868F6}"/>
              </a:ext>
            </a:extLst>
          </p:cNvPr>
          <p:cNvSpPr txBox="1"/>
          <p:nvPr/>
        </p:nvSpPr>
        <p:spPr>
          <a:xfrm>
            <a:off x="5706109" y="3286959"/>
            <a:ext cx="1136540" cy="507831"/>
          </a:xfrm>
          <a:prstGeom prst="rect">
            <a:avLst/>
          </a:prstGeom>
          <a:noFill/>
        </p:spPr>
        <p:txBody>
          <a:bodyPr wrap="square" rtlCol="0">
            <a:spAutoFit/>
          </a:bodyPr>
          <a:lstStyle/>
          <a:p>
            <a:pPr algn="ctr"/>
            <a:r>
              <a:rPr lang="en-US" sz="2700" dirty="0" smtClean="0">
                <a:solidFill>
                  <a:srgbClr val="1C7CBB"/>
                </a:solidFill>
                <a:latin typeface="Century Gothic" panose="020B0502020202020204" pitchFamily="34" charset="0"/>
              </a:rPr>
              <a:t>2015</a:t>
            </a:r>
            <a:endParaRPr lang="en-US" sz="2700"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id="{44337E62-7F21-4CD3-9B0D-507A64DF7728}"/>
              </a:ext>
            </a:extLst>
          </p:cNvPr>
          <p:cNvSpPr txBox="1"/>
          <p:nvPr/>
        </p:nvSpPr>
        <p:spPr>
          <a:xfrm>
            <a:off x="5418674" y="1295312"/>
            <a:ext cx="2400782" cy="577081"/>
          </a:xfrm>
          <a:prstGeom prst="rect">
            <a:avLst/>
          </a:prstGeom>
          <a:noFill/>
        </p:spPr>
        <p:txBody>
          <a:bodyPr wrap="square" rtlCol="0">
            <a:spAutoFit/>
          </a:bodyPr>
          <a:lstStyle/>
          <a:p>
            <a:r>
              <a:rPr lang="en-US" sz="1050" dirty="0" smtClean="0">
                <a:solidFill>
                  <a:schemeClr val="bg2">
                    <a:lumMod val="50000"/>
                  </a:schemeClr>
                </a:solidFill>
                <a:latin typeface="Century Gothic" panose="020B0502020202020204" pitchFamily="34" charset="0"/>
              </a:rPr>
              <a:t>Course V2 piloted @EUSECTRA, then in 2016 in Slovakia @national training </a:t>
            </a:r>
            <a:r>
              <a:rPr lang="en-US" sz="1050" dirty="0" err="1" smtClean="0">
                <a:solidFill>
                  <a:schemeClr val="bg2">
                    <a:lumMod val="50000"/>
                  </a:schemeClr>
                </a:solidFill>
                <a:latin typeface="Century Gothic" panose="020B0502020202020204" pitchFamily="34" charset="0"/>
              </a:rPr>
              <a:t>centre</a:t>
            </a:r>
            <a:endParaRPr lang="en-US" sz="1050" dirty="0">
              <a:solidFill>
                <a:schemeClr val="bg2">
                  <a:lumMod val="50000"/>
                </a:schemeClr>
              </a:solidFill>
              <a:latin typeface="Century Gothic" panose="020B0502020202020204" pitchFamily="34" charset="0"/>
            </a:endParaRPr>
          </a:p>
        </p:txBody>
      </p:sp>
      <p:sp>
        <p:nvSpPr>
          <p:cNvPr id="53" name="Arc 52">
            <a:extLst>
              <a:ext uri="{FF2B5EF4-FFF2-40B4-BE49-F238E27FC236}">
                <a16:creationId xmlns:a16="http://schemas.microsoft.com/office/drawing/2014/main" id="{FC85B459-7BA2-4C61-9178-E1CE5EFAEC56}"/>
              </a:ext>
            </a:extLst>
          </p:cNvPr>
          <p:cNvSpPr/>
          <p:nvPr/>
        </p:nvSpPr>
        <p:spPr>
          <a:xfrm>
            <a:off x="7608138" y="2651803"/>
            <a:ext cx="689372" cy="68937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55" name="Oval 54">
            <a:extLst>
              <a:ext uri="{FF2B5EF4-FFF2-40B4-BE49-F238E27FC236}">
                <a16:creationId xmlns:a16="http://schemas.microsoft.com/office/drawing/2014/main" id="{4A6EEA54-5314-432F-B5DF-B223248AB8AA}"/>
              </a:ext>
            </a:extLst>
          </p:cNvPr>
          <p:cNvSpPr/>
          <p:nvPr/>
        </p:nvSpPr>
        <p:spPr>
          <a:xfrm>
            <a:off x="7881386" y="2925052"/>
            <a:ext cx="142875" cy="14287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6" name="Circle: Hollow 55">
            <a:extLst>
              <a:ext uri="{FF2B5EF4-FFF2-40B4-BE49-F238E27FC236}">
                <a16:creationId xmlns:a16="http://schemas.microsoft.com/office/drawing/2014/main" id="{0C983C23-7914-456E-AA37-90FEEBD851C0}"/>
              </a:ext>
            </a:extLst>
          </p:cNvPr>
          <p:cNvSpPr/>
          <p:nvPr/>
        </p:nvSpPr>
        <p:spPr>
          <a:xfrm>
            <a:off x="7792089" y="2835754"/>
            <a:ext cx="321470" cy="321470"/>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57" name="Circle: Hollow 56">
            <a:extLst>
              <a:ext uri="{FF2B5EF4-FFF2-40B4-BE49-F238E27FC236}">
                <a16:creationId xmlns:a16="http://schemas.microsoft.com/office/drawing/2014/main" id="{CD810234-B3DF-4AE8-B7F5-9B91C3FEE8A3}"/>
              </a:ext>
            </a:extLst>
          </p:cNvPr>
          <p:cNvSpPr/>
          <p:nvPr/>
        </p:nvSpPr>
        <p:spPr>
          <a:xfrm>
            <a:off x="7692435" y="2736100"/>
            <a:ext cx="520778" cy="520778"/>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cxnSp>
        <p:nvCxnSpPr>
          <p:cNvPr id="58" name="Straight Connector 57">
            <a:extLst>
              <a:ext uri="{FF2B5EF4-FFF2-40B4-BE49-F238E27FC236}">
                <a16:creationId xmlns:a16="http://schemas.microsoft.com/office/drawing/2014/main" id="{A61A79A1-830D-43A5-991E-41089FE309F5}"/>
              </a:ext>
            </a:extLst>
          </p:cNvPr>
          <p:cNvCxnSpPr>
            <a:cxnSpLocks/>
          </p:cNvCxnSpPr>
          <p:nvPr/>
        </p:nvCxnSpPr>
        <p:spPr>
          <a:xfrm flipV="1">
            <a:off x="7952825" y="3256879"/>
            <a:ext cx="0" cy="77504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91D217BA-6735-41FC-ADDE-ADA84BF5E891}"/>
              </a:ext>
            </a:extLst>
          </p:cNvPr>
          <p:cNvSpPr/>
          <p:nvPr/>
        </p:nvSpPr>
        <p:spPr>
          <a:xfrm>
            <a:off x="7906234" y="4013069"/>
            <a:ext cx="93180" cy="9318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TextBox 59">
            <a:extLst>
              <a:ext uri="{FF2B5EF4-FFF2-40B4-BE49-F238E27FC236}">
                <a16:creationId xmlns:a16="http://schemas.microsoft.com/office/drawing/2014/main" id="{493BBA26-6FB6-4EDA-AE7C-332D388F6619}"/>
              </a:ext>
            </a:extLst>
          </p:cNvPr>
          <p:cNvSpPr txBox="1"/>
          <p:nvPr/>
        </p:nvSpPr>
        <p:spPr>
          <a:xfrm>
            <a:off x="7384554" y="2221373"/>
            <a:ext cx="1136540" cy="507831"/>
          </a:xfrm>
          <a:prstGeom prst="rect">
            <a:avLst/>
          </a:prstGeom>
          <a:noFill/>
        </p:spPr>
        <p:txBody>
          <a:bodyPr wrap="square" rtlCol="0">
            <a:spAutoFit/>
          </a:bodyPr>
          <a:lstStyle/>
          <a:p>
            <a:pPr algn="ctr"/>
            <a:r>
              <a:rPr lang="en-US" sz="2700" dirty="0" smtClean="0">
                <a:solidFill>
                  <a:schemeClr val="accent6">
                    <a:lumMod val="50000"/>
                  </a:schemeClr>
                </a:solidFill>
                <a:latin typeface="Century Gothic" panose="020B0502020202020204" pitchFamily="34" charset="0"/>
              </a:rPr>
              <a:t>2020</a:t>
            </a:r>
            <a:endParaRPr lang="en-US" sz="2700" dirty="0">
              <a:solidFill>
                <a:schemeClr val="accent6">
                  <a:lumMod val="50000"/>
                </a:schemeClr>
              </a:solidFill>
              <a:latin typeface="Century Gothic" panose="020B0502020202020204" pitchFamily="34" charset="0"/>
            </a:endParaRPr>
          </a:p>
        </p:txBody>
      </p:sp>
      <p:sp>
        <p:nvSpPr>
          <p:cNvPr id="61" name="TextBox 60">
            <a:extLst>
              <a:ext uri="{FF2B5EF4-FFF2-40B4-BE49-F238E27FC236}">
                <a16:creationId xmlns:a16="http://schemas.microsoft.com/office/drawing/2014/main" id="{8710CEB2-4E11-44C6-A201-5DCB3EA9A265}"/>
              </a:ext>
            </a:extLst>
          </p:cNvPr>
          <p:cNvSpPr txBox="1"/>
          <p:nvPr/>
        </p:nvSpPr>
        <p:spPr>
          <a:xfrm>
            <a:off x="6913168" y="4026056"/>
            <a:ext cx="2400782" cy="577081"/>
          </a:xfrm>
          <a:prstGeom prst="rect">
            <a:avLst/>
          </a:prstGeom>
          <a:noFill/>
        </p:spPr>
        <p:txBody>
          <a:bodyPr wrap="square" rtlCol="0">
            <a:spAutoFit/>
          </a:bodyPr>
          <a:lstStyle/>
          <a:p>
            <a:r>
              <a:rPr lang="en-US" sz="1050" dirty="0" smtClean="0">
                <a:solidFill>
                  <a:schemeClr val="bg2">
                    <a:lumMod val="50000"/>
                  </a:schemeClr>
                </a:solidFill>
                <a:latin typeface="Century Gothic" panose="020B0502020202020204" pitchFamily="34" charset="0"/>
              </a:rPr>
              <a:t>Revision and implementation of course with new teaching methods and approaches</a:t>
            </a:r>
            <a:endParaRPr lang="en-US" sz="1050" dirty="0">
              <a:solidFill>
                <a:schemeClr val="bg2">
                  <a:lumMod val="50000"/>
                </a:schemeClr>
              </a:solidFill>
              <a:latin typeface="Century Gothic" panose="020B0502020202020204" pitchFamily="34" charset="0"/>
            </a:endParaRPr>
          </a:p>
        </p:txBody>
      </p:sp>
      <p:cxnSp>
        <p:nvCxnSpPr>
          <p:cNvPr id="64" name="Straight Connector 63">
            <a:extLst>
              <a:ext uri="{FF2B5EF4-FFF2-40B4-BE49-F238E27FC236}">
                <a16:creationId xmlns:a16="http://schemas.microsoft.com/office/drawing/2014/main" id="{5CE23E97-80CA-4DCE-905B-0371552128FB}"/>
              </a:ext>
            </a:extLst>
          </p:cNvPr>
          <p:cNvCxnSpPr>
            <a:cxnSpLocks/>
          </p:cNvCxnSpPr>
          <p:nvPr/>
        </p:nvCxnSpPr>
        <p:spPr>
          <a:xfrm>
            <a:off x="488743" y="4659282"/>
            <a:ext cx="1536649"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6AF9195-D1C7-4EAB-9766-CBBD5AC04E3E}"/>
              </a:ext>
            </a:extLst>
          </p:cNvPr>
          <p:cNvCxnSpPr>
            <a:cxnSpLocks/>
          </p:cNvCxnSpPr>
          <p:nvPr/>
        </p:nvCxnSpPr>
        <p:spPr>
          <a:xfrm>
            <a:off x="3854832" y="4928794"/>
            <a:ext cx="1536649"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7FD0854-B613-4503-8F9F-7EBA21977DB6}"/>
              </a:ext>
            </a:extLst>
          </p:cNvPr>
          <p:cNvCxnSpPr>
            <a:cxnSpLocks/>
          </p:cNvCxnSpPr>
          <p:nvPr/>
        </p:nvCxnSpPr>
        <p:spPr>
          <a:xfrm>
            <a:off x="7241325" y="4659282"/>
            <a:ext cx="1536649"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67D5D77-7183-46A2-913A-91854EB46B5B}"/>
              </a:ext>
            </a:extLst>
          </p:cNvPr>
          <p:cNvCxnSpPr>
            <a:cxnSpLocks/>
          </p:cNvCxnSpPr>
          <p:nvPr/>
        </p:nvCxnSpPr>
        <p:spPr>
          <a:xfrm>
            <a:off x="2105977" y="1203598"/>
            <a:ext cx="1536649"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FE4C8AC-856E-47A1-86C3-D3143F6DF56B}"/>
              </a:ext>
            </a:extLst>
          </p:cNvPr>
          <p:cNvCxnSpPr>
            <a:cxnSpLocks/>
          </p:cNvCxnSpPr>
          <p:nvPr/>
        </p:nvCxnSpPr>
        <p:spPr>
          <a:xfrm>
            <a:off x="5496021" y="1203598"/>
            <a:ext cx="1536649"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C17817C-AF36-4468-94FC-44DCFF825290}"/>
              </a:ext>
            </a:extLst>
          </p:cNvPr>
          <p:cNvSpPr txBox="1"/>
          <p:nvPr/>
        </p:nvSpPr>
        <p:spPr>
          <a:xfrm>
            <a:off x="769861" y="0"/>
            <a:ext cx="7613409" cy="1077218"/>
          </a:xfrm>
          <a:prstGeom prst="rect">
            <a:avLst/>
          </a:prstGeom>
          <a:noFill/>
        </p:spPr>
        <p:txBody>
          <a:bodyPr wrap="square" rtlCol="0">
            <a:spAutoFit/>
          </a:bodyPr>
          <a:lstStyle/>
          <a:p>
            <a:pPr algn="ctr"/>
            <a:r>
              <a:rPr lang="en-US" sz="3200" b="1" dirty="0">
                <a:solidFill>
                  <a:srgbClr val="164194"/>
                </a:solidFill>
                <a:latin typeface="+mj-lt"/>
                <a:ea typeface="+mj-ea"/>
                <a:cs typeface="+mj-cs"/>
              </a:rPr>
              <a:t>BMWG FLO training </a:t>
            </a:r>
            <a:r>
              <a:rPr lang="en-US" sz="3200" b="1" dirty="0" smtClean="0">
                <a:solidFill>
                  <a:srgbClr val="164194"/>
                </a:solidFill>
                <a:latin typeface="+mj-lt"/>
                <a:ea typeface="+mj-ea"/>
                <a:cs typeface="+mj-cs"/>
              </a:rPr>
              <a:t>major milestones</a:t>
            </a:r>
            <a:endParaRPr lang="en-US" sz="3200" b="1" dirty="0">
              <a:solidFill>
                <a:srgbClr val="164194"/>
              </a:solidFill>
              <a:latin typeface="+mj-lt"/>
              <a:ea typeface="+mj-ea"/>
              <a:cs typeface="+mj-cs"/>
            </a:endParaRPr>
          </a:p>
        </p:txBody>
      </p:sp>
      <p:pic>
        <p:nvPicPr>
          <p:cNvPr id="62" name="Picture 61"/>
          <p:cNvPicPr>
            <a:picLocks noChangeAspect="1"/>
          </p:cNvPicPr>
          <p:nvPr/>
        </p:nvPicPr>
        <p:blipFill rotWithShape="1">
          <a:blip r:embed="rId2" cstate="screen">
            <a:extLst>
              <a:ext uri="{28A0092B-C50C-407E-A947-70E740481C1C}">
                <a14:useLocalDpi xmlns:a14="http://schemas.microsoft.com/office/drawing/2010/main"/>
              </a:ext>
            </a:extLst>
          </a:blip>
          <a:srcRect l="1" t="85897" r="82746" b="682"/>
          <a:stretch/>
        </p:blipFill>
        <p:spPr>
          <a:xfrm>
            <a:off x="112291" y="3453744"/>
            <a:ext cx="1031446" cy="601857"/>
          </a:xfrm>
          <a:prstGeom prst="rect">
            <a:avLst/>
          </a:prstGeom>
        </p:spPr>
      </p:pic>
      <p:pic>
        <p:nvPicPr>
          <p:cNvPr id="65" name="Picture 8" descr="IMG_028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293"/>
          <a:stretch/>
        </p:blipFill>
        <p:spPr bwMode="auto">
          <a:xfrm>
            <a:off x="2373556" y="3810262"/>
            <a:ext cx="1136700" cy="108657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794315" y="3788741"/>
            <a:ext cx="1075310" cy="716873"/>
          </a:xfrm>
          <a:prstGeom prst="rect">
            <a:avLst/>
          </a:prstGeom>
          <a:effectLst>
            <a:softEdge rad="63500"/>
          </a:effectLst>
        </p:spPr>
      </p:pic>
    </p:spTree>
    <p:extLst>
      <p:ext uri="{BB962C8B-B14F-4D97-AF65-F5344CB8AC3E}">
        <p14:creationId xmlns:p14="http://schemas.microsoft.com/office/powerpoint/2010/main" val="397574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par>
                                <p:cTn id="56" presetID="2" presetClass="entr" presetSubtype="4"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 calcmode="lin" valueType="num">
                                      <p:cBhvr additive="base">
                                        <p:cTn id="58" dur="500" fill="hold"/>
                                        <p:tgtEl>
                                          <p:spTgt spid="62"/>
                                        </p:tgtEl>
                                        <p:attrNameLst>
                                          <p:attrName>ppt_x</p:attrName>
                                        </p:attrNameLst>
                                      </p:cBhvr>
                                      <p:tavLst>
                                        <p:tav tm="0">
                                          <p:val>
                                            <p:strVal val="#ppt_x"/>
                                          </p:val>
                                        </p:tav>
                                        <p:tav tm="100000">
                                          <p:val>
                                            <p:strVal val="#ppt_x"/>
                                          </p:val>
                                        </p:tav>
                                      </p:tavLst>
                                    </p:anim>
                                    <p:anim calcmode="lin" valueType="num">
                                      <p:cBhvr additive="base">
                                        <p:cTn id="59" dur="500" fill="hold"/>
                                        <p:tgtEl>
                                          <p:spTgt spid="62"/>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2" presetClass="entr" presetSubtype="8"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0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5500"/>
                            </p:stCondLst>
                            <p:childTnLst>
                              <p:par>
                                <p:cTn id="77" presetID="53" presetClass="entr" presetSubtype="16"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00"/>
                                        <p:tgtEl>
                                          <p:spTgt spid="23"/>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par>
                          <p:cTn id="92" fill="hold">
                            <p:stCondLst>
                              <p:cond delay="7000"/>
                            </p:stCondLst>
                            <p:childTnLst>
                              <p:par>
                                <p:cTn id="93" presetID="53" presetClass="entr" presetSubtype="16"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Effect transition="in" filter="fade">
                                      <p:cBhvr>
                                        <p:cTn id="97" dur="500"/>
                                        <p:tgtEl>
                                          <p:spTgt spid="18"/>
                                        </p:tgtEl>
                                      </p:cBhvr>
                                    </p:animEffect>
                                  </p:childTnLst>
                                </p:cTn>
                              </p:par>
                              <p:par>
                                <p:cTn id="98" presetID="42" presetClass="entr" presetSubtype="0"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strVal val="#ppt_x"/>
                                          </p:val>
                                        </p:tav>
                                        <p:tav tm="100000">
                                          <p:val>
                                            <p:strVal val="#ppt_x"/>
                                          </p:val>
                                        </p:tav>
                                      </p:tavLst>
                                    </p:anim>
                                    <p:anim calcmode="lin" valueType="num">
                                      <p:cBhvr>
                                        <p:cTn id="102" dur="500" fill="hold"/>
                                        <p:tgtEl>
                                          <p:spTgt spid="2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strVal val="#ppt_x"/>
                                          </p:val>
                                        </p:tav>
                                        <p:tav tm="100000">
                                          <p:val>
                                            <p:strVal val="#ppt_x"/>
                                          </p:val>
                                        </p:tav>
                                      </p:tavLst>
                                    </p:anim>
                                    <p:anim calcmode="lin" valueType="num">
                                      <p:cBhvr>
                                        <p:cTn id="107" dur="500" fill="hold"/>
                                        <p:tgtEl>
                                          <p:spTgt spid="26"/>
                                        </p:tgtEl>
                                        <p:attrNameLst>
                                          <p:attrName>ppt_y</p:attrName>
                                        </p:attrNameLst>
                                      </p:cBhvr>
                                      <p:tavLst>
                                        <p:tav tm="0">
                                          <p:val>
                                            <p:strVal val="#ppt_y-.1"/>
                                          </p:val>
                                        </p:tav>
                                        <p:tav tm="100000">
                                          <p:val>
                                            <p:strVal val="#ppt_y"/>
                                          </p:val>
                                        </p:tav>
                                      </p:tavLst>
                                    </p:anim>
                                  </p:childTnLst>
                                </p:cTn>
                              </p:par>
                            </p:childTnLst>
                          </p:cTn>
                        </p:par>
                        <p:par>
                          <p:cTn id="108" fill="hold">
                            <p:stCondLst>
                              <p:cond delay="7500"/>
                            </p:stCondLst>
                            <p:childTnLst>
                              <p:par>
                                <p:cTn id="109" presetID="22" presetClass="entr" presetSubtype="8" fill="hold"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wipe(left)">
                                      <p:cBhvr>
                                        <p:cTn id="111" dur="500"/>
                                        <p:tgtEl>
                                          <p:spTgt spid="68"/>
                                        </p:tgtEl>
                                      </p:cBhvr>
                                    </p:animEffect>
                                  </p:childTnLst>
                                </p:cTn>
                              </p:par>
                            </p:childTnLst>
                          </p:cTn>
                        </p:par>
                        <p:par>
                          <p:cTn id="112" fill="hold">
                            <p:stCondLst>
                              <p:cond delay="8000"/>
                            </p:stCondLst>
                            <p:childTnLst>
                              <p:par>
                                <p:cTn id="113" presetID="22" presetClass="entr" presetSubtype="8" fill="hold"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left)">
                                      <p:cBhvr>
                                        <p:cTn id="115" dur="500"/>
                                        <p:tgtEl>
                                          <p:spTgt spid="28"/>
                                        </p:tgtEl>
                                      </p:cBhvr>
                                    </p:animEffect>
                                  </p:childTnLst>
                                </p:cTn>
                              </p:par>
                            </p:childTnLst>
                          </p:cTn>
                        </p:par>
                        <p:par>
                          <p:cTn id="116" fill="hold">
                            <p:stCondLst>
                              <p:cond delay="8500"/>
                            </p:stCondLst>
                            <p:childTnLst>
                              <p:par>
                                <p:cTn id="117" presetID="53" presetClass="entr" presetSubtype="16" fill="hold" grpId="0" nodeType="after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p:cTn id="119" dur="500" fill="hold"/>
                                        <p:tgtEl>
                                          <p:spTgt spid="29"/>
                                        </p:tgtEl>
                                        <p:attrNameLst>
                                          <p:attrName>ppt_w</p:attrName>
                                        </p:attrNameLst>
                                      </p:cBhvr>
                                      <p:tavLst>
                                        <p:tav tm="0">
                                          <p:val>
                                            <p:fltVal val="0"/>
                                          </p:val>
                                        </p:tav>
                                        <p:tav tm="100000">
                                          <p:val>
                                            <p:strVal val="#ppt_w"/>
                                          </p:val>
                                        </p:tav>
                                      </p:tavLst>
                                    </p:anim>
                                    <p:anim calcmode="lin" valueType="num">
                                      <p:cBhvr>
                                        <p:cTn id="120" dur="500" fill="hold"/>
                                        <p:tgtEl>
                                          <p:spTgt spid="29"/>
                                        </p:tgtEl>
                                        <p:attrNameLst>
                                          <p:attrName>ppt_h</p:attrName>
                                        </p:attrNameLst>
                                      </p:cBhvr>
                                      <p:tavLst>
                                        <p:tav tm="0">
                                          <p:val>
                                            <p:fltVal val="0"/>
                                          </p:val>
                                        </p:tav>
                                        <p:tav tm="100000">
                                          <p:val>
                                            <p:strVal val="#ppt_h"/>
                                          </p:val>
                                        </p:tav>
                                      </p:tavLst>
                                    </p:anim>
                                    <p:animEffect transition="in" filter="fade">
                                      <p:cBhvr>
                                        <p:cTn id="121" dur="500"/>
                                        <p:tgtEl>
                                          <p:spTgt spid="29"/>
                                        </p:tgtEl>
                                      </p:cBhvr>
                                    </p:animEffect>
                                  </p:childTnLst>
                                </p:cTn>
                              </p:par>
                            </p:childTnLst>
                          </p:cTn>
                        </p:par>
                        <p:par>
                          <p:cTn id="122" fill="hold">
                            <p:stCondLst>
                              <p:cond delay="9000"/>
                            </p:stCondLst>
                            <p:childTnLst>
                              <p:par>
                                <p:cTn id="123" presetID="53" presetClass="entr" presetSubtype="16" fill="hold" grpId="0" nodeType="afterEffect">
                                  <p:stCondLst>
                                    <p:cond delay="0"/>
                                  </p:stCondLst>
                                  <p:childTnLst>
                                    <p:set>
                                      <p:cBhvr>
                                        <p:cTn id="124" dur="1" fill="hold">
                                          <p:stCondLst>
                                            <p:cond delay="0"/>
                                          </p:stCondLst>
                                        </p:cTn>
                                        <p:tgtEl>
                                          <p:spTgt spid="30"/>
                                        </p:tgtEl>
                                        <p:attrNameLst>
                                          <p:attrName>style.visibility</p:attrName>
                                        </p:attrNameLst>
                                      </p:cBhvr>
                                      <p:to>
                                        <p:strVal val="visible"/>
                                      </p:to>
                                    </p:set>
                                    <p:anim calcmode="lin" valueType="num">
                                      <p:cBhvr>
                                        <p:cTn id="125" dur="500" fill="hold"/>
                                        <p:tgtEl>
                                          <p:spTgt spid="30"/>
                                        </p:tgtEl>
                                        <p:attrNameLst>
                                          <p:attrName>ppt_w</p:attrName>
                                        </p:attrNameLst>
                                      </p:cBhvr>
                                      <p:tavLst>
                                        <p:tav tm="0">
                                          <p:val>
                                            <p:fltVal val="0"/>
                                          </p:val>
                                        </p:tav>
                                        <p:tav tm="100000">
                                          <p:val>
                                            <p:strVal val="#ppt_w"/>
                                          </p:val>
                                        </p:tav>
                                      </p:tavLst>
                                    </p:anim>
                                    <p:anim calcmode="lin" valueType="num">
                                      <p:cBhvr>
                                        <p:cTn id="126" dur="500" fill="hold"/>
                                        <p:tgtEl>
                                          <p:spTgt spid="30"/>
                                        </p:tgtEl>
                                        <p:attrNameLst>
                                          <p:attrName>ppt_h</p:attrName>
                                        </p:attrNameLst>
                                      </p:cBhvr>
                                      <p:tavLst>
                                        <p:tav tm="0">
                                          <p:val>
                                            <p:fltVal val="0"/>
                                          </p:val>
                                        </p:tav>
                                        <p:tav tm="100000">
                                          <p:val>
                                            <p:strVal val="#ppt_h"/>
                                          </p:val>
                                        </p:tav>
                                      </p:tavLst>
                                    </p:anim>
                                    <p:animEffect transition="in" filter="fade">
                                      <p:cBhvr>
                                        <p:cTn id="127" dur="500"/>
                                        <p:tgtEl>
                                          <p:spTgt spid="30"/>
                                        </p:tgtEl>
                                      </p:cBhvr>
                                    </p:animEffect>
                                  </p:childTnLst>
                                </p:cTn>
                              </p:par>
                            </p:childTnLst>
                          </p:cTn>
                        </p:par>
                        <p:par>
                          <p:cTn id="128" fill="hold">
                            <p:stCondLst>
                              <p:cond delay="9500"/>
                            </p:stCondLst>
                            <p:childTnLst>
                              <p:par>
                                <p:cTn id="129" presetID="53" presetClass="entr" presetSubtype="16"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p:cTn id="131" dur="500" fill="hold"/>
                                        <p:tgtEl>
                                          <p:spTgt spid="31"/>
                                        </p:tgtEl>
                                        <p:attrNameLst>
                                          <p:attrName>ppt_w</p:attrName>
                                        </p:attrNameLst>
                                      </p:cBhvr>
                                      <p:tavLst>
                                        <p:tav tm="0">
                                          <p:val>
                                            <p:fltVal val="0"/>
                                          </p:val>
                                        </p:tav>
                                        <p:tav tm="100000">
                                          <p:val>
                                            <p:strVal val="#ppt_w"/>
                                          </p:val>
                                        </p:tav>
                                      </p:tavLst>
                                    </p:anim>
                                    <p:anim calcmode="lin" valueType="num">
                                      <p:cBhvr>
                                        <p:cTn id="132" dur="500" fill="hold"/>
                                        <p:tgtEl>
                                          <p:spTgt spid="31"/>
                                        </p:tgtEl>
                                        <p:attrNameLst>
                                          <p:attrName>ppt_h</p:attrName>
                                        </p:attrNameLst>
                                      </p:cBhvr>
                                      <p:tavLst>
                                        <p:tav tm="0">
                                          <p:val>
                                            <p:fltVal val="0"/>
                                          </p:val>
                                        </p:tav>
                                        <p:tav tm="100000">
                                          <p:val>
                                            <p:strVal val="#ppt_h"/>
                                          </p:val>
                                        </p:tav>
                                      </p:tavLst>
                                    </p:anim>
                                    <p:animEffect transition="in" filter="fade">
                                      <p:cBhvr>
                                        <p:cTn id="133" dur="500"/>
                                        <p:tgtEl>
                                          <p:spTgt spid="31"/>
                                        </p:tgtEl>
                                      </p:cBhvr>
                                    </p:animEffect>
                                  </p:childTnLst>
                                </p:cTn>
                              </p:par>
                            </p:childTnLst>
                          </p:cTn>
                        </p:par>
                        <p:par>
                          <p:cTn id="134" fill="hold">
                            <p:stCondLst>
                              <p:cond delay="10000"/>
                            </p:stCondLst>
                            <p:childTnLst>
                              <p:par>
                                <p:cTn id="135" presetID="22" presetClass="entr" presetSubtype="1" fill="hold" nodeType="after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wipe(up)">
                                      <p:cBhvr>
                                        <p:cTn id="137" dur="500"/>
                                        <p:tgtEl>
                                          <p:spTgt spid="32"/>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p:cTn id="141" dur="500" fill="hold"/>
                                        <p:tgtEl>
                                          <p:spTgt spid="33"/>
                                        </p:tgtEl>
                                        <p:attrNameLst>
                                          <p:attrName>ppt_w</p:attrName>
                                        </p:attrNameLst>
                                      </p:cBhvr>
                                      <p:tavLst>
                                        <p:tav tm="0">
                                          <p:val>
                                            <p:fltVal val="0"/>
                                          </p:val>
                                        </p:tav>
                                        <p:tav tm="100000">
                                          <p:val>
                                            <p:strVal val="#ppt_w"/>
                                          </p:val>
                                        </p:tav>
                                      </p:tavLst>
                                    </p:anim>
                                    <p:anim calcmode="lin" valueType="num">
                                      <p:cBhvr>
                                        <p:cTn id="142" dur="500" fill="hold"/>
                                        <p:tgtEl>
                                          <p:spTgt spid="33"/>
                                        </p:tgtEl>
                                        <p:attrNameLst>
                                          <p:attrName>ppt_h</p:attrName>
                                        </p:attrNameLst>
                                      </p:cBhvr>
                                      <p:tavLst>
                                        <p:tav tm="0">
                                          <p:val>
                                            <p:fltVal val="0"/>
                                          </p:val>
                                        </p:tav>
                                        <p:tav tm="100000">
                                          <p:val>
                                            <p:strVal val="#ppt_h"/>
                                          </p:val>
                                        </p:tav>
                                      </p:tavLst>
                                    </p:anim>
                                    <p:animEffect transition="in" filter="fade">
                                      <p:cBhvr>
                                        <p:cTn id="143" dur="500"/>
                                        <p:tgtEl>
                                          <p:spTgt spid="33"/>
                                        </p:tgtEl>
                                      </p:cBhvr>
                                    </p:animEffect>
                                  </p:childTnLst>
                                </p:cTn>
                              </p:par>
                            </p:childTnLst>
                          </p:cTn>
                        </p:par>
                        <p:par>
                          <p:cTn id="144" fill="hold">
                            <p:stCondLst>
                              <p:cond delay="11000"/>
                            </p:stCondLst>
                            <p:childTnLst>
                              <p:par>
                                <p:cTn id="145" presetID="53" presetClass="entr" presetSubtype="16" fill="hold" grpId="0" nodeType="afterEffect">
                                  <p:stCondLst>
                                    <p:cond delay="0"/>
                                  </p:stCondLst>
                                  <p:childTnLst>
                                    <p:set>
                                      <p:cBhvr>
                                        <p:cTn id="146" dur="1" fill="hold">
                                          <p:stCondLst>
                                            <p:cond delay="0"/>
                                          </p:stCondLst>
                                        </p:cTn>
                                        <p:tgtEl>
                                          <p:spTgt spid="27"/>
                                        </p:tgtEl>
                                        <p:attrNameLst>
                                          <p:attrName>style.visibility</p:attrName>
                                        </p:attrNameLst>
                                      </p:cBhvr>
                                      <p:to>
                                        <p:strVal val="visible"/>
                                      </p:to>
                                    </p:set>
                                    <p:anim calcmode="lin" valueType="num">
                                      <p:cBhvr>
                                        <p:cTn id="147" dur="500" fill="hold"/>
                                        <p:tgtEl>
                                          <p:spTgt spid="27"/>
                                        </p:tgtEl>
                                        <p:attrNameLst>
                                          <p:attrName>ppt_w</p:attrName>
                                        </p:attrNameLst>
                                      </p:cBhvr>
                                      <p:tavLst>
                                        <p:tav tm="0">
                                          <p:val>
                                            <p:fltVal val="0"/>
                                          </p:val>
                                        </p:tav>
                                        <p:tav tm="100000">
                                          <p:val>
                                            <p:strVal val="#ppt_w"/>
                                          </p:val>
                                        </p:tav>
                                      </p:tavLst>
                                    </p:anim>
                                    <p:anim calcmode="lin" valueType="num">
                                      <p:cBhvr>
                                        <p:cTn id="148" dur="500" fill="hold"/>
                                        <p:tgtEl>
                                          <p:spTgt spid="27"/>
                                        </p:tgtEl>
                                        <p:attrNameLst>
                                          <p:attrName>ppt_h</p:attrName>
                                        </p:attrNameLst>
                                      </p:cBhvr>
                                      <p:tavLst>
                                        <p:tav tm="0">
                                          <p:val>
                                            <p:fltVal val="0"/>
                                          </p:val>
                                        </p:tav>
                                        <p:tav tm="100000">
                                          <p:val>
                                            <p:strVal val="#ppt_h"/>
                                          </p:val>
                                        </p:tav>
                                      </p:tavLst>
                                    </p:anim>
                                    <p:animEffect transition="in" filter="fade">
                                      <p:cBhvr>
                                        <p:cTn id="149" dur="500"/>
                                        <p:tgtEl>
                                          <p:spTgt spid="27"/>
                                        </p:tgtEl>
                                      </p:cBhvr>
                                    </p:animEffect>
                                  </p:childTnLst>
                                </p:cTn>
                              </p:par>
                              <p:par>
                                <p:cTn id="150" presetID="47" presetClass="entr" presetSubtype="0" fill="hold" grpId="0" nodeType="with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fade">
                                      <p:cBhvr>
                                        <p:cTn id="152" dur="500"/>
                                        <p:tgtEl>
                                          <p:spTgt spid="34"/>
                                        </p:tgtEl>
                                      </p:cBhvr>
                                    </p:animEffect>
                                    <p:anim calcmode="lin" valueType="num">
                                      <p:cBhvr>
                                        <p:cTn id="153" dur="500" fill="hold"/>
                                        <p:tgtEl>
                                          <p:spTgt spid="34"/>
                                        </p:tgtEl>
                                        <p:attrNameLst>
                                          <p:attrName>ppt_x</p:attrName>
                                        </p:attrNameLst>
                                      </p:cBhvr>
                                      <p:tavLst>
                                        <p:tav tm="0">
                                          <p:val>
                                            <p:strVal val="#ppt_x"/>
                                          </p:val>
                                        </p:tav>
                                        <p:tav tm="100000">
                                          <p:val>
                                            <p:strVal val="#ppt_x"/>
                                          </p:val>
                                        </p:tav>
                                      </p:tavLst>
                                    </p:anim>
                                    <p:anim calcmode="lin" valueType="num">
                                      <p:cBhvr>
                                        <p:cTn id="154" dur="500" fill="hold"/>
                                        <p:tgtEl>
                                          <p:spTgt spid="34"/>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500"/>
                                        <p:tgtEl>
                                          <p:spTgt spid="35"/>
                                        </p:tgtEl>
                                      </p:cBhvr>
                                    </p:animEffect>
                                    <p:anim calcmode="lin" valueType="num">
                                      <p:cBhvr>
                                        <p:cTn id="158" dur="500" fill="hold"/>
                                        <p:tgtEl>
                                          <p:spTgt spid="35"/>
                                        </p:tgtEl>
                                        <p:attrNameLst>
                                          <p:attrName>ppt_x</p:attrName>
                                        </p:attrNameLst>
                                      </p:cBhvr>
                                      <p:tavLst>
                                        <p:tav tm="0">
                                          <p:val>
                                            <p:strVal val="#ppt_x"/>
                                          </p:val>
                                        </p:tav>
                                        <p:tav tm="100000">
                                          <p:val>
                                            <p:strVal val="#ppt_x"/>
                                          </p:val>
                                        </p:tav>
                                      </p:tavLst>
                                    </p:anim>
                                    <p:anim calcmode="lin" valueType="num">
                                      <p:cBhvr>
                                        <p:cTn id="159" dur="500" fill="hold"/>
                                        <p:tgtEl>
                                          <p:spTgt spid="35"/>
                                        </p:tgtEl>
                                        <p:attrNameLst>
                                          <p:attrName>ppt_y</p:attrName>
                                        </p:attrNameLst>
                                      </p:cBhvr>
                                      <p:tavLst>
                                        <p:tav tm="0">
                                          <p:val>
                                            <p:strVal val="#ppt_y+.1"/>
                                          </p:val>
                                        </p:tav>
                                        <p:tav tm="100000">
                                          <p:val>
                                            <p:strVal val="#ppt_y"/>
                                          </p:val>
                                        </p:tav>
                                      </p:tavLst>
                                    </p:anim>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66"/>
                                        </p:tgtEl>
                                        <p:attrNameLst>
                                          <p:attrName>style.visibility</p:attrName>
                                        </p:attrNameLst>
                                      </p:cBhvr>
                                      <p:to>
                                        <p:strVal val="visible"/>
                                      </p:to>
                                    </p:set>
                                    <p:animEffect transition="in" filter="wipe(left)">
                                      <p:cBhvr>
                                        <p:cTn id="163" dur="500"/>
                                        <p:tgtEl>
                                          <p:spTgt spid="66"/>
                                        </p:tgtEl>
                                      </p:cBhvr>
                                    </p:animEffect>
                                  </p:childTnLst>
                                </p:cTn>
                              </p:par>
                              <p:par>
                                <p:cTn id="164" presetID="42" presetClass="entr" presetSubtype="0" fill="hold" nodeType="withEffect">
                                  <p:stCondLst>
                                    <p:cond delay="0"/>
                                  </p:stCondLst>
                                  <p:childTnLst>
                                    <p:set>
                                      <p:cBhvr>
                                        <p:cTn id="165" dur="1" fill="hold">
                                          <p:stCondLst>
                                            <p:cond delay="0"/>
                                          </p:stCondLst>
                                        </p:cTn>
                                        <p:tgtEl>
                                          <p:spTgt spid="65"/>
                                        </p:tgtEl>
                                        <p:attrNameLst>
                                          <p:attrName>style.visibility</p:attrName>
                                        </p:attrNameLst>
                                      </p:cBhvr>
                                      <p:to>
                                        <p:strVal val="visible"/>
                                      </p:to>
                                    </p:set>
                                    <p:animEffect transition="in" filter="fade">
                                      <p:cBhvr>
                                        <p:cTn id="166" dur="1000"/>
                                        <p:tgtEl>
                                          <p:spTgt spid="65"/>
                                        </p:tgtEl>
                                      </p:cBhvr>
                                    </p:animEffect>
                                    <p:anim calcmode="lin" valueType="num">
                                      <p:cBhvr>
                                        <p:cTn id="167" dur="1000" fill="hold"/>
                                        <p:tgtEl>
                                          <p:spTgt spid="65"/>
                                        </p:tgtEl>
                                        <p:attrNameLst>
                                          <p:attrName>ppt_x</p:attrName>
                                        </p:attrNameLst>
                                      </p:cBhvr>
                                      <p:tavLst>
                                        <p:tav tm="0">
                                          <p:val>
                                            <p:strVal val="#ppt_x"/>
                                          </p:val>
                                        </p:tav>
                                        <p:tav tm="100000">
                                          <p:val>
                                            <p:strVal val="#ppt_x"/>
                                          </p:val>
                                        </p:tav>
                                      </p:tavLst>
                                    </p:anim>
                                    <p:anim calcmode="lin" valueType="num">
                                      <p:cBhvr>
                                        <p:cTn id="168" dur="1000" fill="hold"/>
                                        <p:tgtEl>
                                          <p:spTgt spid="65"/>
                                        </p:tgtEl>
                                        <p:attrNameLst>
                                          <p:attrName>ppt_y</p:attrName>
                                        </p:attrNameLst>
                                      </p:cBhvr>
                                      <p:tavLst>
                                        <p:tav tm="0">
                                          <p:val>
                                            <p:strVal val="#ppt_y+.1"/>
                                          </p:val>
                                        </p:tav>
                                        <p:tav tm="100000">
                                          <p:val>
                                            <p:strVal val="#ppt_y"/>
                                          </p:val>
                                        </p:tav>
                                      </p:tavLst>
                                    </p:anim>
                                  </p:childTnLst>
                                </p:cTn>
                              </p:par>
                            </p:childTnLst>
                          </p:cTn>
                        </p:par>
                        <p:par>
                          <p:cTn id="169" fill="hold">
                            <p:stCondLst>
                              <p:cond delay="12500"/>
                            </p:stCondLst>
                            <p:childTnLst>
                              <p:par>
                                <p:cTn id="170" presetID="22" presetClass="entr" presetSubtype="8" fill="hold" nodeType="afterEffect">
                                  <p:stCondLst>
                                    <p:cond delay="0"/>
                                  </p:stCondLst>
                                  <p:childTnLst>
                                    <p:set>
                                      <p:cBhvr>
                                        <p:cTn id="171" dur="1" fill="hold">
                                          <p:stCondLst>
                                            <p:cond delay="0"/>
                                          </p:stCondLst>
                                        </p:cTn>
                                        <p:tgtEl>
                                          <p:spTgt spid="44"/>
                                        </p:tgtEl>
                                        <p:attrNameLst>
                                          <p:attrName>style.visibility</p:attrName>
                                        </p:attrNameLst>
                                      </p:cBhvr>
                                      <p:to>
                                        <p:strVal val="visible"/>
                                      </p:to>
                                    </p:set>
                                    <p:animEffect transition="in" filter="wipe(left)">
                                      <p:cBhvr>
                                        <p:cTn id="172" dur="500"/>
                                        <p:tgtEl>
                                          <p:spTgt spid="44"/>
                                        </p:tgtEl>
                                      </p:cBhvr>
                                    </p:animEffect>
                                  </p:childTnLst>
                                </p:cTn>
                              </p:par>
                            </p:childTnLst>
                          </p:cTn>
                        </p:par>
                        <p:par>
                          <p:cTn id="173" fill="hold">
                            <p:stCondLst>
                              <p:cond delay="13000"/>
                            </p:stCondLst>
                            <p:childTnLst>
                              <p:par>
                                <p:cTn id="174" presetID="53" presetClass="entr" presetSubtype="16" fill="hold" grpId="0" nodeType="after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500" fill="hold"/>
                                        <p:tgtEl>
                                          <p:spTgt spid="46"/>
                                        </p:tgtEl>
                                        <p:attrNameLst>
                                          <p:attrName>ppt_w</p:attrName>
                                        </p:attrNameLst>
                                      </p:cBhvr>
                                      <p:tavLst>
                                        <p:tav tm="0">
                                          <p:val>
                                            <p:fltVal val="0"/>
                                          </p:val>
                                        </p:tav>
                                        <p:tav tm="100000">
                                          <p:val>
                                            <p:strVal val="#ppt_w"/>
                                          </p:val>
                                        </p:tav>
                                      </p:tavLst>
                                    </p:anim>
                                    <p:anim calcmode="lin" valueType="num">
                                      <p:cBhvr>
                                        <p:cTn id="177" dur="500" fill="hold"/>
                                        <p:tgtEl>
                                          <p:spTgt spid="46"/>
                                        </p:tgtEl>
                                        <p:attrNameLst>
                                          <p:attrName>ppt_h</p:attrName>
                                        </p:attrNameLst>
                                      </p:cBhvr>
                                      <p:tavLst>
                                        <p:tav tm="0">
                                          <p:val>
                                            <p:fltVal val="0"/>
                                          </p:val>
                                        </p:tav>
                                        <p:tav tm="100000">
                                          <p:val>
                                            <p:strVal val="#ppt_h"/>
                                          </p:val>
                                        </p:tav>
                                      </p:tavLst>
                                    </p:anim>
                                    <p:animEffect transition="in" filter="fade">
                                      <p:cBhvr>
                                        <p:cTn id="178" dur="500"/>
                                        <p:tgtEl>
                                          <p:spTgt spid="46"/>
                                        </p:tgtEl>
                                      </p:cBhvr>
                                    </p:animEffect>
                                  </p:childTnLst>
                                </p:cTn>
                              </p:par>
                            </p:childTnLst>
                          </p:cTn>
                        </p:par>
                        <p:par>
                          <p:cTn id="179" fill="hold">
                            <p:stCondLst>
                              <p:cond delay="13500"/>
                            </p:stCondLst>
                            <p:childTnLst>
                              <p:par>
                                <p:cTn id="180" presetID="53" presetClass="entr" presetSubtype="16" fill="hold" grpId="0" nodeType="afterEffect">
                                  <p:stCondLst>
                                    <p:cond delay="0"/>
                                  </p:stCondLst>
                                  <p:childTnLst>
                                    <p:set>
                                      <p:cBhvr>
                                        <p:cTn id="181" dur="1" fill="hold">
                                          <p:stCondLst>
                                            <p:cond delay="0"/>
                                          </p:stCondLst>
                                        </p:cTn>
                                        <p:tgtEl>
                                          <p:spTgt spid="47"/>
                                        </p:tgtEl>
                                        <p:attrNameLst>
                                          <p:attrName>style.visibility</p:attrName>
                                        </p:attrNameLst>
                                      </p:cBhvr>
                                      <p:to>
                                        <p:strVal val="visible"/>
                                      </p:to>
                                    </p:set>
                                    <p:anim calcmode="lin" valueType="num">
                                      <p:cBhvr>
                                        <p:cTn id="182" dur="500" fill="hold"/>
                                        <p:tgtEl>
                                          <p:spTgt spid="47"/>
                                        </p:tgtEl>
                                        <p:attrNameLst>
                                          <p:attrName>ppt_w</p:attrName>
                                        </p:attrNameLst>
                                      </p:cBhvr>
                                      <p:tavLst>
                                        <p:tav tm="0">
                                          <p:val>
                                            <p:fltVal val="0"/>
                                          </p:val>
                                        </p:tav>
                                        <p:tav tm="100000">
                                          <p:val>
                                            <p:strVal val="#ppt_w"/>
                                          </p:val>
                                        </p:tav>
                                      </p:tavLst>
                                    </p:anim>
                                    <p:anim calcmode="lin" valueType="num">
                                      <p:cBhvr>
                                        <p:cTn id="183" dur="500" fill="hold"/>
                                        <p:tgtEl>
                                          <p:spTgt spid="47"/>
                                        </p:tgtEl>
                                        <p:attrNameLst>
                                          <p:attrName>ppt_h</p:attrName>
                                        </p:attrNameLst>
                                      </p:cBhvr>
                                      <p:tavLst>
                                        <p:tav tm="0">
                                          <p:val>
                                            <p:fltVal val="0"/>
                                          </p:val>
                                        </p:tav>
                                        <p:tav tm="100000">
                                          <p:val>
                                            <p:strVal val="#ppt_h"/>
                                          </p:val>
                                        </p:tav>
                                      </p:tavLst>
                                    </p:anim>
                                    <p:animEffect transition="in" filter="fade">
                                      <p:cBhvr>
                                        <p:cTn id="184" dur="500"/>
                                        <p:tgtEl>
                                          <p:spTgt spid="47"/>
                                        </p:tgtEl>
                                      </p:cBhvr>
                                    </p:animEffect>
                                  </p:childTnLst>
                                </p:cTn>
                              </p:par>
                            </p:childTnLst>
                          </p:cTn>
                        </p:par>
                        <p:par>
                          <p:cTn id="185" fill="hold">
                            <p:stCondLst>
                              <p:cond delay="14000"/>
                            </p:stCondLst>
                            <p:childTnLst>
                              <p:par>
                                <p:cTn id="186" presetID="53" presetClass="entr" presetSubtype="16" fill="hold" grpId="0" nodeType="afterEffect">
                                  <p:stCondLst>
                                    <p:cond delay="0"/>
                                  </p:stCondLst>
                                  <p:childTnLst>
                                    <p:set>
                                      <p:cBhvr>
                                        <p:cTn id="187" dur="1" fill="hold">
                                          <p:stCondLst>
                                            <p:cond delay="0"/>
                                          </p:stCondLst>
                                        </p:cTn>
                                        <p:tgtEl>
                                          <p:spTgt spid="48"/>
                                        </p:tgtEl>
                                        <p:attrNameLst>
                                          <p:attrName>style.visibility</p:attrName>
                                        </p:attrNameLst>
                                      </p:cBhvr>
                                      <p:to>
                                        <p:strVal val="visible"/>
                                      </p:to>
                                    </p:set>
                                    <p:anim calcmode="lin" valueType="num">
                                      <p:cBhvr>
                                        <p:cTn id="188" dur="500" fill="hold"/>
                                        <p:tgtEl>
                                          <p:spTgt spid="48"/>
                                        </p:tgtEl>
                                        <p:attrNameLst>
                                          <p:attrName>ppt_w</p:attrName>
                                        </p:attrNameLst>
                                      </p:cBhvr>
                                      <p:tavLst>
                                        <p:tav tm="0">
                                          <p:val>
                                            <p:fltVal val="0"/>
                                          </p:val>
                                        </p:tav>
                                        <p:tav tm="100000">
                                          <p:val>
                                            <p:strVal val="#ppt_w"/>
                                          </p:val>
                                        </p:tav>
                                      </p:tavLst>
                                    </p:anim>
                                    <p:anim calcmode="lin" valueType="num">
                                      <p:cBhvr>
                                        <p:cTn id="189" dur="500" fill="hold"/>
                                        <p:tgtEl>
                                          <p:spTgt spid="48"/>
                                        </p:tgtEl>
                                        <p:attrNameLst>
                                          <p:attrName>ppt_h</p:attrName>
                                        </p:attrNameLst>
                                      </p:cBhvr>
                                      <p:tavLst>
                                        <p:tav tm="0">
                                          <p:val>
                                            <p:fltVal val="0"/>
                                          </p:val>
                                        </p:tav>
                                        <p:tav tm="100000">
                                          <p:val>
                                            <p:strVal val="#ppt_h"/>
                                          </p:val>
                                        </p:tav>
                                      </p:tavLst>
                                    </p:anim>
                                    <p:animEffect transition="in" filter="fade">
                                      <p:cBhvr>
                                        <p:cTn id="190" dur="500"/>
                                        <p:tgtEl>
                                          <p:spTgt spid="48"/>
                                        </p:tgtEl>
                                      </p:cBhvr>
                                    </p:animEffect>
                                  </p:childTnLst>
                                </p:cTn>
                              </p:par>
                            </p:childTnLst>
                          </p:cTn>
                        </p:par>
                        <p:par>
                          <p:cTn id="191" fill="hold">
                            <p:stCondLst>
                              <p:cond delay="14500"/>
                            </p:stCondLst>
                            <p:childTnLst>
                              <p:par>
                                <p:cTn id="192" presetID="22" presetClass="entr" presetSubtype="4" fill="hold" nodeType="afterEffect">
                                  <p:stCondLst>
                                    <p:cond delay="0"/>
                                  </p:stCondLst>
                                  <p:childTnLst>
                                    <p:set>
                                      <p:cBhvr>
                                        <p:cTn id="193" dur="1" fill="hold">
                                          <p:stCondLst>
                                            <p:cond delay="0"/>
                                          </p:stCondLst>
                                        </p:cTn>
                                        <p:tgtEl>
                                          <p:spTgt spid="49"/>
                                        </p:tgtEl>
                                        <p:attrNameLst>
                                          <p:attrName>style.visibility</p:attrName>
                                        </p:attrNameLst>
                                      </p:cBhvr>
                                      <p:to>
                                        <p:strVal val="visible"/>
                                      </p:to>
                                    </p:set>
                                    <p:animEffect transition="in" filter="wipe(down)">
                                      <p:cBhvr>
                                        <p:cTn id="194" dur="500"/>
                                        <p:tgtEl>
                                          <p:spTgt spid="49"/>
                                        </p:tgtEl>
                                      </p:cBhvr>
                                    </p:animEffect>
                                  </p:childTnLst>
                                </p:cTn>
                              </p:par>
                            </p:childTnLst>
                          </p:cTn>
                        </p:par>
                        <p:par>
                          <p:cTn id="195" fill="hold">
                            <p:stCondLst>
                              <p:cond delay="15000"/>
                            </p:stCondLst>
                            <p:childTnLst>
                              <p:par>
                                <p:cTn id="196" presetID="53" presetClass="entr" presetSubtype="16" fill="hold" grpId="0" nodeType="afterEffect">
                                  <p:stCondLst>
                                    <p:cond delay="0"/>
                                  </p:stCondLst>
                                  <p:childTnLst>
                                    <p:set>
                                      <p:cBhvr>
                                        <p:cTn id="197" dur="1" fill="hold">
                                          <p:stCondLst>
                                            <p:cond delay="0"/>
                                          </p:stCondLst>
                                        </p:cTn>
                                        <p:tgtEl>
                                          <p:spTgt spid="50"/>
                                        </p:tgtEl>
                                        <p:attrNameLst>
                                          <p:attrName>style.visibility</p:attrName>
                                        </p:attrNameLst>
                                      </p:cBhvr>
                                      <p:to>
                                        <p:strVal val="visible"/>
                                      </p:to>
                                    </p:set>
                                    <p:anim calcmode="lin" valueType="num">
                                      <p:cBhvr>
                                        <p:cTn id="198" dur="500" fill="hold"/>
                                        <p:tgtEl>
                                          <p:spTgt spid="50"/>
                                        </p:tgtEl>
                                        <p:attrNameLst>
                                          <p:attrName>ppt_w</p:attrName>
                                        </p:attrNameLst>
                                      </p:cBhvr>
                                      <p:tavLst>
                                        <p:tav tm="0">
                                          <p:val>
                                            <p:fltVal val="0"/>
                                          </p:val>
                                        </p:tav>
                                        <p:tav tm="100000">
                                          <p:val>
                                            <p:strVal val="#ppt_w"/>
                                          </p:val>
                                        </p:tav>
                                      </p:tavLst>
                                    </p:anim>
                                    <p:anim calcmode="lin" valueType="num">
                                      <p:cBhvr>
                                        <p:cTn id="199" dur="500" fill="hold"/>
                                        <p:tgtEl>
                                          <p:spTgt spid="50"/>
                                        </p:tgtEl>
                                        <p:attrNameLst>
                                          <p:attrName>ppt_h</p:attrName>
                                        </p:attrNameLst>
                                      </p:cBhvr>
                                      <p:tavLst>
                                        <p:tav tm="0">
                                          <p:val>
                                            <p:fltVal val="0"/>
                                          </p:val>
                                        </p:tav>
                                        <p:tav tm="100000">
                                          <p:val>
                                            <p:strVal val="#ppt_h"/>
                                          </p:val>
                                        </p:tav>
                                      </p:tavLst>
                                    </p:anim>
                                    <p:animEffect transition="in" filter="fade">
                                      <p:cBhvr>
                                        <p:cTn id="200" dur="500"/>
                                        <p:tgtEl>
                                          <p:spTgt spid="50"/>
                                        </p:tgtEl>
                                      </p:cBhvr>
                                    </p:animEffect>
                                  </p:childTnLst>
                                </p:cTn>
                              </p:par>
                            </p:childTnLst>
                          </p:cTn>
                        </p:par>
                        <p:par>
                          <p:cTn id="201" fill="hold">
                            <p:stCondLst>
                              <p:cond delay="15500"/>
                            </p:stCondLst>
                            <p:childTnLst>
                              <p:par>
                                <p:cTn id="202" presetID="53" presetClass="entr" presetSubtype="16" fill="hold" grpId="0" nodeType="afterEffect">
                                  <p:stCondLst>
                                    <p:cond delay="0"/>
                                  </p:stCondLst>
                                  <p:childTnLst>
                                    <p:set>
                                      <p:cBhvr>
                                        <p:cTn id="203" dur="1" fill="hold">
                                          <p:stCondLst>
                                            <p:cond delay="0"/>
                                          </p:stCondLst>
                                        </p:cTn>
                                        <p:tgtEl>
                                          <p:spTgt spid="45"/>
                                        </p:tgtEl>
                                        <p:attrNameLst>
                                          <p:attrName>style.visibility</p:attrName>
                                        </p:attrNameLst>
                                      </p:cBhvr>
                                      <p:to>
                                        <p:strVal val="visible"/>
                                      </p:to>
                                    </p:set>
                                    <p:anim calcmode="lin" valueType="num">
                                      <p:cBhvr>
                                        <p:cTn id="204" dur="500" fill="hold"/>
                                        <p:tgtEl>
                                          <p:spTgt spid="45"/>
                                        </p:tgtEl>
                                        <p:attrNameLst>
                                          <p:attrName>ppt_w</p:attrName>
                                        </p:attrNameLst>
                                      </p:cBhvr>
                                      <p:tavLst>
                                        <p:tav tm="0">
                                          <p:val>
                                            <p:fltVal val="0"/>
                                          </p:val>
                                        </p:tav>
                                        <p:tav tm="100000">
                                          <p:val>
                                            <p:strVal val="#ppt_w"/>
                                          </p:val>
                                        </p:tav>
                                      </p:tavLst>
                                    </p:anim>
                                    <p:anim calcmode="lin" valueType="num">
                                      <p:cBhvr>
                                        <p:cTn id="205" dur="500" fill="hold"/>
                                        <p:tgtEl>
                                          <p:spTgt spid="45"/>
                                        </p:tgtEl>
                                        <p:attrNameLst>
                                          <p:attrName>ppt_h</p:attrName>
                                        </p:attrNameLst>
                                      </p:cBhvr>
                                      <p:tavLst>
                                        <p:tav tm="0">
                                          <p:val>
                                            <p:fltVal val="0"/>
                                          </p:val>
                                        </p:tav>
                                        <p:tav tm="100000">
                                          <p:val>
                                            <p:strVal val="#ppt_h"/>
                                          </p:val>
                                        </p:tav>
                                      </p:tavLst>
                                    </p:anim>
                                    <p:animEffect transition="in" filter="fade">
                                      <p:cBhvr>
                                        <p:cTn id="206" dur="500"/>
                                        <p:tgtEl>
                                          <p:spTgt spid="45"/>
                                        </p:tgtEl>
                                      </p:cBhvr>
                                    </p:animEffect>
                                  </p:childTnLst>
                                </p:cTn>
                              </p:par>
                              <p:par>
                                <p:cTn id="207" presetID="42" presetClass="entr" presetSubtype="0" fill="hold" grpId="0" nodeType="withEffect">
                                  <p:stCondLst>
                                    <p:cond delay="0"/>
                                  </p:stCondLst>
                                  <p:childTnLst>
                                    <p:set>
                                      <p:cBhvr>
                                        <p:cTn id="208" dur="1" fill="hold">
                                          <p:stCondLst>
                                            <p:cond delay="0"/>
                                          </p:stCondLst>
                                        </p:cTn>
                                        <p:tgtEl>
                                          <p:spTgt spid="51"/>
                                        </p:tgtEl>
                                        <p:attrNameLst>
                                          <p:attrName>style.visibility</p:attrName>
                                        </p:attrNameLst>
                                      </p:cBhvr>
                                      <p:to>
                                        <p:strVal val="visible"/>
                                      </p:to>
                                    </p:set>
                                    <p:animEffect transition="in" filter="fade">
                                      <p:cBhvr>
                                        <p:cTn id="209" dur="500"/>
                                        <p:tgtEl>
                                          <p:spTgt spid="51"/>
                                        </p:tgtEl>
                                      </p:cBhvr>
                                    </p:animEffect>
                                    <p:anim calcmode="lin" valueType="num">
                                      <p:cBhvr>
                                        <p:cTn id="210" dur="500" fill="hold"/>
                                        <p:tgtEl>
                                          <p:spTgt spid="51"/>
                                        </p:tgtEl>
                                        <p:attrNameLst>
                                          <p:attrName>ppt_x</p:attrName>
                                        </p:attrNameLst>
                                      </p:cBhvr>
                                      <p:tavLst>
                                        <p:tav tm="0">
                                          <p:val>
                                            <p:strVal val="#ppt_x"/>
                                          </p:val>
                                        </p:tav>
                                        <p:tav tm="100000">
                                          <p:val>
                                            <p:strVal val="#ppt_x"/>
                                          </p:val>
                                        </p:tav>
                                      </p:tavLst>
                                    </p:anim>
                                    <p:anim calcmode="lin" valueType="num">
                                      <p:cBhvr>
                                        <p:cTn id="211" dur="500" fill="hold"/>
                                        <p:tgtEl>
                                          <p:spTgt spid="51"/>
                                        </p:tgtEl>
                                        <p:attrNameLst>
                                          <p:attrName>ppt_y</p:attrName>
                                        </p:attrNameLst>
                                      </p:cBhvr>
                                      <p:tavLst>
                                        <p:tav tm="0">
                                          <p:val>
                                            <p:strVal val="#ppt_y+.1"/>
                                          </p:val>
                                        </p:tav>
                                        <p:tav tm="100000">
                                          <p:val>
                                            <p:strVal val="#ppt_y"/>
                                          </p:val>
                                        </p:tav>
                                      </p:tavLst>
                                    </p:anim>
                                  </p:childTnLst>
                                </p:cTn>
                              </p:par>
                              <p:par>
                                <p:cTn id="212" presetID="47" presetClass="entr" presetSubtype="0" fill="hold" grpId="0" nodeType="withEffect">
                                  <p:stCondLst>
                                    <p:cond delay="0"/>
                                  </p:stCondLst>
                                  <p:childTnLst>
                                    <p:set>
                                      <p:cBhvr>
                                        <p:cTn id="213" dur="1" fill="hold">
                                          <p:stCondLst>
                                            <p:cond delay="0"/>
                                          </p:stCondLst>
                                        </p:cTn>
                                        <p:tgtEl>
                                          <p:spTgt spid="52"/>
                                        </p:tgtEl>
                                        <p:attrNameLst>
                                          <p:attrName>style.visibility</p:attrName>
                                        </p:attrNameLst>
                                      </p:cBhvr>
                                      <p:to>
                                        <p:strVal val="visible"/>
                                      </p:to>
                                    </p:set>
                                    <p:animEffect transition="in" filter="fade">
                                      <p:cBhvr>
                                        <p:cTn id="214" dur="500"/>
                                        <p:tgtEl>
                                          <p:spTgt spid="52"/>
                                        </p:tgtEl>
                                      </p:cBhvr>
                                    </p:animEffect>
                                    <p:anim calcmode="lin" valueType="num">
                                      <p:cBhvr>
                                        <p:cTn id="215" dur="500" fill="hold"/>
                                        <p:tgtEl>
                                          <p:spTgt spid="52"/>
                                        </p:tgtEl>
                                        <p:attrNameLst>
                                          <p:attrName>ppt_x</p:attrName>
                                        </p:attrNameLst>
                                      </p:cBhvr>
                                      <p:tavLst>
                                        <p:tav tm="0">
                                          <p:val>
                                            <p:strVal val="#ppt_x"/>
                                          </p:val>
                                        </p:tav>
                                        <p:tav tm="100000">
                                          <p:val>
                                            <p:strVal val="#ppt_x"/>
                                          </p:val>
                                        </p:tav>
                                      </p:tavLst>
                                    </p:anim>
                                    <p:anim calcmode="lin" valueType="num">
                                      <p:cBhvr>
                                        <p:cTn id="216" dur="500" fill="hold"/>
                                        <p:tgtEl>
                                          <p:spTgt spid="52"/>
                                        </p:tgtEl>
                                        <p:attrNameLst>
                                          <p:attrName>ppt_y</p:attrName>
                                        </p:attrNameLst>
                                      </p:cBhvr>
                                      <p:tavLst>
                                        <p:tav tm="0">
                                          <p:val>
                                            <p:strVal val="#ppt_y-.1"/>
                                          </p:val>
                                        </p:tav>
                                        <p:tav tm="100000">
                                          <p:val>
                                            <p:strVal val="#ppt_y"/>
                                          </p:val>
                                        </p:tav>
                                      </p:tavLst>
                                    </p:anim>
                                  </p:childTnLst>
                                </p:cTn>
                              </p:par>
                            </p:childTnLst>
                          </p:cTn>
                        </p:par>
                        <p:par>
                          <p:cTn id="217" fill="hold">
                            <p:stCondLst>
                              <p:cond delay="16000"/>
                            </p:stCondLst>
                            <p:childTnLst>
                              <p:par>
                                <p:cTn id="218" presetID="22" presetClass="entr" presetSubtype="8" fill="hold" nodeType="afterEffect">
                                  <p:stCondLst>
                                    <p:cond delay="0"/>
                                  </p:stCondLst>
                                  <p:childTnLst>
                                    <p:set>
                                      <p:cBhvr>
                                        <p:cTn id="219" dur="1" fill="hold">
                                          <p:stCondLst>
                                            <p:cond delay="0"/>
                                          </p:stCondLst>
                                        </p:cTn>
                                        <p:tgtEl>
                                          <p:spTgt spid="69"/>
                                        </p:tgtEl>
                                        <p:attrNameLst>
                                          <p:attrName>style.visibility</p:attrName>
                                        </p:attrNameLst>
                                      </p:cBhvr>
                                      <p:to>
                                        <p:strVal val="visible"/>
                                      </p:to>
                                    </p:set>
                                    <p:animEffect transition="in" filter="wipe(left)">
                                      <p:cBhvr>
                                        <p:cTn id="220" dur="500"/>
                                        <p:tgtEl>
                                          <p:spTgt spid="69"/>
                                        </p:tgtEl>
                                      </p:cBhvr>
                                    </p:animEffect>
                                  </p:childTnLst>
                                </p:cTn>
                              </p:par>
                              <p:par>
                                <p:cTn id="221" presetID="2" presetClass="entr" presetSubtype="4" fill="hold" nodeType="withEffect">
                                  <p:stCondLst>
                                    <p:cond delay="0"/>
                                  </p:stCondLst>
                                  <p:childTnLst>
                                    <p:set>
                                      <p:cBhvr>
                                        <p:cTn id="222" dur="1" fill="hold">
                                          <p:stCondLst>
                                            <p:cond delay="0"/>
                                          </p:stCondLst>
                                        </p:cTn>
                                        <p:tgtEl>
                                          <p:spTgt spid="3"/>
                                        </p:tgtEl>
                                        <p:attrNameLst>
                                          <p:attrName>style.visibility</p:attrName>
                                        </p:attrNameLst>
                                      </p:cBhvr>
                                      <p:to>
                                        <p:strVal val="visible"/>
                                      </p:to>
                                    </p:set>
                                    <p:anim calcmode="lin" valueType="num">
                                      <p:cBhvr additive="base">
                                        <p:cTn id="223" dur="500" fill="hold"/>
                                        <p:tgtEl>
                                          <p:spTgt spid="3"/>
                                        </p:tgtEl>
                                        <p:attrNameLst>
                                          <p:attrName>ppt_x</p:attrName>
                                        </p:attrNameLst>
                                      </p:cBhvr>
                                      <p:tavLst>
                                        <p:tav tm="0">
                                          <p:val>
                                            <p:strVal val="#ppt_x"/>
                                          </p:val>
                                        </p:tav>
                                        <p:tav tm="100000">
                                          <p:val>
                                            <p:strVal val="#ppt_x"/>
                                          </p:val>
                                        </p:tav>
                                      </p:tavLst>
                                    </p:anim>
                                    <p:anim calcmode="lin" valueType="num">
                                      <p:cBhvr additive="base">
                                        <p:cTn id="224" dur="500" fill="hold"/>
                                        <p:tgtEl>
                                          <p:spTgt spid="3"/>
                                        </p:tgtEl>
                                        <p:attrNameLst>
                                          <p:attrName>ppt_y</p:attrName>
                                        </p:attrNameLst>
                                      </p:cBhvr>
                                      <p:tavLst>
                                        <p:tav tm="0">
                                          <p:val>
                                            <p:strVal val="1+#ppt_h/2"/>
                                          </p:val>
                                        </p:tav>
                                        <p:tav tm="100000">
                                          <p:val>
                                            <p:strVal val="#ppt_y"/>
                                          </p:val>
                                        </p:tav>
                                      </p:tavLst>
                                    </p:anim>
                                  </p:childTnLst>
                                </p:cTn>
                              </p:par>
                            </p:childTnLst>
                          </p:cTn>
                        </p:par>
                        <p:par>
                          <p:cTn id="225" fill="hold">
                            <p:stCondLst>
                              <p:cond delay="16500"/>
                            </p:stCondLst>
                            <p:childTnLst>
                              <p:par>
                                <p:cTn id="226" presetID="22" presetClass="entr" presetSubtype="8" fill="hold" nodeType="afterEffect">
                                  <p:stCondLst>
                                    <p:cond delay="0"/>
                                  </p:stCondLst>
                                  <p:childTnLst>
                                    <p:set>
                                      <p:cBhvr>
                                        <p:cTn id="227" dur="1" fill="hold">
                                          <p:stCondLst>
                                            <p:cond delay="0"/>
                                          </p:stCondLst>
                                        </p:cTn>
                                        <p:tgtEl>
                                          <p:spTgt spid="54"/>
                                        </p:tgtEl>
                                        <p:attrNameLst>
                                          <p:attrName>style.visibility</p:attrName>
                                        </p:attrNameLst>
                                      </p:cBhvr>
                                      <p:to>
                                        <p:strVal val="visible"/>
                                      </p:to>
                                    </p:set>
                                    <p:animEffect transition="in" filter="wipe(left)">
                                      <p:cBhvr>
                                        <p:cTn id="228" dur="500"/>
                                        <p:tgtEl>
                                          <p:spTgt spid="54"/>
                                        </p:tgtEl>
                                      </p:cBhvr>
                                    </p:animEffect>
                                  </p:childTnLst>
                                </p:cTn>
                              </p:par>
                            </p:childTnLst>
                          </p:cTn>
                        </p:par>
                        <p:par>
                          <p:cTn id="229" fill="hold">
                            <p:stCondLst>
                              <p:cond delay="17000"/>
                            </p:stCondLst>
                            <p:childTnLst>
                              <p:par>
                                <p:cTn id="230" presetID="53" presetClass="entr" presetSubtype="16" fill="hold" grpId="0" nodeType="afterEffect">
                                  <p:stCondLst>
                                    <p:cond delay="0"/>
                                  </p:stCondLst>
                                  <p:childTnLst>
                                    <p:set>
                                      <p:cBhvr>
                                        <p:cTn id="231" dur="1" fill="hold">
                                          <p:stCondLst>
                                            <p:cond delay="0"/>
                                          </p:stCondLst>
                                        </p:cTn>
                                        <p:tgtEl>
                                          <p:spTgt spid="55"/>
                                        </p:tgtEl>
                                        <p:attrNameLst>
                                          <p:attrName>style.visibility</p:attrName>
                                        </p:attrNameLst>
                                      </p:cBhvr>
                                      <p:to>
                                        <p:strVal val="visible"/>
                                      </p:to>
                                    </p:set>
                                    <p:anim calcmode="lin" valueType="num">
                                      <p:cBhvr>
                                        <p:cTn id="232" dur="500" fill="hold"/>
                                        <p:tgtEl>
                                          <p:spTgt spid="55"/>
                                        </p:tgtEl>
                                        <p:attrNameLst>
                                          <p:attrName>ppt_w</p:attrName>
                                        </p:attrNameLst>
                                      </p:cBhvr>
                                      <p:tavLst>
                                        <p:tav tm="0">
                                          <p:val>
                                            <p:fltVal val="0"/>
                                          </p:val>
                                        </p:tav>
                                        <p:tav tm="100000">
                                          <p:val>
                                            <p:strVal val="#ppt_w"/>
                                          </p:val>
                                        </p:tav>
                                      </p:tavLst>
                                    </p:anim>
                                    <p:anim calcmode="lin" valueType="num">
                                      <p:cBhvr>
                                        <p:cTn id="233" dur="500" fill="hold"/>
                                        <p:tgtEl>
                                          <p:spTgt spid="55"/>
                                        </p:tgtEl>
                                        <p:attrNameLst>
                                          <p:attrName>ppt_h</p:attrName>
                                        </p:attrNameLst>
                                      </p:cBhvr>
                                      <p:tavLst>
                                        <p:tav tm="0">
                                          <p:val>
                                            <p:fltVal val="0"/>
                                          </p:val>
                                        </p:tav>
                                        <p:tav tm="100000">
                                          <p:val>
                                            <p:strVal val="#ppt_h"/>
                                          </p:val>
                                        </p:tav>
                                      </p:tavLst>
                                    </p:anim>
                                    <p:animEffect transition="in" filter="fade">
                                      <p:cBhvr>
                                        <p:cTn id="234" dur="500"/>
                                        <p:tgtEl>
                                          <p:spTgt spid="55"/>
                                        </p:tgtEl>
                                      </p:cBhvr>
                                    </p:animEffect>
                                  </p:childTnLst>
                                </p:cTn>
                              </p:par>
                            </p:childTnLst>
                          </p:cTn>
                        </p:par>
                        <p:par>
                          <p:cTn id="235" fill="hold">
                            <p:stCondLst>
                              <p:cond delay="17500"/>
                            </p:stCondLst>
                            <p:childTnLst>
                              <p:par>
                                <p:cTn id="236" presetID="53" presetClass="entr" presetSubtype="16" fill="hold" grpId="0" nodeType="afterEffect">
                                  <p:stCondLst>
                                    <p:cond delay="0"/>
                                  </p:stCondLst>
                                  <p:childTnLst>
                                    <p:set>
                                      <p:cBhvr>
                                        <p:cTn id="237" dur="1" fill="hold">
                                          <p:stCondLst>
                                            <p:cond delay="0"/>
                                          </p:stCondLst>
                                        </p:cTn>
                                        <p:tgtEl>
                                          <p:spTgt spid="56"/>
                                        </p:tgtEl>
                                        <p:attrNameLst>
                                          <p:attrName>style.visibility</p:attrName>
                                        </p:attrNameLst>
                                      </p:cBhvr>
                                      <p:to>
                                        <p:strVal val="visible"/>
                                      </p:to>
                                    </p:set>
                                    <p:anim calcmode="lin" valueType="num">
                                      <p:cBhvr>
                                        <p:cTn id="238" dur="500" fill="hold"/>
                                        <p:tgtEl>
                                          <p:spTgt spid="56"/>
                                        </p:tgtEl>
                                        <p:attrNameLst>
                                          <p:attrName>ppt_w</p:attrName>
                                        </p:attrNameLst>
                                      </p:cBhvr>
                                      <p:tavLst>
                                        <p:tav tm="0">
                                          <p:val>
                                            <p:fltVal val="0"/>
                                          </p:val>
                                        </p:tav>
                                        <p:tav tm="100000">
                                          <p:val>
                                            <p:strVal val="#ppt_w"/>
                                          </p:val>
                                        </p:tav>
                                      </p:tavLst>
                                    </p:anim>
                                    <p:anim calcmode="lin" valueType="num">
                                      <p:cBhvr>
                                        <p:cTn id="239" dur="500" fill="hold"/>
                                        <p:tgtEl>
                                          <p:spTgt spid="56"/>
                                        </p:tgtEl>
                                        <p:attrNameLst>
                                          <p:attrName>ppt_h</p:attrName>
                                        </p:attrNameLst>
                                      </p:cBhvr>
                                      <p:tavLst>
                                        <p:tav tm="0">
                                          <p:val>
                                            <p:fltVal val="0"/>
                                          </p:val>
                                        </p:tav>
                                        <p:tav tm="100000">
                                          <p:val>
                                            <p:strVal val="#ppt_h"/>
                                          </p:val>
                                        </p:tav>
                                      </p:tavLst>
                                    </p:anim>
                                    <p:animEffect transition="in" filter="fade">
                                      <p:cBhvr>
                                        <p:cTn id="240" dur="500"/>
                                        <p:tgtEl>
                                          <p:spTgt spid="56"/>
                                        </p:tgtEl>
                                      </p:cBhvr>
                                    </p:animEffect>
                                  </p:childTnLst>
                                </p:cTn>
                              </p:par>
                            </p:childTnLst>
                          </p:cTn>
                        </p:par>
                        <p:par>
                          <p:cTn id="241" fill="hold">
                            <p:stCondLst>
                              <p:cond delay="18000"/>
                            </p:stCondLst>
                            <p:childTnLst>
                              <p:par>
                                <p:cTn id="242" presetID="53" presetClass="entr" presetSubtype="16" fill="hold" grpId="0" nodeType="afterEffect">
                                  <p:stCondLst>
                                    <p:cond delay="0"/>
                                  </p:stCondLst>
                                  <p:childTnLst>
                                    <p:set>
                                      <p:cBhvr>
                                        <p:cTn id="243" dur="1" fill="hold">
                                          <p:stCondLst>
                                            <p:cond delay="0"/>
                                          </p:stCondLst>
                                        </p:cTn>
                                        <p:tgtEl>
                                          <p:spTgt spid="57"/>
                                        </p:tgtEl>
                                        <p:attrNameLst>
                                          <p:attrName>style.visibility</p:attrName>
                                        </p:attrNameLst>
                                      </p:cBhvr>
                                      <p:to>
                                        <p:strVal val="visible"/>
                                      </p:to>
                                    </p:set>
                                    <p:anim calcmode="lin" valueType="num">
                                      <p:cBhvr>
                                        <p:cTn id="244" dur="500" fill="hold"/>
                                        <p:tgtEl>
                                          <p:spTgt spid="57"/>
                                        </p:tgtEl>
                                        <p:attrNameLst>
                                          <p:attrName>ppt_w</p:attrName>
                                        </p:attrNameLst>
                                      </p:cBhvr>
                                      <p:tavLst>
                                        <p:tav tm="0">
                                          <p:val>
                                            <p:fltVal val="0"/>
                                          </p:val>
                                        </p:tav>
                                        <p:tav tm="100000">
                                          <p:val>
                                            <p:strVal val="#ppt_w"/>
                                          </p:val>
                                        </p:tav>
                                      </p:tavLst>
                                    </p:anim>
                                    <p:anim calcmode="lin" valueType="num">
                                      <p:cBhvr>
                                        <p:cTn id="245" dur="500" fill="hold"/>
                                        <p:tgtEl>
                                          <p:spTgt spid="57"/>
                                        </p:tgtEl>
                                        <p:attrNameLst>
                                          <p:attrName>ppt_h</p:attrName>
                                        </p:attrNameLst>
                                      </p:cBhvr>
                                      <p:tavLst>
                                        <p:tav tm="0">
                                          <p:val>
                                            <p:fltVal val="0"/>
                                          </p:val>
                                        </p:tav>
                                        <p:tav tm="100000">
                                          <p:val>
                                            <p:strVal val="#ppt_h"/>
                                          </p:val>
                                        </p:tav>
                                      </p:tavLst>
                                    </p:anim>
                                    <p:animEffect transition="in" filter="fade">
                                      <p:cBhvr>
                                        <p:cTn id="246" dur="500"/>
                                        <p:tgtEl>
                                          <p:spTgt spid="57"/>
                                        </p:tgtEl>
                                      </p:cBhvr>
                                    </p:animEffect>
                                  </p:childTnLst>
                                </p:cTn>
                              </p:par>
                            </p:childTnLst>
                          </p:cTn>
                        </p:par>
                        <p:par>
                          <p:cTn id="247" fill="hold">
                            <p:stCondLst>
                              <p:cond delay="18500"/>
                            </p:stCondLst>
                            <p:childTnLst>
                              <p:par>
                                <p:cTn id="248" presetID="22" presetClass="entr" presetSubtype="1" fill="hold" nodeType="afterEffect">
                                  <p:stCondLst>
                                    <p:cond delay="0"/>
                                  </p:stCondLst>
                                  <p:childTnLst>
                                    <p:set>
                                      <p:cBhvr>
                                        <p:cTn id="249" dur="1" fill="hold">
                                          <p:stCondLst>
                                            <p:cond delay="0"/>
                                          </p:stCondLst>
                                        </p:cTn>
                                        <p:tgtEl>
                                          <p:spTgt spid="58"/>
                                        </p:tgtEl>
                                        <p:attrNameLst>
                                          <p:attrName>style.visibility</p:attrName>
                                        </p:attrNameLst>
                                      </p:cBhvr>
                                      <p:to>
                                        <p:strVal val="visible"/>
                                      </p:to>
                                    </p:set>
                                    <p:animEffect transition="in" filter="wipe(up)">
                                      <p:cBhvr>
                                        <p:cTn id="250" dur="500"/>
                                        <p:tgtEl>
                                          <p:spTgt spid="58"/>
                                        </p:tgtEl>
                                      </p:cBhvr>
                                    </p:animEffect>
                                  </p:childTnLst>
                                </p:cTn>
                              </p:par>
                            </p:childTnLst>
                          </p:cTn>
                        </p:par>
                        <p:par>
                          <p:cTn id="251" fill="hold">
                            <p:stCondLst>
                              <p:cond delay="19000"/>
                            </p:stCondLst>
                            <p:childTnLst>
                              <p:par>
                                <p:cTn id="252" presetID="53" presetClass="entr" presetSubtype="16" fill="hold" grpId="0" nodeType="afterEffect">
                                  <p:stCondLst>
                                    <p:cond delay="0"/>
                                  </p:stCondLst>
                                  <p:childTnLst>
                                    <p:set>
                                      <p:cBhvr>
                                        <p:cTn id="253" dur="1" fill="hold">
                                          <p:stCondLst>
                                            <p:cond delay="0"/>
                                          </p:stCondLst>
                                        </p:cTn>
                                        <p:tgtEl>
                                          <p:spTgt spid="59"/>
                                        </p:tgtEl>
                                        <p:attrNameLst>
                                          <p:attrName>style.visibility</p:attrName>
                                        </p:attrNameLst>
                                      </p:cBhvr>
                                      <p:to>
                                        <p:strVal val="visible"/>
                                      </p:to>
                                    </p:set>
                                    <p:anim calcmode="lin" valueType="num">
                                      <p:cBhvr>
                                        <p:cTn id="254" dur="500" fill="hold"/>
                                        <p:tgtEl>
                                          <p:spTgt spid="59"/>
                                        </p:tgtEl>
                                        <p:attrNameLst>
                                          <p:attrName>ppt_w</p:attrName>
                                        </p:attrNameLst>
                                      </p:cBhvr>
                                      <p:tavLst>
                                        <p:tav tm="0">
                                          <p:val>
                                            <p:fltVal val="0"/>
                                          </p:val>
                                        </p:tav>
                                        <p:tav tm="100000">
                                          <p:val>
                                            <p:strVal val="#ppt_w"/>
                                          </p:val>
                                        </p:tav>
                                      </p:tavLst>
                                    </p:anim>
                                    <p:anim calcmode="lin" valueType="num">
                                      <p:cBhvr>
                                        <p:cTn id="255" dur="500" fill="hold"/>
                                        <p:tgtEl>
                                          <p:spTgt spid="59"/>
                                        </p:tgtEl>
                                        <p:attrNameLst>
                                          <p:attrName>ppt_h</p:attrName>
                                        </p:attrNameLst>
                                      </p:cBhvr>
                                      <p:tavLst>
                                        <p:tav tm="0">
                                          <p:val>
                                            <p:fltVal val="0"/>
                                          </p:val>
                                        </p:tav>
                                        <p:tav tm="100000">
                                          <p:val>
                                            <p:strVal val="#ppt_h"/>
                                          </p:val>
                                        </p:tav>
                                      </p:tavLst>
                                    </p:anim>
                                    <p:animEffect transition="in" filter="fade">
                                      <p:cBhvr>
                                        <p:cTn id="256" dur="500"/>
                                        <p:tgtEl>
                                          <p:spTgt spid="59"/>
                                        </p:tgtEl>
                                      </p:cBhvr>
                                    </p:animEffect>
                                  </p:childTnLst>
                                </p:cTn>
                              </p:par>
                            </p:childTnLst>
                          </p:cTn>
                        </p:par>
                        <p:par>
                          <p:cTn id="257" fill="hold">
                            <p:stCondLst>
                              <p:cond delay="19500"/>
                            </p:stCondLst>
                            <p:childTnLst>
                              <p:par>
                                <p:cTn id="258" presetID="53" presetClass="entr" presetSubtype="16" fill="hold" grpId="0" nodeType="afterEffect">
                                  <p:stCondLst>
                                    <p:cond delay="0"/>
                                  </p:stCondLst>
                                  <p:childTnLst>
                                    <p:set>
                                      <p:cBhvr>
                                        <p:cTn id="259" dur="1" fill="hold">
                                          <p:stCondLst>
                                            <p:cond delay="0"/>
                                          </p:stCondLst>
                                        </p:cTn>
                                        <p:tgtEl>
                                          <p:spTgt spid="53"/>
                                        </p:tgtEl>
                                        <p:attrNameLst>
                                          <p:attrName>style.visibility</p:attrName>
                                        </p:attrNameLst>
                                      </p:cBhvr>
                                      <p:to>
                                        <p:strVal val="visible"/>
                                      </p:to>
                                    </p:set>
                                    <p:anim calcmode="lin" valueType="num">
                                      <p:cBhvr>
                                        <p:cTn id="260" dur="500" fill="hold"/>
                                        <p:tgtEl>
                                          <p:spTgt spid="53"/>
                                        </p:tgtEl>
                                        <p:attrNameLst>
                                          <p:attrName>ppt_w</p:attrName>
                                        </p:attrNameLst>
                                      </p:cBhvr>
                                      <p:tavLst>
                                        <p:tav tm="0">
                                          <p:val>
                                            <p:fltVal val="0"/>
                                          </p:val>
                                        </p:tav>
                                        <p:tav tm="100000">
                                          <p:val>
                                            <p:strVal val="#ppt_w"/>
                                          </p:val>
                                        </p:tav>
                                      </p:tavLst>
                                    </p:anim>
                                    <p:anim calcmode="lin" valueType="num">
                                      <p:cBhvr>
                                        <p:cTn id="261" dur="500" fill="hold"/>
                                        <p:tgtEl>
                                          <p:spTgt spid="53"/>
                                        </p:tgtEl>
                                        <p:attrNameLst>
                                          <p:attrName>ppt_h</p:attrName>
                                        </p:attrNameLst>
                                      </p:cBhvr>
                                      <p:tavLst>
                                        <p:tav tm="0">
                                          <p:val>
                                            <p:fltVal val="0"/>
                                          </p:val>
                                        </p:tav>
                                        <p:tav tm="100000">
                                          <p:val>
                                            <p:strVal val="#ppt_h"/>
                                          </p:val>
                                        </p:tav>
                                      </p:tavLst>
                                    </p:anim>
                                    <p:animEffect transition="in" filter="fade">
                                      <p:cBhvr>
                                        <p:cTn id="262" dur="500"/>
                                        <p:tgtEl>
                                          <p:spTgt spid="53"/>
                                        </p:tgtEl>
                                      </p:cBhvr>
                                    </p:animEffect>
                                  </p:childTnLst>
                                </p:cTn>
                              </p:par>
                              <p:par>
                                <p:cTn id="263" presetID="47" presetClass="entr" presetSubtype="0" fill="hold" grpId="0" nodeType="withEffect">
                                  <p:stCondLst>
                                    <p:cond delay="0"/>
                                  </p:stCondLst>
                                  <p:childTnLst>
                                    <p:set>
                                      <p:cBhvr>
                                        <p:cTn id="264" dur="1" fill="hold">
                                          <p:stCondLst>
                                            <p:cond delay="0"/>
                                          </p:stCondLst>
                                        </p:cTn>
                                        <p:tgtEl>
                                          <p:spTgt spid="60"/>
                                        </p:tgtEl>
                                        <p:attrNameLst>
                                          <p:attrName>style.visibility</p:attrName>
                                        </p:attrNameLst>
                                      </p:cBhvr>
                                      <p:to>
                                        <p:strVal val="visible"/>
                                      </p:to>
                                    </p:set>
                                    <p:animEffect transition="in" filter="fade">
                                      <p:cBhvr>
                                        <p:cTn id="265" dur="1000"/>
                                        <p:tgtEl>
                                          <p:spTgt spid="60"/>
                                        </p:tgtEl>
                                      </p:cBhvr>
                                    </p:animEffect>
                                    <p:anim calcmode="lin" valueType="num">
                                      <p:cBhvr>
                                        <p:cTn id="266" dur="1000" fill="hold"/>
                                        <p:tgtEl>
                                          <p:spTgt spid="60"/>
                                        </p:tgtEl>
                                        <p:attrNameLst>
                                          <p:attrName>ppt_x</p:attrName>
                                        </p:attrNameLst>
                                      </p:cBhvr>
                                      <p:tavLst>
                                        <p:tav tm="0">
                                          <p:val>
                                            <p:strVal val="#ppt_x"/>
                                          </p:val>
                                        </p:tav>
                                        <p:tav tm="100000">
                                          <p:val>
                                            <p:strVal val="#ppt_x"/>
                                          </p:val>
                                        </p:tav>
                                      </p:tavLst>
                                    </p:anim>
                                    <p:anim calcmode="lin" valueType="num">
                                      <p:cBhvr>
                                        <p:cTn id="267" dur="1000" fill="hold"/>
                                        <p:tgtEl>
                                          <p:spTgt spid="60"/>
                                        </p:tgtEl>
                                        <p:attrNameLst>
                                          <p:attrName>ppt_y</p:attrName>
                                        </p:attrNameLst>
                                      </p:cBhvr>
                                      <p:tavLst>
                                        <p:tav tm="0">
                                          <p:val>
                                            <p:strVal val="#ppt_y-.1"/>
                                          </p:val>
                                        </p:tav>
                                        <p:tav tm="100000">
                                          <p:val>
                                            <p:strVal val="#ppt_y"/>
                                          </p:val>
                                        </p:tav>
                                      </p:tavLst>
                                    </p:anim>
                                  </p:childTnLst>
                                </p:cTn>
                              </p:par>
                              <p:par>
                                <p:cTn id="268" presetID="42" presetClass="entr" presetSubtype="0" fill="hold" grpId="0" nodeType="withEffect">
                                  <p:stCondLst>
                                    <p:cond delay="0"/>
                                  </p:stCondLst>
                                  <p:childTnLst>
                                    <p:set>
                                      <p:cBhvr>
                                        <p:cTn id="269" dur="1" fill="hold">
                                          <p:stCondLst>
                                            <p:cond delay="0"/>
                                          </p:stCondLst>
                                        </p:cTn>
                                        <p:tgtEl>
                                          <p:spTgt spid="61"/>
                                        </p:tgtEl>
                                        <p:attrNameLst>
                                          <p:attrName>style.visibility</p:attrName>
                                        </p:attrNameLst>
                                      </p:cBhvr>
                                      <p:to>
                                        <p:strVal val="visible"/>
                                      </p:to>
                                    </p:set>
                                    <p:animEffect transition="in" filter="fade">
                                      <p:cBhvr>
                                        <p:cTn id="270" dur="500"/>
                                        <p:tgtEl>
                                          <p:spTgt spid="61"/>
                                        </p:tgtEl>
                                      </p:cBhvr>
                                    </p:animEffect>
                                    <p:anim calcmode="lin" valueType="num">
                                      <p:cBhvr>
                                        <p:cTn id="271" dur="500" fill="hold"/>
                                        <p:tgtEl>
                                          <p:spTgt spid="61"/>
                                        </p:tgtEl>
                                        <p:attrNameLst>
                                          <p:attrName>ppt_x</p:attrName>
                                        </p:attrNameLst>
                                      </p:cBhvr>
                                      <p:tavLst>
                                        <p:tav tm="0">
                                          <p:val>
                                            <p:strVal val="#ppt_x"/>
                                          </p:val>
                                        </p:tav>
                                        <p:tav tm="100000">
                                          <p:val>
                                            <p:strVal val="#ppt_x"/>
                                          </p:val>
                                        </p:tav>
                                      </p:tavLst>
                                    </p:anim>
                                    <p:anim calcmode="lin" valueType="num">
                                      <p:cBhvr>
                                        <p:cTn id="272" dur="500" fill="hold"/>
                                        <p:tgtEl>
                                          <p:spTgt spid="61"/>
                                        </p:tgtEl>
                                        <p:attrNameLst>
                                          <p:attrName>ppt_y</p:attrName>
                                        </p:attrNameLst>
                                      </p:cBhvr>
                                      <p:tavLst>
                                        <p:tav tm="0">
                                          <p:val>
                                            <p:strVal val="#ppt_y+.1"/>
                                          </p:val>
                                        </p:tav>
                                        <p:tav tm="100000">
                                          <p:val>
                                            <p:strVal val="#ppt_y"/>
                                          </p:val>
                                        </p:tav>
                                      </p:tavLst>
                                    </p:anim>
                                  </p:childTnLst>
                                </p:cTn>
                              </p:par>
                            </p:childTnLst>
                          </p:cTn>
                        </p:par>
                        <p:par>
                          <p:cTn id="273" fill="hold">
                            <p:stCondLst>
                              <p:cond delay="20500"/>
                            </p:stCondLst>
                            <p:childTnLst>
                              <p:par>
                                <p:cTn id="274" presetID="22" presetClass="entr" presetSubtype="8" fill="hold" nodeType="afterEffect">
                                  <p:stCondLst>
                                    <p:cond delay="0"/>
                                  </p:stCondLst>
                                  <p:childTnLst>
                                    <p:set>
                                      <p:cBhvr>
                                        <p:cTn id="275" dur="1" fill="hold">
                                          <p:stCondLst>
                                            <p:cond delay="0"/>
                                          </p:stCondLst>
                                        </p:cTn>
                                        <p:tgtEl>
                                          <p:spTgt spid="67"/>
                                        </p:tgtEl>
                                        <p:attrNameLst>
                                          <p:attrName>style.visibility</p:attrName>
                                        </p:attrNameLst>
                                      </p:cBhvr>
                                      <p:to>
                                        <p:strVal val="visible"/>
                                      </p:to>
                                    </p:set>
                                    <p:animEffect transition="in" filter="wipe(left)">
                                      <p:cBhvr>
                                        <p:cTn id="276" dur="500"/>
                                        <p:tgtEl>
                                          <p:spTgt spid="67"/>
                                        </p:tgtEl>
                                      </p:cBhvr>
                                    </p:animEffect>
                                  </p:childTnLst>
                                </p:cTn>
                              </p:par>
                            </p:childTnLst>
                          </p:cTn>
                        </p:par>
                        <p:par>
                          <p:cTn id="277" fill="hold">
                            <p:stCondLst>
                              <p:cond delay="21000"/>
                            </p:stCondLst>
                            <p:childTnLst>
                              <p:par>
                                <p:cTn id="278" presetID="22" presetClass="entr" presetSubtype="8" fill="hold" nodeType="afterEffect">
                                  <p:stCondLst>
                                    <p:cond delay="0"/>
                                  </p:stCondLst>
                                  <p:childTnLst>
                                    <p:set>
                                      <p:cBhvr>
                                        <p:cTn id="279" dur="1" fill="hold">
                                          <p:stCondLst>
                                            <p:cond delay="0"/>
                                          </p:stCondLst>
                                        </p:cTn>
                                        <p:tgtEl>
                                          <p:spTgt spid="63"/>
                                        </p:tgtEl>
                                        <p:attrNameLst>
                                          <p:attrName>style.visibility</p:attrName>
                                        </p:attrNameLst>
                                      </p:cBhvr>
                                      <p:to>
                                        <p:strVal val="visible"/>
                                      </p:to>
                                    </p:set>
                                    <p:animEffect transition="in" filter="wipe(left)">
                                      <p:cBhvr>
                                        <p:cTn id="28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BMWG Developed Modular FLO Curriculum: main review (2014-15)</a:t>
            </a:r>
            <a:endParaRPr lang="en-US" dirty="0"/>
          </a:p>
        </p:txBody>
      </p:sp>
      <p:sp>
        <p:nvSpPr>
          <p:cNvPr id="3" name="Content Placeholder 2"/>
          <p:cNvSpPr>
            <a:spLocks noGrp="1"/>
          </p:cNvSpPr>
          <p:nvPr>
            <p:ph idx="1"/>
          </p:nvPr>
        </p:nvSpPr>
        <p:spPr>
          <a:xfrm>
            <a:off x="217613" y="1287082"/>
            <a:ext cx="6048672" cy="3303181"/>
          </a:xfrm>
        </p:spPr>
        <p:txBody>
          <a:bodyPr>
            <a:normAutofit/>
          </a:bodyPr>
          <a:lstStyle/>
          <a:p>
            <a:r>
              <a:rPr lang="en-US" sz="1400" kern="1200" dirty="0">
                <a:solidFill>
                  <a:srgbClr val="0F5494"/>
                </a:solidFill>
                <a:latin typeface="Verdana" pitchFamily="34" charset="0"/>
              </a:rPr>
              <a:t>Modular Front Line Officer (FLO) curriculum designed for better alignment with officer’s job tasks associated with operating the radiation detection measures.</a:t>
            </a:r>
          </a:p>
          <a:p>
            <a:pPr lvl="1"/>
            <a:r>
              <a:rPr lang="en-US" sz="1400" kern="1200" dirty="0">
                <a:solidFill>
                  <a:srgbClr val="0F5494"/>
                </a:solidFill>
                <a:latin typeface="Verdana" pitchFamily="34" charset="0"/>
                <a:ea typeface="+mn-ea"/>
                <a:cs typeface="+mn-cs"/>
              </a:rPr>
              <a:t>Responsibilities determined by legal/regulatory framework and typically added to existing job duties</a:t>
            </a:r>
          </a:p>
          <a:p>
            <a:pPr lvl="1"/>
            <a:r>
              <a:rPr lang="en-US" sz="1400" kern="1200" dirty="0">
                <a:solidFill>
                  <a:srgbClr val="0F5494"/>
                </a:solidFill>
                <a:latin typeface="Verdana" pitchFamily="34" charset="0"/>
                <a:ea typeface="+mn-ea"/>
                <a:cs typeface="+mn-cs"/>
              </a:rPr>
              <a:t>EC-DG-TAXUD and WCO part of BMWG development team</a:t>
            </a:r>
          </a:p>
          <a:p>
            <a:r>
              <a:rPr lang="en-US" sz="1400" kern="1200" dirty="0">
                <a:solidFill>
                  <a:srgbClr val="0F5494"/>
                </a:solidFill>
                <a:latin typeface="Verdana" pitchFamily="34" charset="0"/>
              </a:rPr>
              <a:t>Training materials kept in BMWG library</a:t>
            </a:r>
          </a:p>
          <a:p>
            <a:pPr lvl="1"/>
            <a:r>
              <a:rPr lang="en-US" sz="1400" kern="1200" dirty="0">
                <a:solidFill>
                  <a:srgbClr val="0F5494"/>
                </a:solidFill>
                <a:latin typeface="Verdana" pitchFamily="34" charset="0"/>
                <a:ea typeface="+mn-ea"/>
                <a:cs typeface="+mn-cs"/>
              </a:rPr>
              <a:t>PowerPoint slides, exercise scenarios, case studies, e-learning modules, and job aids</a:t>
            </a:r>
          </a:p>
          <a:p>
            <a:r>
              <a:rPr lang="en-US" sz="1400" kern="1200" dirty="0">
                <a:solidFill>
                  <a:srgbClr val="0F5494"/>
                </a:solidFill>
                <a:latin typeface="Verdana" pitchFamily="34" charset="0"/>
              </a:rPr>
              <a:t>BMWG FLO curriculum used routinely at EUSECTRA and by IAEA for in-country missions</a:t>
            </a:r>
          </a:p>
        </p:txBody>
      </p:sp>
      <p:pic>
        <p:nvPicPr>
          <p:cNvPr id="4" name="Picture 3"/>
          <p:cNvPicPr>
            <a:picLocks noChangeAspect="1"/>
          </p:cNvPicPr>
          <p:nvPr/>
        </p:nvPicPr>
        <p:blipFill>
          <a:blip r:embed="rId2"/>
          <a:stretch>
            <a:fillRect/>
          </a:stretch>
        </p:blipFill>
        <p:spPr>
          <a:xfrm>
            <a:off x="6660232" y="881258"/>
            <a:ext cx="1789349" cy="1340408"/>
          </a:xfrm>
          <a:prstGeom prst="rect">
            <a:avLst/>
          </a:prstGeom>
          <a:ln>
            <a:solidFill>
              <a:srgbClr val="002060"/>
            </a:solidFill>
          </a:ln>
        </p:spPr>
      </p:pic>
      <p:pic>
        <p:nvPicPr>
          <p:cNvPr id="6" name="Picture 5" descr="U:\EUSECTRA\Trainings\2013\2013_11_25 SLD Detection training\13. Photo\Photos 26-28.11.2013\IMG_043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6176" y="3128779"/>
            <a:ext cx="1531925" cy="1148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EUSECTRA\Trainings\2013\2013_11_25 SLD Detection training\13. Photo\Photos 26-28.11.2013\IMG_045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31763" y="2434357"/>
            <a:ext cx="1421816" cy="100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788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lvl1pPr eaLnBrk="0" hangingPunct="0">
              <a:defRPr sz="1800">
                <a:solidFill>
                  <a:schemeClr val="tx1"/>
                </a:solidFill>
                <a:latin typeface="Times New Roman" panose="02020603050405020304" pitchFamily="18" charset="0"/>
                <a:ea typeface="MS PGothic" panose="020B0600070205080204" pitchFamily="34" charset="-128"/>
              </a:defRPr>
            </a:lvl1pPr>
            <a:lvl2pPr marL="557213" indent="-214313" eaLnBrk="0" hangingPunct="0">
              <a:defRPr sz="1800">
                <a:solidFill>
                  <a:schemeClr val="tx1"/>
                </a:solidFill>
                <a:latin typeface="Times New Roman" panose="02020603050405020304" pitchFamily="18" charset="0"/>
                <a:ea typeface="MS PGothic" panose="020B0600070205080204" pitchFamily="34" charset="-128"/>
              </a:defRPr>
            </a:lvl2pPr>
            <a:lvl3pPr marL="857250" indent="-171450" eaLnBrk="0" hangingPunct="0">
              <a:defRPr sz="1800">
                <a:solidFill>
                  <a:schemeClr val="tx1"/>
                </a:solidFill>
                <a:latin typeface="Times New Roman" panose="02020603050405020304" pitchFamily="18" charset="0"/>
                <a:ea typeface="MS PGothic" panose="020B0600070205080204" pitchFamily="34" charset="-128"/>
              </a:defRPr>
            </a:lvl3pPr>
            <a:lvl4pPr marL="1200150" indent="-171450" eaLnBrk="0" hangingPunct="0">
              <a:defRPr sz="1800">
                <a:solidFill>
                  <a:schemeClr val="tx1"/>
                </a:solidFill>
                <a:latin typeface="Times New Roman" panose="02020603050405020304" pitchFamily="18" charset="0"/>
                <a:ea typeface="MS PGothic" panose="020B0600070205080204" pitchFamily="34" charset="-128"/>
              </a:defRPr>
            </a:lvl4pPr>
            <a:lvl5pPr marL="1543050" indent="-171450" eaLnBrk="0" hangingPunct="0">
              <a:defRPr sz="1800">
                <a:solidFill>
                  <a:schemeClr val="tx1"/>
                </a:solidFill>
                <a:latin typeface="Times New Roman" panose="02020603050405020304" pitchFamily="18" charset="0"/>
                <a:ea typeface="MS PGothic"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MS PGothic"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MS PGothic"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MS PGothic"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900" dirty="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59798491"/>
              </p:ext>
            </p:extLst>
          </p:nvPr>
        </p:nvGraphicFramePr>
        <p:xfrm>
          <a:off x="467544" y="915566"/>
          <a:ext cx="8064895" cy="3435258"/>
        </p:xfrm>
        <a:graphic>
          <a:graphicData uri="http://schemas.openxmlformats.org/drawingml/2006/table">
            <a:tbl>
              <a:tblPr firstRow="1" bandRow="1">
                <a:tableStyleId>{B301B821-A1FF-4177-AEE7-76D212191A09}</a:tableStyleId>
              </a:tblPr>
              <a:tblGrid>
                <a:gridCol w="330455">
                  <a:extLst>
                    <a:ext uri="{9D8B030D-6E8A-4147-A177-3AD203B41FA5}">
                      <a16:colId xmlns:a16="http://schemas.microsoft.com/office/drawing/2014/main" val="20000"/>
                    </a:ext>
                  </a:extLst>
                </a:gridCol>
                <a:gridCol w="1458945">
                  <a:extLst>
                    <a:ext uri="{9D8B030D-6E8A-4147-A177-3AD203B41FA5}">
                      <a16:colId xmlns:a16="http://schemas.microsoft.com/office/drawing/2014/main" val="20001"/>
                    </a:ext>
                  </a:extLst>
                </a:gridCol>
                <a:gridCol w="1653494">
                  <a:extLst>
                    <a:ext uri="{9D8B030D-6E8A-4147-A177-3AD203B41FA5}">
                      <a16:colId xmlns:a16="http://schemas.microsoft.com/office/drawing/2014/main" val="20002"/>
                    </a:ext>
                  </a:extLst>
                </a:gridCol>
                <a:gridCol w="1348111">
                  <a:extLst>
                    <a:ext uri="{9D8B030D-6E8A-4147-A177-3AD203B41FA5}">
                      <a16:colId xmlns:a16="http://schemas.microsoft.com/office/drawing/2014/main" val="20003"/>
                    </a:ext>
                  </a:extLst>
                </a:gridCol>
                <a:gridCol w="1456099">
                  <a:extLst>
                    <a:ext uri="{9D8B030D-6E8A-4147-A177-3AD203B41FA5}">
                      <a16:colId xmlns:a16="http://schemas.microsoft.com/office/drawing/2014/main" val="20004"/>
                    </a:ext>
                  </a:extLst>
                </a:gridCol>
                <a:gridCol w="1817791">
                  <a:extLst>
                    <a:ext uri="{9D8B030D-6E8A-4147-A177-3AD203B41FA5}">
                      <a16:colId xmlns:a16="http://schemas.microsoft.com/office/drawing/2014/main" val="20005"/>
                    </a:ext>
                  </a:extLst>
                </a:gridCol>
              </a:tblGrid>
              <a:tr h="622329">
                <a:tc>
                  <a:txBody>
                    <a:bodyPr/>
                    <a:lstStyle/>
                    <a:p>
                      <a:pPr algn="ctr"/>
                      <a:endParaRPr lang="en-GB" sz="1100" dirty="0">
                        <a:latin typeface="Arial" panose="020B0604020202020204" pitchFamily="34" charset="0"/>
                        <a:cs typeface="Arial" panose="020B0604020202020204" pitchFamily="34" charset="0"/>
                      </a:endParaRP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7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What is the FLO looking for and why?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7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How do they find what they are looking for?</a:t>
                      </a:r>
                      <a:endParaRPr lang="en-GB" sz="11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7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How do they confirm what they find?</a:t>
                      </a:r>
                      <a:endParaRPr lang="en-GB" sz="11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7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What do they do if they find something?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7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How  do they support any</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follow up?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70"/>
                    </a:solidFill>
                  </a:tcPr>
                </a:tc>
                <a:extLst>
                  <a:ext uri="{0D108BD9-81ED-4DB2-BD59-A6C34878D82A}">
                    <a16:rowId xmlns:a16="http://schemas.microsoft.com/office/drawing/2014/main" val="10000"/>
                  </a:ext>
                </a:extLst>
              </a:tr>
              <a:tr h="2812929">
                <a:tc>
                  <a:txBody>
                    <a:bodyPr/>
                    <a:lstStyle/>
                    <a:p>
                      <a:pPr algn="ctr"/>
                      <a:r>
                        <a:rPr lang="en-US" sz="1100" b="1" dirty="0">
                          <a:latin typeface="Arial" panose="020B0604020202020204" pitchFamily="34" charset="0"/>
                          <a:cs typeface="Arial" panose="020B0604020202020204" pitchFamily="34" charset="0"/>
                        </a:rPr>
                        <a:t>Objectives</a:t>
                      </a:r>
                    </a:p>
                    <a:p>
                      <a:pPr algn="r"/>
                      <a:endParaRPr lang="en-GB" sz="1100" b="1" dirty="0">
                        <a:latin typeface="Arial" panose="020B0604020202020204" pitchFamily="34" charset="0"/>
                        <a:cs typeface="Arial" panose="020B0604020202020204" pitchFamily="34" charset="0"/>
                      </a:endParaRPr>
                    </a:p>
                  </a:txBody>
                  <a:tcPr marL="68580" marR="68580" marT="34290" marB="3429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19063" indent="-119063">
                        <a:buFont typeface="Arial" panose="020B0604020202020204" pitchFamily="34" charset="0"/>
                        <a:buChar char="•"/>
                      </a:pPr>
                      <a:r>
                        <a:rPr lang="en-US" sz="1100" dirty="0">
                          <a:latin typeface="Arial" panose="020B0604020202020204" pitchFamily="34" charset="0"/>
                          <a:cs typeface="Arial" panose="020B0604020202020204" pitchFamily="34" charset="0"/>
                        </a:rPr>
                        <a:t>Introduction</a:t>
                      </a:r>
                      <a:r>
                        <a:rPr lang="en-US" sz="1100" baseline="0" dirty="0">
                          <a:latin typeface="Arial" panose="020B0604020202020204" pitchFamily="34" charset="0"/>
                          <a:cs typeface="Arial" panose="020B0604020202020204" pitchFamily="34" charset="0"/>
                        </a:rPr>
                        <a:t> to r</a:t>
                      </a:r>
                      <a:r>
                        <a:rPr lang="en-US" sz="1100" dirty="0">
                          <a:latin typeface="Arial" panose="020B0604020202020204" pitchFamily="34" charset="0"/>
                          <a:cs typeface="Arial" panose="020B0604020202020204" pitchFamily="34" charset="0"/>
                        </a:rPr>
                        <a:t>adiation and</a:t>
                      </a:r>
                      <a:r>
                        <a:rPr lang="en-US" sz="1100" baseline="0" dirty="0">
                          <a:latin typeface="Arial" panose="020B0604020202020204" pitchFamily="34" charset="0"/>
                          <a:cs typeface="Arial" panose="020B0604020202020204" pitchFamily="34" charset="0"/>
                        </a:rPr>
                        <a:t> radioactive materials</a:t>
                      </a:r>
                      <a:endParaRPr lang="en-US" sz="1100" dirty="0">
                        <a:latin typeface="Arial" panose="020B0604020202020204" pitchFamily="34" charset="0"/>
                        <a:cs typeface="Arial" panose="020B0604020202020204" pitchFamily="34" charset="0"/>
                      </a:endParaRPr>
                    </a:p>
                    <a:p>
                      <a:pPr marL="119063" marR="0" indent="-1190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Overview of operational situations where radiation is encountered</a:t>
                      </a:r>
                    </a:p>
                    <a:p>
                      <a:pPr marL="119063" marR="0" indent="-1190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Description of nuclear security threats and risks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100" dirty="0">
                          <a:latin typeface="Arial" panose="020B0604020202020204" pitchFamily="34" charset="0"/>
                          <a:cs typeface="Arial" panose="020B0604020202020204" pitchFamily="34" charset="0"/>
                        </a:rPr>
                        <a:t>Overview</a:t>
                      </a:r>
                      <a:r>
                        <a:rPr lang="en-US" sz="1100" baseline="0" dirty="0">
                          <a:latin typeface="Arial" panose="020B0604020202020204" pitchFamily="34" charset="0"/>
                          <a:cs typeface="Arial" panose="020B0604020202020204" pitchFamily="34" charset="0"/>
                        </a:rPr>
                        <a:t> of approaches for detection:</a:t>
                      </a:r>
                    </a:p>
                    <a:p>
                      <a:pPr marL="119063" indent="-119063">
                        <a:buFont typeface="Arial" panose="020B0604020202020204" pitchFamily="34" charset="0"/>
                        <a:buChar char="•"/>
                      </a:pPr>
                      <a:r>
                        <a:rPr lang="en-US" sz="1100" baseline="0" dirty="0">
                          <a:latin typeface="Arial" panose="020B0604020202020204" pitchFamily="34" charset="0"/>
                          <a:cs typeface="Arial" panose="020B0604020202020204" pitchFamily="34" charset="0"/>
                        </a:rPr>
                        <a:t>Information alert</a:t>
                      </a:r>
                    </a:p>
                    <a:p>
                      <a:pPr marL="119063" indent="-119063">
                        <a:buFont typeface="Arial" panose="020B0604020202020204" pitchFamily="34" charset="0"/>
                        <a:buChar char="•"/>
                      </a:pPr>
                      <a:r>
                        <a:rPr lang="en-US" sz="1100" baseline="0" dirty="0">
                          <a:latin typeface="Arial" panose="020B0604020202020204" pitchFamily="34" charset="0"/>
                          <a:cs typeface="Arial" panose="020B0604020202020204" pitchFamily="34" charset="0"/>
                        </a:rPr>
                        <a:t>Awareness of suspicious indicators</a:t>
                      </a:r>
                    </a:p>
                    <a:p>
                      <a:pPr marL="119063" indent="-119063">
                        <a:buFont typeface="Arial" panose="020B0604020202020204" pitchFamily="34" charset="0"/>
                        <a:buChar char="•"/>
                      </a:pPr>
                      <a:r>
                        <a:rPr lang="en-US" sz="1100" baseline="0" dirty="0">
                          <a:latin typeface="Arial" panose="020B0604020202020204" pitchFamily="34" charset="0"/>
                          <a:cs typeface="Arial" panose="020B0604020202020204" pitchFamily="34" charset="0"/>
                        </a:rPr>
                        <a:t>Detection technologies</a:t>
                      </a:r>
                    </a:p>
                    <a:p>
                      <a:pPr marL="119063" indent="-119063">
                        <a:buFont typeface="Arial" panose="020B0604020202020204" pitchFamily="34" charset="0"/>
                        <a:buChar char="•"/>
                      </a:pPr>
                      <a:r>
                        <a:rPr lang="en-US" sz="1100" baseline="0" dirty="0">
                          <a:latin typeface="Arial" panose="020B0604020202020204" pitchFamily="34" charset="0"/>
                          <a:cs typeface="Arial" panose="020B0604020202020204" pitchFamily="34" charset="0"/>
                        </a:rPr>
                        <a:t>Primary detection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19063" marR="0" indent="-1190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Alarm/alert assessment procedures</a:t>
                      </a:r>
                    </a:p>
                    <a:p>
                      <a:pPr marL="119063" marR="0" indent="-1190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Secondary inspection techniques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latin typeface="Arial" panose="020B060402020202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100" baseline="0" dirty="0">
                          <a:latin typeface="Arial" panose="020B0604020202020204" pitchFamily="34" charset="0"/>
                          <a:cs typeface="Arial" panose="020B0604020202020204" pitchFamily="34" charset="0"/>
                        </a:rPr>
                        <a:t>Response to real alarms:</a:t>
                      </a:r>
                    </a:p>
                    <a:p>
                      <a:pPr marL="119063" indent="-119063">
                        <a:buFont typeface="Arial" panose="020B0604020202020204" pitchFamily="34" charset="0"/>
                        <a:buChar char="•"/>
                      </a:pPr>
                      <a:r>
                        <a:rPr lang="en-US" sz="1100" baseline="0" dirty="0">
                          <a:latin typeface="Arial" panose="020B0604020202020204" pitchFamily="34" charset="0"/>
                          <a:cs typeface="Arial" panose="020B0604020202020204" pitchFamily="34" charset="0"/>
                        </a:rPr>
                        <a:t>Safety</a:t>
                      </a:r>
                    </a:p>
                    <a:p>
                      <a:pPr marL="119063" indent="-119063">
                        <a:buFont typeface="Arial" panose="020B0604020202020204" pitchFamily="34" charset="0"/>
                        <a:buChar char="•"/>
                      </a:pPr>
                      <a:r>
                        <a:rPr lang="en-US" sz="1100" baseline="0" dirty="0">
                          <a:latin typeface="Arial" panose="020B0604020202020204" pitchFamily="34" charset="0"/>
                          <a:cs typeface="Arial" panose="020B0604020202020204" pitchFamily="34" charset="0"/>
                        </a:rPr>
                        <a:t>Isolation, containment</a:t>
                      </a:r>
                    </a:p>
                    <a:p>
                      <a:pPr marL="119063" indent="-119063">
                        <a:buFont typeface="Arial" panose="020B0604020202020204" pitchFamily="34" charset="0"/>
                        <a:buChar char="•"/>
                      </a:pPr>
                      <a:r>
                        <a:rPr lang="en-US" sz="1100" baseline="0" dirty="0">
                          <a:latin typeface="Arial" panose="020B0604020202020204" pitchFamily="34" charset="0"/>
                          <a:cs typeface="Arial" panose="020B0604020202020204" pitchFamily="34" charset="0"/>
                        </a:rPr>
                        <a:t>Notification</a:t>
                      </a:r>
                    </a:p>
                    <a:p>
                      <a:pPr marL="119063" indent="-119063">
                        <a:buFont typeface="Arial" panose="020B0604020202020204" pitchFamily="34" charset="0"/>
                        <a:buChar char="•"/>
                      </a:pPr>
                      <a:r>
                        <a:rPr lang="en-US" sz="1100" baseline="0" dirty="0">
                          <a:latin typeface="Arial" panose="020B0604020202020204" pitchFamily="34" charset="0"/>
                          <a:cs typeface="Arial" panose="020B0604020202020204" pitchFamily="34" charset="0"/>
                        </a:rPr>
                        <a:t>Documentation and data collection</a:t>
                      </a:r>
                      <a:endParaRPr lang="en-GB" sz="11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Connection of FLO to a larger context (nationally and internationally):</a:t>
                      </a:r>
                    </a:p>
                    <a:p>
                      <a:pPr marL="115888" marR="0" lvl="1" indent="-106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Na</a:t>
                      </a:r>
                      <a:r>
                        <a:rPr lang="en-US" sz="1100" kern="1200" baseline="0" dirty="0">
                          <a:solidFill>
                            <a:schemeClr val="dk1"/>
                          </a:solidFill>
                          <a:latin typeface="Arial" panose="020B0604020202020204" pitchFamily="34" charset="0"/>
                          <a:ea typeface="+mn-ea"/>
                          <a:cs typeface="Arial" panose="020B0604020202020204" pitchFamily="34" charset="0"/>
                        </a:rPr>
                        <a:t>tional response</a:t>
                      </a:r>
                    </a:p>
                    <a:p>
                      <a:pPr marL="115888" marR="0" lvl="1" indent="-106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a:solidFill>
                            <a:schemeClr val="dk1"/>
                          </a:solidFill>
                          <a:latin typeface="Arial" panose="020B0604020202020204" pitchFamily="34" charset="0"/>
                          <a:ea typeface="+mn-ea"/>
                          <a:cs typeface="Arial" panose="020B0604020202020204" pitchFamily="34" charset="0"/>
                        </a:rPr>
                        <a:t>Inv</a:t>
                      </a:r>
                      <a:r>
                        <a:rPr lang="en-US" sz="1100" baseline="0" dirty="0">
                          <a:latin typeface="Arial" panose="020B0604020202020204" pitchFamily="34" charset="0"/>
                          <a:cs typeface="Arial" panose="020B0604020202020204" pitchFamily="34" charset="0"/>
                        </a:rPr>
                        <a:t>estigations and nuclear forensics</a:t>
                      </a:r>
                      <a:endParaRPr lang="en-GB"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5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aseline="0" dirty="0">
                          <a:latin typeface="Arial" panose="020B0604020202020204" pitchFamily="34" charset="0"/>
                          <a:cs typeface="Arial" panose="020B0604020202020204" pitchFamily="34" charset="0"/>
                        </a:rPr>
                        <a:t>Additional support for FLO:</a:t>
                      </a:r>
                    </a:p>
                    <a:p>
                      <a:pPr marL="115888" marR="0" lvl="1" indent="-106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a:solidFill>
                            <a:schemeClr val="dk1"/>
                          </a:solidFill>
                          <a:latin typeface="Arial" panose="020B0604020202020204" pitchFamily="34" charset="0"/>
                          <a:ea typeface="+mn-ea"/>
                          <a:cs typeface="Arial" panose="020B0604020202020204" pitchFamily="34" charset="0"/>
                        </a:rPr>
                        <a:t>Technical support/ reachback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6" name="Title 1"/>
          <p:cNvSpPr txBox="1">
            <a:spLocks/>
          </p:cNvSpPr>
          <p:nvPr/>
        </p:nvSpPr>
        <p:spPr>
          <a:xfrm>
            <a:off x="469572" y="195486"/>
            <a:ext cx="8208963" cy="486054"/>
          </a:xfrm>
        </p:spPr>
        <p:txBody>
          <a:bodyPr/>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kern="0" dirty="0" smtClean="0"/>
              <a:t>Course Objectives (refined and modular)</a:t>
            </a:r>
            <a:endParaRPr lang="en-US" kern="0" dirty="0"/>
          </a:p>
        </p:txBody>
      </p:sp>
    </p:spTree>
    <p:extLst>
      <p:ext uri="{BB962C8B-B14F-4D97-AF65-F5344CB8AC3E}">
        <p14:creationId xmlns:p14="http://schemas.microsoft.com/office/powerpoint/2010/main" val="42506390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4"/>
  <p:tag name="TPOS" val="2"/>
</p:tagLst>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ACE3"/>
        </a:solidFill>
        <a:ln>
          <a:noFill/>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3175"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rgbClr val="0F5494"/>
            </a:solidFill>
            <a:effectLst/>
            <a:latin typeface="Verdana" pitchFamily="34" charset="0"/>
          </a:defRPr>
        </a:defPPr>
      </a:lstStyle>
    </a:spDef>
    <a:lnDef>
      <a:spPr bwMode="auto">
        <a:noFill/>
        <a:ln w="9525" cap="flat" cmpd="sng" algn="ctr">
          <a:solidFill>
            <a:srgbClr val="33ACE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lnSpc>
            <a:spcPct val="110000"/>
          </a:lnSpc>
          <a:defRPr sz="2400" dirty="0" smtClean="0">
            <a:solidFill>
              <a:srgbClr val="164194"/>
            </a:solidFill>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949</TotalTime>
  <Words>1293</Words>
  <Application>Microsoft Office PowerPoint</Application>
  <PresentationFormat>On-screen Show (16:9)</PresentationFormat>
  <Paragraphs>116</Paragraphs>
  <Slides>15</Slides>
  <Notes>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MS PGothic</vt:lpstr>
      <vt:lpstr>MS PGothic</vt:lpstr>
      <vt:lpstr>Arial</vt:lpstr>
      <vt:lpstr>Century Gothic</vt:lpstr>
      <vt:lpstr>Comic Sans MS</vt:lpstr>
      <vt:lpstr>Times New Roman</vt:lpstr>
      <vt:lpstr>Verdana</vt:lpstr>
      <vt:lpstr>Wingdings</vt:lpstr>
      <vt:lpstr>Blank</vt:lpstr>
      <vt:lpstr> </vt:lpstr>
      <vt:lpstr>The Border Monitoring Working Group Front Line Officer Training    </vt:lpstr>
      <vt:lpstr>The Border Monitoring Working Group (BMWG)</vt:lpstr>
      <vt:lpstr>The BMWG as major coordination forum in support to strengthening Nuclear Security</vt:lpstr>
      <vt:lpstr>Training as strategic measure for cascading nuclear security related knowledge to the competent user groups in the Member States</vt:lpstr>
      <vt:lpstr>PowerPoint Presentation</vt:lpstr>
      <vt:lpstr>PowerPoint Presentation</vt:lpstr>
      <vt:lpstr>BMWG Developed Modular FLO Curriculum: main review (2014-15)</vt:lpstr>
      <vt:lpstr>PowerPoint Presentation</vt:lpstr>
      <vt:lpstr>Example of cascading implementation of the BMWG FLO curriculum: DG-TAXUD INITIATIVE: trains EU Customs officers at the EUSECTRA</vt:lpstr>
      <vt:lpstr>Implementation of the course at select nuclear security support centers </vt:lpstr>
      <vt:lpstr>The European Nuclear Security Center (EUSECTRA)</vt:lpstr>
      <vt:lpstr>Lessons learned and new approaches</vt:lpstr>
      <vt:lpstr>Outcomes: every end is a new beginning</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JRC Visitors'Centre: May – Nov 2015</dc:title>
  <dc:creator>DURA Adelaide (JRC-ISPRA)</dc:creator>
  <cp:lastModifiedBy>GALY Jean (JRC-KARLSRUHE)</cp:lastModifiedBy>
  <cp:revision>114</cp:revision>
  <cp:lastPrinted>2015-11-04T12:43:10Z</cp:lastPrinted>
  <dcterms:created xsi:type="dcterms:W3CDTF">2015-11-03T14:12:48Z</dcterms:created>
  <dcterms:modified xsi:type="dcterms:W3CDTF">2020-02-04T15:44:36Z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https://connected.cnect.cec.eu.int</vt:lpwstr>
  </property>
  <property fmtid="{D5CDD505-2E9C-101B-9397-08002B2CF9AE}" pid="3" name="Offisync_UniqueId">
    <vt:lpwstr>88340</vt:lpwstr>
  </property>
  <property fmtid="{D5CDD505-2E9C-101B-9397-08002B2CF9AE}" pid="4" name="Jive_VersionGuid">
    <vt:lpwstr>21283cae-d81b-4038-ac3b-46ea62ebae8c</vt:lpwstr>
  </property>
  <property fmtid="{D5CDD505-2E9C-101B-9397-08002B2CF9AE}" pid="5" name="Offisync_UpdateToken">
    <vt:lpwstr>14</vt:lpwstr>
  </property>
  <property fmtid="{D5CDD505-2E9C-101B-9397-08002B2CF9AE}" pid="6" name="Jive_LatestUserAccountName">
    <vt:lpwstr>galyjea</vt:lpwstr>
  </property>
  <property fmtid="{D5CDD505-2E9C-101B-9397-08002B2CF9AE}" pid="7" name="Offisync_ServerID">
    <vt:lpwstr>0d3b22a6-6203-4efc-8e8e-b5279256493b</vt:lpwstr>
  </property>
  <property fmtid="{D5CDD505-2E9C-101B-9397-08002B2CF9AE}" pid="8" name="Jive_ModifiedButNotPublished">
    <vt:lpwstr/>
  </property>
</Properties>
</file>