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56" r:id="rId3"/>
    <p:sldId id="314" r:id="rId4"/>
    <p:sldId id="335" r:id="rId5"/>
    <p:sldId id="336" r:id="rId6"/>
    <p:sldId id="337" r:id="rId7"/>
    <p:sldId id="339" r:id="rId8"/>
    <p:sldId id="340" r:id="rId9"/>
    <p:sldId id="341" r:id="rId10"/>
    <p:sldId id="346" r:id="rId11"/>
    <p:sldId id="34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Molly J" initials="JMJ" lastIdx="1" clrIdx="0">
    <p:extLst>
      <p:ext uri="{19B8F6BF-5375-455C-9EA6-DF929625EA0E}">
        <p15:presenceInfo xmlns:p15="http://schemas.microsoft.com/office/powerpoint/2012/main" userId="S::JohnsonMJ2@state.gov::031f5824-400b-4dce-be88-234dbf3040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367"/>
    <a:srgbClr val="438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BB3F6-8C33-4B4C-8C92-169808B498D5}" type="doc">
      <dgm:prSet loTypeId="urn:microsoft.com/office/officeart/2005/8/layout/gear1" loCatId="relationship" qsTypeId="urn:microsoft.com/office/officeart/2005/8/quickstyle/simple1" qsCatId="simple" csTypeId="urn:microsoft.com/office/officeart/2005/8/colors/accent0_2" csCatId="mainScheme" phldr="1"/>
      <dgm:spPr/>
    </dgm:pt>
    <dgm:pt modelId="{585534EF-EB8F-4A9E-8886-AEBF0513961B}">
      <dgm:prSet phldrT="[Text]"/>
      <dgm:spPr>
        <a:ln w="38100">
          <a:solidFill>
            <a:srgbClr val="438A72"/>
          </a:solidFill>
        </a:ln>
      </dgm:spPr>
      <dgm:t>
        <a:bodyPr/>
        <a:lstStyle/>
        <a:p>
          <a:r>
            <a:rPr lang="en-US" dirty="0">
              <a:latin typeface="Segoe UI Light" panose="020B0502040204020203" pitchFamily="34" charset="0"/>
              <a:cs typeface="Segoe UI Light" panose="020B0502040204020203" pitchFamily="34" charset="0"/>
            </a:rPr>
            <a:t>Interagency Coordination</a:t>
          </a:r>
        </a:p>
      </dgm:t>
    </dgm:pt>
    <dgm:pt modelId="{BE9136EE-68DA-43B1-9F18-CD9D17055413}" type="parTrans" cxnId="{7A58DFCC-6BF0-4B8D-A956-452EEC72BD88}">
      <dgm:prSet/>
      <dgm:spPr/>
      <dgm:t>
        <a:bodyPr/>
        <a:lstStyle/>
        <a:p>
          <a:endParaRPr lang="en-US"/>
        </a:p>
      </dgm:t>
    </dgm:pt>
    <dgm:pt modelId="{8BD04DDD-B08A-4FE3-9512-D4E988226575}" type="sibTrans" cxnId="{7A58DFCC-6BF0-4B8D-A956-452EEC72BD88}">
      <dgm:prSet/>
      <dgm:spPr/>
      <dgm:t>
        <a:bodyPr/>
        <a:lstStyle/>
        <a:p>
          <a:endParaRPr lang="en-US"/>
        </a:p>
      </dgm:t>
    </dgm:pt>
    <dgm:pt modelId="{E5A9E663-36F3-47B2-8770-7D7222AED3E7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38100" cap="flat" cmpd="sng" algn="ctr">
          <a:solidFill>
            <a:srgbClr val="438A72"/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r>
            <a:rPr lang="en-US" sz="1800" kern="12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Public</a:t>
          </a:r>
          <a:endParaRPr lang="en-US" sz="2800" kern="1200" dirty="0">
            <a:solidFill>
              <a:schemeClr val="tx2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CE40604A-979A-429D-8DE1-099B159F1396}" type="parTrans" cxnId="{E37EDA27-A16E-4F9D-BBB4-05A1D9865AD8}">
      <dgm:prSet/>
      <dgm:spPr/>
      <dgm:t>
        <a:bodyPr/>
        <a:lstStyle/>
        <a:p>
          <a:endParaRPr lang="en-US"/>
        </a:p>
      </dgm:t>
    </dgm:pt>
    <dgm:pt modelId="{D3F496B1-7CB8-4824-888D-7C43F8C8714A}" type="sibTrans" cxnId="{E37EDA27-A16E-4F9D-BBB4-05A1D9865AD8}">
      <dgm:prSet/>
      <dgm:spPr/>
      <dgm:t>
        <a:bodyPr/>
        <a:lstStyle/>
        <a:p>
          <a:endParaRPr lang="en-US"/>
        </a:p>
      </dgm:t>
    </dgm:pt>
    <dgm:pt modelId="{DF0E16C6-531F-40CD-968E-63345E973651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38100" cap="flat" cmpd="sng" algn="ctr">
          <a:solidFill>
            <a:srgbClr val="438A72"/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r>
            <a:rPr lang="en-US" sz="1600" kern="1200" dirty="0">
              <a:solidFill>
                <a:schemeClr val="tx2">
                  <a:lumMod val="95000"/>
                  <a:lumOff val="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International</a:t>
          </a:r>
          <a:r>
            <a:rPr lang="en-US" sz="1600" kern="1200" dirty="0">
              <a:solidFill>
                <a:schemeClr val="tx2">
                  <a:lumMod val="95000"/>
                  <a:lumOff val="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en-US" sz="1600" kern="1200" dirty="0">
              <a:solidFill>
                <a:srgbClr val="0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Coordination</a:t>
          </a:r>
        </a:p>
      </dgm:t>
    </dgm:pt>
    <dgm:pt modelId="{CA5DF1EF-B075-4036-BD02-27870C7159C8}" type="parTrans" cxnId="{C97196E7-F728-4AE1-A36F-B1FBEE60189A}">
      <dgm:prSet/>
      <dgm:spPr/>
      <dgm:t>
        <a:bodyPr/>
        <a:lstStyle/>
        <a:p>
          <a:endParaRPr lang="en-US"/>
        </a:p>
      </dgm:t>
    </dgm:pt>
    <dgm:pt modelId="{D25940AE-A683-491C-B191-1A2F5E3B213F}" type="sibTrans" cxnId="{C97196E7-F728-4AE1-A36F-B1FBEE60189A}">
      <dgm:prSet/>
      <dgm:spPr/>
      <dgm:t>
        <a:bodyPr/>
        <a:lstStyle/>
        <a:p>
          <a:endParaRPr lang="en-US"/>
        </a:p>
      </dgm:t>
    </dgm:pt>
    <dgm:pt modelId="{261E99F2-85F9-4F1E-AD1B-8F14C23739F2}" type="pres">
      <dgm:prSet presAssocID="{82ABB3F6-8C33-4B4C-8C92-169808B498D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92AA87E-BC22-4107-A337-C72AA071F6C2}" type="pres">
      <dgm:prSet presAssocID="{585534EF-EB8F-4A9E-8886-AEBF0513961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02422-D7CB-4FC9-AF4F-4689023F0D82}" type="pres">
      <dgm:prSet presAssocID="{585534EF-EB8F-4A9E-8886-AEBF0513961B}" presName="gear1srcNode" presStyleLbl="node1" presStyleIdx="0" presStyleCnt="3"/>
      <dgm:spPr/>
      <dgm:t>
        <a:bodyPr/>
        <a:lstStyle/>
        <a:p>
          <a:endParaRPr lang="en-US"/>
        </a:p>
      </dgm:t>
    </dgm:pt>
    <dgm:pt modelId="{0BA87449-4F00-42F5-A16F-FD9CBDD26A66}" type="pres">
      <dgm:prSet presAssocID="{585534EF-EB8F-4A9E-8886-AEBF0513961B}" presName="gear1dstNode" presStyleLbl="node1" presStyleIdx="0" presStyleCnt="3"/>
      <dgm:spPr/>
      <dgm:t>
        <a:bodyPr/>
        <a:lstStyle/>
        <a:p>
          <a:endParaRPr lang="en-US"/>
        </a:p>
      </dgm:t>
    </dgm:pt>
    <dgm:pt modelId="{F8E92EFE-056E-44C8-A5D6-6C20CD093695}" type="pres">
      <dgm:prSet presAssocID="{E5A9E663-36F3-47B2-8770-7D7222AED3E7}" presName="gear2" presStyleLbl="node1" presStyleIdx="1" presStyleCnt="3">
        <dgm:presLayoutVars>
          <dgm:chMax val="1"/>
          <dgm:bulletEnabled val="1"/>
        </dgm:presLayoutVars>
      </dgm:prSet>
      <dgm:spPr>
        <a:xfrm>
          <a:off x="2059093" y="1733973"/>
          <a:ext cx="2167466" cy="2167466"/>
        </a:xfrm>
        <a:prstGeom prst="gear6">
          <a:avLst/>
        </a:prstGeom>
      </dgm:spPr>
      <dgm:t>
        <a:bodyPr/>
        <a:lstStyle/>
        <a:p>
          <a:endParaRPr lang="en-US"/>
        </a:p>
      </dgm:t>
    </dgm:pt>
    <dgm:pt modelId="{76DA142D-E71B-48CD-A28C-2EE7D7E30E26}" type="pres">
      <dgm:prSet presAssocID="{E5A9E663-36F3-47B2-8770-7D7222AED3E7}" presName="gear2srcNode" presStyleLbl="node1" presStyleIdx="1" presStyleCnt="3"/>
      <dgm:spPr/>
      <dgm:t>
        <a:bodyPr/>
        <a:lstStyle/>
        <a:p>
          <a:endParaRPr lang="en-US"/>
        </a:p>
      </dgm:t>
    </dgm:pt>
    <dgm:pt modelId="{1FD819B1-21B8-4C63-99A7-6202D6584BD5}" type="pres">
      <dgm:prSet presAssocID="{E5A9E663-36F3-47B2-8770-7D7222AED3E7}" presName="gear2dstNode" presStyleLbl="node1" presStyleIdx="1" presStyleCnt="3"/>
      <dgm:spPr/>
      <dgm:t>
        <a:bodyPr/>
        <a:lstStyle/>
        <a:p>
          <a:endParaRPr lang="en-US"/>
        </a:p>
      </dgm:t>
    </dgm:pt>
    <dgm:pt modelId="{44732036-0DE3-47DC-8C5E-0AC7CA1D4221}" type="pres">
      <dgm:prSet presAssocID="{DF0E16C6-531F-40CD-968E-63345E973651}" presName="gear3" presStyleLbl="node1" presStyleIdx="2" presStyleCnt="3"/>
      <dgm:spPr>
        <a:xfrm rot="20700000">
          <a:off x="3273095" y="238642"/>
          <a:ext cx="2123675" cy="2123675"/>
        </a:xfrm>
        <a:prstGeom prst="gear6">
          <a:avLst/>
        </a:prstGeom>
      </dgm:spPr>
      <dgm:t>
        <a:bodyPr/>
        <a:lstStyle/>
        <a:p>
          <a:endParaRPr lang="en-US"/>
        </a:p>
      </dgm:t>
    </dgm:pt>
    <dgm:pt modelId="{F8ED2F2F-63A6-425F-983C-AD54890ABB0C}" type="pres">
      <dgm:prSet presAssocID="{DF0E16C6-531F-40CD-968E-63345E97365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53B73-F979-41B0-8F53-9257A0AD5EE1}" type="pres">
      <dgm:prSet presAssocID="{DF0E16C6-531F-40CD-968E-63345E973651}" presName="gear3srcNode" presStyleLbl="node1" presStyleIdx="2" presStyleCnt="3"/>
      <dgm:spPr/>
      <dgm:t>
        <a:bodyPr/>
        <a:lstStyle/>
        <a:p>
          <a:endParaRPr lang="en-US"/>
        </a:p>
      </dgm:t>
    </dgm:pt>
    <dgm:pt modelId="{B2C5B0EB-A7DD-416F-9901-19C06E37A7B5}" type="pres">
      <dgm:prSet presAssocID="{DF0E16C6-531F-40CD-968E-63345E973651}" presName="gear3dstNode" presStyleLbl="node1" presStyleIdx="2" presStyleCnt="3"/>
      <dgm:spPr/>
      <dgm:t>
        <a:bodyPr/>
        <a:lstStyle/>
        <a:p>
          <a:endParaRPr lang="en-US"/>
        </a:p>
      </dgm:t>
    </dgm:pt>
    <dgm:pt modelId="{FEBBF5C4-B72D-487F-A99D-80E8A8CFCA7C}" type="pres">
      <dgm:prSet presAssocID="{8BD04DDD-B08A-4FE3-9512-D4E98822657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6477E9B-BCAD-41E5-9754-80AB742D21FF}" type="pres">
      <dgm:prSet presAssocID="{D3F496B1-7CB8-4824-888D-7C43F8C8714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777F61B-3EA7-4141-87BE-EE2F208ECBEA}" type="pres">
      <dgm:prSet presAssocID="{D25940AE-A683-491C-B191-1A2F5E3B213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CDC1AA7-22C7-43CB-A907-CD8433CBD4EA}" type="presOf" srcId="{D3F496B1-7CB8-4824-888D-7C43F8C8714A}" destId="{06477E9B-BCAD-41E5-9754-80AB742D21FF}" srcOrd="0" destOrd="0" presId="urn:microsoft.com/office/officeart/2005/8/layout/gear1"/>
    <dgm:cxn modelId="{27756FEF-A08A-404F-89CF-BFABFE4C6E6E}" type="presOf" srcId="{82ABB3F6-8C33-4B4C-8C92-169808B498D5}" destId="{261E99F2-85F9-4F1E-AD1B-8F14C23739F2}" srcOrd="0" destOrd="0" presId="urn:microsoft.com/office/officeart/2005/8/layout/gear1"/>
    <dgm:cxn modelId="{C2E5154E-9BB3-4A10-8483-72365A086556}" type="presOf" srcId="{585534EF-EB8F-4A9E-8886-AEBF0513961B}" destId="{1F502422-D7CB-4FC9-AF4F-4689023F0D82}" srcOrd="1" destOrd="0" presId="urn:microsoft.com/office/officeart/2005/8/layout/gear1"/>
    <dgm:cxn modelId="{950B9DDA-B8A7-43B0-BA1D-39D37136ABB8}" type="presOf" srcId="{DF0E16C6-531F-40CD-968E-63345E973651}" destId="{44732036-0DE3-47DC-8C5E-0AC7CA1D4221}" srcOrd="0" destOrd="0" presId="urn:microsoft.com/office/officeart/2005/8/layout/gear1"/>
    <dgm:cxn modelId="{3A09598A-70E8-4DE1-837E-6FD3FBAF0BDB}" type="presOf" srcId="{8BD04DDD-B08A-4FE3-9512-D4E988226575}" destId="{FEBBF5C4-B72D-487F-A99D-80E8A8CFCA7C}" srcOrd="0" destOrd="0" presId="urn:microsoft.com/office/officeart/2005/8/layout/gear1"/>
    <dgm:cxn modelId="{3211BE1F-F0EF-466B-AF90-ADB24C9A937D}" type="presOf" srcId="{E5A9E663-36F3-47B2-8770-7D7222AED3E7}" destId="{1FD819B1-21B8-4C63-99A7-6202D6584BD5}" srcOrd="2" destOrd="0" presId="urn:microsoft.com/office/officeart/2005/8/layout/gear1"/>
    <dgm:cxn modelId="{0576703B-A350-480D-938E-0551402A014D}" type="presOf" srcId="{DF0E16C6-531F-40CD-968E-63345E973651}" destId="{B2C5B0EB-A7DD-416F-9901-19C06E37A7B5}" srcOrd="3" destOrd="0" presId="urn:microsoft.com/office/officeart/2005/8/layout/gear1"/>
    <dgm:cxn modelId="{E37EDA27-A16E-4F9D-BBB4-05A1D9865AD8}" srcId="{82ABB3F6-8C33-4B4C-8C92-169808B498D5}" destId="{E5A9E663-36F3-47B2-8770-7D7222AED3E7}" srcOrd="1" destOrd="0" parTransId="{CE40604A-979A-429D-8DE1-099B159F1396}" sibTransId="{D3F496B1-7CB8-4824-888D-7C43F8C8714A}"/>
    <dgm:cxn modelId="{184489A3-D4CD-444B-A63E-C1511A29AEED}" type="presOf" srcId="{E5A9E663-36F3-47B2-8770-7D7222AED3E7}" destId="{F8E92EFE-056E-44C8-A5D6-6C20CD093695}" srcOrd="0" destOrd="0" presId="urn:microsoft.com/office/officeart/2005/8/layout/gear1"/>
    <dgm:cxn modelId="{CAEC54A9-AD57-4A10-977E-7B8F1C3D15F4}" type="presOf" srcId="{585534EF-EB8F-4A9E-8886-AEBF0513961B}" destId="{0BA87449-4F00-42F5-A16F-FD9CBDD26A66}" srcOrd="2" destOrd="0" presId="urn:microsoft.com/office/officeart/2005/8/layout/gear1"/>
    <dgm:cxn modelId="{C97196E7-F728-4AE1-A36F-B1FBEE60189A}" srcId="{82ABB3F6-8C33-4B4C-8C92-169808B498D5}" destId="{DF0E16C6-531F-40CD-968E-63345E973651}" srcOrd="2" destOrd="0" parTransId="{CA5DF1EF-B075-4036-BD02-27870C7159C8}" sibTransId="{D25940AE-A683-491C-B191-1A2F5E3B213F}"/>
    <dgm:cxn modelId="{2FFFD138-D496-4D1D-89DA-DB351FE79807}" type="presOf" srcId="{DF0E16C6-531F-40CD-968E-63345E973651}" destId="{F8ED2F2F-63A6-425F-983C-AD54890ABB0C}" srcOrd="1" destOrd="0" presId="urn:microsoft.com/office/officeart/2005/8/layout/gear1"/>
    <dgm:cxn modelId="{70803C0C-353A-4DAC-9C31-A2B1EFB56F10}" type="presOf" srcId="{D25940AE-A683-491C-B191-1A2F5E3B213F}" destId="{1777F61B-3EA7-4141-87BE-EE2F208ECBEA}" srcOrd="0" destOrd="0" presId="urn:microsoft.com/office/officeart/2005/8/layout/gear1"/>
    <dgm:cxn modelId="{FBD575D4-5B7C-48EC-8A8C-306C19B32F4A}" type="presOf" srcId="{585534EF-EB8F-4A9E-8886-AEBF0513961B}" destId="{492AA87E-BC22-4107-A337-C72AA071F6C2}" srcOrd="0" destOrd="0" presId="urn:microsoft.com/office/officeart/2005/8/layout/gear1"/>
    <dgm:cxn modelId="{AF5DA640-E9D8-4D3F-B86C-E05804662C30}" type="presOf" srcId="{E5A9E663-36F3-47B2-8770-7D7222AED3E7}" destId="{76DA142D-E71B-48CD-A28C-2EE7D7E30E26}" srcOrd="1" destOrd="0" presId="urn:microsoft.com/office/officeart/2005/8/layout/gear1"/>
    <dgm:cxn modelId="{7A58DFCC-6BF0-4B8D-A956-452EEC72BD88}" srcId="{82ABB3F6-8C33-4B4C-8C92-169808B498D5}" destId="{585534EF-EB8F-4A9E-8886-AEBF0513961B}" srcOrd="0" destOrd="0" parTransId="{BE9136EE-68DA-43B1-9F18-CD9D17055413}" sibTransId="{8BD04DDD-B08A-4FE3-9512-D4E988226575}"/>
    <dgm:cxn modelId="{5E2F7541-6817-43E4-8C42-CEDAFC45C8BD}" type="presOf" srcId="{DF0E16C6-531F-40CD-968E-63345E973651}" destId="{E2553B73-F979-41B0-8F53-9257A0AD5EE1}" srcOrd="2" destOrd="0" presId="urn:microsoft.com/office/officeart/2005/8/layout/gear1"/>
    <dgm:cxn modelId="{DA0A8090-2CD0-4C63-85C4-34000C14C8EA}" type="presParOf" srcId="{261E99F2-85F9-4F1E-AD1B-8F14C23739F2}" destId="{492AA87E-BC22-4107-A337-C72AA071F6C2}" srcOrd="0" destOrd="0" presId="urn:microsoft.com/office/officeart/2005/8/layout/gear1"/>
    <dgm:cxn modelId="{FC3FB7BB-7C83-45E9-9201-202C724594F4}" type="presParOf" srcId="{261E99F2-85F9-4F1E-AD1B-8F14C23739F2}" destId="{1F502422-D7CB-4FC9-AF4F-4689023F0D82}" srcOrd="1" destOrd="0" presId="urn:microsoft.com/office/officeart/2005/8/layout/gear1"/>
    <dgm:cxn modelId="{C33A9A47-5681-43E3-9955-08B9D118F990}" type="presParOf" srcId="{261E99F2-85F9-4F1E-AD1B-8F14C23739F2}" destId="{0BA87449-4F00-42F5-A16F-FD9CBDD26A66}" srcOrd="2" destOrd="0" presId="urn:microsoft.com/office/officeart/2005/8/layout/gear1"/>
    <dgm:cxn modelId="{373F376E-B421-425B-AD0E-1FC04CE2BADF}" type="presParOf" srcId="{261E99F2-85F9-4F1E-AD1B-8F14C23739F2}" destId="{F8E92EFE-056E-44C8-A5D6-6C20CD093695}" srcOrd="3" destOrd="0" presId="urn:microsoft.com/office/officeart/2005/8/layout/gear1"/>
    <dgm:cxn modelId="{30C1960F-91FF-400E-82CE-6E4C79B5F5AF}" type="presParOf" srcId="{261E99F2-85F9-4F1E-AD1B-8F14C23739F2}" destId="{76DA142D-E71B-48CD-A28C-2EE7D7E30E26}" srcOrd="4" destOrd="0" presId="urn:microsoft.com/office/officeart/2005/8/layout/gear1"/>
    <dgm:cxn modelId="{E737BCE8-3C91-4830-B06F-3CF442B43B46}" type="presParOf" srcId="{261E99F2-85F9-4F1E-AD1B-8F14C23739F2}" destId="{1FD819B1-21B8-4C63-99A7-6202D6584BD5}" srcOrd="5" destOrd="0" presId="urn:microsoft.com/office/officeart/2005/8/layout/gear1"/>
    <dgm:cxn modelId="{8E98500A-3936-4346-800C-006D4F586C59}" type="presParOf" srcId="{261E99F2-85F9-4F1E-AD1B-8F14C23739F2}" destId="{44732036-0DE3-47DC-8C5E-0AC7CA1D4221}" srcOrd="6" destOrd="0" presId="urn:microsoft.com/office/officeart/2005/8/layout/gear1"/>
    <dgm:cxn modelId="{3711017A-3793-49D1-9732-237B770B0E4F}" type="presParOf" srcId="{261E99F2-85F9-4F1E-AD1B-8F14C23739F2}" destId="{F8ED2F2F-63A6-425F-983C-AD54890ABB0C}" srcOrd="7" destOrd="0" presId="urn:microsoft.com/office/officeart/2005/8/layout/gear1"/>
    <dgm:cxn modelId="{E8600045-AA29-41D0-AEDE-9B9D5426499A}" type="presParOf" srcId="{261E99F2-85F9-4F1E-AD1B-8F14C23739F2}" destId="{E2553B73-F979-41B0-8F53-9257A0AD5EE1}" srcOrd="8" destOrd="0" presId="urn:microsoft.com/office/officeart/2005/8/layout/gear1"/>
    <dgm:cxn modelId="{18E94A3D-2D2C-4B34-AA17-BDE5EEAA96C5}" type="presParOf" srcId="{261E99F2-85F9-4F1E-AD1B-8F14C23739F2}" destId="{B2C5B0EB-A7DD-416F-9901-19C06E37A7B5}" srcOrd="9" destOrd="0" presId="urn:microsoft.com/office/officeart/2005/8/layout/gear1"/>
    <dgm:cxn modelId="{AE96C968-21ED-45FE-B8CC-800FE0657A8C}" type="presParOf" srcId="{261E99F2-85F9-4F1E-AD1B-8F14C23739F2}" destId="{FEBBF5C4-B72D-487F-A99D-80E8A8CFCA7C}" srcOrd="10" destOrd="0" presId="urn:microsoft.com/office/officeart/2005/8/layout/gear1"/>
    <dgm:cxn modelId="{C6069DCB-7B6D-41C9-B8CB-F5D79440DA36}" type="presParOf" srcId="{261E99F2-85F9-4F1E-AD1B-8F14C23739F2}" destId="{06477E9B-BCAD-41E5-9754-80AB742D21FF}" srcOrd="11" destOrd="0" presId="urn:microsoft.com/office/officeart/2005/8/layout/gear1"/>
    <dgm:cxn modelId="{A6FB2523-1867-4009-88F5-B4B3155E374B}" type="presParOf" srcId="{261E99F2-85F9-4F1E-AD1B-8F14C23739F2}" destId="{1777F61B-3EA7-4141-87BE-EE2F208ECBE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998B4-8B32-41C3-9DA2-F218749ABF7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84865-0ADD-456E-91DE-494A60A00D97}">
      <dgm:prSet phldrT="[Text]" custT="1"/>
      <dgm:spPr>
        <a:noFill/>
        <a:ln>
          <a:solidFill>
            <a:srgbClr val="438A72"/>
          </a:solidFill>
        </a:ln>
      </dgm:spPr>
      <dgm:t>
        <a:bodyPr/>
        <a:lstStyle/>
        <a:p>
          <a:r>
            <a:rPr lang="en-GB" sz="18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Public communication strategies within NNRFs should be comprehensive and define what is being communicated, why it is being communicated, and who is responsible for communicating it to the public. </a:t>
          </a:r>
          <a:endParaRPr lang="en-US" sz="1800" dirty="0">
            <a:solidFill>
              <a:schemeClr val="tx2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3783050-6A02-4F2B-A8C9-46C285F40038}" type="parTrans" cxnId="{CE95269D-14E1-400A-9505-168BE6445EDE}">
      <dgm:prSet/>
      <dgm:spPr/>
      <dgm:t>
        <a:bodyPr/>
        <a:lstStyle/>
        <a:p>
          <a:endParaRPr lang="en-US" sz="1800"/>
        </a:p>
      </dgm:t>
    </dgm:pt>
    <dgm:pt modelId="{8C909978-4DD1-4A13-B5BC-8D04D53C4882}" type="sibTrans" cxnId="{CE95269D-14E1-400A-9505-168BE6445EDE}">
      <dgm:prSet custT="1"/>
      <dgm:spPr>
        <a:solidFill>
          <a:srgbClr val="495367"/>
        </a:solidFill>
      </dgm:spPr>
      <dgm:t>
        <a:bodyPr/>
        <a:lstStyle/>
        <a:p>
          <a:endParaRPr lang="en-US" sz="1800"/>
        </a:p>
      </dgm:t>
    </dgm:pt>
    <dgm:pt modelId="{DCE5FA33-7272-49D2-A4B1-6F2A06CCC3C6}">
      <dgm:prSet phldrT="[Text]" custT="1"/>
      <dgm:spPr>
        <a:noFill/>
        <a:ln>
          <a:solidFill>
            <a:srgbClr val="438A72"/>
          </a:solidFill>
        </a:ln>
      </dgm:spPr>
      <dgm:t>
        <a:bodyPr/>
        <a:lstStyle/>
        <a:p>
          <a:pPr>
            <a:buFont typeface="Times New Roman" panose="02020603050405020304" pitchFamily="18" charset="0"/>
            <a:buChar char="—"/>
          </a:pPr>
          <a:r>
            <a:rPr lang="en-GB" sz="18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A key first step is identifying messaging priorities. Then agencies can collaborate to create pre-approved scripted messages, which will aide in quickly disseminating information during an incident and ensure all agencies are releasing the same information. </a:t>
          </a:r>
          <a:endParaRPr lang="en-US" sz="1800" dirty="0">
            <a:solidFill>
              <a:schemeClr val="tx2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C08ADF8-C7A1-4FB9-8702-698A7DD2A125}" type="parTrans" cxnId="{20B2BC4F-FE71-4394-9C14-BE2E5432D792}">
      <dgm:prSet/>
      <dgm:spPr/>
      <dgm:t>
        <a:bodyPr/>
        <a:lstStyle/>
        <a:p>
          <a:endParaRPr lang="en-US" sz="1800"/>
        </a:p>
      </dgm:t>
    </dgm:pt>
    <dgm:pt modelId="{4CDD74A7-2DD4-4566-A9D2-A34B49778DAD}" type="sibTrans" cxnId="{20B2BC4F-FE71-4394-9C14-BE2E5432D792}">
      <dgm:prSet custT="1"/>
      <dgm:spPr>
        <a:solidFill>
          <a:srgbClr val="495367"/>
        </a:solidFill>
        <a:ln w="12700" cap="flat" cmpd="sng" algn="ctr">
          <a:solidFill>
            <a:srgbClr val="DDDDD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6E6E6E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6CD7E431-B807-4CF9-BB4F-1473B0528CBD}">
      <dgm:prSet phldrT="[Text]" custT="1"/>
      <dgm:spPr>
        <a:noFill/>
        <a:ln>
          <a:solidFill>
            <a:srgbClr val="438A72"/>
          </a:solidFill>
        </a:ln>
      </dgm:spPr>
      <dgm:t>
        <a:bodyPr/>
        <a:lstStyle/>
        <a:p>
          <a:r>
            <a:rPr lang="en-GB" sz="18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A unified, pre-approved public messaging strategy will decrease the chances of conflicting information and increase clarity. A best practice to ensure a unified public messaging is by identifying a singular communication authority to disseminate all public information after an attack. </a:t>
          </a:r>
          <a:endParaRPr lang="en-US" sz="1800" dirty="0">
            <a:solidFill>
              <a:schemeClr val="tx2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2BBDFD6-60D8-46A6-9234-7C1F1F7AEE0C}" type="parTrans" cxnId="{030D1371-CD10-4D49-A44B-7AEDF2818C81}">
      <dgm:prSet/>
      <dgm:spPr/>
      <dgm:t>
        <a:bodyPr/>
        <a:lstStyle/>
        <a:p>
          <a:endParaRPr lang="en-US" sz="1800"/>
        </a:p>
      </dgm:t>
    </dgm:pt>
    <dgm:pt modelId="{22D88DD7-18B4-463E-B936-8327D337DD08}" type="sibTrans" cxnId="{030D1371-CD10-4D49-A44B-7AEDF2818C81}">
      <dgm:prSet/>
      <dgm:spPr/>
      <dgm:t>
        <a:bodyPr/>
        <a:lstStyle/>
        <a:p>
          <a:endParaRPr lang="en-US" sz="1800"/>
        </a:p>
      </dgm:t>
    </dgm:pt>
    <dgm:pt modelId="{20A5D0FD-7792-4571-AEEB-106C84A43F62}" type="pres">
      <dgm:prSet presAssocID="{F7D998B4-8B32-41C3-9DA2-F218749ABF7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4C9ACD-C967-4285-8253-774494280C21}" type="pres">
      <dgm:prSet presAssocID="{F7D998B4-8B32-41C3-9DA2-F218749ABF7A}" presName="dummyMaxCanvas" presStyleCnt="0">
        <dgm:presLayoutVars/>
      </dgm:prSet>
      <dgm:spPr/>
    </dgm:pt>
    <dgm:pt modelId="{560FA2DD-CE43-4DF2-B7CF-0FB45EA755CE}" type="pres">
      <dgm:prSet presAssocID="{F7D998B4-8B32-41C3-9DA2-F218749ABF7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7264E-9A60-49A4-AFF3-642A99DFC1EF}" type="pres">
      <dgm:prSet presAssocID="{F7D998B4-8B32-41C3-9DA2-F218749ABF7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D09A5-4813-4F60-AADD-92E17002EDA9}" type="pres">
      <dgm:prSet presAssocID="{F7D998B4-8B32-41C3-9DA2-F218749ABF7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175F-9271-43A5-A0F2-0AF9678CF24D}" type="pres">
      <dgm:prSet presAssocID="{F7D998B4-8B32-41C3-9DA2-F218749ABF7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57EF3-F85F-4FDB-A5A0-CB24643C4682}" type="pres">
      <dgm:prSet presAssocID="{F7D998B4-8B32-41C3-9DA2-F218749ABF7A}" presName="ThreeConn_2-3" presStyleLbl="fgAccFollowNode1" presStyleIdx="1" presStyleCnt="2">
        <dgm:presLayoutVars>
          <dgm:bulletEnabled val="1"/>
        </dgm:presLayoutVars>
      </dgm:prSet>
      <dgm:spPr>
        <a:xfrm>
          <a:off x="6254177" y="2942101"/>
          <a:ext cx="996889" cy="996889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420F7166-0233-46ED-B644-6166CF3B3E53}" type="pres">
      <dgm:prSet presAssocID="{F7D998B4-8B32-41C3-9DA2-F218749ABF7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E1370-AC5B-4963-B427-910B00A8DCF9}" type="pres">
      <dgm:prSet presAssocID="{F7D998B4-8B32-41C3-9DA2-F218749ABF7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ED6C5-06F1-4E63-8747-7AF4ED95E105}" type="pres">
      <dgm:prSet presAssocID="{F7D998B4-8B32-41C3-9DA2-F218749ABF7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D2E27C-41C3-49AC-99CF-008CE5878324}" type="presOf" srcId="{DCE5FA33-7272-49D2-A4B1-6F2A06CCC3C6}" destId="{CDBE1370-AC5B-4963-B427-910B00A8DCF9}" srcOrd="1" destOrd="0" presId="urn:microsoft.com/office/officeart/2005/8/layout/vProcess5"/>
    <dgm:cxn modelId="{CC468909-222B-4CE9-9DE3-54F3553CB14B}" type="presOf" srcId="{F7D998B4-8B32-41C3-9DA2-F218749ABF7A}" destId="{20A5D0FD-7792-4571-AEEB-106C84A43F62}" srcOrd="0" destOrd="0" presId="urn:microsoft.com/office/officeart/2005/8/layout/vProcess5"/>
    <dgm:cxn modelId="{030D1371-CD10-4D49-A44B-7AEDF2818C81}" srcId="{F7D998B4-8B32-41C3-9DA2-F218749ABF7A}" destId="{6CD7E431-B807-4CF9-BB4F-1473B0528CBD}" srcOrd="2" destOrd="0" parTransId="{92BBDFD6-60D8-46A6-9234-7C1F1F7AEE0C}" sibTransId="{22D88DD7-18B4-463E-B936-8327D337DD08}"/>
    <dgm:cxn modelId="{CE95269D-14E1-400A-9505-168BE6445EDE}" srcId="{F7D998B4-8B32-41C3-9DA2-F218749ABF7A}" destId="{BAC84865-0ADD-456E-91DE-494A60A00D97}" srcOrd="0" destOrd="0" parTransId="{83783050-6A02-4F2B-A8C9-46C285F40038}" sibTransId="{8C909978-4DD1-4A13-B5BC-8D04D53C4882}"/>
    <dgm:cxn modelId="{528CDAA5-C0A9-40EB-A22C-9AF4C26B9C08}" type="presOf" srcId="{6CD7E431-B807-4CF9-BB4F-1473B0528CBD}" destId="{BBFED6C5-06F1-4E63-8747-7AF4ED95E105}" srcOrd="1" destOrd="0" presId="urn:microsoft.com/office/officeart/2005/8/layout/vProcess5"/>
    <dgm:cxn modelId="{182B720B-3953-446A-A63A-8561377E2AFF}" type="presOf" srcId="{6CD7E431-B807-4CF9-BB4F-1473B0528CBD}" destId="{E52D09A5-4813-4F60-AADD-92E17002EDA9}" srcOrd="0" destOrd="0" presId="urn:microsoft.com/office/officeart/2005/8/layout/vProcess5"/>
    <dgm:cxn modelId="{20B2BC4F-FE71-4394-9C14-BE2E5432D792}" srcId="{F7D998B4-8B32-41C3-9DA2-F218749ABF7A}" destId="{DCE5FA33-7272-49D2-A4B1-6F2A06CCC3C6}" srcOrd="1" destOrd="0" parTransId="{FC08ADF8-C7A1-4FB9-8702-698A7DD2A125}" sibTransId="{4CDD74A7-2DD4-4566-A9D2-A34B49778DAD}"/>
    <dgm:cxn modelId="{CE1F2450-BB19-49B6-9B5E-E0B276866B40}" type="presOf" srcId="{4CDD74A7-2DD4-4566-A9D2-A34B49778DAD}" destId="{C2C57EF3-F85F-4FDB-A5A0-CB24643C4682}" srcOrd="0" destOrd="0" presId="urn:microsoft.com/office/officeart/2005/8/layout/vProcess5"/>
    <dgm:cxn modelId="{ED12C564-1496-47FC-8F48-7DCB75975CB4}" type="presOf" srcId="{BAC84865-0ADD-456E-91DE-494A60A00D97}" destId="{420F7166-0233-46ED-B644-6166CF3B3E53}" srcOrd="1" destOrd="0" presId="urn:microsoft.com/office/officeart/2005/8/layout/vProcess5"/>
    <dgm:cxn modelId="{5F5AAA80-51D0-4776-AEB0-FC796D46512E}" type="presOf" srcId="{DCE5FA33-7272-49D2-A4B1-6F2A06CCC3C6}" destId="{1F57264E-9A60-49A4-AFF3-642A99DFC1EF}" srcOrd="0" destOrd="0" presId="urn:microsoft.com/office/officeart/2005/8/layout/vProcess5"/>
    <dgm:cxn modelId="{6CD95AA6-B4FA-4007-8238-F5551D6A23AB}" type="presOf" srcId="{BAC84865-0ADD-456E-91DE-494A60A00D97}" destId="{560FA2DD-CE43-4DF2-B7CF-0FB45EA755CE}" srcOrd="0" destOrd="0" presId="urn:microsoft.com/office/officeart/2005/8/layout/vProcess5"/>
    <dgm:cxn modelId="{2B9C2EF0-AF3A-4217-A172-5959AC8C0E02}" type="presOf" srcId="{8C909978-4DD1-4A13-B5BC-8D04D53C4882}" destId="{C2A9175F-9271-43A5-A0F2-0AF9678CF24D}" srcOrd="0" destOrd="0" presId="urn:microsoft.com/office/officeart/2005/8/layout/vProcess5"/>
    <dgm:cxn modelId="{F0DC1888-FA6D-456E-837B-ACF4B795EDCA}" type="presParOf" srcId="{20A5D0FD-7792-4571-AEEB-106C84A43F62}" destId="{2B4C9ACD-C967-4285-8253-774494280C21}" srcOrd="0" destOrd="0" presId="urn:microsoft.com/office/officeart/2005/8/layout/vProcess5"/>
    <dgm:cxn modelId="{F550F9D0-B73C-4C7A-85DE-DD665092D5E0}" type="presParOf" srcId="{20A5D0FD-7792-4571-AEEB-106C84A43F62}" destId="{560FA2DD-CE43-4DF2-B7CF-0FB45EA755CE}" srcOrd="1" destOrd="0" presId="urn:microsoft.com/office/officeart/2005/8/layout/vProcess5"/>
    <dgm:cxn modelId="{799ADF92-27C2-4669-B63D-F39563D46A99}" type="presParOf" srcId="{20A5D0FD-7792-4571-AEEB-106C84A43F62}" destId="{1F57264E-9A60-49A4-AFF3-642A99DFC1EF}" srcOrd="2" destOrd="0" presId="urn:microsoft.com/office/officeart/2005/8/layout/vProcess5"/>
    <dgm:cxn modelId="{FD730F42-C913-4813-AF7E-354157143E0F}" type="presParOf" srcId="{20A5D0FD-7792-4571-AEEB-106C84A43F62}" destId="{E52D09A5-4813-4F60-AADD-92E17002EDA9}" srcOrd="3" destOrd="0" presId="urn:microsoft.com/office/officeart/2005/8/layout/vProcess5"/>
    <dgm:cxn modelId="{AAAD475E-E205-4E6E-914A-BEA38F809258}" type="presParOf" srcId="{20A5D0FD-7792-4571-AEEB-106C84A43F62}" destId="{C2A9175F-9271-43A5-A0F2-0AF9678CF24D}" srcOrd="4" destOrd="0" presId="urn:microsoft.com/office/officeart/2005/8/layout/vProcess5"/>
    <dgm:cxn modelId="{8F24B3DC-EBFA-4E2B-BA58-CF9B69D1CD17}" type="presParOf" srcId="{20A5D0FD-7792-4571-AEEB-106C84A43F62}" destId="{C2C57EF3-F85F-4FDB-A5A0-CB24643C4682}" srcOrd="5" destOrd="0" presId="urn:microsoft.com/office/officeart/2005/8/layout/vProcess5"/>
    <dgm:cxn modelId="{7C1F3705-0531-44CE-8363-1E8E83457070}" type="presParOf" srcId="{20A5D0FD-7792-4571-AEEB-106C84A43F62}" destId="{420F7166-0233-46ED-B644-6166CF3B3E53}" srcOrd="6" destOrd="0" presId="urn:microsoft.com/office/officeart/2005/8/layout/vProcess5"/>
    <dgm:cxn modelId="{EA9D586F-E24A-4471-AD85-75DB0A5B710E}" type="presParOf" srcId="{20A5D0FD-7792-4571-AEEB-106C84A43F62}" destId="{CDBE1370-AC5B-4963-B427-910B00A8DCF9}" srcOrd="7" destOrd="0" presId="urn:microsoft.com/office/officeart/2005/8/layout/vProcess5"/>
    <dgm:cxn modelId="{8BCDD800-8445-4C3A-BBC2-112F4ECB848F}" type="presParOf" srcId="{20A5D0FD-7792-4571-AEEB-106C84A43F62}" destId="{BBFED6C5-06F1-4E63-8747-7AF4ED95E1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6B65-9442-4012-BDB9-DA7C78CB307E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C1533-FEEC-4A8D-8C7A-5B66EC79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GICNT was established in 2006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co-chaired by the Russian Federation and the United States.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Its missions is 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strengthen global capacity to prevent, detect, and respond to nuclear terrorism by  conducting multilateral activities that strengthen the plans, policies, procedures, and interoperability of partner nations.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The GICNT is made up of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88 partner nations and 6 international observer organizations including the European Union, the International Atomic Energy Agency, INTERPOL, the United Nations Interregional Crime and Justice Research Institute, the United Nations Office of Counter-Terrorism, and the United Nations Office on Drugs and Crime.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groups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were established to provide a forum for policymakers, technical experts, and other key stakeholders to interact, collaborate, and help promote key nuclear detection, forensics, and response capabilities.</a:t>
            </a:r>
            <a:r>
              <a:rPr lang="en-US" sz="1200" dirty="0">
                <a:effectLst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Finland,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current Implementation and Assessment Group (IAG)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Coordinator for 2017-2019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charged with implementing GICNT priorities and ensuring GICNT activities are coordinated and complementary to other international efforts.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</a:t>
            </a:r>
            <a:r>
              <a:rPr lang="en-US" sz="1200" b="1" dirty="0"/>
              <a:t>Netherlands and Morocco </a:t>
            </a:r>
            <a:r>
              <a:rPr lang="en-US" sz="1200" dirty="0"/>
              <a:t>currently serve as special advisors</a:t>
            </a:r>
            <a:r>
              <a:rPr lang="en-US" sz="1200" baseline="0" dirty="0"/>
              <a:t> </a:t>
            </a:r>
            <a:r>
              <a:rPr lang="en-US" sz="1200" dirty="0"/>
              <a:t>to the IAG Coordinator.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</a:t>
            </a:r>
            <a:r>
              <a:rPr lang="en-US" sz="1200" b="1" dirty="0"/>
              <a:t>United Kingdom </a:t>
            </a:r>
            <a:r>
              <a:rPr lang="en-US" sz="1200" dirty="0"/>
              <a:t>chairs the Nuclear Detection Working Group,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Canada</a:t>
            </a:r>
            <a:r>
              <a:rPr lang="en-US" sz="1200" dirty="0"/>
              <a:t> the Nuclear Forensics Working Group,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 the Response and Mitigation Working Group is chaired by </a:t>
            </a:r>
            <a:r>
              <a:rPr lang="en-US" sz="1200" b="1" dirty="0"/>
              <a:t>Argentina.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69C09-8260-48DD-AF29-5027B0C2E3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31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/>
              <a:t>I thank you for your time.  </a:t>
            </a:r>
          </a:p>
          <a:p>
            <a:endParaRPr lang="en-US" sz="1200" baseline="0" dirty="0"/>
          </a:p>
          <a:p>
            <a:r>
              <a:rPr lang="en-US" sz="1200" baseline="0" dirty="0"/>
              <a:t>I am happy to take questions now or to during the breaks. </a:t>
            </a:r>
          </a:p>
          <a:p>
            <a:pPr defTabSz="923087">
              <a:defRPr/>
            </a:pPr>
            <a:endParaRPr lang="en-US" sz="1200" baseline="0" dirty="0"/>
          </a:p>
          <a:p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69C09-8260-48DD-AF29-5027B0C2E3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52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174-E587-4A87-BCF2-02A4E26A147C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8956-8443-445D-93BF-A3F9EA530010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562C-07A4-47E2-8E7D-DF96EC5BDD80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49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5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4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1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95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6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A956-8BA6-4698-AE6E-3E442B45412F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90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56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895B-511C-4581-BE4E-3137FB439125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7C6A-6D3F-439E-B50C-BA34DCCA86D2}" type="datetime1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B2DF-80F1-4EAD-8672-5C6A08BBDB7A}" type="datetime1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1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4A93-AAB8-409D-B878-5DA1B867C24D}" type="datetime1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6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BEF2-65D1-4A14-8DA5-65153202F857}" type="datetime1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F91-2837-4499-93DF-D1AF7A424E3C}" type="datetime1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04FF-B3F0-4B7A-B605-7D47C9C8AC59}" type="datetime1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70726-A718-4879-A70F-08E10414E837}" type="datetime1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2188B-CFAC-438B-82F7-5310326F5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2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D337-905C-4285-B136-D79315C8B0B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FEA6-137E-4D78-B6D2-1A4382D3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45013"/>
            <a:ext cx="12312869" cy="6054069"/>
          </a:xfrm>
          <a:prstGeom prst="rect">
            <a:avLst/>
          </a:prstGeom>
          <a:solidFill>
            <a:srgbClr val="43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5474845"/>
            <a:ext cx="12192000" cy="212782"/>
          </a:xfrm>
          <a:prstGeom prst="rect">
            <a:avLst/>
          </a:prstGeom>
          <a:solidFill>
            <a:srgbClr val="495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868" y="5846202"/>
            <a:ext cx="814786" cy="8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96773" y="2974948"/>
            <a:ext cx="30861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>
                <a:solidFill>
                  <a:srgbClr val="BFBFBF"/>
                </a:solidFill>
                <a:latin typeface="Century Gothic" panose="020B0502020202020204" pitchFamily="34" charset="0"/>
              </a:rPr>
              <a:t>ABDULMAJEED </a:t>
            </a:r>
            <a:r>
              <a:rPr lang="en-US" sz="1600" b="1" dirty="0" smtClean="0">
                <a:solidFill>
                  <a:srgbClr val="BFBFBF"/>
                </a:solidFill>
                <a:latin typeface="Century Gothic" panose="020B0502020202020204" pitchFamily="34" charset="0"/>
              </a:rPr>
              <a:t>IBRAHIM &amp; </a:t>
            </a:r>
          </a:p>
          <a:p>
            <a:r>
              <a:rPr lang="en-US" sz="1600" b="1" dirty="0" smtClean="0">
                <a:solidFill>
                  <a:srgbClr val="BFBFBF"/>
                </a:solidFill>
                <a:latin typeface="Century Gothic" panose="020B0502020202020204" pitchFamily="34" charset="0"/>
              </a:rPr>
              <a:t>Dr. ISA SAMBO</a:t>
            </a:r>
            <a:endParaRPr lang="en-US" sz="1600" b="1" dirty="0">
              <a:solidFill>
                <a:srgbClr val="BFBFBF"/>
              </a:solidFill>
              <a:latin typeface="Century Gothic" panose="020B0502020202020204" pitchFamily="34" charset="0"/>
            </a:endParaRPr>
          </a:p>
          <a:p>
            <a:r>
              <a:rPr lang="en-US" sz="1600" b="1" dirty="0">
                <a:solidFill>
                  <a:srgbClr val="BFBFBF"/>
                </a:solidFill>
                <a:latin typeface="Century Gothic" panose="020B0502020202020204" pitchFamily="34" charset="0"/>
              </a:rPr>
              <a:t>Nigerian Nuclear Regulatory Authority </a:t>
            </a:r>
          </a:p>
          <a:p>
            <a:r>
              <a:rPr lang="en-US" sz="1600" b="1" dirty="0">
                <a:solidFill>
                  <a:srgbClr val="BFBFBF"/>
                </a:solidFill>
                <a:latin typeface="Century Gothic" panose="020B0502020202020204" pitchFamily="34" charset="0"/>
              </a:rPr>
              <a:t>Abuja, Nigeria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43B13E-812C-4486-9B9E-DEF085EBB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900" t="14440" r="1" b="-94"/>
          <a:stretch/>
        </p:blipFill>
        <p:spPr>
          <a:xfrm>
            <a:off x="4672322" y="-366442"/>
            <a:ext cx="6426285" cy="58412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AE54227-938D-4DB1-826B-7453F4BD0AE3}"/>
              </a:ext>
            </a:extLst>
          </p:cNvPr>
          <p:cNvSpPr txBox="1"/>
          <p:nvPr/>
        </p:nvSpPr>
        <p:spPr>
          <a:xfrm>
            <a:off x="465451" y="281579"/>
            <a:ext cx="4814151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spc="635" dirty="0">
                <a:solidFill>
                  <a:prstClr val="black">
                    <a:alpha val="69000"/>
                  </a:prstClr>
                </a:solidFill>
                <a:latin typeface="Aharoni" panose="02010803020104030203" pitchFamily="2" charset="-79"/>
                <a:ea typeface="KaiTi" panose="020B0503020204020204" pitchFamily="49" charset="-122"/>
                <a:cs typeface="Aharoni" panose="02010803020104030203" pitchFamily="2" charset="-79"/>
              </a:rPr>
              <a:t>PREPARING FOR A NUCLEAR TERRORIST ATTACK</a:t>
            </a:r>
          </a:p>
          <a:p>
            <a:r>
              <a:rPr lang="en-US" sz="2000" spc="635" dirty="0">
                <a:solidFill>
                  <a:prstClr val="black">
                    <a:alpha val="69000"/>
                  </a:prstClr>
                </a:solidFill>
                <a:latin typeface="Aharoni" panose="02010803020104030203" pitchFamily="2" charset="-79"/>
                <a:ea typeface="KaiTi" panose="020B0503020204020204" pitchFamily="49" charset="-122"/>
                <a:cs typeface="Aharoni" panose="02010803020104030203" pitchFamily="2" charset="-79"/>
              </a:rPr>
              <a:t>BY CREATING A UNIFIED RESPONSE THROUGH</a:t>
            </a:r>
          </a:p>
          <a:p>
            <a:r>
              <a:rPr lang="en-US" sz="2000" spc="635" dirty="0">
                <a:solidFill>
                  <a:prstClr val="black">
                    <a:alpha val="69000"/>
                  </a:prstClr>
                </a:solidFill>
                <a:latin typeface="Aharoni" panose="02010803020104030203" pitchFamily="2" charset="-79"/>
                <a:ea typeface="KaiTi" panose="020B0503020204020204" pitchFamily="49" charset="-122"/>
                <a:cs typeface="Aharoni" panose="02010803020104030203" pitchFamily="2" charset="-79"/>
              </a:rPr>
              <a:t>NATIONAL NUCLEAR RESPONSE FRAMEWORKS </a:t>
            </a:r>
          </a:p>
          <a:p>
            <a:pPr defTabSz="457200">
              <a:lnSpc>
                <a:spcPct val="70000"/>
              </a:lnSpc>
            </a:pPr>
            <a:endParaRPr lang="en-US" sz="6000" spc="635" dirty="0">
              <a:solidFill>
                <a:prstClr val="black">
                  <a:alpha val="69000"/>
                </a:prstClr>
              </a:solidFill>
              <a:latin typeface="Aharoni" panose="02010803020104030203" pitchFamily="2" charset="-79"/>
              <a:ea typeface="KaiTi" panose="020B0503020204020204" pitchFamily="49" charset="-122"/>
              <a:cs typeface="Aharoni" panose="02010803020104030203" pitchFamily="2" charset="-79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99544" y="2866832"/>
            <a:ext cx="4680514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3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144379" y="5519464"/>
            <a:ext cx="12047621" cy="157223"/>
          </a:xfrm>
          <a:prstGeom prst="rect">
            <a:avLst/>
          </a:prstGeom>
          <a:solidFill>
            <a:srgbClr val="495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0028" y="2445743"/>
            <a:ext cx="30861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3200" spc="635" dirty="0">
                <a:solidFill>
                  <a:prstClr val="black">
                    <a:alpha val="69000"/>
                  </a:prstClr>
                </a:solidFill>
                <a:latin typeface="Franklin Gothic Demi Cond" panose="020B0706030402020204" pitchFamily="34" charset="0"/>
                <a:ea typeface="KaiTi" panose="020B0503020204020204" pitchFamily="49" charset="-122"/>
                <a:cs typeface="Aharoni" panose="02010803020104030203" pitchFamily="2" charset="-79"/>
              </a:rPr>
              <a:t>Thank you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43B13E-812C-4486-9B9E-DEF085EBB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00" t="14440" r="1" b="-94"/>
          <a:stretch/>
        </p:blipFill>
        <p:spPr>
          <a:xfrm>
            <a:off x="5518484" y="-574518"/>
            <a:ext cx="6721923" cy="611001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808506" y="3095432"/>
            <a:ext cx="2244436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50028" y="3209589"/>
            <a:ext cx="30861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3200" spc="635" dirty="0">
                <a:solidFill>
                  <a:prstClr val="black">
                    <a:alpha val="69000"/>
                  </a:prstClr>
                </a:solidFill>
                <a:latin typeface="Franklin Gothic Demi Cond" panose="020B0706030402020204" pitchFamily="34" charset="0"/>
                <a:ea typeface="KaiTi" panose="020B0503020204020204" pitchFamily="49" charset="-122"/>
                <a:cs typeface="Aharoni" panose="02010803020104030203" pitchFamily="2" charset="-79"/>
              </a:rPr>
              <a:t>Questions?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076D209-511C-4877-8E43-914A17661914}"/>
              </a:ext>
            </a:extLst>
          </p:cNvPr>
          <p:cNvSpPr/>
          <p:nvPr/>
        </p:nvSpPr>
        <p:spPr>
          <a:xfrm>
            <a:off x="304800" y="58284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ABDULMAJEED 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IBRAHIM &amp; Dr. Isa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Sambo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Nigerian Nuclear Regulatory Authority </a:t>
            </a:r>
          </a:p>
          <a:p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Abuja, Nigeria</a:t>
            </a:r>
          </a:p>
        </p:txBody>
      </p:sp>
    </p:spTree>
    <p:extLst>
      <p:ext uri="{BB962C8B-B14F-4D97-AF65-F5344CB8AC3E}">
        <p14:creationId xmlns:p14="http://schemas.microsoft.com/office/powerpoint/2010/main" val="385767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743376E-1849-44B4-8273-B4CA66AF3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1" y="834193"/>
            <a:ext cx="46551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Introduction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FF9DFBC-A65F-4CC5-AF25-6E677880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1" y="784049"/>
            <a:ext cx="553910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Overview </a:t>
            </a:r>
            <a:r>
              <a:rPr lang="en-US" altLang="en-US" sz="2400" dirty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of </a:t>
            </a:r>
            <a:r>
              <a:rPr lang="en-US" altLang="en-US" sz="2400" dirty="0" smtClean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the </a:t>
            </a:r>
            <a:r>
              <a:rPr lang="en-US" altLang="en-US" sz="2400" dirty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GICNT</a:t>
            </a:r>
          </a:p>
          <a:p>
            <a:pPr marL="342900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Valiant Eagle Workshop Outcomes</a:t>
            </a:r>
          </a:p>
          <a:p>
            <a:pPr marL="800100" lvl="1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Interagency Coordination</a:t>
            </a:r>
          </a:p>
          <a:p>
            <a:pPr marL="800100" lvl="1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Public Communication</a:t>
            </a:r>
          </a:p>
          <a:p>
            <a:pPr marL="800100" lvl="1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International </a:t>
            </a:r>
            <a:r>
              <a:rPr lang="en-US" altLang="en-US" sz="2400" dirty="0" smtClean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Coordination</a:t>
            </a:r>
          </a:p>
          <a:p>
            <a:pPr marL="800100" lvl="1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Segoe UI Light" panose="020B0502040204020203" pitchFamily="34" charset="0"/>
              </a:rPr>
              <a:t>Workshop Outcomes</a:t>
            </a:r>
          </a:p>
          <a:p>
            <a:pPr marL="800100" lvl="1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ADD5B66-1081-472F-8977-FB890C9970FC}"/>
              </a:ext>
            </a:extLst>
          </p:cNvPr>
          <p:cNvSpPr/>
          <p:nvPr/>
        </p:nvSpPr>
        <p:spPr>
          <a:xfrm>
            <a:off x="283029" y="501316"/>
            <a:ext cx="5812971" cy="2971800"/>
          </a:xfrm>
          <a:prstGeom prst="rect">
            <a:avLst/>
          </a:prstGeom>
          <a:noFill/>
          <a:ln w="38100">
            <a:solidFill>
              <a:srgbClr val="438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37CAC88-BF13-4792-B4A8-C13402B5BE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68" y="3166110"/>
            <a:ext cx="5876925" cy="3234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231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36018" y="1518050"/>
            <a:ext cx="349839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Origin:  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Established in 2006</a:t>
            </a:r>
          </a:p>
          <a:p>
            <a:pPr>
              <a:spcAft>
                <a:spcPts val="18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Mission:  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strengthen global capacity to prevent, detect, and respond to nuclear terrorism by  conducting multilateral activities that strengthen the plans, policies, procedures, and interoperability of partner nations</a:t>
            </a:r>
          </a:p>
          <a:p>
            <a:pPr marL="0" lvl="1">
              <a:spcAft>
                <a:spcPts val="18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Membership: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89 nations and 6 observers (IAEA, EU, INTERPOL, UNODC, UNOCT, UNICRI)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9B4F5CD-0CC2-4B92-87DD-9FD74E127358}"/>
              </a:ext>
            </a:extLst>
          </p:cNvPr>
          <p:cNvGrpSpPr>
            <a:grpSpLocks noChangeAspect="1"/>
          </p:cNvGrpSpPr>
          <p:nvPr/>
        </p:nvGrpSpPr>
        <p:grpSpPr>
          <a:xfrm>
            <a:off x="5455704" y="1373240"/>
            <a:ext cx="4556555" cy="5007680"/>
            <a:chOff x="2389516" y="1431723"/>
            <a:chExt cx="3644950" cy="4005821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0B2D4D5-9374-4E76-A2C3-32D7C41F0FC0}"/>
                </a:ext>
              </a:extLst>
            </p:cNvPr>
            <p:cNvSpPr/>
            <p:nvPr/>
          </p:nvSpPr>
          <p:spPr>
            <a:xfrm>
              <a:off x="4843691" y="3076447"/>
              <a:ext cx="109728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576" bIns="0" rtlCol="0" anchor="b" anchorCtr="0"/>
            <a:lstStyle/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Finland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Netherlands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CB7ECAE-EA60-4B7B-AEE5-F19ED5457EE3}"/>
                </a:ext>
              </a:extLst>
            </p:cNvPr>
            <p:cNvSpPr/>
            <p:nvPr/>
          </p:nvSpPr>
          <p:spPr>
            <a:xfrm>
              <a:off x="2389516" y="4523144"/>
              <a:ext cx="109728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" rtlCol="0" anchor="b" anchorCtr="0"/>
            <a:lstStyle/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Nuclear Detection Working Group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United Kingdom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879D7D0-BBF3-46B2-B2E6-073BD3E81968}"/>
                </a:ext>
              </a:extLst>
            </p:cNvPr>
            <p:cNvSpPr/>
            <p:nvPr/>
          </p:nvSpPr>
          <p:spPr>
            <a:xfrm>
              <a:off x="3617631" y="4523144"/>
              <a:ext cx="109728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" rtlCol="0" anchor="b" anchorCtr="0"/>
            <a:lstStyle/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Nuclear Forensics Working Group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Canada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85F3852-7A8B-4CD9-87AD-15EB12197234}"/>
                </a:ext>
              </a:extLst>
            </p:cNvPr>
            <p:cNvSpPr/>
            <p:nvPr/>
          </p:nvSpPr>
          <p:spPr>
            <a:xfrm>
              <a:off x="4754306" y="4523144"/>
              <a:ext cx="128016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" rtlCol="0" anchor="b" anchorCtr="0"/>
            <a:lstStyle/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Response &amp; Mitigation 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Working Group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Argentina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0504596-5BC1-413C-8767-E4303A77B49B}"/>
                </a:ext>
              </a:extLst>
            </p:cNvPr>
            <p:cNvSpPr/>
            <p:nvPr/>
          </p:nvSpPr>
          <p:spPr>
            <a:xfrm>
              <a:off x="2533290" y="2670623"/>
              <a:ext cx="1659148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576" bIns="0" rtlCol="0" anchor="ctr"/>
            <a:lstStyle/>
            <a:p>
              <a:pPr algn="r">
                <a:defRPr/>
              </a:pPr>
              <a:endParaRPr lang="en-US" sz="10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413CC15-78ED-4D8C-ABB0-B1CFF0422338}"/>
                </a:ext>
              </a:extLst>
            </p:cNvPr>
            <p:cNvSpPr/>
            <p:nvPr/>
          </p:nvSpPr>
          <p:spPr>
            <a:xfrm>
              <a:off x="2533290" y="2672346"/>
              <a:ext cx="1201948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576" bIns="0" rtlCol="0" anchor="ctr"/>
            <a:lstStyle/>
            <a:p>
              <a:pPr algn="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Implementation and Assessment Group</a:t>
              </a:r>
            </a:p>
            <a:p>
              <a:pPr algn="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Morocco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E38664E1-64EC-4679-9B00-07B9533A2EAD}"/>
                </a:ext>
              </a:extLst>
            </p:cNvPr>
            <p:cNvSpPr/>
            <p:nvPr/>
          </p:nvSpPr>
          <p:spPr>
            <a:xfrm>
              <a:off x="2533290" y="1703458"/>
              <a:ext cx="1659148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576" bIns="0" rtlCol="0" anchor="ctr"/>
            <a:lstStyle/>
            <a:p>
              <a:pPr algn="r">
                <a:defRPr/>
              </a:pPr>
              <a:endParaRPr lang="en-US" sz="10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93D9592-3D54-4F6C-9D96-F4B8634C13FD}"/>
                </a:ext>
              </a:extLst>
            </p:cNvPr>
            <p:cNvCxnSpPr>
              <a:cxnSpLocks/>
              <a:stCxn id="19" idx="4"/>
              <a:endCxn id="21" idx="0"/>
            </p:cNvCxnSpPr>
            <p:nvPr/>
          </p:nvCxnSpPr>
          <p:spPr>
            <a:xfrm>
              <a:off x="4192438" y="2346123"/>
              <a:ext cx="0" cy="1645258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221F283-3947-42BA-9691-299B38694304}"/>
                </a:ext>
              </a:extLst>
            </p:cNvPr>
            <p:cNvSpPr/>
            <p:nvPr/>
          </p:nvSpPr>
          <p:spPr>
            <a:xfrm>
              <a:off x="3735238" y="1431723"/>
              <a:ext cx="914400" cy="914400"/>
            </a:xfrm>
            <a:prstGeom prst="ellipse">
              <a:avLst/>
            </a:prstGeom>
            <a:solidFill>
              <a:srgbClr val="438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Co-Chairs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EB1640F-8D99-4661-8550-B6411204D842}"/>
                </a:ext>
              </a:extLst>
            </p:cNvPr>
            <p:cNvSpPr/>
            <p:nvPr/>
          </p:nvSpPr>
          <p:spPr>
            <a:xfrm>
              <a:off x="3735238" y="2489897"/>
              <a:ext cx="914400" cy="914400"/>
            </a:xfrm>
            <a:prstGeom prst="ellipse">
              <a:avLst/>
            </a:prstGeom>
            <a:solidFill>
              <a:srgbClr val="438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IAG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Coordinator</a:t>
              </a:r>
              <a:endParaRPr lang="en-US" sz="1400" b="1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A71A1FBB-36E9-42E2-9EF1-4B2C4A4FE561}"/>
                </a:ext>
              </a:extLst>
            </p:cNvPr>
            <p:cNvSpPr/>
            <p:nvPr/>
          </p:nvSpPr>
          <p:spPr>
            <a:xfrm>
              <a:off x="3735238" y="3991381"/>
              <a:ext cx="914400" cy="914400"/>
            </a:xfrm>
            <a:prstGeom prst="ellipse">
              <a:avLst/>
            </a:prstGeom>
            <a:solidFill>
              <a:srgbClr val="438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NFWG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C695F4B-0151-4FB8-A1F6-DA49F9837373}"/>
                </a:ext>
              </a:extLst>
            </p:cNvPr>
            <p:cNvSpPr/>
            <p:nvPr/>
          </p:nvSpPr>
          <p:spPr>
            <a:xfrm>
              <a:off x="2533290" y="3991381"/>
              <a:ext cx="914400" cy="914400"/>
            </a:xfrm>
            <a:prstGeom prst="ellipse">
              <a:avLst/>
            </a:prstGeom>
            <a:solidFill>
              <a:srgbClr val="438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NDWG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8DC2669-036B-4E65-875A-93A179E249A3}"/>
                </a:ext>
              </a:extLst>
            </p:cNvPr>
            <p:cNvSpPr/>
            <p:nvPr/>
          </p:nvSpPr>
          <p:spPr>
            <a:xfrm>
              <a:off x="4937186" y="3991381"/>
              <a:ext cx="914400" cy="914400"/>
            </a:xfrm>
            <a:prstGeom prst="ellipse">
              <a:avLst/>
            </a:prstGeom>
            <a:solidFill>
              <a:srgbClr val="438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RMWG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220264C4-7038-4C61-A487-CF5CC778A5D4}"/>
                </a:ext>
              </a:extLst>
            </p:cNvPr>
            <p:cNvSpPr/>
            <p:nvPr/>
          </p:nvSpPr>
          <p:spPr>
            <a:xfrm>
              <a:off x="4937186" y="2489897"/>
              <a:ext cx="914400" cy="914400"/>
            </a:xfrm>
            <a:prstGeom prst="ellipse">
              <a:avLst/>
            </a:prstGeom>
            <a:solidFill>
              <a:srgbClr val="438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Special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Advisors</a:t>
              </a:r>
            </a:p>
          </p:txBody>
        </p:sp>
        <p:cxnSp>
          <p:nvCxnSpPr>
            <p:cNvPr id="25" name="Connector: Elbow 35">
              <a:extLst>
                <a:ext uri="{FF2B5EF4-FFF2-40B4-BE49-F238E27FC236}">
                  <a16:creationId xmlns="" xmlns:a16="http://schemas.microsoft.com/office/drawing/2014/main" id="{1442C345-29FF-4732-9E8C-234742634AC8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 rot="5400000">
              <a:off x="3297922" y="3096865"/>
              <a:ext cx="587084" cy="1201948"/>
            </a:xfrm>
            <a:prstGeom prst="bentConnector3">
              <a:avLst>
                <a:gd name="adj1" fmla="val 78491"/>
              </a:avLst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04B74CB-3BAC-476A-A498-E45BAB36346A}"/>
                </a:ext>
              </a:extLst>
            </p:cNvPr>
            <p:cNvCxnSpPr>
              <a:cxnSpLocks/>
              <a:stCxn id="20" idx="6"/>
              <a:endCxn id="24" idx="2"/>
            </p:cNvCxnSpPr>
            <p:nvPr/>
          </p:nvCxnSpPr>
          <p:spPr>
            <a:xfrm>
              <a:off x="4649638" y="2947097"/>
              <a:ext cx="287548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Connector: Elbow 37">
              <a:extLst>
                <a:ext uri="{FF2B5EF4-FFF2-40B4-BE49-F238E27FC236}">
                  <a16:creationId xmlns="" xmlns:a16="http://schemas.microsoft.com/office/drawing/2014/main" id="{D33E55FB-3A00-4501-B641-A2547B59F068}"/>
                </a:ext>
              </a:extLst>
            </p:cNvPr>
            <p:cNvCxnSpPr>
              <a:cxnSpLocks/>
              <a:stCxn id="20" idx="4"/>
              <a:endCxn id="23" idx="0"/>
            </p:cNvCxnSpPr>
            <p:nvPr/>
          </p:nvCxnSpPr>
          <p:spPr>
            <a:xfrm rot="16200000" flipH="1">
              <a:off x="4499870" y="3096865"/>
              <a:ext cx="587084" cy="1201948"/>
            </a:xfrm>
            <a:prstGeom prst="bentConnector3">
              <a:avLst>
                <a:gd name="adj1" fmla="val 78491"/>
              </a:avLst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B887BE0B-82E9-447D-84ED-277E690B853B}"/>
                </a:ext>
              </a:extLst>
            </p:cNvPr>
            <p:cNvSpPr/>
            <p:nvPr/>
          </p:nvSpPr>
          <p:spPr>
            <a:xfrm>
              <a:off x="2533290" y="1705181"/>
              <a:ext cx="1201948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576" bIns="0" rtlCol="0" anchor="ctr"/>
            <a:lstStyle/>
            <a:p>
              <a:pPr algn="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Russian Federation</a:t>
              </a:r>
            </a:p>
            <a:p>
              <a:pPr algn="r">
                <a:defRPr/>
              </a:pPr>
              <a:r>
                <a:rPr lang="en-US" sz="1000" dirty="0">
                  <a:solidFill>
                    <a:prstClr val="black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United States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CA426BF-5480-412A-83DF-00B46CFCBC04}"/>
              </a:ext>
            </a:extLst>
          </p:cNvPr>
          <p:cNvSpPr/>
          <p:nvPr/>
        </p:nvSpPr>
        <p:spPr>
          <a:xfrm>
            <a:off x="1836018" y="229189"/>
            <a:ext cx="8127495" cy="117320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Global Initiative to Combat Nuclear Terrorism (GICNT)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77012" y="6641483"/>
            <a:ext cx="2057400" cy="182563"/>
          </a:xfrm>
        </p:spPr>
        <p:txBody>
          <a:bodyPr/>
          <a:lstStyle/>
          <a:p>
            <a:pPr>
              <a:defRPr/>
            </a:pPr>
            <a:fld id="{29D2188B-CFAC-438B-82F7-5310326F5591}" type="slidenum">
              <a:rPr lang="en-US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296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22883" y="-519930"/>
            <a:ext cx="6589986" cy="5994775"/>
          </a:xfrm>
          <a:prstGeom prst="rect">
            <a:avLst/>
          </a:prstGeom>
          <a:solidFill>
            <a:srgbClr val="43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868" y="5846202"/>
            <a:ext cx="814786" cy="8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43B13E-812C-4486-9B9E-DEF085EBB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900" t="14440" r="1" b="-94"/>
          <a:stretch/>
        </p:blipFill>
        <p:spPr>
          <a:xfrm>
            <a:off x="5512265" y="-366442"/>
            <a:ext cx="6426285" cy="5841287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CD109A79-2096-4E96-9FF6-0664CBF67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368" y="5981550"/>
            <a:ext cx="2611632" cy="5440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9D917EC-1569-4259-89EA-2AC178E67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25" y="1074147"/>
            <a:ext cx="513574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Host: Nigeria and the UNOCT</a:t>
            </a:r>
          </a:p>
          <a:p>
            <a:pPr marL="342900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Date: 9-11 April 2019</a:t>
            </a:r>
          </a:p>
          <a:p>
            <a:pPr marL="342900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Objective: Analyze approaches for adapting existing regional agreements on counterterrorism and disaster response plans to National Nuclear Security Frameworks (NNRFs). </a:t>
            </a:r>
          </a:p>
          <a:p>
            <a:pPr marL="342900" indent="-34290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Format: Workshop with Tabletop Exercise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9C7DF9-D60D-49A5-8ED7-9ED3CDF7F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651" y="6141640"/>
            <a:ext cx="2541228" cy="4707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3F0737-95DE-4F90-A2B3-BF8C68271A7E}"/>
              </a:ext>
            </a:extLst>
          </p:cNvPr>
          <p:cNvSpPr txBox="1"/>
          <p:nvPr/>
        </p:nvSpPr>
        <p:spPr>
          <a:xfrm>
            <a:off x="783918" y="274328"/>
            <a:ext cx="513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Valiant Eagle Workshop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6D3E18-9370-43BD-8F3F-D9E22904EEFD}"/>
              </a:ext>
            </a:extLst>
          </p:cNvPr>
          <p:cNvSpPr/>
          <p:nvPr/>
        </p:nvSpPr>
        <p:spPr>
          <a:xfrm flipV="1">
            <a:off x="14383" y="870899"/>
            <a:ext cx="5708500" cy="45719"/>
          </a:xfrm>
          <a:prstGeom prst="rect">
            <a:avLst/>
          </a:prstGeom>
          <a:solidFill>
            <a:srgbClr val="495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498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9AAA7-4D66-4680-85ED-9CE766AD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993" y="192005"/>
            <a:ext cx="6759191" cy="5652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Valiant Eagle Workshop 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80026F-4DCB-43F0-B1C3-70C98B7A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02A301A-0635-4386-AD89-A67372963971}"/>
              </a:ext>
            </a:extLst>
          </p:cNvPr>
          <p:cNvSpPr/>
          <p:nvPr/>
        </p:nvSpPr>
        <p:spPr>
          <a:xfrm>
            <a:off x="304799" y="781389"/>
            <a:ext cx="4411713" cy="5509200"/>
          </a:xfrm>
          <a:prstGeom prst="rect">
            <a:avLst/>
          </a:prstGeom>
          <a:ln w="38100">
            <a:solidFill>
              <a:srgbClr val="438A7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 key nuclear terrorism response </a:t>
            </a:r>
            <a:r>
              <a:rPr lang="en-GB" sz="2800" b="1" dirty="0">
                <a:solidFill>
                  <a:srgbClr val="438A72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preparation </a:t>
            </a:r>
            <a:r>
              <a:rPr lang="en-GB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component is a </a:t>
            </a:r>
            <a:r>
              <a:rPr lang="en-GB" sz="2800" b="1" dirty="0">
                <a:solidFill>
                  <a:srgbClr val="438A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NNRF</a:t>
            </a:r>
            <a:r>
              <a:rPr lang="en-GB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, which details the policies, procedures, capabilities, and priorities for responding to a nuclear or radiological terrorist attack.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Defining the roles and responsibilities as well as </a:t>
            </a:r>
            <a:r>
              <a:rPr lang="en-GB" sz="2800" b="1" dirty="0">
                <a:solidFill>
                  <a:srgbClr val="438A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coordination mechanisms </a:t>
            </a: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among national and international bodies will help ensure the framework creates a unified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turn, a </a:t>
            </a:r>
            <a:r>
              <a:rPr lang="en-GB" sz="2800" b="1" dirty="0">
                <a:solidFill>
                  <a:srgbClr val="438A7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unified</a:t>
            </a: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response will help streamline the response and avoid confusion in the field.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66441BC-C7B4-40B9-998A-7847CBCDA969}"/>
              </a:ext>
            </a:extLst>
          </p:cNvPr>
          <p:cNvSpPr/>
          <p:nvPr/>
        </p:nvSpPr>
        <p:spPr>
          <a:xfrm>
            <a:off x="7058565" y="6212020"/>
            <a:ext cx="3813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 1. NNRF Critical Coordination Factors</a:t>
            </a:r>
            <a:endParaRPr lang="en-US" sz="1400" i="1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="" xmlns:a16="http://schemas.microsoft.com/office/drawing/2014/main" id="{D0F3B325-811F-4DDD-9B15-6DCF1C05B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793025"/>
              </p:ext>
            </p:extLst>
          </p:nvPr>
        </p:nvGraphicFramePr>
        <p:xfrm>
          <a:off x="2878244" y="504238"/>
          <a:ext cx="9966603" cy="579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C7BADB3-CFA9-44C7-811C-B095A2DBF2D3}"/>
              </a:ext>
            </a:extLst>
          </p:cNvPr>
          <p:cNvSpPr txBox="1"/>
          <p:nvPr/>
        </p:nvSpPr>
        <p:spPr>
          <a:xfrm>
            <a:off x="6039872" y="3601069"/>
            <a:ext cx="203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3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33F6408-E1FB-40EE-933F-488D38CCC7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 23">
            <a:extLst>
              <a:ext uri="{FF2B5EF4-FFF2-40B4-BE49-F238E27FC236}">
                <a16:creationId xmlns="" xmlns:a16="http://schemas.microsoft.com/office/drawing/2014/main" id="{F055C0C5-567C-4C02-83F3-B427BC740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AC961-D588-487F-A4DB-23206A6F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98" y="127125"/>
            <a:ext cx="3200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Interagency</a:t>
            </a:r>
            <a:r>
              <a:rPr lang="en-US" sz="3600" dirty="0"/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Coordination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E2C314-57CE-44F1-91C6-BAED9B32C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898" y="1579812"/>
            <a:ext cx="4238847" cy="519973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NNRFs should outline a multi-faceted command and control structure that details agencies’ roles and responsibilities as well as chain-of-command.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Frameworks should clearly define interagency coordination by stating the roles and responsibilities of each agency. Each responsibility should have an assigned lead agency as well as supporting agencies.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NNRFs should also clearly identify the communication requirements and mechanisms among agencies. </a:t>
            </a:r>
          </a:p>
        </p:txBody>
      </p:sp>
      <p:sp>
        <p:nvSpPr>
          <p:cNvPr id="24" name="Rounded Rectangle 17">
            <a:extLst>
              <a:ext uri="{FF2B5EF4-FFF2-40B4-BE49-F238E27FC236}">
                <a16:creationId xmlns="" xmlns:a16="http://schemas.microsoft.com/office/drawing/2014/main" id="{E48B6BD6-5DED-4B86-A4B3-D35037F6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="" xmlns:a16="http://schemas.microsoft.com/office/drawing/2014/main" id="{25FF3C06-B117-4345-A45D-30F71FA2D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58" b="-2"/>
          <a:stretch/>
        </p:blipFill>
        <p:spPr>
          <a:xfrm>
            <a:off x="5396870" y="1111691"/>
            <a:ext cx="6035264" cy="46346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10B405-69BD-4FB8-8D83-5DD4DE0A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5284" y="6356350"/>
            <a:ext cx="9585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29D2188B-CFAC-438B-82F7-5310326F559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2626B12-F729-4603-A16E-B95C284401C3}"/>
              </a:ext>
            </a:extLst>
          </p:cNvPr>
          <p:cNvSpPr/>
          <p:nvPr/>
        </p:nvSpPr>
        <p:spPr>
          <a:xfrm flipV="1">
            <a:off x="201899" y="1409592"/>
            <a:ext cx="4238846" cy="91764"/>
          </a:xfrm>
          <a:prstGeom prst="rect">
            <a:avLst/>
          </a:prstGeom>
          <a:solidFill>
            <a:srgbClr val="495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90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7C906A-3B1D-4516-9A83-8A702608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CD4D8A05-294B-4B96-A4C4-9DC748D88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717488"/>
              </p:ext>
            </p:extLst>
          </p:nvPr>
        </p:nvGraphicFramePr>
        <p:xfrm>
          <a:off x="3712455" y="603750"/>
          <a:ext cx="8111707" cy="565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87C8C43-AF6A-469E-80E0-414B5614C1DA}"/>
              </a:ext>
            </a:extLst>
          </p:cNvPr>
          <p:cNvSpPr/>
          <p:nvPr/>
        </p:nvSpPr>
        <p:spPr>
          <a:xfrm flipV="1">
            <a:off x="0" y="0"/>
            <a:ext cx="3514809" cy="6858000"/>
          </a:xfrm>
          <a:prstGeom prst="rect">
            <a:avLst/>
          </a:prstGeom>
          <a:solidFill>
            <a:srgbClr val="495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C60EBF-1018-4250-B34D-D133B851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6" y="2675015"/>
            <a:ext cx="3235366" cy="5815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Public</a:t>
            </a:r>
            <a:b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Communication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5239C31-2CE6-46B0-84F3-4EFFC5B3BF44}"/>
              </a:ext>
            </a:extLst>
          </p:cNvPr>
          <p:cNvSpPr/>
          <p:nvPr/>
        </p:nvSpPr>
        <p:spPr>
          <a:xfrm>
            <a:off x="197646" y="3429000"/>
            <a:ext cx="2866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Without effective, consistent public communication authorities cannot achieve their emergency response objective to save human lives and protect the public and the environment.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C74DB6A-D87A-4B55-A2B3-A26716067A93}"/>
              </a:ext>
            </a:extLst>
          </p:cNvPr>
          <p:cNvSpPr/>
          <p:nvPr/>
        </p:nvSpPr>
        <p:spPr>
          <a:xfrm>
            <a:off x="197646" y="3230469"/>
            <a:ext cx="3235366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5C738A-FC5B-4BC6-9067-E8E85BBB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International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Coordination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3FFFF0A0-94AC-40FB-92A3-B1569B8ECA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" b="2266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60904A-FADF-4E3D-913A-DBE4EDA3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29D2188B-CFAC-438B-82F7-5310326F5591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8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3716BA-545B-4060-9E31-D4DBFA0F063A}"/>
              </a:ext>
            </a:extLst>
          </p:cNvPr>
          <p:cNvSpPr txBox="1"/>
          <p:nvPr/>
        </p:nvSpPr>
        <p:spPr>
          <a:xfrm>
            <a:off x="7463161" y="399948"/>
            <a:ext cx="4478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NNRFs should identify a responsible agency to coordinate with international and regional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NNRFs should reference international laws and requirements countries are beholden 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Regional exercises can assist nations in defining regional coordination mechanisms included in their NNRFs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654AA2-45B6-4623-A0D4-5196A3764763}"/>
              </a:ext>
            </a:extLst>
          </p:cNvPr>
          <p:cNvSpPr txBox="1"/>
          <p:nvPr/>
        </p:nvSpPr>
        <p:spPr>
          <a:xfrm>
            <a:off x="4010526" y="3951244"/>
            <a:ext cx="337532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FIG. 3 Participants sharing response coordination mechanisms at Valiant Eagle</a:t>
            </a:r>
          </a:p>
        </p:txBody>
      </p:sp>
    </p:spTree>
    <p:extLst>
      <p:ext uri="{BB962C8B-B14F-4D97-AF65-F5344CB8AC3E}">
        <p14:creationId xmlns:p14="http://schemas.microsoft.com/office/powerpoint/2010/main" val="61702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Outcomes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Segoe UI Semilight" panose="020B0402040204020203" pitchFamily="34" charset="0"/>
              </a:rPr>
              <a:t>The workshop produced the following key findings and best </a:t>
            </a:r>
            <a:r>
              <a:rPr lang="en-US" sz="2400" dirty="0" smtClean="0">
                <a:latin typeface="Yu Gothic Light" panose="020B0300000000000000" pitchFamily="34" charset="-128"/>
                <a:ea typeface="Yu Gothic Light" panose="020B0300000000000000" pitchFamily="34" charset="-128"/>
                <a:cs typeface="Segoe UI Semilight" panose="020B0402040204020203" pitchFamily="34" charset="0"/>
              </a:rPr>
              <a:t>practices: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Yu Gothic Light" panose="020B0300000000000000" pitchFamily="34" charset="-128"/>
                <a:ea typeface="Yu Gothic Light" panose="020B0300000000000000" pitchFamily="34" charset="-128"/>
                <a:cs typeface="Segoe UI Semilight" panose="020B0402040204020203" pitchFamily="34" charset="0"/>
              </a:rPr>
              <a:t>Nations should adapt existing response and incident management plans for incidents involving nuclear </a:t>
            </a:r>
            <a:r>
              <a:rPr lang="en-US" dirty="0" smtClean="0">
                <a:latin typeface="Yu Gothic Light" panose="020B0300000000000000" pitchFamily="34" charset="-128"/>
                <a:ea typeface="Yu Gothic Light" panose="020B0300000000000000" pitchFamily="34" charset="-128"/>
                <a:cs typeface="Segoe UI Semilight" panose="020B0402040204020203" pitchFamily="34" charset="0"/>
              </a:rPr>
              <a:t>terrorism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Yu Gothic Light" panose="020B0300000000000000" pitchFamily="34" charset="-128"/>
                <a:ea typeface="Yu Gothic Light" panose="020B0300000000000000" pitchFamily="34" charset="-128"/>
                <a:cs typeface="Segoe UI Semilight" panose="020B0402040204020203" pitchFamily="34" charset="0"/>
              </a:rPr>
              <a:t>National frameworks for nuclear security should include concepts of operation for multi-agency coordination, lead authority, and R/N technical support and advice to senior leadership</a:t>
            </a:r>
            <a:r>
              <a:rPr lang="en-US" dirty="0" smtClean="0">
                <a:latin typeface="Yu Gothic Light" panose="020B0300000000000000" pitchFamily="34" charset="-128"/>
                <a:ea typeface="Yu Gothic Light" panose="020B0300000000000000" pitchFamily="34" charset="-128"/>
                <a:cs typeface="Segoe UI Semilight" panose="020B0402040204020203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Yu Gothic Light" panose="020B0300000000000000" pitchFamily="34" charset="-128"/>
                <a:ea typeface="Yu Gothic Light" panose="020B0300000000000000" pitchFamily="34" charset="-128"/>
                <a:cs typeface="Segoe UI Semilight" panose="020B0402040204020203" pitchFamily="34" charset="0"/>
              </a:rPr>
              <a:t>Relevant agencies should have their own established protocols and procedures</a:t>
            </a:r>
            <a:r>
              <a:rPr lang="en-US" dirty="0" smtClean="0">
                <a:latin typeface="Yu Gothic Light" panose="020B0300000000000000" pitchFamily="34" charset="-128"/>
                <a:ea typeface="Yu Gothic Light" panose="020B0300000000000000" pitchFamily="34" charset="-128"/>
                <a:cs typeface="Segoe UI Semilight" panose="020B0402040204020203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Yu Gothic Light" panose="020B0300000000000000" pitchFamily="34" charset="-128"/>
                <a:ea typeface="Yu Gothic Light" panose="020B0300000000000000" pitchFamily="34" charset="-128"/>
                <a:cs typeface="Segoe UI Semilight" panose="020B0402040204020203" pitchFamily="34" charset="0"/>
              </a:rPr>
              <a:t>First responders should have awareness of basic R/N response procedures outside their standard operating procedures, including those related to the preservation of evidence.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300812"/>
            <a:ext cx="5181600" cy="34206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188B-CFAC-438B-82F7-5310326F559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52837"/>
            <a:ext cx="51816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06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6E6E6E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908</Words>
  <Application>Microsoft Office PowerPoint</Application>
  <PresentationFormat>Widescreen</PresentationFormat>
  <Paragraphs>108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Yu Gothic Light</vt:lpstr>
      <vt:lpstr>Aharoni</vt:lpstr>
      <vt:lpstr>Arial</vt:lpstr>
      <vt:lpstr>Calibri</vt:lpstr>
      <vt:lpstr>Calibri Light</vt:lpstr>
      <vt:lpstr>Century Gothic</vt:lpstr>
      <vt:lpstr>Franklin Gothic Demi Cond</vt:lpstr>
      <vt:lpstr>KaiTi</vt:lpstr>
      <vt:lpstr>Segoe UI Black</vt:lpstr>
      <vt:lpstr>Segoe UI Light</vt:lpstr>
      <vt:lpstr>Segoe UI Semibold</vt:lpstr>
      <vt:lpstr>Segoe UI Semilight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Valiant Eagle Workshop Outcomes</vt:lpstr>
      <vt:lpstr>Interagency Coordination</vt:lpstr>
      <vt:lpstr>Public Communication</vt:lpstr>
      <vt:lpstr>International Coordination</vt:lpstr>
      <vt:lpstr>Workshop Outcomes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Molly J</dc:creator>
  <cp:lastModifiedBy>ABDULMAJEED IBRAHIM</cp:lastModifiedBy>
  <cp:revision>24</cp:revision>
  <dcterms:created xsi:type="dcterms:W3CDTF">2020-01-22T16:12:56Z</dcterms:created>
  <dcterms:modified xsi:type="dcterms:W3CDTF">2020-02-05T13:01:58Z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iteId">
    <vt:lpwstr>66cf5074-5afe-48d1-a691-a12b2121f44b</vt:lpwstr>
  </property>
  <property fmtid="{D5CDD505-2E9C-101B-9397-08002B2CF9AE}" pid="4" name="MSIP_Label_1665d9ee-429a-4d5f-97cc-cfb56e044a6e_Owner">
    <vt:lpwstr>JohnsonMJ2@state.gov</vt:lpwstr>
  </property>
  <property fmtid="{D5CDD505-2E9C-101B-9397-08002B2CF9AE}" pid="5" name="MSIP_Label_1665d9ee-429a-4d5f-97cc-cfb56e044a6e_SetDate">
    <vt:lpwstr>2020-01-22T17:00:29.2818730Z</vt:lpwstr>
  </property>
  <property fmtid="{D5CDD505-2E9C-101B-9397-08002B2CF9AE}" pid="6" name="MSIP_Label_1665d9ee-429a-4d5f-97cc-cfb56e044a6e_Name">
    <vt:lpwstr>Unclassified</vt:lpwstr>
  </property>
  <property fmtid="{D5CDD505-2E9C-101B-9397-08002B2CF9AE}" pid="7" name="MSIP_Label_1665d9ee-429a-4d5f-97cc-cfb56e044a6e_Application">
    <vt:lpwstr>Microsoft Azure Information Protection</vt:lpwstr>
  </property>
  <property fmtid="{D5CDD505-2E9C-101B-9397-08002B2CF9AE}" pid="8" name="MSIP_Label_1665d9ee-429a-4d5f-97cc-cfb56e044a6e_ActionId">
    <vt:lpwstr>31b6e7cf-4402-4b1f-8740-03b77457a6fc</vt:lpwstr>
  </property>
  <property fmtid="{D5CDD505-2E9C-101B-9397-08002B2CF9AE}" pid="9" name="MSIP_Label_1665d9ee-429a-4d5f-97cc-cfb56e044a6e_Extended_MSFT_Method">
    <vt:lpwstr>Manual</vt:lpwstr>
  </property>
  <property fmtid="{D5CDD505-2E9C-101B-9397-08002B2CF9AE}" pid="10" name="Sensitivity">
    <vt:lpwstr>Unclassified</vt:lpwstr>
  </property>
</Properties>
</file>