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1" r:id="rId4"/>
    <p:sldMasterId id="2147484063" r:id="rId5"/>
  </p:sldMasterIdLst>
  <p:notesMasterIdLst>
    <p:notesMasterId r:id="rId13"/>
  </p:notesMasterIdLst>
  <p:handoutMasterIdLst>
    <p:handoutMasterId r:id="rId14"/>
  </p:handoutMasterIdLst>
  <p:sldIdLst>
    <p:sldId id="394" r:id="rId6"/>
    <p:sldId id="368" r:id="rId7"/>
    <p:sldId id="398" r:id="rId8"/>
    <p:sldId id="383" r:id="rId9"/>
    <p:sldId id="385" r:id="rId10"/>
    <p:sldId id="420" r:id="rId11"/>
    <p:sldId id="374" r:id="rId12"/>
  </p:sldIdLst>
  <p:sldSz cx="12192000" cy="6858000"/>
  <p:notesSz cx="7010400" cy="92964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4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593" algn="l" defTabSz="91423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712" algn="l" defTabSz="91423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830" algn="l" defTabSz="91423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948" algn="l" defTabSz="91423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coggins" initials="abc" lastIdx="26" clrIdx="0"/>
  <p:cmAuthor id="1" name="sbo" initials="SO" lastIdx="1" clrIdx="1"/>
  <p:cmAuthor id="2" name="James Maltese" initials="JLM" lastIdx="5" clrIdx="2">
    <p:extLst>
      <p:ext uri="{19B8F6BF-5375-455C-9EA6-DF929625EA0E}">
        <p15:presenceInfo xmlns:p15="http://schemas.microsoft.com/office/powerpoint/2012/main" userId="James Maltese" providerId="None"/>
      </p:ext>
    </p:extLst>
  </p:cmAuthor>
  <p:cmAuthor id="3" name="Beardsley, James" initials="BJ" lastIdx="1" clrIdx="3">
    <p:extLst>
      <p:ext uri="{19B8F6BF-5375-455C-9EA6-DF929625EA0E}">
        <p15:presenceInfo xmlns:p15="http://schemas.microsoft.com/office/powerpoint/2012/main" userId="S-1-5-21-1922771939-1581663855-1617787245-26959" providerId="AD"/>
      </p:ext>
    </p:extLst>
  </p:cmAuthor>
  <p:cmAuthor id="4" name="Fernandez, Mario" initials="FM" lastIdx="9" clrIdx="4">
    <p:extLst>
      <p:ext uri="{19B8F6BF-5375-455C-9EA6-DF929625EA0E}">
        <p15:presenceInfo xmlns:p15="http://schemas.microsoft.com/office/powerpoint/2012/main" userId="S-1-5-21-1922771939-1581663855-1617787245-520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8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550" autoAdjust="0"/>
    <p:restoredTop sz="71792" autoAdjust="0"/>
  </p:normalViewPr>
  <p:slideViewPr>
    <p:cSldViewPr>
      <p:cViewPr varScale="1">
        <p:scale>
          <a:sx n="79" d="100"/>
          <a:sy n="79" d="100"/>
        </p:scale>
        <p:origin x="17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71" cy="464184"/>
          </a:xfrm>
          <a:prstGeom prst="rect">
            <a:avLst/>
          </a:prstGeom>
        </p:spPr>
        <p:txBody>
          <a:bodyPr vert="horz" lIns="93704" tIns="46853" rIns="93704" bIns="4685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7" y="0"/>
            <a:ext cx="3038371" cy="464184"/>
          </a:xfrm>
          <a:prstGeom prst="rect">
            <a:avLst/>
          </a:prstGeom>
        </p:spPr>
        <p:txBody>
          <a:bodyPr vert="horz" lIns="93704" tIns="46853" rIns="93704" bIns="46853" rtlCol="0"/>
          <a:lstStyle>
            <a:lvl1pPr algn="r">
              <a:defRPr sz="1200"/>
            </a:lvl1pPr>
          </a:lstStyle>
          <a:p>
            <a:pPr>
              <a:defRPr/>
            </a:pPr>
            <a:fld id="{141963C7-2241-42F4-8D32-95201EAE0CDF}" type="datetimeFigureOut">
              <a:rPr lang="en-US"/>
              <a:pPr>
                <a:defRPr/>
              </a:pPr>
              <a:t>01/15/2020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27"/>
            <a:ext cx="3038371" cy="464184"/>
          </a:xfrm>
          <a:prstGeom prst="rect">
            <a:avLst/>
          </a:prstGeom>
        </p:spPr>
        <p:txBody>
          <a:bodyPr vert="horz" lIns="93704" tIns="46853" rIns="93704" bIns="468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7" y="8830627"/>
            <a:ext cx="3038371" cy="464184"/>
          </a:xfrm>
          <a:prstGeom prst="rect">
            <a:avLst/>
          </a:prstGeom>
        </p:spPr>
        <p:txBody>
          <a:bodyPr vert="horz" lIns="93704" tIns="46853" rIns="93704" bIns="46853" rtlCol="0" anchor="b"/>
          <a:lstStyle>
            <a:lvl1pPr algn="r">
              <a:defRPr sz="1200"/>
            </a:lvl1pPr>
          </a:lstStyle>
          <a:p>
            <a:pPr>
              <a:defRPr/>
            </a:pPr>
            <a:fld id="{F0DC99A8-5DAE-45BD-8B2B-575AB8261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233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71" cy="464184"/>
          </a:xfrm>
          <a:prstGeom prst="rect">
            <a:avLst/>
          </a:prstGeom>
        </p:spPr>
        <p:txBody>
          <a:bodyPr vert="horz" lIns="93704" tIns="46853" rIns="93704" bIns="468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7" y="0"/>
            <a:ext cx="3038371" cy="464184"/>
          </a:xfrm>
          <a:prstGeom prst="rect">
            <a:avLst/>
          </a:prstGeom>
        </p:spPr>
        <p:txBody>
          <a:bodyPr vert="horz" lIns="93704" tIns="46853" rIns="93704" bIns="468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E079B2-FAB1-421B-9506-5DE4D9DE841C}" type="datetimeFigureOut">
              <a:rPr lang="en-US"/>
              <a:pPr>
                <a:defRPr/>
              </a:pPr>
              <a:t>01/15/2020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04" tIns="46853" rIns="93704" bIns="4685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6109"/>
            <a:ext cx="5608320" cy="4182427"/>
          </a:xfrm>
          <a:prstGeom prst="rect">
            <a:avLst/>
          </a:prstGeom>
        </p:spPr>
        <p:txBody>
          <a:bodyPr vert="horz" lIns="93704" tIns="46853" rIns="93704" bIns="4685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27"/>
            <a:ext cx="3038371" cy="464184"/>
          </a:xfrm>
          <a:prstGeom prst="rect">
            <a:avLst/>
          </a:prstGeom>
        </p:spPr>
        <p:txBody>
          <a:bodyPr vert="horz" lIns="93704" tIns="46853" rIns="93704" bIns="468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7" y="8830627"/>
            <a:ext cx="3038371" cy="464184"/>
          </a:xfrm>
          <a:prstGeom prst="rect">
            <a:avLst/>
          </a:prstGeom>
        </p:spPr>
        <p:txBody>
          <a:bodyPr vert="horz" lIns="93704" tIns="46853" rIns="93704" bIns="468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E9F625-1DE8-4051-B76F-7A4C369E0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486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3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2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8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4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5717-A7CB-9D47-B1C9-7A3BA8BBC25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7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5717-A7CB-9D47-B1C9-7A3BA8BBC25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2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E9F625-1DE8-4051-B76F-7A4C369E03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568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35717-A7CB-9D47-B1C9-7A3BA8BBC25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5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E9F625-1DE8-4051-B76F-7A4C369E032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47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9F625-1DE8-4051-B76F-7A4C369E03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7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914400" cy="365125"/>
          </a:xfrm>
        </p:spPr>
        <p:txBody>
          <a:bodyPr/>
          <a:lstStyle/>
          <a:p>
            <a:pPr>
              <a:defRPr/>
            </a:pPr>
            <a:fld id="{A1B815CF-1D56-4834-85BC-E748F747C1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2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7A05B-5C2D-446E-87F5-883B63F9C5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0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A27C1-9C1E-484A-8E5D-010FA16BF4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8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5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9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0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02/11/2020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5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02/11/2020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1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02/11/2020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0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02/11/2020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" y="6356352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251FD-7193-4B6F-87C1-A8E280A81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72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02/11/2020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01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02/11/2020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7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02/11/2020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8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F882F-CEE1-4DFE-84DB-607F9B616E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17DEF-CBAE-4AC5-B761-16591278B9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149897-D452-462A-92A1-D51055A662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2" descr="nrc_logo_whit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1019" y="114300"/>
            <a:ext cx="17377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6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73DC8-234B-41C8-BAC3-1C84DC472A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ED133-6A6A-4B68-AB56-395626906B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E2A58-604F-40A2-97A3-1B685D2B1E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0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B0143-C39C-46DC-9445-DA6418CA08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6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245AAE-8D36-4B86-B051-191F531A59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0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/>
              <a:t>02/11/2020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80B012-4B4C-0D4B-9961-39BAA1B684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9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Beardsley@nr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405370"/>
            <a:ext cx="8991600" cy="19474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U.S. CYBER SECURITY EXPERIENCES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2286000" y="3886200"/>
            <a:ext cx="7924800" cy="205769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Jim Beardsley, Chief</a:t>
            </a:r>
          </a:p>
          <a:p>
            <a:pPr>
              <a:lnSpc>
                <a:spcPct val="14000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Cyber Security Branch (CSB)</a:t>
            </a:r>
          </a:p>
          <a:p>
            <a:pPr>
              <a:lnSpc>
                <a:spcPct val="140000"/>
              </a:lnSpc>
            </a:pPr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Division of Physical and Cyber Security Policy (DPCP)</a:t>
            </a:r>
          </a:p>
          <a:p>
            <a:pPr>
              <a:lnSpc>
                <a:spcPct val="140000"/>
              </a:lnSpc>
            </a:pPr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Office of Nuclear Security and Incident Response (NSIR)</a:t>
            </a:r>
          </a:p>
          <a:p>
            <a:pPr>
              <a:lnSpc>
                <a:spcPct val="140000"/>
              </a:lnSpc>
            </a:pPr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3"/>
              </a:rPr>
              <a:t>james.beardsley@nrc.gov</a:t>
            </a:r>
            <a:endParaRPr lang="en-US" sz="6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lang="en-US" sz="6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9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067800" y="6363997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EE65021B-D19F-41E9-AF1A-15A263EB7C7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381000"/>
            <a:ext cx="12192000" cy="6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20" tIns="45310" rIns="90620" bIns="45310" rtlCol="0" anchor="ctr">
            <a:spAutoFit/>
          </a:bodyPr>
          <a:lstStyle>
            <a:lvl1pPr algn="ctr" defTabSz="914400" eaLnBrk="1" latinLnBrk="0" hangingPunct="1">
              <a:spcBef>
                <a:spcPct val="50000"/>
              </a:spcBef>
              <a:buNone/>
              <a:defRPr sz="3600" b="1">
                <a:cs typeface="Arial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s-PE" dirty="0"/>
              <a:t>US NRC Cyber Security Regulation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52590"/>
            <a:ext cx="8850702" cy="405482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541807" y="3958381"/>
            <a:ext cx="5081" cy="71482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9351" y="3983781"/>
            <a:ext cx="0" cy="137884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16200000">
            <a:off x="4244728" y="3090299"/>
            <a:ext cx="345317" cy="213228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1242" y="4380285"/>
            <a:ext cx="2110756" cy="90024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NRC Issues various Orders &amp; Guidance Documents for NPPs and Fuel Cycle Facilities to address the Physical &amp; Cyber Threat</a:t>
            </a:r>
          </a:p>
        </p:txBody>
      </p:sp>
      <p:sp>
        <p:nvSpPr>
          <p:cNvPr id="21" name="Left Brace 20"/>
          <p:cNvSpPr/>
          <p:nvPr/>
        </p:nvSpPr>
        <p:spPr>
          <a:xfrm rot="5400000">
            <a:off x="6541501" y="2127411"/>
            <a:ext cx="279401" cy="2438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2162" y="2420903"/>
            <a:ext cx="2618077" cy="57708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Industry’s Voluntary Implementation of an Interim Cyber Security Program 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NRC Conducts Assessment Visits </a:t>
            </a:r>
          </a:p>
        </p:txBody>
      </p:sp>
      <p:sp>
        <p:nvSpPr>
          <p:cNvPr id="30" name="Striped Right Arrow 29"/>
          <p:cNvSpPr/>
          <p:nvPr/>
        </p:nvSpPr>
        <p:spPr>
          <a:xfrm>
            <a:off x="5949352" y="1371600"/>
            <a:ext cx="3364302" cy="674072"/>
          </a:xfrm>
          <a:prstGeom prst="stripedRightArrow">
            <a:avLst/>
          </a:prstGeom>
          <a:solidFill>
            <a:srgbClr val="00B050">
              <a:alpha val="74000"/>
            </a:srgbClr>
          </a:solidFill>
          <a:ln cap="rnd">
            <a:solidFill>
              <a:srgbClr val="00B050">
                <a:alpha val="30000"/>
              </a:srgb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the Cyber Rule           10 CFR73.54 for NPPs</a:t>
            </a:r>
          </a:p>
        </p:txBody>
      </p:sp>
      <p:sp>
        <p:nvSpPr>
          <p:cNvPr id="15" name="Striped Right Arrow 29">
            <a:extLst>
              <a:ext uri="{FF2B5EF4-FFF2-40B4-BE49-F238E27FC236}">
                <a16:creationId xmlns:a16="http://schemas.microsoft.com/office/drawing/2014/main" id="{B83F98DC-EC62-4FE3-9DDF-7C27BD1A0B1D}"/>
              </a:ext>
            </a:extLst>
          </p:cNvPr>
          <p:cNvSpPr/>
          <p:nvPr/>
        </p:nvSpPr>
        <p:spPr>
          <a:xfrm>
            <a:off x="5975231" y="5362624"/>
            <a:ext cx="1656272" cy="438979"/>
          </a:xfrm>
          <a:prstGeom prst="stripedRightArrow">
            <a:avLst/>
          </a:prstGeom>
          <a:solidFill>
            <a:srgbClr val="FF0000">
              <a:alpha val="74000"/>
            </a:srgbClr>
          </a:solidFill>
          <a:ln cap="rnd">
            <a:solidFill>
              <a:schemeClr val="bg1">
                <a:alpha val="30000"/>
              </a:schemeClr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DBT Update</a:t>
            </a:r>
          </a:p>
        </p:txBody>
      </p:sp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9607F142-3705-422F-A71B-21376A9D651D}"/>
              </a:ext>
            </a:extLst>
          </p:cNvPr>
          <p:cNvSpPr/>
          <p:nvPr/>
        </p:nvSpPr>
        <p:spPr>
          <a:xfrm>
            <a:off x="3206154" y="5747644"/>
            <a:ext cx="1802921" cy="500478"/>
          </a:xfrm>
          <a:prstGeom prst="borderCallout2">
            <a:avLst>
              <a:gd name="adj1" fmla="val -1934"/>
              <a:gd name="adj2" fmla="val 59167"/>
              <a:gd name="adj3" fmla="val -46748"/>
              <a:gd name="adj4" fmla="val 76666"/>
              <a:gd name="adj5" fmla="val -75376"/>
              <a:gd name="adj6" fmla="val 1521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Law 109-58 Energy Policy Act 2005 </a:t>
            </a:r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D3757344-A1C6-4B51-A692-14E7A196A148}"/>
              </a:ext>
            </a:extLst>
          </p:cNvPr>
          <p:cNvSpPr/>
          <p:nvPr/>
        </p:nvSpPr>
        <p:spPr>
          <a:xfrm>
            <a:off x="7900402" y="5070520"/>
            <a:ext cx="1904998" cy="803957"/>
          </a:xfrm>
          <a:prstGeom prst="borderCallout2">
            <a:avLst>
              <a:gd name="adj1" fmla="val -1934"/>
              <a:gd name="adj2" fmla="val 59167"/>
              <a:gd name="adj3" fmla="val -40056"/>
              <a:gd name="adj4" fmla="val 59441"/>
              <a:gd name="adj5" fmla="val -48887"/>
              <a:gd name="adj6" fmla="val -1475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DBT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CFR 73.1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(Applicable to NPPs and Fuel Cycle Facilities)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AEBCD-56C1-4564-96D4-DE09E4A1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4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A103C1-3B93-4672-8563-9008EB40692E}"/>
              </a:ext>
            </a:extLst>
          </p:cNvPr>
          <p:cNvCxnSpPr>
            <a:cxnSpLocks/>
          </p:cNvCxnSpPr>
          <p:nvPr/>
        </p:nvCxnSpPr>
        <p:spPr>
          <a:xfrm flipV="1">
            <a:off x="8991600" y="2076500"/>
            <a:ext cx="4923" cy="127630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067800" y="6363997"/>
            <a:ext cx="685800" cy="365125"/>
          </a:xfrm>
          <a:prstGeom prst="rect">
            <a:avLst/>
          </a:prstGeom>
        </p:spPr>
        <p:txBody>
          <a:bodyPr/>
          <a:lstStyle/>
          <a:p>
            <a:fld id="{EE65021B-D19F-41E9-AF1A-15A263EB7C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228600"/>
            <a:ext cx="12192000" cy="6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20" tIns="45310" rIns="90620" bIns="45310" rtlCol="0" anchor="ctr">
            <a:spAutoFit/>
          </a:bodyPr>
          <a:lstStyle>
            <a:lvl1pPr algn="ctr" defTabSz="914400" eaLnBrk="1" latinLnBrk="0" hangingPunct="1">
              <a:spcBef>
                <a:spcPct val="50000"/>
              </a:spcBef>
              <a:buNone/>
              <a:defRPr sz="3600" b="1">
                <a:cs typeface="Arial" charset="0"/>
              </a:defRPr>
            </a:lvl1pPr>
          </a:lstStyle>
          <a:p>
            <a:r>
              <a:rPr lang="en-US" altLang="es-PE" dirty="0"/>
              <a:t>US NRC Cyber Security Program Implementation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83471" y="3907887"/>
            <a:ext cx="5081" cy="71482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783468" y="1910742"/>
            <a:ext cx="0" cy="1527338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55147" y="1111695"/>
            <a:ext cx="1639020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RG 5.71 &amp; NEI 08-09 Implementation Guidance Acceptable for Use 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5689045" y="1105350"/>
            <a:ext cx="544105" cy="627379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66586" y="4546628"/>
            <a:ext cx="5297619" cy="152349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NRC &amp; Industry collaborative work on implementation guidance: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Security Frequently Asked Questions (SFAQs)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NEI 13-10 Assessment of Security Controls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NRC Participates in Industry Workshops &amp; Tabletops to assess inspection procedure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Additional Guidance for Implementation Schedules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09BFC-A6AD-4B4A-A4BC-578058DDD85F}"/>
              </a:ext>
            </a:extLst>
          </p:cNvPr>
          <p:cNvSpPr/>
          <p:nvPr/>
        </p:nvSpPr>
        <p:spPr>
          <a:xfrm>
            <a:off x="2396255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E29871-69AA-4E37-A89B-98D145BEA4F5}"/>
              </a:ext>
            </a:extLst>
          </p:cNvPr>
          <p:cNvSpPr/>
          <p:nvPr/>
        </p:nvSpPr>
        <p:spPr>
          <a:xfrm>
            <a:off x="1568819" y="3252161"/>
            <a:ext cx="852337" cy="857237"/>
          </a:xfrm>
          <a:prstGeom prst="ellipse">
            <a:avLst/>
          </a:prstGeom>
          <a:solidFill>
            <a:srgbClr val="85CA3A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38260-74A3-4ECC-BEEB-B49C7EC9F1A4}"/>
              </a:ext>
            </a:extLst>
          </p:cNvPr>
          <p:cNvSpPr/>
          <p:nvPr/>
        </p:nvSpPr>
        <p:spPr>
          <a:xfrm>
            <a:off x="3248592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C323B3-1C9A-4F3E-A6C1-376B3867B430}"/>
              </a:ext>
            </a:extLst>
          </p:cNvPr>
          <p:cNvSpPr/>
          <p:nvPr/>
        </p:nvSpPr>
        <p:spPr>
          <a:xfrm>
            <a:off x="4954070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0C1AEA-B1B3-4585-A8A7-63790FEAD2FE}"/>
              </a:ext>
            </a:extLst>
          </p:cNvPr>
          <p:cNvSpPr/>
          <p:nvPr/>
        </p:nvSpPr>
        <p:spPr>
          <a:xfrm>
            <a:off x="5807211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8F2CB7-8E31-4F39-8930-C7B19D8FD808}"/>
              </a:ext>
            </a:extLst>
          </p:cNvPr>
          <p:cNvSpPr/>
          <p:nvPr/>
        </p:nvSpPr>
        <p:spPr>
          <a:xfrm>
            <a:off x="6655316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5D119D-5A7D-4F99-AE33-B3E0F33C1EC4}"/>
              </a:ext>
            </a:extLst>
          </p:cNvPr>
          <p:cNvSpPr/>
          <p:nvPr/>
        </p:nvSpPr>
        <p:spPr>
          <a:xfrm>
            <a:off x="7503421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AF1B11-A3D0-4937-9A82-545CE97B4520}"/>
              </a:ext>
            </a:extLst>
          </p:cNvPr>
          <p:cNvSpPr/>
          <p:nvPr/>
        </p:nvSpPr>
        <p:spPr>
          <a:xfrm>
            <a:off x="9097989" y="3162362"/>
            <a:ext cx="1595048" cy="1091010"/>
          </a:xfrm>
          <a:prstGeom prst="rightArrow">
            <a:avLst>
              <a:gd name="adj1" fmla="val 50000"/>
              <a:gd name="adj2" fmla="val 56707"/>
            </a:avLst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 Implementation Inspections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CAE069-A4E0-4EBC-9F38-E99A215A9E3B}"/>
              </a:ext>
            </a:extLst>
          </p:cNvPr>
          <p:cNvSpPr/>
          <p:nvPr/>
        </p:nvSpPr>
        <p:spPr>
          <a:xfrm>
            <a:off x="8311868" y="3252161"/>
            <a:ext cx="852337" cy="857237"/>
          </a:xfrm>
          <a:prstGeom prst="ellipse">
            <a:avLst/>
          </a:prstGeom>
          <a:solidFill>
            <a:srgbClr val="FFFF99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C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4" name="Striped Right Arrow 29">
            <a:extLst>
              <a:ext uri="{FF2B5EF4-FFF2-40B4-BE49-F238E27FC236}">
                <a16:creationId xmlns:a16="http://schemas.microsoft.com/office/drawing/2014/main" id="{F2813310-7478-4752-BBA7-E7720C5ACE43}"/>
              </a:ext>
            </a:extLst>
          </p:cNvPr>
          <p:cNvSpPr/>
          <p:nvPr/>
        </p:nvSpPr>
        <p:spPr>
          <a:xfrm>
            <a:off x="4959106" y="2430999"/>
            <a:ext cx="2524521" cy="914123"/>
          </a:xfrm>
          <a:prstGeom prst="stripedRightArrow">
            <a:avLst/>
          </a:prstGeom>
          <a:solidFill>
            <a:srgbClr val="00B050">
              <a:alpha val="74000"/>
            </a:srgbClr>
          </a:solidFill>
          <a:ln cap="rnd">
            <a:solidFill>
              <a:srgbClr val="00B050">
                <a:alpha val="35000"/>
              </a:srgb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Industry’s Interim Implementation Schedule 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1 – 7 Inspections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CA67B2-7A94-42E5-9B0D-8D8A71D2B553}"/>
              </a:ext>
            </a:extLst>
          </p:cNvPr>
          <p:cNvSpPr txBox="1"/>
          <p:nvPr/>
        </p:nvSpPr>
        <p:spPr>
          <a:xfrm>
            <a:off x="2036139" y="4678768"/>
            <a:ext cx="1639020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All NPPs Cyber Security Plans &amp; Implementation Schedules Approved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8432E8-D363-4B47-913D-6C5DF7894522}"/>
              </a:ext>
            </a:extLst>
          </p:cNvPr>
          <p:cNvSpPr txBox="1"/>
          <p:nvPr/>
        </p:nvSpPr>
        <p:spPr>
          <a:xfrm>
            <a:off x="3028194" y="2064979"/>
            <a:ext cx="1378823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NRC &amp; Industry agree on MS 1 – 7 Implementation Schedule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A103C1-3B93-4672-8563-9008EB40692E}"/>
              </a:ext>
            </a:extLst>
          </p:cNvPr>
          <p:cNvCxnSpPr>
            <a:cxnSpLocks/>
          </p:cNvCxnSpPr>
          <p:nvPr/>
        </p:nvCxnSpPr>
        <p:spPr>
          <a:xfrm flipH="1" flipV="1">
            <a:off x="3716448" y="2832154"/>
            <a:ext cx="1154" cy="557319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F920B25-B464-43FD-8982-2894CBC6063C}"/>
              </a:ext>
            </a:extLst>
          </p:cNvPr>
          <p:cNvSpPr/>
          <p:nvPr/>
        </p:nvSpPr>
        <p:spPr>
          <a:xfrm>
            <a:off x="4101733" y="3438083"/>
            <a:ext cx="853141" cy="53957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8432E8-D363-4B47-913D-6C5DF7894522}"/>
              </a:ext>
            </a:extLst>
          </p:cNvPr>
          <p:cNvSpPr txBox="1"/>
          <p:nvPr/>
        </p:nvSpPr>
        <p:spPr>
          <a:xfrm>
            <a:off x="6553200" y="1335947"/>
            <a:ext cx="1378823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NRC Cyber Security Notification Rule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10 CFR 73.77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A103C1-3B93-4672-8563-9008EB40692E}"/>
              </a:ext>
            </a:extLst>
          </p:cNvPr>
          <p:cNvCxnSpPr>
            <a:cxnSpLocks/>
          </p:cNvCxnSpPr>
          <p:nvPr/>
        </p:nvCxnSpPr>
        <p:spPr>
          <a:xfrm flipV="1">
            <a:off x="7419702" y="2113170"/>
            <a:ext cx="4923" cy="127630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0DDBE-8264-412A-A56F-08C4C27A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8432E8-D363-4B47-913D-6C5DF7894522}"/>
              </a:ext>
            </a:extLst>
          </p:cNvPr>
          <p:cNvSpPr txBox="1"/>
          <p:nvPr/>
        </p:nvSpPr>
        <p:spPr>
          <a:xfrm>
            <a:off x="8305800" y="1600200"/>
            <a:ext cx="137882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C10505-6974-4939-9166-C60649F3D90D}"/>
              </a:ext>
            </a:extLst>
          </p:cNvPr>
          <p:cNvGrpSpPr/>
          <p:nvPr/>
        </p:nvGrpSpPr>
        <p:grpSpPr>
          <a:xfrm>
            <a:off x="8000283" y="1051736"/>
            <a:ext cx="2043345" cy="1276301"/>
            <a:chOff x="8991600" y="2461427"/>
            <a:chExt cx="1828800" cy="208520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2002A06-1DEB-43CF-81FB-DBAF667BD896}"/>
                </a:ext>
              </a:extLst>
            </p:cNvPr>
            <p:cNvSpPr/>
            <p:nvPr/>
          </p:nvSpPr>
          <p:spPr>
            <a:xfrm>
              <a:off x="8991600" y="2832154"/>
              <a:ext cx="1828800" cy="171447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  <a:prstDash val="sysDot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65544B-F1E3-4784-86D1-E95CC6B461F0}"/>
                </a:ext>
              </a:extLst>
            </p:cNvPr>
            <p:cNvSpPr txBox="1"/>
            <p:nvPr/>
          </p:nvSpPr>
          <p:spPr>
            <a:xfrm>
              <a:off x="9464989" y="2461427"/>
              <a:ext cx="115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5AE8AF-6A9B-4419-970E-7B80872C8F26}"/>
              </a:ext>
            </a:extLst>
          </p:cNvPr>
          <p:cNvCxnSpPr>
            <a:cxnSpLocks/>
          </p:cNvCxnSpPr>
          <p:nvPr/>
        </p:nvCxnSpPr>
        <p:spPr>
          <a:xfrm flipV="1">
            <a:off x="4929169" y="1468108"/>
            <a:ext cx="872" cy="1953334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B57985D-6E49-4EA1-BA3D-2E1ACEE9E035}"/>
              </a:ext>
            </a:extLst>
          </p:cNvPr>
          <p:cNvSpPr txBox="1"/>
          <p:nvPr/>
        </p:nvSpPr>
        <p:spPr>
          <a:xfrm>
            <a:off x="4102601" y="1060532"/>
            <a:ext cx="1639020" cy="5770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Licensee Interim Implementation Completed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5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813C-E1E5-4CF8-BA2E-8C28FD11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41"/>
            <a:ext cx="8229600" cy="7539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Generic Defensive Architecture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C4EC-4676-4D7D-821C-8089F1EB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1594-F576-4284-B029-D1DD52B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73DC8-234B-41C8-BAC3-1C84DC472A4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833B50-E373-40D9-8DEE-CF3D52CF9537}"/>
              </a:ext>
            </a:extLst>
          </p:cNvPr>
          <p:cNvGrpSpPr/>
          <p:nvPr/>
        </p:nvGrpSpPr>
        <p:grpSpPr>
          <a:xfrm>
            <a:off x="914400" y="1284272"/>
            <a:ext cx="10113277" cy="3962400"/>
            <a:chOff x="3299835" y="3219283"/>
            <a:chExt cx="4186802" cy="17606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511DD5-C734-4152-AAFC-9D8E7FE62167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9835" y="3219283"/>
              <a:ext cx="4186802" cy="17606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682DE3-ECDF-4484-81B8-BD4A070FC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198575">
              <a:off x="3917124" y="4089186"/>
              <a:ext cx="439453" cy="2540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E58934-BB39-4C2C-BEE6-11029893A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9467" y="4588084"/>
              <a:ext cx="386929" cy="2570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0AD5D0-1FC9-41DD-A1D8-66E2AECDD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3540" y="4031614"/>
              <a:ext cx="415393" cy="2302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21DA7F-B179-444F-9D06-D267559DF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1105" y="4045857"/>
              <a:ext cx="340566" cy="340566"/>
            </a:xfrm>
            <a:prstGeom prst="rect">
              <a:avLst/>
            </a:prstGeom>
          </p:spPr>
        </p:pic>
        <p:pic>
          <p:nvPicPr>
            <p:cNvPr id="11" name="Picture 10" descr="Security.jpg">
              <a:extLst>
                <a:ext uri="{FF2B5EF4-FFF2-40B4-BE49-F238E27FC236}">
                  <a16:creationId xmlns:a16="http://schemas.microsoft.com/office/drawing/2014/main" id="{C2DA70CC-EAB0-4956-B81B-EBCA73246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30969" y="4188171"/>
              <a:ext cx="361275" cy="340718"/>
            </a:xfrm>
            <a:prstGeom prst="rect">
              <a:avLst/>
            </a:prstGeom>
          </p:spPr>
        </p:pic>
        <p:pic>
          <p:nvPicPr>
            <p:cNvPr id="12" name="Picture 11" descr="Security.jpg">
              <a:extLst>
                <a:ext uri="{FF2B5EF4-FFF2-40B4-BE49-F238E27FC236}">
                  <a16:creationId xmlns:a16="http://schemas.microsoft.com/office/drawing/2014/main" id="{9AC673C5-51F5-4A62-873C-3F9BA84DD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27308" y="3710135"/>
              <a:ext cx="361275" cy="340718"/>
            </a:xfrm>
            <a:prstGeom prst="rect">
              <a:avLst/>
            </a:prstGeom>
          </p:spPr>
        </p:pic>
        <p:pic>
          <p:nvPicPr>
            <p:cNvPr id="13" name="Picture 12" descr="Security.jpg">
              <a:extLst>
                <a:ext uri="{FF2B5EF4-FFF2-40B4-BE49-F238E27FC236}">
                  <a16:creationId xmlns:a16="http://schemas.microsoft.com/office/drawing/2014/main" id="{0F164A2E-FFF9-4E08-8396-63C656A1D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89506" y="4546233"/>
              <a:ext cx="361275" cy="340718"/>
            </a:xfrm>
            <a:prstGeom prst="rect">
              <a:avLst/>
            </a:prstGeom>
          </p:spPr>
        </p:pic>
        <p:pic>
          <p:nvPicPr>
            <p:cNvPr id="14" name="Picture 13" descr="Security.jpg">
              <a:extLst>
                <a:ext uri="{FF2B5EF4-FFF2-40B4-BE49-F238E27FC236}">
                  <a16:creationId xmlns:a16="http://schemas.microsoft.com/office/drawing/2014/main" id="{3164AD01-BDE2-4FE8-89A5-1EAB87FE7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56091" y="4091493"/>
              <a:ext cx="361275" cy="340718"/>
            </a:xfrm>
            <a:prstGeom prst="rect">
              <a:avLst/>
            </a:prstGeom>
          </p:spPr>
        </p:pic>
        <p:pic>
          <p:nvPicPr>
            <p:cNvPr id="15" name="Picture 14" descr="Security.jpg">
              <a:extLst>
                <a:ext uri="{FF2B5EF4-FFF2-40B4-BE49-F238E27FC236}">
                  <a16:creationId xmlns:a16="http://schemas.microsoft.com/office/drawing/2014/main" id="{B051E217-B580-4A2A-84A5-C8D1AC66A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70144" y="3491100"/>
              <a:ext cx="361275" cy="340718"/>
            </a:xfrm>
            <a:prstGeom prst="rect">
              <a:avLst/>
            </a:prstGeom>
          </p:spPr>
        </p:pic>
        <p:pic>
          <p:nvPicPr>
            <p:cNvPr id="16" name="Picture 15" descr="Security.jpg">
              <a:extLst>
                <a:ext uri="{FF2B5EF4-FFF2-40B4-BE49-F238E27FC236}">
                  <a16:creationId xmlns:a16="http://schemas.microsoft.com/office/drawing/2014/main" id="{B86AA077-817D-4709-91E5-E39C678E3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9535" y="4528889"/>
              <a:ext cx="361275" cy="34071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CADEEB5-6AFB-49CE-9E4C-B0B646BDD720}"/>
              </a:ext>
            </a:extLst>
          </p:cNvPr>
          <p:cNvSpPr txBox="1"/>
          <p:nvPr/>
        </p:nvSpPr>
        <p:spPr>
          <a:xfrm>
            <a:off x="9571696" y="5274029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Internet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A54DEB-B687-41AD-AA57-B9AC3F1FC70E}"/>
              </a:ext>
            </a:extLst>
          </p:cNvPr>
          <p:cNvSpPr txBox="1"/>
          <p:nvPr/>
        </p:nvSpPr>
        <p:spPr>
          <a:xfrm>
            <a:off x="7573662" y="5171859"/>
            <a:ext cx="139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Corporate</a:t>
            </a:r>
          </a:p>
          <a:p>
            <a:r>
              <a:rPr lang="en-US" b="1" dirty="0"/>
              <a:t>Network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4FF0B8-EF52-430C-9E90-E5FFA0B568B3}"/>
              </a:ext>
            </a:extLst>
          </p:cNvPr>
          <p:cNvSpPr txBox="1"/>
          <p:nvPr/>
        </p:nvSpPr>
        <p:spPr>
          <a:xfrm>
            <a:off x="5575628" y="5171859"/>
            <a:ext cx="139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Site</a:t>
            </a:r>
          </a:p>
          <a:p>
            <a:r>
              <a:rPr lang="en-US" b="1" dirty="0"/>
              <a:t>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7D9993-8CF5-4CFC-9FC6-2156C6E0A5F4}"/>
              </a:ext>
            </a:extLst>
          </p:cNvPr>
          <p:cNvSpPr txBox="1"/>
          <p:nvPr/>
        </p:nvSpPr>
        <p:spPr>
          <a:xfrm>
            <a:off x="989605" y="5246672"/>
            <a:ext cx="297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Security / Safety Systems</a:t>
            </a:r>
          </a:p>
        </p:txBody>
      </p:sp>
      <p:sp>
        <p:nvSpPr>
          <p:cNvPr id="24" name="Oval 23"/>
          <p:cNvSpPr/>
          <p:nvPr/>
        </p:nvSpPr>
        <p:spPr>
          <a:xfrm>
            <a:off x="4826145" y="2878931"/>
            <a:ext cx="1143000" cy="1235870"/>
          </a:xfrm>
          <a:prstGeom prst="ellipse">
            <a:avLst/>
          </a:prstGeom>
          <a:noFill/>
          <a:ln w="114300" cmpd="thickThin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CDBBD3-A39B-44D5-9A93-E8C997D96713}"/>
              </a:ext>
            </a:extLst>
          </p:cNvPr>
          <p:cNvSpPr txBox="1"/>
          <p:nvPr/>
        </p:nvSpPr>
        <p:spPr>
          <a:xfrm>
            <a:off x="2638981" y="5957532"/>
            <a:ext cx="478063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One-way Deterministic Device</a:t>
            </a:r>
          </a:p>
        </p:txBody>
      </p:sp>
    </p:spTree>
    <p:extLst>
      <p:ext uri="{BB962C8B-B14F-4D97-AF65-F5344CB8AC3E}">
        <p14:creationId xmlns:p14="http://schemas.microsoft.com/office/powerpoint/2010/main" val="18116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067800" y="6363997"/>
            <a:ext cx="685800" cy="365125"/>
          </a:xfrm>
          <a:prstGeom prst="rect">
            <a:avLst/>
          </a:prstGeom>
        </p:spPr>
        <p:txBody>
          <a:bodyPr/>
          <a:lstStyle/>
          <a:p>
            <a:fld id="{EE65021B-D19F-41E9-AF1A-15A263EB7C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2176" y="304800"/>
            <a:ext cx="11969824" cy="64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20" tIns="45310" rIns="90620" bIns="45310" rtlCol="0" anchor="ctr">
            <a:spAutoFit/>
          </a:bodyPr>
          <a:lstStyle>
            <a:lvl1pPr algn="ctr" defTabSz="914400" eaLnBrk="1" latinLnBrk="0" hangingPunct="1">
              <a:spcBef>
                <a:spcPct val="50000"/>
              </a:spcBef>
              <a:buNone/>
              <a:defRPr sz="3600" b="1">
                <a:cs typeface="Arial" charset="0"/>
              </a:defRPr>
            </a:lvl1pPr>
          </a:lstStyle>
          <a:p>
            <a:r>
              <a:rPr lang="en-US" altLang="es-PE" dirty="0"/>
              <a:t>Future of US NRC Cyber Security Program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24252" y="3907887"/>
            <a:ext cx="5081" cy="71482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824249" y="1910742"/>
            <a:ext cx="0" cy="1527338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5928" y="1111695"/>
            <a:ext cx="1639020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RG 5.71 &amp; NEI 08-09 Implementation Guidance Acceptable for Use 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4729826" y="1105350"/>
            <a:ext cx="544105" cy="627379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07367" y="4546628"/>
            <a:ext cx="5297619" cy="152349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NRC &amp; Industry collaborative work on implementation guidance: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Security Frequently Asked Questions (SFAQs)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NEI 13-10 Assessment of Security Controls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NRC Participates in Industry Workshops &amp; Tabletops to assess inspection procedure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Additional Guidance for Implementation Schedules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09BFC-A6AD-4B4A-A4BC-578058DDD85F}"/>
              </a:ext>
            </a:extLst>
          </p:cNvPr>
          <p:cNvSpPr/>
          <p:nvPr/>
        </p:nvSpPr>
        <p:spPr>
          <a:xfrm>
            <a:off x="1437036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E29871-69AA-4E37-A89B-98D145BEA4F5}"/>
              </a:ext>
            </a:extLst>
          </p:cNvPr>
          <p:cNvSpPr/>
          <p:nvPr/>
        </p:nvSpPr>
        <p:spPr>
          <a:xfrm>
            <a:off x="609600" y="3252161"/>
            <a:ext cx="852337" cy="857237"/>
          </a:xfrm>
          <a:prstGeom prst="ellipse">
            <a:avLst/>
          </a:prstGeom>
          <a:solidFill>
            <a:srgbClr val="85CA3A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38260-74A3-4ECC-BEEB-B49C7EC9F1A4}"/>
              </a:ext>
            </a:extLst>
          </p:cNvPr>
          <p:cNvSpPr/>
          <p:nvPr/>
        </p:nvSpPr>
        <p:spPr>
          <a:xfrm>
            <a:off x="2289373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C323B3-1C9A-4F3E-A6C1-376B3867B430}"/>
              </a:ext>
            </a:extLst>
          </p:cNvPr>
          <p:cNvSpPr/>
          <p:nvPr/>
        </p:nvSpPr>
        <p:spPr>
          <a:xfrm>
            <a:off x="3994851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0C1AEA-B1B3-4585-A8A7-63790FEAD2FE}"/>
              </a:ext>
            </a:extLst>
          </p:cNvPr>
          <p:cNvSpPr/>
          <p:nvPr/>
        </p:nvSpPr>
        <p:spPr>
          <a:xfrm>
            <a:off x="4847992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8F2CB7-8E31-4F39-8930-C7B19D8FD808}"/>
              </a:ext>
            </a:extLst>
          </p:cNvPr>
          <p:cNvSpPr/>
          <p:nvPr/>
        </p:nvSpPr>
        <p:spPr>
          <a:xfrm>
            <a:off x="5696097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5D119D-5A7D-4F99-AE33-B3E0F33C1EC4}"/>
              </a:ext>
            </a:extLst>
          </p:cNvPr>
          <p:cNvSpPr/>
          <p:nvPr/>
        </p:nvSpPr>
        <p:spPr>
          <a:xfrm>
            <a:off x="6544202" y="3438080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AF1B11-A3D0-4937-9A82-545CE97B4520}"/>
              </a:ext>
            </a:extLst>
          </p:cNvPr>
          <p:cNvSpPr/>
          <p:nvPr/>
        </p:nvSpPr>
        <p:spPr>
          <a:xfrm>
            <a:off x="10743396" y="3182112"/>
            <a:ext cx="1448604" cy="1066800"/>
          </a:xfrm>
          <a:prstGeom prst="rightArrow">
            <a:avLst>
              <a:gd name="adj1" fmla="val 50000"/>
              <a:gd name="adj2" fmla="val 567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 Program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CAE069-A4E0-4EBC-9F38-E99A215A9E3B}"/>
              </a:ext>
            </a:extLst>
          </p:cNvPr>
          <p:cNvSpPr/>
          <p:nvPr/>
        </p:nvSpPr>
        <p:spPr>
          <a:xfrm>
            <a:off x="7352649" y="3252161"/>
            <a:ext cx="852337" cy="857237"/>
          </a:xfrm>
          <a:prstGeom prst="ellipse">
            <a:avLst/>
          </a:prstGeom>
          <a:solidFill>
            <a:srgbClr val="FFFF99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C33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4" name="Striped Right Arrow 29">
            <a:extLst>
              <a:ext uri="{FF2B5EF4-FFF2-40B4-BE49-F238E27FC236}">
                <a16:creationId xmlns:a16="http://schemas.microsoft.com/office/drawing/2014/main" id="{F2813310-7478-4752-BBA7-E7720C5ACE43}"/>
              </a:ext>
            </a:extLst>
          </p:cNvPr>
          <p:cNvSpPr/>
          <p:nvPr/>
        </p:nvSpPr>
        <p:spPr>
          <a:xfrm>
            <a:off x="3999887" y="2430999"/>
            <a:ext cx="2524521" cy="914123"/>
          </a:xfrm>
          <a:prstGeom prst="stripedRightArrow">
            <a:avLst/>
          </a:prstGeom>
          <a:solidFill>
            <a:srgbClr val="00B050">
              <a:alpha val="74000"/>
            </a:srgbClr>
          </a:solidFill>
          <a:ln cap="rnd">
            <a:solidFill>
              <a:srgbClr val="00B050">
                <a:alpha val="35000"/>
              </a:srgb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Industry’s Interim Implementation Schedule  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1 – 7 Inspections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CA67B2-7A94-42E5-9B0D-8D8A71D2B553}"/>
              </a:ext>
            </a:extLst>
          </p:cNvPr>
          <p:cNvSpPr txBox="1"/>
          <p:nvPr/>
        </p:nvSpPr>
        <p:spPr>
          <a:xfrm>
            <a:off x="1076920" y="4678768"/>
            <a:ext cx="1639020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All NPPs Cyber Security Plans &amp; Implementation Schedules Approved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8432E8-D363-4B47-913D-6C5DF7894522}"/>
              </a:ext>
            </a:extLst>
          </p:cNvPr>
          <p:cNvSpPr txBox="1"/>
          <p:nvPr/>
        </p:nvSpPr>
        <p:spPr>
          <a:xfrm>
            <a:off x="2068975" y="2064979"/>
            <a:ext cx="1378823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NRC &amp; Industry agree on MS 1 – 7 Implementation Schedule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A103C1-3B93-4672-8563-9008EB40692E}"/>
              </a:ext>
            </a:extLst>
          </p:cNvPr>
          <p:cNvCxnSpPr>
            <a:cxnSpLocks/>
          </p:cNvCxnSpPr>
          <p:nvPr/>
        </p:nvCxnSpPr>
        <p:spPr>
          <a:xfrm flipH="1" flipV="1">
            <a:off x="2757229" y="2832154"/>
            <a:ext cx="1154" cy="557319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F920B25-B464-43FD-8982-2894CBC6063C}"/>
              </a:ext>
            </a:extLst>
          </p:cNvPr>
          <p:cNvSpPr/>
          <p:nvPr/>
        </p:nvSpPr>
        <p:spPr>
          <a:xfrm>
            <a:off x="3142514" y="3438083"/>
            <a:ext cx="853141" cy="53957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8432E8-D363-4B47-913D-6C5DF7894522}"/>
              </a:ext>
            </a:extLst>
          </p:cNvPr>
          <p:cNvSpPr txBox="1"/>
          <p:nvPr/>
        </p:nvSpPr>
        <p:spPr>
          <a:xfrm>
            <a:off x="5743442" y="1335947"/>
            <a:ext cx="1378823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NRC Cyber Security Notification Rule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10 CFR 73.77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A103C1-3B93-4672-8563-9008EB40692E}"/>
              </a:ext>
            </a:extLst>
          </p:cNvPr>
          <p:cNvCxnSpPr>
            <a:cxnSpLocks/>
          </p:cNvCxnSpPr>
          <p:nvPr/>
        </p:nvCxnSpPr>
        <p:spPr>
          <a:xfrm flipV="1">
            <a:off x="6460483" y="2113170"/>
            <a:ext cx="4923" cy="127630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0DDBE-8264-412A-A56F-08C4C27A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709BFC-A6AD-4B4A-A4BC-578058DDD85F}"/>
              </a:ext>
            </a:extLst>
          </p:cNvPr>
          <p:cNvSpPr/>
          <p:nvPr/>
        </p:nvSpPr>
        <p:spPr>
          <a:xfrm>
            <a:off x="8185581" y="3442974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638260-74A3-4ECC-BEEB-B49C7EC9F1A4}"/>
              </a:ext>
            </a:extLst>
          </p:cNvPr>
          <p:cNvSpPr/>
          <p:nvPr/>
        </p:nvSpPr>
        <p:spPr>
          <a:xfrm>
            <a:off x="9037918" y="3442974"/>
            <a:ext cx="853141" cy="53957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920B25-B464-43FD-8982-2894CBC6063C}"/>
              </a:ext>
            </a:extLst>
          </p:cNvPr>
          <p:cNvSpPr/>
          <p:nvPr/>
        </p:nvSpPr>
        <p:spPr>
          <a:xfrm>
            <a:off x="9891059" y="3442977"/>
            <a:ext cx="853141" cy="53957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9367519" y="4000673"/>
            <a:ext cx="5081" cy="71482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9CA67B2-7A94-42E5-9B0D-8D8A71D2B553}"/>
              </a:ext>
            </a:extLst>
          </p:cNvPr>
          <p:cNvSpPr txBox="1"/>
          <p:nvPr/>
        </p:nvSpPr>
        <p:spPr>
          <a:xfrm>
            <a:off x="8678208" y="4771554"/>
            <a:ext cx="1639020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Power Reactor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Cyber Security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A103C1-3B93-4672-8563-9008EB40692E}"/>
              </a:ext>
            </a:extLst>
          </p:cNvPr>
          <p:cNvCxnSpPr>
            <a:cxnSpLocks/>
          </p:cNvCxnSpPr>
          <p:nvPr/>
        </p:nvCxnSpPr>
        <p:spPr>
          <a:xfrm flipV="1">
            <a:off x="8077200" y="2076500"/>
            <a:ext cx="4923" cy="1276300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D8432E8-D363-4B47-913D-6C5DF7894522}"/>
              </a:ext>
            </a:extLst>
          </p:cNvPr>
          <p:cNvSpPr txBox="1"/>
          <p:nvPr/>
        </p:nvSpPr>
        <p:spPr>
          <a:xfrm>
            <a:off x="7391400" y="1600200"/>
            <a:ext cx="137882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1" name="Left Brace 50"/>
          <p:cNvSpPr/>
          <p:nvPr/>
        </p:nvSpPr>
        <p:spPr>
          <a:xfrm rot="5400000">
            <a:off x="9261272" y="1964849"/>
            <a:ext cx="356279" cy="257202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457396" y="2362200"/>
            <a:ext cx="205820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Full Implementation Inspections at all Licensee Sites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01CE14-BBDB-4C96-8C9E-D7A2FA1CA8BD}"/>
              </a:ext>
            </a:extLst>
          </p:cNvPr>
          <p:cNvCxnSpPr>
            <a:cxnSpLocks/>
          </p:cNvCxnSpPr>
          <p:nvPr/>
        </p:nvCxnSpPr>
        <p:spPr>
          <a:xfrm flipV="1">
            <a:off x="4012470" y="1452417"/>
            <a:ext cx="872" cy="1953334"/>
          </a:xfrm>
          <a:prstGeom prst="line">
            <a:avLst/>
          </a:prstGeom>
          <a:ln w="41275" cap="rnd">
            <a:solidFill>
              <a:srgbClr val="11111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C5F6E3D-9057-4D6E-9757-AD702196C67F}"/>
              </a:ext>
            </a:extLst>
          </p:cNvPr>
          <p:cNvSpPr txBox="1"/>
          <p:nvPr/>
        </p:nvSpPr>
        <p:spPr>
          <a:xfrm>
            <a:off x="3185902" y="935242"/>
            <a:ext cx="1639020" cy="5770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Licensee Interim Implementation Completed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48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EE16-4D4D-4D2F-9292-0EE7E119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Cyber Security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6D6B2-0762-4990-95C9-1F233D0F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criteria for digital asset analysis and protection</a:t>
            </a:r>
          </a:p>
          <a:p>
            <a:pPr lvl="1"/>
            <a:r>
              <a:rPr lang="en-US" dirty="0"/>
              <a:t>Emergency Preparedness,  Balance-of-Plant, Security, Safety-Related and Important-to-Safety</a:t>
            </a:r>
          </a:p>
          <a:p>
            <a:r>
              <a:rPr lang="en-US" dirty="0"/>
              <a:t>Identify best practices for digital asset assessment</a:t>
            </a:r>
          </a:p>
          <a:p>
            <a:r>
              <a:rPr lang="en-US" dirty="0"/>
              <a:t>Evaluate the control set applied to protect digital assets</a:t>
            </a:r>
          </a:p>
          <a:p>
            <a:r>
              <a:rPr lang="en-US" dirty="0"/>
              <a:t>Future inspection program</a:t>
            </a:r>
          </a:p>
          <a:p>
            <a:pPr lvl="1"/>
            <a:r>
              <a:rPr lang="en-US" dirty="0"/>
              <a:t>Incorporate performance licensee metrics into inspection process</a:t>
            </a:r>
          </a:p>
          <a:p>
            <a:pPr lvl="1"/>
            <a:r>
              <a:rPr lang="en-US" dirty="0"/>
              <a:t>Evaluate performance testing as a element in the inspection/oversight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40BA2-73B3-4918-A2D1-CB5EDEC4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9E79C-A4A2-43FC-8606-E4865D2C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251FD-7193-4B6F-87C1-A8E280A81A3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8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447800"/>
            <a:ext cx="6324600" cy="703262"/>
          </a:xfrm>
        </p:spPr>
        <p:txBody>
          <a:bodyPr/>
          <a:lstStyle/>
          <a:p>
            <a:pPr algn="ctr"/>
            <a:r>
              <a:rPr lang="en-US" b="1" dirty="0">
                <a:latin typeface="Calibri" pitchFamily="34" charset="0"/>
              </a:rPr>
              <a:t>Questions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13" descr="http://www.thearticlewriter.com/images/question-mar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7250" y="2434431"/>
            <a:ext cx="2857500" cy="28575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251FD-7193-4B6F-87C1-A8E280A81A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02/11/2020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9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LLW Foru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LW Forum Theme" id="{CB97CA57-B6E7-462D-A19C-D77658901D0A}" vid="{08576F4A-2079-4701-9398-5644A81D5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LW forum Template1.pptx [Read-Only]" id="{B9C8854A-BBB8-44AC-BA16-493D903DF916}" vid="{A0ED407E-1B94-45A0-91F5-A29BA20F85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E4182BF399C4D82AC0CDCD5D75027" ma:contentTypeVersion="13" ma:contentTypeDescription="Create a new document." ma:contentTypeScope="" ma:versionID="9b8ba55d145c59236ed3a1708a7cd738">
  <xsd:schema xmlns:xsd="http://www.w3.org/2001/XMLSchema" xmlns:xs="http://www.w3.org/2001/XMLSchema" xmlns:p="http://schemas.microsoft.com/office/2006/metadata/properties" xmlns:ns1="http://schemas.microsoft.com/sharepoint/v3" xmlns:ns3="e5e4a380-6b1d-49f3-b23f-4727291aff80" xmlns:ns4="6c4596b4-deaa-4e42-9398-8b9d3202fd30" targetNamespace="http://schemas.microsoft.com/office/2006/metadata/properties" ma:root="true" ma:fieldsID="ff2837f47824e42c6de5181e74c96d1f" ns1:_="" ns3:_="" ns4:_="">
    <xsd:import namespace="http://schemas.microsoft.com/sharepoint/v3"/>
    <xsd:import namespace="e5e4a380-6b1d-49f3-b23f-4727291aff80"/>
    <xsd:import namespace="6c4596b4-deaa-4e42-9398-8b9d3202fd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4a380-6b1d-49f3-b23f-4727291aff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596b4-deaa-4e42-9398-8b9d3202f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068C86-3925-4FB7-9BC9-587C8D56F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e4a380-6b1d-49f3-b23f-4727291aff80"/>
    <ds:schemaRef ds:uri="6c4596b4-deaa-4e42-9398-8b9d3202f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685CFE-8B02-41EC-883E-E0540CC2B7A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e5e4a380-6b1d-49f3-b23f-4727291aff80"/>
    <ds:schemaRef ds:uri="6c4596b4-deaa-4e42-9398-8b9d3202fd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ADF93D3-50E5-4ED4-89ED-9C93F0F2F3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LLW Forum Theme</Template>
  <TotalTime>25310</TotalTime>
  <Words>450</Words>
  <Application>Microsoft Office PowerPoint</Application>
  <PresentationFormat>Widescreen</PresentationFormat>
  <Paragraphs>118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LLW Forum Theme</vt:lpstr>
      <vt:lpstr>Office Theme</vt:lpstr>
      <vt:lpstr>U.S. CYBER SECURITY EXPERIENCES</vt:lpstr>
      <vt:lpstr>PowerPoint Presentation</vt:lpstr>
      <vt:lpstr>PowerPoint Presentation</vt:lpstr>
      <vt:lpstr>Generic Defensive Architecture</vt:lpstr>
      <vt:lpstr>PowerPoint Presentation</vt:lpstr>
      <vt:lpstr>Future Cyber Security Effort</vt:lpstr>
      <vt:lpstr>Questions</vt:lpstr>
    </vt:vector>
  </TitlesOfParts>
  <Company>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RRG</dc:creator>
  <cp:lastModifiedBy>Beardsley, Jim</cp:lastModifiedBy>
  <cp:revision>750</cp:revision>
  <cp:lastPrinted>2019-12-17T18:24:40Z</cp:lastPrinted>
  <dcterms:created xsi:type="dcterms:W3CDTF">2009-11-03T17:47:00Z</dcterms:created>
  <dcterms:modified xsi:type="dcterms:W3CDTF">2020-01-15T21:45:20Z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0x010100435E4182BF399C4D82AC0CDCD5D75027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