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30267275" cy="42794238"/>
  <p:notesSz cx="6858000" cy="9144000"/>
  <p:defaultTextStyle>
    <a:defPPr>
      <a:defRPr lang="en-US"/>
    </a:defPPr>
    <a:lvl1pPr marL="0" algn="l" defTabSz="4174876" rtl="0" eaLnBrk="1" latinLnBrk="0" hangingPunct="1">
      <a:defRPr sz="8218" kern="1200">
        <a:solidFill>
          <a:schemeClr val="tx1"/>
        </a:solidFill>
        <a:latin typeface="+mn-lt"/>
        <a:ea typeface="+mn-ea"/>
        <a:cs typeface="+mn-cs"/>
      </a:defRPr>
    </a:lvl1pPr>
    <a:lvl2pPr marL="2087438" algn="l" defTabSz="4174876" rtl="0" eaLnBrk="1" latinLnBrk="0" hangingPunct="1">
      <a:defRPr sz="8218" kern="1200">
        <a:solidFill>
          <a:schemeClr val="tx1"/>
        </a:solidFill>
        <a:latin typeface="+mn-lt"/>
        <a:ea typeface="+mn-ea"/>
        <a:cs typeface="+mn-cs"/>
      </a:defRPr>
    </a:lvl2pPr>
    <a:lvl3pPr marL="4174876" algn="l" defTabSz="4174876" rtl="0" eaLnBrk="1" latinLnBrk="0" hangingPunct="1">
      <a:defRPr sz="8218" kern="1200">
        <a:solidFill>
          <a:schemeClr val="tx1"/>
        </a:solidFill>
        <a:latin typeface="+mn-lt"/>
        <a:ea typeface="+mn-ea"/>
        <a:cs typeface="+mn-cs"/>
      </a:defRPr>
    </a:lvl3pPr>
    <a:lvl4pPr marL="6262314" algn="l" defTabSz="4174876" rtl="0" eaLnBrk="1" latinLnBrk="0" hangingPunct="1">
      <a:defRPr sz="8218" kern="1200">
        <a:solidFill>
          <a:schemeClr val="tx1"/>
        </a:solidFill>
        <a:latin typeface="+mn-lt"/>
        <a:ea typeface="+mn-ea"/>
        <a:cs typeface="+mn-cs"/>
      </a:defRPr>
    </a:lvl4pPr>
    <a:lvl5pPr marL="8349752" algn="l" defTabSz="4174876" rtl="0" eaLnBrk="1" latinLnBrk="0" hangingPunct="1">
      <a:defRPr sz="8218" kern="1200">
        <a:solidFill>
          <a:schemeClr val="tx1"/>
        </a:solidFill>
        <a:latin typeface="+mn-lt"/>
        <a:ea typeface="+mn-ea"/>
        <a:cs typeface="+mn-cs"/>
      </a:defRPr>
    </a:lvl5pPr>
    <a:lvl6pPr marL="10437190" algn="l" defTabSz="4174876" rtl="0" eaLnBrk="1" latinLnBrk="0" hangingPunct="1">
      <a:defRPr sz="8218" kern="1200">
        <a:solidFill>
          <a:schemeClr val="tx1"/>
        </a:solidFill>
        <a:latin typeface="+mn-lt"/>
        <a:ea typeface="+mn-ea"/>
        <a:cs typeface="+mn-cs"/>
      </a:defRPr>
    </a:lvl6pPr>
    <a:lvl7pPr marL="12524628" algn="l" defTabSz="4174876" rtl="0" eaLnBrk="1" latinLnBrk="0" hangingPunct="1">
      <a:defRPr sz="8218" kern="1200">
        <a:solidFill>
          <a:schemeClr val="tx1"/>
        </a:solidFill>
        <a:latin typeface="+mn-lt"/>
        <a:ea typeface="+mn-ea"/>
        <a:cs typeface="+mn-cs"/>
      </a:defRPr>
    </a:lvl7pPr>
    <a:lvl8pPr marL="14612066" algn="l" defTabSz="4174876" rtl="0" eaLnBrk="1" latinLnBrk="0" hangingPunct="1">
      <a:defRPr sz="8218" kern="1200">
        <a:solidFill>
          <a:schemeClr val="tx1"/>
        </a:solidFill>
        <a:latin typeface="+mn-lt"/>
        <a:ea typeface="+mn-ea"/>
        <a:cs typeface="+mn-cs"/>
      </a:defRPr>
    </a:lvl8pPr>
    <a:lvl9pPr marL="16699504" algn="l" defTabSz="4174876" rtl="0" eaLnBrk="1" latinLnBrk="0" hangingPunct="1">
      <a:defRPr sz="82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7" userDrawn="1">
          <p15:clr>
            <a:srgbClr val="C35EA4"/>
          </p15:clr>
        </p15:guide>
        <p15:guide id="2" pos="9533" userDrawn="1">
          <p15:clr>
            <a:srgbClr val="A4A3A4"/>
          </p15:clr>
        </p15:guide>
        <p15:guide id="3" pos="18509" userDrawn="1">
          <p15:clr>
            <a:srgbClr val="C35EA4"/>
          </p15:clr>
        </p15:guide>
        <p15:guide id="4" pos="557" userDrawn="1">
          <p15:clr>
            <a:srgbClr val="C35EA4"/>
          </p15:clr>
        </p15:guide>
        <p15:guide id="5" orient="horz" pos="13479" userDrawn="1">
          <p15:clr>
            <a:srgbClr val="A4A3A4"/>
          </p15:clr>
        </p15:guide>
        <p15:guide id="6" orient="horz" pos="26391" userDrawn="1">
          <p15:clr>
            <a:srgbClr val="C35E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ack, Sabrina" initials="AS" lastIdx="2" clrIdx="0">
    <p:extLst>
      <p:ext uri="{19B8F6BF-5375-455C-9EA6-DF929625EA0E}">
        <p15:presenceInfo xmlns:p15="http://schemas.microsoft.com/office/powerpoint/2012/main" userId="S-1-5-21-1922771939-1581663855-1617787245-36584" providerId="AD"/>
      </p:ext>
    </p:extLst>
  </p:cmAuthor>
  <p:cmAuthor id="2" name="Held, Wesley" initials="HW" lastIdx="2" clrIdx="1">
    <p:extLst>
      <p:ext uri="{19B8F6BF-5375-455C-9EA6-DF929625EA0E}">
        <p15:presenceInfo xmlns:p15="http://schemas.microsoft.com/office/powerpoint/2012/main" userId="S-1-5-21-1922771939-1581663855-1617787245-22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9719B-A00A-4EE5-8844-EB3EDD138FC3}" v="2" dt="2019-12-19T19:55:06.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12" d="100"/>
          <a:sy n="12" d="100"/>
        </p:scale>
        <p:origin x="2382" y="120"/>
      </p:cViewPr>
      <p:guideLst>
        <p:guide orient="horz" pos="567"/>
        <p:guide pos="9533"/>
        <p:guide pos="18509"/>
        <p:guide pos="557"/>
        <p:guide orient="horz" pos="13479"/>
        <p:guide orient="horz" pos="2639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d, Wesley" userId="bb1720b5-fff2-439d-b2a4-f6170c1de5ba" providerId="ADAL" clId="{30A9719B-A00A-4EE5-8844-EB3EDD138FC3}"/>
    <pc:docChg chg="modSld">
      <pc:chgData name="Held, Wesley" userId="bb1720b5-fff2-439d-b2a4-f6170c1de5ba" providerId="ADAL" clId="{30A9719B-A00A-4EE5-8844-EB3EDD138FC3}" dt="2019-12-19T19:55:06.065" v="1" actId="207"/>
      <pc:docMkLst>
        <pc:docMk/>
      </pc:docMkLst>
      <pc:sldChg chg="modSp delCm">
        <pc:chgData name="Held, Wesley" userId="bb1720b5-fff2-439d-b2a4-f6170c1de5ba" providerId="ADAL" clId="{30A9719B-A00A-4EE5-8844-EB3EDD138FC3}" dt="2019-12-19T19:55:06.065" v="1" actId="207"/>
        <pc:sldMkLst>
          <pc:docMk/>
          <pc:sldMk cId="326881942" sldId="257"/>
        </pc:sldMkLst>
        <pc:spChg chg="mod">
          <ac:chgData name="Held, Wesley" userId="bb1720b5-fff2-439d-b2a4-f6170c1de5ba" providerId="ADAL" clId="{30A9719B-A00A-4EE5-8844-EB3EDD138FC3}" dt="2019-12-19T19:55:06.065" v="1" actId="207"/>
          <ac:spMkLst>
            <pc:docMk/>
            <pc:sldMk cId="326881942" sldId="257"/>
            <ac:spMk id="18" creationId="{00000000-0000-0000-0000-000000000000}"/>
          </ac:spMkLst>
        </pc:spChg>
      </pc:sldChg>
    </pc:docChg>
  </pc:docChgLst>
  <pc:docChgLst>
    <pc:chgData name="Held, Wesley" userId="bb1720b5-fff2-439d-b2a4-f6170c1de5ba" providerId="ADAL" clId="{DB859B7E-4F0E-44F4-AC8F-67973A510262}"/>
    <pc:docChg chg="custSel modSld">
      <pc:chgData name="Held, Wesley" userId="bb1720b5-fff2-439d-b2a4-f6170c1de5ba" providerId="ADAL" clId="{DB859B7E-4F0E-44F4-AC8F-67973A510262}" dt="2019-12-18T12:43:47.135" v="186"/>
      <pc:docMkLst>
        <pc:docMk/>
      </pc:docMkLst>
      <pc:sldChg chg="modSp">
        <pc:chgData name="Held, Wesley" userId="bb1720b5-fff2-439d-b2a4-f6170c1de5ba" providerId="ADAL" clId="{DB859B7E-4F0E-44F4-AC8F-67973A510262}" dt="2019-12-18T12:43:47.135" v="186"/>
        <pc:sldMkLst>
          <pc:docMk/>
          <pc:sldMk cId="326881942" sldId="257"/>
        </pc:sldMkLst>
        <pc:spChg chg="mod">
          <ac:chgData name="Held, Wesley" userId="bb1720b5-fff2-439d-b2a4-f6170c1de5ba" providerId="ADAL" clId="{DB859B7E-4F0E-44F4-AC8F-67973A510262}" dt="2019-12-18T12:43:47.135" v="186"/>
          <ac:spMkLst>
            <pc:docMk/>
            <pc:sldMk cId="326881942" sldId="257"/>
            <ac:spMk id="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40E71-343D-4CB1-B4CB-FF0E99399F70}" type="datetimeFigureOut">
              <a:rPr lang="en-US" smtClean="0"/>
              <a:t>1/8/2020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0B35C-3F34-4933-A7BF-C675BE119EFD}" type="slidenum">
              <a:rPr lang="en-US" smtClean="0"/>
              <a:t>‹#›</a:t>
            </a:fld>
            <a:endParaRPr lang="en-US"/>
          </a:p>
        </p:txBody>
      </p:sp>
    </p:spTree>
    <p:extLst>
      <p:ext uri="{BB962C8B-B14F-4D97-AF65-F5344CB8AC3E}">
        <p14:creationId xmlns:p14="http://schemas.microsoft.com/office/powerpoint/2010/main" val="262359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54"/>
            <a:ext cx="25727184" cy="9173024"/>
          </a:xfrm>
        </p:spPr>
        <p:txBody>
          <a:bodyPr/>
          <a:lstStyle/>
          <a:p>
            <a:r>
              <a:rPr lang="en-US"/>
              <a:t>Click to edit Master title style</a:t>
            </a:r>
          </a:p>
        </p:txBody>
      </p:sp>
      <p:sp>
        <p:nvSpPr>
          <p:cNvPr id="3" name="Subtitle 2"/>
          <p:cNvSpPr>
            <a:spLocks noGrp="1"/>
          </p:cNvSpPr>
          <p:nvPr>
            <p:ph type="subTitle" idx="1"/>
          </p:nvPr>
        </p:nvSpPr>
        <p:spPr>
          <a:xfrm>
            <a:off x="4540091" y="24250068"/>
            <a:ext cx="21187093" cy="1093630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73619B-4034-4A2C-8889-0CACF877F48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61779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3619B-4034-4A2C-8889-0CACF877F48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9957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3774" y="1713757"/>
            <a:ext cx="6810137" cy="36513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3364" y="1713757"/>
            <a:ext cx="19925956" cy="36513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3619B-4034-4A2C-8889-0CACF877F48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9046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3619B-4034-4A2C-8889-0CACF877F48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0940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264"/>
            <a:ext cx="25727184" cy="849941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90906" y="18138027"/>
            <a:ext cx="25727184" cy="93612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3619B-4034-4A2C-8889-0CACF877F48B}"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3984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3364" y="9985325"/>
            <a:ext cx="13368046" cy="28242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5865" y="9985325"/>
            <a:ext cx="13368046" cy="28242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3619B-4034-4A2C-8889-0CACF877F48B}"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8579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364" y="9579176"/>
            <a:ext cx="13373303" cy="39921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364" y="13571321"/>
            <a:ext cx="13373303" cy="246562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5357" y="9579176"/>
            <a:ext cx="13378556" cy="399214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5357" y="13571321"/>
            <a:ext cx="13378556" cy="246562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3619B-4034-4A2C-8889-0CACF877F48B}"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0948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3619B-4034-4A2C-8889-0CACF877F48B}"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25088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3619B-4034-4A2C-8889-0CACF877F48B}"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26537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5" y="1703845"/>
            <a:ext cx="9957725" cy="725124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1833664" y="1703848"/>
            <a:ext cx="16920247" cy="36523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365" y="8955093"/>
            <a:ext cx="9957725" cy="292724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73619B-4034-4A2C-8889-0CACF877F48B}"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14881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29955967"/>
            <a:ext cx="18160365" cy="353647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932598" y="3823744"/>
            <a:ext cx="18160365" cy="25676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32598" y="33492438"/>
            <a:ext cx="18160365" cy="50223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73619B-4034-4A2C-8889-0CACF877F48B}"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3361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13364" y="9985325"/>
            <a:ext cx="27240548" cy="282422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3364" y="39663922"/>
            <a:ext cx="7062364" cy="2278397"/>
          </a:xfrm>
          <a:prstGeom prst="rect">
            <a:avLst/>
          </a:prstGeom>
        </p:spPr>
        <p:txBody>
          <a:bodyPr vert="horz" lIns="91440" tIns="45720" rIns="91440" bIns="45720" rtlCol="0" anchor="ctr"/>
          <a:lstStyle>
            <a:lvl1pPr algn="l">
              <a:defRPr sz="1200">
                <a:solidFill>
                  <a:schemeClr val="tx1">
                    <a:tint val="75000"/>
                  </a:schemeClr>
                </a:solidFill>
              </a:defRPr>
            </a:lvl1pPr>
          </a:lstStyle>
          <a:p>
            <a:fld id="{5073619B-4034-4A2C-8889-0CACF877F48B}" type="datetimeFigureOut">
              <a:rPr lang="en-US" smtClean="0"/>
              <a:t>1/8/2020</a:t>
            </a:fld>
            <a:endParaRPr lang="en-US"/>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91440" tIns="45720" rIns="91440" bIns="45720" rtlCol="0" anchor="ctr"/>
          <a:lstStyle>
            <a:lvl1pPr algn="r">
              <a:defRPr sz="1200">
                <a:solidFill>
                  <a:schemeClr val="tx1">
                    <a:tint val="75000"/>
                  </a:schemeClr>
                </a:solidFill>
              </a:defRPr>
            </a:lvl1pPr>
          </a:lstStyle>
          <a:p>
            <a:fld id="{6307C49B-6361-429E-95C0-8ACFC6C4674B}" type="slidenum">
              <a:rPr lang="en-US" smtClean="0"/>
              <a:t>‹#›</a:t>
            </a:fld>
            <a:endParaRPr lang="en-US"/>
          </a:p>
        </p:txBody>
      </p:sp>
    </p:spTree>
    <p:extLst>
      <p:ext uri="{BB962C8B-B14F-4D97-AF65-F5344CB8AC3E}">
        <p14:creationId xmlns:p14="http://schemas.microsoft.com/office/powerpoint/2010/main" val="40416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50418" y="5352981"/>
            <a:ext cx="16070263" cy="6740307"/>
          </a:xfrm>
          <a:prstGeom prst="rect">
            <a:avLst/>
          </a:prstGeom>
          <a:noFill/>
        </p:spPr>
        <p:txBody>
          <a:bodyPr wrap="square" rtlCol="0">
            <a:spAutoFit/>
          </a:bodyPr>
          <a:lstStyle/>
          <a:p>
            <a:pPr algn="ctr">
              <a:spcBef>
                <a:spcPct val="0"/>
              </a:spcBef>
            </a:pPr>
            <a:r>
              <a:rPr lang="en-US" sz="7200" b="1" dirty="0"/>
              <a:t>Risk informing security at the U.S. NRC involves the application of risk insights </a:t>
            </a:r>
          </a:p>
          <a:p>
            <a:pPr algn="ctr">
              <a:spcBef>
                <a:spcPct val="0"/>
              </a:spcBef>
            </a:pPr>
            <a:r>
              <a:rPr lang="en-US" sz="7200" b="1" dirty="0"/>
              <a:t>to three main areas:</a:t>
            </a:r>
          </a:p>
          <a:p>
            <a:pPr algn="ctr">
              <a:spcBef>
                <a:spcPct val="0"/>
              </a:spcBef>
            </a:pPr>
            <a:r>
              <a:rPr lang="en-US" sz="7200" b="1" dirty="0"/>
              <a:t>threat information, evaluation of program effectiveness, </a:t>
            </a:r>
          </a:p>
          <a:p>
            <a:pPr algn="ctr">
              <a:spcBef>
                <a:spcPct val="0"/>
              </a:spcBef>
            </a:pPr>
            <a:r>
              <a:rPr lang="en-US" sz="7200" b="1" dirty="0"/>
              <a:t>and potential consequences.</a:t>
            </a:r>
          </a:p>
        </p:txBody>
      </p:sp>
      <p:sp>
        <p:nvSpPr>
          <p:cNvPr id="4" name="TextBox 3"/>
          <p:cNvSpPr txBox="1"/>
          <p:nvPr/>
        </p:nvSpPr>
        <p:spPr>
          <a:xfrm>
            <a:off x="926654" y="2576427"/>
            <a:ext cx="28498800" cy="1446550"/>
          </a:xfrm>
          <a:prstGeom prst="rect">
            <a:avLst/>
          </a:prstGeom>
          <a:noFill/>
        </p:spPr>
        <p:txBody>
          <a:bodyPr wrap="square" rtlCol="0">
            <a:spAutoFit/>
          </a:bodyPr>
          <a:lstStyle/>
          <a:p>
            <a:pPr algn="ctr"/>
            <a:r>
              <a:rPr lang="en-US" sz="8800" b="1" dirty="0">
                <a:solidFill>
                  <a:srgbClr val="002060"/>
                </a:solidFill>
                <a:latin typeface="+mj-lt"/>
                <a:cs typeface="Arial" panose="020B0604020202020204" pitchFamily="34" charset="0"/>
              </a:rPr>
              <a:t>Risk-Informing Security at the U.S. NRC</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112" y="923132"/>
            <a:ext cx="4631464" cy="1755648"/>
          </a:xfrm>
          <a:prstGeom prst="rect">
            <a:avLst/>
          </a:prstGeom>
        </p:spPr>
      </p:pic>
      <p:sp>
        <p:nvSpPr>
          <p:cNvPr id="8" name="TextBox 7"/>
          <p:cNvSpPr txBox="1"/>
          <p:nvPr/>
        </p:nvSpPr>
        <p:spPr>
          <a:xfrm>
            <a:off x="23020337" y="1105330"/>
            <a:ext cx="6428485" cy="523220"/>
          </a:xfrm>
          <a:prstGeom prst="rect">
            <a:avLst/>
          </a:prstGeom>
          <a:noFill/>
        </p:spPr>
        <p:txBody>
          <a:bodyPr wrap="square" rtlCol="0">
            <a:spAutoFit/>
          </a:bodyPr>
          <a:lstStyle/>
          <a:p>
            <a:r>
              <a:rPr lang="en-US" sz="2800" dirty="0">
                <a:solidFill>
                  <a:srgbClr val="002060"/>
                </a:solidFill>
                <a:latin typeface="Arial" panose="020B0604020202020204" pitchFamily="34" charset="0"/>
                <a:cs typeface="Arial" panose="020B0604020202020204" pitchFamily="34" charset="0"/>
              </a:rPr>
              <a:t>Wesley Held, Security Risk Analyst</a:t>
            </a:r>
          </a:p>
        </p:txBody>
      </p:sp>
      <p:sp>
        <p:nvSpPr>
          <p:cNvPr id="2" name="TextBox 1"/>
          <p:cNvSpPr txBox="1"/>
          <p:nvPr/>
        </p:nvSpPr>
        <p:spPr>
          <a:xfrm>
            <a:off x="6041091" y="13398591"/>
            <a:ext cx="4406847" cy="1356975"/>
          </a:xfrm>
          <a:prstGeom prst="rect">
            <a:avLst/>
          </a:prstGeom>
          <a:noFill/>
        </p:spPr>
        <p:txBody>
          <a:bodyPr wrap="none" rtlCol="0">
            <a:spAutoFit/>
          </a:bodyPr>
          <a:lstStyle/>
          <a:p>
            <a:pPr algn="ctr"/>
            <a:r>
              <a:rPr lang="en-US" b="1" dirty="0">
                <a:solidFill>
                  <a:srgbClr val="002060"/>
                </a:solidFill>
              </a:rPr>
              <a:t>What It Is</a:t>
            </a:r>
          </a:p>
        </p:txBody>
      </p:sp>
      <p:sp>
        <p:nvSpPr>
          <p:cNvPr id="3" name="TextBox 2"/>
          <p:cNvSpPr txBox="1"/>
          <p:nvPr/>
        </p:nvSpPr>
        <p:spPr>
          <a:xfrm>
            <a:off x="19527642" y="13398590"/>
            <a:ext cx="5609100" cy="1356975"/>
          </a:xfrm>
          <a:prstGeom prst="rect">
            <a:avLst/>
          </a:prstGeom>
          <a:noFill/>
        </p:spPr>
        <p:txBody>
          <a:bodyPr wrap="none" rtlCol="0">
            <a:spAutoFit/>
          </a:bodyPr>
          <a:lstStyle/>
          <a:p>
            <a:r>
              <a:rPr lang="en-US" b="1" dirty="0">
                <a:solidFill>
                  <a:srgbClr val="002060"/>
                </a:solidFill>
              </a:rPr>
              <a:t>What It Isn’t</a:t>
            </a:r>
          </a:p>
        </p:txBody>
      </p:sp>
      <p:sp>
        <p:nvSpPr>
          <p:cNvPr id="7" name="TextBox 6"/>
          <p:cNvSpPr txBox="1"/>
          <p:nvPr/>
        </p:nvSpPr>
        <p:spPr>
          <a:xfrm>
            <a:off x="7246938" y="40695384"/>
            <a:ext cx="1577340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authors gratefully acknowledge the work of all those who contributed to the presented results.*</a:t>
            </a:r>
          </a:p>
          <a:p>
            <a:pPr algn="ctr"/>
            <a:r>
              <a:rPr lang="en-US" sz="2400" dirty="0">
                <a:latin typeface="Arial" panose="020B0604020202020204" pitchFamily="34" charset="0"/>
                <a:cs typeface="Arial" panose="020B0604020202020204" pitchFamily="34" charset="0"/>
              </a:rPr>
              <a:t>Poster Ref. Number: </a:t>
            </a:r>
          </a:p>
        </p:txBody>
      </p:sp>
      <p:sp>
        <p:nvSpPr>
          <p:cNvPr id="9" name="TextBox 8"/>
          <p:cNvSpPr txBox="1"/>
          <p:nvPr/>
        </p:nvSpPr>
        <p:spPr>
          <a:xfrm>
            <a:off x="11692972" y="23299248"/>
            <a:ext cx="7770910" cy="1356975"/>
          </a:xfrm>
          <a:prstGeom prst="rect">
            <a:avLst/>
          </a:prstGeom>
          <a:noFill/>
        </p:spPr>
        <p:txBody>
          <a:bodyPr wrap="none" rtlCol="0">
            <a:spAutoFit/>
          </a:bodyPr>
          <a:lstStyle/>
          <a:p>
            <a:r>
              <a:rPr lang="en-US" b="1" dirty="0">
                <a:solidFill>
                  <a:srgbClr val="002060"/>
                </a:solidFill>
              </a:rPr>
              <a:t>Current Activities</a:t>
            </a:r>
          </a:p>
        </p:txBody>
      </p:sp>
      <p:sp>
        <p:nvSpPr>
          <p:cNvPr id="10" name="Rectangle 9"/>
          <p:cNvSpPr/>
          <p:nvPr/>
        </p:nvSpPr>
        <p:spPr>
          <a:xfrm>
            <a:off x="1038095" y="13398591"/>
            <a:ext cx="14233526" cy="917696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353280" y="13398591"/>
            <a:ext cx="14233526" cy="917696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27606" y="23052286"/>
            <a:ext cx="28551885" cy="1716552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588916" y="14556492"/>
            <a:ext cx="14147105" cy="9925794"/>
          </a:xfrm>
          <a:prstGeom prst="rect">
            <a:avLst/>
          </a:prstGeom>
          <a:noFill/>
        </p:spPr>
        <p:txBody>
          <a:bodyPr wrap="square" rtlCol="0">
            <a:spAutoFit/>
          </a:bodyPr>
          <a:lstStyle/>
          <a:p>
            <a:pPr marL="1143000" indent="-1143000">
              <a:buFont typeface="Arial" panose="020B0604020202020204" pitchFamily="34" charset="0"/>
              <a:buChar char="•"/>
            </a:pPr>
            <a:r>
              <a:rPr lang="en-US" sz="5500" dirty="0"/>
              <a:t>Dependence on “PRA-like” Analyses for Physical Security - Most physical and cyber security events are not random events, hence quantifying risk poses a challenge</a:t>
            </a:r>
          </a:p>
          <a:p>
            <a:pPr marL="1143000" indent="-1143000">
              <a:buFont typeface="Arial" panose="020B0604020202020204" pitchFamily="34" charset="0"/>
              <a:buChar char="•"/>
            </a:pPr>
            <a:endParaRPr lang="en-US" sz="2400" dirty="0"/>
          </a:p>
          <a:p>
            <a:pPr marL="1143000" indent="-1143000">
              <a:buFont typeface="Arial" panose="020B0604020202020204" pitchFamily="34" charset="0"/>
              <a:buChar char="•"/>
            </a:pPr>
            <a:r>
              <a:rPr lang="en-US" sz="5500" dirty="0"/>
              <a:t>Mechanism to Change the Design Basis Threat (DBT) - The current DBT must be included in any risk-informing activity.  A separate process exists to evaluate the need to modify the DBT</a:t>
            </a:r>
          </a:p>
          <a:p>
            <a:pPr marL="1143000" indent="-1143000">
              <a:buFont typeface="Arial" panose="020B0604020202020204" pitchFamily="34" charset="0"/>
              <a:buChar char="•"/>
            </a:pPr>
            <a:endParaRPr lang="en-US" sz="6000" dirty="0"/>
          </a:p>
          <a:p>
            <a:pPr marL="1143000" indent="-1143000">
              <a:buFont typeface="Arial" panose="020B0604020202020204" pitchFamily="34" charset="0"/>
              <a:buChar char="•"/>
            </a:pPr>
            <a:endParaRPr lang="en-US" sz="6000" dirty="0"/>
          </a:p>
        </p:txBody>
      </p:sp>
      <p:sp>
        <p:nvSpPr>
          <p:cNvPr id="17" name="TextBox 16"/>
          <p:cNvSpPr txBox="1"/>
          <p:nvPr/>
        </p:nvSpPr>
        <p:spPr>
          <a:xfrm>
            <a:off x="1208389" y="14621684"/>
            <a:ext cx="13944601" cy="8817799"/>
          </a:xfrm>
          <a:prstGeom prst="rect">
            <a:avLst/>
          </a:prstGeom>
          <a:noFill/>
        </p:spPr>
        <p:txBody>
          <a:bodyPr wrap="square" rtlCol="0">
            <a:spAutoFit/>
          </a:bodyPr>
          <a:lstStyle/>
          <a:p>
            <a:pPr marL="1143000" indent="-1143000">
              <a:buFont typeface="Arial" panose="020B0604020202020204" pitchFamily="34" charset="0"/>
              <a:buChar char="•"/>
            </a:pPr>
            <a:r>
              <a:rPr lang="en-US" sz="5500" dirty="0"/>
              <a:t>Focus on Realism – Applying the concept of “reasonable assurance of adequate protection” in the security framework and using current, relevant data to inform licensee oversight</a:t>
            </a:r>
          </a:p>
          <a:p>
            <a:pPr marL="1143000" indent="-1143000">
              <a:buFont typeface="Arial" panose="020B0604020202020204" pitchFamily="34" charset="0"/>
              <a:buChar char="•"/>
            </a:pPr>
            <a:endParaRPr lang="en-US" sz="2400" dirty="0"/>
          </a:p>
          <a:p>
            <a:pPr marL="1143000" indent="-1143000">
              <a:buFont typeface="Arial" panose="020B0604020202020204" pitchFamily="34" charset="0"/>
              <a:buChar char="•"/>
            </a:pPr>
            <a:r>
              <a:rPr lang="en-US" sz="5500" dirty="0"/>
              <a:t>Reliance on </a:t>
            </a:r>
            <a:r>
              <a:rPr lang="en-US" sz="5500" u="sng" dirty="0"/>
              <a:t>Qualitative or Semi-Quantitative Analyses</a:t>
            </a:r>
            <a:r>
              <a:rPr lang="en-US" sz="5500" dirty="0"/>
              <a:t> for Physical Security – Quantitative data may not be readily available or feasible to produce for physical security events</a:t>
            </a:r>
          </a:p>
          <a:p>
            <a:pPr marL="3230438" lvl="1" indent="-1143000">
              <a:buFont typeface="Arial" panose="020B0604020202020204" pitchFamily="34" charset="0"/>
              <a:buChar char="•"/>
            </a:pPr>
            <a:endParaRPr lang="en-US" sz="4800" dirty="0"/>
          </a:p>
        </p:txBody>
      </p:sp>
      <p:sp>
        <p:nvSpPr>
          <p:cNvPr id="18" name="TextBox 17"/>
          <p:cNvSpPr txBox="1"/>
          <p:nvPr/>
        </p:nvSpPr>
        <p:spPr>
          <a:xfrm>
            <a:off x="892797" y="24729331"/>
            <a:ext cx="28430538" cy="15481161"/>
          </a:xfrm>
          <a:prstGeom prst="rect">
            <a:avLst/>
          </a:prstGeom>
          <a:noFill/>
        </p:spPr>
        <p:txBody>
          <a:bodyPr wrap="square" rtlCol="0">
            <a:spAutoFit/>
          </a:bodyPr>
          <a:lstStyle/>
          <a:p>
            <a:pPr marL="571500" indent="-571500">
              <a:buFont typeface="Arial" panose="020B0604020202020204" pitchFamily="34" charset="0"/>
              <a:buChar char="•"/>
            </a:pPr>
            <a:r>
              <a:rPr lang="en-US" sz="5000" dirty="0"/>
              <a:t>Force-on-Force Program Evaluation:  Numerous areas of the force-on-force program at the NRC have been evaluated to include risk information. This includes a heightened focus on realism, including the binning of adversary tactics based on difficulty and using current intelligence reporting, and a scoring system for exercise scenarios.  </a:t>
            </a:r>
          </a:p>
          <a:p>
            <a:pPr marL="571500" indent="-571500">
              <a:buFont typeface="Arial" panose="020B0604020202020204" pitchFamily="34" charset="0"/>
              <a:buChar char="•"/>
            </a:pPr>
            <a:r>
              <a:rPr lang="en-US" sz="5000" dirty="0"/>
              <a:t>Baseline Physical Security Program Update:  The baseline physical security inspection program and corresponding guidance were revised to focus resources on risk-significant areas.</a:t>
            </a:r>
          </a:p>
          <a:p>
            <a:pPr marL="571500" indent="-571500">
              <a:buFont typeface="Arial" panose="020B0604020202020204" pitchFamily="34" charset="0"/>
              <a:buChar char="•"/>
            </a:pPr>
            <a:r>
              <a:rPr lang="en-US" sz="5000" dirty="0"/>
              <a:t>Crediting Additional Resources:  The staff is currently evaluating a number of additional resources that licensees can credit in their physical protection programs.  These include:  support from local law enforcement; the use of FLEX (Diverse and Flexible Mitigation Capability) equipment to aid in mitigation and recovery activities; allowing for additional operator actions as target set elements, and the recall of off-duty security personnel. </a:t>
            </a:r>
          </a:p>
          <a:p>
            <a:pPr marL="571500" indent="-571500">
              <a:buFont typeface="Arial" panose="020B0604020202020204" pitchFamily="34" charset="0"/>
              <a:buChar char="•"/>
            </a:pPr>
            <a:r>
              <a:rPr lang="en-US" sz="5000" dirty="0"/>
              <a:t>Rulemakings:  The NRC is promoting risk-informing in the development of multiple rulemakings.  A rulemaking addressing decommissioning reactors adjusts the physical security requirements to account for the reduced risk as fuel cools and is removed from the spent fuel pool.  A rulemaking on security for advanced reactors is being developed that will account for potential changes in consequences based on reactor designs.</a:t>
            </a:r>
          </a:p>
          <a:p>
            <a:pPr marL="571500" indent="-571500">
              <a:buFont typeface="Arial" panose="020B0604020202020204" pitchFamily="34" charset="0"/>
              <a:buChar char="•"/>
            </a:pPr>
            <a:r>
              <a:rPr lang="en-US" sz="5000" dirty="0"/>
              <a:t>Licensing:  The staff is revising its existing processes for reviewing security plan changes to ensure consistency by both licensees and staff.  The staff is also reviewing the practices licensees uses as they transition from their physical security plan to their safeguards contingency plan during a contingency event to ensure their processes fully credit the protection provided by each plan (reducing unnecessary overlap). </a:t>
            </a:r>
          </a:p>
        </p:txBody>
      </p:sp>
      <p:pic>
        <p:nvPicPr>
          <p:cNvPr id="13" name="Picture 12">
            <a:extLst>
              <a:ext uri="{FF2B5EF4-FFF2-40B4-BE49-F238E27FC236}">
                <a16:creationId xmlns:a16="http://schemas.microsoft.com/office/drawing/2014/main" id="{E46E52F3-525E-4815-8E67-8129C148C16E}"/>
              </a:ext>
            </a:extLst>
          </p:cNvPr>
          <p:cNvPicPr>
            <a:picLocks noChangeAspect="1"/>
          </p:cNvPicPr>
          <p:nvPr/>
        </p:nvPicPr>
        <p:blipFill>
          <a:blip r:embed="rId3"/>
          <a:stretch>
            <a:fillRect/>
          </a:stretch>
        </p:blipFill>
        <p:spPr>
          <a:xfrm>
            <a:off x="17808612" y="4096085"/>
            <a:ext cx="11778194" cy="8839538"/>
          </a:xfrm>
          <a:prstGeom prst="rect">
            <a:avLst/>
          </a:prstGeom>
        </p:spPr>
      </p:pic>
    </p:spTree>
    <p:extLst>
      <p:ext uri="{BB962C8B-B14F-4D97-AF65-F5344CB8AC3E}">
        <p14:creationId xmlns:p14="http://schemas.microsoft.com/office/powerpoint/2010/main" val="326881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5E4182BF399C4D82AC0CDCD5D75027" ma:contentTypeVersion="11" ma:contentTypeDescription="Create a new document." ma:contentTypeScope="" ma:versionID="ec083e6dd2a90473b0f3a8132b3ff4d3">
  <xsd:schema xmlns:xsd="http://www.w3.org/2001/XMLSchema" xmlns:xs="http://www.w3.org/2001/XMLSchema" xmlns:p="http://schemas.microsoft.com/office/2006/metadata/properties" xmlns:ns3="e5e4a380-6b1d-49f3-b23f-4727291aff80" xmlns:ns4="6c4596b4-deaa-4e42-9398-8b9d3202fd30" targetNamespace="http://schemas.microsoft.com/office/2006/metadata/properties" ma:root="true" ma:fieldsID="762f9859953dd3c4d0cc65b6f46e5673" ns3:_="" ns4:_="">
    <xsd:import namespace="e5e4a380-6b1d-49f3-b23f-4727291aff80"/>
    <xsd:import namespace="6c4596b4-deaa-4e42-9398-8b9d3202fd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4a380-6b1d-49f3-b23f-4727291aff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4596b4-deaa-4e42-9398-8b9d3202fd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D83ACF-5FF9-462C-9206-741DCDCC0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4a380-6b1d-49f3-b23f-4727291aff80"/>
    <ds:schemaRef ds:uri="6c4596b4-deaa-4e42-9398-8b9d3202fd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1F1A2F-1CEA-4CD3-AB96-072A60C56E2C}">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e5e4a380-6b1d-49f3-b23f-4727291aff80"/>
    <ds:schemaRef ds:uri="http://purl.org/dc/dcmitype/"/>
    <ds:schemaRef ds:uri="http://schemas.openxmlformats.org/package/2006/metadata/core-properties"/>
    <ds:schemaRef ds:uri="6c4596b4-deaa-4e42-9398-8b9d3202fd30"/>
    <ds:schemaRef ds:uri="http://www.w3.org/XML/1998/namespace"/>
    <ds:schemaRef ds:uri="http://purl.org/dc/terms/"/>
  </ds:schemaRefs>
</ds:datastoreItem>
</file>

<file path=customXml/itemProps3.xml><?xml version="1.0" encoding="utf-8"?>
<ds:datastoreItem xmlns:ds="http://schemas.openxmlformats.org/officeDocument/2006/customXml" ds:itemID="{67B77112-1186-4B51-8EFB-2E035FA1D2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1017</TotalTime>
  <Words>467</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USNRC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Cervera</dc:creator>
  <cp:lastModifiedBy>TAJER, Katherine</cp:lastModifiedBy>
  <cp:revision>50</cp:revision>
  <dcterms:created xsi:type="dcterms:W3CDTF">2016-09-08T17:04:37Z</dcterms:created>
  <dcterms:modified xsi:type="dcterms:W3CDTF">2020-01-08T08:52:00Z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0x010100435E4182BF399C4D82AC0CDCD5D75027</vt:lpwstr>
  </property>
</Properties>
</file>