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4"/>
  </p:normalViewPr>
  <p:slideViewPr>
    <p:cSldViewPr snapToGrid="0" snapToObjects="1" showGuides="1">
      <p:cViewPr varScale="1">
        <p:scale>
          <a:sx n="93" d="100"/>
          <a:sy n="93" d="100"/>
        </p:scale>
        <p:origin x="7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529CC-E414-47E4-9DD2-6E45DF72F7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E96881-D318-4491-9E4F-F9B607C36326}">
      <dgm:prSet/>
      <dgm:spPr/>
      <dgm:t>
        <a:bodyPr/>
        <a:lstStyle/>
        <a:p>
          <a:r>
            <a:rPr lang="en-US"/>
            <a:t>Requires a process to agree priorities so that the political and strategic level officials have a common vision</a:t>
          </a:r>
        </a:p>
      </dgm:t>
    </dgm:pt>
    <dgm:pt modelId="{0DC86B38-56B8-42A2-8879-38A4152E3D39}" type="parTrans" cxnId="{DB558481-46F1-4231-913C-039FCF9D8FAC}">
      <dgm:prSet/>
      <dgm:spPr/>
      <dgm:t>
        <a:bodyPr/>
        <a:lstStyle/>
        <a:p>
          <a:endParaRPr lang="en-US"/>
        </a:p>
      </dgm:t>
    </dgm:pt>
    <dgm:pt modelId="{994A9AD8-1E82-4DFB-A945-5B948FCCAF6A}" type="sibTrans" cxnId="{DB558481-46F1-4231-913C-039FCF9D8FAC}">
      <dgm:prSet/>
      <dgm:spPr/>
      <dgm:t>
        <a:bodyPr/>
        <a:lstStyle/>
        <a:p>
          <a:endParaRPr lang="en-US"/>
        </a:p>
      </dgm:t>
    </dgm:pt>
    <dgm:pt modelId="{4995B05B-6C57-460F-BD69-8B42BD8FE7DF}">
      <dgm:prSet/>
      <dgm:spPr/>
      <dgm:t>
        <a:bodyPr/>
        <a:lstStyle/>
        <a:p>
          <a:r>
            <a:rPr lang="en-US"/>
            <a:t>This should facilitate greater collaboration by different agencies in achieving the same objective</a:t>
          </a:r>
        </a:p>
      </dgm:t>
    </dgm:pt>
    <dgm:pt modelId="{026552B6-EEE3-4B0D-AC5F-9626D5BCD317}" type="parTrans" cxnId="{399A8777-FE1A-4E57-94B1-B50CF51B9974}">
      <dgm:prSet/>
      <dgm:spPr/>
      <dgm:t>
        <a:bodyPr/>
        <a:lstStyle/>
        <a:p>
          <a:endParaRPr lang="en-US"/>
        </a:p>
      </dgm:t>
    </dgm:pt>
    <dgm:pt modelId="{D0F39477-D57A-4AD1-90D7-1227FA9D5D78}" type="sibTrans" cxnId="{399A8777-FE1A-4E57-94B1-B50CF51B9974}">
      <dgm:prSet/>
      <dgm:spPr/>
      <dgm:t>
        <a:bodyPr/>
        <a:lstStyle/>
        <a:p>
          <a:endParaRPr lang="en-US"/>
        </a:p>
      </dgm:t>
    </dgm:pt>
    <dgm:pt modelId="{D27322A7-BFDE-421B-BFE7-6494E8A66A14}">
      <dgm:prSet/>
      <dgm:spPr/>
      <dgm:t>
        <a:bodyPr/>
        <a:lstStyle/>
        <a:p>
          <a:r>
            <a:rPr lang="en-US"/>
            <a:t>The process should be built on a risk assessment which includes threats, vulnerabilities, and likely impact of an event if it occurs</a:t>
          </a:r>
        </a:p>
      </dgm:t>
    </dgm:pt>
    <dgm:pt modelId="{5C6079FB-4399-4E09-90B0-0AA29EBED4AC}" type="parTrans" cxnId="{AA3E4CB0-BF2E-4EC9-B0D0-9D1B555CF8B5}">
      <dgm:prSet/>
      <dgm:spPr/>
      <dgm:t>
        <a:bodyPr/>
        <a:lstStyle/>
        <a:p>
          <a:endParaRPr lang="en-US"/>
        </a:p>
      </dgm:t>
    </dgm:pt>
    <dgm:pt modelId="{720FDEAD-61BB-4996-A916-4186E7D4484F}" type="sibTrans" cxnId="{AA3E4CB0-BF2E-4EC9-B0D0-9D1B555CF8B5}">
      <dgm:prSet/>
      <dgm:spPr/>
      <dgm:t>
        <a:bodyPr/>
        <a:lstStyle/>
        <a:p>
          <a:endParaRPr lang="en-US"/>
        </a:p>
      </dgm:t>
    </dgm:pt>
    <dgm:pt modelId="{39CEBD68-E97F-4384-9FC2-41726A8CCB0B}" type="pres">
      <dgm:prSet presAssocID="{25F529CC-E414-47E4-9DD2-6E45DF72F755}" presName="root" presStyleCnt="0">
        <dgm:presLayoutVars>
          <dgm:dir/>
          <dgm:resizeHandles val="exact"/>
        </dgm:presLayoutVars>
      </dgm:prSet>
      <dgm:spPr/>
    </dgm:pt>
    <dgm:pt modelId="{63AD1318-B513-4B93-BCA9-C87CD0D2323A}" type="pres">
      <dgm:prSet presAssocID="{BDE96881-D318-4491-9E4F-F9B607C36326}" presName="compNode" presStyleCnt="0"/>
      <dgm:spPr/>
    </dgm:pt>
    <dgm:pt modelId="{C4549671-AE5E-48CB-9B51-CDE5987040C0}" type="pres">
      <dgm:prSet presAssocID="{BDE96881-D318-4491-9E4F-F9B607C36326}" presName="bgRect" presStyleLbl="bgShp" presStyleIdx="0" presStyleCnt="3"/>
      <dgm:spPr/>
    </dgm:pt>
    <dgm:pt modelId="{4E8EB73A-2101-4704-B06C-8F12D7F35E8B}" type="pres">
      <dgm:prSet presAssocID="{BDE96881-D318-4491-9E4F-F9B607C363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047549E-AAE7-4FF8-ADCE-7743E71B1122}" type="pres">
      <dgm:prSet presAssocID="{BDE96881-D318-4491-9E4F-F9B607C36326}" presName="spaceRect" presStyleCnt="0"/>
      <dgm:spPr/>
    </dgm:pt>
    <dgm:pt modelId="{6C6BE8D9-A322-4581-AD49-661B5696D4E1}" type="pres">
      <dgm:prSet presAssocID="{BDE96881-D318-4491-9E4F-F9B607C36326}" presName="parTx" presStyleLbl="revTx" presStyleIdx="0" presStyleCnt="3">
        <dgm:presLayoutVars>
          <dgm:chMax val="0"/>
          <dgm:chPref val="0"/>
        </dgm:presLayoutVars>
      </dgm:prSet>
      <dgm:spPr/>
    </dgm:pt>
    <dgm:pt modelId="{33B61EAB-9E75-44FB-8EAB-8146E90B4543}" type="pres">
      <dgm:prSet presAssocID="{994A9AD8-1E82-4DFB-A945-5B948FCCAF6A}" presName="sibTrans" presStyleCnt="0"/>
      <dgm:spPr/>
    </dgm:pt>
    <dgm:pt modelId="{E1206FF2-926A-47D0-A05C-2E98EDDC5BD9}" type="pres">
      <dgm:prSet presAssocID="{4995B05B-6C57-460F-BD69-8B42BD8FE7DF}" presName="compNode" presStyleCnt="0"/>
      <dgm:spPr/>
    </dgm:pt>
    <dgm:pt modelId="{7770A8B9-1FC8-4992-84BA-FDE82FBED1BE}" type="pres">
      <dgm:prSet presAssocID="{4995B05B-6C57-460F-BD69-8B42BD8FE7DF}" presName="bgRect" presStyleLbl="bgShp" presStyleIdx="1" presStyleCnt="3"/>
      <dgm:spPr/>
    </dgm:pt>
    <dgm:pt modelId="{AB4F8B5C-8EA8-443E-A930-53A7479C2712}" type="pres">
      <dgm:prSet presAssocID="{4995B05B-6C57-460F-BD69-8B42BD8FE7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97DB7B2-5DF2-4F0F-9ABB-B2476115FC05}" type="pres">
      <dgm:prSet presAssocID="{4995B05B-6C57-460F-BD69-8B42BD8FE7DF}" presName="spaceRect" presStyleCnt="0"/>
      <dgm:spPr/>
    </dgm:pt>
    <dgm:pt modelId="{B21950D0-FAA6-4B37-B4E9-07B94A252E46}" type="pres">
      <dgm:prSet presAssocID="{4995B05B-6C57-460F-BD69-8B42BD8FE7DF}" presName="parTx" presStyleLbl="revTx" presStyleIdx="1" presStyleCnt="3">
        <dgm:presLayoutVars>
          <dgm:chMax val="0"/>
          <dgm:chPref val="0"/>
        </dgm:presLayoutVars>
      </dgm:prSet>
      <dgm:spPr/>
    </dgm:pt>
    <dgm:pt modelId="{67822130-0EB9-4A93-8461-719F7B623923}" type="pres">
      <dgm:prSet presAssocID="{D0F39477-D57A-4AD1-90D7-1227FA9D5D78}" presName="sibTrans" presStyleCnt="0"/>
      <dgm:spPr/>
    </dgm:pt>
    <dgm:pt modelId="{2794477C-CD74-4B52-9F5D-45D1E9AC1338}" type="pres">
      <dgm:prSet presAssocID="{D27322A7-BFDE-421B-BFE7-6494E8A66A14}" presName="compNode" presStyleCnt="0"/>
      <dgm:spPr/>
    </dgm:pt>
    <dgm:pt modelId="{77F828F9-1A6A-4517-887F-B4C80AE3CB0D}" type="pres">
      <dgm:prSet presAssocID="{D27322A7-BFDE-421B-BFE7-6494E8A66A14}" presName="bgRect" presStyleLbl="bgShp" presStyleIdx="2" presStyleCnt="3"/>
      <dgm:spPr/>
    </dgm:pt>
    <dgm:pt modelId="{DFEC8A65-1454-4C08-9958-E07C1EAB7DD0}" type="pres">
      <dgm:prSet presAssocID="{D27322A7-BFDE-421B-BFE7-6494E8A66A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7E811CFD-4E72-40A5-9501-664A58705899}" type="pres">
      <dgm:prSet presAssocID="{D27322A7-BFDE-421B-BFE7-6494E8A66A14}" presName="spaceRect" presStyleCnt="0"/>
      <dgm:spPr/>
    </dgm:pt>
    <dgm:pt modelId="{5F53F4BE-CBE5-4267-9808-9209960F0B4B}" type="pres">
      <dgm:prSet presAssocID="{D27322A7-BFDE-421B-BFE7-6494E8A66A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D39F1F-DAE9-47C2-A3B8-41CF42D807F8}" type="presOf" srcId="{BDE96881-D318-4491-9E4F-F9B607C36326}" destId="{6C6BE8D9-A322-4581-AD49-661B5696D4E1}" srcOrd="0" destOrd="0" presId="urn:microsoft.com/office/officeart/2018/2/layout/IconVerticalSolidList"/>
    <dgm:cxn modelId="{399A8777-FE1A-4E57-94B1-B50CF51B9974}" srcId="{25F529CC-E414-47E4-9DD2-6E45DF72F755}" destId="{4995B05B-6C57-460F-BD69-8B42BD8FE7DF}" srcOrd="1" destOrd="0" parTransId="{026552B6-EEE3-4B0D-AC5F-9626D5BCD317}" sibTransId="{D0F39477-D57A-4AD1-90D7-1227FA9D5D78}"/>
    <dgm:cxn modelId="{DB558481-46F1-4231-913C-039FCF9D8FAC}" srcId="{25F529CC-E414-47E4-9DD2-6E45DF72F755}" destId="{BDE96881-D318-4491-9E4F-F9B607C36326}" srcOrd="0" destOrd="0" parTransId="{0DC86B38-56B8-42A2-8879-38A4152E3D39}" sibTransId="{994A9AD8-1E82-4DFB-A945-5B948FCCAF6A}"/>
    <dgm:cxn modelId="{C5F4DF81-BD22-4FE2-A88B-CE823AB460D2}" type="presOf" srcId="{D27322A7-BFDE-421B-BFE7-6494E8A66A14}" destId="{5F53F4BE-CBE5-4267-9808-9209960F0B4B}" srcOrd="0" destOrd="0" presId="urn:microsoft.com/office/officeart/2018/2/layout/IconVerticalSolidList"/>
    <dgm:cxn modelId="{8508749D-F669-4B5C-A8DF-7E5C3A144942}" type="presOf" srcId="{25F529CC-E414-47E4-9DD2-6E45DF72F755}" destId="{39CEBD68-E97F-4384-9FC2-41726A8CCB0B}" srcOrd="0" destOrd="0" presId="urn:microsoft.com/office/officeart/2018/2/layout/IconVerticalSolidList"/>
    <dgm:cxn modelId="{AA3E4CB0-BF2E-4EC9-B0D0-9D1B555CF8B5}" srcId="{25F529CC-E414-47E4-9DD2-6E45DF72F755}" destId="{D27322A7-BFDE-421B-BFE7-6494E8A66A14}" srcOrd="2" destOrd="0" parTransId="{5C6079FB-4399-4E09-90B0-0AA29EBED4AC}" sibTransId="{720FDEAD-61BB-4996-A916-4186E7D4484F}"/>
    <dgm:cxn modelId="{DAFD1DF6-7D8E-4240-AE79-F131AB563905}" type="presOf" srcId="{4995B05B-6C57-460F-BD69-8B42BD8FE7DF}" destId="{B21950D0-FAA6-4B37-B4E9-07B94A252E46}" srcOrd="0" destOrd="0" presId="urn:microsoft.com/office/officeart/2018/2/layout/IconVerticalSolidList"/>
    <dgm:cxn modelId="{5460F9C3-E2D0-4614-AAF2-57FC5D210EE2}" type="presParOf" srcId="{39CEBD68-E97F-4384-9FC2-41726A8CCB0B}" destId="{63AD1318-B513-4B93-BCA9-C87CD0D2323A}" srcOrd="0" destOrd="0" presId="urn:microsoft.com/office/officeart/2018/2/layout/IconVerticalSolidList"/>
    <dgm:cxn modelId="{1B246FAB-9C8C-41ED-B6F2-F4476D0AD366}" type="presParOf" srcId="{63AD1318-B513-4B93-BCA9-C87CD0D2323A}" destId="{C4549671-AE5E-48CB-9B51-CDE5987040C0}" srcOrd="0" destOrd="0" presId="urn:microsoft.com/office/officeart/2018/2/layout/IconVerticalSolidList"/>
    <dgm:cxn modelId="{6D98C200-5E85-4240-BBFD-372942950612}" type="presParOf" srcId="{63AD1318-B513-4B93-BCA9-C87CD0D2323A}" destId="{4E8EB73A-2101-4704-B06C-8F12D7F35E8B}" srcOrd="1" destOrd="0" presId="urn:microsoft.com/office/officeart/2018/2/layout/IconVerticalSolidList"/>
    <dgm:cxn modelId="{F7CDA728-91D1-48C0-9CB6-A3ECAB9BF858}" type="presParOf" srcId="{63AD1318-B513-4B93-BCA9-C87CD0D2323A}" destId="{3047549E-AAE7-4FF8-ADCE-7743E71B1122}" srcOrd="2" destOrd="0" presId="urn:microsoft.com/office/officeart/2018/2/layout/IconVerticalSolidList"/>
    <dgm:cxn modelId="{CB235DF3-C64D-4FF0-8258-B32406F950D9}" type="presParOf" srcId="{63AD1318-B513-4B93-BCA9-C87CD0D2323A}" destId="{6C6BE8D9-A322-4581-AD49-661B5696D4E1}" srcOrd="3" destOrd="0" presId="urn:microsoft.com/office/officeart/2018/2/layout/IconVerticalSolidList"/>
    <dgm:cxn modelId="{EDBC8F08-6CAF-4203-97F8-6932C0E178F3}" type="presParOf" srcId="{39CEBD68-E97F-4384-9FC2-41726A8CCB0B}" destId="{33B61EAB-9E75-44FB-8EAB-8146E90B4543}" srcOrd="1" destOrd="0" presId="urn:microsoft.com/office/officeart/2018/2/layout/IconVerticalSolidList"/>
    <dgm:cxn modelId="{D596AEB6-FE47-434C-AECE-FB313F4F3F5E}" type="presParOf" srcId="{39CEBD68-E97F-4384-9FC2-41726A8CCB0B}" destId="{E1206FF2-926A-47D0-A05C-2E98EDDC5BD9}" srcOrd="2" destOrd="0" presId="urn:microsoft.com/office/officeart/2018/2/layout/IconVerticalSolidList"/>
    <dgm:cxn modelId="{70E52EEC-5A1E-4B9C-8E4B-15030A151B95}" type="presParOf" srcId="{E1206FF2-926A-47D0-A05C-2E98EDDC5BD9}" destId="{7770A8B9-1FC8-4992-84BA-FDE82FBED1BE}" srcOrd="0" destOrd="0" presId="urn:microsoft.com/office/officeart/2018/2/layout/IconVerticalSolidList"/>
    <dgm:cxn modelId="{6668BEAC-80F6-44E1-B481-2E5CC803BB3A}" type="presParOf" srcId="{E1206FF2-926A-47D0-A05C-2E98EDDC5BD9}" destId="{AB4F8B5C-8EA8-443E-A930-53A7479C2712}" srcOrd="1" destOrd="0" presId="urn:microsoft.com/office/officeart/2018/2/layout/IconVerticalSolidList"/>
    <dgm:cxn modelId="{57255CCA-F83B-42CD-8A40-D09ECEAB058D}" type="presParOf" srcId="{E1206FF2-926A-47D0-A05C-2E98EDDC5BD9}" destId="{697DB7B2-5DF2-4F0F-9ABB-B2476115FC05}" srcOrd="2" destOrd="0" presId="urn:microsoft.com/office/officeart/2018/2/layout/IconVerticalSolidList"/>
    <dgm:cxn modelId="{06D48F73-35EA-4687-9E63-F9311BB8FE98}" type="presParOf" srcId="{E1206FF2-926A-47D0-A05C-2E98EDDC5BD9}" destId="{B21950D0-FAA6-4B37-B4E9-07B94A252E46}" srcOrd="3" destOrd="0" presId="urn:microsoft.com/office/officeart/2018/2/layout/IconVerticalSolidList"/>
    <dgm:cxn modelId="{44C31E8D-C51D-49AD-BA9A-9DD69F67F743}" type="presParOf" srcId="{39CEBD68-E97F-4384-9FC2-41726A8CCB0B}" destId="{67822130-0EB9-4A93-8461-719F7B623923}" srcOrd="3" destOrd="0" presId="urn:microsoft.com/office/officeart/2018/2/layout/IconVerticalSolidList"/>
    <dgm:cxn modelId="{0145F7C2-76EB-40E3-B9DC-895F3F2936E6}" type="presParOf" srcId="{39CEBD68-E97F-4384-9FC2-41726A8CCB0B}" destId="{2794477C-CD74-4B52-9F5D-45D1E9AC1338}" srcOrd="4" destOrd="0" presId="urn:microsoft.com/office/officeart/2018/2/layout/IconVerticalSolidList"/>
    <dgm:cxn modelId="{6F877CD3-F12F-49F8-B8F3-56D7ECF4C6DA}" type="presParOf" srcId="{2794477C-CD74-4B52-9F5D-45D1E9AC1338}" destId="{77F828F9-1A6A-4517-887F-B4C80AE3CB0D}" srcOrd="0" destOrd="0" presId="urn:microsoft.com/office/officeart/2018/2/layout/IconVerticalSolidList"/>
    <dgm:cxn modelId="{8D90216E-5D16-4194-AA11-48D5528B44AC}" type="presParOf" srcId="{2794477C-CD74-4B52-9F5D-45D1E9AC1338}" destId="{DFEC8A65-1454-4C08-9958-E07C1EAB7DD0}" srcOrd="1" destOrd="0" presId="urn:microsoft.com/office/officeart/2018/2/layout/IconVerticalSolidList"/>
    <dgm:cxn modelId="{D49C88EC-F3CD-4256-98F7-E3EA7180CEE3}" type="presParOf" srcId="{2794477C-CD74-4B52-9F5D-45D1E9AC1338}" destId="{7E811CFD-4E72-40A5-9501-664A58705899}" srcOrd="2" destOrd="0" presId="urn:microsoft.com/office/officeart/2018/2/layout/IconVerticalSolidList"/>
    <dgm:cxn modelId="{4DCD2E15-0FAC-4250-9591-09F1CB8D98BD}" type="presParOf" srcId="{2794477C-CD74-4B52-9F5D-45D1E9AC1338}" destId="{5F53F4BE-CBE5-4267-9808-9209960F0B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49671-AE5E-48CB-9B51-CDE5987040C0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EB73A-2101-4704-B06C-8F12D7F35E8B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BE8D9-A322-4581-AD49-661B5696D4E1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Requires a process to agree priorities so that the political and strategic level officials have a common vision</a:t>
          </a:r>
        </a:p>
      </dsp:txBody>
      <dsp:txXfrm>
        <a:off x="1625711" y="601"/>
        <a:ext cx="3981338" cy="1407541"/>
      </dsp:txXfrm>
    </dsp:sp>
    <dsp:sp modelId="{7770A8B9-1FC8-4992-84BA-FDE82FBED1BE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F8B5C-8EA8-443E-A930-53A7479C2712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950D0-FAA6-4B37-B4E9-07B94A252E46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should facilitate greater collaboration by different agencies in achieving the same objective</a:t>
          </a:r>
        </a:p>
      </dsp:txBody>
      <dsp:txXfrm>
        <a:off x="1625711" y="1760029"/>
        <a:ext cx="3981338" cy="1407541"/>
      </dsp:txXfrm>
    </dsp:sp>
    <dsp:sp modelId="{77F828F9-1A6A-4517-887F-B4C80AE3CB0D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C8A65-1454-4C08-9958-E07C1EAB7DD0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3F4BE-CBE5-4267-9808-9209960F0B4B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process should be built on a risk assessment which includes threats, vulnerabilities, and likely impact of an event if it occurs</a:t>
          </a: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9078-B037-FF41-9BB2-BFEB5A011D9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BED4-295C-1947-80EC-47EF1959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08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1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77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16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5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6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13D3F-E4CD-6A4A-8E05-165061D8359E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3" y="5861558"/>
            <a:ext cx="621665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ohn@jejones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85B2B-D18C-46E5-AF11-A0799A966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3" b="12828"/>
          <a:stretch/>
        </p:blipFill>
        <p:spPr>
          <a:xfrm>
            <a:off x="0" y="-5"/>
            <a:ext cx="12192000" cy="685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8670" y="1958008"/>
            <a:ext cx="4850295" cy="2418923"/>
          </a:xfrm>
        </p:spPr>
        <p:txBody>
          <a:bodyPr anchor="b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</a:rPr>
              <a:t>co-ordinated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responsE</a:t>
            </a:r>
            <a:r>
              <a:rPr lang="en-US" sz="2000" b="1" dirty="0">
                <a:solidFill>
                  <a:schemeClr val="bg1"/>
                </a:solidFill>
              </a:rPr>
              <a:t> to nuclear security </a:t>
            </a:r>
            <a:r>
              <a:rPr lang="en-US" sz="2000" b="1" dirty="0" err="1">
                <a:solidFill>
                  <a:schemeClr val="bg1"/>
                </a:solidFill>
              </a:rPr>
              <a:t>eventS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Challenges and opportunities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n-US" sz="2000" dirty="0"/>
              <a:t>John Jones O.B.E.</a:t>
            </a:r>
          </a:p>
          <a:p>
            <a:r>
              <a:rPr lang="en-US" sz="1400" i="1" dirty="0" err="1"/>
              <a:t>john@jejones.co.uk</a:t>
            </a:r>
            <a:endParaRPr lang="en-US" sz="14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9FA3C6-DEF8-D54C-933B-CEAC93934C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8" y="5812537"/>
            <a:ext cx="621665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6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-0.00544" pathEditMode="relative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00544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2EF-F635-A14B-A743-79EED064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000"/>
              <a:t>Challenge 1</a:t>
            </a:r>
            <a:br>
              <a:rPr lang="en-US" sz="2000"/>
            </a:br>
            <a:r>
              <a:rPr lang="en-US" sz="2000"/>
              <a:t>Joint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66847-480B-8643-BD65-34F0AA4D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GB" sz="1600" dirty="0"/>
              <a:t>Individual agency plans are insufficient</a:t>
            </a:r>
          </a:p>
          <a:p>
            <a:r>
              <a:rPr lang="en-GB" sz="1600" dirty="0"/>
              <a:t>Joint planning and links between existing plans are essential</a:t>
            </a:r>
          </a:p>
          <a:p>
            <a:r>
              <a:rPr lang="en-GB" sz="1600" dirty="0"/>
              <a:t>Joint plans assist in the development of multi-agency concepts of operation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8B658A-BCB0-416E-8F35-A3B57FFD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9" r="1828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052EF-F635-A14B-A743-79EED064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Challenge 2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ownership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4CF1605-20A7-454C-8D41-08A1C76CA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8937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03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2EF-F635-A14B-A743-79EED064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1900"/>
              <a:t>Challenge 3</a:t>
            </a:r>
            <a:br>
              <a:rPr lang="en-US" sz="1900"/>
            </a:br>
            <a:r>
              <a:rPr lang="en-US" sz="1900"/>
              <a:t>capability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BADD-4A00-F348-975C-7DB06A73A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 lnSpcReduction="10000"/>
          </a:bodyPr>
          <a:lstStyle/>
          <a:p>
            <a:r>
              <a:rPr lang="en-GB" sz="1600" dirty="0" err="1"/>
              <a:t>Policy?Legal</a:t>
            </a:r>
            <a:endParaRPr lang="en-GB" sz="1600" dirty="0"/>
          </a:p>
          <a:p>
            <a:r>
              <a:rPr lang="en-GB" sz="1600" dirty="0"/>
              <a:t>Procedures</a:t>
            </a:r>
          </a:p>
          <a:p>
            <a:r>
              <a:rPr lang="en-GB" sz="1600" dirty="0"/>
              <a:t>Organisational</a:t>
            </a:r>
          </a:p>
          <a:p>
            <a:r>
              <a:rPr lang="en-GB" sz="1600" dirty="0"/>
              <a:t>Logistics</a:t>
            </a:r>
          </a:p>
          <a:p>
            <a:r>
              <a:rPr lang="en-GB" sz="1600" dirty="0"/>
              <a:t>Infrastructure</a:t>
            </a:r>
          </a:p>
          <a:p>
            <a:r>
              <a:rPr lang="en-GB" sz="1600" dirty="0"/>
              <a:t>Equipment</a:t>
            </a:r>
          </a:p>
          <a:p>
            <a:r>
              <a:rPr lang="en-GB" sz="1600" dirty="0"/>
              <a:t>Personnel</a:t>
            </a:r>
          </a:p>
          <a:p>
            <a:r>
              <a:rPr lang="en-GB" sz="1600" dirty="0"/>
              <a:t>Information</a:t>
            </a:r>
          </a:p>
          <a:p>
            <a:r>
              <a:rPr lang="en-GB" sz="1600" dirty="0"/>
              <a:t>Training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1D04F-ED03-4E7C-AF5A-4A220A8C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8" r="1287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2EF-F635-A14B-A743-79EED064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/>
              <a:t>Challenge 4</a:t>
            </a:r>
            <a:br>
              <a:rPr lang="en-US" sz="2000"/>
            </a:br>
            <a:r>
              <a:rPr lang="en-US" sz="200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4A71-046D-A942-8E0F-2E14393C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How to ensure that the capability is always ready for changes in the threat level?</a:t>
            </a:r>
          </a:p>
          <a:p>
            <a:r>
              <a:rPr lang="en-US" sz="1600" dirty="0"/>
              <a:t>Need to agree a baseline capability which can be rapidly augmented in times of increased threat without unnecessary expenditure</a:t>
            </a:r>
          </a:p>
          <a:p>
            <a:r>
              <a:rPr lang="en-US" sz="1600" dirty="0"/>
              <a:t>Lessons from exercises and </a:t>
            </a:r>
            <a:r>
              <a:rPr lang="en-US" sz="1600" dirty="0" err="1"/>
              <a:t>rel</a:t>
            </a:r>
            <a:r>
              <a:rPr lang="en-US" sz="1600" dirty="0"/>
              <a:t> incidents must inform the capability development and sustainability arrangements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DB0E3-26A0-4E35-9373-757DEB403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0" r="6887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1D2EC-F459-6B49-89AC-E1E29F8A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2674-F772-2F42-B8D4-F3DCF809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Joint planning, training and exercising assist in developing organisational and functional relationships which are important for an effective response</a:t>
            </a:r>
          </a:p>
          <a:p>
            <a:r>
              <a:rPr lang="en-GB" dirty="0">
                <a:solidFill>
                  <a:schemeClr val="bg1"/>
                </a:solidFill>
              </a:rPr>
              <a:t>A graded approach based on an agreed risk assessment facilitates sensible decisions on investment in capabilities</a:t>
            </a:r>
          </a:p>
          <a:p>
            <a:r>
              <a:rPr lang="en-GB" dirty="0">
                <a:solidFill>
                  <a:schemeClr val="bg1"/>
                </a:solidFill>
              </a:rPr>
              <a:t>A National Framework supports a clear pathway from strategy to operations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18C7A-91DF-4376-A334-9668EAF3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" r="21251" b="-1"/>
          <a:stretch/>
        </p:blipFill>
        <p:spPr>
          <a:xfrm>
            <a:off x="5449919" y="643467"/>
            <a:ext cx="594645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07B-1B15-3F4C-9D8E-40A0B461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597E-CB00-BF4F-9D2D-18C91FA69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John Jones OBE</a:t>
            </a:r>
          </a:p>
          <a:p>
            <a:r>
              <a:rPr lang="en-GB" dirty="0">
                <a:hlinkClick r:id="rId2"/>
              </a:rPr>
              <a:t>john@jejones.co.uk</a:t>
            </a:r>
            <a:endParaRPr lang="en-GB" dirty="0"/>
          </a:p>
          <a:p>
            <a:r>
              <a:rPr lang="en-GB" dirty="0"/>
              <a:t>+44 7817 929145</a:t>
            </a:r>
          </a:p>
        </p:txBody>
      </p:sp>
    </p:spTree>
    <p:extLst>
      <p:ext uri="{BB962C8B-B14F-4D97-AF65-F5344CB8AC3E}">
        <p14:creationId xmlns:p14="http://schemas.microsoft.com/office/powerpoint/2010/main" val="18145696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256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A co-ordinated responsE to nuclear security eventS   Challenges and opportunities </vt:lpstr>
      <vt:lpstr>Challenge 1 Joint Planning</vt:lpstr>
      <vt:lpstr>Challenge 2 ownership</vt:lpstr>
      <vt:lpstr>Challenge 3 capability development</vt:lpstr>
      <vt:lpstr>Challenge 4 sustainability</vt:lpstr>
      <vt:lpstr>Opportunities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co-ordinated responsE to nuclear security eventS   Challenges and opportunities </dc:title>
  <dc:creator>John Jones</dc:creator>
  <cp:lastModifiedBy>John Jones</cp:lastModifiedBy>
  <cp:revision>3</cp:revision>
  <dcterms:created xsi:type="dcterms:W3CDTF">2020-01-28T11:25:04Z</dcterms:created>
  <dcterms:modified xsi:type="dcterms:W3CDTF">2020-01-28T11:47:31Z</dcterms:modified>
</cp:coreProperties>
</file>