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00"/>
    <a:srgbClr val="FFFFFF"/>
    <a:srgbClr val="0000CC"/>
    <a:srgbClr val="00FF99"/>
    <a:srgbClr val="99CCFF"/>
    <a:srgbClr val="00FF00"/>
    <a:srgbClr val="FF99FF"/>
    <a:srgbClr val="FF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6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22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F5DB4-DEAE-480F-9679-73B6517DAB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363AD-0725-4F4C-BFEE-444EA07D4EF1}">
      <dgm:prSet phldrT="[Text]"/>
      <dgm:spPr/>
      <dgm:t>
        <a:bodyPr lIns="144000" rIns="144000"/>
        <a:lstStyle/>
        <a:p>
          <a:r>
            <a:rPr lang="en-US" dirty="0"/>
            <a:t>Routine and emergency preparedness and response</a:t>
          </a:r>
        </a:p>
      </dgm:t>
    </dgm:pt>
    <dgm:pt modelId="{158E5725-A029-42DF-811C-6432094195A5}" type="parTrans" cxnId="{E590DAFF-589F-4BA8-8EE8-1B3CB0C61755}">
      <dgm:prSet/>
      <dgm:spPr/>
      <dgm:t>
        <a:bodyPr/>
        <a:lstStyle/>
        <a:p>
          <a:endParaRPr lang="en-US"/>
        </a:p>
      </dgm:t>
    </dgm:pt>
    <dgm:pt modelId="{C71BE8E1-2158-43F6-A081-05B391253AD6}" type="sibTrans" cxnId="{E590DAFF-589F-4BA8-8EE8-1B3CB0C61755}">
      <dgm:prSet/>
      <dgm:spPr/>
      <dgm:t>
        <a:bodyPr/>
        <a:lstStyle/>
        <a:p>
          <a:endParaRPr lang="en-US"/>
        </a:p>
      </dgm:t>
    </dgm:pt>
    <dgm:pt modelId="{0754FB06-38DF-4C1E-8EDE-C4C4E4895E97}">
      <dgm:prSet/>
      <dgm:spPr/>
      <dgm:t>
        <a:bodyPr lIns="144000" rIns="144000"/>
        <a:lstStyle/>
        <a:p>
          <a:r>
            <a:rPr lang="en-US" dirty="0"/>
            <a:t>Feedback: user interface, weather condition, etc. </a:t>
          </a:r>
        </a:p>
      </dgm:t>
    </dgm:pt>
    <dgm:pt modelId="{5F4824CF-4F68-471A-BBF6-4390DD5DDD70}" type="sibTrans" cxnId="{31C4E996-5942-4188-983A-AAE309BBD2EC}">
      <dgm:prSet/>
      <dgm:spPr/>
      <dgm:t>
        <a:bodyPr/>
        <a:lstStyle/>
        <a:p>
          <a:endParaRPr lang="en-US"/>
        </a:p>
      </dgm:t>
    </dgm:pt>
    <dgm:pt modelId="{30062D2D-4F11-485F-9CB3-13193E367E33}" type="parTrans" cxnId="{31C4E996-5942-4188-983A-AAE309BBD2EC}">
      <dgm:prSet/>
      <dgm:spPr/>
      <dgm:t>
        <a:bodyPr/>
        <a:lstStyle/>
        <a:p>
          <a:endParaRPr lang="en-US"/>
        </a:p>
      </dgm:t>
    </dgm:pt>
    <dgm:pt modelId="{8F02D2FA-C653-49D9-B3CB-BF6117D787FE}">
      <dgm:prSet phldrT="[Text]"/>
      <dgm:spPr/>
      <dgm:t>
        <a:bodyPr lIns="144000" rIns="144000"/>
        <a:lstStyle/>
        <a:p>
          <a:r>
            <a:rPr lang="en-US" dirty="0"/>
            <a:t>Maintenance and consult program</a:t>
          </a:r>
        </a:p>
      </dgm:t>
    </dgm:pt>
    <dgm:pt modelId="{93BC2E80-D2BC-4529-92B2-B78BCA76D007}" type="sibTrans" cxnId="{9A4C72ED-6AFF-41CF-AC4B-EF3734516470}">
      <dgm:prSet/>
      <dgm:spPr/>
      <dgm:t>
        <a:bodyPr/>
        <a:lstStyle/>
        <a:p>
          <a:endParaRPr lang="en-US"/>
        </a:p>
      </dgm:t>
    </dgm:pt>
    <dgm:pt modelId="{520EBB8D-A8C6-463B-B8DC-A6E68D44F5F8}" type="parTrans" cxnId="{9A4C72ED-6AFF-41CF-AC4B-EF3734516470}">
      <dgm:prSet/>
      <dgm:spPr/>
      <dgm:t>
        <a:bodyPr/>
        <a:lstStyle/>
        <a:p>
          <a:endParaRPr lang="en-US"/>
        </a:p>
      </dgm:t>
    </dgm:pt>
    <dgm:pt modelId="{B95AE0C6-55E5-4A92-8153-23FA847B3793}">
      <dgm:prSet phldrT="[Text]"/>
      <dgm:spPr/>
      <dgm:t>
        <a:bodyPr lIns="144000" rIns="144000"/>
        <a:lstStyle/>
        <a:p>
          <a:r>
            <a:rPr lang="en-US" dirty="0"/>
            <a:t>Develop Standard Operation Procedure (SOP)</a:t>
          </a:r>
        </a:p>
      </dgm:t>
    </dgm:pt>
    <dgm:pt modelId="{AF17BE4C-9198-40DD-AF6E-B5543ED7BE33}" type="sibTrans" cxnId="{64A49D39-FEF4-4C7F-A081-11A3D9E90A1A}">
      <dgm:prSet/>
      <dgm:spPr/>
      <dgm:t>
        <a:bodyPr/>
        <a:lstStyle/>
        <a:p>
          <a:endParaRPr lang="en-US"/>
        </a:p>
      </dgm:t>
    </dgm:pt>
    <dgm:pt modelId="{51F2CA64-FB36-4746-9F24-2292ADCEB717}" type="parTrans" cxnId="{64A49D39-FEF4-4C7F-A081-11A3D9E90A1A}">
      <dgm:prSet/>
      <dgm:spPr/>
      <dgm:t>
        <a:bodyPr/>
        <a:lstStyle/>
        <a:p>
          <a:endParaRPr lang="en-US"/>
        </a:p>
      </dgm:t>
    </dgm:pt>
    <dgm:pt modelId="{0670DEEC-D587-46B7-B753-5BCCA66AF1BB}" type="pres">
      <dgm:prSet presAssocID="{0DFF5DB4-DEAE-480F-9679-73B6517DABFB}" presName="outerComposite" presStyleCnt="0">
        <dgm:presLayoutVars>
          <dgm:chMax val="5"/>
          <dgm:dir/>
          <dgm:resizeHandles val="exact"/>
        </dgm:presLayoutVars>
      </dgm:prSet>
      <dgm:spPr/>
    </dgm:pt>
    <dgm:pt modelId="{3C2EC690-A524-47F0-9BCC-2009B25EE3B4}" type="pres">
      <dgm:prSet presAssocID="{0DFF5DB4-DEAE-480F-9679-73B6517DABFB}" presName="dummyMaxCanvas" presStyleCnt="0">
        <dgm:presLayoutVars/>
      </dgm:prSet>
      <dgm:spPr/>
    </dgm:pt>
    <dgm:pt modelId="{7145E275-6F85-4ABB-8948-EB6A638BC9CA}" type="pres">
      <dgm:prSet presAssocID="{0DFF5DB4-DEAE-480F-9679-73B6517DABFB}" presName="FourNodes_1" presStyleLbl="node1" presStyleIdx="0" presStyleCnt="4">
        <dgm:presLayoutVars>
          <dgm:bulletEnabled val="1"/>
        </dgm:presLayoutVars>
      </dgm:prSet>
      <dgm:spPr/>
    </dgm:pt>
    <dgm:pt modelId="{D2797DD9-C58F-4ACD-9539-7C76A02F39D5}" type="pres">
      <dgm:prSet presAssocID="{0DFF5DB4-DEAE-480F-9679-73B6517DABFB}" presName="FourNodes_2" presStyleLbl="node1" presStyleIdx="1" presStyleCnt="4" custLinFactNeighborX="496">
        <dgm:presLayoutVars>
          <dgm:bulletEnabled val="1"/>
        </dgm:presLayoutVars>
      </dgm:prSet>
      <dgm:spPr/>
    </dgm:pt>
    <dgm:pt modelId="{AD530B08-CF20-4B7D-A44B-95393ED74052}" type="pres">
      <dgm:prSet presAssocID="{0DFF5DB4-DEAE-480F-9679-73B6517DABFB}" presName="FourNodes_3" presStyleLbl="node1" presStyleIdx="2" presStyleCnt="4">
        <dgm:presLayoutVars>
          <dgm:bulletEnabled val="1"/>
        </dgm:presLayoutVars>
      </dgm:prSet>
      <dgm:spPr/>
    </dgm:pt>
    <dgm:pt modelId="{7DE3B9BD-14D2-4962-B3E7-7B5AC34D51C9}" type="pres">
      <dgm:prSet presAssocID="{0DFF5DB4-DEAE-480F-9679-73B6517DABFB}" presName="FourNodes_4" presStyleLbl="node1" presStyleIdx="3" presStyleCnt="4">
        <dgm:presLayoutVars>
          <dgm:bulletEnabled val="1"/>
        </dgm:presLayoutVars>
      </dgm:prSet>
      <dgm:spPr/>
    </dgm:pt>
    <dgm:pt modelId="{D11E3867-A468-4FAA-A063-543C2CEA7855}" type="pres">
      <dgm:prSet presAssocID="{0DFF5DB4-DEAE-480F-9679-73B6517DABFB}" presName="FourConn_1-2" presStyleLbl="fgAccFollowNode1" presStyleIdx="0" presStyleCnt="3">
        <dgm:presLayoutVars>
          <dgm:bulletEnabled val="1"/>
        </dgm:presLayoutVars>
      </dgm:prSet>
      <dgm:spPr/>
    </dgm:pt>
    <dgm:pt modelId="{CC30C3CA-2DA0-402B-A31A-950925059575}" type="pres">
      <dgm:prSet presAssocID="{0DFF5DB4-DEAE-480F-9679-73B6517DABFB}" presName="FourConn_2-3" presStyleLbl="fgAccFollowNode1" presStyleIdx="1" presStyleCnt="3">
        <dgm:presLayoutVars>
          <dgm:bulletEnabled val="1"/>
        </dgm:presLayoutVars>
      </dgm:prSet>
      <dgm:spPr/>
    </dgm:pt>
    <dgm:pt modelId="{3519A3E9-51B3-4D7D-ACDF-73228EECA49D}" type="pres">
      <dgm:prSet presAssocID="{0DFF5DB4-DEAE-480F-9679-73B6517DABFB}" presName="FourConn_3-4" presStyleLbl="fgAccFollowNode1" presStyleIdx="2" presStyleCnt="3">
        <dgm:presLayoutVars>
          <dgm:bulletEnabled val="1"/>
        </dgm:presLayoutVars>
      </dgm:prSet>
      <dgm:spPr/>
    </dgm:pt>
    <dgm:pt modelId="{1B98058B-F76F-4BAF-A62B-4910B10D2E30}" type="pres">
      <dgm:prSet presAssocID="{0DFF5DB4-DEAE-480F-9679-73B6517DABFB}" presName="FourNodes_1_text" presStyleLbl="node1" presStyleIdx="3" presStyleCnt="4">
        <dgm:presLayoutVars>
          <dgm:bulletEnabled val="1"/>
        </dgm:presLayoutVars>
      </dgm:prSet>
      <dgm:spPr/>
    </dgm:pt>
    <dgm:pt modelId="{7A316E6C-CA2B-429D-86F6-69ADA91FFCF6}" type="pres">
      <dgm:prSet presAssocID="{0DFF5DB4-DEAE-480F-9679-73B6517DABFB}" presName="FourNodes_2_text" presStyleLbl="node1" presStyleIdx="3" presStyleCnt="4">
        <dgm:presLayoutVars>
          <dgm:bulletEnabled val="1"/>
        </dgm:presLayoutVars>
      </dgm:prSet>
      <dgm:spPr/>
    </dgm:pt>
    <dgm:pt modelId="{2A58BF41-436A-4B45-8711-ED23F414F352}" type="pres">
      <dgm:prSet presAssocID="{0DFF5DB4-DEAE-480F-9679-73B6517DABFB}" presName="FourNodes_3_text" presStyleLbl="node1" presStyleIdx="3" presStyleCnt="4">
        <dgm:presLayoutVars>
          <dgm:bulletEnabled val="1"/>
        </dgm:presLayoutVars>
      </dgm:prSet>
      <dgm:spPr/>
    </dgm:pt>
    <dgm:pt modelId="{8E98469E-D913-495D-8F01-18DD222CDCC2}" type="pres">
      <dgm:prSet presAssocID="{0DFF5DB4-DEAE-480F-9679-73B6517DABF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4A9A20C-D6DD-4BD3-A34A-16D55EE05203}" type="presOf" srcId="{93BC2E80-D2BC-4529-92B2-B78BCA76D007}" destId="{3519A3E9-51B3-4D7D-ACDF-73228EECA49D}" srcOrd="0" destOrd="0" presId="urn:microsoft.com/office/officeart/2005/8/layout/vProcess5"/>
    <dgm:cxn modelId="{9AC23513-3269-463A-A5D3-0D3111A89408}" type="presOf" srcId="{C71BE8E1-2158-43F6-A081-05B391253AD6}" destId="{D11E3867-A468-4FAA-A063-543C2CEA7855}" srcOrd="0" destOrd="0" presId="urn:microsoft.com/office/officeart/2005/8/layout/vProcess5"/>
    <dgm:cxn modelId="{4C38B028-AD81-4A26-9605-49D4538E6EFE}" type="presOf" srcId="{8F02D2FA-C653-49D9-B3CB-BF6117D787FE}" destId="{AD530B08-CF20-4B7D-A44B-95393ED74052}" srcOrd="0" destOrd="0" presId="urn:microsoft.com/office/officeart/2005/8/layout/vProcess5"/>
    <dgm:cxn modelId="{64A49D39-FEF4-4C7F-A081-11A3D9E90A1A}" srcId="{0DFF5DB4-DEAE-480F-9679-73B6517DABFB}" destId="{B95AE0C6-55E5-4A92-8153-23FA847B3793}" srcOrd="1" destOrd="0" parTransId="{51F2CA64-FB36-4746-9F24-2292ADCEB717}" sibTransId="{AF17BE4C-9198-40DD-AF6E-B5543ED7BE33}"/>
    <dgm:cxn modelId="{00A96A5C-183A-4E54-BB5D-D92EFA6BEB57}" type="presOf" srcId="{B95AE0C6-55E5-4A92-8153-23FA847B3793}" destId="{D2797DD9-C58F-4ACD-9539-7C76A02F39D5}" srcOrd="0" destOrd="0" presId="urn:microsoft.com/office/officeart/2005/8/layout/vProcess5"/>
    <dgm:cxn modelId="{578D8947-C1FA-4432-A21A-AFDBBDE24AD6}" type="presOf" srcId="{8F02D2FA-C653-49D9-B3CB-BF6117D787FE}" destId="{2A58BF41-436A-4B45-8711-ED23F414F352}" srcOrd="1" destOrd="0" presId="urn:microsoft.com/office/officeart/2005/8/layout/vProcess5"/>
    <dgm:cxn modelId="{B8E49B6D-934B-492E-B219-644D1EE6F59D}" type="presOf" srcId="{0754FB06-38DF-4C1E-8EDE-C4C4E4895E97}" destId="{7DE3B9BD-14D2-4962-B3E7-7B5AC34D51C9}" srcOrd="0" destOrd="0" presId="urn:microsoft.com/office/officeart/2005/8/layout/vProcess5"/>
    <dgm:cxn modelId="{C864BC54-2D69-4318-A756-A770C3236174}" type="presOf" srcId="{247363AD-0725-4F4C-BFEE-444EA07D4EF1}" destId="{1B98058B-F76F-4BAF-A62B-4910B10D2E30}" srcOrd="1" destOrd="0" presId="urn:microsoft.com/office/officeart/2005/8/layout/vProcess5"/>
    <dgm:cxn modelId="{95D3127A-9804-4495-A262-255A9167F772}" type="presOf" srcId="{AF17BE4C-9198-40DD-AF6E-B5543ED7BE33}" destId="{CC30C3CA-2DA0-402B-A31A-950925059575}" srcOrd="0" destOrd="0" presId="urn:microsoft.com/office/officeart/2005/8/layout/vProcess5"/>
    <dgm:cxn modelId="{31C4E996-5942-4188-983A-AAE309BBD2EC}" srcId="{0DFF5DB4-DEAE-480F-9679-73B6517DABFB}" destId="{0754FB06-38DF-4C1E-8EDE-C4C4E4895E97}" srcOrd="3" destOrd="0" parTransId="{30062D2D-4F11-485F-9CB3-13193E367E33}" sibTransId="{5F4824CF-4F68-471A-BBF6-4390DD5DDD70}"/>
    <dgm:cxn modelId="{61B29A9A-5052-4615-BBAA-539B7DD058A3}" type="presOf" srcId="{B95AE0C6-55E5-4A92-8153-23FA847B3793}" destId="{7A316E6C-CA2B-429D-86F6-69ADA91FFCF6}" srcOrd="1" destOrd="0" presId="urn:microsoft.com/office/officeart/2005/8/layout/vProcess5"/>
    <dgm:cxn modelId="{F0B791AF-F837-43E1-A3A3-3EEF58AC0DBC}" type="presOf" srcId="{0DFF5DB4-DEAE-480F-9679-73B6517DABFB}" destId="{0670DEEC-D587-46B7-B753-5BCCA66AF1BB}" srcOrd="0" destOrd="0" presId="urn:microsoft.com/office/officeart/2005/8/layout/vProcess5"/>
    <dgm:cxn modelId="{2D5C49C9-4DEA-43B4-B2F0-C027AC5AAC70}" type="presOf" srcId="{0754FB06-38DF-4C1E-8EDE-C4C4E4895E97}" destId="{8E98469E-D913-495D-8F01-18DD222CDCC2}" srcOrd="1" destOrd="0" presId="urn:microsoft.com/office/officeart/2005/8/layout/vProcess5"/>
    <dgm:cxn modelId="{C8B359CE-86B5-4FAF-B551-94C21F16E042}" type="presOf" srcId="{247363AD-0725-4F4C-BFEE-444EA07D4EF1}" destId="{7145E275-6F85-4ABB-8948-EB6A638BC9CA}" srcOrd="0" destOrd="0" presId="urn:microsoft.com/office/officeart/2005/8/layout/vProcess5"/>
    <dgm:cxn modelId="{9A4C72ED-6AFF-41CF-AC4B-EF3734516470}" srcId="{0DFF5DB4-DEAE-480F-9679-73B6517DABFB}" destId="{8F02D2FA-C653-49D9-B3CB-BF6117D787FE}" srcOrd="2" destOrd="0" parTransId="{520EBB8D-A8C6-463B-B8DC-A6E68D44F5F8}" sibTransId="{93BC2E80-D2BC-4529-92B2-B78BCA76D007}"/>
    <dgm:cxn modelId="{E590DAFF-589F-4BA8-8EE8-1B3CB0C61755}" srcId="{0DFF5DB4-DEAE-480F-9679-73B6517DABFB}" destId="{247363AD-0725-4F4C-BFEE-444EA07D4EF1}" srcOrd="0" destOrd="0" parTransId="{158E5725-A029-42DF-811C-6432094195A5}" sibTransId="{C71BE8E1-2158-43F6-A081-05B391253AD6}"/>
    <dgm:cxn modelId="{C91C7EAA-3DA7-47C7-BAFC-D6BDD06E18F0}" type="presParOf" srcId="{0670DEEC-D587-46B7-B753-5BCCA66AF1BB}" destId="{3C2EC690-A524-47F0-9BCC-2009B25EE3B4}" srcOrd="0" destOrd="0" presId="urn:microsoft.com/office/officeart/2005/8/layout/vProcess5"/>
    <dgm:cxn modelId="{A8B0C245-A3C4-4913-A4E3-1540BBD9CB8B}" type="presParOf" srcId="{0670DEEC-D587-46B7-B753-5BCCA66AF1BB}" destId="{7145E275-6F85-4ABB-8948-EB6A638BC9CA}" srcOrd="1" destOrd="0" presId="urn:microsoft.com/office/officeart/2005/8/layout/vProcess5"/>
    <dgm:cxn modelId="{766BB9EB-CAFD-43AD-BBB5-992A2CB93027}" type="presParOf" srcId="{0670DEEC-D587-46B7-B753-5BCCA66AF1BB}" destId="{D2797DD9-C58F-4ACD-9539-7C76A02F39D5}" srcOrd="2" destOrd="0" presId="urn:microsoft.com/office/officeart/2005/8/layout/vProcess5"/>
    <dgm:cxn modelId="{63BD775F-0738-48C5-8898-A56C6D47B877}" type="presParOf" srcId="{0670DEEC-D587-46B7-B753-5BCCA66AF1BB}" destId="{AD530B08-CF20-4B7D-A44B-95393ED74052}" srcOrd="3" destOrd="0" presId="urn:microsoft.com/office/officeart/2005/8/layout/vProcess5"/>
    <dgm:cxn modelId="{9E245F0C-A40D-4FDD-9E7E-DFFE937850CF}" type="presParOf" srcId="{0670DEEC-D587-46B7-B753-5BCCA66AF1BB}" destId="{7DE3B9BD-14D2-4962-B3E7-7B5AC34D51C9}" srcOrd="4" destOrd="0" presId="urn:microsoft.com/office/officeart/2005/8/layout/vProcess5"/>
    <dgm:cxn modelId="{37F2ECBC-AE13-4FEF-997C-33EC9E74CD43}" type="presParOf" srcId="{0670DEEC-D587-46B7-B753-5BCCA66AF1BB}" destId="{D11E3867-A468-4FAA-A063-543C2CEA7855}" srcOrd="5" destOrd="0" presId="urn:microsoft.com/office/officeart/2005/8/layout/vProcess5"/>
    <dgm:cxn modelId="{B6CBEAF8-2EFD-47C9-BE2C-284149A6BC71}" type="presParOf" srcId="{0670DEEC-D587-46B7-B753-5BCCA66AF1BB}" destId="{CC30C3CA-2DA0-402B-A31A-950925059575}" srcOrd="6" destOrd="0" presId="urn:microsoft.com/office/officeart/2005/8/layout/vProcess5"/>
    <dgm:cxn modelId="{3ED46329-40B1-4B62-9170-40AE67C531E3}" type="presParOf" srcId="{0670DEEC-D587-46B7-B753-5BCCA66AF1BB}" destId="{3519A3E9-51B3-4D7D-ACDF-73228EECA49D}" srcOrd="7" destOrd="0" presId="urn:microsoft.com/office/officeart/2005/8/layout/vProcess5"/>
    <dgm:cxn modelId="{B230E915-2FF8-4770-AB40-1FB956D1F581}" type="presParOf" srcId="{0670DEEC-D587-46B7-B753-5BCCA66AF1BB}" destId="{1B98058B-F76F-4BAF-A62B-4910B10D2E30}" srcOrd="8" destOrd="0" presId="urn:microsoft.com/office/officeart/2005/8/layout/vProcess5"/>
    <dgm:cxn modelId="{6E82D8BD-4762-485C-88B5-F892A03B5102}" type="presParOf" srcId="{0670DEEC-D587-46B7-B753-5BCCA66AF1BB}" destId="{7A316E6C-CA2B-429D-86F6-69ADA91FFCF6}" srcOrd="9" destOrd="0" presId="urn:microsoft.com/office/officeart/2005/8/layout/vProcess5"/>
    <dgm:cxn modelId="{6B2E9A62-6A8C-4761-87AA-4A7CD18937CD}" type="presParOf" srcId="{0670DEEC-D587-46B7-B753-5BCCA66AF1BB}" destId="{2A58BF41-436A-4B45-8711-ED23F414F352}" srcOrd="10" destOrd="0" presId="urn:microsoft.com/office/officeart/2005/8/layout/vProcess5"/>
    <dgm:cxn modelId="{75676379-712B-4B26-8FF1-F1732E9A5CC1}" type="presParOf" srcId="{0670DEEC-D587-46B7-B753-5BCCA66AF1BB}" destId="{8E98469E-D913-495D-8F01-18DD222CDC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5E275-6F85-4ABB-8948-EB6A638BC9CA}">
      <dsp:nvSpPr>
        <dsp:cNvPr id="0" name=""/>
        <dsp:cNvSpPr/>
      </dsp:nvSpPr>
      <dsp:spPr>
        <a:xfrm>
          <a:off x="0" y="0"/>
          <a:ext cx="5357395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87630" rIns="14400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Routine and emergency preparedness and response</a:t>
          </a:r>
        </a:p>
      </dsp:txBody>
      <dsp:txXfrm>
        <a:off x="0" y="0"/>
        <a:ext cx="4369436" cy="894080"/>
      </dsp:txXfrm>
    </dsp:sp>
    <dsp:sp modelId="{D2797DD9-C58F-4ACD-9539-7C76A02F39D5}">
      <dsp:nvSpPr>
        <dsp:cNvPr id="0" name=""/>
        <dsp:cNvSpPr/>
      </dsp:nvSpPr>
      <dsp:spPr>
        <a:xfrm>
          <a:off x="475254" y="1056640"/>
          <a:ext cx="5357395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87630" rIns="14400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Standard Operation Procedure (SOP)</a:t>
          </a:r>
        </a:p>
      </dsp:txBody>
      <dsp:txXfrm>
        <a:off x="475254" y="1056640"/>
        <a:ext cx="4327561" cy="894080"/>
      </dsp:txXfrm>
    </dsp:sp>
    <dsp:sp modelId="{AD530B08-CF20-4B7D-A44B-95393ED74052}">
      <dsp:nvSpPr>
        <dsp:cNvPr id="0" name=""/>
        <dsp:cNvSpPr/>
      </dsp:nvSpPr>
      <dsp:spPr>
        <a:xfrm>
          <a:off x="890666" y="2113280"/>
          <a:ext cx="5357395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87630" rIns="14400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Maintenance and consult program</a:t>
          </a:r>
        </a:p>
      </dsp:txBody>
      <dsp:txXfrm>
        <a:off x="890666" y="2113280"/>
        <a:ext cx="4334258" cy="894080"/>
      </dsp:txXfrm>
    </dsp:sp>
    <dsp:sp modelId="{7DE3B9BD-14D2-4962-B3E7-7B5AC34D51C9}">
      <dsp:nvSpPr>
        <dsp:cNvPr id="0" name=""/>
        <dsp:cNvSpPr/>
      </dsp:nvSpPr>
      <dsp:spPr>
        <a:xfrm>
          <a:off x="1339348" y="3169919"/>
          <a:ext cx="5357395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87630" rIns="14400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Feedback: user interface, weather condition, etc. </a:t>
          </a:r>
        </a:p>
      </dsp:txBody>
      <dsp:txXfrm>
        <a:off x="1339348" y="3169919"/>
        <a:ext cx="4327561" cy="894080"/>
      </dsp:txXfrm>
    </dsp:sp>
    <dsp:sp modelId="{D11E3867-A468-4FAA-A063-543C2CEA7855}">
      <dsp:nvSpPr>
        <dsp:cNvPr id="0" name=""/>
        <dsp:cNvSpPr/>
      </dsp:nvSpPr>
      <dsp:spPr>
        <a:xfrm>
          <a:off x="4776243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776243" y="684783"/>
        <a:ext cx="581152" cy="581152"/>
      </dsp:txXfrm>
    </dsp:sp>
    <dsp:sp modelId="{CC30C3CA-2DA0-402B-A31A-950925059575}">
      <dsp:nvSpPr>
        <dsp:cNvPr id="0" name=""/>
        <dsp:cNvSpPr/>
      </dsp:nvSpPr>
      <dsp:spPr>
        <a:xfrm>
          <a:off x="5224925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24925" y="1741423"/>
        <a:ext cx="581152" cy="581152"/>
      </dsp:txXfrm>
    </dsp:sp>
    <dsp:sp modelId="{3519A3E9-51B3-4D7D-ACDF-73228EECA49D}">
      <dsp:nvSpPr>
        <dsp:cNvPr id="0" name=""/>
        <dsp:cNvSpPr/>
      </dsp:nvSpPr>
      <dsp:spPr>
        <a:xfrm>
          <a:off x="5666910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66910" y="2798064"/>
        <a:ext cx="581152" cy="58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C72D5-7005-4362-9492-0138A5A39095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7368-225A-41BD-9054-3DC2AF3CE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72EF-3D1A-4FF5-A56C-39CC33D6F41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9F3-5DEA-4D95-83DF-EA9973D80074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9DC5-D77D-4418-8105-F8B5966F894A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AF3C-4499-4F17-8C6D-EB0643711C3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A20B-3A7D-4B53-8191-D965F9F8F10F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89A5-B781-448B-BD4F-9DF1BE6C7481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371B-769D-4D08-B195-C76E4B7C3575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1AB-9708-4CC7-BC04-1A14B6025D7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D2F3-2257-4DE1-A79C-F9E4BA61C2A7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7031-E651-4A19-A51F-D8CE6843293F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213-2F98-49F9-AA77-6E010180E537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8A4C-479A-478B-9AE2-C6EF1B125DA3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0EB7-10D4-4154-BDC1-6225F47B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slide" Target="slide6.xml"/><Relationship Id="rId5" Type="http://schemas.openxmlformats.org/officeDocument/2006/relationships/image" Target="../media/image31.wmf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2.xml"/><Relationship Id="rId1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jpeg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8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12.jpeg"/><Relationship Id="rId12" Type="http://schemas.openxmlformats.org/officeDocument/2006/relationships/slide" Target="slide6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4.jpe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image" Target="../media/image19.png"/><Relationship Id="rId12" Type="http://schemas.openxmlformats.org/officeDocument/2006/relationships/slide" Target="slide9.xml"/><Relationship Id="rId2" Type="http://schemas.openxmlformats.org/officeDocument/2006/relationships/slide" Target="slide6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slide" Target="slide8.xml"/><Relationship Id="rId5" Type="http://schemas.openxmlformats.org/officeDocument/2006/relationships/image" Target="../media/image17.jpeg"/><Relationship Id="rId1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16.jpeg"/><Relationship Id="rId9" Type="http://schemas.openxmlformats.org/officeDocument/2006/relationships/slide" Target="slide11.xml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image" Target="../media/image23.png"/><Relationship Id="rId12" Type="http://schemas.openxmlformats.org/officeDocument/2006/relationships/slide" Target="slide10.xml"/><Relationship Id="rId2" Type="http://schemas.openxmlformats.org/officeDocument/2006/relationships/slide" Target="slide7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slide" Target="slide9.xml"/><Relationship Id="rId5" Type="http://schemas.openxmlformats.org/officeDocument/2006/relationships/image" Target="../media/image21.jpeg"/><Relationship Id="rId1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20.jpeg"/><Relationship Id="rId9" Type="http://schemas.openxmlformats.org/officeDocument/2006/relationships/slide" Target="slide11.xml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5.xml"/><Relationship Id="rId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jpeg"/><Relationship Id="rId1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25.jpeg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diagramData" Target="../diagrams/data1.xml"/><Relationship Id="rId18" Type="http://schemas.openxmlformats.org/officeDocument/2006/relationships/image" Target="../media/image28.jpeg"/><Relationship Id="rId3" Type="http://schemas.openxmlformats.org/officeDocument/2006/relationships/slide" Target="slide9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microsoft.com/office/2007/relationships/diagramDrawing" Target="../diagrams/drawing1.xml"/><Relationship Id="rId2" Type="http://schemas.openxmlformats.org/officeDocument/2006/relationships/slide" Target="slide10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slide" Target="slide11.xml"/><Relationship Id="rId15" Type="http://schemas.openxmlformats.org/officeDocument/2006/relationships/diagramQuickStyle" Target="../diagrams/quickStyle1.xml"/><Relationship Id="rId10" Type="http://schemas.openxmlformats.org/officeDocument/2006/relationships/slide" Target="slide6.xml"/><Relationship Id="rId19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iaea.org/sites/default/files/styles/2016_landing_page_banner_1140x300/public/images/cn-278-banner_1140x300.jpg?itok=p3ucP1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63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Sustainable</a:t>
            </a: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Border Monitoring Activities in Thailand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08012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Kalaya</a:t>
            </a:r>
            <a:r>
              <a:rPr lang="en-US" sz="2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Changkrueng</a:t>
            </a:r>
            <a:r>
              <a:rPr lang="th-TH" sz="2200" b="1" u="sng" baseline="24000" dirty="0">
                <a:solidFill>
                  <a:schemeClr val="tx1"/>
                </a:solidFill>
                <a:latin typeface="Arial" pitchFamily="34" charset="0"/>
              </a:rPr>
              <a:t>*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Saowaluck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Thong</a:t>
            </a:r>
            <a:r>
              <a:rPr lang="th-TH" sz="2200" dirty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Paphon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Phaukkachane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Ladapa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Srijittawa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Areerak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Rueanngoen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th-TH" sz="2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Harinate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Mungpayaban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l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Arug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Wititteeranon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437112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of Atoms for Peace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Ministry of Higher Education Science Research and Innovation, Thailand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kalaya.c@oap.go.th</a:t>
            </a:r>
            <a:endParaRPr kumimoji="0" lang="en-GB" sz="2000" b="1" i="0" u="none" strike="noStrike" kern="1200" cap="none" spc="0" normalizeH="0" baseline="30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00392" y="6021288"/>
            <a:ext cx="720080" cy="612000"/>
          </a:xfrm>
          <a:prstGeom prst="rightArrow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AP-Logo-colour-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288286"/>
            <a:ext cx="1224136" cy="1212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768304" y="6165304"/>
            <a:ext cx="5400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744154" y="4001130"/>
            <a:ext cx="480441" cy="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Yes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7" name="AutoShape 109"/>
          <p:cNvCxnSpPr>
            <a:cxnSpLocks noChangeShapeType="1"/>
          </p:cNvCxnSpPr>
          <p:nvPr/>
        </p:nvCxnSpPr>
        <p:spPr bwMode="auto">
          <a:xfrm>
            <a:off x="1375662" y="3602413"/>
            <a:ext cx="44329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2420745" y="1514724"/>
            <a:ext cx="468058" cy="240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Yes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1437574" y="1061524"/>
            <a:ext cx="502730" cy="1931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No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>
            <a:off x="1296414" y="3362193"/>
            <a:ext cx="505206" cy="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No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Diamond 88"/>
          <p:cNvSpPr>
            <a:spLocks noChangeArrowheads="1"/>
          </p:cNvSpPr>
          <p:nvPr/>
        </p:nvSpPr>
        <p:spPr bwMode="auto">
          <a:xfrm>
            <a:off x="4972814" y="2871846"/>
            <a:ext cx="1758314" cy="998029"/>
          </a:xfrm>
          <a:prstGeom prst="diamond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1271649" y="2428552"/>
            <a:ext cx="468058" cy="240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Yes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Text Box 115"/>
          <p:cNvSpPr txBox="1">
            <a:spLocks noChangeArrowheads="1"/>
          </p:cNvSpPr>
          <p:nvPr/>
        </p:nvSpPr>
        <p:spPr bwMode="auto">
          <a:xfrm>
            <a:off x="2495040" y="3032818"/>
            <a:ext cx="502729" cy="230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No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64" name="Straight Arrow Connector 106"/>
          <p:cNvCxnSpPr>
            <a:cxnSpLocks noChangeShapeType="1"/>
          </p:cNvCxnSpPr>
          <p:nvPr/>
        </p:nvCxnSpPr>
        <p:spPr bwMode="auto">
          <a:xfrm>
            <a:off x="3146358" y="5813928"/>
            <a:ext cx="2016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65" name="AutoShape 3"/>
          <p:cNvSpPr>
            <a:spLocks noChangeArrowheads="1"/>
          </p:cNvSpPr>
          <p:nvPr/>
        </p:nvSpPr>
        <p:spPr bwMode="auto">
          <a:xfrm>
            <a:off x="288478" y="167508"/>
            <a:ext cx="1287780" cy="609219"/>
          </a:xfrm>
          <a:prstGeom prst="flowChartAlternateProcess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Nuclear and radiological accident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/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Angsana New" pitchFamily="18" charset="-34"/>
              </a:rPr>
              <a:t>nuclear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terrorism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" name="AutoShape 4"/>
          <p:cNvSpPr>
            <a:spLocks noChangeArrowheads="1"/>
          </p:cNvSpPr>
          <p:nvPr/>
        </p:nvSpPr>
        <p:spPr bwMode="auto">
          <a:xfrm>
            <a:off x="1908108" y="246756"/>
            <a:ext cx="1230821" cy="507682"/>
          </a:xfrm>
          <a:prstGeom prst="flowChartProcess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The first responder notify local police and OAP</a:t>
            </a:r>
            <a:r>
              <a:rPr kumimoji="0" lang="th-TH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" name="AutoShape 75"/>
          <p:cNvSpPr>
            <a:spLocks noChangeArrowheads="1"/>
          </p:cNvSpPr>
          <p:nvPr/>
        </p:nvSpPr>
        <p:spPr bwMode="auto">
          <a:xfrm>
            <a:off x="1769424" y="5583613"/>
            <a:ext cx="1354646" cy="458153"/>
          </a:xfrm>
          <a:prstGeom prst="flowChartProcess">
            <a:avLst/>
          </a:prstGeom>
          <a:solidFill>
            <a:srgbClr val="E36C0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OAP recheck radionuclide contamination 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" name="AutoShape 75"/>
          <p:cNvSpPr>
            <a:spLocks noChangeArrowheads="1"/>
          </p:cNvSpPr>
          <p:nvPr/>
        </p:nvSpPr>
        <p:spPr bwMode="auto">
          <a:xfrm>
            <a:off x="5168458" y="5571231"/>
            <a:ext cx="1357122" cy="463105"/>
          </a:xfrm>
          <a:prstGeom prst="flowChartProcess">
            <a:avLst/>
          </a:prstGeom>
          <a:solidFill>
            <a:srgbClr val="20586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IO collect the evidence from the forensic expert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" name="Flowchart: Decision 1"/>
          <p:cNvSpPr>
            <a:spLocks noChangeArrowheads="1"/>
          </p:cNvSpPr>
          <p:nvPr/>
        </p:nvSpPr>
        <p:spPr bwMode="auto">
          <a:xfrm>
            <a:off x="1645600" y="2364163"/>
            <a:ext cx="1674113" cy="673608"/>
          </a:xfrm>
          <a:prstGeom prst="flowChartDecision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Extension of the event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" name="AutoShape 59"/>
          <p:cNvSpPr>
            <a:spLocks noChangeArrowheads="1"/>
          </p:cNvSpPr>
          <p:nvPr/>
        </p:nvSpPr>
        <p:spPr bwMode="auto">
          <a:xfrm>
            <a:off x="271143" y="2369116"/>
            <a:ext cx="1052511" cy="641414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Department of Disaster Prevention and Mitigation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" name="AutoShape 4"/>
          <p:cNvSpPr>
            <a:spLocks noChangeArrowheads="1"/>
          </p:cNvSpPr>
          <p:nvPr/>
        </p:nvSpPr>
        <p:spPr bwMode="auto">
          <a:xfrm>
            <a:off x="1883343" y="1764850"/>
            <a:ext cx="1245680" cy="373952"/>
          </a:xfrm>
          <a:prstGeom prst="flowChartProcess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IO approach to the crime scene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" name="AutoShape 4"/>
          <p:cNvSpPr>
            <a:spLocks noChangeArrowheads="1"/>
          </p:cNvSpPr>
          <p:nvPr/>
        </p:nvSpPr>
        <p:spPr bwMode="auto">
          <a:xfrm>
            <a:off x="1833813" y="3277992"/>
            <a:ext cx="1315022" cy="671131"/>
          </a:xfrm>
          <a:prstGeom prst="flowChartProcess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OAP survey the radiation for risk assessment and control the situation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                              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" name="AutoShape 75"/>
          <p:cNvSpPr>
            <a:spLocks noChangeArrowheads="1"/>
          </p:cNvSpPr>
          <p:nvPr/>
        </p:nvSpPr>
        <p:spPr bwMode="auto">
          <a:xfrm>
            <a:off x="1818954" y="4966965"/>
            <a:ext cx="1302639" cy="346710"/>
          </a:xfrm>
          <a:prstGeom prst="flowChartProcess">
            <a:avLst/>
          </a:prstGeom>
          <a:solidFill>
            <a:srgbClr val="E36C0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OPFS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/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CIFS collect the evidence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4" name="AutoShape 75"/>
          <p:cNvSpPr>
            <a:spLocks noChangeArrowheads="1"/>
          </p:cNvSpPr>
          <p:nvPr/>
        </p:nvSpPr>
        <p:spPr bwMode="auto">
          <a:xfrm>
            <a:off x="1858578" y="4211632"/>
            <a:ext cx="1248156" cy="492824"/>
          </a:xfrm>
          <a:prstGeom prst="flowChartProcess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OAP apply exposure reduction procedures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5" name="AutoShape 75"/>
          <p:cNvSpPr>
            <a:spLocks noChangeArrowheads="1"/>
          </p:cNvSpPr>
          <p:nvPr/>
        </p:nvSpPr>
        <p:spPr bwMode="auto">
          <a:xfrm>
            <a:off x="5185793" y="4974394"/>
            <a:ext cx="1364552" cy="346710"/>
          </a:xfrm>
          <a:prstGeom prst="flowChartProcess">
            <a:avLst/>
          </a:prstGeom>
          <a:solidFill>
            <a:srgbClr val="20586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IO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release of the crime scene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6" name="Flowchart: Decision 78"/>
          <p:cNvSpPr>
            <a:spLocks noChangeArrowheads="1"/>
          </p:cNvSpPr>
          <p:nvPr/>
        </p:nvSpPr>
        <p:spPr bwMode="auto">
          <a:xfrm>
            <a:off x="179512" y="3277992"/>
            <a:ext cx="1196150" cy="656272"/>
          </a:xfrm>
          <a:prstGeom prst="flowChartDecision">
            <a:avLst/>
          </a:prstGeom>
          <a:solidFill>
            <a:srgbClr val="5F49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Public disaster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7" name="AutoShape 3"/>
          <p:cNvSpPr>
            <a:spLocks noChangeArrowheads="1"/>
          </p:cNvSpPr>
          <p:nvPr/>
        </p:nvSpPr>
        <p:spPr bwMode="auto">
          <a:xfrm>
            <a:off x="5185793" y="1039236"/>
            <a:ext cx="1389317" cy="24022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Court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Angsana New" pitchFamily="18" charset="-34"/>
              </a:rPr>
              <a:t>of law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8" name="AutoShape 4"/>
          <p:cNvSpPr>
            <a:spLocks noChangeArrowheads="1"/>
          </p:cNvSpPr>
          <p:nvPr/>
        </p:nvSpPr>
        <p:spPr bwMode="auto">
          <a:xfrm>
            <a:off x="179512" y="4211632"/>
            <a:ext cx="1163955" cy="485394"/>
          </a:xfrm>
          <a:prstGeom prst="flowChartProcess">
            <a:avLst/>
          </a:prstGeom>
          <a:solidFill>
            <a:srgbClr val="48432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8000" rIns="54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Angsana New" pitchFamily="18" charset="-34"/>
              </a:rPr>
              <a:t>National Disaster Prevention and Mitigation Plan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79" name="Straight Arrow Connector 90"/>
          <p:cNvCxnSpPr>
            <a:cxnSpLocks noChangeShapeType="1"/>
          </p:cNvCxnSpPr>
          <p:nvPr/>
        </p:nvCxnSpPr>
        <p:spPr bwMode="auto">
          <a:xfrm>
            <a:off x="2495040" y="751962"/>
            <a:ext cx="0" cy="35661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0" name="Straight Arrow Connector 101"/>
          <p:cNvCxnSpPr>
            <a:cxnSpLocks noChangeShapeType="1"/>
          </p:cNvCxnSpPr>
          <p:nvPr/>
        </p:nvCxnSpPr>
        <p:spPr bwMode="auto">
          <a:xfrm>
            <a:off x="783778" y="3013006"/>
            <a:ext cx="0" cy="302133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81" name="AutoShape 75"/>
          <p:cNvSpPr>
            <a:spLocks noChangeArrowheads="1"/>
          </p:cNvSpPr>
          <p:nvPr/>
        </p:nvSpPr>
        <p:spPr bwMode="auto">
          <a:xfrm>
            <a:off x="5168458" y="2069460"/>
            <a:ext cx="1431417" cy="572071"/>
          </a:xfrm>
          <a:prstGeom prst="flowChartProcess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8000" rIns="72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IO complete the inquiry from evidence collection for a case report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2" name="AutoShape 75"/>
          <p:cNvSpPr>
            <a:spLocks noChangeArrowheads="1"/>
          </p:cNvSpPr>
          <p:nvPr/>
        </p:nvSpPr>
        <p:spPr bwMode="auto">
          <a:xfrm>
            <a:off x="5146169" y="4127431"/>
            <a:ext cx="1426464" cy="581978"/>
          </a:xfrm>
          <a:prstGeom prst="flowChartProcess">
            <a:avLst/>
          </a:prstGeom>
          <a:solidFill>
            <a:srgbClr val="20586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IO submit</a:t>
            </a:r>
            <a:r>
              <a:rPr kumimoji="0" lang="th-TH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the evidence to the designated forensic laborator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Angsana New" pitchFamily="18" charset="-34"/>
              </a:rPr>
              <a:t>ies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" pitchFamily="34" charset="0"/>
              <a:cs typeface="Cordia New" pitchFamily="34" charset="-34"/>
            </a:endParaRPr>
          </a:p>
        </p:txBody>
      </p:sp>
      <p:cxnSp>
        <p:nvCxnSpPr>
          <p:cNvPr id="2183" name="Straight Arrow Connector 62"/>
          <p:cNvCxnSpPr>
            <a:cxnSpLocks noChangeShapeType="1"/>
          </p:cNvCxnSpPr>
          <p:nvPr/>
        </p:nvCxnSpPr>
        <p:spPr bwMode="auto">
          <a:xfrm>
            <a:off x="2487609" y="1514724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4" name="Straight Arrow Connector 63"/>
          <p:cNvCxnSpPr>
            <a:cxnSpLocks noChangeShapeType="1"/>
          </p:cNvCxnSpPr>
          <p:nvPr/>
        </p:nvCxnSpPr>
        <p:spPr bwMode="auto">
          <a:xfrm>
            <a:off x="2485134" y="2138802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5" name="Straight Arrow Connector 75"/>
          <p:cNvCxnSpPr>
            <a:cxnSpLocks noChangeShapeType="1"/>
          </p:cNvCxnSpPr>
          <p:nvPr/>
        </p:nvCxnSpPr>
        <p:spPr bwMode="auto">
          <a:xfrm>
            <a:off x="2477703" y="3020436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6" name="Straight Arrow Connector 77"/>
          <p:cNvCxnSpPr>
            <a:cxnSpLocks noChangeShapeType="1"/>
          </p:cNvCxnSpPr>
          <p:nvPr/>
        </p:nvCxnSpPr>
        <p:spPr bwMode="auto">
          <a:xfrm>
            <a:off x="2462844" y="3946647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7" name="Straight Arrow Connector 80"/>
          <p:cNvCxnSpPr>
            <a:cxnSpLocks noChangeShapeType="1"/>
          </p:cNvCxnSpPr>
          <p:nvPr/>
        </p:nvCxnSpPr>
        <p:spPr bwMode="auto">
          <a:xfrm>
            <a:off x="2452938" y="4709409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8" name="Straight Arrow Connector 83"/>
          <p:cNvCxnSpPr>
            <a:cxnSpLocks noChangeShapeType="1"/>
          </p:cNvCxnSpPr>
          <p:nvPr/>
        </p:nvCxnSpPr>
        <p:spPr bwMode="auto">
          <a:xfrm flipV="1">
            <a:off x="5844542" y="5296339"/>
            <a:ext cx="0" cy="27241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9" name="Straight Arrow Connector 97"/>
          <p:cNvCxnSpPr>
            <a:cxnSpLocks noChangeShapeType="1"/>
          </p:cNvCxnSpPr>
          <p:nvPr/>
        </p:nvCxnSpPr>
        <p:spPr bwMode="auto">
          <a:xfrm flipV="1">
            <a:off x="5854448" y="1806951"/>
            <a:ext cx="0" cy="27489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0" name="Straight Connector 99"/>
          <p:cNvSpPr>
            <a:spLocks noChangeShapeType="1"/>
          </p:cNvSpPr>
          <p:nvPr/>
        </p:nvSpPr>
        <p:spPr bwMode="auto">
          <a:xfrm flipH="1">
            <a:off x="6585016" y="2359210"/>
            <a:ext cx="78504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91" name="Straight Connector 103"/>
          <p:cNvSpPr>
            <a:spLocks noChangeShapeType="1"/>
          </p:cNvSpPr>
          <p:nvPr/>
        </p:nvSpPr>
        <p:spPr bwMode="auto">
          <a:xfrm>
            <a:off x="7384924" y="2339398"/>
            <a:ext cx="0" cy="208026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92" name="Straight Connector 104"/>
          <p:cNvSpPr>
            <a:spLocks noChangeShapeType="1"/>
          </p:cNvSpPr>
          <p:nvPr/>
        </p:nvSpPr>
        <p:spPr bwMode="auto">
          <a:xfrm flipH="1">
            <a:off x="6577585" y="4441947"/>
            <a:ext cx="8172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</a:endParaRPr>
          </a:p>
        </p:txBody>
      </p:sp>
      <p:cxnSp>
        <p:nvCxnSpPr>
          <p:cNvPr id="2193" name="Straight Arrow Connector 17"/>
          <p:cNvCxnSpPr>
            <a:cxnSpLocks noChangeShapeType="1"/>
          </p:cNvCxnSpPr>
          <p:nvPr/>
        </p:nvCxnSpPr>
        <p:spPr bwMode="auto">
          <a:xfrm>
            <a:off x="1576258" y="477070"/>
            <a:ext cx="3714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4" name="Flowchart: Decision 41"/>
          <p:cNvSpPr>
            <a:spLocks noChangeArrowheads="1"/>
          </p:cNvSpPr>
          <p:nvPr/>
        </p:nvSpPr>
        <p:spPr bwMode="auto">
          <a:xfrm>
            <a:off x="1875915" y="1073907"/>
            <a:ext cx="1235772" cy="438340"/>
          </a:xfrm>
          <a:prstGeom prst="flowChartDecision">
            <a:avLst/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Illegal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95" name="Straight Arrow Connector 53"/>
          <p:cNvCxnSpPr>
            <a:cxnSpLocks noChangeShapeType="1"/>
          </p:cNvCxnSpPr>
          <p:nvPr/>
        </p:nvCxnSpPr>
        <p:spPr bwMode="auto">
          <a:xfrm flipH="1">
            <a:off x="1469769" y="1291839"/>
            <a:ext cx="40862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6" name="AutoShape 4"/>
          <p:cNvSpPr>
            <a:spLocks noChangeArrowheads="1"/>
          </p:cNvSpPr>
          <p:nvPr/>
        </p:nvSpPr>
        <p:spPr bwMode="auto">
          <a:xfrm>
            <a:off x="367726" y="950082"/>
            <a:ext cx="1102043" cy="695896"/>
          </a:xfrm>
          <a:prstGeom prst="flowChartProcess">
            <a:avLst/>
          </a:prstGeom>
          <a:solidFill>
            <a:srgbClr val="9436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Angsana New" pitchFamily="18" charset="-34"/>
              </a:rPr>
              <a:t>Radiological Emergency Preparedness and Response Plan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(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OAP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)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97" name="Straight Arrow Connector 18"/>
          <p:cNvCxnSpPr>
            <a:cxnSpLocks noChangeShapeType="1"/>
          </p:cNvCxnSpPr>
          <p:nvPr/>
        </p:nvCxnSpPr>
        <p:spPr bwMode="auto">
          <a:xfrm flipV="1">
            <a:off x="5861878" y="4692073"/>
            <a:ext cx="0" cy="27241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8" name="Straight Arrow Connector 56"/>
          <p:cNvCxnSpPr>
            <a:cxnSpLocks noChangeShapeType="1"/>
          </p:cNvCxnSpPr>
          <p:nvPr/>
        </p:nvCxnSpPr>
        <p:spPr bwMode="auto">
          <a:xfrm flipV="1">
            <a:off x="5861878" y="3855016"/>
            <a:ext cx="0" cy="27489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9" name="AutoShape 75"/>
          <p:cNvSpPr>
            <a:spLocks noChangeArrowheads="1"/>
          </p:cNvSpPr>
          <p:nvPr/>
        </p:nvSpPr>
        <p:spPr bwMode="auto">
          <a:xfrm>
            <a:off x="5193223" y="1564254"/>
            <a:ext cx="1364550" cy="245173"/>
          </a:xfrm>
          <a:prstGeom prst="flowChartProcess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Prosecutor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00" name="Straight Arrow Connector 71"/>
          <p:cNvCxnSpPr>
            <a:cxnSpLocks noChangeShapeType="1"/>
          </p:cNvCxnSpPr>
          <p:nvPr/>
        </p:nvCxnSpPr>
        <p:spPr bwMode="auto">
          <a:xfrm flipV="1">
            <a:off x="5854448" y="1294315"/>
            <a:ext cx="0" cy="27241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01" name="Straight Arrow Connector 89"/>
          <p:cNvCxnSpPr>
            <a:cxnSpLocks noChangeShapeType="1"/>
          </p:cNvCxnSpPr>
          <p:nvPr/>
        </p:nvCxnSpPr>
        <p:spPr bwMode="auto">
          <a:xfrm flipV="1">
            <a:off x="5854448" y="2601907"/>
            <a:ext cx="0" cy="27489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202" name="Oval 66"/>
          <p:cNvSpPr>
            <a:spLocks noChangeArrowheads="1"/>
          </p:cNvSpPr>
          <p:nvPr/>
        </p:nvSpPr>
        <p:spPr bwMode="auto">
          <a:xfrm>
            <a:off x="5861878" y="3035295"/>
            <a:ext cx="1384362" cy="775144"/>
          </a:xfrm>
          <a:prstGeom prst="ellipse">
            <a:avLst/>
          </a:prstGeom>
          <a:solidFill>
            <a:srgbClr val="20586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18000" rIns="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RM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/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NM and Contaminated evidence 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(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OAP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)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3" name="Oval 13"/>
          <p:cNvSpPr>
            <a:spLocks noChangeArrowheads="1"/>
          </p:cNvSpPr>
          <p:nvPr/>
        </p:nvSpPr>
        <p:spPr bwMode="auto">
          <a:xfrm>
            <a:off x="4427984" y="3035295"/>
            <a:ext cx="1386840" cy="775144"/>
          </a:xfrm>
          <a:prstGeom prst="ellipse">
            <a:avLst/>
          </a:prstGeom>
          <a:solidFill>
            <a:srgbClr val="20586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18000" rIns="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Physical and documentary evidence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 (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OPFS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/ </a:t>
            </a: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CIFS</a:t>
            </a:r>
            <a:r>
              <a:rPr kumimoji="0" lang="th-T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Arial" pitchFamily="34" charset="0"/>
                <a:cs typeface="Angsana New" pitchFamily="18" charset="-34"/>
              </a:rPr>
              <a:t>)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04" name="Straight Arrow Connector 45"/>
          <p:cNvCxnSpPr>
            <a:cxnSpLocks noChangeShapeType="1"/>
          </p:cNvCxnSpPr>
          <p:nvPr/>
        </p:nvCxnSpPr>
        <p:spPr bwMode="auto">
          <a:xfrm>
            <a:off x="2462844" y="5316151"/>
            <a:ext cx="0" cy="27241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05" name="Straight Arrow Connector 30"/>
          <p:cNvCxnSpPr>
            <a:cxnSpLocks noChangeShapeType="1"/>
          </p:cNvCxnSpPr>
          <p:nvPr/>
        </p:nvCxnSpPr>
        <p:spPr bwMode="auto">
          <a:xfrm flipH="1">
            <a:off x="1288984" y="2698491"/>
            <a:ext cx="37395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06" name="Straight Arrow Connector 54"/>
          <p:cNvCxnSpPr>
            <a:cxnSpLocks noChangeShapeType="1"/>
          </p:cNvCxnSpPr>
          <p:nvPr/>
        </p:nvCxnSpPr>
        <p:spPr bwMode="auto">
          <a:xfrm>
            <a:off x="759013" y="3921882"/>
            <a:ext cx="0" cy="29965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258" name="Rounded Rectangle 158"/>
          <p:cNvSpPr>
            <a:spLocks noChangeArrowheads="1"/>
          </p:cNvSpPr>
          <p:nvPr/>
        </p:nvSpPr>
        <p:spPr bwMode="auto">
          <a:xfrm>
            <a:off x="3302000" y="268833"/>
            <a:ext cx="5842000" cy="423863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Arial" pitchFamily="34" charset="0"/>
                <a:cs typeface="Cordia New" pitchFamily="34" charset="-34"/>
              </a:rPr>
              <a:t>STANDARD OPERATING PROCEDURE OF NUCLEAR FORENSICS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251" name="Right Arrow 250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pic>
        <p:nvPicPr>
          <p:cNvPr id="2259" name="Picture 21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223342"/>
            <a:ext cx="1152128" cy="970458"/>
          </a:xfrm>
          <a:prstGeom prst="rect">
            <a:avLst/>
          </a:prstGeom>
          <a:noFill/>
        </p:spPr>
      </p:pic>
      <p:sp>
        <p:nvSpPr>
          <p:cNvPr id="2261" name="AutoShape 213" descr="Image result for police investigation cartoon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" name="AutoShape 215" descr="Image result for police investigation cartoon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5" name="AutoShape 217" descr="find mystery glass police work tool crime criminal finger loupe detective search private magnifying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7" name="AutoShape 219" descr="find mystery glass police work tool crime criminal finger loupe detective search private magnifying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9" name="AutoShape 221" descr="Image result for police investigation cartoon"/>
          <p:cNvSpPr>
            <a:spLocks noChangeAspect="1" noChangeArrowheads="1"/>
          </p:cNvSpPr>
          <p:nvPr/>
        </p:nvSpPr>
        <p:spPr bwMode="auto">
          <a:xfrm>
            <a:off x="155575" y="-1843088"/>
            <a:ext cx="381000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1" name="AutoShape 223" descr="Image result for police investigation cartoon"/>
          <p:cNvSpPr>
            <a:spLocks noChangeAspect="1" noChangeArrowheads="1"/>
          </p:cNvSpPr>
          <p:nvPr/>
        </p:nvSpPr>
        <p:spPr bwMode="auto">
          <a:xfrm>
            <a:off x="155575" y="-1843088"/>
            <a:ext cx="381000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" name="Picture 225" descr="detective,searching,man,search,magnifying,investigation,investigator,zoom,discovery,inspection,inspector,magnifying glass,question,pipe,magnifier,find,glass,thinking,looking for,free vector graphics,free pictures, free photos, free images, royalty free, free illustrations, public dom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052736"/>
            <a:ext cx="864096" cy="872273"/>
          </a:xfrm>
          <a:prstGeom prst="rect">
            <a:avLst/>
          </a:prstGeom>
          <a:noFill/>
        </p:spPr>
      </p:pic>
      <p:sp>
        <p:nvSpPr>
          <p:cNvPr id="261" name="Slide Number Placeholder 2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68" name="TextBox 267">
            <a:hlinkClick r:id="rId7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9" name="TextBox 268">
            <a:hlinkClick r:id="rId8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0" name="TextBox 269">
            <a:hlinkClick r:id="rId9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1" name="TextBox 270">
            <a:hlinkClick r:id="rId10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2" name="TextBox 271">
            <a:hlinkClick r:id="rId11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3" name="TextBox 272">
            <a:hlinkClick r:id="rId12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74" name="TextBox 273">
            <a:hlinkClick r:id="rId13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5" name="TextBox 274">
            <a:hlinkClick r:id="rId14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uilding 1.jpg"/>
          <p:cNvPicPr>
            <a:picLocks noChangeAspect="1"/>
          </p:cNvPicPr>
          <p:nvPr/>
        </p:nvPicPr>
        <p:blipFill>
          <a:blip r:embed="rId2" cstate="print"/>
          <a:srcRect l="5045" r="7890"/>
          <a:stretch>
            <a:fillRect/>
          </a:stretch>
        </p:blipFill>
        <p:spPr>
          <a:xfrm>
            <a:off x="0" y="-99392"/>
            <a:ext cx="9144000" cy="5949280"/>
          </a:xfrm>
          <a:prstGeom prst="rect">
            <a:avLst/>
          </a:prstGeom>
          <a:solidFill>
            <a:srgbClr val="336600">
              <a:alpha val="47000"/>
            </a:srgbClr>
          </a:solid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452320" y="6165304"/>
            <a:ext cx="540000" cy="369332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22166"/>
            <a:ext cx="9144000" cy="5755422"/>
          </a:xfrm>
          <a:prstGeom prst="rect">
            <a:avLst/>
          </a:prstGeom>
          <a:solidFill>
            <a:srgbClr val="FFFFFF">
              <a:alpha val="81000"/>
            </a:srgbClr>
          </a:solidFill>
        </p:spPr>
        <p:txBody>
          <a:bodyPr wrap="square">
            <a:spAutoFit/>
          </a:bodyPr>
          <a:lstStyle/>
          <a:p>
            <a:pPr marL="474222" indent="-474222">
              <a:spcBef>
                <a:spcPts val="600"/>
              </a:spcBef>
              <a:buSzPct val="100000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Acknowledgement</a:t>
            </a:r>
          </a:p>
          <a:p>
            <a:pPr marL="474222" indent="-474222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Regulation Technical Support Division, Office of Atoms for Peace, </a:t>
            </a:r>
          </a:p>
          <a:p>
            <a:pPr marL="474222" indent="-474222">
              <a:spcBef>
                <a:spcPts val="1200"/>
              </a:spcBef>
              <a:buSzPct val="10000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Ministry of Higher Education Science Research and Innovation, Thailand</a:t>
            </a: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Arug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Wititteeranon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Harinate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Mungpayaban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Mrs.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Areerak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Rueanngoen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Mrs.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Ladapa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Srijittawa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Paphon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Phaukkachane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indent="228600">
              <a:spcBef>
                <a:spcPts val="12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Soawaluck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Thong-in</a:t>
            </a:r>
          </a:p>
          <a:p>
            <a:pPr marL="474222" indent="-474222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Joint Research Centre (JRC) -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Ispra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Italy</a:t>
            </a:r>
          </a:p>
          <a:p>
            <a:pPr marL="474222" indent="-474222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Joint Research Centre - Institute for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Transuranium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Elements (JRC-ITU) - Germany </a:t>
            </a:r>
          </a:p>
          <a:p>
            <a:pPr marL="474222" indent="-474222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IAEA: Department of Nuclear Safety and Security</a:t>
            </a:r>
          </a:p>
          <a:p>
            <a:pPr marL="474222" indent="-474222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US-Department of Energy (US-DOE)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21" name="Right Arrow 20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-37945"/>
            <a:ext cx="1957139" cy="13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Logo I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77234" cy="129614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864096"/>
          </a:xfrm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CBRN </a:t>
            </a:r>
            <a:r>
              <a:rPr lang="en-US" sz="2400" dirty="0" err="1"/>
              <a:t>CoE</a:t>
            </a:r>
            <a:r>
              <a:rPr lang="en-US" sz="2400" dirty="0"/>
              <a:t> Project-28: Supporting Development of an Integrated National Security System for Nuclear and Radioactive Materials</a:t>
            </a: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151680" y="6165304"/>
            <a:ext cx="5400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3568" y="2564904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2006, JRC integration with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US, IAEA and EU at the Border Monitoring Working Group:</a:t>
            </a:r>
          </a:p>
          <a:p>
            <a:pPr marL="536575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/>
              <a:t>to share information in border</a:t>
            </a:r>
            <a:r>
              <a:rPr lang="en-US" sz="2400" dirty="0"/>
              <a:t> monitoring activities</a:t>
            </a:r>
          </a:p>
          <a:p>
            <a:pPr marL="536575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coordinate international support programs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07904" y="4365104"/>
            <a:ext cx="1800200" cy="1656184"/>
            <a:chOff x="467544" y="4149080"/>
            <a:chExt cx="1800200" cy="1656184"/>
          </a:xfrm>
          <a:solidFill>
            <a:srgbClr val="00FF99"/>
          </a:solidFill>
        </p:grpSpPr>
        <p:sp>
          <p:nvSpPr>
            <p:cNvPr id="20" name="Oval 19"/>
            <p:cNvSpPr/>
            <p:nvPr/>
          </p:nvSpPr>
          <p:spPr>
            <a:xfrm>
              <a:off x="467544" y="4149080"/>
              <a:ext cx="1800200" cy="16561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552" y="4665910"/>
              <a:ext cx="165618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itchFamily="34" charset="0"/>
                </a:rPr>
                <a:t>Equipment deployment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4208" y="4365104"/>
            <a:ext cx="1800200" cy="1656184"/>
            <a:chOff x="467544" y="4149080"/>
            <a:chExt cx="1800200" cy="1656184"/>
          </a:xfrm>
        </p:grpSpPr>
        <p:sp>
          <p:nvSpPr>
            <p:cNvPr id="24" name="Oval 23"/>
            <p:cNvSpPr/>
            <p:nvPr/>
          </p:nvSpPr>
          <p:spPr>
            <a:xfrm>
              <a:off x="467544" y="4149080"/>
              <a:ext cx="1800200" cy="165618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552" y="466591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itchFamily="34" charset="0"/>
                </a:rPr>
                <a:t>Train-the-Trainer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1600" y="4365104"/>
            <a:ext cx="1800200" cy="1656184"/>
            <a:chOff x="467544" y="4149080"/>
            <a:chExt cx="1800200" cy="1656184"/>
          </a:xfrm>
        </p:grpSpPr>
        <p:sp>
          <p:nvSpPr>
            <p:cNvPr id="28" name="Oval 27"/>
            <p:cNvSpPr/>
            <p:nvPr/>
          </p:nvSpPr>
          <p:spPr>
            <a:xfrm>
              <a:off x="467544" y="4149080"/>
              <a:ext cx="1800200" cy="1656184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4509120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itchFamily="34" charset="0"/>
                </a:rPr>
                <a:t>Training and Workshop</a:t>
              </a:r>
            </a:p>
          </p:txBody>
        </p:sp>
      </p:grpSp>
      <p:pic>
        <p:nvPicPr>
          <p:cNvPr id="35" name="Picture 13" descr="JR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88640"/>
            <a:ext cx="23426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5" name="Right Arrow 4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50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39" name="TextBox 38">
            <a:hlinkClick r:id="rId9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TextBox 39">
            <a:hlinkClick r:id="rId10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TextBox 40">
            <a:hlinkClick r:id="rId11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hlinkClick r:id="rId15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en-US" sz="2000" dirty="0"/>
              <a:t>National Workshop for Development of Concept of Operations and Standard Operating Procedure for Radiation Detection and Response at Borders</a:t>
            </a:r>
            <a:br>
              <a:rPr lang="en-US" sz="2000" dirty="0"/>
            </a:br>
            <a:r>
              <a:rPr lang="en-US" sz="2000" dirty="0"/>
              <a:t>16 – 20 June 2014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835696" y="6165304"/>
            <a:ext cx="5400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21" name="Right Arrow 20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1052736"/>
            <a:ext cx="9144000" cy="4968552"/>
            <a:chOff x="0" y="980728"/>
            <a:chExt cx="9144000" cy="4968552"/>
          </a:xfrm>
        </p:grpSpPr>
        <p:pic>
          <p:nvPicPr>
            <p:cNvPr id="19" name="Picture 18" descr="2014-06-17 15.05.45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184" y="3762418"/>
              <a:ext cx="2915816" cy="2186862"/>
            </a:xfrm>
            <a:prstGeom prst="rect">
              <a:avLst/>
            </a:prstGeom>
          </p:spPr>
        </p:pic>
        <p:pic>
          <p:nvPicPr>
            <p:cNvPr id="31" name="Picture 30" descr="C:\Users\Peter\Desktop\Last\Frontline News\100MSDCF\chose\DSC05304_resize copy.jpg"/>
            <p:cNvPicPr/>
            <p:nvPr/>
          </p:nvPicPr>
          <p:blipFill>
            <a:blip r:embed="rId13" cstate="print"/>
            <a:srcRect t="34398" b="7393"/>
            <a:stretch>
              <a:fillRect/>
            </a:stretch>
          </p:blipFill>
          <p:spPr bwMode="auto">
            <a:xfrm>
              <a:off x="0" y="980728"/>
              <a:ext cx="9144000" cy="3240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31" descr="C:\Users\Peter\Desktop\Last\Frontline News\100MSDCF\chose\DSC05329_resize.JPG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4221088"/>
              <a:ext cx="3059832" cy="17281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 descr="C:\Users\Peter\Desktop\Last\Frontline News\100MSDCF\chose\DSC05217_resize.JPG"/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59832" y="4221088"/>
              <a:ext cx="3168352" cy="172819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519832" y="6165304"/>
            <a:ext cx="5400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354162"/>
          </a:xfrm>
        </p:spPr>
        <p:txBody>
          <a:bodyPr>
            <a:noAutofit/>
          </a:bodyPr>
          <a:lstStyle/>
          <a:p>
            <a:r>
              <a:rPr lang="en-US" sz="2200" dirty="0"/>
              <a:t>National Workshop for Development of Concept of Operations and Standard Operating Procedure for Radiation Detection and Response at Borders</a:t>
            </a:r>
            <a:br>
              <a:rPr lang="en-US" sz="2200" dirty="0"/>
            </a:br>
            <a:r>
              <a:rPr lang="en-US" sz="2200" dirty="0"/>
              <a:t>16 – 20 June 2014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2915816" y="2420888"/>
            <a:ext cx="2304256" cy="2304256"/>
          </a:xfrm>
          <a:prstGeom prst="star5">
            <a:avLst>
              <a:gd name="adj" fmla="val 22908"/>
              <a:gd name="hf" fmla="val 105146"/>
              <a:gd name="vf" fmla="val 110557"/>
            </a:avLst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CONOPs and SOP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984" y="4797152"/>
            <a:ext cx="144016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Nuclear 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9792" y="1700808"/>
            <a:ext cx="2736304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Radiation Detection and Response at Borders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2080" y="2996952"/>
            <a:ext cx="169200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Response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9752" y="4797152"/>
            <a:ext cx="1440160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Tabletop Exercise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998693"/>
            <a:ext cx="1872208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Radiation Equipments</a:t>
            </a:r>
          </a:p>
        </p:txBody>
      </p:sp>
      <p:pic>
        <p:nvPicPr>
          <p:cNvPr id="8194" name="Picture 2" descr="Image result for thailand 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2811269" cy="1368152"/>
          </a:xfrm>
          <a:prstGeom prst="rect">
            <a:avLst/>
          </a:prstGeom>
          <a:noFill/>
        </p:spPr>
      </p:pic>
      <p:pic>
        <p:nvPicPr>
          <p:cNvPr id="8196" name="Picture 4" descr="Image result for laem chabang megaport initiative"/>
          <p:cNvPicPr>
            <a:picLocks noChangeAspect="1" noChangeArrowheads="1"/>
          </p:cNvPicPr>
          <p:nvPr/>
        </p:nvPicPr>
        <p:blipFill>
          <a:blip r:embed="rId7" cstate="print"/>
          <a:srcRect t="45796" r="44800" b="4457"/>
          <a:stretch>
            <a:fillRect/>
          </a:stretch>
        </p:blipFill>
        <p:spPr bwMode="auto">
          <a:xfrm>
            <a:off x="7092280" y="2708920"/>
            <a:ext cx="1872208" cy="1265456"/>
          </a:xfrm>
          <a:prstGeom prst="rect">
            <a:avLst/>
          </a:prstGeom>
          <a:noFill/>
        </p:spPr>
      </p:pic>
      <p:pic>
        <p:nvPicPr>
          <p:cNvPr id="30" name="รูปภาพ 14" descr="P8215988 resize.jpg"/>
          <p:cNvPicPr>
            <a:picLocks noChangeAspect="1" noChangeArrowheads="1"/>
          </p:cNvPicPr>
          <p:nvPr/>
        </p:nvPicPr>
        <p:blipFill>
          <a:blip r:embed="rId8" cstate="print"/>
          <a:srcRect b="12671"/>
          <a:stretch>
            <a:fillRect/>
          </a:stretch>
        </p:blipFill>
        <p:spPr bwMode="auto">
          <a:xfrm>
            <a:off x="251520" y="134076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:\Kalaya\ส่วนหน้า 16-20June2014\Pic\2014-06-17 10.28.02.jpg"/>
          <p:cNvPicPr>
            <a:picLocks noChangeAspect="1" noChangeArrowheads="1"/>
          </p:cNvPicPr>
          <p:nvPr/>
        </p:nvPicPr>
        <p:blipFill>
          <a:blip r:embed="rId9" cstate="print"/>
          <a:srcRect t="25186" r="12818"/>
          <a:stretch>
            <a:fillRect/>
          </a:stretch>
        </p:blipFill>
        <p:spPr bwMode="auto">
          <a:xfrm>
            <a:off x="6156176" y="4149080"/>
            <a:ext cx="2515901" cy="1619242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33" name="Right Arrow 32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6" name="TextBox 35">
            <a:hlinkClick r:id="rId2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>
            <a:hlinkClick r:id="rId13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9" name="TextBox 38">
            <a:hlinkClick r:id="rId14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1" name="TextBox 40">
            <a:hlinkClick r:id="rId16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 l="15769" t="8485" r="21140" b="10797"/>
          <a:stretch>
            <a:fillRect/>
          </a:stretch>
        </p:blipFill>
        <p:spPr bwMode="auto">
          <a:xfrm>
            <a:off x="179512" y="4221088"/>
            <a:ext cx="2016224" cy="14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1430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itchFamily="34" charset="0"/>
                <a:ea typeface="SimSun" pitchFamily="2" charset="-122"/>
              </a:rPr>
              <a:t>Train-the-Trainer on Radiation Detection Techniques</a:t>
            </a:r>
            <a:br>
              <a:rPr lang="en-US" altLang="zh-CN" sz="2800" dirty="0">
                <a:latin typeface="Arial" pitchFamily="34" charset="0"/>
                <a:ea typeface="SimSun" pitchFamily="2" charset="-122"/>
              </a:rPr>
            </a:br>
            <a:r>
              <a:rPr lang="en-US" altLang="zh-CN" sz="2800" dirty="0">
                <a:latin typeface="Arial" pitchFamily="34" charset="0"/>
                <a:ea typeface="SimSun" pitchFamily="2" charset="-122"/>
              </a:rPr>
              <a:t>at JRC-</a:t>
            </a:r>
            <a:r>
              <a:rPr lang="en-US" altLang="zh-CN" sz="2800" dirty="0" err="1">
                <a:latin typeface="Arial" pitchFamily="34" charset="0"/>
                <a:ea typeface="SimSun" pitchFamily="2" charset="-122"/>
              </a:rPr>
              <a:t>Ispra</a:t>
            </a:r>
            <a:r>
              <a:rPr lang="en-US" altLang="zh-CN" sz="2800" dirty="0">
                <a:latin typeface="Arial" pitchFamily="34" charset="0"/>
                <a:ea typeface="SimSun" pitchFamily="2" charset="-122"/>
              </a:rPr>
              <a:t>, Italy</a:t>
            </a:r>
            <a:endParaRPr lang="en-US" sz="28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203848" y="6165304"/>
            <a:ext cx="54000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7169" name="Picture 1" descr="D:\Kalaya\ข้อมูลใหม่\Anne Fine\เดินทางไปต่างประเทศ\Italy\Ispra Italy Pic\2014-03-24 15.34.10.jpg"/>
          <p:cNvPicPr>
            <a:picLocks noChangeAspect="1" noChangeArrowheads="1"/>
          </p:cNvPicPr>
          <p:nvPr/>
        </p:nvPicPr>
        <p:blipFill>
          <a:blip r:embed="rId4" cstate="print"/>
          <a:srcRect t="34338" r="21823"/>
          <a:stretch>
            <a:fillRect/>
          </a:stretch>
        </p:blipFill>
        <p:spPr bwMode="auto">
          <a:xfrm>
            <a:off x="681364" y="1340768"/>
            <a:ext cx="3242564" cy="2042592"/>
          </a:xfrm>
          <a:prstGeom prst="rect">
            <a:avLst/>
          </a:prstGeom>
          <a:noFill/>
        </p:spPr>
      </p:pic>
      <p:pic>
        <p:nvPicPr>
          <p:cNvPr id="7170" name="Picture 2" descr="D:\Kalaya\ข้อมูลใหม่\Anne Fine\เดินทางไปต่างประเทศ\Italy\Ispra Italy Pic\2014-03-24 17.40.49.jpg"/>
          <p:cNvPicPr>
            <a:picLocks noChangeAspect="1" noChangeArrowheads="1"/>
          </p:cNvPicPr>
          <p:nvPr/>
        </p:nvPicPr>
        <p:blipFill>
          <a:blip r:embed="rId5" cstate="print"/>
          <a:srcRect l="8410" t="37819" r="22994" b="10386"/>
          <a:stretch>
            <a:fillRect/>
          </a:stretch>
        </p:blipFill>
        <p:spPr bwMode="auto">
          <a:xfrm>
            <a:off x="4432183" y="1340768"/>
            <a:ext cx="3524193" cy="1995751"/>
          </a:xfrm>
          <a:prstGeom prst="rect">
            <a:avLst/>
          </a:prstGeom>
          <a:noFill/>
        </p:spPr>
      </p:pic>
      <p:pic>
        <p:nvPicPr>
          <p:cNvPr id="7172" name="Picture 4" descr="Image result for jrc ispra detection 2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126" y="3573016"/>
            <a:ext cx="3371850" cy="2381250"/>
          </a:xfrm>
          <a:prstGeom prst="rect">
            <a:avLst/>
          </a:prstGeom>
          <a:noFill/>
        </p:spPr>
      </p:pic>
      <p:pic>
        <p:nvPicPr>
          <p:cNvPr id="7174" name="Picture 6" descr="Image result for jrc ispra radiation dete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140968"/>
            <a:ext cx="2736304" cy="2866279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22" name="Right Arrow 21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0" name="TextBox 29">
            <a:hlinkClick r:id="rId13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6" name="TextBox 35">
            <a:hlinkClick r:id="rId14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TextBox 36">
            <a:hlinkClick r:id="rId15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TextBox 37">
            <a:hlinkClick r:id="rId16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887864" y="6165304"/>
            <a:ext cx="540000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i="1" dirty="0"/>
              <a:t>Cooperation between the EC-JRC and OAP through “Border Monitoring Activities in Thailand”</a:t>
            </a:r>
            <a:br>
              <a:rPr lang="en-US" sz="2000" dirty="0"/>
            </a:br>
            <a:r>
              <a:rPr lang="en-US" sz="2000" dirty="0"/>
              <a:t>14 - 18 March 2016</a:t>
            </a:r>
            <a:r>
              <a:rPr lang="th-TH" sz="2000" dirty="0"/>
              <a:t>  </a:t>
            </a:r>
            <a:r>
              <a:rPr lang="en-US" sz="2000" dirty="0"/>
              <a:t>Bangkok, Thailand</a:t>
            </a:r>
          </a:p>
        </p:txBody>
      </p:sp>
      <p:pic>
        <p:nvPicPr>
          <p:cNvPr id="17" name="Picture 16" descr="DSC_5961.JPG"/>
          <p:cNvPicPr>
            <a:picLocks noChangeAspect="1"/>
          </p:cNvPicPr>
          <p:nvPr/>
        </p:nvPicPr>
        <p:blipFill>
          <a:blip r:embed="rId4" cstate="print"/>
          <a:srcRect t="17048" b="8452"/>
          <a:stretch>
            <a:fillRect/>
          </a:stretch>
        </p:blipFill>
        <p:spPr>
          <a:xfrm>
            <a:off x="379017" y="1143276"/>
            <a:ext cx="8233565" cy="3567878"/>
          </a:xfrm>
          <a:prstGeom prst="rect">
            <a:avLst/>
          </a:prstGeom>
        </p:spPr>
      </p:pic>
      <p:grpSp>
        <p:nvGrpSpPr>
          <p:cNvPr id="18" name="กลุ่ม 3"/>
          <p:cNvGrpSpPr/>
          <p:nvPr/>
        </p:nvGrpSpPr>
        <p:grpSpPr>
          <a:xfrm>
            <a:off x="379017" y="4711154"/>
            <a:ext cx="2440383" cy="1235813"/>
            <a:chOff x="379017" y="5576066"/>
            <a:chExt cx="2440383" cy="1235813"/>
          </a:xfrm>
        </p:grpSpPr>
        <p:pic>
          <p:nvPicPr>
            <p:cNvPr id="19" name="Picture 20" descr="PR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755" y="5723623"/>
              <a:ext cx="874435" cy="874435"/>
            </a:xfrm>
            <a:prstGeom prst="rect">
              <a:avLst/>
            </a:prstGeom>
          </p:spPr>
        </p:pic>
        <p:sp>
          <p:nvSpPr>
            <p:cNvPr id="20" name="Rectangle 24"/>
            <p:cNvSpPr/>
            <p:nvPr/>
          </p:nvSpPr>
          <p:spPr>
            <a:xfrm>
              <a:off x="1524000" y="5638800"/>
              <a:ext cx="1219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>
                  <a:latin typeface="Tw Cen MT" pitchFamily="34" charset="0"/>
                </a:rPr>
                <a:t>PRD = 130</a:t>
              </a:r>
            </a:p>
            <a:p>
              <a:pPr lvl="0" algn="ctr"/>
              <a:r>
                <a:rPr lang="en-US" sz="1600" dirty="0">
                  <a:latin typeface="Tw Cen MT" pitchFamily="34" charset="0"/>
                </a:rPr>
                <a:t>Personal </a:t>
              </a:r>
              <a:endParaRPr lang="th-TH" sz="1600" dirty="0">
                <a:latin typeface="Tw Cen MT" pitchFamily="34" charset="0"/>
              </a:endParaRPr>
            </a:p>
            <a:p>
              <a:pPr lvl="0" algn="ctr"/>
              <a:r>
                <a:rPr lang="en-US" sz="1600" dirty="0">
                  <a:latin typeface="Tw Cen MT" pitchFamily="34" charset="0"/>
                </a:rPr>
                <a:t>Radiation</a:t>
              </a:r>
              <a:endParaRPr lang="th-TH" sz="1600" dirty="0">
                <a:latin typeface="Tw Cen MT" pitchFamily="34" charset="0"/>
              </a:endParaRPr>
            </a:p>
            <a:p>
              <a:pPr lvl="0" algn="ctr"/>
              <a:r>
                <a:rPr lang="en-US" sz="1600" dirty="0">
                  <a:latin typeface="Tw Cen MT" pitchFamily="34" charset="0"/>
                </a:rPr>
                <a:t> Detector</a:t>
              </a:r>
            </a:p>
          </p:txBody>
        </p:sp>
        <p:sp>
          <p:nvSpPr>
            <p:cNvPr id="21" name="สี่เหลี่ยมผืนผ้า 2"/>
            <p:cNvSpPr/>
            <p:nvPr/>
          </p:nvSpPr>
          <p:spPr>
            <a:xfrm>
              <a:off x="379017" y="5576066"/>
              <a:ext cx="2440383" cy="123581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กลุ่ม 15"/>
          <p:cNvGrpSpPr/>
          <p:nvPr/>
        </p:nvGrpSpPr>
        <p:grpSpPr>
          <a:xfrm>
            <a:off x="3352800" y="4711154"/>
            <a:ext cx="2518323" cy="1235813"/>
            <a:chOff x="3414073" y="5542933"/>
            <a:chExt cx="2518323" cy="1235813"/>
          </a:xfrm>
        </p:grpSpPr>
        <p:pic>
          <p:nvPicPr>
            <p:cNvPr id="23" name="Picture 21" descr="HDS-1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5649838"/>
              <a:ext cx="1069451" cy="914400"/>
            </a:xfrm>
            <a:prstGeom prst="rect">
              <a:avLst/>
            </a:prstGeom>
          </p:spPr>
        </p:pic>
        <p:sp>
          <p:nvSpPr>
            <p:cNvPr id="24" name="Rectangle 28"/>
            <p:cNvSpPr/>
            <p:nvPr/>
          </p:nvSpPr>
          <p:spPr>
            <a:xfrm>
              <a:off x="4414597" y="5638800"/>
              <a:ext cx="1517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latin typeface="Tw Cen MT" pitchFamily="34" charset="0"/>
                </a:rPr>
                <a:t>RID = 14</a:t>
              </a:r>
            </a:p>
            <a:p>
              <a:pPr lvl="0" algn="ctr"/>
              <a:r>
                <a:rPr lang="en-US" sz="1600" dirty="0">
                  <a:latin typeface="Tw Cen MT" pitchFamily="34" charset="0"/>
                </a:rPr>
                <a:t>Radiation </a:t>
              </a:r>
              <a:br>
                <a:rPr lang="th-TH" sz="1600" dirty="0">
                  <a:latin typeface="Tw Cen MT" pitchFamily="34" charset="0"/>
                </a:rPr>
              </a:br>
              <a:r>
                <a:rPr lang="en-US" sz="1600" dirty="0">
                  <a:latin typeface="Tw Cen MT" pitchFamily="34" charset="0"/>
                </a:rPr>
                <a:t>Identification</a:t>
              </a:r>
              <a:br>
                <a:rPr lang="th-TH" sz="1600" dirty="0">
                  <a:latin typeface="Tw Cen MT" pitchFamily="34" charset="0"/>
                </a:rPr>
              </a:br>
              <a:r>
                <a:rPr lang="en-US" sz="1600" dirty="0">
                  <a:latin typeface="Tw Cen MT" pitchFamily="34" charset="0"/>
                </a:rPr>
                <a:t> Detector</a:t>
              </a:r>
            </a:p>
          </p:txBody>
        </p:sp>
        <p:sp>
          <p:nvSpPr>
            <p:cNvPr id="25" name="สี่เหลี่ยมผืนผ้า 13"/>
            <p:cNvSpPr/>
            <p:nvPr/>
          </p:nvSpPr>
          <p:spPr>
            <a:xfrm>
              <a:off x="3414073" y="5542933"/>
              <a:ext cx="2440383" cy="123581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" name="กลุ่ม 16"/>
          <p:cNvGrpSpPr/>
          <p:nvPr/>
        </p:nvGrpSpPr>
        <p:grpSpPr>
          <a:xfrm>
            <a:off x="6335446" y="4711154"/>
            <a:ext cx="2440383" cy="1235813"/>
            <a:chOff x="6396719" y="5431972"/>
            <a:chExt cx="2440383" cy="1235813"/>
          </a:xfrm>
        </p:grpSpPr>
        <p:sp>
          <p:nvSpPr>
            <p:cNvPr id="27" name="Rectangle 29"/>
            <p:cNvSpPr/>
            <p:nvPr/>
          </p:nvSpPr>
          <p:spPr>
            <a:xfrm>
              <a:off x="7509802" y="5715000"/>
              <a:ext cx="1327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err="1">
                  <a:latin typeface="Tw Cen MT" pitchFamily="34" charset="0"/>
                </a:rPr>
                <a:t>HPGe</a:t>
              </a:r>
              <a:r>
                <a:rPr lang="en-US" sz="1600" b="1" dirty="0">
                  <a:latin typeface="Tw Cen MT" pitchFamily="34" charset="0"/>
                </a:rPr>
                <a:t> = 2 </a:t>
              </a:r>
            </a:p>
            <a:p>
              <a:pPr lvl="0" algn="ctr"/>
              <a:r>
                <a:rPr lang="en-US" sz="1600" dirty="0">
                  <a:latin typeface="Tw Cen MT" pitchFamily="34" charset="0"/>
                </a:rPr>
                <a:t>(ORTEC)</a:t>
              </a:r>
            </a:p>
          </p:txBody>
        </p:sp>
        <p:pic>
          <p:nvPicPr>
            <p:cNvPr id="28" name="Picture 2" descr="Detective-100T HPGe Based Hand Held Radioisotope Identifi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386" y="5576066"/>
              <a:ext cx="914459" cy="947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สี่เหลี่ยมผืนผ้า 14"/>
            <p:cNvSpPr/>
            <p:nvPr/>
          </p:nvSpPr>
          <p:spPr>
            <a:xfrm>
              <a:off x="6396719" y="5431972"/>
              <a:ext cx="2440383" cy="123581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31" name="Right Arrow 30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4" name="TextBox 33">
            <a:hlinkClick r:id="rId2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TextBox 44">
            <a:hlinkClick r:id="rId15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TextBox 45">
            <a:hlinkClick r:id="rId16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607944" y="6165304"/>
            <a:ext cx="540000" cy="369332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27584" y="1366774"/>
          <a:ext cx="7704856" cy="45104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Arial" pitchFamily="34" charset="0"/>
                          <a:cs typeface="Arial" pitchFamily="34" charset="0"/>
                        </a:rPr>
                        <a:t>Organization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HPGe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Thai Customs 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Immigration Bureau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6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Office of Police Forensic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Science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Port Authority (Bangkok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port)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Thailand 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Airports of Thailand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Civil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Aviation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U-</a:t>
                      </a: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Tapao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 Airport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Chulalongkorn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 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OAP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47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i="1" dirty="0"/>
              <a:t>Cooperation between the EC-JRC and OAP through “Border Monitoring Activities in Thailand”</a:t>
            </a:r>
            <a:br>
              <a:rPr lang="en-US" sz="2000" dirty="0"/>
            </a:br>
            <a:r>
              <a:rPr lang="en-US" sz="2000" dirty="0"/>
              <a:t>14 - 18 March 2016</a:t>
            </a:r>
            <a:r>
              <a:rPr lang="th-TH" sz="2000" dirty="0"/>
              <a:t>  </a:t>
            </a:r>
            <a:r>
              <a:rPr lang="en-US" sz="2000" dirty="0"/>
              <a:t>Bangkok, Thailand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34" name="Right Arrow 33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7" name="TextBox 36">
            <a:hlinkClick r:id="rId2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8144" y="6165304"/>
            <a:ext cx="540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739070" cy="21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20509"/>
          <a:stretch>
            <a:fillRect/>
          </a:stretch>
        </p:blipFill>
        <p:spPr bwMode="auto">
          <a:xfrm>
            <a:off x="5724128" y="2492896"/>
            <a:ext cx="24458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3672408" cy="206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r="18469"/>
          <a:stretch>
            <a:fillRect/>
          </a:stretch>
        </p:blipFill>
        <p:spPr bwMode="auto">
          <a:xfrm>
            <a:off x="179512" y="2852936"/>
            <a:ext cx="4104456" cy="28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oup 76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78" name="Right Arrow 77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80" name="TextBox 79">
            <a:hlinkClick r:id="rId8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81" name="TextBox 80">
            <a:hlinkClick r:id="rId2" action="ppaction://hlinksldjump"/>
          </p:cNvPr>
          <p:cNvSpPr txBox="1"/>
          <p:nvPr/>
        </p:nvSpPr>
        <p:spPr>
          <a:xfrm>
            <a:off x="604822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82" name="TextBox 81">
            <a:hlinkClick r:id="rId9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84" name="TextBox 83">
            <a:hlinkClick r:id="rId10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5" name="TextBox 84">
            <a:hlinkClick r:id="rId11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6" name="TextBox 85">
            <a:hlinkClick r:id="rId12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7" name="TextBox 86">
            <a:hlinkClick r:id="rId13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8" name="TextBox 87">
            <a:hlinkClick r:id="rId14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9" name="TextBox 88">
            <a:hlinkClick r:id="rId15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25760"/>
            <a:ext cx="8229600" cy="1143000"/>
          </a:xfrm>
        </p:spPr>
        <p:txBody>
          <a:bodyPr/>
          <a:lstStyle/>
          <a:p>
            <a:r>
              <a:rPr lang="en-US" dirty="0"/>
              <a:t>Sustainability and challenge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172400" y="5805264"/>
            <a:ext cx="720080" cy="612000"/>
          </a:xfrm>
          <a:prstGeom prst="righ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048224" y="6165304"/>
            <a:ext cx="5400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1520" y="6021288"/>
            <a:ext cx="720080" cy="612000"/>
            <a:chOff x="251520" y="6021288"/>
            <a:chExt cx="720080" cy="612000"/>
          </a:xfrm>
        </p:grpSpPr>
        <p:sp>
          <p:nvSpPr>
            <p:cNvPr id="18" name="Right Arrow 17">
              <a:hlinkClick r:id="" action="ppaction://hlinkshowjump?jump=firstslide"/>
            </p:cNvPr>
            <p:cNvSpPr/>
            <p:nvPr/>
          </p:nvSpPr>
          <p:spPr>
            <a:xfrm flipH="1">
              <a:off x="251520" y="6021288"/>
              <a:ext cx="720080" cy="612000"/>
            </a:xfrm>
            <a:prstGeom prst="rightArrow">
              <a:avLst/>
            </a:prstGeom>
            <a:solidFill>
              <a:srgbClr val="CC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0" descr="Image result for home carto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6237312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7452320" y="6165304"/>
            <a:ext cx="540000" cy="36000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6768304" y="6165304"/>
            <a:ext cx="540000" cy="3600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1151680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1835696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2519832" y="6165304"/>
            <a:ext cx="540000" cy="3600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3203848" y="6165304"/>
            <a:ext cx="540000" cy="36000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TextBox 26">
            <a:hlinkClick r:id="rId10" action="ppaction://hlinksldjump"/>
          </p:cNvPr>
          <p:cNvSpPr txBox="1"/>
          <p:nvPr/>
        </p:nvSpPr>
        <p:spPr>
          <a:xfrm>
            <a:off x="3887864" y="6165304"/>
            <a:ext cx="540000" cy="36000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8" name="TextBox 27">
            <a:hlinkClick r:id="rId11" action="ppaction://hlinksldjump"/>
          </p:cNvPr>
          <p:cNvSpPr txBox="1"/>
          <p:nvPr/>
        </p:nvSpPr>
        <p:spPr>
          <a:xfrm>
            <a:off x="4607944" y="6165304"/>
            <a:ext cx="540000" cy="36000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5328144" y="6165304"/>
            <a:ext cx="540000" cy="36000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graphicFrame>
        <p:nvGraphicFramePr>
          <p:cNvPr id="32" name="Diagram 31"/>
          <p:cNvGraphicFramePr/>
          <p:nvPr/>
        </p:nvGraphicFramePr>
        <p:xfrm>
          <a:off x="1619672" y="1412776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4" name="Picture 33" descr="c165ce3b1613f2c52edcb44455f3-1568641.jpg!d.jpg"/>
          <p:cNvPicPr>
            <a:picLocks noChangeAspect="1"/>
          </p:cNvPicPr>
          <p:nvPr/>
        </p:nvPicPr>
        <p:blipFill>
          <a:blip r:embed="rId18" cstate="print"/>
          <a:srcRect l="10329" r="9146"/>
          <a:stretch>
            <a:fillRect/>
          </a:stretch>
        </p:blipFill>
        <p:spPr>
          <a:xfrm>
            <a:off x="395536" y="3284984"/>
            <a:ext cx="1584176" cy="1141032"/>
          </a:xfrm>
          <a:prstGeom prst="rect">
            <a:avLst/>
          </a:prstGeom>
        </p:spPr>
      </p:pic>
      <p:pic>
        <p:nvPicPr>
          <p:cNvPr id="35" name="Picture 34" descr="feedback-207537.jpg!d.jpg"/>
          <p:cNvPicPr>
            <a:picLocks noChangeAspect="1"/>
          </p:cNvPicPr>
          <p:nvPr/>
        </p:nvPicPr>
        <p:blipFill>
          <a:blip r:embed="rId19" cstate="print"/>
          <a:srcRect b="20715"/>
          <a:stretch>
            <a:fillRect/>
          </a:stretch>
        </p:blipFill>
        <p:spPr>
          <a:xfrm>
            <a:off x="1259632" y="4653136"/>
            <a:ext cx="1574236" cy="93610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092280" y="1412776"/>
            <a:ext cx="1403648" cy="864096"/>
            <a:chOff x="2699792" y="0"/>
            <a:chExt cx="6444208" cy="2636912"/>
          </a:xfrm>
        </p:grpSpPr>
        <p:pic>
          <p:nvPicPr>
            <p:cNvPr id="36" name="Picture 35" descr="car-160292_1280.png"/>
            <p:cNvPicPr>
              <a:picLocks noChangeAspect="1"/>
            </p:cNvPicPr>
            <p:nvPr/>
          </p:nvPicPr>
          <p:blipFill>
            <a:blip r:embed="rId20" cstate="print"/>
            <a:srcRect t="7554" b="10608"/>
            <a:stretch>
              <a:fillRect/>
            </a:stretch>
          </p:blipFill>
          <p:spPr>
            <a:xfrm>
              <a:off x="2699792" y="0"/>
              <a:ext cx="6444208" cy="263691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868144" y="769160"/>
              <a:ext cx="2808313" cy="549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3333CC"/>
                  </a:solidFill>
                  <a:latin typeface="Permanent Marker" pitchFamily="2" charset="0"/>
                  <a:ea typeface="Permanent Marker" pitchFamily="2" charset="0"/>
                </a:rPr>
                <a:t>Emergency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577</Words>
  <Application>Microsoft Office PowerPoint</Application>
  <PresentationFormat>On-screen Show (4:3)</PresentationFormat>
  <Paragraphs>239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Angsana New</vt:lpstr>
      <vt:lpstr>Arial</vt:lpstr>
      <vt:lpstr>Arial Black</vt:lpstr>
      <vt:lpstr>Calibri</vt:lpstr>
      <vt:lpstr>Cordia New</vt:lpstr>
      <vt:lpstr>Permanent Marker</vt:lpstr>
      <vt:lpstr>TH SarabunPSK</vt:lpstr>
      <vt:lpstr>Times New Roman</vt:lpstr>
      <vt:lpstr>Tw Cen MT</vt:lpstr>
      <vt:lpstr>Office Theme</vt:lpstr>
      <vt:lpstr>Sustainable the Border Monitoring Activities in Thailand Program</vt:lpstr>
      <vt:lpstr>PowerPoint Presentation</vt:lpstr>
      <vt:lpstr>National Workshop for Development of Concept of Operations and Standard Operating Procedure for Radiation Detection and Response at Borders 16 – 20 June 2014</vt:lpstr>
      <vt:lpstr>National Workshop for Development of Concept of Operations and Standard Operating Procedure for Radiation Detection and Response at Borders 16 – 20 June 2014</vt:lpstr>
      <vt:lpstr>Train-the-Trainer on Radiation Detection Techniques at JRC-Ispra, Italy</vt:lpstr>
      <vt:lpstr>Cooperation between the EC-JRC and OAP through “Border Monitoring Activities in Thailand” 14 - 18 March 2016  Bangkok, Thailand</vt:lpstr>
      <vt:lpstr>Cooperation between the EC-JRC and OAP through “Border Monitoring Activities in Thailand” 14 - 18 March 2016  Bangkok, Thailand</vt:lpstr>
      <vt:lpstr>PowerPoint Presentation</vt:lpstr>
      <vt:lpstr>Sustainability and challenge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the Border Monitoring Activities in Thailand Program</dc:title>
  <dc:creator>pc</dc:creator>
  <cp:lastModifiedBy>Areerut</cp:lastModifiedBy>
  <cp:revision>12</cp:revision>
  <dcterms:created xsi:type="dcterms:W3CDTF">2019-06-07T04:26:18Z</dcterms:created>
  <dcterms:modified xsi:type="dcterms:W3CDTF">2019-12-27T09:04:10Z</dcterms:modified>
</cp:coreProperties>
</file>