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Lst>
  <p:notesMasterIdLst>
    <p:notesMasterId r:id="rId36"/>
  </p:notesMasterIdLst>
  <p:handoutMasterIdLst>
    <p:handoutMasterId r:id="rId37"/>
  </p:handoutMasterIdLst>
  <p:sldIdLst>
    <p:sldId id="256" r:id="rId2"/>
    <p:sldId id="267" r:id="rId3"/>
    <p:sldId id="291" r:id="rId4"/>
    <p:sldId id="359" r:id="rId5"/>
    <p:sldId id="270" r:id="rId6"/>
    <p:sldId id="333" r:id="rId7"/>
    <p:sldId id="346" r:id="rId8"/>
    <p:sldId id="348" r:id="rId9"/>
    <p:sldId id="349" r:id="rId10"/>
    <p:sldId id="350" r:id="rId11"/>
    <p:sldId id="358" r:id="rId12"/>
    <p:sldId id="345" r:id="rId13"/>
    <p:sldId id="351" r:id="rId14"/>
    <p:sldId id="268" r:id="rId15"/>
    <p:sldId id="360" r:id="rId16"/>
    <p:sldId id="361" r:id="rId17"/>
    <p:sldId id="362" r:id="rId18"/>
    <p:sldId id="289" r:id="rId19"/>
    <p:sldId id="363" r:id="rId20"/>
    <p:sldId id="317" r:id="rId21"/>
    <p:sldId id="340" r:id="rId22"/>
    <p:sldId id="274" r:id="rId23"/>
    <p:sldId id="302" r:id="rId24"/>
    <p:sldId id="305" r:id="rId25"/>
    <p:sldId id="324" r:id="rId26"/>
    <p:sldId id="352" r:id="rId27"/>
    <p:sldId id="347" r:id="rId28"/>
    <p:sldId id="365" r:id="rId29"/>
    <p:sldId id="311" r:id="rId30"/>
    <p:sldId id="336" r:id="rId31"/>
    <p:sldId id="337" r:id="rId32"/>
    <p:sldId id="338" r:id="rId33"/>
    <p:sldId id="367" r:id="rId34"/>
    <p:sldId id="313" r:id="rId35"/>
  </p:sldIdLst>
  <p:sldSz cx="9144000" cy="6858000" type="screen4x3"/>
  <p:notesSz cx="6810375" cy="9942513"/>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4" autoAdjust="0"/>
    <p:restoredTop sz="86391" autoAdjust="0"/>
  </p:normalViewPr>
  <p:slideViewPr>
    <p:cSldViewPr>
      <p:cViewPr varScale="1">
        <p:scale>
          <a:sx n="84" d="100"/>
          <a:sy n="84" d="100"/>
        </p:scale>
        <p:origin x="114" y="96"/>
      </p:cViewPr>
      <p:guideLst>
        <p:guide orient="horz" pos="2160"/>
        <p:guide pos="2880"/>
      </p:guideLst>
    </p:cSldViewPr>
  </p:slideViewPr>
  <p:outlineViewPr>
    <p:cViewPr>
      <p:scale>
        <a:sx n="33" d="100"/>
        <a:sy n="33" d="100"/>
      </p:scale>
      <p:origin x="0" y="60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2750" cy="498475"/>
          </a:xfrm>
          <a:prstGeom prst="rect">
            <a:avLst/>
          </a:prstGeom>
        </p:spPr>
        <p:txBody>
          <a:bodyPr vert="horz" lIns="91576" tIns="45787" rIns="91576" bIns="45787" rtlCol="0"/>
          <a:lstStyle>
            <a:lvl1pPr algn="l" eaLnBrk="1" hangingPunct="1">
              <a:defRPr sz="1200">
                <a:latin typeface="Arial" pitchFamily="34" charset="0"/>
                <a:cs typeface="Arial" pitchFamily="34" charset="0"/>
              </a:defRPr>
            </a:lvl1pPr>
          </a:lstStyle>
          <a:p>
            <a:pPr>
              <a:defRPr/>
            </a:pPr>
            <a:endParaRPr lang="ru-RU"/>
          </a:p>
        </p:txBody>
      </p:sp>
      <p:sp>
        <p:nvSpPr>
          <p:cNvPr id="3" name="Дата 2"/>
          <p:cNvSpPr>
            <a:spLocks noGrp="1"/>
          </p:cNvSpPr>
          <p:nvPr>
            <p:ph type="dt" sz="quarter" idx="1"/>
          </p:nvPr>
        </p:nvSpPr>
        <p:spPr>
          <a:xfrm>
            <a:off x="3856038" y="0"/>
            <a:ext cx="2952750" cy="498475"/>
          </a:xfrm>
          <a:prstGeom prst="rect">
            <a:avLst/>
          </a:prstGeom>
        </p:spPr>
        <p:txBody>
          <a:bodyPr vert="horz" lIns="91576" tIns="45787" rIns="91576" bIns="45787" rtlCol="0"/>
          <a:lstStyle>
            <a:lvl1pPr algn="r" eaLnBrk="1" hangingPunct="1">
              <a:defRPr sz="1200">
                <a:latin typeface="Arial" pitchFamily="34" charset="0"/>
                <a:cs typeface="Arial" pitchFamily="34" charset="0"/>
              </a:defRPr>
            </a:lvl1pPr>
          </a:lstStyle>
          <a:p>
            <a:pPr>
              <a:defRPr/>
            </a:pPr>
            <a:fld id="{722597CA-B438-40B6-AF40-3403AB2D79DC}" type="datetimeFigureOut">
              <a:rPr lang="ru-RU"/>
              <a:pPr>
                <a:defRPr/>
              </a:pPr>
              <a:t>29.11.2019</a:t>
            </a:fld>
            <a:endParaRPr lang="ru-RU" dirty="0"/>
          </a:p>
        </p:txBody>
      </p:sp>
      <p:sp>
        <p:nvSpPr>
          <p:cNvPr id="4" name="Нижний колонтитул 3"/>
          <p:cNvSpPr>
            <a:spLocks noGrp="1"/>
          </p:cNvSpPr>
          <p:nvPr>
            <p:ph type="ftr" sz="quarter" idx="2"/>
          </p:nvPr>
        </p:nvSpPr>
        <p:spPr>
          <a:xfrm>
            <a:off x="0" y="9442450"/>
            <a:ext cx="2952750" cy="498475"/>
          </a:xfrm>
          <a:prstGeom prst="rect">
            <a:avLst/>
          </a:prstGeom>
        </p:spPr>
        <p:txBody>
          <a:bodyPr vert="horz" lIns="91576" tIns="45787" rIns="91576" bIns="45787" rtlCol="0" anchor="b"/>
          <a:lstStyle>
            <a:lvl1pPr algn="l" eaLnBrk="1" hangingPunct="1">
              <a:defRPr sz="1200">
                <a:latin typeface="Arial" pitchFamily="34" charset="0"/>
                <a:cs typeface="Arial" pitchFamily="34" charset="0"/>
              </a:defRPr>
            </a:lvl1pPr>
          </a:lstStyle>
          <a:p>
            <a:pPr>
              <a:defRPr/>
            </a:pPr>
            <a:endParaRPr lang="ru-RU"/>
          </a:p>
        </p:txBody>
      </p:sp>
      <p:sp>
        <p:nvSpPr>
          <p:cNvPr id="5" name="Номер слайда 4"/>
          <p:cNvSpPr>
            <a:spLocks noGrp="1"/>
          </p:cNvSpPr>
          <p:nvPr>
            <p:ph type="sldNum" sz="quarter" idx="3"/>
          </p:nvPr>
        </p:nvSpPr>
        <p:spPr>
          <a:xfrm>
            <a:off x="3856038" y="9442450"/>
            <a:ext cx="2952750" cy="498475"/>
          </a:xfrm>
          <a:prstGeom prst="rect">
            <a:avLst/>
          </a:prstGeom>
        </p:spPr>
        <p:txBody>
          <a:bodyPr vert="horz" wrap="square" lIns="91576" tIns="45787" rIns="91576" bIns="45787" numCol="1" anchor="b" anchorCtr="0" compatLnSpc="1">
            <a:prstTxWarp prst="textNoShape">
              <a:avLst/>
            </a:prstTxWarp>
          </a:bodyPr>
          <a:lstStyle>
            <a:lvl1pPr algn="r" eaLnBrk="1" hangingPunct="1">
              <a:defRPr sz="1200"/>
            </a:lvl1pPr>
          </a:lstStyle>
          <a:p>
            <a:pPr>
              <a:defRPr/>
            </a:pPr>
            <a:fld id="{19C02D09-339D-4929-A115-EAF370F909ED}" type="slidenum">
              <a:rPr lang="ru-RU" altLang="uk-UA"/>
              <a:pPr>
                <a:defRPr/>
              </a:pPr>
              <a:t>‹#›</a:t>
            </a:fld>
            <a:endParaRPr lang="ru-RU" altLang="uk-UA"/>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2750" cy="498475"/>
          </a:xfrm>
          <a:prstGeom prst="rect">
            <a:avLst/>
          </a:prstGeom>
        </p:spPr>
        <p:txBody>
          <a:bodyPr vert="horz" lIns="91576" tIns="45787" rIns="91576" bIns="45787"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56038" y="0"/>
            <a:ext cx="2952750" cy="498475"/>
          </a:xfrm>
          <a:prstGeom prst="rect">
            <a:avLst/>
          </a:prstGeom>
        </p:spPr>
        <p:txBody>
          <a:bodyPr vert="horz" lIns="91576" tIns="45787" rIns="91576" bIns="45787" rtlCol="0"/>
          <a:lstStyle>
            <a:lvl1pPr algn="r" eaLnBrk="1" fontAlgn="auto" hangingPunct="1">
              <a:spcBef>
                <a:spcPts val="0"/>
              </a:spcBef>
              <a:spcAft>
                <a:spcPts val="0"/>
              </a:spcAft>
              <a:defRPr sz="1200">
                <a:latin typeface="+mn-lt"/>
                <a:cs typeface="+mn-cs"/>
              </a:defRPr>
            </a:lvl1pPr>
          </a:lstStyle>
          <a:p>
            <a:pPr>
              <a:defRPr/>
            </a:pPr>
            <a:fld id="{92DDEF16-E941-4F91-8CEC-E0C07DD56A3D}" type="datetimeFigureOut">
              <a:rPr lang="ru-RU"/>
              <a:pPr>
                <a:defRPr/>
              </a:pPr>
              <a:t>29.11.2019</a:t>
            </a:fld>
            <a:endParaRPr lang="ru-RU" dirty="0"/>
          </a:p>
        </p:txBody>
      </p:sp>
      <p:sp>
        <p:nvSpPr>
          <p:cNvPr id="4" name="Образ слайда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576" tIns="45787" rIns="91576" bIns="45787" rtlCol="0" anchor="ctr"/>
          <a:lstStyle/>
          <a:p>
            <a:pPr lvl="0"/>
            <a:endParaRPr lang="ru-RU" noProof="0" dirty="0" smtClean="0"/>
          </a:p>
        </p:txBody>
      </p:sp>
      <p:sp>
        <p:nvSpPr>
          <p:cNvPr id="5" name="Заметки 4"/>
          <p:cNvSpPr>
            <a:spLocks noGrp="1"/>
          </p:cNvSpPr>
          <p:nvPr>
            <p:ph type="body" sz="quarter" idx="3"/>
          </p:nvPr>
        </p:nvSpPr>
        <p:spPr>
          <a:xfrm>
            <a:off x="681038" y="4722813"/>
            <a:ext cx="5448300" cy="4473575"/>
          </a:xfrm>
          <a:prstGeom prst="rect">
            <a:avLst/>
          </a:prstGeom>
        </p:spPr>
        <p:txBody>
          <a:bodyPr vert="horz" lIns="91576" tIns="45787" rIns="91576" bIns="45787"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442450"/>
            <a:ext cx="2952750" cy="498475"/>
          </a:xfrm>
          <a:prstGeom prst="rect">
            <a:avLst/>
          </a:prstGeom>
        </p:spPr>
        <p:txBody>
          <a:bodyPr vert="horz" lIns="91576" tIns="45787" rIns="91576" bIns="45787"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56038" y="9442450"/>
            <a:ext cx="2952750" cy="498475"/>
          </a:xfrm>
          <a:prstGeom prst="rect">
            <a:avLst/>
          </a:prstGeom>
        </p:spPr>
        <p:txBody>
          <a:bodyPr vert="horz" wrap="square" lIns="91576" tIns="45787" rIns="91576" bIns="4578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5F9BE11-7C4D-4994-B4D2-6780CCAAD54B}" type="slidenum">
              <a:rPr lang="ru-RU" altLang="uk-UA"/>
              <a:pPr>
                <a:defRPr/>
              </a:pPr>
              <a:t>‹#›</a:t>
            </a:fld>
            <a:endParaRPr lang="ru-RU" altLang="uk-UA"/>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uk-UA"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3E761C3-88D5-4F67-A5D5-F3CD279B1144}" type="datetime1">
              <a:rPr lang="ru-RU"/>
              <a:pPr>
                <a:defRPr/>
              </a:pPr>
              <a:t>29.11.2019</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727B1F4-F674-4B8C-B5BD-743D4B235810}" type="slidenum">
              <a:rPr lang="ru-RU" altLang="uk-UA"/>
              <a:pPr>
                <a:defRPr/>
              </a:pPr>
              <a:t>‹#›</a:t>
            </a:fld>
            <a:endParaRPr lang="ru-RU" altLang="uk-UA"/>
          </a:p>
        </p:txBody>
      </p:sp>
    </p:spTree>
    <p:extLst>
      <p:ext uri="{BB962C8B-B14F-4D97-AF65-F5344CB8AC3E}">
        <p14:creationId xmlns:p14="http://schemas.microsoft.com/office/powerpoint/2010/main" val="43088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DD8A8CF-95A3-4B14-B55C-6A7250580460}" type="datetime1">
              <a:rPr lang="ru-RU"/>
              <a:pPr>
                <a:defRPr/>
              </a:pPr>
              <a:t>29.11.2019</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16AC0A7-4A13-4599-93B0-40B063B82950}" type="slidenum">
              <a:rPr lang="ru-RU" altLang="uk-UA"/>
              <a:pPr>
                <a:defRPr/>
              </a:pPr>
              <a:t>‹#›</a:t>
            </a:fld>
            <a:endParaRPr lang="ru-RU" altLang="uk-UA"/>
          </a:p>
        </p:txBody>
      </p:sp>
    </p:spTree>
    <p:extLst>
      <p:ext uri="{BB962C8B-B14F-4D97-AF65-F5344CB8AC3E}">
        <p14:creationId xmlns:p14="http://schemas.microsoft.com/office/powerpoint/2010/main" val="94903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43D44E8-6F72-4DAA-B75C-F3E709388B7A}" type="datetime1">
              <a:rPr lang="ru-RU"/>
              <a:pPr>
                <a:defRPr/>
              </a:pPr>
              <a:t>29.11.2019</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0D25811-CE78-4B68-92BB-68A5FFA164B8}" type="slidenum">
              <a:rPr lang="ru-RU" altLang="uk-UA"/>
              <a:pPr>
                <a:defRPr/>
              </a:pPr>
              <a:t>‹#›</a:t>
            </a:fld>
            <a:endParaRPr lang="ru-RU" altLang="uk-UA"/>
          </a:p>
        </p:txBody>
      </p:sp>
    </p:spTree>
    <p:extLst>
      <p:ext uri="{BB962C8B-B14F-4D97-AF65-F5344CB8AC3E}">
        <p14:creationId xmlns:p14="http://schemas.microsoft.com/office/powerpoint/2010/main" val="31140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2215C7B-F341-4EF8-8C25-3A23C1743034}" type="datetime1">
              <a:rPr lang="ru-RU"/>
              <a:pPr>
                <a:defRPr/>
              </a:pPr>
              <a:t>29.11.2019</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3193182-8428-4742-A2FC-7BDA4C6431A4}" type="slidenum">
              <a:rPr lang="ru-RU" altLang="uk-UA"/>
              <a:pPr>
                <a:defRPr/>
              </a:pPr>
              <a:t>‹#›</a:t>
            </a:fld>
            <a:endParaRPr lang="ru-RU" altLang="uk-UA"/>
          </a:p>
        </p:txBody>
      </p:sp>
    </p:spTree>
    <p:extLst>
      <p:ext uri="{BB962C8B-B14F-4D97-AF65-F5344CB8AC3E}">
        <p14:creationId xmlns:p14="http://schemas.microsoft.com/office/powerpoint/2010/main" val="355229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CDE0EA5-9644-4794-91FE-7D1C874CDD1E}" type="datetime1">
              <a:rPr lang="ru-RU"/>
              <a:pPr>
                <a:defRPr/>
              </a:pPr>
              <a:t>29.11.2019</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D04EDD3-EB7B-4D41-B027-99AEC3FEDEE4}" type="slidenum">
              <a:rPr lang="ru-RU" altLang="uk-UA"/>
              <a:pPr>
                <a:defRPr/>
              </a:pPr>
              <a:t>‹#›</a:t>
            </a:fld>
            <a:endParaRPr lang="ru-RU" altLang="uk-UA"/>
          </a:p>
        </p:txBody>
      </p:sp>
    </p:spTree>
    <p:extLst>
      <p:ext uri="{BB962C8B-B14F-4D97-AF65-F5344CB8AC3E}">
        <p14:creationId xmlns:p14="http://schemas.microsoft.com/office/powerpoint/2010/main" val="1676837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1DA8C36-32EF-48DC-874C-994A6A6D09CD}" type="datetime1">
              <a:rPr lang="ru-RU"/>
              <a:pPr>
                <a:defRPr/>
              </a:pPr>
              <a:t>29.11.2019</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B1681B9-9F56-4D6D-BA91-B774E00C71D8}" type="slidenum">
              <a:rPr lang="ru-RU" altLang="uk-UA"/>
              <a:pPr>
                <a:defRPr/>
              </a:pPr>
              <a:t>‹#›</a:t>
            </a:fld>
            <a:endParaRPr lang="ru-RU" altLang="uk-UA"/>
          </a:p>
        </p:txBody>
      </p:sp>
    </p:spTree>
    <p:extLst>
      <p:ext uri="{BB962C8B-B14F-4D97-AF65-F5344CB8AC3E}">
        <p14:creationId xmlns:p14="http://schemas.microsoft.com/office/powerpoint/2010/main" val="1536176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260486B-FF44-490E-9CB6-191F75FA946C}" type="datetime1">
              <a:rPr lang="ru-RU"/>
              <a:pPr>
                <a:defRPr/>
              </a:pPr>
              <a:t>29.11.2019</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F325723-4AEB-4CFC-A489-85A584BE3293}" type="slidenum">
              <a:rPr lang="ru-RU" altLang="uk-UA"/>
              <a:pPr>
                <a:defRPr/>
              </a:pPr>
              <a:t>‹#›</a:t>
            </a:fld>
            <a:endParaRPr lang="ru-RU" altLang="uk-UA"/>
          </a:p>
        </p:txBody>
      </p:sp>
    </p:spTree>
    <p:extLst>
      <p:ext uri="{BB962C8B-B14F-4D97-AF65-F5344CB8AC3E}">
        <p14:creationId xmlns:p14="http://schemas.microsoft.com/office/powerpoint/2010/main" val="356364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143AFC2-AB11-4F4E-973C-CC9E1394E028}" type="datetime1">
              <a:rPr lang="ru-RU"/>
              <a:pPr>
                <a:defRPr/>
              </a:pPr>
              <a:t>29.11.2019</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F8DDB005-6AD9-41F4-8BC5-8E95F100E37E}" type="slidenum">
              <a:rPr lang="ru-RU" altLang="uk-UA"/>
              <a:pPr>
                <a:defRPr/>
              </a:pPr>
              <a:t>‹#›</a:t>
            </a:fld>
            <a:endParaRPr lang="ru-RU" altLang="uk-UA"/>
          </a:p>
        </p:txBody>
      </p:sp>
    </p:spTree>
    <p:extLst>
      <p:ext uri="{BB962C8B-B14F-4D97-AF65-F5344CB8AC3E}">
        <p14:creationId xmlns:p14="http://schemas.microsoft.com/office/powerpoint/2010/main" val="274728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4BB4B6D-DB1A-4C34-864D-8B7922A8A1DC}" type="datetime1">
              <a:rPr lang="ru-RU"/>
              <a:pPr>
                <a:defRPr/>
              </a:pPr>
              <a:t>29.11.2019</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FA096F8D-0F9E-45AC-9A96-538715975B31}" type="slidenum">
              <a:rPr lang="ru-RU" altLang="uk-UA"/>
              <a:pPr>
                <a:defRPr/>
              </a:pPr>
              <a:t>‹#›</a:t>
            </a:fld>
            <a:endParaRPr lang="ru-RU" altLang="uk-UA"/>
          </a:p>
        </p:txBody>
      </p:sp>
    </p:spTree>
    <p:extLst>
      <p:ext uri="{BB962C8B-B14F-4D97-AF65-F5344CB8AC3E}">
        <p14:creationId xmlns:p14="http://schemas.microsoft.com/office/powerpoint/2010/main" val="578186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66D05C3-32E9-4388-98F0-B842995E76C6}" type="datetime1">
              <a:rPr lang="ru-RU"/>
              <a:pPr>
                <a:defRPr/>
              </a:pPr>
              <a:t>29.11.2019</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A4FA7B8-621B-419B-AFA1-FDC65F99118E}" type="slidenum">
              <a:rPr lang="ru-RU" altLang="uk-UA"/>
              <a:pPr>
                <a:defRPr/>
              </a:pPr>
              <a:t>‹#›</a:t>
            </a:fld>
            <a:endParaRPr lang="ru-RU" altLang="uk-UA"/>
          </a:p>
        </p:txBody>
      </p:sp>
    </p:spTree>
    <p:extLst>
      <p:ext uri="{BB962C8B-B14F-4D97-AF65-F5344CB8AC3E}">
        <p14:creationId xmlns:p14="http://schemas.microsoft.com/office/powerpoint/2010/main" val="134111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44712F6-0265-4730-8312-C266BD11D247}" type="datetime1">
              <a:rPr lang="ru-RU"/>
              <a:pPr>
                <a:defRPr/>
              </a:pPr>
              <a:t>29.11.2019</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CEA7AF2-7D7F-4CCD-B221-4D1BC9063F39}" type="slidenum">
              <a:rPr lang="ru-RU" altLang="uk-UA"/>
              <a:pPr>
                <a:defRPr/>
              </a:pPr>
              <a:t>‹#›</a:t>
            </a:fld>
            <a:endParaRPr lang="ru-RU" altLang="uk-UA"/>
          </a:p>
        </p:txBody>
      </p:sp>
    </p:spTree>
    <p:extLst>
      <p:ext uri="{BB962C8B-B14F-4D97-AF65-F5344CB8AC3E}">
        <p14:creationId xmlns:p14="http://schemas.microsoft.com/office/powerpoint/2010/main" val="3113407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Arial" pitchFamily="34" charset="0"/>
              </a:defRPr>
            </a:lvl1pPr>
          </a:lstStyle>
          <a:p>
            <a:pPr>
              <a:defRPr/>
            </a:pPr>
            <a:fld id="{9D99AED7-C51E-4FF7-A894-B1A1E6A8F8F1}" type="datetime1">
              <a:rPr lang="ru-RU"/>
              <a:pPr>
                <a:defRPr/>
              </a:pPr>
              <a:t>29.11.2019</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A98E404-1998-4A9C-8591-254017268E7F}" type="slidenum">
              <a:rPr lang="ru-RU" altLang="uk-UA"/>
              <a:pPr>
                <a:defRPr/>
              </a:pPr>
              <a:t>‹#›</a:t>
            </a:fld>
            <a:endParaRPr lang="ru-RU" altLang="uk-UA"/>
          </a:p>
        </p:txBody>
      </p:sp>
    </p:spTree>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rtlCol="0">
            <a:normAutofit fontScale="90000"/>
          </a:bodyPr>
          <a:lstStyle/>
          <a:p>
            <a:pPr eaLnBrk="1" fontAlgn="auto" hangingPunct="1">
              <a:spcAft>
                <a:spcPts val="0"/>
              </a:spcAft>
              <a:defRPr/>
            </a:pPr>
            <a:r>
              <a:rPr lang="ru-RU" dirty="0">
                <a:latin typeface="Cambria" pitchFamily="18" charset="0"/>
              </a:rPr>
              <a:t/>
            </a:r>
            <a:br>
              <a:rPr lang="ru-RU" dirty="0">
                <a:latin typeface="Cambria" pitchFamily="18" charset="0"/>
              </a:rPr>
            </a:br>
            <a:r>
              <a:rPr lang="en-US" b="1" dirty="0">
                <a:latin typeface="Cambria" pitchFamily="18" charset="0"/>
              </a:rPr>
              <a:t> </a:t>
            </a:r>
            <a:r>
              <a:rPr lang="ru-RU" dirty="0">
                <a:latin typeface="Cambria" pitchFamily="18" charset="0"/>
              </a:rPr>
              <a:t/>
            </a:r>
            <a:br>
              <a:rPr lang="ru-RU" dirty="0">
                <a:latin typeface="Cambria" pitchFamily="18" charset="0"/>
              </a:rPr>
            </a:br>
            <a:endParaRPr lang="ru-RU" dirty="0">
              <a:latin typeface="Cambria" pitchFamily="18" charset="0"/>
            </a:endParaRPr>
          </a:p>
        </p:txBody>
      </p:sp>
      <p:pic>
        <p:nvPicPr>
          <p:cNvPr id="4099"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0"/>
            <a:ext cx="1547812"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Прямоугольник 5"/>
          <p:cNvSpPr>
            <a:spLocks noChangeArrowheads="1"/>
          </p:cNvSpPr>
          <p:nvPr/>
        </p:nvSpPr>
        <p:spPr bwMode="auto">
          <a:xfrm>
            <a:off x="0" y="50133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uk-UA" sz="2000" i="1">
                <a:latin typeface="Cambria" panose="02040503050406030204" pitchFamily="18" charset="0"/>
              </a:rPr>
              <a:t>Institute for Nuclear Research </a:t>
            </a:r>
          </a:p>
          <a:p>
            <a:pPr algn="ctr" eaLnBrk="1" hangingPunct="1">
              <a:spcBef>
                <a:spcPct val="0"/>
              </a:spcBef>
              <a:buFontTx/>
              <a:buNone/>
            </a:pPr>
            <a:r>
              <a:rPr lang="en-US" altLang="uk-UA" sz="2000" i="1">
                <a:latin typeface="Cambria" panose="02040503050406030204" pitchFamily="18" charset="0"/>
              </a:rPr>
              <a:t>of the National Academy of Sciences of Ukraine, Kyiv </a:t>
            </a:r>
          </a:p>
        </p:txBody>
      </p:sp>
      <p:sp>
        <p:nvSpPr>
          <p:cNvPr id="4101" name="Подзаголовок 4"/>
          <p:cNvSpPr>
            <a:spLocks noGrp="1"/>
          </p:cNvSpPr>
          <p:nvPr>
            <p:ph type="subTitle" idx="1"/>
          </p:nvPr>
        </p:nvSpPr>
        <p:spPr>
          <a:xfrm>
            <a:off x="0" y="2133600"/>
            <a:ext cx="9144000" cy="1658938"/>
          </a:xfrm>
        </p:spPr>
        <p:txBody>
          <a:bodyPr/>
          <a:lstStyle/>
          <a:p>
            <a:r>
              <a:rPr lang="en-US" altLang="ru-RU" sz="3600" b="1" smtClean="0">
                <a:solidFill>
                  <a:srgbClr val="336600"/>
                </a:solidFill>
              </a:rPr>
              <a:t>FROM THEORY TO PRACTICE ON NUCLEAR SECURITY </a:t>
            </a:r>
            <a:endParaRPr lang="ru-RU" altLang="ru-RU" sz="3600" smtClean="0">
              <a:solidFill>
                <a:srgbClr val="336600"/>
              </a:solidFill>
            </a:endParaRPr>
          </a:p>
          <a:p>
            <a:r>
              <a:rPr lang="en-US" altLang="ru-RU" sz="3600" b="1" smtClean="0">
                <a:solidFill>
                  <a:srgbClr val="336600"/>
                </a:solidFill>
              </a:rPr>
              <a:t>(THE EXPERIENCE OF GKTC)</a:t>
            </a:r>
            <a:endParaRPr lang="ru-RU" altLang="ru-RU" sz="3600" smtClean="0">
              <a:solidFill>
                <a:srgbClr val="3366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F2F6C6-B3EE-4A4F-AC00-4CE92D3CF535}" type="slidenum">
              <a:rPr lang="ru-RU" altLang="uk-UA" sz="1200" smtClean="0">
                <a:solidFill>
                  <a:srgbClr val="898989"/>
                </a:solidFill>
                <a:latin typeface="Arial" panose="020B0604020202020204" pitchFamily="34" charset="0"/>
              </a:rPr>
              <a:pPr>
                <a:spcBef>
                  <a:spcPct val="0"/>
                </a:spcBef>
                <a:buFontTx/>
                <a:buNone/>
              </a:pPr>
              <a:t>10</a:t>
            </a:fld>
            <a:endParaRPr lang="ru-RU" altLang="uk-UA" sz="1200" smtClean="0">
              <a:solidFill>
                <a:srgbClr val="898989"/>
              </a:solidFill>
              <a:latin typeface="Arial" panose="020B0604020202020204" pitchFamily="34" charset="0"/>
            </a:endParaRPr>
          </a:p>
        </p:txBody>
      </p:sp>
      <p:graphicFrame>
        <p:nvGraphicFramePr>
          <p:cNvPr id="3" name="Таблица 2"/>
          <p:cNvGraphicFramePr>
            <a:graphicFrameLocks noGrp="1"/>
          </p:cNvGraphicFramePr>
          <p:nvPr/>
        </p:nvGraphicFramePr>
        <p:xfrm>
          <a:off x="323850" y="476250"/>
          <a:ext cx="8569325" cy="5434013"/>
        </p:xfrm>
        <a:graphic>
          <a:graphicData uri="http://schemas.openxmlformats.org/drawingml/2006/table">
            <a:tbl>
              <a:tblPr/>
              <a:tblGrid>
                <a:gridCol w="7470431">
                  <a:extLst>
                    <a:ext uri="{9D8B030D-6E8A-4147-A177-3AD203B41FA5}">
                      <a16:colId xmlns:a16="http://schemas.microsoft.com/office/drawing/2014/main" val="20000"/>
                    </a:ext>
                  </a:extLst>
                </a:gridCol>
                <a:gridCol w="1098894">
                  <a:extLst>
                    <a:ext uri="{9D8B030D-6E8A-4147-A177-3AD203B41FA5}">
                      <a16:colId xmlns:a16="http://schemas.microsoft.com/office/drawing/2014/main" val="20001"/>
                    </a:ext>
                  </a:extLst>
                </a:gridCol>
              </a:tblGrid>
              <a:tr h="819869">
                <a:tc>
                  <a:txBody>
                    <a:bodyPr/>
                    <a:lstStyle/>
                    <a:p>
                      <a:pPr algn="ctr">
                        <a:spcBef>
                          <a:spcPts val="0"/>
                        </a:spcBef>
                        <a:spcAft>
                          <a:spcPts val="0"/>
                        </a:spcAft>
                      </a:pPr>
                      <a:r>
                        <a:rPr lang="en-US" sz="2000" b="1" dirty="0">
                          <a:solidFill>
                            <a:srgbClr val="336600"/>
                          </a:solidFill>
                          <a:effectLst>
                            <a:outerShdw blurRad="38100" dist="38100" dir="2700000" algn="tl">
                              <a:srgbClr val="000000">
                                <a:alpha val="43137"/>
                              </a:srgbClr>
                            </a:outerShdw>
                          </a:effectLst>
                          <a:latin typeface="Cambria" pitchFamily="18" charset="0"/>
                          <a:ea typeface="Calibri"/>
                          <a:cs typeface="Times New Roman"/>
                        </a:rPr>
                        <a:t>Topic of the </a:t>
                      </a:r>
                      <a:r>
                        <a:rPr lang="en-US" sz="2000" b="1"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rPr>
                        <a:t>course</a:t>
                      </a:r>
                      <a:r>
                        <a:rPr lang="uk-UA" sz="2000" b="1"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rPr>
                        <a:t> </a:t>
                      </a:r>
                      <a:r>
                        <a:rPr lang="en-US" sz="2000" b="1" kern="1200" dirty="0" smtClean="0">
                          <a:solidFill>
                            <a:srgbClr val="336600"/>
                          </a:solidFill>
                          <a:effectLst>
                            <a:outerShdw blurRad="38100" dist="38100" dir="2700000" algn="tl">
                              <a:srgbClr val="000000">
                                <a:alpha val="43137"/>
                              </a:srgbClr>
                            </a:outerShdw>
                          </a:effectLst>
                          <a:latin typeface="Cambria" pitchFamily="18" charset="0"/>
                          <a:ea typeface="+mn-ea"/>
                          <a:cs typeface="+mn-cs"/>
                        </a:rPr>
                        <a:t>on control and accounting of nuclear materials </a:t>
                      </a:r>
                      <a:endParaRPr lang="ru-RU" sz="2000" b="1" dirty="0">
                        <a:solidFill>
                          <a:srgbClr val="336600"/>
                        </a:solidFill>
                        <a:effectLst>
                          <a:outerShdw blurRad="38100" dist="38100" dir="2700000" algn="tl">
                            <a:srgbClr val="000000">
                              <a:alpha val="43137"/>
                            </a:srgbClr>
                          </a:outerShdw>
                        </a:effectLst>
                        <a:latin typeface="Cambria" pitchFamily="18" charset="0"/>
                        <a:ea typeface="Calibri"/>
                        <a:cs typeface="Times New Roman"/>
                      </a:endParaRPr>
                    </a:p>
                  </a:txBody>
                  <a:tcPr marL="63181" marR="631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dirty="0">
                          <a:latin typeface="Cambria"/>
                          <a:ea typeface="Calibri"/>
                          <a:cs typeface="Times New Roman"/>
                        </a:rPr>
                        <a:t>Duration </a:t>
                      </a:r>
                      <a:r>
                        <a:rPr lang="ru-RU" sz="2000" dirty="0">
                          <a:latin typeface="Cambria"/>
                          <a:ea typeface="Calibri"/>
                          <a:cs typeface="Times New Roman"/>
                        </a:rPr>
                        <a:t>(</a:t>
                      </a:r>
                      <a:r>
                        <a:rPr lang="en-US" sz="2000" dirty="0">
                          <a:latin typeface="Cambria"/>
                          <a:ea typeface="Calibri"/>
                          <a:cs typeface="Times New Roman"/>
                        </a:rPr>
                        <a:t>hours</a:t>
                      </a:r>
                      <a:r>
                        <a:rPr lang="ru-RU" sz="2000" dirty="0">
                          <a:latin typeface="Cambria"/>
                          <a:ea typeface="Calibri"/>
                          <a:cs typeface="Times New Roman"/>
                        </a:rPr>
                        <a:t>)</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2404">
                <a:tc gridSpan="2">
                  <a:txBody>
                    <a:bodyPr/>
                    <a:lstStyle/>
                    <a:p>
                      <a:pPr algn="ctr">
                        <a:spcBef>
                          <a:spcPts val="0"/>
                        </a:spcBef>
                        <a:spcAft>
                          <a:spcPts val="0"/>
                        </a:spcAft>
                      </a:pPr>
                      <a:endParaRPr lang="ru-RU" sz="1000" dirty="0">
                        <a:latin typeface="Cambria"/>
                        <a:ea typeface="Calibri"/>
                        <a:cs typeface="Times New Roman"/>
                      </a:endParaRPr>
                    </a:p>
                  </a:txBody>
                  <a:tcPr marL="63181" marR="631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1"/>
                  </a:ext>
                </a:extLst>
              </a:tr>
              <a:tr h="468349">
                <a:tc>
                  <a:txBody>
                    <a:bodyPr/>
                    <a:lstStyle/>
                    <a:p>
                      <a:pPr marL="0">
                        <a:lnSpc>
                          <a:spcPct val="100000"/>
                        </a:lnSpc>
                        <a:spcBef>
                          <a:spcPts val="0"/>
                        </a:spcBef>
                        <a:spcAft>
                          <a:spcPts val="0"/>
                        </a:spcAft>
                      </a:pPr>
                      <a:r>
                        <a:rPr lang="en-US" sz="2200" dirty="0">
                          <a:latin typeface="Cambria"/>
                          <a:ea typeface="Calibri"/>
                          <a:cs typeface="Times New Roman"/>
                        </a:rPr>
                        <a:t>Fundamentals of control and accounting of nuclear materials </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ru-RU" sz="2200" dirty="0">
                          <a:latin typeface="Cambria"/>
                          <a:ea typeface="Calibri"/>
                          <a:cs typeface="Times New Roman"/>
                        </a:rPr>
                        <a:t>36</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55804">
                <a:tc>
                  <a:txBody>
                    <a:bodyPr/>
                    <a:lstStyle/>
                    <a:p>
                      <a:pPr marL="0" algn="just">
                        <a:lnSpc>
                          <a:spcPct val="100000"/>
                        </a:lnSpc>
                        <a:spcBef>
                          <a:spcPts val="0"/>
                        </a:spcBef>
                        <a:spcAft>
                          <a:spcPts val="0"/>
                        </a:spcAft>
                      </a:pPr>
                      <a:r>
                        <a:rPr lang="en-US" sz="2200" dirty="0">
                          <a:latin typeface="Cambria"/>
                          <a:ea typeface="Calibri"/>
                          <a:cs typeface="Times New Roman"/>
                        </a:rPr>
                        <a:t>Legislation of Ukraine on control and accounting of </a:t>
                      </a:r>
                      <a:r>
                        <a:rPr lang="en-US" sz="2200" dirty="0" smtClean="0">
                          <a:latin typeface="Cambria"/>
                          <a:ea typeface="Calibri"/>
                          <a:cs typeface="Times New Roman"/>
                        </a:rPr>
                        <a:t>NM</a:t>
                      </a:r>
                      <a:endParaRPr lang="ru-RU" sz="2200" dirty="0">
                        <a:latin typeface="Cambria"/>
                        <a:ea typeface="Calibri"/>
                        <a:cs typeface="Times New Roman"/>
                      </a:endParaRPr>
                    </a:p>
                  </a:txBody>
                  <a:tcPr marL="63181" marR="631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ru-RU" sz="2200">
                          <a:latin typeface="Cambria"/>
                          <a:ea typeface="Calibri"/>
                          <a:cs typeface="Times New Roman"/>
                        </a:rPr>
                        <a:t>20</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23120">
                <a:tc>
                  <a:txBody>
                    <a:bodyPr/>
                    <a:lstStyle/>
                    <a:p>
                      <a:pPr marL="0">
                        <a:lnSpc>
                          <a:spcPct val="100000"/>
                        </a:lnSpc>
                        <a:spcBef>
                          <a:spcPts val="0"/>
                        </a:spcBef>
                        <a:spcAft>
                          <a:spcPts val="0"/>
                        </a:spcAft>
                      </a:pPr>
                      <a:r>
                        <a:rPr lang="en-US" sz="2200" dirty="0">
                          <a:latin typeface="Cambria"/>
                          <a:ea typeface="Calibri"/>
                          <a:cs typeface="Times New Roman"/>
                        </a:rPr>
                        <a:t>State system of control and accounting of nuclear materials. Site system of control and accounting of </a:t>
                      </a:r>
                      <a:r>
                        <a:rPr lang="en-US" sz="2200" dirty="0" smtClean="0">
                          <a:latin typeface="Cambria"/>
                          <a:ea typeface="Calibri"/>
                          <a:cs typeface="Times New Roman"/>
                        </a:rPr>
                        <a:t>NM</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ru-RU" sz="2200">
                          <a:latin typeface="Cambria"/>
                          <a:ea typeface="Calibri"/>
                          <a:cs typeface="Times New Roman"/>
                        </a:rPr>
                        <a:t>36</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9914">
                <a:tc>
                  <a:txBody>
                    <a:bodyPr/>
                    <a:lstStyle/>
                    <a:p>
                      <a:pPr marL="0">
                        <a:lnSpc>
                          <a:spcPct val="100000"/>
                        </a:lnSpc>
                        <a:spcBef>
                          <a:spcPts val="0"/>
                        </a:spcBef>
                        <a:spcAft>
                          <a:spcPts val="0"/>
                        </a:spcAft>
                      </a:pPr>
                      <a:r>
                        <a:rPr lang="en-US" sz="2200" dirty="0">
                          <a:latin typeface="Cambria"/>
                          <a:ea typeface="Calibri"/>
                          <a:cs typeface="Times New Roman"/>
                        </a:rPr>
                        <a:t>Computerization of system of control and accounting of </a:t>
                      </a:r>
                      <a:r>
                        <a:rPr lang="en-US" sz="2200" dirty="0" smtClean="0">
                          <a:latin typeface="Cambria"/>
                          <a:ea typeface="Calibri"/>
                          <a:cs typeface="Times New Roman"/>
                        </a:rPr>
                        <a:t>NM</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ru-RU" sz="2200">
                          <a:latin typeface="Cambria"/>
                          <a:ea typeface="Calibri"/>
                          <a:cs typeface="Times New Roman"/>
                        </a:rPr>
                        <a:t>36</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07042">
                <a:tc>
                  <a:txBody>
                    <a:bodyPr/>
                    <a:lstStyle/>
                    <a:p>
                      <a:pPr marL="0">
                        <a:lnSpc>
                          <a:spcPct val="100000"/>
                        </a:lnSpc>
                        <a:spcBef>
                          <a:spcPts val="0"/>
                        </a:spcBef>
                        <a:spcAft>
                          <a:spcPts val="0"/>
                        </a:spcAft>
                      </a:pPr>
                      <a:r>
                        <a:rPr lang="en-US" sz="2200" dirty="0">
                          <a:latin typeface="Cambria"/>
                          <a:ea typeface="Calibri"/>
                          <a:cs typeface="Times New Roman"/>
                        </a:rPr>
                        <a:t>Methods of detection of nuclear and radioactive materials. Nondestructive analysis of nuclear materials: gamma- spectrometric and neutron </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ru-RU" sz="2200" dirty="0">
                          <a:latin typeface="Cambria"/>
                          <a:ea typeface="Calibri"/>
                          <a:cs typeface="Times New Roman"/>
                        </a:rPr>
                        <a:t>36</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5837">
                <a:tc>
                  <a:txBody>
                    <a:bodyPr/>
                    <a:lstStyle/>
                    <a:p>
                      <a:pPr marL="0">
                        <a:lnSpc>
                          <a:spcPct val="100000"/>
                        </a:lnSpc>
                        <a:spcBef>
                          <a:spcPts val="0"/>
                        </a:spcBef>
                        <a:spcAft>
                          <a:spcPts val="0"/>
                        </a:spcAft>
                      </a:pPr>
                      <a:r>
                        <a:rPr lang="en-US" sz="2200" dirty="0">
                          <a:latin typeface="Cambria"/>
                          <a:ea typeface="Calibri"/>
                          <a:cs typeface="Times New Roman"/>
                        </a:rPr>
                        <a:t>Methodology of physical inventory conducting </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ru-RU" sz="2200" dirty="0">
                          <a:latin typeface="Cambria"/>
                          <a:ea typeface="Calibri"/>
                          <a:cs typeface="Times New Roman"/>
                        </a:rPr>
                        <a:t>36</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31674">
                <a:tc>
                  <a:txBody>
                    <a:bodyPr/>
                    <a:lstStyle/>
                    <a:p>
                      <a:pPr marL="0">
                        <a:lnSpc>
                          <a:spcPct val="100000"/>
                        </a:lnSpc>
                        <a:spcBef>
                          <a:spcPts val="0"/>
                        </a:spcBef>
                        <a:spcAft>
                          <a:spcPts val="0"/>
                        </a:spcAft>
                      </a:pPr>
                      <a:r>
                        <a:rPr lang="en-US" sz="2200" dirty="0">
                          <a:latin typeface="Cambria"/>
                          <a:ea typeface="Calibri"/>
                          <a:cs typeface="Times New Roman"/>
                        </a:rPr>
                        <a:t>Means of access control to </a:t>
                      </a:r>
                      <a:r>
                        <a:rPr lang="en-US" sz="2200" dirty="0" smtClean="0">
                          <a:latin typeface="Cambria"/>
                          <a:ea typeface="Calibri"/>
                          <a:cs typeface="Times New Roman"/>
                        </a:rPr>
                        <a:t>NM. </a:t>
                      </a:r>
                      <a:r>
                        <a:rPr lang="en-US" sz="2200" dirty="0">
                          <a:latin typeface="Cambria"/>
                          <a:ea typeface="Calibri"/>
                          <a:cs typeface="Times New Roman"/>
                        </a:rPr>
                        <a:t>Means of intrusion detection</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ru-RU" sz="2200" dirty="0">
                          <a:latin typeface="Cambria"/>
                          <a:ea typeface="Calibri"/>
                          <a:cs typeface="Times New Roman"/>
                        </a:rPr>
                        <a:t>36</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0086FF-F6BB-4F7F-A034-1EA275586599}" type="slidenum">
              <a:rPr lang="ru-RU" altLang="uk-UA" sz="1200" smtClean="0">
                <a:solidFill>
                  <a:srgbClr val="898989"/>
                </a:solidFill>
                <a:latin typeface="Arial" panose="020B0604020202020204" pitchFamily="34" charset="0"/>
              </a:rPr>
              <a:pPr>
                <a:spcBef>
                  <a:spcPct val="0"/>
                </a:spcBef>
                <a:buFontTx/>
                <a:buNone/>
              </a:pPr>
              <a:t>11</a:t>
            </a:fld>
            <a:endParaRPr lang="ru-RU" altLang="uk-UA" sz="1200" smtClean="0">
              <a:solidFill>
                <a:srgbClr val="898989"/>
              </a:solidFill>
              <a:latin typeface="Arial" panose="020B0604020202020204" pitchFamily="34" charset="0"/>
            </a:endParaRPr>
          </a:p>
        </p:txBody>
      </p:sp>
      <p:graphicFrame>
        <p:nvGraphicFramePr>
          <p:cNvPr id="3" name="Таблица 2"/>
          <p:cNvGraphicFramePr>
            <a:graphicFrameLocks noGrp="1"/>
          </p:cNvGraphicFramePr>
          <p:nvPr/>
        </p:nvGraphicFramePr>
        <p:xfrm>
          <a:off x="250825" y="173038"/>
          <a:ext cx="8569325" cy="6135688"/>
        </p:xfrm>
        <a:graphic>
          <a:graphicData uri="http://schemas.openxmlformats.org/drawingml/2006/table">
            <a:tbl>
              <a:tblPr/>
              <a:tblGrid>
                <a:gridCol w="7470431">
                  <a:extLst>
                    <a:ext uri="{9D8B030D-6E8A-4147-A177-3AD203B41FA5}">
                      <a16:colId xmlns:a16="http://schemas.microsoft.com/office/drawing/2014/main" val="20000"/>
                    </a:ext>
                  </a:extLst>
                </a:gridCol>
                <a:gridCol w="1098894">
                  <a:extLst>
                    <a:ext uri="{9D8B030D-6E8A-4147-A177-3AD203B41FA5}">
                      <a16:colId xmlns:a16="http://schemas.microsoft.com/office/drawing/2014/main" val="20001"/>
                    </a:ext>
                  </a:extLst>
                </a:gridCol>
              </a:tblGrid>
              <a:tr h="806879">
                <a:tc>
                  <a:txBody>
                    <a:bodyPr/>
                    <a:lstStyle/>
                    <a:p>
                      <a:pPr algn="ctr">
                        <a:lnSpc>
                          <a:spcPct val="115000"/>
                        </a:lnSpc>
                        <a:spcAft>
                          <a:spcPts val="0"/>
                        </a:spcAft>
                      </a:pPr>
                      <a:r>
                        <a:rPr lang="en-US" sz="2000" b="1" kern="1200" noProof="0"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rPr>
                        <a:t>Topic of the course </a:t>
                      </a:r>
                      <a:r>
                        <a:rPr lang="en-US" sz="2000" b="1" kern="1200" noProof="0" dirty="0" smtClean="0">
                          <a:solidFill>
                            <a:srgbClr val="336600"/>
                          </a:solidFill>
                          <a:effectLst>
                            <a:outerShdw blurRad="38100" dist="38100" dir="2700000" algn="tl">
                              <a:srgbClr val="000000">
                                <a:alpha val="43137"/>
                              </a:srgbClr>
                            </a:outerShdw>
                          </a:effectLst>
                          <a:latin typeface="Cambria" pitchFamily="18" charset="0"/>
                          <a:ea typeface="Times New Roman"/>
                          <a:cs typeface="Arial"/>
                        </a:rPr>
                        <a:t>on physical protection for Radon</a:t>
                      </a:r>
                      <a:endParaRPr lang="en-US" sz="2000" noProof="0" dirty="0">
                        <a:solidFill>
                          <a:srgbClr val="336600"/>
                        </a:solidFill>
                        <a:effectLst>
                          <a:outerShdw blurRad="38100" dist="38100" dir="2700000" algn="tl">
                            <a:srgbClr val="000000">
                              <a:alpha val="43137"/>
                            </a:srgbClr>
                          </a:outerShdw>
                        </a:effectLst>
                        <a:latin typeface="Cambria" pitchFamily="18" charset="0"/>
                        <a:ea typeface="Calibri"/>
                        <a:cs typeface="Times New Roman"/>
                      </a:endParaRPr>
                    </a:p>
                  </a:txBody>
                  <a:tcPr marL="63181" marR="631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dirty="0">
                          <a:latin typeface="Cambria"/>
                          <a:ea typeface="Calibri"/>
                          <a:cs typeface="Times New Roman"/>
                        </a:rPr>
                        <a:t>Duration </a:t>
                      </a:r>
                      <a:r>
                        <a:rPr lang="ru-RU" sz="2000" dirty="0">
                          <a:latin typeface="Cambria"/>
                          <a:ea typeface="Calibri"/>
                          <a:cs typeface="Times New Roman"/>
                        </a:rPr>
                        <a:t>(</a:t>
                      </a:r>
                      <a:r>
                        <a:rPr lang="en-US" sz="2000" dirty="0">
                          <a:latin typeface="Cambria"/>
                          <a:ea typeface="Calibri"/>
                          <a:cs typeface="Times New Roman"/>
                        </a:rPr>
                        <a:t>hours</a:t>
                      </a:r>
                      <a:r>
                        <a:rPr lang="ru-RU" sz="2000" dirty="0">
                          <a:latin typeface="Cambria"/>
                          <a:ea typeface="Calibri"/>
                          <a:cs typeface="Times New Roman"/>
                        </a:rPr>
                        <a:t>)</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2400">
                <a:tc gridSpan="2">
                  <a:txBody>
                    <a:bodyPr/>
                    <a:lstStyle/>
                    <a:p>
                      <a:pPr algn="ctr">
                        <a:spcBef>
                          <a:spcPts val="0"/>
                        </a:spcBef>
                        <a:spcAft>
                          <a:spcPts val="0"/>
                        </a:spcAft>
                      </a:pPr>
                      <a:endParaRPr lang="ru-RU" sz="1000" dirty="0">
                        <a:latin typeface="Cambria"/>
                        <a:ea typeface="Calibri"/>
                        <a:cs typeface="Times New Roman"/>
                      </a:endParaRPr>
                    </a:p>
                  </a:txBody>
                  <a:tcPr marL="63181" marR="631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1"/>
                  </a:ext>
                </a:extLst>
              </a:tr>
              <a:tr h="460929">
                <a:tc>
                  <a:txBody>
                    <a:bodyPr/>
                    <a:lstStyle/>
                    <a:p>
                      <a:pPr marL="0">
                        <a:lnSpc>
                          <a:spcPct val="100000"/>
                        </a:lnSpc>
                        <a:spcBef>
                          <a:spcPts val="0"/>
                        </a:spcBef>
                        <a:spcAft>
                          <a:spcPts val="0"/>
                        </a:spcAft>
                      </a:pPr>
                      <a:r>
                        <a:rPr lang="en-US" sz="2200" dirty="0" smtClean="0">
                          <a:latin typeface="Cambria"/>
                          <a:ea typeface="Calibri"/>
                          <a:cs typeface="Times New Roman"/>
                        </a:rPr>
                        <a:t>Transportation Security</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2200" dirty="0" smtClean="0">
                          <a:latin typeface="Cambria"/>
                          <a:ea typeface="Calibri"/>
                          <a:cs typeface="Times New Roman"/>
                        </a:rPr>
                        <a:t>40</a:t>
                      </a:r>
                      <a:endParaRPr lang="ru-RU" sz="2200" dirty="0">
                        <a:latin typeface="Cambria"/>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5280">
                <a:tc>
                  <a:txBody>
                    <a:bodyPr/>
                    <a:lstStyle/>
                    <a:p>
                      <a:pPr marL="0" algn="just">
                        <a:lnSpc>
                          <a:spcPct val="100000"/>
                        </a:lnSpc>
                        <a:spcBef>
                          <a:spcPts val="0"/>
                        </a:spcBef>
                        <a:spcAft>
                          <a:spcPts val="0"/>
                        </a:spcAft>
                      </a:pPr>
                      <a:r>
                        <a:rPr lang="en-US" sz="2200" dirty="0" smtClean="0">
                          <a:latin typeface="Cambria"/>
                          <a:ea typeface="Calibri"/>
                          <a:cs typeface="Times New Roman"/>
                        </a:rPr>
                        <a:t>Fundamentals</a:t>
                      </a:r>
                      <a:r>
                        <a:rPr lang="en-US" sz="2200" baseline="0" dirty="0" smtClean="0">
                          <a:latin typeface="Cambria"/>
                          <a:ea typeface="Calibri"/>
                          <a:cs typeface="Times New Roman"/>
                        </a:rPr>
                        <a:t> to Physical Protection</a:t>
                      </a:r>
                      <a:endParaRPr lang="ru-RU" sz="2200" dirty="0">
                        <a:latin typeface="Cambria"/>
                        <a:ea typeface="Calibri"/>
                        <a:cs typeface="Times New Roman"/>
                      </a:endParaRPr>
                    </a:p>
                  </a:txBody>
                  <a:tcPr marL="63181" marR="631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2200" dirty="0" smtClean="0">
                          <a:latin typeface="Cambria"/>
                          <a:ea typeface="Calibri"/>
                          <a:cs typeface="Times New Roman"/>
                        </a:rPr>
                        <a:t>40</a:t>
                      </a:r>
                      <a:endParaRPr lang="ru-RU" sz="2200" dirty="0">
                        <a:latin typeface="Cambria"/>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6688">
                <a:tc>
                  <a:txBody>
                    <a:bodyPr/>
                    <a:lstStyle/>
                    <a:p>
                      <a:pPr marL="0">
                        <a:lnSpc>
                          <a:spcPct val="100000"/>
                        </a:lnSpc>
                        <a:spcBef>
                          <a:spcPts val="0"/>
                        </a:spcBef>
                        <a:spcAft>
                          <a:spcPts val="0"/>
                        </a:spcAft>
                      </a:pPr>
                      <a:r>
                        <a:rPr lang="en-US" sz="2200" dirty="0" smtClean="0">
                          <a:latin typeface="Cambria"/>
                          <a:ea typeface="Calibri"/>
                          <a:cs typeface="Times New Roman"/>
                        </a:rPr>
                        <a:t>Nuclear Security Culture</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2200" dirty="0" smtClean="0">
                          <a:latin typeface="Cambria"/>
                          <a:ea typeface="Calibri"/>
                          <a:cs typeface="Times New Roman"/>
                        </a:rPr>
                        <a:t>24</a:t>
                      </a:r>
                      <a:endParaRPr lang="ru-RU" sz="2200" dirty="0">
                        <a:latin typeface="Cambria"/>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3420">
                <a:tc>
                  <a:txBody>
                    <a:bodyPr/>
                    <a:lstStyle/>
                    <a:p>
                      <a:pPr algn="ctr">
                        <a:lnSpc>
                          <a:spcPct val="115000"/>
                        </a:lnSpc>
                        <a:spcAft>
                          <a:spcPts val="0"/>
                        </a:spcAft>
                      </a:pPr>
                      <a:r>
                        <a:rPr lang="en-US" sz="2000" b="1" kern="1200" noProof="0"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rPr>
                        <a:t>Topic of the course </a:t>
                      </a:r>
                      <a:r>
                        <a:rPr lang="en-US" sz="2000" b="1" kern="1200" noProof="0" dirty="0" smtClean="0">
                          <a:solidFill>
                            <a:srgbClr val="336600"/>
                          </a:solidFill>
                          <a:effectLst>
                            <a:outerShdw blurRad="38100" dist="38100" dir="2700000" algn="tl">
                              <a:srgbClr val="000000">
                                <a:alpha val="43137"/>
                              </a:srgbClr>
                            </a:outerShdw>
                          </a:effectLst>
                          <a:latin typeface="Cambria" pitchFamily="18" charset="0"/>
                          <a:ea typeface="Times New Roman"/>
                          <a:cs typeface="Arial"/>
                        </a:rPr>
                        <a:t>on physical protection for National Police</a:t>
                      </a:r>
                      <a:endParaRPr lang="en-US" sz="2000" noProof="0" dirty="0">
                        <a:solidFill>
                          <a:srgbClr val="336600"/>
                        </a:solidFill>
                        <a:effectLst>
                          <a:outerShdw blurRad="38100" dist="38100" dir="2700000" algn="tl">
                            <a:srgbClr val="000000">
                              <a:alpha val="43137"/>
                            </a:srgbClr>
                          </a:outerShdw>
                        </a:effectLst>
                        <a:latin typeface="Cambria" pitchFamily="18" charset="0"/>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endParaRPr lang="ru-RU" sz="2200" dirty="0">
                        <a:latin typeface="Cambria"/>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1489">
                <a:tc>
                  <a:txBody>
                    <a:bodyPr/>
                    <a:lstStyle/>
                    <a:p>
                      <a:pPr marL="0">
                        <a:lnSpc>
                          <a:spcPct val="100000"/>
                        </a:lnSpc>
                        <a:spcBef>
                          <a:spcPts val="0"/>
                        </a:spcBef>
                        <a:spcAft>
                          <a:spcPts val="0"/>
                        </a:spcAft>
                      </a:pPr>
                      <a:r>
                        <a:rPr lang="en-US" sz="2200" dirty="0" smtClean="0">
                          <a:latin typeface="Cambria"/>
                          <a:ea typeface="Calibri"/>
                          <a:cs typeface="Times New Roman"/>
                        </a:rPr>
                        <a:t>Introduction to physical</a:t>
                      </a:r>
                      <a:r>
                        <a:rPr lang="en-US" sz="2200" baseline="0" dirty="0" smtClean="0">
                          <a:latin typeface="Cambria"/>
                          <a:ea typeface="Calibri"/>
                          <a:cs typeface="Times New Roman"/>
                        </a:rPr>
                        <a:t> protection</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ru-RU" sz="2200" dirty="0">
                          <a:latin typeface="Cambria"/>
                          <a:ea typeface="Calibri"/>
                          <a:cs typeface="Times New Roman"/>
                        </a:rPr>
                        <a:t>36</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0041">
                <a:tc>
                  <a:txBody>
                    <a:bodyPr/>
                    <a:lstStyle/>
                    <a:p>
                      <a:pPr marL="0">
                        <a:lnSpc>
                          <a:spcPct val="100000"/>
                        </a:lnSpc>
                        <a:spcBef>
                          <a:spcPts val="0"/>
                        </a:spcBef>
                        <a:spcAft>
                          <a:spcPts val="0"/>
                        </a:spcAft>
                      </a:pPr>
                      <a:r>
                        <a:rPr lang="en-US" sz="2200" dirty="0" smtClean="0">
                          <a:latin typeface="Cambria"/>
                          <a:ea typeface="Calibri"/>
                          <a:cs typeface="Times New Roman"/>
                        </a:rPr>
                        <a:t>Role in Anti-Sabotage Cooperation Plan</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ru-RU" sz="2200" dirty="0">
                          <a:latin typeface="Cambria"/>
                          <a:ea typeface="Calibri"/>
                          <a:cs typeface="Times New Roman"/>
                        </a:rPr>
                        <a:t>36</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97675">
                <a:tc>
                  <a:txBody>
                    <a:bodyPr/>
                    <a:lstStyle/>
                    <a:p>
                      <a:pPr marL="0">
                        <a:lnSpc>
                          <a:spcPct val="100000"/>
                        </a:lnSpc>
                        <a:spcBef>
                          <a:spcPts val="0"/>
                        </a:spcBef>
                        <a:spcAft>
                          <a:spcPts val="0"/>
                        </a:spcAft>
                      </a:pPr>
                      <a:r>
                        <a:rPr lang="en-US" sz="2200" dirty="0">
                          <a:latin typeface="Cambria"/>
                          <a:ea typeface="Calibri"/>
                          <a:cs typeface="Times New Roman"/>
                        </a:rPr>
                        <a:t>Means of access control to </a:t>
                      </a:r>
                      <a:r>
                        <a:rPr lang="en-US" sz="2200" dirty="0" smtClean="0">
                          <a:latin typeface="Cambria"/>
                          <a:ea typeface="Calibri"/>
                          <a:cs typeface="Times New Roman"/>
                        </a:rPr>
                        <a:t>NM. </a:t>
                      </a:r>
                      <a:r>
                        <a:rPr lang="en-US" sz="2200" dirty="0">
                          <a:latin typeface="Cambria"/>
                          <a:ea typeface="Calibri"/>
                          <a:cs typeface="Times New Roman"/>
                        </a:rPr>
                        <a:t>Means of intrusion detection</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ru-RU" sz="2200" dirty="0">
                          <a:latin typeface="Cambria"/>
                          <a:ea typeface="Calibri"/>
                          <a:cs typeface="Times New Roman"/>
                        </a:rPr>
                        <a:t>36</a:t>
                      </a: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4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noProof="0"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rPr>
                        <a:t>Topic of the course </a:t>
                      </a:r>
                      <a:r>
                        <a:rPr lang="en-US" sz="2000" b="1" kern="1200" noProof="0" dirty="0" smtClean="0">
                          <a:solidFill>
                            <a:srgbClr val="336600"/>
                          </a:solidFill>
                          <a:effectLst>
                            <a:outerShdw blurRad="38100" dist="38100" dir="2700000" algn="tl">
                              <a:srgbClr val="000000">
                                <a:alpha val="43137"/>
                              </a:srgbClr>
                            </a:outerShdw>
                          </a:effectLst>
                          <a:latin typeface="Cambria" pitchFamily="18" charset="0"/>
                          <a:ea typeface="Times New Roman"/>
                          <a:cs typeface="Arial"/>
                        </a:rPr>
                        <a:t>on physical protection for ATC SBU</a:t>
                      </a:r>
                      <a:endParaRPr lang="en-US" sz="2000" noProof="0"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endParaRPr>
                    </a:p>
                    <a:p>
                      <a:pPr marL="0">
                        <a:lnSpc>
                          <a:spcPct val="100000"/>
                        </a:lnSpc>
                        <a:spcBef>
                          <a:spcPts val="0"/>
                        </a:spcBef>
                        <a:spcAft>
                          <a:spcPts val="0"/>
                        </a:spcAft>
                      </a:pP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endParaRPr lang="ru-RU" sz="2200" dirty="0">
                        <a:latin typeface="Cambria"/>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59465"/>
                  </a:ext>
                </a:extLst>
              </a:tr>
              <a:tr h="506800">
                <a:tc>
                  <a:txBody>
                    <a:bodyPr/>
                    <a:lstStyle/>
                    <a:p>
                      <a:pPr marL="0">
                        <a:lnSpc>
                          <a:spcPct val="100000"/>
                        </a:lnSpc>
                        <a:spcBef>
                          <a:spcPts val="0"/>
                        </a:spcBef>
                        <a:spcAft>
                          <a:spcPts val="0"/>
                        </a:spcAft>
                      </a:pPr>
                      <a:r>
                        <a:rPr lang="en-US" sz="2200" dirty="0" smtClean="0">
                          <a:latin typeface="Calibri"/>
                          <a:ea typeface="Calibri"/>
                          <a:cs typeface="Times New Roman"/>
                        </a:rPr>
                        <a:t>Introduction to Physical Protection</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2200" dirty="0" smtClean="0">
                          <a:latin typeface="Cambria"/>
                          <a:ea typeface="Calibri"/>
                          <a:cs typeface="Times New Roman"/>
                        </a:rPr>
                        <a:t>24</a:t>
                      </a:r>
                      <a:endParaRPr lang="ru-RU" sz="2200" dirty="0">
                        <a:latin typeface="Cambria"/>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019878"/>
                  </a:ext>
                </a:extLst>
              </a:tr>
              <a:tr h="503925">
                <a:tc>
                  <a:txBody>
                    <a:bodyPr/>
                    <a:lstStyle/>
                    <a:p>
                      <a:pPr marL="0">
                        <a:lnSpc>
                          <a:spcPct val="100000"/>
                        </a:lnSpc>
                        <a:spcBef>
                          <a:spcPts val="0"/>
                        </a:spcBef>
                        <a:spcAft>
                          <a:spcPts val="0"/>
                        </a:spcAft>
                      </a:pPr>
                      <a:r>
                        <a:rPr lang="en-US" sz="2200" dirty="0" smtClean="0">
                          <a:latin typeface="Calibri"/>
                          <a:ea typeface="Calibri"/>
                          <a:cs typeface="Times New Roman"/>
                        </a:rPr>
                        <a:t>Vulnerability Assessment</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2200" dirty="0" smtClean="0">
                          <a:latin typeface="Cambria"/>
                          <a:ea typeface="Calibri"/>
                          <a:cs typeface="Times New Roman"/>
                        </a:rPr>
                        <a:t>36</a:t>
                      </a:r>
                      <a:endParaRPr lang="ru-RU" sz="2200" dirty="0">
                        <a:latin typeface="Cambria"/>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1596746"/>
                  </a:ext>
                </a:extLst>
              </a:tr>
              <a:tr h="720082">
                <a:tc>
                  <a:txBody>
                    <a:bodyPr/>
                    <a:lstStyle/>
                    <a:p>
                      <a:pPr marL="0">
                        <a:lnSpc>
                          <a:spcPct val="100000"/>
                        </a:lnSpc>
                        <a:spcBef>
                          <a:spcPts val="0"/>
                        </a:spcBef>
                        <a:spcAft>
                          <a:spcPts val="0"/>
                        </a:spcAft>
                      </a:pPr>
                      <a:r>
                        <a:rPr lang="en-US" sz="2200" dirty="0" smtClean="0">
                          <a:latin typeface="Calibri"/>
                          <a:ea typeface="Calibri"/>
                          <a:cs typeface="Times New Roman"/>
                        </a:rPr>
                        <a:t>Transportation Security</a:t>
                      </a:r>
                      <a:endParaRPr lang="ru-RU" sz="2200" dirty="0">
                        <a:latin typeface="Calibri"/>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2200" dirty="0" smtClean="0">
                          <a:latin typeface="Cambria"/>
                          <a:ea typeface="Calibri"/>
                          <a:cs typeface="Times New Roman"/>
                        </a:rPr>
                        <a:t>32</a:t>
                      </a:r>
                      <a:endParaRPr lang="ru-RU" sz="2200" dirty="0">
                        <a:latin typeface="Cambria"/>
                        <a:ea typeface="Calibri"/>
                        <a:cs typeface="Times New Roman"/>
                      </a:endParaRPr>
                    </a:p>
                  </a:txBody>
                  <a:tcPr marL="63181" marR="63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3559863"/>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288" y="0"/>
            <a:ext cx="8229600" cy="1139825"/>
          </a:xfrm>
        </p:spPr>
        <p:txBody>
          <a:bodyPr rtlCol="0">
            <a:normAutofit fontScale="90000"/>
          </a:bodyPr>
          <a:lstStyle/>
          <a:p>
            <a:pPr eaLnBrk="1" fontAlgn="auto" hangingPunct="1">
              <a:spcAft>
                <a:spcPts val="0"/>
              </a:spcAft>
              <a:defRPr/>
            </a:pPr>
            <a:r>
              <a:rPr lang="en-US" dirty="0" smtClean="0">
                <a:latin typeface="Cambria" pitchFamily="18" charset="0"/>
              </a:rPr>
              <a:t/>
            </a:r>
            <a:br>
              <a:rPr lang="en-US" dirty="0" smtClean="0">
                <a:latin typeface="Cambria" pitchFamily="18" charset="0"/>
              </a:rPr>
            </a:br>
            <a:r>
              <a:rPr lang="en-US" sz="4000" b="1" dirty="0" smtClean="0">
                <a:solidFill>
                  <a:srgbClr val="336600"/>
                </a:solidFill>
                <a:effectLst>
                  <a:outerShdw blurRad="38100" dist="38100" dir="2700000" algn="tl">
                    <a:srgbClr val="000000">
                      <a:alpha val="43137"/>
                    </a:srgbClr>
                  </a:outerShdw>
                </a:effectLst>
                <a:latin typeface="Cambria" pitchFamily="18" charset="0"/>
              </a:rPr>
              <a:t>TRAINING ACTIVITIES </a:t>
            </a:r>
            <a:r>
              <a:rPr lang="en-US" b="1" dirty="0" smtClean="0">
                <a:solidFill>
                  <a:srgbClr val="0070C0"/>
                </a:solidFill>
                <a:effectLst>
                  <a:outerShdw blurRad="38100" dist="38100" dir="2700000" algn="tl">
                    <a:srgbClr val="000000">
                      <a:alpha val="43137"/>
                    </a:srgbClr>
                  </a:outerShdw>
                </a:effectLst>
                <a:latin typeface="Cambria" pitchFamily="18" charset="0"/>
              </a:rPr>
              <a:t/>
            </a:r>
            <a:br>
              <a:rPr lang="en-US" b="1" dirty="0" smtClean="0">
                <a:solidFill>
                  <a:srgbClr val="0070C0"/>
                </a:solidFill>
                <a:effectLst>
                  <a:outerShdw blurRad="38100" dist="38100" dir="2700000" algn="tl">
                    <a:srgbClr val="000000">
                      <a:alpha val="43137"/>
                    </a:srgbClr>
                  </a:outerShdw>
                </a:effectLst>
                <a:latin typeface="Cambria" pitchFamily="18" charset="0"/>
              </a:rPr>
            </a:br>
            <a:endParaRPr lang="ru-RU" b="1" dirty="0">
              <a:solidFill>
                <a:srgbClr val="0070C0"/>
              </a:solidFill>
              <a:effectLst>
                <a:outerShdw blurRad="38100" dist="38100" dir="2700000" algn="tl">
                  <a:srgbClr val="000000">
                    <a:alpha val="43137"/>
                  </a:srgbClr>
                </a:outerShdw>
              </a:effectLst>
              <a:latin typeface="Cambria" pitchFamily="18" charset="0"/>
            </a:endParaRPr>
          </a:p>
        </p:txBody>
      </p:sp>
      <p:sp>
        <p:nvSpPr>
          <p:cNvPr id="3" name="Объект 2"/>
          <p:cNvSpPr>
            <a:spLocks noGrp="1"/>
          </p:cNvSpPr>
          <p:nvPr>
            <p:ph idx="1"/>
          </p:nvPr>
        </p:nvSpPr>
        <p:spPr>
          <a:xfrm>
            <a:off x="107950" y="1341438"/>
            <a:ext cx="6335713" cy="2374900"/>
          </a:xfrm>
        </p:spPr>
        <p:txBody>
          <a:bodyPr rtlCol="0">
            <a:normAutofit fontScale="85000" lnSpcReduction="10000"/>
          </a:bodyPr>
          <a:lstStyle/>
          <a:p>
            <a:pPr marL="0" indent="0" eaLnBrk="1" fontAlgn="auto" hangingPunct="1">
              <a:spcAft>
                <a:spcPts val="0"/>
              </a:spcAft>
              <a:buFont typeface="Arial" charset="0"/>
              <a:buNone/>
              <a:tabLst>
                <a:tab pos="0" algn="l"/>
              </a:tabLst>
              <a:defRPr/>
            </a:pPr>
            <a:r>
              <a:rPr lang="en-US" sz="2800" dirty="0" smtClean="0">
                <a:latin typeface="Cambria" pitchFamily="18" charset="0"/>
              </a:rPr>
              <a:t>	</a:t>
            </a:r>
            <a:r>
              <a:rPr lang="en-US" sz="2400" dirty="0" smtClean="0">
                <a:latin typeface="Cambria" pitchFamily="18" charset="0"/>
              </a:rPr>
              <a:t>Duration of training courses is from 12</a:t>
            </a:r>
            <a:r>
              <a:rPr lang="uk-UA" sz="2400" dirty="0" smtClean="0">
                <a:latin typeface="Cambria" pitchFamily="18" charset="0"/>
              </a:rPr>
              <a:t> </a:t>
            </a:r>
            <a:r>
              <a:rPr lang="en-US" sz="2400" dirty="0" smtClean="0">
                <a:latin typeface="Cambria" pitchFamily="18" charset="0"/>
              </a:rPr>
              <a:t>to 144 hours. </a:t>
            </a:r>
          </a:p>
          <a:p>
            <a:pPr marL="0" indent="0" eaLnBrk="1" fontAlgn="auto" hangingPunct="1">
              <a:spcAft>
                <a:spcPts val="0"/>
              </a:spcAft>
              <a:buFont typeface="Arial" charset="0"/>
              <a:buNone/>
              <a:tabLst>
                <a:tab pos="0" algn="l"/>
              </a:tabLst>
              <a:defRPr/>
            </a:pPr>
            <a:r>
              <a:rPr lang="en-US" sz="2400" dirty="0" smtClean="0">
                <a:latin typeface="Cambria" pitchFamily="18" charset="0"/>
              </a:rPr>
              <a:t>	All students before and after training pass a computer testing. Results of testing and other information on students are kept in the GKTC database.</a:t>
            </a:r>
          </a:p>
          <a:p>
            <a:pPr marL="0" indent="0" eaLnBrk="1" fontAlgn="auto" hangingPunct="1">
              <a:spcAft>
                <a:spcPts val="0"/>
              </a:spcAft>
              <a:buFont typeface="Arial" charset="0"/>
              <a:buNone/>
              <a:tabLst>
                <a:tab pos="0" algn="l"/>
              </a:tabLst>
              <a:defRPr/>
            </a:pPr>
            <a:r>
              <a:rPr lang="en-US" sz="2400" dirty="0" smtClean="0">
                <a:latin typeface="Cambria" pitchFamily="18" charset="0"/>
              </a:rPr>
              <a:t>	After the training and successful final testing students receive Certificates on advanced training.</a:t>
            </a:r>
            <a:endParaRPr lang="ru-RU" sz="2400" dirty="0">
              <a:solidFill>
                <a:schemeClr val="accent4">
                  <a:lumMod val="10000"/>
                </a:schemeClr>
              </a:solidFill>
              <a:latin typeface="Cambria" pitchFamily="18" charset="0"/>
            </a:endParaRPr>
          </a:p>
        </p:txBody>
      </p:sp>
      <p:pic>
        <p:nvPicPr>
          <p:cNvPr id="21508"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2A02F26-6EA5-4629-8ED6-D6B83028B799}" type="slidenum">
              <a:rPr lang="ru-RU" altLang="uk-UA" sz="1200" smtClean="0">
                <a:solidFill>
                  <a:srgbClr val="898989"/>
                </a:solidFill>
                <a:latin typeface="Arial" panose="020B0604020202020204" pitchFamily="34" charset="0"/>
              </a:rPr>
              <a:pPr>
                <a:spcBef>
                  <a:spcPct val="0"/>
                </a:spcBef>
                <a:buFontTx/>
                <a:buNone/>
              </a:pPr>
              <a:t>12</a:t>
            </a:fld>
            <a:endParaRPr lang="ru-RU" altLang="uk-UA" sz="1200" smtClean="0">
              <a:solidFill>
                <a:srgbClr val="898989"/>
              </a:solidFill>
              <a:latin typeface="Arial" panose="020B0604020202020204" pitchFamily="34" charset="0"/>
            </a:endParaRPr>
          </a:p>
        </p:txBody>
      </p:sp>
      <p:pic>
        <p:nvPicPr>
          <p:cNvPr id="215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149725"/>
            <a:ext cx="3268663"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3500438"/>
            <a:ext cx="3262313"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1916113"/>
            <a:ext cx="226695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Рисунок 8" descr="DSC002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0050" y="2513013"/>
            <a:ext cx="316865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395288" y="0"/>
            <a:ext cx="8229600" cy="1139825"/>
          </a:xfrm>
        </p:spPr>
        <p:txBody>
          <a:bodyPr rtlCol="0">
            <a:normAutofit fontScale="90000"/>
          </a:bodyPr>
          <a:lstStyle/>
          <a:p>
            <a:pPr eaLnBrk="1" fontAlgn="auto" hangingPunct="1">
              <a:spcAft>
                <a:spcPts val="0"/>
              </a:spcAft>
              <a:defRPr/>
            </a:pPr>
            <a:r>
              <a:rPr lang="en-US" dirty="0" smtClean="0">
                <a:latin typeface="Cambria" pitchFamily="18" charset="0"/>
              </a:rPr>
              <a:t/>
            </a:r>
            <a:br>
              <a:rPr lang="en-US" dirty="0" smtClean="0">
                <a:latin typeface="Cambria" pitchFamily="18" charset="0"/>
              </a:rPr>
            </a:br>
            <a:r>
              <a:rPr lang="en-US" sz="4000" b="1" dirty="0" smtClean="0">
                <a:solidFill>
                  <a:srgbClr val="336600"/>
                </a:solidFill>
                <a:effectLst>
                  <a:outerShdw blurRad="38100" dist="38100" dir="2700000" algn="tl">
                    <a:srgbClr val="000000">
                      <a:alpha val="43137"/>
                    </a:srgbClr>
                  </a:outerShdw>
                </a:effectLst>
                <a:latin typeface="Cambria" pitchFamily="18" charset="0"/>
              </a:rPr>
              <a:t>TRAINING COURSES</a:t>
            </a:r>
            <a:r>
              <a:rPr lang="en-US" b="1" dirty="0" smtClean="0">
                <a:solidFill>
                  <a:srgbClr val="0070C0"/>
                </a:solidFill>
                <a:effectLst>
                  <a:outerShdw blurRad="38100" dist="38100" dir="2700000" algn="tl">
                    <a:srgbClr val="000000">
                      <a:alpha val="43137"/>
                    </a:srgbClr>
                  </a:outerShdw>
                </a:effectLst>
                <a:latin typeface="Cambria" pitchFamily="18" charset="0"/>
              </a:rPr>
              <a:t/>
            </a:r>
            <a:br>
              <a:rPr lang="en-US" b="1" dirty="0" smtClean="0">
                <a:solidFill>
                  <a:srgbClr val="0070C0"/>
                </a:solidFill>
                <a:effectLst>
                  <a:outerShdw blurRad="38100" dist="38100" dir="2700000" algn="tl">
                    <a:srgbClr val="000000">
                      <a:alpha val="43137"/>
                    </a:srgbClr>
                  </a:outerShdw>
                </a:effectLst>
                <a:latin typeface="Cambria" pitchFamily="18" charset="0"/>
              </a:rPr>
            </a:br>
            <a:endParaRPr lang="ru-RU" b="1" dirty="0">
              <a:solidFill>
                <a:srgbClr val="0070C0"/>
              </a:solidFill>
              <a:effectLst>
                <a:outerShdw blurRad="38100" dist="38100" dir="2700000" algn="tl">
                  <a:srgbClr val="000000">
                    <a:alpha val="43137"/>
                  </a:srgbClr>
                </a:outerShdw>
              </a:effectLst>
              <a:latin typeface="Cambria" pitchFamily="18" charset="0"/>
            </a:endParaRPr>
          </a:p>
        </p:txBody>
      </p:sp>
      <p:sp>
        <p:nvSpPr>
          <p:cNvPr id="3" name="Объект 2"/>
          <p:cNvSpPr>
            <a:spLocks noGrp="1"/>
          </p:cNvSpPr>
          <p:nvPr>
            <p:ph idx="1"/>
          </p:nvPr>
        </p:nvSpPr>
        <p:spPr>
          <a:xfrm>
            <a:off x="0" y="1192213"/>
            <a:ext cx="8820150" cy="3240087"/>
          </a:xfrm>
        </p:spPr>
        <p:txBody>
          <a:bodyPr rtlCol="0">
            <a:normAutofit/>
          </a:bodyPr>
          <a:lstStyle/>
          <a:p>
            <a:pPr>
              <a:buFont typeface="Arial" charset="0"/>
              <a:buNone/>
              <a:defRPr/>
            </a:pPr>
            <a:r>
              <a:rPr lang="en-US" sz="2400" dirty="0" smtClean="0">
                <a:latin typeface="Cambria" pitchFamily="18" charset="0"/>
              </a:rPr>
              <a:t>	</a:t>
            </a:r>
            <a:r>
              <a:rPr lang="en-US" sz="2000" dirty="0" smtClean="0">
                <a:latin typeface="Cambria" pitchFamily="18" charset="0"/>
              </a:rPr>
              <a:t>Advanced training of PP specialists includes not only theoretical training but also developing of the practical skills. Program of each training course provides from </a:t>
            </a:r>
            <a:r>
              <a:rPr lang="uk-UA" sz="2000" dirty="0" smtClean="0">
                <a:latin typeface="Cambria" pitchFamily="18" charset="0"/>
              </a:rPr>
              <a:t>30 % </a:t>
            </a:r>
            <a:r>
              <a:rPr lang="en-US" sz="2000" dirty="0" smtClean="0">
                <a:latin typeface="Cambria" pitchFamily="18" charset="0"/>
              </a:rPr>
              <a:t>to</a:t>
            </a:r>
            <a:r>
              <a:rPr lang="uk-UA" sz="2000" dirty="0" smtClean="0">
                <a:latin typeface="Cambria" pitchFamily="18" charset="0"/>
              </a:rPr>
              <a:t> 70 % </a:t>
            </a:r>
            <a:r>
              <a:rPr lang="en-US" sz="2000" dirty="0" smtClean="0">
                <a:latin typeface="Cambria" pitchFamily="18" charset="0"/>
              </a:rPr>
              <a:t>of total training time for practical and laboratory exercises</a:t>
            </a:r>
          </a:p>
          <a:p>
            <a:pPr>
              <a:buFont typeface="Arial" charset="0"/>
              <a:buNone/>
              <a:defRPr/>
            </a:pPr>
            <a:r>
              <a:rPr lang="ru-RU" sz="2000" dirty="0" smtClean="0">
                <a:latin typeface="Cambria" pitchFamily="18" charset="0"/>
              </a:rPr>
              <a:t> </a:t>
            </a:r>
            <a:r>
              <a:rPr lang="en-US" sz="2000" dirty="0" smtClean="0">
                <a:latin typeface="Cambria" pitchFamily="18" charset="0"/>
              </a:rPr>
              <a:t>	</a:t>
            </a:r>
            <a:endParaRPr lang="ru-RU" sz="2000" dirty="0">
              <a:solidFill>
                <a:schemeClr val="accent4">
                  <a:lumMod val="10000"/>
                </a:schemeClr>
              </a:solidFill>
              <a:latin typeface="Cambria" pitchFamily="18" charset="0"/>
            </a:endParaRPr>
          </a:p>
        </p:txBody>
      </p:sp>
      <p:pic>
        <p:nvPicPr>
          <p:cNvPr id="23557" name="Picture 4" descr="GKTC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6CAC1EF-2DED-4537-A798-7C14622A7FC2}" type="slidenum">
              <a:rPr lang="ru-RU" altLang="uk-UA" sz="1200" smtClean="0">
                <a:solidFill>
                  <a:srgbClr val="898989"/>
                </a:solidFill>
                <a:latin typeface="Arial" panose="020B0604020202020204" pitchFamily="34" charset="0"/>
              </a:rPr>
              <a:pPr>
                <a:spcBef>
                  <a:spcPct val="0"/>
                </a:spcBef>
                <a:buFontTx/>
                <a:buNone/>
              </a:pPr>
              <a:t>13</a:t>
            </a:fld>
            <a:endParaRPr lang="ru-RU" altLang="uk-UA" sz="1200" smtClean="0">
              <a:solidFill>
                <a:srgbClr val="898989"/>
              </a:solidFill>
              <a:latin typeface="Arial" panose="020B0604020202020204" pitchFamily="34" charset="0"/>
            </a:endParaRPr>
          </a:p>
        </p:txBody>
      </p:sp>
      <p:pic>
        <p:nvPicPr>
          <p:cNvPr id="23559" name="Рисунок 5" descr="DSC0248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513013"/>
            <a:ext cx="3240087"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5" descr="Y:\GKTC\Фізичний захист\2013\Foto_ІТЗ_СФЗ 2013_02_25\DSC0203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3360738"/>
            <a:ext cx="3319462"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Рисунок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7488" y="4932363"/>
            <a:ext cx="2787650"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Рисунок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45250" y="4965700"/>
            <a:ext cx="25987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07950" y="0"/>
            <a:ext cx="8229600" cy="1143000"/>
          </a:xfrm>
        </p:spPr>
        <p:txBody>
          <a:bodyPr rtlCol="0">
            <a:normAutofit fontScale="90000"/>
          </a:bodyPr>
          <a:lstStyle/>
          <a:p>
            <a:pPr eaLnBrk="1" fontAlgn="auto" hangingPunct="1">
              <a:spcAft>
                <a:spcPts val="0"/>
              </a:spcAft>
              <a:defRPr/>
            </a:pPr>
            <a:r>
              <a:rPr lang="en-US" dirty="0">
                <a:solidFill>
                  <a:srgbClr val="FFFF00"/>
                </a:solidFill>
                <a:latin typeface="Cambria" pitchFamily="18" charset="0"/>
              </a:rPr>
              <a:t> </a:t>
            </a:r>
            <a:r>
              <a:rPr lang="en-US" sz="4000" b="1" dirty="0" smtClean="0">
                <a:solidFill>
                  <a:srgbClr val="336600"/>
                </a:solidFill>
                <a:effectLst>
                  <a:outerShdw blurRad="38100" dist="38100" dir="2700000" algn="tl">
                    <a:srgbClr val="000000">
                      <a:alpha val="43137"/>
                    </a:srgbClr>
                  </a:outerShdw>
                </a:effectLst>
                <a:latin typeface="Cambria" pitchFamily="18" charset="0"/>
              </a:rPr>
              <a:t>Non-Destructive Analysis Laboratory</a:t>
            </a:r>
            <a:endParaRPr lang="ru-RU" sz="4000" b="1" dirty="0" smtClean="0">
              <a:solidFill>
                <a:srgbClr val="336600"/>
              </a:solidFill>
              <a:effectLst>
                <a:outerShdw blurRad="38100" dist="38100" dir="2700000" algn="tl">
                  <a:srgbClr val="000000">
                    <a:alpha val="43137"/>
                  </a:srgbClr>
                </a:outerShdw>
              </a:effectLst>
              <a:latin typeface="Cambria" pitchFamily="18" charset="0"/>
            </a:endParaRPr>
          </a:p>
        </p:txBody>
      </p:sp>
      <p:pic>
        <p:nvPicPr>
          <p:cNvPr id="25603"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Y:\Фото для США\Non-Destructive Analysis Laboratory\Premis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076700"/>
            <a:ext cx="2554287"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Y:\Фото для США\Non-Destructive Analysis Laboratory\Premises\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4076700"/>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Y:\Фото для США\Non-Destructive Analysis Laboratory\Premises\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4076700"/>
            <a:ext cx="25923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Рисунок 9" descr="CRM-146_SRM-969.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58888" y="1989138"/>
            <a:ext cx="2112962"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Рисунок 12" descr="P101000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95963" y="1989138"/>
            <a:ext cx="2160587"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Прямоугольник 9"/>
          <p:cNvSpPr>
            <a:spLocks noChangeArrowheads="1"/>
          </p:cNvSpPr>
          <p:nvPr/>
        </p:nvSpPr>
        <p:spPr bwMode="auto">
          <a:xfrm>
            <a:off x="1258888" y="3573463"/>
            <a:ext cx="2160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uk-UA" sz="1400">
                <a:latin typeface="Cambria" panose="02040503050406030204" pitchFamily="18" charset="0"/>
              </a:rPr>
              <a:t>Uranium standards</a:t>
            </a:r>
            <a:endParaRPr lang="ru-RU" altLang="uk-UA" sz="1400">
              <a:latin typeface="Cambria" panose="02040503050406030204" pitchFamily="18" charset="0"/>
            </a:endParaRPr>
          </a:p>
        </p:txBody>
      </p:sp>
      <p:sp>
        <p:nvSpPr>
          <p:cNvPr id="25610" name="Прямоугольник 11"/>
          <p:cNvSpPr>
            <a:spLocks noChangeArrowheads="1"/>
          </p:cNvSpPr>
          <p:nvPr/>
        </p:nvSpPr>
        <p:spPr bwMode="auto">
          <a:xfrm>
            <a:off x="468313" y="6021388"/>
            <a:ext cx="2519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uk-UA" sz="1400">
                <a:latin typeface="Cambria" panose="02040503050406030204" pitchFamily="18" charset="0"/>
              </a:rPr>
              <a:t>Neutron detector </a:t>
            </a:r>
          </a:p>
          <a:p>
            <a:pPr algn="ctr" eaLnBrk="1" hangingPunct="1">
              <a:spcBef>
                <a:spcPct val="0"/>
              </a:spcBef>
              <a:buFontTx/>
              <a:buNone/>
            </a:pPr>
            <a:r>
              <a:rPr lang="en-US" altLang="uk-UA" sz="1400">
                <a:latin typeface="Cambria" panose="02040503050406030204" pitchFamily="18" charset="0"/>
              </a:rPr>
              <a:t>in the barrel-shaped</a:t>
            </a:r>
            <a:endParaRPr lang="ru-RU" altLang="uk-UA" sz="1400">
              <a:latin typeface="Cambria" panose="02040503050406030204" pitchFamily="18" charset="0"/>
            </a:endParaRPr>
          </a:p>
        </p:txBody>
      </p:sp>
      <p:sp>
        <p:nvSpPr>
          <p:cNvPr id="25611" name="Прямоугольник 12"/>
          <p:cNvSpPr>
            <a:spLocks noChangeArrowheads="1"/>
          </p:cNvSpPr>
          <p:nvPr/>
        </p:nvSpPr>
        <p:spPr bwMode="auto">
          <a:xfrm>
            <a:off x="3348038" y="6092825"/>
            <a:ext cx="2736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uk-UA" sz="1400">
                <a:latin typeface="Cambria" panose="02040503050406030204" pitchFamily="18" charset="0"/>
              </a:rPr>
              <a:t>Glovebox</a:t>
            </a:r>
            <a:endParaRPr lang="ru-RU" altLang="uk-UA" sz="1400">
              <a:latin typeface="Cambria" panose="02040503050406030204" pitchFamily="18" charset="0"/>
            </a:endParaRPr>
          </a:p>
        </p:txBody>
      </p:sp>
      <p:sp>
        <p:nvSpPr>
          <p:cNvPr id="25612" name="Прямоугольник 13"/>
          <p:cNvSpPr>
            <a:spLocks noChangeArrowheads="1"/>
          </p:cNvSpPr>
          <p:nvPr/>
        </p:nvSpPr>
        <p:spPr bwMode="auto">
          <a:xfrm>
            <a:off x="6300788" y="6021388"/>
            <a:ext cx="2592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uk-UA" sz="1400">
                <a:latin typeface="Cambria" panose="02040503050406030204" pitchFamily="18" charset="0"/>
              </a:rPr>
              <a:t>Gamma laboratory</a:t>
            </a:r>
            <a:endParaRPr lang="ru-RU" altLang="uk-UA" sz="1400">
              <a:latin typeface="Cambria" panose="02040503050406030204" pitchFamily="18" charset="0"/>
            </a:endParaRPr>
          </a:p>
        </p:txBody>
      </p:sp>
      <p:sp>
        <p:nvSpPr>
          <p:cNvPr id="25613" name="Номер слайда 1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CACC09B-B952-4241-B844-9E9FEA21534D}" type="slidenum">
              <a:rPr lang="ru-RU" altLang="uk-UA" sz="1200" smtClean="0">
                <a:solidFill>
                  <a:srgbClr val="898989"/>
                </a:solidFill>
                <a:latin typeface="Arial" panose="020B0604020202020204" pitchFamily="34" charset="0"/>
              </a:rPr>
              <a:pPr>
                <a:spcBef>
                  <a:spcPct val="0"/>
                </a:spcBef>
                <a:buFontTx/>
                <a:buNone/>
              </a:pPr>
              <a:t>14</a:t>
            </a:fld>
            <a:endParaRPr lang="ru-RU" altLang="uk-UA" sz="1200" smtClean="0">
              <a:solidFill>
                <a:srgbClr val="898989"/>
              </a:solidFill>
              <a:latin typeface="Arial" panose="020B0604020202020204" pitchFamily="34" charset="0"/>
            </a:endParaRPr>
          </a:p>
        </p:txBody>
      </p:sp>
      <p:sp>
        <p:nvSpPr>
          <p:cNvPr id="25614" name="TextBox 15"/>
          <p:cNvSpPr txBox="1">
            <a:spLocks noChangeArrowheads="1"/>
          </p:cNvSpPr>
          <p:nvPr/>
        </p:nvSpPr>
        <p:spPr bwMode="auto">
          <a:xfrm>
            <a:off x="250825" y="981075"/>
            <a:ext cx="77057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uk-UA" sz="1800">
                <a:latin typeface="Cambria" panose="02040503050406030204" pitchFamily="18" charset="0"/>
              </a:rPr>
              <a:t>Laboratory for non</a:t>
            </a:r>
            <a:r>
              <a:rPr lang="uk-UA" altLang="uk-UA" sz="1800">
                <a:latin typeface="Cambria" panose="02040503050406030204" pitchFamily="18" charset="0"/>
              </a:rPr>
              <a:t>-</a:t>
            </a:r>
            <a:r>
              <a:rPr lang="en-US" altLang="uk-UA" sz="1800">
                <a:latin typeface="Cambria" panose="02040503050406030204" pitchFamily="18" charset="0"/>
              </a:rPr>
              <a:t>destructive analysis of nuclear materials with classrooms for neutron analysis</a:t>
            </a:r>
            <a:r>
              <a:rPr lang="uk-UA" altLang="uk-UA" sz="1800">
                <a:latin typeface="Cambria" panose="02040503050406030204" pitchFamily="18" charset="0"/>
              </a:rPr>
              <a:t>, </a:t>
            </a:r>
            <a:r>
              <a:rPr lang="en-US" altLang="uk-UA" sz="1800">
                <a:latin typeface="Cambria" panose="02040503050406030204" pitchFamily="18" charset="0"/>
              </a:rPr>
              <a:t>gamma</a:t>
            </a:r>
            <a:r>
              <a:rPr lang="uk-UA" altLang="uk-UA" sz="1800">
                <a:latin typeface="Cambria" panose="02040503050406030204" pitchFamily="18" charset="0"/>
              </a:rPr>
              <a:t>-</a:t>
            </a:r>
            <a:r>
              <a:rPr lang="en-US" altLang="uk-UA" sz="1800">
                <a:latin typeface="Cambria" panose="02040503050406030204" pitchFamily="18" charset="0"/>
              </a:rPr>
              <a:t>analysis and for preparation of practical training by lecturers and instructors</a:t>
            </a:r>
            <a:endParaRPr lang="ru-RU" altLang="uk-UA" sz="1800">
              <a:latin typeface="Cambria" panose="02040503050406030204" pitchFamily="18" charset="0"/>
            </a:endParaRPr>
          </a:p>
        </p:txBody>
      </p:sp>
      <p:sp>
        <p:nvSpPr>
          <p:cNvPr id="25615" name="Прямоугольник 16"/>
          <p:cNvSpPr>
            <a:spLocks noChangeArrowheads="1"/>
          </p:cNvSpPr>
          <p:nvPr/>
        </p:nvSpPr>
        <p:spPr bwMode="auto">
          <a:xfrm>
            <a:off x="5795963" y="3573463"/>
            <a:ext cx="2160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uk-UA" sz="1400">
                <a:latin typeface="Cambria" panose="02040503050406030204" pitchFamily="18" charset="0"/>
              </a:rPr>
              <a:t>Neutron detector</a:t>
            </a:r>
            <a:endParaRPr lang="ru-RU" altLang="uk-UA" sz="1400">
              <a:latin typeface="Cambria" panose="020405030504060302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07950" y="233363"/>
            <a:ext cx="8229600" cy="1143000"/>
          </a:xfrm>
        </p:spPr>
        <p:txBody>
          <a:bodyPr rtlCol="0">
            <a:noAutofit/>
          </a:bodyPr>
          <a:lstStyle/>
          <a:p>
            <a:pPr eaLnBrk="1" fontAlgn="auto" hangingPunct="1">
              <a:spcAft>
                <a:spcPts val="0"/>
              </a:spcAft>
              <a:defRPr/>
            </a:pPr>
            <a:r>
              <a:rPr lang="en-US" b="1" baseline="30000" dirty="0" smtClean="0">
                <a:effectLst>
                  <a:outerShdw blurRad="38100" dist="38100" dir="2700000" algn="tl">
                    <a:srgbClr val="000000">
                      <a:alpha val="43137"/>
                    </a:srgbClr>
                  </a:outerShdw>
                </a:effectLst>
                <a:latin typeface="Cambria" panose="02040503050406030204" pitchFamily="18" charset="0"/>
              </a:rPr>
              <a:t>Neutron </a:t>
            </a:r>
            <a:r>
              <a:rPr lang="en-US" b="1" baseline="30000" dirty="0">
                <a:effectLst>
                  <a:outerShdw blurRad="38100" dist="38100" dir="2700000" algn="tl">
                    <a:srgbClr val="000000">
                      <a:alpha val="43137"/>
                    </a:srgbClr>
                  </a:outerShdw>
                </a:effectLst>
                <a:latin typeface="Cambria" panose="02040503050406030204" pitchFamily="18" charset="0"/>
              </a:rPr>
              <a:t>analysis laboratory equipment </a:t>
            </a:r>
            <a:r>
              <a:rPr lang="en-US" b="1" baseline="30000" dirty="0" smtClean="0">
                <a:effectLst>
                  <a:outerShdw blurRad="38100" dist="38100" dir="2700000" algn="tl">
                    <a:srgbClr val="000000">
                      <a:alpha val="43137"/>
                    </a:srgbClr>
                  </a:outerShdw>
                </a:effectLst>
                <a:latin typeface="Cambria" panose="02040503050406030204" pitchFamily="18" charset="0"/>
              </a:rPr>
              <a:t>includes:</a:t>
            </a:r>
            <a:endParaRPr lang="ru-RU" b="1" dirty="0" smtClean="0">
              <a:solidFill>
                <a:srgbClr val="336600"/>
              </a:solidFill>
              <a:effectLst>
                <a:outerShdw blurRad="38100" dist="38100" dir="2700000" algn="tl">
                  <a:srgbClr val="000000">
                    <a:alpha val="43137"/>
                  </a:srgbClr>
                </a:outerShdw>
              </a:effectLst>
              <a:latin typeface="Cambria" pitchFamily="18" charset="0"/>
            </a:endParaRPr>
          </a:p>
        </p:txBody>
      </p:sp>
      <p:pic>
        <p:nvPicPr>
          <p:cNvPr id="28675"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Y:\Фото для США\Non-Destructive Analysis Laboratory\Premis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076700"/>
            <a:ext cx="23749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Рисунок 9" descr="CRM-146_SRM-96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6000" y="4265613"/>
            <a:ext cx="211296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Рисунок 12" descr="P101000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1250" y="4168775"/>
            <a:ext cx="21605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Прямоугольник 9"/>
          <p:cNvSpPr>
            <a:spLocks noChangeArrowheads="1"/>
          </p:cNvSpPr>
          <p:nvPr/>
        </p:nvSpPr>
        <p:spPr bwMode="auto">
          <a:xfrm>
            <a:off x="3546475" y="6230938"/>
            <a:ext cx="2160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uk-UA" sz="1400">
                <a:latin typeface="Cambria" panose="02040503050406030204" pitchFamily="18" charset="0"/>
              </a:rPr>
              <a:t>Uranium standards</a:t>
            </a:r>
            <a:endParaRPr lang="ru-RU" altLang="uk-UA" sz="1400">
              <a:latin typeface="Cambria" panose="02040503050406030204" pitchFamily="18" charset="0"/>
            </a:endParaRPr>
          </a:p>
        </p:txBody>
      </p:sp>
      <p:sp>
        <p:nvSpPr>
          <p:cNvPr id="28680" name="Прямоугольник 11"/>
          <p:cNvSpPr>
            <a:spLocks noChangeArrowheads="1"/>
          </p:cNvSpPr>
          <p:nvPr/>
        </p:nvSpPr>
        <p:spPr bwMode="auto">
          <a:xfrm>
            <a:off x="468313" y="6021388"/>
            <a:ext cx="2519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uk-UA" sz="1400">
                <a:latin typeface="Cambria" panose="02040503050406030204" pitchFamily="18" charset="0"/>
              </a:rPr>
              <a:t>Neutron detector </a:t>
            </a:r>
          </a:p>
          <a:p>
            <a:pPr algn="ctr" eaLnBrk="1" hangingPunct="1">
              <a:spcBef>
                <a:spcPct val="0"/>
              </a:spcBef>
              <a:buFontTx/>
              <a:buNone/>
            </a:pPr>
            <a:r>
              <a:rPr lang="en-US" altLang="uk-UA" sz="1400">
                <a:latin typeface="Cambria" panose="02040503050406030204" pitchFamily="18" charset="0"/>
              </a:rPr>
              <a:t>in the barrel-shaped</a:t>
            </a:r>
            <a:endParaRPr lang="ru-RU" altLang="uk-UA" sz="1400">
              <a:latin typeface="Cambria" panose="02040503050406030204" pitchFamily="18" charset="0"/>
            </a:endParaRPr>
          </a:p>
        </p:txBody>
      </p:sp>
      <p:sp>
        <p:nvSpPr>
          <p:cNvPr id="28681" name="Номер слайда 1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566F1C5-799D-4C04-8738-5EF0D7D1891E}" type="slidenum">
              <a:rPr lang="ru-RU" altLang="uk-UA" sz="1200" smtClean="0">
                <a:solidFill>
                  <a:srgbClr val="898989"/>
                </a:solidFill>
                <a:latin typeface="Arial" panose="020B0604020202020204" pitchFamily="34" charset="0"/>
              </a:rPr>
              <a:pPr>
                <a:spcBef>
                  <a:spcPct val="0"/>
                </a:spcBef>
                <a:buFontTx/>
                <a:buNone/>
              </a:pPr>
              <a:t>15</a:t>
            </a:fld>
            <a:endParaRPr lang="ru-RU" altLang="uk-UA" sz="1200" smtClean="0">
              <a:solidFill>
                <a:srgbClr val="898989"/>
              </a:solidFill>
              <a:latin typeface="Arial" panose="020B0604020202020204" pitchFamily="34" charset="0"/>
            </a:endParaRPr>
          </a:p>
        </p:txBody>
      </p:sp>
      <p:sp>
        <p:nvSpPr>
          <p:cNvPr id="28682" name="TextBox 15"/>
          <p:cNvSpPr txBox="1">
            <a:spLocks noChangeArrowheads="1"/>
          </p:cNvSpPr>
          <p:nvPr/>
        </p:nvSpPr>
        <p:spPr bwMode="auto">
          <a:xfrm>
            <a:off x="501650" y="1006475"/>
            <a:ext cx="77057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endParaRPr lang="en-US" altLang="ru-RU" i="1" baseline="30000"/>
          </a:p>
          <a:p>
            <a:r>
              <a:rPr lang="en-US" altLang="ru-RU" baseline="30000"/>
              <a:t>neutron detection systems for practical classes on neutron non-destructive methods of nuclear material analysis; </a:t>
            </a:r>
          </a:p>
          <a:p>
            <a:r>
              <a:rPr lang="en-US" altLang="ru-RU" baseline="30000"/>
              <a:t>active counter of neutrons and neutron-neutron coincidences to measure Uranium-235 mass;</a:t>
            </a:r>
          </a:p>
          <a:p>
            <a:r>
              <a:rPr lang="en-US" altLang="ru-RU" baseline="30000"/>
              <a:t>passive counter of neutrons and neutron-neutron coincidences to measure Plutonium-239 mass.</a:t>
            </a:r>
          </a:p>
        </p:txBody>
      </p:sp>
      <p:sp>
        <p:nvSpPr>
          <p:cNvPr id="28683" name="Прямоугольник 16"/>
          <p:cNvSpPr>
            <a:spLocks noChangeArrowheads="1"/>
          </p:cNvSpPr>
          <p:nvPr/>
        </p:nvSpPr>
        <p:spPr bwMode="auto">
          <a:xfrm>
            <a:off x="6265863" y="6129338"/>
            <a:ext cx="2160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uk-UA" sz="1400">
                <a:latin typeface="Cambria" panose="02040503050406030204" pitchFamily="18" charset="0"/>
              </a:rPr>
              <a:t>Neutron detector</a:t>
            </a:r>
            <a:endParaRPr lang="ru-RU" altLang="uk-UA" sz="1400">
              <a:latin typeface="Cambria" panose="020405030504060302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107950" y="233363"/>
            <a:ext cx="8229600" cy="1143000"/>
          </a:xfrm>
        </p:spPr>
        <p:txBody>
          <a:bodyPr/>
          <a:lstStyle/>
          <a:p>
            <a:r>
              <a:rPr lang="en-US" altLang="ru-RU" b="1" baseline="30000" smtClean="0"/>
              <a:t>Gamma-ray analysis lab equipment includes:</a:t>
            </a:r>
            <a:endParaRPr lang="en-US" altLang="ru-RU" i="1" baseline="30000" smtClean="0"/>
          </a:p>
        </p:txBody>
      </p:sp>
      <p:pic>
        <p:nvPicPr>
          <p:cNvPr id="30723"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Номер слайда 1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4FAF8CE-E159-4FF0-8463-117649698297}" type="slidenum">
              <a:rPr lang="ru-RU" altLang="uk-UA" sz="1200" smtClean="0">
                <a:solidFill>
                  <a:srgbClr val="898989"/>
                </a:solidFill>
                <a:latin typeface="Arial" panose="020B0604020202020204" pitchFamily="34" charset="0"/>
              </a:rPr>
              <a:pPr>
                <a:spcBef>
                  <a:spcPct val="0"/>
                </a:spcBef>
                <a:buFontTx/>
                <a:buNone/>
              </a:pPr>
              <a:t>16</a:t>
            </a:fld>
            <a:endParaRPr lang="ru-RU" altLang="uk-UA" sz="1200" smtClean="0">
              <a:solidFill>
                <a:srgbClr val="898989"/>
              </a:solidFill>
              <a:latin typeface="Arial" panose="020B0604020202020204" pitchFamily="34" charset="0"/>
            </a:endParaRPr>
          </a:p>
        </p:txBody>
      </p:sp>
      <p:sp>
        <p:nvSpPr>
          <p:cNvPr id="30725" name="Прямоугольник 1"/>
          <p:cNvSpPr>
            <a:spLocks noChangeArrowheads="1"/>
          </p:cNvSpPr>
          <p:nvPr/>
        </p:nvSpPr>
        <p:spPr bwMode="auto">
          <a:xfrm>
            <a:off x="711200" y="1012825"/>
            <a:ext cx="7345363"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Wingdings" panose="05000000000000000000" pitchFamily="2" charset="2"/>
              <a:buChar char="Ø"/>
            </a:pPr>
            <a:r>
              <a:rPr lang="en-US" altLang="ru-RU" baseline="30000">
                <a:solidFill>
                  <a:srgbClr val="000000"/>
                </a:solidFill>
              </a:rPr>
              <a:t>gamma spectrometers with NaI, Ge and HPGe detectors used in practical classes on non-destructive gamma-ray methods of nuclear material analysis;</a:t>
            </a:r>
          </a:p>
          <a:p>
            <a:pPr algn="just">
              <a:spcBef>
                <a:spcPct val="0"/>
              </a:spcBef>
              <a:buFont typeface="Wingdings" panose="05000000000000000000" pitchFamily="2" charset="2"/>
              <a:buChar char="Ø"/>
            </a:pPr>
            <a:r>
              <a:rPr lang="en-US" altLang="ru-RU" baseline="30000">
                <a:solidFill>
                  <a:srgbClr val="000000"/>
                </a:solidFill>
              </a:rPr>
              <a:t>portable spectrometer for practical classes on non-destructive analysis of nuclear material and radioactive sources;</a:t>
            </a:r>
          </a:p>
          <a:p>
            <a:pPr algn="just">
              <a:spcBef>
                <a:spcPct val="0"/>
              </a:spcBef>
              <a:buFont typeface="Wingdings" panose="05000000000000000000" pitchFamily="2" charset="2"/>
              <a:buChar char="Ø"/>
            </a:pPr>
            <a:r>
              <a:rPr lang="en-US" altLang="ru-RU" baseline="30000">
                <a:solidFill>
                  <a:srgbClr val="000000"/>
                </a:solidFill>
              </a:rPr>
              <a:t>portable radiation detectors (for both gamma and beta radiation) used in practical classes on nuclear material and radioactive source control methods;</a:t>
            </a:r>
          </a:p>
        </p:txBody>
      </p:sp>
      <p:pic>
        <p:nvPicPr>
          <p:cNvPr id="30726"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8013" y="3868738"/>
            <a:ext cx="2630487"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Рисунок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988" y="5045075"/>
            <a:ext cx="22891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Рисунок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4988" y="3898900"/>
            <a:ext cx="2289175"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Рисунок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32575" y="4491038"/>
            <a:ext cx="173831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Рисунок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95688" y="5153025"/>
            <a:ext cx="2020887"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107950" y="233363"/>
            <a:ext cx="8229600" cy="1143000"/>
          </a:xfrm>
        </p:spPr>
        <p:txBody>
          <a:bodyPr/>
          <a:lstStyle/>
          <a:p>
            <a:r>
              <a:rPr lang="en-US" altLang="ru-RU" b="1" baseline="30000" smtClean="0"/>
              <a:t>Gamma-ray analysis lab equipment includes:</a:t>
            </a:r>
            <a:endParaRPr lang="en-US" altLang="ru-RU" i="1" baseline="30000" smtClean="0"/>
          </a:p>
        </p:txBody>
      </p:sp>
      <p:pic>
        <p:nvPicPr>
          <p:cNvPr id="32771"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Номер слайда 1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2B04063-4556-4ECD-BE12-873359A3C505}" type="slidenum">
              <a:rPr lang="ru-RU" altLang="uk-UA" sz="1200" smtClean="0">
                <a:solidFill>
                  <a:srgbClr val="898989"/>
                </a:solidFill>
                <a:latin typeface="Arial" panose="020B0604020202020204" pitchFamily="34" charset="0"/>
              </a:rPr>
              <a:pPr>
                <a:spcBef>
                  <a:spcPct val="0"/>
                </a:spcBef>
                <a:buFontTx/>
                <a:buNone/>
              </a:pPr>
              <a:t>17</a:t>
            </a:fld>
            <a:endParaRPr lang="ru-RU" altLang="uk-UA" sz="1200" smtClean="0">
              <a:solidFill>
                <a:srgbClr val="898989"/>
              </a:solidFill>
              <a:latin typeface="Arial" panose="020B0604020202020204" pitchFamily="34" charset="0"/>
            </a:endParaRPr>
          </a:p>
        </p:txBody>
      </p:sp>
      <p:sp>
        <p:nvSpPr>
          <p:cNvPr id="32773" name="Прямоугольник 1"/>
          <p:cNvSpPr>
            <a:spLocks noChangeArrowheads="1"/>
          </p:cNvSpPr>
          <p:nvPr/>
        </p:nvSpPr>
        <p:spPr bwMode="auto">
          <a:xfrm>
            <a:off x="684213" y="1914525"/>
            <a:ext cx="8135937"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Wingdings" panose="05000000000000000000" pitchFamily="2" charset="2"/>
              <a:buChar char="Ø"/>
            </a:pPr>
            <a:r>
              <a:rPr lang="en-US" altLang="ru-RU" baseline="30000">
                <a:solidFill>
                  <a:srgbClr val="000000"/>
                </a:solidFill>
              </a:rPr>
              <a:t>standard nuclear material samples (LEU and HEU);</a:t>
            </a:r>
          </a:p>
          <a:p>
            <a:pPr algn="just">
              <a:spcBef>
                <a:spcPct val="0"/>
              </a:spcBef>
              <a:buFont typeface="Wingdings" panose="05000000000000000000" pitchFamily="2" charset="2"/>
              <a:buChar char="Ø"/>
            </a:pPr>
            <a:r>
              <a:rPr lang="en-US" altLang="ru-RU" baseline="30000">
                <a:solidFill>
                  <a:srgbClr val="000000"/>
                </a:solidFill>
              </a:rPr>
              <a:t>standard radioactive sources for gamma spectrometers calibration;</a:t>
            </a:r>
          </a:p>
          <a:p>
            <a:pPr algn="just">
              <a:spcBef>
                <a:spcPct val="0"/>
              </a:spcBef>
              <a:buFont typeface="Wingdings" panose="05000000000000000000" pitchFamily="2" charset="2"/>
              <a:buChar char="Ø"/>
            </a:pPr>
            <a:r>
              <a:rPr lang="en-US" altLang="ru-RU" baseline="30000">
                <a:solidFill>
                  <a:srgbClr val="000000"/>
                </a:solidFill>
              </a:rPr>
              <a:t>glove box for work with highly active materials.</a:t>
            </a:r>
            <a:endParaRPr lang="ru-RU" altLang="ru-RU">
              <a:latin typeface="Arial" panose="020B0604020202020204" pitchFamily="34" charset="0"/>
            </a:endParaRPr>
          </a:p>
        </p:txBody>
      </p:sp>
      <p:pic>
        <p:nvPicPr>
          <p:cNvPr id="32774"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4937125"/>
            <a:ext cx="24082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Рисунок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0" y="3006725"/>
            <a:ext cx="201453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Рисунок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18000" y="3616325"/>
            <a:ext cx="23637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Рисунок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94500" y="3179763"/>
            <a:ext cx="213201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3"/>
          <p:cNvSpPr>
            <a:spLocks noGrp="1"/>
          </p:cNvSpPr>
          <p:nvPr>
            <p:ph type="title"/>
          </p:nvPr>
        </p:nvSpPr>
        <p:spPr>
          <a:xfrm>
            <a:off x="457200" y="274638"/>
            <a:ext cx="8229600" cy="922337"/>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MC&amp;A CLASS</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pic>
        <p:nvPicPr>
          <p:cNvPr id="27651" name="Рисунок 4" descr="DSC0456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4076700"/>
            <a:ext cx="374173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Рисунок 5" descr="DSC045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96975"/>
            <a:ext cx="3960812"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Рисунок 6" descr="DSC0457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102100"/>
            <a:ext cx="38163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Рисунок 7" descr="DSC0456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196975"/>
            <a:ext cx="39243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descr="GKTC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Прямоугольник 7"/>
          <p:cNvSpPr>
            <a:spLocks noChangeArrowheads="1"/>
          </p:cNvSpPr>
          <p:nvPr/>
        </p:nvSpPr>
        <p:spPr bwMode="auto">
          <a:xfrm>
            <a:off x="1547813" y="378936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uk-UA" sz="1800">
                <a:latin typeface="Arial" panose="020B0604020202020204" pitchFamily="34" charset="0"/>
              </a:rPr>
              <a:t>Seals</a:t>
            </a:r>
            <a:endParaRPr lang="ru-RU" altLang="uk-UA" sz="1800">
              <a:latin typeface="Arial" panose="020B0604020202020204" pitchFamily="34" charset="0"/>
            </a:endParaRPr>
          </a:p>
        </p:txBody>
      </p:sp>
      <p:sp>
        <p:nvSpPr>
          <p:cNvPr id="27657" name="Прямоугольник 8"/>
          <p:cNvSpPr>
            <a:spLocks noChangeArrowheads="1"/>
          </p:cNvSpPr>
          <p:nvPr/>
        </p:nvSpPr>
        <p:spPr bwMode="auto">
          <a:xfrm>
            <a:off x="6227763" y="3789363"/>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uk-UA" sz="1800">
                <a:latin typeface="Arial" panose="020B0604020202020204" pitchFamily="34" charset="0"/>
              </a:rPr>
              <a:t>CCTV</a:t>
            </a:r>
            <a:endParaRPr lang="ru-RU" altLang="uk-UA" sz="1800">
              <a:latin typeface="Arial" panose="020B0604020202020204" pitchFamily="34" charset="0"/>
            </a:endParaRPr>
          </a:p>
        </p:txBody>
      </p:sp>
      <p:sp>
        <p:nvSpPr>
          <p:cNvPr id="27658" name="Прямоугольник 9"/>
          <p:cNvSpPr>
            <a:spLocks noChangeArrowheads="1"/>
          </p:cNvSpPr>
          <p:nvPr/>
        </p:nvSpPr>
        <p:spPr bwMode="auto">
          <a:xfrm>
            <a:off x="1258888" y="6524625"/>
            <a:ext cx="129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uk-UA" sz="1800">
                <a:latin typeface="Arial" panose="020B0604020202020204" pitchFamily="34" charset="0"/>
              </a:rPr>
              <a:t>Container</a:t>
            </a:r>
            <a:endParaRPr lang="ru-RU" altLang="uk-UA" sz="1800">
              <a:latin typeface="Arial" panose="020B0604020202020204" pitchFamily="34" charset="0"/>
            </a:endParaRPr>
          </a:p>
        </p:txBody>
      </p:sp>
      <p:sp>
        <p:nvSpPr>
          <p:cNvPr id="27659" name="Прямоугольник 11"/>
          <p:cNvSpPr>
            <a:spLocks noChangeArrowheads="1"/>
          </p:cNvSpPr>
          <p:nvPr/>
        </p:nvSpPr>
        <p:spPr bwMode="auto">
          <a:xfrm>
            <a:off x="5580063" y="6488113"/>
            <a:ext cx="1895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uk-UA" sz="1800">
                <a:latin typeface="Arial" panose="020B0604020202020204" pitchFamily="34" charset="0"/>
              </a:rPr>
              <a:t>System </a:t>
            </a:r>
            <a:r>
              <a:rPr lang="uk-UA" altLang="uk-UA" sz="1800">
                <a:latin typeface="Arial" panose="020B0604020202020204" pitchFamily="34" charset="0"/>
              </a:rPr>
              <a:t>“</a:t>
            </a:r>
            <a:r>
              <a:rPr lang="en-US" altLang="uk-UA" sz="1800">
                <a:latin typeface="Arial" panose="020B0604020202020204" pitchFamily="34" charset="0"/>
              </a:rPr>
              <a:t>AIMAS</a:t>
            </a:r>
            <a:r>
              <a:rPr lang="uk-UA" altLang="uk-UA" sz="1800">
                <a:latin typeface="Arial" panose="020B0604020202020204" pitchFamily="34" charset="0"/>
              </a:rPr>
              <a:t>”</a:t>
            </a:r>
            <a:endParaRPr lang="ru-RU" altLang="uk-UA" sz="1800">
              <a:latin typeface="Arial" panose="020B0604020202020204" pitchFamily="34" charset="0"/>
            </a:endParaRPr>
          </a:p>
        </p:txBody>
      </p:sp>
      <p:sp>
        <p:nvSpPr>
          <p:cNvPr id="27660" name="Номер слайда 1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D674FC7-ADCD-476D-B4EB-F81D3B5C2C21}" type="slidenum">
              <a:rPr lang="ru-RU" altLang="uk-UA" sz="1200" smtClean="0">
                <a:solidFill>
                  <a:srgbClr val="898989"/>
                </a:solidFill>
                <a:latin typeface="Arial" panose="020B0604020202020204" pitchFamily="34" charset="0"/>
              </a:rPr>
              <a:pPr>
                <a:spcBef>
                  <a:spcPct val="0"/>
                </a:spcBef>
                <a:buFontTx/>
                <a:buNone/>
              </a:pPr>
              <a:t>18</a:t>
            </a:fld>
            <a:endParaRPr lang="ru-RU" altLang="uk-UA" sz="1200" smtClean="0">
              <a:solidFill>
                <a:srgbClr val="898989"/>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Содержимое 2"/>
          <p:cNvSpPr>
            <a:spLocks noGrp="1"/>
          </p:cNvSpPr>
          <p:nvPr>
            <p:ph idx="1"/>
          </p:nvPr>
        </p:nvSpPr>
        <p:spPr>
          <a:xfrm>
            <a:off x="0" y="981075"/>
            <a:ext cx="8686800" cy="5543550"/>
          </a:xfrm>
        </p:spPr>
        <p:txBody>
          <a:bodyPr/>
          <a:lstStyle/>
          <a:p>
            <a:pPr eaLnBrk="1" hangingPunct="1">
              <a:buFont typeface="Arial" panose="020B0604020202020204" pitchFamily="34" charset="0"/>
              <a:buNone/>
            </a:pPr>
            <a:r>
              <a:rPr lang="en-US" altLang="uk-UA" sz="1800" smtClean="0">
                <a:latin typeface="Cambria" panose="02040503050406030204" pitchFamily="18" charset="0"/>
              </a:rPr>
              <a:t>About 40</a:t>
            </a:r>
            <a:r>
              <a:rPr lang="uk-UA" altLang="uk-UA" sz="1800" smtClean="0">
                <a:latin typeface="Cambria" panose="02040503050406030204" pitchFamily="18" charset="0"/>
              </a:rPr>
              <a:t> </a:t>
            </a:r>
            <a:r>
              <a:rPr lang="en-US" altLang="uk-UA" sz="1800" smtClean="0">
                <a:latin typeface="Cambria" panose="02040503050406030204" pitchFamily="18" charset="0"/>
              </a:rPr>
              <a:t>such training courses have been conducted at GKTC during</a:t>
            </a:r>
            <a:r>
              <a:rPr lang="uk-UA" altLang="uk-UA" sz="1800" smtClean="0">
                <a:latin typeface="Cambria" panose="02040503050406030204" pitchFamily="18" charset="0"/>
              </a:rPr>
              <a:t> </a:t>
            </a:r>
            <a:r>
              <a:rPr lang="en-US" altLang="uk-UA" sz="1800" smtClean="0">
                <a:latin typeface="Cambria" panose="02040503050406030204" pitchFamily="18" charset="0"/>
              </a:rPr>
              <a:t>20</a:t>
            </a:r>
            <a:r>
              <a:rPr lang="uk-UA" altLang="uk-UA" sz="1800" smtClean="0">
                <a:latin typeface="Cambria" panose="02040503050406030204" pitchFamily="18" charset="0"/>
              </a:rPr>
              <a:t> </a:t>
            </a:r>
            <a:r>
              <a:rPr lang="en-US" altLang="uk-UA" sz="1800" smtClean="0">
                <a:latin typeface="Cambria" panose="02040503050406030204" pitchFamily="18" charset="0"/>
              </a:rPr>
              <a:t>years </a:t>
            </a:r>
          </a:p>
          <a:p>
            <a:pPr eaLnBrk="1" hangingPunct="1">
              <a:buFont typeface="Arial" panose="020B0604020202020204" pitchFamily="34" charset="0"/>
              <a:buNone/>
            </a:pPr>
            <a:r>
              <a:rPr lang="en-US" altLang="uk-UA" sz="1800" smtClean="0">
                <a:latin typeface="Cambria" panose="02040503050406030204" pitchFamily="18" charset="0"/>
              </a:rPr>
              <a:t>of its operation; more than 800 foreign participants from almost 20 foreign countries participated in these training courses</a:t>
            </a:r>
          </a:p>
        </p:txBody>
      </p:sp>
      <p:sp>
        <p:nvSpPr>
          <p:cNvPr id="5" name="Заголовок 1"/>
          <p:cNvSpPr>
            <a:spLocks noGrp="1"/>
          </p:cNvSpPr>
          <p:nvPr>
            <p:ph type="title"/>
          </p:nvPr>
        </p:nvSpPr>
        <p:spPr>
          <a:xfrm>
            <a:off x="395288" y="0"/>
            <a:ext cx="8229600" cy="1143000"/>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TRAINING ACTIVITIES</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pic>
        <p:nvPicPr>
          <p:cNvPr id="34820" name="Picture 4" descr="GKTC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0"/>
            <a:ext cx="111601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7A85244-5D0D-41F0-BFD1-3557A7DB019F}" type="slidenum">
              <a:rPr lang="ru-RU" altLang="uk-UA" sz="1200" smtClean="0">
                <a:solidFill>
                  <a:srgbClr val="898989"/>
                </a:solidFill>
                <a:latin typeface="Arial" panose="020B0604020202020204" pitchFamily="34" charset="0"/>
              </a:rPr>
              <a:pPr>
                <a:spcBef>
                  <a:spcPct val="0"/>
                </a:spcBef>
                <a:buFontTx/>
                <a:buNone/>
              </a:pPr>
              <a:t>19</a:t>
            </a:fld>
            <a:endParaRPr lang="ru-RU" altLang="uk-UA" sz="1200" smtClean="0">
              <a:solidFill>
                <a:srgbClr val="898989"/>
              </a:solidFill>
              <a:latin typeface="Arial" panose="020B0604020202020204" pitchFamily="34" charset="0"/>
            </a:endParaRPr>
          </a:p>
        </p:txBody>
      </p:sp>
      <p:pic>
        <p:nvPicPr>
          <p:cNvPr id="3482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8213" y="4987925"/>
            <a:ext cx="2671762"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5578475"/>
            <a:ext cx="17875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Рисунок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675" y="4652963"/>
            <a:ext cx="2757488"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Рисунок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675" y="2178050"/>
            <a:ext cx="27495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Рисунок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91225" y="2178050"/>
            <a:ext cx="26939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Рисунок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2941638"/>
            <a:ext cx="372903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Заголовок 1"/>
          <p:cNvSpPr>
            <a:spLocks noGrp="1"/>
          </p:cNvSpPr>
          <p:nvPr>
            <p:ph type="title"/>
          </p:nvPr>
        </p:nvSpPr>
        <p:spPr>
          <a:xfrm>
            <a:off x="179388" y="115888"/>
            <a:ext cx="8229600" cy="1143000"/>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BACKGROUND</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sp>
        <p:nvSpPr>
          <p:cNvPr id="3" name="Объект 2"/>
          <p:cNvSpPr>
            <a:spLocks noGrp="1"/>
          </p:cNvSpPr>
          <p:nvPr>
            <p:ph idx="1"/>
          </p:nvPr>
        </p:nvSpPr>
        <p:spPr>
          <a:xfrm>
            <a:off x="3851275" y="1700213"/>
            <a:ext cx="4970463" cy="4249737"/>
          </a:xfrm>
        </p:spPr>
        <p:txBody>
          <a:bodyPr rtlCol="0">
            <a:normAutofit fontScale="92500"/>
          </a:bodyPr>
          <a:lstStyle/>
          <a:p>
            <a:pPr eaLnBrk="1" fontAlgn="auto" hangingPunct="1">
              <a:spcAft>
                <a:spcPts val="0"/>
              </a:spcAft>
              <a:buFont typeface="Arial" charset="0"/>
              <a:buNone/>
              <a:defRPr/>
            </a:pPr>
            <a:r>
              <a:rPr lang="en-US" sz="2400" dirty="0" smtClean="0">
                <a:latin typeface="Cambria" pitchFamily="18" charset="0"/>
              </a:rPr>
              <a:t>	George Kuzmycz Training Center for </a:t>
            </a:r>
            <a:r>
              <a:rPr lang="en-US" sz="2400" dirty="0">
                <a:latin typeface="Cambria" pitchFamily="18" charset="0"/>
              </a:rPr>
              <a:t>Physical </a:t>
            </a:r>
            <a:r>
              <a:rPr lang="en-US" sz="2400" dirty="0" smtClean="0">
                <a:latin typeface="Cambria" pitchFamily="18" charset="0"/>
              </a:rPr>
              <a:t>Protection, Control and Accounting of Nuclear Material </a:t>
            </a:r>
            <a:r>
              <a:rPr lang="en-US" sz="2400" dirty="0">
                <a:latin typeface="Cambria" pitchFamily="18" charset="0"/>
              </a:rPr>
              <a:t>was officially opened as </a:t>
            </a:r>
            <a:r>
              <a:rPr lang="en-US" sz="2400" dirty="0" smtClean="0">
                <a:latin typeface="Cambria" pitchFamily="18" charset="0"/>
              </a:rPr>
              <a:t>a department </a:t>
            </a:r>
            <a:r>
              <a:rPr lang="en-US" sz="2400" dirty="0">
                <a:latin typeface="Cambria" pitchFamily="18" charset="0"/>
              </a:rPr>
              <a:t>of the Institute </a:t>
            </a:r>
            <a:r>
              <a:rPr lang="en-US" sz="2400" dirty="0" smtClean="0">
                <a:latin typeface="Cambria" pitchFamily="18" charset="0"/>
              </a:rPr>
              <a:t>for </a:t>
            </a:r>
            <a:r>
              <a:rPr lang="en-US" sz="2400" dirty="0">
                <a:latin typeface="Cambria" pitchFamily="18" charset="0"/>
              </a:rPr>
              <a:t>Nuclear Research of the </a:t>
            </a:r>
            <a:r>
              <a:rPr lang="en-US" sz="2400" dirty="0" smtClean="0">
                <a:latin typeface="Cambria" pitchFamily="18" charset="0"/>
              </a:rPr>
              <a:t>National </a:t>
            </a:r>
            <a:r>
              <a:rPr lang="en-US" sz="2400" dirty="0">
                <a:latin typeface="Cambria" pitchFamily="18" charset="0"/>
              </a:rPr>
              <a:t>Academy of </a:t>
            </a:r>
            <a:r>
              <a:rPr lang="en-US" sz="2400" dirty="0" smtClean="0">
                <a:latin typeface="Cambria" pitchFamily="18" charset="0"/>
              </a:rPr>
              <a:t>Sciences of Ukraine on October 8, 1998. </a:t>
            </a:r>
          </a:p>
          <a:p>
            <a:pPr eaLnBrk="1" fontAlgn="auto" hangingPunct="1">
              <a:spcAft>
                <a:spcPts val="0"/>
              </a:spcAft>
              <a:buFont typeface="Arial" charset="0"/>
              <a:buNone/>
              <a:defRPr/>
            </a:pPr>
            <a:r>
              <a:rPr lang="en-US" sz="2400" dirty="0" smtClean="0">
                <a:latin typeface="Cambria" pitchFamily="18" charset="0"/>
              </a:rPr>
              <a:t>	GKTC</a:t>
            </a:r>
            <a:r>
              <a:rPr lang="uk-UA" sz="2400" dirty="0" smtClean="0">
                <a:latin typeface="Cambria" pitchFamily="18" charset="0"/>
              </a:rPr>
              <a:t> </a:t>
            </a:r>
            <a:r>
              <a:rPr lang="en-US" sz="2400" dirty="0" smtClean="0">
                <a:latin typeface="Cambria" pitchFamily="18" charset="0"/>
              </a:rPr>
              <a:t>was established in compliance with the Directive of the Cabinet of Ministers of Ukraine, with financial and technical support of the US Department of Energy (DOE)</a:t>
            </a:r>
          </a:p>
          <a:p>
            <a:pPr eaLnBrk="1" fontAlgn="auto" hangingPunct="1">
              <a:spcAft>
                <a:spcPts val="0"/>
              </a:spcAft>
              <a:buFont typeface="Arial" charset="0"/>
              <a:buNone/>
              <a:defRPr/>
            </a:pPr>
            <a:endParaRPr lang="en-US" sz="2400" dirty="0" smtClean="0">
              <a:latin typeface="Cambria" pitchFamily="18" charset="0"/>
            </a:endParaRPr>
          </a:p>
          <a:p>
            <a:pPr eaLnBrk="1" fontAlgn="auto" hangingPunct="1">
              <a:spcAft>
                <a:spcPts val="0"/>
              </a:spcAft>
              <a:buFont typeface="Wingdings" pitchFamily="2" charset="2"/>
              <a:buNone/>
              <a:defRPr/>
            </a:pPr>
            <a:endParaRPr lang="ru-RU" sz="1600" i="1" dirty="0">
              <a:solidFill>
                <a:srgbClr val="FF0000"/>
              </a:solidFill>
              <a:latin typeface="Cambria" pitchFamily="18" charset="0"/>
            </a:endParaRPr>
          </a:p>
          <a:p>
            <a:pPr eaLnBrk="1" fontAlgn="auto" hangingPunct="1">
              <a:spcAft>
                <a:spcPts val="0"/>
              </a:spcAft>
              <a:buFont typeface="Wingdings 2"/>
              <a:buChar char=""/>
              <a:defRPr/>
            </a:pPr>
            <a:endParaRPr lang="ru-RU" sz="1600" i="1" dirty="0">
              <a:solidFill>
                <a:srgbClr val="FF0000"/>
              </a:solidFill>
              <a:latin typeface="Cambria" pitchFamily="18" charset="0"/>
            </a:endParaRPr>
          </a:p>
        </p:txBody>
      </p:sp>
      <p:pic>
        <p:nvPicPr>
          <p:cNvPr id="6148" name="Picture 4" descr="GKTC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0"/>
            <a:ext cx="140335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9" name="Object 13"/>
          <p:cNvGraphicFramePr>
            <a:graphicFrameLocks noChangeAspect="1"/>
          </p:cNvGraphicFramePr>
          <p:nvPr/>
        </p:nvGraphicFramePr>
        <p:xfrm>
          <a:off x="250825" y="1484313"/>
          <a:ext cx="3859213" cy="4419600"/>
        </p:xfrm>
        <a:graphic>
          <a:graphicData uri="http://schemas.openxmlformats.org/presentationml/2006/ole">
            <mc:AlternateContent xmlns:mc="http://schemas.openxmlformats.org/markup-compatibility/2006">
              <mc:Choice xmlns:v="urn:schemas-microsoft-com:vml" Requires="v">
                <p:oleObj spid="_x0000_s6152" name="CorelPhotoPaint.Image.8" r:id="rId5" imgW="4262040" imgH="4881610" progId="CorelPhotoPaint.Image.8">
                  <p:embed/>
                </p:oleObj>
              </mc:Choice>
              <mc:Fallback>
                <p:oleObj name="CorelPhotoPaint.Image.8" r:id="rId5" imgW="4262040" imgH="4881610" progId="CorelPhotoPaint.Image.8">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484313"/>
                        <a:ext cx="385921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Номер слайда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A251DA7-C5D5-4455-8A54-BD1479FE3F14}" type="slidenum">
              <a:rPr lang="ru-RU" altLang="uk-UA" sz="1200" smtClean="0">
                <a:solidFill>
                  <a:srgbClr val="898989"/>
                </a:solidFill>
                <a:latin typeface="Arial" panose="020B0604020202020204" pitchFamily="34" charset="0"/>
              </a:rPr>
              <a:pPr>
                <a:spcBef>
                  <a:spcPct val="0"/>
                </a:spcBef>
                <a:buFontTx/>
                <a:buNone/>
              </a:pPr>
              <a:t>2</a:t>
            </a:fld>
            <a:endParaRPr lang="ru-RU" altLang="uk-UA" sz="1200" smtClean="0">
              <a:solidFill>
                <a:srgbClr val="898989"/>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4787900" y="1196975"/>
            <a:ext cx="4176713" cy="4895850"/>
          </a:xfrm>
        </p:spPr>
        <p:txBody>
          <a:bodyPr/>
          <a:lstStyle/>
          <a:p>
            <a:pPr eaLnBrk="1" hangingPunct="1">
              <a:defRPr/>
            </a:pPr>
            <a:r>
              <a:rPr lang="en-US" sz="3600" b="1" dirty="0" smtClean="0">
                <a:solidFill>
                  <a:schemeClr val="tx2"/>
                </a:solidFill>
                <a:effectLst>
                  <a:outerShdw blurRad="38100" dist="38100" dir="2700000" algn="tl">
                    <a:srgbClr val="000000">
                      <a:alpha val="43137"/>
                    </a:srgbClr>
                  </a:outerShdw>
                </a:effectLst>
                <a:latin typeface="Cambria" pitchFamily="18" charset="0"/>
              </a:rPr>
              <a:t> </a:t>
            </a:r>
            <a:r>
              <a:rPr lang="en-US" sz="3600" b="1" dirty="0" smtClean="0">
                <a:solidFill>
                  <a:srgbClr val="336600"/>
                </a:solidFill>
                <a:effectLst>
                  <a:outerShdw blurRad="38100" dist="38100" dir="2700000" algn="tl">
                    <a:srgbClr val="000000">
                      <a:alpha val="43137"/>
                    </a:srgbClr>
                  </a:outerShdw>
                </a:effectLst>
                <a:latin typeface="Cambria" pitchFamily="18" charset="0"/>
              </a:rPr>
              <a:t>“NPP with elements of the physical protection system” Interactive Complex </a:t>
            </a:r>
            <a:br>
              <a:rPr lang="en-US" sz="3600" b="1" dirty="0" smtClean="0">
                <a:solidFill>
                  <a:srgbClr val="336600"/>
                </a:solidFill>
                <a:effectLst>
                  <a:outerShdw blurRad="38100" dist="38100" dir="2700000" algn="tl">
                    <a:srgbClr val="000000">
                      <a:alpha val="43137"/>
                    </a:srgbClr>
                  </a:outerShdw>
                </a:effectLst>
                <a:latin typeface="Cambria" pitchFamily="18" charset="0"/>
              </a:rPr>
            </a:br>
            <a:r>
              <a:rPr lang="en-US" sz="2000" b="1" dirty="0" smtClean="0">
                <a:solidFill>
                  <a:srgbClr val="336600"/>
                </a:solidFill>
                <a:effectLst>
                  <a:outerShdw blurRad="38100" dist="38100" dir="2700000" algn="tl">
                    <a:srgbClr val="000000">
                      <a:alpha val="43137"/>
                    </a:srgbClr>
                  </a:outerShdw>
                </a:effectLst>
                <a:latin typeface="Cambria" pitchFamily="18" charset="0"/>
              </a:rPr>
              <a:t>(“NPP with PPS elements ” IC)</a:t>
            </a:r>
          </a:p>
        </p:txBody>
      </p:sp>
      <p:pic>
        <p:nvPicPr>
          <p:cNvPr id="35843"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Номер слайда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7B387F5-08FE-4532-AEA9-3DE129B56363}" type="slidenum">
              <a:rPr lang="ru-RU" altLang="uk-UA" sz="1200" smtClean="0">
                <a:solidFill>
                  <a:srgbClr val="898989"/>
                </a:solidFill>
                <a:latin typeface="Arial" panose="020B0604020202020204" pitchFamily="34" charset="0"/>
              </a:rPr>
              <a:pPr>
                <a:spcBef>
                  <a:spcPct val="0"/>
                </a:spcBef>
                <a:buFontTx/>
                <a:buNone/>
              </a:pPr>
              <a:t>20</a:t>
            </a:fld>
            <a:endParaRPr lang="ru-RU" altLang="uk-UA" sz="1200" smtClean="0">
              <a:solidFill>
                <a:srgbClr val="898989"/>
              </a:solidFill>
              <a:latin typeface="Arial" panose="020B0604020202020204" pitchFamily="34" charset="0"/>
            </a:endParaRPr>
          </a:p>
        </p:txBody>
      </p:sp>
      <p:pic>
        <p:nvPicPr>
          <p:cNvPr id="35845"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95288" y="908050"/>
            <a:ext cx="4406900" cy="4968875"/>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395288" y="0"/>
            <a:ext cx="8229600" cy="1143000"/>
          </a:xfrm>
        </p:spPr>
        <p:txBody>
          <a:bodyPr/>
          <a:lstStyle/>
          <a:p>
            <a:pPr eaLnBrk="1" hangingPunct="1">
              <a:defRPr/>
            </a:pPr>
            <a:r>
              <a:rPr lang="en-US" sz="3600" b="1" cap="all" dirty="0" smtClean="0">
                <a:solidFill>
                  <a:srgbClr val="336600"/>
                </a:solidFill>
                <a:effectLst>
                  <a:outerShdw blurRad="38100" dist="38100" dir="2700000" algn="tl">
                    <a:srgbClr val="000000">
                      <a:alpha val="43137"/>
                    </a:srgbClr>
                  </a:outerShdw>
                </a:effectLst>
                <a:latin typeface="Cambria" pitchFamily="18" charset="0"/>
              </a:rPr>
              <a:t>“NPP </a:t>
            </a:r>
            <a:r>
              <a:rPr lang="en-US" sz="3600" b="1" dirty="0" smtClean="0">
                <a:solidFill>
                  <a:srgbClr val="336600"/>
                </a:solidFill>
                <a:effectLst>
                  <a:outerShdw blurRad="38100" dist="38100" dir="2700000" algn="tl">
                    <a:srgbClr val="000000">
                      <a:alpha val="43137"/>
                    </a:srgbClr>
                  </a:outerShdw>
                </a:effectLst>
                <a:latin typeface="Cambria" pitchFamily="18" charset="0"/>
              </a:rPr>
              <a:t>with</a:t>
            </a:r>
            <a:r>
              <a:rPr lang="en-US" sz="3600" b="1" cap="all" dirty="0" smtClean="0">
                <a:solidFill>
                  <a:srgbClr val="336600"/>
                </a:solidFill>
                <a:effectLst>
                  <a:outerShdw blurRad="38100" dist="38100" dir="2700000" algn="tl">
                    <a:srgbClr val="000000">
                      <a:alpha val="43137"/>
                    </a:srgbClr>
                  </a:outerShdw>
                </a:effectLst>
                <a:latin typeface="Cambria" pitchFamily="18" charset="0"/>
              </a:rPr>
              <a:t> PPS elements” IC</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sp>
        <p:nvSpPr>
          <p:cNvPr id="37891" name="Объект 2"/>
          <p:cNvSpPr>
            <a:spLocks noGrp="1"/>
          </p:cNvSpPr>
          <p:nvPr>
            <p:ph idx="1"/>
          </p:nvPr>
        </p:nvSpPr>
        <p:spPr>
          <a:xfrm>
            <a:off x="179388" y="1196975"/>
            <a:ext cx="8569325" cy="2016125"/>
          </a:xfrm>
        </p:spPr>
        <p:txBody>
          <a:bodyPr/>
          <a:lstStyle/>
          <a:p>
            <a:pPr>
              <a:buFont typeface="Arial" panose="020B0604020202020204" pitchFamily="34" charset="0"/>
              <a:buNone/>
            </a:pPr>
            <a:r>
              <a:rPr lang="en-US" altLang="uk-UA" sz="2000" smtClean="0"/>
              <a:t>	</a:t>
            </a:r>
            <a:r>
              <a:rPr lang="en-US" altLang="uk-UA" sz="2000" smtClean="0">
                <a:latin typeface="Cambria" panose="02040503050406030204" pitchFamily="18" charset="0"/>
              </a:rPr>
              <a:t>“NPP with elements of physical protection system” Interactive complex was created this year and GKTC have already provided training using this complex</a:t>
            </a:r>
          </a:p>
          <a:p>
            <a:pPr>
              <a:buFont typeface="Arial" panose="020B0604020202020204" pitchFamily="34" charset="0"/>
              <a:buNone/>
            </a:pPr>
            <a:r>
              <a:rPr lang="en-US" altLang="uk-UA" sz="2000" smtClean="0">
                <a:latin typeface="Cambria" panose="02040503050406030204" pitchFamily="18" charset="0"/>
              </a:rPr>
              <a:t>	The use of "NPP with PPS elements" IC during the training will stimulate creative activity and analytical thinking of students, will allow students to acquire the skills they need to perform the functions of guarding and protection of nuclear facilities </a:t>
            </a:r>
          </a:p>
          <a:p>
            <a:pPr>
              <a:buFont typeface="Arial" panose="020B0604020202020204" pitchFamily="34" charset="0"/>
              <a:buNone/>
            </a:pPr>
            <a:r>
              <a:rPr lang="en-US" altLang="uk-UA" sz="2000" smtClean="0"/>
              <a:t>	</a:t>
            </a:r>
            <a:endParaRPr lang="en-US" altLang="uk-UA" sz="2000" smtClean="0">
              <a:latin typeface="Cambria" panose="02040503050406030204" pitchFamily="18" charset="0"/>
            </a:endParaRPr>
          </a:p>
          <a:p>
            <a:pPr>
              <a:buFont typeface="Arial" panose="020B0604020202020204" pitchFamily="34" charset="0"/>
              <a:buNone/>
            </a:pPr>
            <a:endParaRPr lang="ru-RU" altLang="uk-UA" sz="2000" smtClean="0">
              <a:latin typeface="Cambria" panose="02040503050406030204" pitchFamily="18" charset="0"/>
            </a:endParaRPr>
          </a:p>
        </p:txBody>
      </p:sp>
      <p:pic>
        <p:nvPicPr>
          <p:cNvPr id="37892"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09774AD-FB38-4520-A21D-149355E22B47}" type="slidenum">
              <a:rPr lang="ru-RU" altLang="uk-UA" sz="1200" smtClean="0">
                <a:solidFill>
                  <a:srgbClr val="898989"/>
                </a:solidFill>
                <a:latin typeface="Arial" panose="020B0604020202020204" pitchFamily="34" charset="0"/>
              </a:rPr>
              <a:pPr>
                <a:spcBef>
                  <a:spcPct val="0"/>
                </a:spcBef>
                <a:buFontTx/>
                <a:buNone/>
              </a:pPr>
              <a:t>21</a:t>
            </a:fld>
            <a:endParaRPr lang="ru-RU" altLang="uk-UA" sz="1200" smtClean="0">
              <a:solidFill>
                <a:srgbClr val="898989"/>
              </a:solidFill>
              <a:latin typeface="Arial" panose="020B0604020202020204" pitchFamily="34" charset="0"/>
            </a:endParaRPr>
          </a:p>
        </p:txBody>
      </p:sp>
      <p:pic>
        <p:nvPicPr>
          <p:cNvPr id="378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013" y="3860800"/>
            <a:ext cx="367188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3213100"/>
            <a:ext cx="26003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395288" y="0"/>
            <a:ext cx="8229600" cy="777875"/>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EXTERIOR TRAINING SITE</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sp>
        <p:nvSpPr>
          <p:cNvPr id="3" name="Объект 2"/>
          <p:cNvSpPr>
            <a:spLocks noGrp="1"/>
          </p:cNvSpPr>
          <p:nvPr>
            <p:ph idx="1"/>
          </p:nvPr>
        </p:nvSpPr>
        <p:spPr>
          <a:xfrm>
            <a:off x="323850" y="836613"/>
            <a:ext cx="7920038" cy="1152525"/>
          </a:xfrm>
        </p:spPr>
        <p:txBody>
          <a:bodyPr rtlCol="0">
            <a:normAutofit fontScale="92500"/>
          </a:bodyPr>
          <a:lstStyle/>
          <a:p>
            <a:pPr eaLnBrk="1" fontAlgn="auto" hangingPunct="1">
              <a:spcAft>
                <a:spcPts val="0"/>
              </a:spcAft>
              <a:buFont typeface="Arial" charset="0"/>
              <a:buNone/>
              <a:defRPr/>
            </a:pPr>
            <a:r>
              <a:rPr lang="en-US" sz="2400" dirty="0" smtClean="0">
                <a:latin typeface="Cambria" pitchFamily="18" charset="0"/>
              </a:rPr>
              <a:t>	Exterior Training Site</a:t>
            </a:r>
            <a:r>
              <a:rPr lang="uk-UA" sz="2400" dirty="0" smtClean="0">
                <a:latin typeface="Cambria" pitchFamily="18" charset="0"/>
              </a:rPr>
              <a:t> “</a:t>
            </a:r>
            <a:r>
              <a:rPr lang="en-US" sz="2400" dirty="0" smtClean="0">
                <a:latin typeface="Cambria" pitchFamily="18" charset="0"/>
              </a:rPr>
              <a:t>Complex of Engineering and Technical Means of Physical Protection System</a:t>
            </a:r>
            <a:r>
              <a:rPr lang="uk-UA" sz="2400" dirty="0" smtClean="0">
                <a:latin typeface="Cambria" pitchFamily="18" charset="0"/>
              </a:rPr>
              <a:t>” </a:t>
            </a:r>
            <a:r>
              <a:rPr lang="en-US" sz="2400" dirty="0" smtClean="0">
                <a:latin typeface="Cambria" pitchFamily="18" charset="0"/>
              </a:rPr>
              <a:t>(ETC) with central and backup alarm stations</a:t>
            </a:r>
            <a:r>
              <a:rPr lang="uk-UA" sz="2400" dirty="0" smtClean="0">
                <a:latin typeface="Cambria" pitchFamily="18" charset="0"/>
              </a:rPr>
              <a:t>, </a:t>
            </a:r>
            <a:r>
              <a:rPr lang="en-US" sz="2400" dirty="0" smtClean="0">
                <a:latin typeface="Cambria" pitchFamily="18" charset="0"/>
              </a:rPr>
              <a:t>and training classroom</a:t>
            </a:r>
            <a:endParaRPr lang="ru-RU" sz="2400" dirty="0">
              <a:solidFill>
                <a:schemeClr val="accent4">
                  <a:lumMod val="10000"/>
                </a:schemeClr>
              </a:solidFill>
              <a:latin typeface="Cambria" pitchFamily="18" charset="0"/>
            </a:endParaRPr>
          </a:p>
        </p:txBody>
      </p:sp>
      <p:pic>
        <p:nvPicPr>
          <p:cNvPr id="39940"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Рисунок 10" descr="DSC0312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133600"/>
            <a:ext cx="82804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Номер слайда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A5FF0A9-502B-49A1-8E9D-56A0AC1B5E27}" type="slidenum">
              <a:rPr lang="ru-RU" altLang="uk-UA" sz="1200" smtClean="0">
                <a:solidFill>
                  <a:srgbClr val="898989"/>
                </a:solidFill>
                <a:latin typeface="Arial" panose="020B0604020202020204" pitchFamily="34" charset="0"/>
              </a:rPr>
              <a:pPr>
                <a:spcBef>
                  <a:spcPct val="0"/>
                </a:spcBef>
                <a:buFontTx/>
                <a:buNone/>
              </a:pPr>
              <a:t>22</a:t>
            </a:fld>
            <a:endParaRPr lang="ru-RU" altLang="uk-UA" sz="1200" smtClean="0">
              <a:solidFill>
                <a:srgbClr val="898989"/>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395288" y="0"/>
            <a:ext cx="8229600" cy="1143000"/>
          </a:xfrm>
        </p:spPr>
        <p:txBody>
          <a:bodyPr/>
          <a:lstStyle/>
          <a:p>
            <a:pPr eaLnBrk="1" hangingPunct="1">
              <a:defRPr/>
            </a:pPr>
            <a:r>
              <a:rPr lang="en-US" sz="3600" b="1" cap="all" dirty="0" smtClean="0">
                <a:solidFill>
                  <a:srgbClr val="336600"/>
                </a:solidFill>
                <a:effectLst>
                  <a:outerShdw blurRad="38100" dist="38100" dir="2700000" algn="tl">
                    <a:srgbClr val="000000">
                      <a:alpha val="43137"/>
                    </a:srgbClr>
                  </a:outerShdw>
                </a:effectLst>
                <a:latin typeface="Cambria" pitchFamily="18" charset="0"/>
              </a:rPr>
              <a:t>Exterior Training Site</a:t>
            </a:r>
            <a:endParaRPr lang="ru-RU" sz="3600" b="1" cap="all" dirty="0" smtClean="0">
              <a:solidFill>
                <a:srgbClr val="336600"/>
              </a:solidFill>
              <a:effectLst>
                <a:outerShdw blurRad="38100" dist="38100" dir="2700000" algn="tl">
                  <a:srgbClr val="000000">
                    <a:alpha val="43137"/>
                  </a:srgbClr>
                </a:outerShdw>
              </a:effectLst>
              <a:latin typeface="Cambria" pitchFamily="18" charset="0"/>
            </a:endParaRPr>
          </a:p>
        </p:txBody>
      </p:sp>
      <p:sp>
        <p:nvSpPr>
          <p:cNvPr id="41987" name="Объект 2"/>
          <p:cNvSpPr>
            <a:spLocks noGrp="1"/>
          </p:cNvSpPr>
          <p:nvPr>
            <p:ph idx="1"/>
          </p:nvPr>
        </p:nvSpPr>
        <p:spPr>
          <a:xfrm>
            <a:off x="250825" y="1196975"/>
            <a:ext cx="8569325" cy="5040313"/>
          </a:xfrm>
        </p:spPr>
        <p:txBody>
          <a:bodyPr/>
          <a:lstStyle/>
          <a:p>
            <a:pPr>
              <a:buFont typeface="Arial" panose="020B0604020202020204" pitchFamily="34" charset="0"/>
              <a:buNone/>
            </a:pPr>
            <a:r>
              <a:rPr lang="en-US" altLang="uk-UA" sz="2000" smtClean="0">
                <a:latin typeface="Cambria" panose="02040503050406030204" pitchFamily="18" charset="0"/>
              </a:rPr>
              <a:t>ETS has unique complex of engineering and technical means of physical protection system</a:t>
            </a:r>
          </a:p>
          <a:p>
            <a:pPr>
              <a:buFont typeface="Arial" panose="020B0604020202020204" pitchFamily="34" charset="0"/>
              <a:buNone/>
            </a:pPr>
            <a:r>
              <a:rPr lang="en-US" altLang="uk-UA" sz="2000" smtClean="0">
                <a:latin typeface="Cambria" panose="02040503050406030204" pitchFamily="18" charset="0"/>
              </a:rPr>
              <a:t>This site is designed for:</a:t>
            </a:r>
            <a:endParaRPr lang="ru-RU" altLang="uk-UA" sz="2000" smtClean="0">
              <a:latin typeface="Cambria" panose="02040503050406030204" pitchFamily="18" charset="0"/>
            </a:endParaRPr>
          </a:p>
          <a:p>
            <a:r>
              <a:rPr lang="en-US" altLang="uk-UA" sz="2000" smtClean="0">
                <a:latin typeface="Cambria" panose="02040503050406030204" pitchFamily="18" charset="0"/>
              </a:rPr>
              <a:t>advanced training of senior managers of nuclear facilities and radioactive waste handling sites in order to facilitate with modern engineering and technical means which are used in physical protection systems</a:t>
            </a:r>
            <a:endParaRPr lang="ru-RU" altLang="uk-UA" sz="2000" smtClean="0">
              <a:latin typeface="Cambria" panose="02040503050406030204" pitchFamily="18" charset="0"/>
            </a:endParaRPr>
          </a:p>
          <a:p>
            <a:r>
              <a:rPr lang="en-US" altLang="uk-UA" sz="2000" smtClean="0">
                <a:latin typeface="Cambria" panose="02040503050406030204" pitchFamily="18" charset="0"/>
              </a:rPr>
              <a:t>advanced training of physical protection staff and guard units personnel on operating control and technical maintenance of physical protection systems during normal operation, in case of emergency and contingency situations at the facility</a:t>
            </a:r>
            <a:endParaRPr lang="ru-RU" altLang="uk-UA" sz="2000" smtClean="0">
              <a:latin typeface="Cambria" panose="02040503050406030204" pitchFamily="18" charset="0"/>
            </a:endParaRPr>
          </a:p>
          <a:p>
            <a:r>
              <a:rPr lang="en-US" altLang="uk-UA" sz="2000" smtClean="0">
                <a:latin typeface="Cambria" panose="02040503050406030204" pitchFamily="18" charset="0"/>
              </a:rPr>
              <a:t>carrying out field exercises for relevant personnel of anti-terrorist entities in order to perfect their actions during executing anti-terrorist operations</a:t>
            </a:r>
            <a:endParaRPr lang="ru-RU" altLang="uk-UA" sz="2000" smtClean="0">
              <a:latin typeface="Cambria" panose="02040503050406030204" pitchFamily="18" charset="0"/>
            </a:endParaRPr>
          </a:p>
          <a:p>
            <a:r>
              <a:rPr lang="en-US" altLang="uk-UA" sz="2000" smtClean="0">
                <a:latin typeface="Cambria" panose="02040503050406030204" pitchFamily="18" charset="0"/>
              </a:rPr>
              <a:t>testing of technical means for compliance with the requirements of legislation before the decision on their utilization in the specific physical protection system is made</a:t>
            </a:r>
            <a:endParaRPr lang="ru-RU" altLang="uk-UA" sz="2000" smtClean="0">
              <a:latin typeface="Cambria" panose="02040503050406030204" pitchFamily="18" charset="0"/>
            </a:endParaRPr>
          </a:p>
        </p:txBody>
      </p:sp>
      <p:pic>
        <p:nvPicPr>
          <p:cNvPr id="41988"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F138D9A-AEAE-4221-98C9-D81BB4B42AC2}" type="slidenum">
              <a:rPr lang="ru-RU" altLang="uk-UA" sz="1200" smtClean="0">
                <a:solidFill>
                  <a:srgbClr val="898989"/>
                </a:solidFill>
                <a:latin typeface="Arial" panose="020B0604020202020204" pitchFamily="34" charset="0"/>
              </a:rPr>
              <a:pPr>
                <a:spcBef>
                  <a:spcPct val="0"/>
                </a:spcBef>
                <a:buFontTx/>
                <a:buNone/>
              </a:pPr>
              <a:t>23</a:t>
            </a:fld>
            <a:endParaRPr lang="ru-RU" altLang="uk-UA" sz="1200" smtClean="0">
              <a:solidFill>
                <a:srgbClr val="898989"/>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395288" y="0"/>
            <a:ext cx="8229600" cy="1143000"/>
          </a:xfrm>
        </p:spPr>
        <p:txBody>
          <a:bodyPr/>
          <a:lstStyle/>
          <a:p>
            <a:pPr eaLnBrk="1" hangingPunct="1">
              <a:defRPr/>
            </a:pPr>
            <a:r>
              <a:rPr lang="en-US" sz="3600" b="1" cap="all" dirty="0" smtClean="0">
                <a:solidFill>
                  <a:srgbClr val="336600"/>
                </a:solidFill>
                <a:effectLst>
                  <a:outerShdw blurRad="38100" dist="38100" dir="2700000" algn="tl">
                    <a:srgbClr val="000000">
                      <a:alpha val="43137"/>
                    </a:srgbClr>
                  </a:outerShdw>
                </a:effectLst>
                <a:latin typeface="Cambria" pitchFamily="18" charset="0"/>
              </a:rPr>
              <a:t>Exterior Training Site</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sp>
        <p:nvSpPr>
          <p:cNvPr id="44035" name="Объект 2"/>
          <p:cNvSpPr>
            <a:spLocks noGrp="1"/>
          </p:cNvSpPr>
          <p:nvPr>
            <p:ph idx="1"/>
          </p:nvPr>
        </p:nvSpPr>
        <p:spPr>
          <a:xfrm>
            <a:off x="250825" y="1341438"/>
            <a:ext cx="8569325" cy="4525962"/>
          </a:xfrm>
        </p:spPr>
        <p:txBody>
          <a:bodyPr/>
          <a:lstStyle/>
          <a:p>
            <a:pPr>
              <a:buFont typeface="Arial" panose="020B0604020202020204" pitchFamily="34" charset="0"/>
              <a:buNone/>
            </a:pPr>
            <a:r>
              <a:rPr lang="en-US" altLang="uk-UA" sz="2000" smtClean="0">
                <a:latin typeface="Cambria" panose="02040503050406030204" pitchFamily="18" charset="0"/>
              </a:rPr>
              <a:t>	</a:t>
            </a:r>
            <a:r>
              <a:rPr lang="en-US" altLang="uk-UA" sz="2400" smtClean="0">
                <a:latin typeface="Cambria" panose="02040503050406030204" pitchFamily="18" charset="0"/>
              </a:rPr>
              <a:t>ETS is unique site in the country where GKTC staff can create in real time situations that may occur at the facilities as a result of social and political nature events. It is clear that such training cannot be hold at functioning nuclear facility without reducing the level of security</a:t>
            </a:r>
            <a:endParaRPr lang="ru-RU" altLang="uk-UA" sz="2400" smtClean="0">
              <a:latin typeface="Cambria" panose="02040503050406030204" pitchFamily="18" charset="0"/>
            </a:endParaRPr>
          </a:p>
          <a:p>
            <a:pPr>
              <a:buFont typeface="Arial" panose="020B0604020202020204" pitchFamily="34" charset="0"/>
              <a:buNone/>
            </a:pPr>
            <a:r>
              <a:rPr lang="en-US" altLang="uk-UA" sz="2400" smtClean="0">
                <a:latin typeface="Cambria" panose="02040503050406030204" pitchFamily="18" charset="0"/>
              </a:rPr>
              <a:t>	This means that the major objective of GKTC is to ensure effective training of PP personnel to develop the skills and experience sufficient for the operating equipment deployed in a Physical protection system, to conduct performance testing of such equipment, to carry out vulnerability assessment, as well as to train Physical protection and Pro-force personnel on operations during abnormal and emergency situations</a:t>
            </a:r>
            <a:endParaRPr lang="ru-RU" altLang="uk-UA" sz="2400" smtClean="0">
              <a:latin typeface="Cambria" panose="02040503050406030204" pitchFamily="18" charset="0"/>
            </a:endParaRPr>
          </a:p>
        </p:txBody>
      </p:sp>
      <p:pic>
        <p:nvPicPr>
          <p:cNvPr id="44036"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A19812B-C2B5-4402-ACE4-EAFCD6CA334E}" type="slidenum">
              <a:rPr lang="ru-RU" altLang="uk-UA" sz="1200" smtClean="0">
                <a:solidFill>
                  <a:srgbClr val="898989"/>
                </a:solidFill>
                <a:latin typeface="Arial" panose="020B0604020202020204" pitchFamily="34" charset="0"/>
              </a:rPr>
              <a:pPr>
                <a:spcBef>
                  <a:spcPct val="0"/>
                </a:spcBef>
                <a:buFontTx/>
                <a:buNone/>
              </a:pPr>
              <a:t>24</a:t>
            </a:fld>
            <a:endParaRPr lang="ru-RU" altLang="uk-UA" sz="1200" smtClean="0">
              <a:solidFill>
                <a:srgbClr val="898989"/>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395288" y="0"/>
            <a:ext cx="8229600" cy="1143000"/>
          </a:xfrm>
        </p:spPr>
        <p:txBody>
          <a:bodyPr/>
          <a:lstStyle/>
          <a:p>
            <a:pPr eaLnBrk="1" hangingPunct="1">
              <a:defRPr/>
            </a:pPr>
            <a:r>
              <a:rPr lang="en-US" sz="3600" b="1" cap="all" dirty="0" smtClean="0">
                <a:solidFill>
                  <a:srgbClr val="336600"/>
                </a:solidFill>
                <a:effectLst>
                  <a:outerShdw blurRad="38100" dist="38100" dir="2700000" algn="tl">
                    <a:srgbClr val="000000">
                      <a:alpha val="43137"/>
                    </a:srgbClr>
                  </a:outerShdw>
                </a:effectLst>
                <a:latin typeface="Cambria" pitchFamily="18" charset="0"/>
              </a:rPr>
              <a:t>Exterior Training Site</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sp>
        <p:nvSpPr>
          <p:cNvPr id="46083" name="Объект 2"/>
          <p:cNvSpPr>
            <a:spLocks noGrp="1"/>
          </p:cNvSpPr>
          <p:nvPr>
            <p:ph idx="1"/>
          </p:nvPr>
        </p:nvSpPr>
        <p:spPr>
          <a:xfrm>
            <a:off x="250825" y="1196975"/>
            <a:ext cx="8569325" cy="1295400"/>
          </a:xfrm>
        </p:spPr>
        <p:txBody>
          <a:bodyPr/>
          <a:lstStyle/>
          <a:p>
            <a:pPr>
              <a:buFont typeface="Arial" panose="020B0604020202020204" pitchFamily="34" charset="0"/>
              <a:buNone/>
            </a:pPr>
            <a:r>
              <a:rPr lang="en-US" altLang="uk-UA" sz="2000" smtClean="0">
                <a:latin typeface="Cambria" panose="02040503050406030204" pitchFamily="18" charset="0"/>
              </a:rPr>
              <a:t>	Two year ago GKTC’s facilities including Exterior training site were used for conducting “Performance Testing for Performance Assurance” training course  for representatives of the National Guard of the Republic of Kazakhstan . There were involved instructors from the USA and Ukraine</a:t>
            </a:r>
          </a:p>
          <a:p>
            <a:pPr>
              <a:buFont typeface="Arial" panose="020B0604020202020204" pitchFamily="34" charset="0"/>
              <a:buNone/>
            </a:pPr>
            <a:endParaRPr lang="ru-RU" altLang="uk-UA" sz="2000" smtClean="0">
              <a:latin typeface="Cambria" panose="02040503050406030204" pitchFamily="18" charset="0"/>
            </a:endParaRPr>
          </a:p>
        </p:txBody>
      </p:sp>
      <p:pic>
        <p:nvPicPr>
          <p:cNvPr id="46084"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43D4BAD-4265-4EA1-8B3C-C154B3BACB7B}" type="slidenum">
              <a:rPr lang="ru-RU" altLang="uk-UA" sz="1200" smtClean="0">
                <a:solidFill>
                  <a:srgbClr val="898989"/>
                </a:solidFill>
                <a:latin typeface="Arial" panose="020B0604020202020204" pitchFamily="34" charset="0"/>
              </a:rPr>
              <a:pPr>
                <a:spcBef>
                  <a:spcPct val="0"/>
                </a:spcBef>
                <a:buFontTx/>
                <a:buNone/>
              </a:pPr>
              <a:t>25</a:t>
            </a:fld>
            <a:endParaRPr lang="ru-RU" altLang="uk-UA" sz="1200" smtClean="0">
              <a:solidFill>
                <a:srgbClr val="898989"/>
              </a:solidFill>
              <a:latin typeface="Arial" panose="020B0604020202020204" pitchFamily="34" charset="0"/>
            </a:endParaRPr>
          </a:p>
        </p:txBody>
      </p:sp>
      <p:pic>
        <p:nvPicPr>
          <p:cNvPr id="4608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2636838"/>
            <a:ext cx="37671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6100" y="3284538"/>
            <a:ext cx="41973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288" y="0"/>
            <a:ext cx="8229600" cy="1139825"/>
          </a:xfrm>
        </p:spPr>
        <p:txBody>
          <a:bodyPr rtlCol="0">
            <a:normAutofit fontScale="90000"/>
          </a:bodyPr>
          <a:lstStyle/>
          <a:p>
            <a:pPr eaLnBrk="1" fontAlgn="auto" hangingPunct="1">
              <a:spcAft>
                <a:spcPts val="0"/>
              </a:spcAft>
              <a:defRPr/>
            </a:pPr>
            <a:r>
              <a:rPr lang="en-US" dirty="0" smtClean="0">
                <a:latin typeface="Cambria" pitchFamily="18" charset="0"/>
              </a:rPr>
              <a:t/>
            </a:r>
            <a:br>
              <a:rPr lang="en-US" dirty="0" smtClean="0">
                <a:latin typeface="Cambria" pitchFamily="18" charset="0"/>
              </a:rPr>
            </a:br>
            <a:r>
              <a:rPr lang="en-US" sz="4000" b="1" dirty="0" smtClean="0">
                <a:solidFill>
                  <a:srgbClr val="336600"/>
                </a:solidFill>
                <a:effectLst>
                  <a:outerShdw blurRad="38100" dist="38100" dir="2700000" algn="tl">
                    <a:srgbClr val="000000">
                      <a:alpha val="43137"/>
                    </a:srgbClr>
                  </a:outerShdw>
                </a:effectLst>
                <a:latin typeface="Cambria" pitchFamily="18" charset="0"/>
              </a:rPr>
              <a:t>TRAINING COURSES</a:t>
            </a:r>
            <a:r>
              <a:rPr lang="en-US" b="1" dirty="0" smtClean="0">
                <a:solidFill>
                  <a:srgbClr val="0070C0"/>
                </a:solidFill>
                <a:effectLst>
                  <a:outerShdw blurRad="38100" dist="38100" dir="2700000" algn="tl">
                    <a:srgbClr val="000000">
                      <a:alpha val="43137"/>
                    </a:srgbClr>
                  </a:outerShdw>
                </a:effectLst>
                <a:latin typeface="Cambria" pitchFamily="18" charset="0"/>
              </a:rPr>
              <a:t/>
            </a:r>
            <a:br>
              <a:rPr lang="en-US" b="1" dirty="0" smtClean="0">
                <a:solidFill>
                  <a:srgbClr val="0070C0"/>
                </a:solidFill>
                <a:effectLst>
                  <a:outerShdw blurRad="38100" dist="38100" dir="2700000" algn="tl">
                    <a:srgbClr val="000000">
                      <a:alpha val="43137"/>
                    </a:srgbClr>
                  </a:outerShdw>
                </a:effectLst>
                <a:latin typeface="Cambria" pitchFamily="18" charset="0"/>
              </a:rPr>
            </a:br>
            <a:endParaRPr lang="ru-RU" b="1" dirty="0">
              <a:solidFill>
                <a:srgbClr val="0070C0"/>
              </a:solidFill>
              <a:effectLst>
                <a:outerShdw blurRad="38100" dist="38100" dir="2700000" algn="tl">
                  <a:srgbClr val="000000">
                    <a:alpha val="43137"/>
                  </a:srgbClr>
                </a:outerShdw>
              </a:effectLst>
              <a:latin typeface="Cambria" pitchFamily="18" charset="0"/>
            </a:endParaRPr>
          </a:p>
        </p:txBody>
      </p:sp>
      <p:sp>
        <p:nvSpPr>
          <p:cNvPr id="3" name="Объект 2"/>
          <p:cNvSpPr>
            <a:spLocks noGrp="1"/>
          </p:cNvSpPr>
          <p:nvPr>
            <p:ph idx="1"/>
          </p:nvPr>
        </p:nvSpPr>
        <p:spPr>
          <a:xfrm>
            <a:off x="0" y="1196975"/>
            <a:ext cx="8820150" cy="3240088"/>
          </a:xfrm>
        </p:spPr>
        <p:txBody>
          <a:bodyPr rtlCol="0">
            <a:normAutofit/>
          </a:bodyPr>
          <a:lstStyle/>
          <a:p>
            <a:pPr>
              <a:buFont typeface="Arial" charset="0"/>
              <a:buNone/>
              <a:defRPr/>
            </a:pPr>
            <a:r>
              <a:rPr lang="en-US" sz="2400" dirty="0" smtClean="0">
                <a:latin typeface="Cambria" pitchFamily="18" charset="0"/>
              </a:rPr>
              <a:t>	</a:t>
            </a:r>
            <a:r>
              <a:rPr lang="ru-RU" sz="2000" dirty="0" smtClean="0">
                <a:latin typeface="Cambria" pitchFamily="18" charset="0"/>
              </a:rPr>
              <a:t> </a:t>
            </a:r>
            <a:r>
              <a:rPr lang="en-US" sz="2000" dirty="0" smtClean="0">
                <a:latin typeface="Cambria" pitchFamily="18" charset="0"/>
              </a:rPr>
              <a:t>	That’s why Exterior Training Site</a:t>
            </a:r>
            <a:r>
              <a:rPr lang="uk-UA" sz="2000" dirty="0" smtClean="0">
                <a:latin typeface="Cambria" pitchFamily="18" charset="0"/>
              </a:rPr>
              <a:t> “</a:t>
            </a:r>
            <a:r>
              <a:rPr lang="en-US" sz="2000" dirty="0" smtClean="0">
                <a:latin typeface="Cambria" pitchFamily="18" charset="0"/>
              </a:rPr>
              <a:t>Complex of Engineering and Technical Means of Physical Protection System</a:t>
            </a:r>
            <a:r>
              <a:rPr lang="uk-UA" sz="2000" dirty="0" smtClean="0">
                <a:latin typeface="Cambria" pitchFamily="18" charset="0"/>
              </a:rPr>
              <a:t>”</a:t>
            </a:r>
            <a:r>
              <a:rPr lang="en-US" sz="2000" dirty="0" smtClean="0">
                <a:latin typeface="Cambria" pitchFamily="18" charset="0"/>
              </a:rPr>
              <a:t> and “NPP with elements of the physical protection system”</a:t>
            </a:r>
            <a:r>
              <a:rPr lang="ru-RU" sz="2000" dirty="0" smtClean="0">
                <a:latin typeface="Cambria" pitchFamily="18" charset="0"/>
              </a:rPr>
              <a:t> interactive complex</a:t>
            </a:r>
            <a:r>
              <a:rPr lang="en-US" sz="2000" dirty="0" smtClean="0">
                <a:latin typeface="Cambria" pitchFamily="18" charset="0"/>
              </a:rPr>
              <a:t>” were built on the territory of the Institute for Nuclear Research</a:t>
            </a:r>
            <a:endParaRPr lang="ru-RU" sz="2000" dirty="0">
              <a:solidFill>
                <a:schemeClr val="accent4">
                  <a:lumMod val="10000"/>
                </a:schemeClr>
              </a:solidFill>
              <a:latin typeface="Cambria" pitchFamily="18" charset="0"/>
            </a:endParaRPr>
          </a:p>
        </p:txBody>
      </p:sp>
      <p:pic>
        <p:nvPicPr>
          <p:cNvPr id="48132"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Рисунок 7" descr="DSC002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3197225"/>
            <a:ext cx="37084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73B95B-1DE1-492C-AF67-7D2ACC5515F5}" type="slidenum">
              <a:rPr lang="ru-RU" altLang="uk-UA" sz="1200" smtClean="0">
                <a:solidFill>
                  <a:srgbClr val="898989"/>
                </a:solidFill>
                <a:latin typeface="Arial" panose="020B0604020202020204" pitchFamily="34" charset="0"/>
              </a:rPr>
              <a:pPr>
                <a:spcBef>
                  <a:spcPct val="0"/>
                </a:spcBef>
                <a:buFontTx/>
                <a:buNone/>
              </a:pPr>
              <a:t>26</a:t>
            </a:fld>
            <a:endParaRPr lang="ru-RU" altLang="uk-UA" sz="1200" smtClean="0">
              <a:solidFill>
                <a:srgbClr val="898989"/>
              </a:solidFill>
              <a:latin typeface="Arial" panose="020B0604020202020204" pitchFamily="34" charset="0"/>
            </a:endParaRPr>
          </a:p>
        </p:txBody>
      </p:sp>
      <p:pic>
        <p:nvPicPr>
          <p:cNvPr id="48135"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875" y="3213100"/>
            <a:ext cx="39147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Содержимое 2"/>
          <p:cNvSpPr>
            <a:spLocks noGrp="1"/>
          </p:cNvSpPr>
          <p:nvPr>
            <p:ph idx="1"/>
          </p:nvPr>
        </p:nvSpPr>
        <p:spPr>
          <a:xfrm>
            <a:off x="0" y="981075"/>
            <a:ext cx="5472113" cy="5543550"/>
          </a:xfrm>
        </p:spPr>
        <p:txBody>
          <a:bodyPr/>
          <a:lstStyle/>
          <a:p>
            <a:pPr eaLnBrk="1" hangingPunct="1">
              <a:buFont typeface="Arial" panose="020B0604020202020204" pitchFamily="34" charset="0"/>
              <a:buNone/>
            </a:pPr>
            <a:r>
              <a:rPr lang="en-US" altLang="uk-UA" sz="1800" smtClean="0">
                <a:latin typeface="Cambria" panose="02040503050406030204" pitchFamily="18" charset="0"/>
              </a:rPr>
              <a:t>Training courses of the IAEA</a:t>
            </a:r>
            <a:r>
              <a:rPr lang="uk-UA" altLang="uk-UA" sz="1800" smtClean="0">
                <a:latin typeface="Cambria" panose="02040503050406030204" pitchFamily="18" charset="0"/>
              </a:rPr>
              <a:t>, </a:t>
            </a:r>
            <a:r>
              <a:rPr lang="en-US" altLang="uk-UA" sz="1800" smtClean="0">
                <a:latin typeface="Cambria" panose="02040503050406030204" pitchFamily="18" charset="0"/>
              </a:rPr>
              <a:t>European Commission</a:t>
            </a:r>
            <a:r>
              <a:rPr lang="uk-UA" altLang="uk-UA" sz="1800" smtClean="0">
                <a:latin typeface="Cambria" panose="02040503050406030204" pitchFamily="18" charset="0"/>
              </a:rPr>
              <a:t>, </a:t>
            </a:r>
            <a:r>
              <a:rPr lang="en-US" altLang="uk-UA" sz="1800" smtClean="0">
                <a:latin typeface="Cambria" panose="02040503050406030204" pitchFamily="18" charset="0"/>
              </a:rPr>
              <a:t>and National Laboratories of US DOE were arranged and conducted on the GKTC basis and with the involvement of GKTC instructors</a:t>
            </a:r>
          </a:p>
          <a:p>
            <a:pPr eaLnBrk="1" hangingPunct="1">
              <a:buFont typeface="Arial" panose="020B0604020202020204" pitchFamily="34" charset="0"/>
              <a:buNone/>
            </a:pPr>
            <a:r>
              <a:rPr lang="en-US" altLang="uk-UA" sz="1800" smtClean="0">
                <a:latin typeface="Cambria" panose="02040503050406030204" pitchFamily="18" charset="0"/>
              </a:rPr>
              <a:t>About 40</a:t>
            </a:r>
            <a:r>
              <a:rPr lang="uk-UA" altLang="uk-UA" sz="1800" smtClean="0">
                <a:latin typeface="Cambria" panose="02040503050406030204" pitchFamily="18" charset="0"/>
              </a:rPr>
              <a:t> </a:t>
            </a:r>
            <a:r>
              <a:rPr lang="en-US" altLang="uk-UA" sz="1800" smtClean="0">
                <a:latin typeface="Cambria" panose="02040503050406030204" pitchFamily="18" charset="0"/>
              </a:rPr>
              <a:t>such training courses have been conducted at GKTC during</a:t>
            </a:r>
            <a:r>
              <a:rPr lang="uk-UA" altLang="uk-UA" sz="1800" smtClean="0">
                <a:latin typeface="Cambria" panose="02040503050406030204" pitchFamily="18" charset="0"/>
              </a:rPr>
              <a:t> </a:t>
            </a:r>
            <a:r>
              <a:rPr lang="en-US" altLang="uk-UA" sz="1800" smtClean="0">
                <a:latin typeface="Cambria" panose="02040503050406030204" pitchFamily="18" charset="0"/>
              </a:rPr>
              <a:t>20</a:t>
            </a:r>
            <a:r>
              <a:rPr lang="uk-UA" altLang="uk-UA" sz="1800" smtClean="0">
                <a:latin typeface="Cambria" panose="02040503050406030204" pitchFamily="18" charset="0"/>
              </a:rPr>
              <a:t> </a:t>
            </a:r>
            <a:r>
              <a:rPr lang="en-US" altLang="uk-UA" sz="1800" smtClean="0">
                <a:latin typeface="Cambria" panose="02040503050406030204" pitchFamily="18" charset="0"/>
              </a:rPr>
              <a:t>years of its operation; more than 800 foreign participants from almost 30 foreign countries participated in these training courses</a:t>
            </a:r>
          </a:p>
          <a:p>
            <a:pPr>
              <a:spcBef>
                <a:spcPct val="0"/>
              </a:spcBef>
            </a:pPr>
            <a:r>
              <a:rPr lang="en-US" altLang="uk-UA" sz="1800" smtClean="0">
                <a:latin typeface="Cambria" panose="02040503050406030204" pitchFamily="18" charset="0"/>
              </a:rPr>
              <a:t>For example, last and this year the IAEA have </a:t>
            </a:r>
          </a:p>
          <a:p>
            <a:pPr>
              <a:spcBef>
                <a:spcPct val="0"/>
              </a:spcBef>
              <a:buFont typeface="Arial" panose="020B0604020202020204" pitchFamily="34" charset="0"/>
              <a:buNone/>
            </a:pPr>
            <a:r>
              <a:rPr lang="en-US" altLang="uk-UA" sz="1800" smtClean="0">
                <a:latin typeface="Cambria" panose="02040503050406030204" pitchFamily="18" charset="0"/>
              </a:rPr>
              <a:t>conducted a line of training courses and workshops</a:t>
            </a:r>
          </a:p>
          <a:p>
            <a:pPr>
              <a:spcBef>
                <a:spcPct val="0"/>
              </a:spcBef>
              <a:buFont typeface="Arial" panose="020B0604020202020204" pitchFamily="34" charset="0"/>
              <a:buNone/>
            </a:pPr>
            <a:r>
              <a:rPr lang="en-US" altLang="uk-UA" sz="1800" smtClean="0">
                <a:latin typeface="Cambria" panose="02040503050406030204" pitchFamily="18" charset="0"/>
              </a:rPr>
              <a:t>on the basis of GKTC on the following topics: </a:t>
            </a:r>
          </a:p>
          <a:p>
            <a:pPr>
              <a:spcBef>
                <a:spcPct val="0"/>
              </a:spcBef>
              <a:buFont typeface="Arial" panose="020B0604020202020204" pitchFamily="34" charset="0"/>
              <a:buNone/>
            </a:pPr>
            <a:r>
              <a:rPr lang="en-US" altLang="uk-UA" sz="1800" smtClean="0">
                <a:latin typeface="Cambria" panose="02040503050406030204" pitchFamily="18" charset="0"/>
              </a:rPr>
              <a:t>	Cyber Security, Threat Assessment and DBT, </a:t>
            </a:r>
          </a:p>
          <a:p>
            <a:pPr>
              <a:spcBef>
                <a:spcPct val="0"/>
              </a:spcBef>
              <a:buFont typeface="Arial" panose="020B0604020202020204" pitchFamily="34" charset="0"/>
              <a:buNone/>
            </a:pPr>
            <a:r>
              <a:rPr lang="en-US" altLang="uk-UA" sz="1800" smtClean="0">
                <a:latin typeface="Cambria" panose="02040503050406030204" pitchFamily="18" charset="0"/>
              </a:rPr>
              <a:t>	</a:t>
            </a:r>
            <a:r>
              <a:rPr lang="en-GB" altLang="uk-UA" sz="1800" smtClean="0">
                <a:latin typeface="Cambria" panose="02040503050406030204" pitchFamily="18" charset="0"/>
              </a:rPr>
              <a:t>Nuclear Security Architecture, Use of NM C&amp;A for Nuclear Security, Radiological Crime Scene Management</a:t>
            </a:r>
            <a:r>
              <a:rPr lang="en-US" altLang="uk-UA" sz="1800" smtClean="0">
                <a:latin typeface="Cambria" panose="02040503050406030204" pitchFamily="18" charset="0"/>
              </a:rPr>
              <a:t>, Preventive and Protective Measures against Insider Threats, </a:t>
            </a:r>
            <a:r>
              <a:rPr lang="en-GB" altLang="uk-UA" sz="1800" smtClean="0">
                <a:latin typeface="Cambria" panose="02040503050406030204" pitchFamily="18" charset="0"/>
              </a:rPr>
              <a:t>Nuclear Security Measures for Major Public Events, </a:t>
            </a:r>
            <a:r>
              <a:rPr lang="en-US" altLang="uk-UA" sz="1800" smtClean="0">
                <a:latin typeface="Cambria" panose="02040503050406030204" pitchFamily="18" charset="0"/>
              </a:rPr>
              <a:t>Nuclear Security Information Exchange and Coordination for Ukraine</a:t>
            </a:r>
            <a:endParaRPr lang="ru-RU" altLang="uk-UA" sz="1800" smtClean="0">
              <a:latin typeface="Cambria" panose="02040503050406030204" pitchFamily="18" charset="0"/>
            </a:endParaRPr>
          </a:p>
        </p:txBody>
      </p:sp>
      <p:sp>
        <p:nvSpPr>
          <p:cNvPr id="5" name="Заголовок 1"/>
          <p:cNvSpPr>
            <a:spLocks noGrp="1"/>
          </p:cNvSpPr>
          <p:nvPr>
            <p:ph type="title"/>
          </p:nvPr>
        </p:nvSpPr>
        <p:spPr>
          <a:xfrm>
            <a:off x="395288" y="0"/>
            <a:ext cx="8229600" cy="1143000"/>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TRAINING ACTIVITIES</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pic>
        <p:nvPicPr>
          <p:cNvPr id="50180" name="Picture 4" descr="GKTC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0"/>
            <a:ext cx="111601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9113FAB-0ECC-4608-A56E-E3A34B11DD3F}" type="slidenum">
              <a:rPr lang="ru-RU" altLang="uk-UA" sz="1200" smtClean="0">
                <a:solidFill>
                  <a:srgbClr val="898989"/>
                </a:solidFill>
                <a:latin typeface="Arial" panose="020B0604020202020204" pitchFamily="34" charset="0"/>
              </a:rPr>
              <a:pPr>
                <a:spcBef>
                  <a:spcPct val="0"/>
                </a:spcBef>
                <a:buFontTx/>
                <a:buNone/>
              </a:pPr>
              <a:t>27</a:t>
            </a:fld>
            <a:endParaRPr lang="ru-RU" altLang="uk-UA" sz="1200" smtClean="0">
              <a:solidFill>
                <a:srgbClr val="898989"/>
              </a:solidFill>
              <a:latin typeface="Arial" panose="020B0604020202020204" pitchFamily="34" charset="0"/>
            </a:endParaRPr>
          </a:p>
        </p:txBody>
      </p:sp>
      <p:pic>
        <p:nvPicPr>
          <p:cNvPr id="5018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7513" y="2982913"/>
            <a:ext cx="338455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113" y="5010150"/>
            <a:ext cx="3419475"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981075"/>
            <a:ext cx="33813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Содержимое 2"/>
          <p:cNvSpPr>
            <a:spLocks noGrp="1"/>
          </p:cNvSpPr>
          <p:nvPr>
            <p:ph idx="1"/>
          </p:nvPr>
        </p:nvSpPr>
        <p:spPr>
          <a:xfrm>
            <a:off x="323850" y="1628775"/>
            <a:ext cx="8624888" cy="5543550"/>
          </a:xfrm>
        </p:spPr>
        <p:txBody>
          <a:bodyPr/>
          <a:lstStyle/>
          <a:p>
            <a:pPr marL="0" indent="0">
              <a:buFont typeface="Arial" panose="020B0604020202020204" pitchFamily="34" charset="0"/>
              <a:buNone/>
            </a:pPr>
            <a:r>
              <a:rPr lang="en-US" altLang="ru-RU" sz="2000" smtClean="0">
                <a:latin typeface="Cambria" panose="02040503050406030204" pitchFamily="18" charset="0"/>
              </a:rPr>
              <a:t>Having experience in training and a good technical base, during the training process GKTC bases on a system of effective training principles, such as:</a:t>
            </a:r>
            <a:endParaRPr lang="ru-RU" altLang="ru-RU" sz="2000" smtClean="0">
              <a:latin typeface="Cambria" panose="02040503050406030204" pitchFamily="18" charset="0"/>
            </a:endParaRPr>
          </a:p>
          <a:p>
            <a:pPr lvl="1"/>
            <a:r>
              <a:rPr lang="en-US" altLang="ru-RU" sz="2000" smtClean="0">
                <a:latin typeface="Cambria" panose="02040503050406030204" pitchFamily="18" charset="0"/>
              </a:rPr>
              <a:t>consciousness and activity;</a:t>
            </a:r>
            <a:endParaRPr lang="ru-RU" altLang="ru-RU" sz="2000" smtClean="0">
              <a:latin typeface="Cambria" panose="02040503050406030204" pitchFamily="18" charset="0"/>
            </a:endParaRPr>
          </a:p>
          <a:p>
            <a:pPr lvl="1"/>
            <a:r>
              <a:rPr lang="en-US" altLang="ru-RU" sz="2000" smtClean="0">
                <a:latin typeface="Cambria" panose="02040503050406030204" pitchFamily="18" charset="0"/>
              </a:rPr>
              <a:t>visibility;</a:t>
            </a:r>
            <a:endParaRPr lang="ru-RU" altLang="ru-RU" sz="2000" smtClean="0">
              <a:latin typeface="Cambria" panose="02040503050406030204" pitchFamily="18" charset="0"/>
            </a:endParaRPr>
          </a:p>
          <a:p>
            <a:pPr lvl="1"/>
            <a:r>
              <a:rPr lang="en-US" altLang="ru-RU" sz="2000" smtClean="0">
                <a:latin typeface="Cambria" panose="02040503050406030204" pitchFamily="18" charset="0"/>
              </a:rPr>
              <a:t>systematic and consistent;</a:t>
            </a:r>
            <a:endParaRPr lang="ru-RU" altLang="ru-RU" sz="2000" smtClean="0">
              <a:latin typeface="Cambria" panose="02040503050406030204" pitchFamily="18" charset="0"/>
            </a:endParaRPr>
          </a:p>
          <a:p>
            <a:pPr lvl="1"/>
            <a:r>
              <a:rPr lang="en-US" altLang="ru-RU" sz="2000" smtClean="0">
                <a:latin typeface="Cambria" panose="02040503050406030204" pitchFamily="18" charset="0"/>
              </a:rPr>
              <a:t>strength;</a:t>
            </a:r>
            <a:endParaRPr lang="ru-RU" altLang="ru-RU" sz="2000" smtClean="0">
              <a:latin typeface="Cambria" panose="02040503050406030204" pitchFamily="18" charset="0"/>
            </a:endParaRPr>
          </a:p>
          <a:p>
            <a:pPr lvl="1"/>
            <a:r>
              <a:rPr lang="en-US" altLang="ru-RU" sz="2000" smtClean="0">
                <a:latin typeface="Cambria" panose="02040503050406030204" pitchFamily="18" charset="0"/>
              </a:rPr>
              <a:t>accessibility;</a:t>
            </a:r>
            <a:endParaRPr lang="ru-RU" altLang="ru-RU" sz="2000" smtClean="0">
              <a:latin typeface="Cambria" panose="02040503050406030204" pitchFamily="18" charset="0"/>
            </a:endParaRPr>
          </a:p>
          <a:p>
            <a:pPr lvl="1"/>
            <a:r>
              <a:rPr lang="en-US" altLang="ru-RU" sz="2000" smtClean="0">
                <a:latin typeface="Cambria" panose="02040503050406030204" pitchFamily="18" charset="0"/>
              </a:rPr>
              <a:t>the connection between theory and practice.</a:t>
            </a:r>
            <a:endParaRPr lang="ru-RU" altLang="ru-RU" sz="2000" smtClean="0">
              <a:latin typeface="Cambria" panose="02040503050406030204" pitchFamily="18" charset="0"/>
            </a:endParaRPr>
          </a:p>
        </p:txBody>
      </p:sp>
      <p:sp>
        <p:nvSpPr>
          <p:cNvPr id="5" name="Заголовок 1"/>
          <p:cNvSpPr>
            <a:spLocks noGrp="1"/>
          </p:cNvSpPr>
          <p:nvPr>
            <p:ph type="title"/>
          </p:nvPr>
        </p:nvSpPr>
        <p:spPr>
          <a:xfrm>
            <a:off x="395288" y="0"/>
            <a:ext cx="8229600" cy="1143000"/>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TRAINING ACTIVITIES</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pic>
        <p:nvPicPr>
          <p:cNvPr id="51204" name="Picture 4" descr="GKTC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0"/>
            <a:ext cx="111601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F8A6958-49DB-4744-9741-F686E7BFE9E5}" type="slidenum">
              <a:rPr lang="ru-RU" altLang="uk-UA" sz="1200" smtClean="0">
                <a:solidFill>
                  <a:srgbClr val="898989"/>
                </a:solidFill>
                <a:latin typeface="Arial" panose="020B0604020202020204" pitchFamily="34" charset="0"/>
              </a:rPr>
              <a:pPr>
                <a:spcBef>
                  <a:spcPct val="0"/>
                </a:spcBef>
                <a:buFontTx/>
                <a:buNone/>
              </a:pPr>
              <a:t>28</a:t>
            </a:fld>
            <a:endParaRPr lang="ru-RU" altLang="uk-UA" sz="1200" smtClean="0">
              <a:solidFill>
                <a:srgbClr val="898989"/>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288" y="115888"/>
            <a:ext cx="8229600" cy="1143000"/>
          </a:xfrm>
        </p:spPr>
        <p:txBody>
          <a:bodyPr/>
          <a:lstStyle/>
          <a:p>
            <a:pPr>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GKTC ACTIVITY</a:t>
            </a:r>
            <a:endParaRPr lang="ru-RU" sz="3600" b="1" dirty="0">
              <a:solidFill>
                <a:srgbClr val="336600"/>
              </a:solidFill>
              <a:effectLst>
                <a:outerShdw blurRad="38100" dist="38100" dir="2700000" algn="tl">
                  <a:srgbClr val="000000">
                    <a:alpha val="43137"/>
                  </a:srgbClr>
                </a:outerShdw>
              </a:effectLst>
              <a:latin typeface="Cambria" pitchFamily="18" charset="0"/>
            </a:endParaRPr>
          </a:p>
        </p:txBody>
      </p:sp>
      <p:sp>
        <p:nvSpPr>
          <p:cNvPr id="52227" name="Содержимое 3"/>
          <p:cNvSpPr>
            <a:spLocks noGrp="1"/>
          </p:cNvSpPr>
          <p:nvPr>
            <p:ph idx="1"/>
          </p:nvPr>
        </p:nvSpPr>
        <p:spPr>
          <a:xfrm>
            <a:off x="0" y="981075"/>
            <a:ext cx="8640763" cy="5360988"/>
          </a:xfrm>
        </p:spPr>
        <p:txBody>
          <a:bodyPr/>
          <a:lstStyle/>
          <a:p>
            <a:pPr>
              <a:buFont typeface="Arial" panose="020B0604020202020204" pitchFamily="34" charset="0"/>
              <a:buNone/>
            </a:pPr>
            <a:r>
              <a:rPr lang="en-US" altLang="uk-UA" sz="2200" smtClean="0">
                <a:latin typeface="Cambria" panose="02040503050406030204" pitchFamily="18" charset="0"/>
              </a:rPr>
              <a:t>	</a:t>
            </a:r>
            <a:r>
              <a:rPr lang="en-US" altLang="uk-UA" sz="1800" smtClean="0">
                <a:latin typeface="Cambria" panose="02040503050406030204" pitchFamily="18" charset="0"/>
              </a:rPr>
              <a:t> GKTC has developed two drafts of regulatory requirements acts on nuclear security culture that were put in force by the order of the State Nuclear Regulatory Inspectorate of Ukraine</a:t>
            </a:r>
          </a:p>
          <a:p>
            <a:pPr>
              <a:buFont typeface="Arial" panose="020B0604020202020204" pitchFamily="34" charset="0"/>
              <a:buNone/>
            </a:pPr>
            <a:r>
              <a:rPr lang="en-US" altLang="uk-UA" sz="1800" smtClean="0">
                <a:latin typeface="Cambria" panose="02040503050406030204" pitchFamily="18" charset="0"/>
              </a:rPr>
              <a:t>	Also GKTC has developed nuclear security culture booklets, posters and other visual aids that were distributed among nuclear facilities and radiation-dangerous facilities</a:t>
            </a:r>
            <a:endParaRPr lang="ru-RU" altLang="uk-UA" sz="1800" smtClean="0">
              <a:latin typeface="Cambria" panose="02040503050406030204" pitchFamily="18" charset="0"/>
            </a:endParaRPr>
          </a:p>
          <a:p>
            <a:pPr>
              <a:buFont typeface="Arial" panose="020B0604020202020204" pitchFamily="34" charset="0"/>
              <a:buNone/>
            </a:pPr>
            <a:endParaRPr lang="ru-RU" altLang="uk-UA" sz="2200" smtClean="0">
              <a:latin typeface="Cambria" panose="02040503050406030204" pitchFamily="18" charset="0"/>
            </a:endParaRPr>
          </a:p>
          <a:p>
            <a:pPr>
              <a:buFont typeface="Arial" panose="020B0604020202020204" pitchFamily="34" charset="0"/>
              <a:buNone/>
            </a:pPr>
            <a:endParaRPr lang="ru-RU" altLang="uk-UA" sz="2200" smtClean="0">
              <a:latin typeface="Cambria" panose="02040503050406030204" pitchFamily="18" charset="0"/>
            </a:endParaRPr>
          </a:p>
        </p:txBody>
      </p:sp>
      <p:pic>
        <p:nvPicPr>
          <p:cNvPr id="52228" name="Picture 4" descr="GKTC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Номер слайда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C4305A4-1BCD-46C0-AB13-E4C491327964}" type="slidenum">
              <a:rPr lang="ru-RU" altLang="uk-UA" sz="1200" smtClean="0">
                <a:solidFill>
                  <a:srgbClr val="898989"/>
                </a:solidFill>
                <a:latin typeface="Arial" panose="020B0604020202020204" pitchFamily="34" charset="0"/>
              </a:rPr>
              <a:pPr>
                <a:spcBef>
                  <a:spcPct val="0"/>
                </a:spcBef>
                <a:buFontTx/>
                <a:buNone/>
              </a:pPr>
              <a:t>29</a:t>
            </a:fld>
            <a:endParaRPr lang="ru-RU" altLang="uk-UA" sz="1200" smtClean="0">
              <a:solidFill>
                <a:srgbClr val="898989"/>
              </a:solidFill>
              <a:latin typeface="Arial" panose="020B0604020202020204" pitchFamily="34" charset="0"/>
            </a:endParaRPr>
          </a:p>
        </p:txBody>
      </p:sp>
      <p:grpSp>
        <p:nvGrpSpPr>
          <p:cNvPr id="52230" name="Группа 18"/>
          <p:cNvGrpSpPr>
            <a:grpSpLocks/>
          </p:cNvGrpSpPr>
          <p:nvPr/>
        </p:nvGrpSpPr>
        <p:grpSpPr bwMode="auto">
          <a:xfrm>
            <a:off x="179388" y="2852738"/>
            <a:ext cx="6697662" cy="3673475"/>
            <a:chOff x="611560" y="1772816"/>
            <a:chExt cx="7752261" cy="4464496"/>
          </a:xfrm>
        </p:grpSpPr>
        <p:pic>
          <p:nvPicPr>
            <p:cNvPr id="52234" name="Picture 5" descr="C:\Documents and Settings\Anna_Burakova.MPCA\Рабочий стол\Конференция Обнинск\2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772816"/>
              <a:ext cx="1781917"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6" descr="C:\Documents and Settings\Anna_Burakova.MPCA\Рабочий стол\Конференция Обнинск\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844824"/>
              <a:ext cx="1625524" cy="229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7" descr="C:\Documents and Settings\Anna_Burakova.MPCA\Рабочий стол\Конференция Обнинск\a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437112"/>
              <a:ext cx="20426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8" descr="C:\Documents and Settings\Anna_Burakova.MPCA\Рабочий стол\Конференция Обнинск\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4509120"/>
              <a:ext cx="2273443" cy="160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9" descr="C:\Documents and Settings\Anna_Burakova.MPCA\Рабочий стол\Конференция Обнинск\a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4365104"/>
              <a:ext cx="2063629"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0" descr="C:\Documents and Settings\Anna_Burakova.MPCA\Рабочий стол\Конференция Обнинск\a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616" y="1844824"/>
              <a:ext cx="1731004"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31" name="Группа 15"/>
          <p:cNvGrpSpPr>
            <a:grpSpLocks/>
          </p:cNvGrpSpPr>
          <p:nvPr/>
        </p:nvGrpSpPr>
        <p:grpSpPr bwMode="auto">
          <a:xfrm>
            <a:off x="6588125" y="2565400"/>
            <a:ext cx="2233613" cy="3825875"/>
            <a:chOff x="6588224" y="2564904"/>
            <a:chExt cx="2234235" cy="3826068"/>
          </a:xfrm>
        </p:grpSpPr>
        <p:pic>
          <p:nvPicPr>
            <p:cNvPr id="52232" name="Picture 3" descr="C:\Documents and Settings\Anna_Burakova.MPCA\Рабочий стол\Конференция Обнинск\DSC0339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224" y="2564904"/>
              <a:ext cx="2234235" cy="208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4" descr="C:\Documents and Settings\Anna_Burakova.MPCA\Рабочий стол\Конференция Обнинск\DSC0342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2320" y="4797152"/>
              <a:ext cx="1131294" cy="159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388" y="1030288"/>
            <a:ext cx="5184775" cy="3806825"/>
          </a:xfrm>
        </p:spPr>
        <p:txBody>
          <a:bodyPr/>
          <a:lstStyle/>
          <a:p>
            <a:pPr eaLnBrk="1" fontAlgn="auto" hangingPunct="1">
              <a:spcAft>
                <a:spcPts val="0"/>
              </a:spcAft>
              <a:buFont typeface="Arial" charset="0"/>
              <a:buNone/>
              <a:defRPr/>
            </a:pPr>
            <a:r>
              <a:rPr lang="en-US" sz="2000" dirty="0" smtClean="0">
                <a:latin typeface="Cambria" pitchFamily="18" charset="0"/>
              </a:rPr>
              <a:t>GKTC is a part of the Ukrainian State system of training, retraining and advanced training of MPC&amp;A specialists</a:t>
            </a:r>
          </a:p>
          <a:p>
            <a:pPr eaLnBrk="1" fontAlgn="auto" hangingPunct="1">
              <a:spcAft>
                <a:spcPts val="0"/>
              </a:spcAft>
              <a:buFont typeface="Arial" charset="0"/>
              <a:buNone/>
              <a:defRPr/>
            </a:pPr>
            <a:r>
              <a:rPr lang="en-US" sz="2000" dirty="0" smtClean="0">
                <a:latin typeface="Cambria" pitchFamily="18" charset="0"/>
              </a:rPr>
              <a:t>During the years of operation, GKTC has prepared and delivered near 3</a:t>
            </a:r>
            <a:r>
              <a:rPr lang="uk-UA" sz="2000" dirty="0" smtClean="0">
                <a:latin typeface="Cambria" pitchFamily="18" charset="0"/>
              </a:rPr>
              <a:t>00 </a:t>
            </a:r>
            <a:r>
              <a:rPr lang="en-US" sz="2000" dirty="0" smtClean="0">
                <a:latin typeface="Cambria" pitchFamily="18" charset="0"/>
              </a:rPr>
              <a:t>national training courses on nuclear security</a:t>
            </a:r>
            <a:endParaRPr lang="en-US" sz="2000" dirty="0" smtClean="0">
              <a:solidFill>
                <a:schemeClr val="accent4">
                  <a:lumMod val="10000"/>
                </a:schemeClr>
              </a:solidFill>
              <a:latin typeface="Cambria" pitchFamily="18" charset="0"/>
            </a:endParaRPr>
          </a:p>
          <a:p>
            <a:pPr eaLnBrk="1" fontAlgn="auto" hangingPunct="1">
              <a:spcAft>
                <a:spcPts val="0"/>
              </a:spcAft>
              <a:buFont typeface="Arial" charset="0"/>
              <a:buNone/>
              <a:defRPr/>
            </a:pPr>
            <a:r>
              <a:rPr lang="en-US" sz="2000" dirty="0" smtClean="0">
                <a:latin typeface="Cambria" pitchFamily="18" charset="0"/>
              </a:rPr>
              <a:t>More than 4000 Ukrainian specialists of about 90 institutions and organizations of Ukraine have raised the level of their skills at these training courses </a:t>
            </a:r>
          </a:p>
          <a:p>
            <a:pPr>
              <a:buFont typeface="Arial" charset="0"/>
              <a:buChar char="•"/>
              <a:defRPr/>
            </a:pPr>
            <a:endParaRPr lang="ru-RU" sz="2600" dirty="0">
              <a:latin typeface="Cambria" pitchFamily="18" charset="0"/>
            </a:endParaRPr>
          </a:p>
        </p:txBody>
      </p:sp>
      <p:sp>
        <p:nvSpPr>
          <p:cNvPr id="5" name="Заголовок 1"/>
          <p:cNvSpPr>
            <a:spLocks noGrp="1"/>
          </p:cNvSpPr>
          <p:nvPr>
            <p:ph type="title"/>
          </p:nvPr>
        </p:nvSpPr>
        <p:spPr>
          <a:xfrm>
            <a:off x="395288" y="0"/>
            <a:ext cx="8229600" cy="1143000"/>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TRAINING ACTIVITIES</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pic>
        <p:nvPicPr>
          <p:cNvPr id="8196" name="Picture 4" descr="GKTC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0"/>
            <a:ext cx="111601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EE85118-88C3-4A64-9F4A-950DD25E0954}" type="slidenum">
              <a:rPr lang="ru-RU" altLang="uk-UA" sz="1200" smtClean="0">
                <a:solidFill>
                  <a:srgbClr val="898989"/>
                </a:solidFill>
                <a:latin typeface="Arial" panose="020B0604020202020204" pitchFamily="34" charset="0"/>
              </a:rPr>
              <a:pPr>
                <a:spcBef>
                  <a:spcPct val="0"/>
                </a:spcBef>
                <a:buFontTx/>
                <a:buNone/>
              </a:pPr>
              <a:t>3</a:t>
            </a:fld>
            <a:endParaRPr lang="ru-RU" altLang="uk-UA" sz="1200" smtClean="0">
              <a:solidFill>
                <a:srgbClr val="898989"/>
              </a:solidFill>
              <a:latin typeface="Arial" panose="020B0604020202020204" pitchFamily="34" charset="0"/>
            </a:endParaRPr>
          </a:p>
        </p:txBody>
      </p:sp>
      <p:pic>
        <p:nvPicPr>
          <p:cNvPr id="819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268413"/>
            <a:ext cx="32289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789363"/>
            <a:ext cx="30956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4625975"/>
            <a:ext cx="30956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Содержимое 2"/>
          <p:cNvSpPr>
            <a:spLocks noGrp="1"/>
          </p:cNvSpPr>
          <p:nvPr>
            <p:ph idx="1"/>
          </p:nvPr>
        </p:nvSpPr>
        <p:spPr>
          <a:xfrm>
            <a:off x="0" y="1196975"/>
            <a:ext cx="8569325" cy="1511300"/>
          </a:xfrm>
        </p:spPr>
        <p:txBody>
          <a:bodyPr/>
          <a:lstStyle/>
          <a:p>
            <a:pPr eaLnBrk="1" hangingPunct="1">
              <a:buFont typeface="Arial" panose="020B0604020202020204" pitchFamily="34" charset="0"/>
              <a:buNone/>
            </a:pPr>
            <a:r>
              <a:rPr lang="en-US" altLang="uk-UA" sz="2400" smtClean="0">
                <a:latin typeface="Cambria" panose="02040503050406030204" pitchFamily="18" charset="0"/>
              </a:rPr>
              <a:t>	GKTC is a permanent organizer of annual Ukrainian MPC</a:t>
            </a:r>
            <a:r>
              <a:rPr lang="uk-UA" altLang="uk-UA" sz="2400" smtClean="0">
                <a:latin typeface="Cambria" panose="02040503050406030204" pitchFamily="18" charset="0"/>
              </a:rPr>
              <a:t>&amp;</a:t>
            </a:r>
            <a:r>
              <a:rPr lang="en-US" altLang="uk-UA" sz="2400" smtClean="0">
                <a:latin typeface="Cambria" panose="02040503050406030204" pitchFamily="18" charset="0"/>
              </a:rPr>
              <a:t>A Conferences</a:t>
            </a:r>
            <a:r>
              <a:rPr lang="uk-UA" altLang="uk-UA" sz="2400" smtClean="0">
                <a:latin typeface="Cambria" panose="02040503050406030204" pitchFamily="18" charset="0"/>
              </a:rPr>
              <a:t>. </a:t>
            </a:r>
            <a:endParaRPr lang="ru-RU" altLang="uk-UA" sz="2600" smtClean="0">
              <a:latin typeface="Cambria" panose="02040503050406030204" pitchFamily="18" charset="0"/>
            </a:endParaRPr>
          </a:p>
        </p:txBody>
      </p:sp>
      <p:sp>
        <p:nvSpPr>
          <p:cNvPr id="5" name="Заголовок 1"/>
          <p:cNvSpPr>
            <a:spLocks noGrp="1"/>
          </p:cNvSpPr>
          <p:nvPr>
            <p:ph type="title"/>
          </p:nvPr>
        </p:nvSpPr>
        <p:spPr>
          <a:xfrm>
            <a:off x="395288" y="0"/>
            <a:ext cx="8229600" cy="1143000"/>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GKTC ACTIVITY</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pic>
        <p:nvPicPr>
          <p:cNvPr id="53252" name="Picture 4" descr="GKTC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0"/>
            <a:ext cx="111601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BCE5BA-5C16-4682-BEF2-14544647306C}" type="slidenum">
              <a:rPr lang="ru-RU" altLang="uk-UA" sz="1200" smtClean="0">
                <a:solidFill>
                  <a:srgbClr val="898989"/>
                </a:solidFill>
                <a:latin typeface="Arial" panose="020B0604020202020204" pitchFamily="34" charset="0"/>
              </a:rPr>
              <a:pPr>
                <a:spcBef>
                  <a:spcPct val="0"/>
                </a:spcBef>
                <a:buFontTx/>
                <a:buNone/>
              </a:pPr>
              <a:t>30</a:t>
            </a:fld>
            <a:endParaRPr lang="ru-RU" altLang="uk-UA" sz="1200" smtClean="0">
              <a:solidFill>
                <a:srgbClr val="898989"/>
              </a:solidFill>
              <a:latin typeface="Arial" panose="020B0604020202020204" pitchFamily="34" charset="0"/>
            </a:endParaRPr>
          </a:p>
        </p:txBody>
      </p:sp>
      <p:pic>
        <p:nvPicPr>
          <p:cNvPr id="5325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4087813"/>
            <a:ext cx="3541713"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600" y="4773613"/>
            <a:ext cx="36163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Рисунок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7238" y="3240088"/>
            <a:ext cx="35052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6638" y="1719263"/>
            <a:ext cx="62341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Содержимое 2"/>
          <p:cNvSpPr>
            <a:spLocks noGrp="1"/>
          </p:cNvSpPr>
          <p:nvPr>
            <p:ph idx="1"/>
          </p:nvPr>
        </p:nvSpPr>
        <p:spPr>
          <a:xfrm>
            <a:off x="501650" y="1131888"/>
            <a:ext cx="8174038" cy="4679950"/>
          </a:xfrm>
        </p:spPr>
        <p:txBody>
          <a:bodyPr/>
          <a:lstStyle/>
          <a:p>
            <a:r>
              <a:rPr lang="en-US" altLang="ru-RU" sz="2000" smtClean="0">
                <a:latin typeface="Cambria" panose="02040503050406030204" pitchFamily="18" charset="0"/>
              </a:rPr>
              <a:t>In September 2019 the 16</a:t>
            </a:r>
            <a:r>
              <a:rPr lang="en-US" altLang="ru-RU" sz="2000" baseline="30000" smtClean="0">
                <a:latin typeface="Cambria" panose="02040503050406030204" pitchFamily="18" charset="0"/>
              </a:rPr>
              <a:t>th</a:t>
            </a:r>
            <a:r>
              <a:rPr lang="en-US" altLang="ru-RU" sz="2000" smtClean="0">
                <a:latin typeface="Cambria" panose="02040503050406030204" pitchFamily="18" charset="0"/>
              </a:rPr>
              <a:t> Ukrainian Conference on Physical Protection, Control and Accounting of Nuclear Material was conducted at city Lviv under sponsor support by the Swedish Radiation Safety Authority and Norwegian Radiation Protection Authority </a:t>
            </a:r>
            <a:r>
              <a:rPr lang="en-US" altLang="uk-UA" sz="2000" smtClean="0">
                <a:latin typeface="Cambria" panose="02040503050406030204" pitchFamily="18" charset="0"/>
              </a:rPr>
              <a:t> </a:t>
            </a:r>
          </a:p>
          <a:p>
            <a:endParaRPr lang="en-US" altLang="ru-RU" sz="2000" smtClean="0">
              <a:latin typeface="Cambria" panose="02040503050406030204" pitchFamily="18" charset="0"/>
            </a:endParaRPr>
          </a:p>
          <a:p>
            <a:r>
              <a:rPr lang="en-US" altLang="ru-RU" sz="2000" smtClean="0">
                <a:latin typeface="Cambria" panose="02040503050406030204" pitchFamily="18" charset="0"/>
              </a:rPr>
              <a:t>Participants of the Conferences were experts from the State Nuclear Regulatory Inspectorate of Ukraine, Ministry of Energy and Coal Industry of Ukraine, SE NNEGC “Energoatom”, Nuclear Power Plants, National Guard of Ukraine, National Academy of Sciences of Ukraine, State Border Guard Service of Ukraine, National Police of Ukraine, Ministry of Interior of Ukraine, Ministry of Education and Science of Ukraine, Ministry of Health of Ukraine, Anti-Terrorist Center of the Security Service of Ukraine, State Agency of Ukraine on Exclusion Zone Management, State enterprise “East mining-processing combine”, Kyiv Research and Design Institute “Energoproject”, and representatives from international organizations and institutions.</a:t>
            </a:r>
            <a:endParaRPr lang="ru-RU" altLang="uk-UA" sz="2000" smtClean="0">
              <a:latin typeface="Cambria" panose="02040503050406030204" pitchFamily="18" charset="0"/>
            </a:endParaRPr>
          </a:p>
        </p:txBody>
      </p:sp>
      <p:sp>
        <p:nvSpPr>
          <p:cNvPr id="5" name="Заголовок 1"/>
          <p:cNvSpPr>
            <a:spLocks noGrp="1"/>
          </p:cNvSpPr>
          <p:nvPr>
            <p:ph type="title"/>
          </p:nvPr>
        </p:nvSpPr>
        <p:spPr>
          <a:xfrm>
            <a:off x="395288" y="0"/>
            <a:ext cx="8229600" cy="1143000"/>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GKTC ACTIVITY</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pic>
        <p:nvPicPr>
          <p:cNvPr id="54276" name="Picture 4" descr="GKTC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0"/>
            <a:ext cx="111601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E0FD4F8-68D1-4D2E-94F1-B5E7BFF12D24}" type="slidenum">
              <a:rPr lang="ru-RU" altLang="uk-UA" sz="1200" smtClean="0">
                <a:solidFill>
                  <a:srgbClr val="898989"/>
                </a:solidFill>
                <a:latin typeface="Arial" panose="020B0604020202020204" pitchFamily="34" charset="0"/>
              </a:rPr>
              <a:pPr>
                <a:spcBef>
                  <a:spcPct val="0"/>
                </a:spcBef>
                <a:buFontTx/>
                <a:buNone/>
              </a:pPr>
              <a:t>31</a:t>
            </a:fld>
            <a:endParaRPr lang="ru-RU" altLang="uk-UA" sz="1200" smtClean="0">
              <a:solidFill>
                <a:srgbClr val="898989"/>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Содержимое 2"/>
          <p:cNvSpPr>
            <a:spLocks noGrp="1"/>
          </p:cNvSpPr>
          <p:nvPr>
            <p:ph idx="1"/>
          </p:nvPr>
        </p:nvSpPr>
        <p:spPr>
          <a:xfrm>
            <a:off x="179388" y="1157288"/>
            <a:ext cx="8856662" cy="4679950"/>
          </a:xfrm>
        </p:spPr>
        <p:txBody>
          <a:bodyPr/>
          <a:lstStyle/>
          <a:p>
            <a:pPr>
              <a:spcBef>
                <a:spcPct val="0"/>
              </a:spcBef>
              <a:buFont typeface="Arial" panose="020B0604020202020204" pitchFamily="34" charset="0"/>
              <a:buNone/>
            </a:pPr>
            <a:r>
              <a:rPr lang="en-US" altLang="uk-UA" sz="1700" b="1" smtClean="0">
                <a:latin typeface="Cambria" panose="02040503050406030204" pitchFamily="18" charset="0"/>
              </a:rPr>
              <a:t>Topics of the 16</a:t>
            </a:r>
            <a:r>
              <a:rPr lang="en-US" altLang="uk-UA" sz="1700" b="1" baseline="30000" smtClean="0">
                <a:latin typeface="Cambria" panose="02040503050406030204" pitchFamily="18" charset="0"/>
              </a:rPr>
              <a:t>th</a:t>
            </a:r>
            <a:r>
              <a:rPr lang="en-US" altLang="uk-UA" sz="1700" b="1" smtClean="0">
                <a:latin typeface="Cambria" panose="02040503050406030204" pitchFamily="18" charset="0"/>
              </a:rPr>
              <a:t> Conference:</a:t>
            </a:r>
            <a:endParaRPr lang="en-US" altLang="uk-UA" sz="1700" smtClean="0">
              <a:latin typeface="Cambria" panose="02040503050406030204" pitchFamily="18" charset="0"/>
            </a:endParaRPr>
          </a:p>
          <a:p>
            <a:pPr>
              <a:spcBef>
                <a:spcPct val="0"/>
              </a:spcBef>
            </a:pPr>
            <a:r>
              <a:rPr lang="en-US" altLang="uk-UA" sz="1800" smtClean="0">
                <a:latin typeface="Cambria" panose="02040503050406030204" pitchFamily="18" charset="0"/>
              </a:rPr>
              <a:t>Improvement of the legal framework on physical protection, control and accounting of nuclear material.</a:t>
            </a:r>
          </a:p>
          <a:p>
            <a:pPr>
              <a:spcBef>
                <a:spcPct val="0"/>
              </a:spcBef>
            </a:pPr>
            <a:r>
              <a:rPr lang="en-US" altLang="uk-UA" sz="1800" smtClean="0">
                <a:latin typeface="Cambria" panose="02040503050406030204" pitchFamily="18" charset="0"/>
              </a:rPr>
              <a:t>Gender issue (impact of gender stereotypes) in nuclear security activities</a:t>
            </a:r>
          </a:p>
          <a:p>
            <a:pPr>
              <a:spcBef>
                <a:spcPct val="0"/>
              </a:spcBef>
            </a:pPr>
            <a:r>
              <a:rPr lang="en-US" altLang="uk-UA" sz="1800" smtClean="0">
                <a:latin typeface="Cambria" panose="02040503050406030204" pitchFamily="18" charset="0"/>
              </a:rPr>
              <a:t>Staffing of the physical protection, control and accounting of nuclear material. </a:t>
            </a:r>
          </a:p>
          <a:p>
            <a:pPr>
              <a:spcBef>
                <a:spcPct val="0"/>
              </a:spcBef>
            </a:pPr>
            <a:r>
              <a:rPr lang="en-US" altLang="uk-UA" sz="1800" smtClean="0">
                <a:latin typeface="Cambria" panose="02040503050406030204" pitchFamily="18" charset="0"/>
              </a:rPr>
              <a:t>Management of risks in the area of nuclear security</a:t>
            </a:r>
          </a:p>
          <a:p>
            <a:pPr>
              <a:spcBef>
                <a:spcPct val="0"/>
              </a:spcBef>
            </a:pPr>
            <a:r>
              <a:rPr lang="en-US" altLang="uk-UA" sz="1800" smtClean="0">
                <a:latin typeface="Cambria" panose="02040503050406030204" pitchFamily="18" charset="0"/>
              </a:rPr>
              <a:t>Interaction of nuclear safety and nuclear security. </a:t>
            </a:r>
          </a:p>
          <a:p>
            <a:pPr>
              <a:spcBef>
                <a:spcPct val="0"/>
              </a:spcBef>
            </a:pPr>
            <a:r>
              <a:rPr lang="en-US" altLang="uk-UA" sz="1800" smtClean="0">
                <a:latin typeface="Cambria" panose="02040503050406030204" pitchFamily="18" charset="0"/>
              </a:rPr>
              <a:t>Interaction of the State Physical Protection System with activities on protection of the critical infrastructure. </a:t>
            </a:r>
          </a:p>
          <a:p>
            <a:pPr>
              <a:spcBef>
                <a:spcPct val="0"/>
              </a:spcBef>
            </a:pPr>
            <a:r>
              <a:rPr lang="en-US" altLang="uk-UA" sz="1800" smtClean="0">
                <a:latin typeface="Cambria" panose="02040503050406030204" pitchFamily="18" charset="0"/>
              </a:rPr>
              <a:t>Nuclear security culture. Evaluation of the nuclear security conditions. </a:t>
            </a:r>
          </a:p>
          <a:p>
            <a:pPr>
              <a:spcBef>
                <a:spcPct val="0"/>
              </a:spcBef>
            </a:pPr>
            <a:r>
              <a:rPr lang="en-US" altLang="uk-UA" sz="1800" smtClean="0">
                <a:latin typeface="Cambria" panose="02040503050406030204" pitchFamily="18" charset="0"/>
              </a:rPr>
              <a:t>Cyber security in the nuclear security area. </a:t>
            </a:r>
          </a:p>
          <a:p>
            <a:pPr>
              <a:spcBef>
                <a:spcPct val="0"/>
              </a:spcBef>
            </a:pPr>
            <a:r>
              <a:rPr lang="en-US" altLang="uk-UA" sz="1800" smtClean="0">
                <a:latin typeface="Cambria" panose="02040503050406030204" pitchFamily="18" charset="0"/>
              </a:rPr>
              <a:t>Issue of physical protection of spent fuel transportation to the ISFS-2 facility and the centralized Spent Nuclear Fuel Disposal Facility. </a:t>
            </a:r>
          </a:p>
          <a:p>
            <a:pPr>
              <a:spcBef>
                <a:spcPct val="0"/>
              </a:spcBef>
            </a:pPr>
            <a:r>
              <a:rPr lang="en-US" altLang="uk-UA" sz="1800" smtClean="0">
                <a:latin typeface="Cambria" panose="02040503050406030204" pitchFamily="18" charset="0"/>
              </a:rPr>
              <a:t>Improvement of the interaction mechanism for participants of the objective interaction plan, of the regional and State interaction plans. </a:t>
            </a:r>
          </a:p>
          <a:p>
            <a:pPr>
              <a:spcBef>
                <a:spcPct val="0"/>
              </a:spcBef>
            </a:pPr>
            <a:r>
              <a:rPr lang="en-US" altLang="uk-UA" sz="1800" smtClean="0">
                <a:latin typeface="Cambria" panose="02040503050406030204" pitchFamily="18" charset="0"/>
              </a:rPr>
              <a:t>Issues of concern of the State System of Control and Accounting of Nuclear Material. </a:t>
            </a:r>
          </a:p>
          <a:p>
            <a:pPr>
              <a:spcBef>
                <a:spcPct val="0"/>
              </a:spcBef>
            </a:pPr>
            <a:r>
              <a:rPr lang="en-US" altLang="uk-UA" sz="1800" smtClean="0">
                <a:latin typeface="Cambria" panose="02040503050406030204" pitchFamily="18" charset="0"/>
              </a:rPr>
              <a:t>The architecture (structure) of detection of nuclear materials in illicit trafficking and response for such events. Nuclear forensics.</a:t>
            </a:r>
            <a:endParaRPr lang="ru-RU" altLang="uk-UA" sz="2000" smtClean="0">
              <a:latin typeface="Cambria" panose="02040503050406030204" pitchFamily="18" charset="0"/>
            </a:endParaRPr>
          </a:p>
        </p:txBody>
      </p:sp>
      <p:sp>
        <p:nvSpPr>
          <p:cNvPr id="5" name="Заголовок 1"/>
          <p:cNvSpPr>
            <a:spLocks noGrp="1"/>
          </p:cNvSpPr>
          <p:nvPr>
            <p:ph type="title"/>
          </p:nvPr>
        </p:nvSpPr>
        <p:spPr>
          <a:xfrm>
            <a:off x="395288" y="0"/>
            <a:ext cx="8229600" cy="1143000"/>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GKTC ACTIVITY</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pic>
        <p:nvPicPr>
          <p:cNvPr id="55300" name="Picture 4" descr="GKTC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0"/>
            <a:ext cx="111601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2CD2A61-781F-47DB-934A-F7AE394DFFF7}" type="slidenum">
              <a:rPr lang="ru-RU" altLang="uk-UA" sz="1200" smtClean="0">
                <a:solidFill>
                  <a:srgbClr val="898989"/>
                </a:solidFill>
                <a:latin typeface="Arial" panose="020B0604020202020204" pitchFamily="34" charset="0"/>
              </a:rPr>
              <a:pPr>
                <a:spcBef>
                  <a:spcPct val="0"/>
                </a:spcBef>
                <a:buFontTx/>
                <a:buNone/>
              </a:pPr>
              <a:t>32</a:t>
            </a:fld>
            <a:endParaRPr lang="ru-RU" altLang="uk-UA" sz="1200" smtClean="0">
              <a:solidFill>
                <a:srgbClr val="898989"/>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p:nvPr>
        </p:nvSpPr>
        <p:spPr/>
        <p:txBody>
          <a:bodyPr/>
          <a:lstStyle/>
          <a:p>
            <a:r>
              <a:rPr lang="en-US" altLang="ru-RU" b="1" smtClean="0">
                <a:solidFill>
                  <a:srgbClr val="336600"/>
                </a:solidFill>
              </a:rPr>
              <a:t>SUMMARY</a:t>
            </a:r>
            <a:endParaRPr lang="ru-RU" altLang="ru-RU" b="1" smtClean="0">
              <a:solidFill>
                <a:srgbClr val="336600"/>
              </a:solidFill>
            </a:endParaRPr>
          </a:p>
        </p:txBody>
      </p:sp>
      <p:sp>
        <p:nvSpPr>
          <p:cNvPr id="56323" name="Объект 2"/>
          <p:cNvSpPr>
            <a:spLocks noGrp="1"/>
          </p:cNvSpPr>
          <p:nvPr>
            <p:ph idx="1"/>
          </p:nvPr>
        </p:nvSpPr>
        <p:spPr/>
        <p:txBody>
          <a:bodyPr/>
          <a:lstStyle/>
          <a:p>
            <a:r>
              <a:rPr lang="en-US" altLang="ru-RU" sz="2000" smtClean="0">
                <a:latin typeface="Cambria" panose="02040503050406030204" pitchFamily="18" charset="0"/>
              </a:rPr>
              <a:t>Any training that is not secured by a sufficient amount of practice is ineffective. But for effective practical training, just desire is not enough, sufficient material and technical base is needed.</a:t>
            </a:r>
          </a:p>
          <a:p>
            <a:r>
              <a:rPr lang="en-US" altLang="ru-RU" sz="2000" smtClean="0">
                <a:latin typeface="Cambria" panose="02040503050406030204" pitchFamily="18" charset="0"/>
              </a:rPr>
              <a:t>Having the material and technical base, this is also just a pile of iron without having specialists for setting up, repair and training.</a:t>
            </a:r>
          </a:p>
          <a:p>
            <a:r>
              <a:rPr lang="en-US" altLang="ru-RU" sz="2000" smtClean="0">
                <a:latin typeface="Cambria" panose="02040503050406030204" pitchFamily="18" charset="0"/>
              </a:rPr>
              <a:t>GKTC has everything that is necessary for the proper training of students at the highest level.</a:t>
            </a:r>
          </a:p>
          <a:p>
            <a:r>
              <a:rPr lang="en-US" altLang="ru-RU" sz="2000" smtClean="0">
                <a:latin typeface="Cambria" panose="02040503050406030204" pitchFamily="18" charset="0"/>
              </a:rPr>
              <a:t>GKTC has highly qualified personnel, high-tech technical base and training facilities. </a:t>
            </a:r>
          </a:p>
          <a:p>
            <a:r>
              <a:rPr lang="en-US" altLang="ru-RU" sz="2000" smtClean="0">
                <a:latin typeface="Cambria" panose="02040503050406030204" pitchFamily="18" charset="0"/>
              </a:rPr>
              <a:t>During the process of the courses formation GKTC uses the latest techniques and technologies, and most importantly, GKTC has the support of domestic and foreign colleagues and organizations</a:t>
            </a:r>
          </a:p>
          <a:p>
            <a:endParaRPr lang="ru-RU" altLang="ru-RU" smtClean="0"/>
          </a:p>
        </p:txBody>
      </p:sp>
      <p:sp>
        <p:nvSpPr>
          <p:cNvPr id="56324"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839D27F-A8A0-46C7-B1E0-019C74194816}" type="slidenum">
              <a:rPr lang="ru-RU" altLang="uk-UA" sz="1200" smtClean="0">
                <a:solidFill>
                  <a:srgbClr val="898989"/>
                </a:solidFill>
                <a:latin typeface="Arial" panose="020B0604020202020204" pitchFamily="34" charset="0"/>
              </a:rPr>
              <a:pPr>
                <a:spcBef>
                  <a:spcPct val="0"/>
                </a:spcBef>
                <a:buFontTx/>
                <a:buNone/>
              </a:pPr>
              <a:t>33</a:t>
            </a:fld>
            <a:endParaRPr lang="ru-RU" altLang="uk-UA" sz="1200" smtClean="0">
              <a:solidFill>
                <a:srgbClr val="898989"/>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Содержимое 3"/>
          <p:cNvSpPr>
            <a:spLocks noGrp="1"/>
          </p:cNvSpPr>
          <p:nvPr>
            <p:ph idx="1"/>
          </p:nvPr>
        </p:nvSpPr>
        <p:spPr>
          <a:xfrm>
            <a:off x="755650" y="1412875"/>
            <a:ext cx="7272338" cy="5073650"/>
          </a:xfrm>
        </p:spPr>
        <p:txBody>
          <a:bodyPr/>
          <a:lstStyle/>
          <a:p>
            <a:pPr algn="ctr">
              <a:buFont typeface="Arial" charset="0"/>
              <a:buNone/>
              <a:defRPr/>
            </a:pPr>
            <a:r>
              <a:rPr lang="en-US" sz="2400" dirty="0" smtClean="0">
                <a:latin typeface="Cambria" pitchFamily="18" charset="0"/>
                <a:cs typeface="Arial" pitchFamily="34" charset="0"/>
              </a:rPr>
              <a:t>	</a:t>
            </a:r>
          </a:p>
          <a:p>
            <a:pPr algn="ctr">
              <a:buFont typeface="Arial" charset="0"/>
              <a:buNone/>
              <a:defRPr/>
            </a:pPr>
            <a:endParaRPr lang="en-US" sz="2400" dirty="0" smtClean="0">
              <a:latin typeface="Cambria" pitchFamily="18" charset="0"/>
              <a:cs typeface="Arial" pitchFamily="34" charset="0"/>
            </a:endParaRPr>
          </a:p>
          <a:p>
            <a:pPr algn="ctr">
              <a:buFont typeface="Arial" charset="0"/>
              <a:buNone/>
              <a:defRPr/>
            </a:pPr>
            <a:r>
              <a:rPr lang="en-US" sz="3600" b="1" i="1" dirty="0" smtClean="0">
                <a:solidFill>
                  <a:srgbClr val="336600"/>
                </a:solidFill>
                <a:effectLst>
                  <a:outerShdw blurRad="38100" dist="38100" dir="2700000" algn="tl">
                    <a:srgbClr val="000000">
                      <a:alpha val="43137"/>
                    </a:srgbClr>
                  </a:outerShdw>
                </a:effectLst>
                <a:latin typeface="Cambria" pitchFamily="18" charset="0"/>
                <a:cs typeface="Arial" pitchFamily="34" charset="0"/>
              </a:rPr>
              <a:t>THANK YOU </a:t>
            </a:r>
          </a:p>
          <a:p>
            <a:pPr algn="ctr">
              <a:buFont typeface="Arial" charset="0"/>
              <a:buNone/>
              <a:defRPr/>
            </a:pPr>
            <a:r>
              <a:rPr lang="en-US" sz="3600" b="1" i="1" cap="all" dirty="0" smtClean="0">
                <a:solidFill>
                  <a:srgbClr val="336600"/>
                </a:solidFill>
                <a:effectLst>
                  <a:outerShdw blurRad="38100" dist="38100" dir="2700000" algn="tl">
                    <a:srgbClr val="000000">
                      <a:alpha val="43137"/>
                    </a:srgbClr>
                  </a:outerShdw>
                </a:effectLst>
                <a:latin typeface="Cambria" pitchFamily="18" charset="0"/>
                <a:cs typeface="Arial" pitchFamily="34" charset="0"/>
              </a:rPr>
              <a:t>for your attention</a:t>
            </a:r>
            <a:endParaRPr lang="ru-RU" sz="3600" b="1" i="1" cap="all" dirty="0">
              <a:solidFill>
                <a:srgbClr val="336600"/>
              </a:solidFill>
              <a:effectLst>
                <a:outerShdw blurRad="38100" dist="38100" dir="2700000" algn="tl">
                  <a:srgbClr val="000000">
                    <a:alpha val="43137"/>
                  </a:srgbClr>
                </a:outerShdw>
              </a:effectLst>
              <a:latin typeface="Cambria" pitchFamily="18" charset="0"/>
              <a:cs typeface="Arial" pitchFamily="34" charset="0"/>
            </a:endParaRPr>
          </a:p>
        </p:txBody>
      </p:sp>
      <p:pic>
        <p:nvPicPr>
          <p:cNvPr id="57347"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Номер слайда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CB795C4-B028-4936-9D85-682CC86B4A16}" type="slidenum">
              <a:rPr lang="ru-RU" altLang="uk-UA" sz="1200" smtClean="0">
                <a:solidFill>
                  <a:srgbClr val="898989"/>
                </a:solidFill>
                <a:latin typeface="Arial" panose="020B0604020202020204" pitchFamily="34" charset="0"/>
              </a:rPr>
              <a:pPr>
                <a:spcBef>
                  <a:spcPct val="0"/>
                </a:spcBef>
                <a:buFontTx/>
                <a:buNone/>
              </a:pPr>
              <a:t>34</a:t>
            </a:fld>
            <a:endParaRPr lang="ru-RU" altLang="uk-UA" sz="1200" smtClean="0">
              <a:solidFill>
                <a:srgbClr val="898989"/>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395288" y="0"/>
            <a:ext cx="8229600" cy="1143000"/>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TRAINING AUDIENCE</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sp>
        <p:nvSpPr>
          <p:cNvPr id="9219" name="Объект 2"/>
          <p:cNvSpPr>
            <a:spLocks noGrp="1"/>
          </p:cNvSpPr>
          <p:nvPr>
            <p:ph idx="1"/>
          </p:nvPr>
        </p:nvSpPr>
        <p:spPr>
          <a:xfrm>
            <a:off x="225425" y="908050"/>
            <a:ext cx="8569325" cy="4525963"/>
          </a:xfrm>
        </p:spPr>
        <p:txBody>
          <a:bodyPr/>
          <a:lstStyle/>
          <a:p>
            <a:pPr marL="0" indent="0">
              <a:buFont typeface="Arial" panose="020B0604020202020204" pitchFamily="34" charset="0"/>
              <a:buNone/>
              <a:defRPr/>
            </a:pPr>
            <a:r>
              <a:rPr lang="en-US" sz="2400" dirty="0" smtClean="0"/>
              <a:t>Initially</a:t>
            </a:r>
            <a:r>
              <a:rPr lang="en-US" sz="2400" dirty="0"/>
              <a:t>, GKTC pursued the following objectives:</a:t>
            </a:r>
            <a:endParaRPr lang="ru-RU" sz="2400" dirty="0"/>
          </a:p>
          <a:p>
            <a:pPr>
              <a:defRPr/>
            </a:pPr>
            <a:r>
              <a:rPr lang="en-US" sz="1800" dirty="0"/>
              <a:t>to implement systematic approach to organization of specialists training and qualification upgrading on nuclear security;</a:t>
            </a:r>
            <a:endParaRPr lang="ru-RU" sz="1800" dirty="0"/>
          </a:p>
          <a:p>
            <a:pPr>
              <a:defRPr/>
            </a:pPr>
            <a:r>
              <a:rPr lang="en-US" sz="1800" dirty="0"/>
              <a:t>to develop training curricula and programs to support and upgrade qualification of specialists on nuclear material physical protection, control and accounting, on nuclear security culture and computer security;</a:t>
            </a:r>
            <a:endParaRPr lang="ru-RU" sz="1800" dirty="0"/>
          </a:p>
          <a:p>
            <a:pPr>
              <a:defRPr/>
            </a:pPr>
            <a:r>
              <a:rPr lang="en-US" sz="1800" dirty="0"/>
              <a:t>to develop training materials (training course plans, manuals, practical training guides, visual training aids);</a:t>
            </a:r>
            <a:endParaRPr lang="ru-RU" sz="1800" dirty="0"/>
          </a:p>
          <a:p>
            <a:pPr>
              <a:defRPr/>
            </a:pPr>
            <a:r>
              <a:rPr lang="en-US" sz="1800" dirty="0"/>
              <a:t>to develop draft regulatory and legal acts on PP, MC&amp;A, nuclear security culture;</a:t>
            </a:r>
            <a:endParaRPr lang="ru-RU" sz="1800" dirty="0"/>
          </a:p>
          <a:p>
            <a:pPr>
              <a:defRPr/>
            </a:pPr>
            <a:r>
              <a:rPr lang="en-US" sz="1800" dirty="0"/>
              <a:t>to provide an advisory support in nuclear material physical protection, control and accounting to organizations and individual experts involved in nuclear security;</a:t>
            </a:r>
            <a:endParaRPr lang="ru-RU" sz="1800" dirty="0"/>
          </a:p>
          <a:p>
            <a:pPr>
              <a:defRPr/>
            </a:pPr>
            <a:r>
              <a:rPr lang="en-US" sz="1800" dirty="0"/>
              <a:t>to organize working meetings to assess sufficiency and effectiveness of current regulatory documents on nuclear material physical protection, control and accounting, involving representatives of the state regulatory and control agencies, public authorities and experts in physical protection, control and accounting of nuclear material;</a:t>
            </a:r>
            <a:endParaRPr lang="ru-RU" sz="1800" dirty="0"/>
          </a:p>
          <a:p>
            <a:pPr>
              <a:defRPr/>
            </a:pPr>
            <a:r>
              <a:rPr lang="en-US" sz="1800" dirty="0"/>
              <a:t>to propagate an experience in physical protection of nuclear facilities and nuclear material, and control and accounting of nuclear material towards activities involving protection of other hazardous objects.</a:t>
            </a:r>
            <a:endParaRPr lang="ru-RU" sz="1800" dirty="0"/>
          </a:p>
        </p:txBody>
      </p:sp>
      <p:pic>
        <p:nvPicPr>
          <p:cNvPr id="9220"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AB3A059-2694-4790-84F4-C961EA96320B}" type="slidenum">
              <a:rPr lang="ru-RU" altLang="uk-UA" sz="1200" smtClean="0">
                <a:solidFill>
                  <a:srgbClr val="898989"/>
                </a:solidFill>
                <a:latin typeface="Arial" panose="020B0604020202020204" pitchFamily="34" charset="0"/>
              </a:rPr>
              <a:pPr>
                <a:spcBef>
                  <a:spcPct val="0"/>
                </a:spcBef>
                <a:buFontTx/>
                <a:buNone/>
              </a:pPr>
              <a:t>4</a:t>
            </a:fld>
            <a:endParaRPr lang="ru-RU" altLang="uk-UA" sz="1200" smtClean="0">
              <a:solidFill>
                <a:srgbClr val="898989"/>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395288" y="0"/>
            <a:ext cx="8229600" cy="1143000"/>
          </a:xfrm>
        </p:spPr>
        <p:txBody>
          <a:bodyPr/>
          <a:lstStyle/>
          <a:p>
            <a:pPr eaLnBrk="1" hangingPunct="1">
              <a:defRPr/>
            </a:pPr>
            <a:r>
              <a:rPr lang="en-US" sz="3600" b="1" dirty="0" smtClean="0">
                <a:solidFill>
                  <a:srgbClr val="336600"/>
                </a:solidFill>
                <a:effectLst>
                  <a:outerShdw blurRad="38100" dist="38100" dir="2700000" algn="tl">
                    <a:srgbClr val="000000">
                      <a:alpha val="43137"/>
                    </a:srgbClr>
                  </a:outerShdw>
                </a:effectLst>
                <a:latin typeface="Cambria" pitchFamily="18" charset="0"/>
              </a:rPr>
              <a:t>TRAINING AUDIENCE</a:t>
            </a:r>
            <a:endParaRPr lang="ru-RU" sz="3600" b="1" dirty="0" smtClean="0">
              <a:solidFill>
                <a:srgbClr val="336600"/>
              </a:solidFill>
              <a:effectLst>
                <a:outerShdw blurRad="38100" dist="38100" dir="2700000" algn="tl">
                  <a:srgbClr val="000000">
                    <a:alpha val="43137"/>
                  </a:srgbClr>
                </a:outerShdw>
              </a:effectLst>
              <a:latin typeface="Cambria" pitchFamily="18" charset="0"/>
            </a:endParaRPr>
          </a:p>
        </p:txBody>
      </p:sp>
      <p:sp>
        <p:nvSpPr>
          <p:cNvPr id="11267" name="Объект 2"/>
          <p:cNvSpPr>
            <a:spLocks noGrp="1"/>
          </p:cNvSpPr>
          <p:nvPr>
            <p:ph idx="1"/>
          </p:nvPr>
        </p:nvSpPr>
        <p:spPr>
          <a:xfrm>
            <a:off x="250825" y="1196975"/>
            <a:ext cx="8569325" cy="4525963"/>
          </a:xfrm>
        </p:spPr>
        <p:txBody>
          <a:bodyPr/>
          <a:lstStyle/>
          <a:p>
            <a:pPr eaLnBrk="1" hangingPunct="1">
              <a:buFont typeface="Arial" panose="020B0604020202020204" pitchFamily="34" charset="0"/>
              <a:buNone/>
            </a:pPr>
            <a:r>
              <a:rPr lang="en-US" altLang="uk-UA" sz="2400" smtClean="0">
                <a:latin typeface="Cambria" panose="02040503050406030204" pitchFamily="18" charset="0"/>
              </a:rPr>
              <a:t>	</a:t>
            </a:r>
            <a:r>
              <a:rPr lang="en-US" altLang="uk-UA" sz="2000" smtClean="0">
                <a:latin typeface="Cambria" panose="02040503050406030204" pitchFamily="18" charset="0"/>
              </a:rPr>
              <a:t>GKTC develops training materials and conducts training courses for various categories of participants</a:t>
            </a:r>
            <a:r>
              <a:rPr lang="uk-UA" altLang="uk-UA" sz="2000" smtClean="0">
                <a:latin typeface="Cambria" panose="02040503050406030204" pitchFamily="18" charset="0"/>
              </a:rPr>
              <a:t>,</a:t>
            </a:r>
            <a:r>
              <a:rPr lang="en-US" altLang="uk-UA" sz="2000" smtClean="0">
                <a:latin typeface="Cambria" panose="02040503050406030204" pitchFamily="18" charset="0"/>
              </a:rPr>
              <a:t> particularly for</a:t>
            </a:r>
            <a:r>
              <a:rPr lang="uk-UA" altLang="uk-UA" sz="2000" smtClean="0">
                <a:latin typeface="Cambria" panose="02040503050406030204" pitchFamily="18" charset="0"/>
              </a:rPr>
              <a:t>: </a:t>
            </a:r>
            <a:endParaRPr lang="en-US" altLang="uk-UA" sz="2000" smtClean="0">
              <a:latin typeface="Cambria" panose="02040503050406030204" pitchFamily="18" charset="0"/>
            </a:endParaRPr>
          </a:p>
          <a:p>
            <a:pPr eaLnBrk="1" hangingPunct="1">
              <a:buFont typeface="Arial" panose="020B0604020202020204" pitchFamily="34" charset="0"/>
              <a:buNone/>
            </a:pPr>
            <a:r>
              <a:rPr lang="en-US" altLang="uk-UA" sz="2000" smtClean="0">
                <a:latin typeface="Cambria" panose="02040503050406030204" pitchFamily="18" charset="0"/>
              </a:rPr>
              <a:t>	state inspectors</a:t>
            </a:r>
            <a:r>
              <a:rPr lang="uk-UA" altLang="uk-UA" sz="2000" smtClean="0">
                <a:latin typeface="Cambria" panose="02040503050406030204" pitchFamily="18" charset="0"/>
              </a:rPr>
              <a:t>, </a:t>
            </a:r>
            <a:r>
              <a:rPr lang="en-US" altLang="uk-UA" sz="2000" smtClean="0">
                <a:latin typeface="Cambria" panose="02040503050406030204" pitchFamily="18" charset="0"/>
              </a:rPr>
              <a:t>physical protection specialists of the state control bodies</a:t>
            </a:r>
            <a:r>
              <a:rPr lang="uk-UA" altLang="uk-UA" sz="2000" smtClean="0">
                <a:latin typeface="Cambria" panose="02040503050406030204" pitchFamily="18" charset="0"/>
              </a:rPr>
              <a:t>,</a:t>
            </a:r>
            <a:r>
              <a:rPr lang="en-US" altLang="uk-UA" sz="2000" smtClean="0">
                <a:latin typeface="Cambria" panose="02040503050406030204" pitchFamily="18" charset="0"/>
              </a:rPr>
              <a:t> personnel of guard units</a:t>
            </a:r>
            <a:r>
              <a:rPr lang="uk-UA" altLang="uk-UA" sz="2000" smtClean="0">
                <a:latin typeface="Cambria" panose="02040503050406030204" pitchFamily="18" charset="0"/>
              </a:rPr>
              <a:t>, </a:t>
            </a:r>
            <a:r>
              <a:rPr lang="en-US" altLang="uk-UA" sz="2000" smtClean="0">
                <a:latin typeface="Cambria" panose="02040503050406030204" pitchFamily="18" charset="0"/>
              </a:rPr>
              <a:t>personnel of physical protection departments of nuclear facilities</a:t>
            </a:r>
            <a:r>
              <a:rPr lang="uk-UA" altLang="uk-UA" sz="2000" smtClean="0">
                <a:latin typeface="Cambria" panose="02040503050406030204" pitchFamily="18" charset="0"/>
              </a:rPr>
              <a:t>, </a:t>
            </a:r>
            <a:r>
              <a:rPr lang="en-US" altLang="uk-UA" sz="2000" smtClean="0">
                <a:latin typeface="Cambria" panose="02040503050406030204" pitchFamily="18" charset="0"/>
              </a:rPr>
              <a:t>radioactive waste handling facilities</a:t>
            </a:r>
            <a:r>
              <a:rPr lang="uk-UA" altLang="uk-UA" sz="2000" smtClean="0">
                <a:latin typeface="Cambria" panose="02040503050406030204" pitchFamily="18" charset="0"/>
              </a:rPr>
              <a:t>,</a:t>
            </a:r>
            <a:r>
              <a:rPr lang="en-US" altLang="uk-UA" sz="2000" smtClean="0">
                <a:latin typeface="Cambria" panose="02040503050406030204" pitchFamily="18" charset="0"/>
              </a:rPr>
              <a:t> divisions that perform control and accounting of nuclear materials at nuclear facilities, and specialists of institutions dealing with SIRs</a:t>
            </a:r>
            <a:endParaRPr lang="ru-RU" altLang="uk-UA" sz="2000" smtClean="0">
              <a:latin typeface="Cambria" panose="02040503050406030204" pitchFamily="18" charset="0"/>
            </a:endParaRPr>
          </a:p>
        </p:txBody>
      </p:sp>
      <p:pic>
        <p:nvPicPr>
          <p:cNvPr id="11268"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4014CEB-3F10-4CC0-A460-7779392AB1AF}" type="slidenum">
              <a:rPr lang="ru-RU" altLang="uk-UA" sz="1200" smtClean="0">
                <a:solidFill>
                  <a:srgbClr val="898989"/>
                </a:solidFill>
                <a:latin typeface="Arial" panose="020B0604020202020204" pitchFamily="34" charset="0"/>
              </a:rPr>
              <a:pPr>
                <a:spcBef>
                  <a:spcPct val="0"/>
                </a:spcBef>
                <a:buFontTx/>
                <a:buNone/>
              </a:pPr>
              <a:t>5</a:t>
            </a:fld>
            <a:endParaRPr lang="ru-RU" altLang="uk-UA" sz="1200" smtClean="0">
              <a:solidFill>
                <a:srgbClr val="898989"/>
              </a:solidFill>
              <a:latin typeface="Arial" panose="020B0604020202020204" pitchFamily="34" charset="0"/>
            </a:endParaRPr>
          </a:p>
        </p:txBody>
      </p:sp>
      <p:pic>
        <p:nvPicPr>
          <p:cNvPr id="1127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3675063"/>
            <a:ext cx="45275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149725"/>
            <a:ext cx="371951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288" y="0"/>
            <a:ext cx="8229600" cy="1139825"/>
          </a:xfrm>
        </p:spPr>
        <p:txBody>
          <a:bodyPr rtlCol="0">
            <a:normAutofit fontScale="90000"/>
          </a:bodyPr>
          <a:lstStyle/>
          <a:p>
            <a:pPr eaLnBrk="1" fontAlgn="auto" hangingPunct="1">
              <a:spcAft>
                <a:spcPts val="0"/>
              </a:spcAft>
              <a:defRPr/>
            </a:pPr>
            <a:r>
              <a:rPr lang="en-US" dirty="0" smtClean="0">
                <a:latin typeface="Cambria" pitchFamily="18" charset="0"/>
              </a:rPr>
              <a:t/>
            </a:r>
            <a:br>
              <a:rPr lang="en-US" dirty="0" smtClean="0">
                <a:latin typeface="Cambria" pitchFamily="18" charset="0"/>
              </a:rPr>
            </a:br>
            <a:r>
              <a:rPr lang="en-US" sz="4000" b="1" dirty="0" smtClean="0">
                <a:solidFill>
                  <a:srgbClr val="336600"/>
                </a:solidFill>
                <a:effectLst>
                  <a:outerShdw blurRad="38100" dist="38100" dir="2700000" algn="tl">
                    <a:srgbClr val="000000">
                      <a:alpha val="43137"/>
                    </a:srgbClr>
                  </a:outerShdw>
                </a:effectLst>
                <a:latin typeface="Cambria" pitchFamily="18" charset="0"/>
              </a:rPr>
              <a:t>TRAINING ACTIVITIES</a:t>
            </a:r>
            <a:r>
              <a:rPr lang="en-US" b="1" dirty="0" smtClean="0">
                <a:solidFill>
                  <a:srgbClr val="0070C0"/>
                </a:solidFill>
                <a:effectLst>
                  <a:outerShdw blurRad="38100" dist="38100" dir="2700000" algn="tl">
                    <a:srgbClr val="000000">
                      <a:alpha val="43137"/>
                    </a:srgbClr>
                  </a:outerShdw>
                </a:effectLst>
                <a:latin typeface="Cambria" pitchFamily="18" charset="0"/>
              </a:rPr>
              <a:t/>
            </a:r>
            <a:br>
              <a:rPr lang="en-US" b="1" dirty="0" smtClean="0">
                <a:solidFill>
                  <a:srgbClr val="0070C0"/>
                </a:solidFill>
                <a:effectLst>
                  <a:outerShdw blurRad="38100" dist="38100" dir="2700000" algn="tl">
                    <a:srgbClr val="000000">
                      <a:alpha val="43137"/>
                    </a:srgbClr>
                  </a:outerShdw>
                </a:effectLst>
                <a:latin typeface="Cambria" pitchFamily="18" charset="0"/>
              </a:rPr>
            </a:br>
            <a:endParaRPr lang="ru-RU" b="1" dirty="0">
              <a:solidFill>
                <a:srgbClr val="0070C0"/>
              </a:solidFill>
              <a:effectLst>
                <a:outerShdw blurRad="38100" dist="38100" dir="2700000" algn="tl">
                  <a:srgbClr val="000000">
                    <a:alpha val="43137"/>
                  </a:srgbClr>
                </a:outerShdw>
              </a:effectLst>
              <a:latin typeface="Cambria" pitchFamily="18" charset="0"/>
            </a:endParaRPr>
          </a:p>
        </p:txBody>
      </p:sp>
      <p:sp>
        <p:nvSpPr>
          <p:cNvPr id="3" name="Объект 2"/>
          <p:cNvSpPr>
            <a:spLocks noGrp="1"/>
          </p:cNvSpPr>
          <p:nvPr>
            <p:ph idx="1"/>
          </p:nvPr>
        </p:nvSpPr>
        <p:spPr>
          <a:xfrm>
            <a:off x="684213" y="1341438"/>
            <a:ext cx="7632700" cy="5111750"/>
          </a:xfrm>
        </p:spPr>
        <p:txBody>
          <a:bodyPr rtlCol="0">
            <a:normAutofit fontScale="92500"/>
          </a:bodyPr>
          <a:lstStyle/>
          <a:p>
            <a:pPr marL="0" indent="0" eaLnBrk="1" fontAlgn="auto" hangingPunct="1">
              <a:spcAft>
                <a:spcPts val="0"/>
              </a:spcAft>
              <a:buFont typeface="Arial" charset="0"/>
              <a:buNone/>
              <a:tabLst>
                <a:tab pos="0" algn="l"/>
              </a:tabLst>
              <a:defRPr/>
            </a:pPr>
            <a:r>
              <a:rPr lang="en-US" sz="2800" dirty="0" smtClean="0">
                <a:latin typeface="Cambria" pitchFamily="18" charset="0"/>
              </a:rPr>
              <a:t>	</a:t>
            </a:r>
            <a:r>
              <a:rPr lang="en-US" sz="2400" dirty="0" smtClean="0">
                <a:latin typeface="Cambria" pitchFamily="18" charset="0"/>
              </a:rPr>
              <a:t>Today GKTC has already developed</a:t>
            </a:r>
            <a:r>
              <a:rPr lang="uk-UA" sz="2400" dirty="0" smtClean="0">
                <a:latin typeface="Cambria" pitchFamily="18" charset="0"/>
              </a:rPr>
              <a:t>, </a:t>
            </a:r>
            <a:r>
              <a:rPr lang="en-US" sz="2400" dirty="0" smtClean="0">
                <a:latin typeface="Cambria" pitchFamily="18" charset="0"/>
              </a:rPr>
              <a:t>delivered and revised training courses on</a:t>
            </a:r>
            <a:endParaRPr lang="uk-UA" sz="2400" dirty="0" smtClean="0">
              <a:latin typeface="Cambria" pitchFamily="18" charset="0"/>
            </a:endParaRPr>
          </a:p>
          <a:p>
            <a:pPr eaLnBrk="1" fontAlgn="auto" hangingPunct="1">
              <a:spcAft>
                <a:spcPts val="0"/>
              </a:spcAft>
              <a:buFont typeface="Wingdings" panose="05000000000000000000" pitchFamily="2" charset="2"/>
              <a:buChar char="Ø"/>
              <a:tabLst>
                <a:tab pos="0" algn="l"/>
              </a:tabLst>
              <a:defRPr/>
            </a:pPr>
            <a:r>
              <a:rPr lang="en-US" sz="2400" dirty="0" smtClean="0">
                <a:latin typeface="Cambria" pitchFamily="18" charset="0"/>
              </a:rPr>
              <a:t>28 topics on physical protection, </a:t>
            </a:r>
            <a:endParaRPr lang="uk-UA" sz="2400" dirty="0" smtClean="0">
              <a:latin typeface="Cambria" pitchFamily="18" charset="0"/>
            </a:endParaRPr>
          </a:p>
          <a:p>
            <a:pPr eaLnBrk="1" fontAlgn="auto" hangingPunct="1">
              <a:spcAft>
                <a:spcPts val="0"/>
              </a:spcAft>
              <a:buFont typeface="Wingdings" panose="05000000000000000000" pitchFamily="2" charset="2"/>
              <a:buChar char="Ø"/>
              <a:tabLst>
                <a:tab pos="0" algn="l"/>
              </a:tabLst>
              <a:defRPr/>
            </a:pPr>
            <a:r>
              <a:rPr lang="uk-UA" sz="2400" dirty="0" smtClean="0">
                <a:latin typeface="Cambria" pitchFamily="18" charset="0"/>
              </a:rPr>
              <a:t>6 </a:t>
            </a:r>
            <a:r>
              <a:rPr lang="en-US" sz="2400" dirty="0" smtClean="0">
                <a:latin typeface="Cambria" pitchFamily="18" charset="0"/>
              </a:rPr>
              <a:t>topics on control and accounting of nuclear material</a:t>
            </a:r>
            <a:r>
              <a:rPr lang="uk-UA" sz="2400" dirty="0" smtClean="0">
                <a:latin typeface="Cambria" pitchFamily="18" charset="0"/>
              </a:rPr>
              <a:t>, </a:t>
            </a:r>
          </a:p>
          <a:p>
            <a:pPr eaLnBrk="1" fontAlgn="auto" hangingPunct="1">
              <a:spcAft>
                <a:spcPts val="0"/>
              </a:spcAft>
              <a:buFont typeface="Wingdings" panose="05000000000000000000" pitchFamily="2" charset="2"/>
              <a:buChar char="Ø"/>
              <a:tabLst>
                <a:tab pos="0" algn="l"/>
              </a:tabLst>
              <a:defRPr/>
            </a:pPr>
            <a:r>
              <a:rPr lang="en-US" sz="2400" dirty="0" smtClean="0">
                <a:latin typeface="Cambria" pitchFamily="18" charset="0"/>
              </a:rPr>
              <a:t>5</a:t>
            </a:r>
            <a:r>
              <a:rPr lang="uk-UA" sz="2400" dirty="0" smtClean="0">
                <a:latin typeface="Cambria" pitchFamily="18" charset="0"/>
              </a:rPr>
              <a:t> </a:t>
            </a:r>
            <a:r>
              <a:rPr lang="en-US" sz="2400" dirty="0" smtClean="0">
                <a:latin typeface="Cambria" pitchFamily="18" charset="0"/>
              </a:rPr>
              <a:t>topics on nuclear security culture</a:t>
            </a:r>
            <a:endParaRPr lang="uk-UA" sz="2400" dirty="0" smtClean="0">
              <a:latin typeface="Cambria" pitchFamily="18" charset="0"/>
            </a:endParaRPr>
          </a:p>
          <a:p>
            <a:pPr eaLnBrk="1" fontAlgn="auto" hangingPunct="1">
              <a:spcAft>
                <a:spcPts val="0"/>
              </a:spcAft>
              <a:buFont typeface="Wingdings" panose="05000000000000000000" pitchFamily="2" charset="2"/>
              <a:buChar char="Ø"/>
              <a:tabLst>
                <a:tab pos="0" algn="l"/>
              </a:tabLst>
              <a:defRPr/>
            </a:pPr>
            <a:r>
              <a:rPr lang="en-US" sz="2400" dirty="0" smtClean="0">
                <a:latin typeface="Cambria" pitchFamily="18" charset="0"/>
              </a:rPr>
              <a:t>19 topics for personnel of National guard of Ukraine and</a:t>
            </a:r>
          </a:p>
          <a:p>
            <a:pPr eaLnBrk="1" fontAlgn="auto" hangingPunct="1">
              <a:spcAft>
                <a:spcPts val="0"/>
              </a:spcAft>
              <a:buFont typeface="Wingdings" panose="05000000000000000000" pitchFamily="2" charset="2"/>
              <a:buChar char="Ø"/>
              <a:tabLst>
                <a:tab pos="0" algn="l"/>
              </a:tabLst>
              <a:defRPr/>
            </a:pPr>
            <a:r>
              <a:rPr lang="en-US" sz="2400" dirty="0">
                <a:latin typeface="Cambria" pitchFamily="18" charset="0"/>
              </a:rPr>
              <a:t>4</a:t>
            </a:r>
            <a:r>
              <a:rPr lang="uk-UA" sz="2400" dirty="0">
                <a:latin typeface="Cambria" pitchFamily="18" charset="0"/>
              </a:rPr>
              <a:t> </a:t>
            </a:r>
            <a:r>
              <a:rPr lang="en-US" sz="2400" dirty="0">
                <a:latin typeface="Cambria" pitchFamily="18" charset="0"/>
              </a:rPr>
              <a:t>topics </a:t>
            </a:r>
            <a:r>
              <a:rPr lang="en-US" sz="2400" dirty="0" smtClean="0">
                <a:latin typeface="Cambria" pitchFamily="18" charset="0"/>
              </a:rPr>
              <a:t>for</a:t>
            </a:r>
            <a:r>
              <a:rPr lang="en-US" altLang="uk-UA" sz="2400" dirty="0" smtClean="0">
                <a:latin typeface="Cambria" panose="02040503050406030204" pitchFamily="18" charset="0"/>
              </a:rPr>
              <a:t> </a:t>
            </a:r>
            <a:r>
              <a:rPr lang="en-US" altLang="uk-UA" sz="2400" dirty="0">
                <a:latin typeface="Cambria" panose="02040503050406030204" pitchFamily="18" charset="0"/>
              </a:rPr>
              <a:t>state inspectors</a:t>
            </a:r>
            <a:endParaRPr lang="en-US" sz="2400" dirty="0" smtClean="0">
              <a:latin typeface="Cambria" pitchFamily="18" charset="0"/>
            </a:endParaRPr>
          </a:p>
          <a:p>
            <a:pPr marL="0" indent="0" eaLnBrk="1" fontAlgn="auto" hangingPunct="1">
              <a:spcAft>
                <a:spcPts val="0"/>
              </a:spcAft>
              <a:buFont typeface="Arial" charset="0"/>
              <a:buNone/>
              <a:tabLst>
                <a:tab pos="0" algn="l"/>
              </a:tabLst>
              <a:defRPr/>
            </a:pPr>
            <a:endParaRPr lang="en-US" sz="2400" dirty="0" smtClean="0">
              <a:latin typeface="Cambria" pitchFamily="18" charset="0"/>
            </a:endParaRPr>
          </a:p>
          <a:p>
            <a:pPr marL="0" indent="0" eaLnBrk="1" fontAlgn="auto" hangingPunct="1">
              <a:spcAft>
                <a:spcPts val="0"/>
              </a:spcAft>
              <a:buFont typeface="Arial" charset="0"/>
              <a:buNone/>
              <a:tabLst>
                <a:tab pos="0" algn="l"/>
              </a:tabLst>
              <a:defRPr/>
            </a:pPr>
            <a:r>
              <a:rPr lang="en-US" sz="2400" dirty="0" smtClean="0">
                <a:latin typeface="Cambria" pitchFamily="18" charset="0"/>
              </a:rPr>
              <a:t>Now GKTC developed new topics for National police of Ukraine, State Corporation "Ukrainian State Association "Radon" and Anti-terrorist center of Security Service of Ukraine</a:t>
            </a:r>
          </a:p>
          <a:p>
            <a:pPr marL="0" indent="0" eaLnBrk="1" fontAlgn="auto" hangingPunct="1">
              <a:spcAft>
                <a:spcPts val="0"/>
              </a:spcAft>
              <a:buFont typeface="Arial" charset="0"/>
              <a:buNone/>
              <a:tabLst>
                <a:tab pos="0" algn="l"/>
              </a:tabLst>
              <a:defRPr/>
            </a:pPr>
            <a:r>
              <a:rPr lang="en-US" sz="2400" dirty="0" smtClean="0">
                <a:latin typeface="Cambria" pitchFamily="18" charset="0"/>
              </a:rPr>
              <a:t>	</a:t>
            </a:r>
            <a:endParaRPr lang="ru-RU" sz="2400" dirty="0">
              <a:solidFill>
                <a:schemeClr val="accent4">
                  <a:lumMod val="10000"/>
                </a:schemeClr>
              </a:solidFill>
              <a:latin typeface="Cambria" pitchFamily="18" charset="0"/>
            </a:endParaRPr>
          </a:p>
        </p:txBody>
      </p:sp>
      <p:pic>
        <p:nvPicPr>
          <p:cNvPr id="13316" name="Picture 4" descr="GKT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0"/>
            <a:ext cx="1074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F7D6392-E3E0-4140-835B-7E9D3BF5EB02}" type="slidenum">
              <a:rPr lang="ru-RU" altLang="uk-UA" sz="1200" smtClean="0">
                <a:solidFill>
                  <a:srgbClr val="898989"/>
                </a:solidFill>
                <a:latin typeface="Arial" panose="020B0604020202020204" pitchFamily="34" charset="0"/>
              </a:rPr>
              <a:pPr>
                <a:spcBef>
                  <a:spcPct val="0"/>
                </a:spcBef>
                <a:buFontTx/>
                <a:buNone/>
              </a:pPr>
              <a:t>6</a:t>
            </a:fld>
            <a:endParaRPr lang="ru-RU" altLang="uk-UA" sz="1200" smtClean="0">
              <a:solidFill>
                <a:srgbClr val="898989"/>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FDDE27C-DB5A-43F4-AFA8-D4747BED838A}" type="slidenum">
              <a:rPr lang="ru-RU" altLang="uk-UA" sz="1200" smtClean="0">
                <a:solidFill>
                  <a:srgbClr val="898989"/>
                </a:solidFill>
                <a:latin typeface="Arial" panose="020B0604020202020204" pitchFamily="34" charset="0"/>
              </a:rPr>
              <a:pPr>
                <a:spcBef>
                  <a:spcPct val="0"/>
                </a:spcBef>
                <a:buFontTx/>
                <a:buNone/>
              </a:pPr>
              <a:t>7</a:t>
            </a:fld>
            <a:endParaRPr lang="ru-RU" altLang="uk-UA" sz="1200" smtClean="0">
              <a:solidFill>
                <a:srgbClr val="898989"/>
              </a:solidFill>
              <a:latin typeface="Arial" panose="020B0604020202020204" pitchFamily="34" charset="0"/>
            </a:endParaRPr>
          </a:p>
        </p:txBody>
      </p:sp>
      <p:graphicFrame>
        <p:nvGraphicFramePr>
          <p:cNvPr id="7" name="Таблица 6"/>
          <p:cNvGraphicFramePr>
            <a:graphicFrameLocks noGrp="1"/>
          </p:cNvGraphicFramePr>
          <p:nvPr/>
        </p:nvGraphicFramePr>
        <p:xfrm>
          <a:off x="249238" y="327025"/>
          <a:ext cx="8358187" cy="5723021"/>
        </p:xfrm>
        <a:graphic>
          <a:graphicData uri="http://schemas.openxmlformats.org/drawingml/2006/table">
            <a:tbl>
              <a:tblPr/>
              <a:tblGrid>
                <a:gridCol w="7500937">
                  <a:extLst>
                    <a:ext uri="{9D8B030D-6E8A-4147-A177-3AD203B41FA5}">
                      <a16:colId xmlns:a16="http://schemas.microsoft.com/office/drawing/2014/main" val="20000"/>
                    </a:ext>
                  </a:extLst>
                </a:gridCol>
                <a:gridCol w="857250">
                  <a:extLst>
                    <a:ext uri="{9D8B030D-6E8A-4147-A177-3AD203B41FA5}">
                      <a16:colId xmlns:a16="http://schemas.microsoft.com/office/drawing/2014/main" val="20001"/>
                    </a:ext>
                  </a:extLst>
                </a:gridCol>
              </a:tblGrid>
              <a:tr h="570907">
                <a:tc>
                  <a:txBody>
                    <a:bodyPr/>
                    <a:lstStyle/>
                    <a:p>
                      <a:pPr algn="ctr">
                        <a:spcAft>
                          <a:spcPts val="0"/>
                        </a:spcAft>
                      </a:pPr>
                      <a:r>
                        <a:rPr lang="en-US" sz="1800" b="1"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rPr>
                        <a:t>Topics </a:t>
                      </a:r>
                      <a:r>
                        <a:rPr lang="en-US" sz="1800" b="1" dirty="0">
                          <a:solidFill>
                            <a:srgbClr val="336600"/>
                          </a:solidFill>
                          <a:effectLst>
                            <a:outerShdw blurRad="38100" dist="38100" dir="2700000" algn="tl">
                              <a:srgbClr val="000000">
                                <a:alpha val="43137"/>
                              </a:srgbClr>
                            </a:outerShdw>
                          </a:effectLst>
                          <a:latin typeface="Cambria" pitchFamily="18" charset="0"/>
                          <a:ea typeface="Calibri"/>
                          <a:cs typeface="Times New Roman"/>
                        </a:rPr>
                        <a:t>of the </a:t>
                      </a:r>
                      <a:r>
                        <a:rPr lang="en-US" sz="1800" b="1"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rPr>
                        <a:t>course</a:t>
                      </a:r>
                      <a:r>
                        <a:rPr lang="uk-UA" sz="1800" b="1"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rPr>
                        <a:t> </a:t>
                      </a:r>
                      <a:r>
                        <a:rPr lang="en-US" sz="1800" b="1" kern="1200" dirty="0" smtClean="0">
                          <a:solidFill>
                            <a:srgbClr val="336600"/>
                          </a:solidFill>
                          <a:effectLst>
                            <a:outerShdw blurRad="38100" dist="38100" dir="2700000" algn="tl">
                              <a:srgbClr val="000000">
                                <a:alpha val="43137"/>
                              </a:srgbClr>
                            </a:outerShdw>
                          </a:effectLst>
                          <a:latin typeface="Cambria" pitchFamily="18" charset="0"/>
                          <a:ea typeface="+mn-ea"/>
                          <a:cs typeface="+mn-cs"/>
                        </a:rPr>
                        <a:t>on physical protection for </a:t>
                      </a:r>
                      <a:r>
                        <a:rPr lang="en-US" sz="1800" b="1" kern="1200" baseline="0" dirty="0" smtClean="0">
                          <a:solidFill>
                            <a:srgbClr val="336600"/>
                          </a:solidFill>
                          <a:effectLst>
                            <a:outerShdw blurRad="38100" dist="38100" dir="2700000" algn="tl">
                              <a:srgbClr val="000000">
                                <a:alpha val="43137"/>
                              </a:srgbClr>
                            </a:outerShdw>
                          </a:effectLst>
                          <a:latin typeface="Cambria" pitchFamily="18" charset="0"/>
                          <a:ea typeface="+mn-ea"/>
                          <a:cs typeface="+mn-cs"/>
                        </a:rPr>
                        <a:t>NF personnel</a:t>
                      </a:r>
                      <a:endParaRPr lang="ru-RU" sz="1800" b="1" dirty="0">
                        <a:solidFill>
                          <a:srgbClr val="336600"/>
                        </a:solidFill>
                        <a:effectLst>
                          <a:outerShdw blurRad="38100" dist="38100" dir="2700000" algn="tl">
                            <a:srgbClr val="000000">
                              <a:alpha val="43137"/>
                            </a:srgbClr>
                          </a:outerShdw>
                        </a:effectLst>
                        <a:latin typeface="Cambria" pitchFamily="18" charset="0"/>
                        <a:ea typeface="Calibri"/>
                        <a:cs typeface="Times New Roman"/>
                      </a:endParaRPr>
                    </a:p>
                  </a:txBody>
                  <a:tcPr marL="50120" marR="501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latin typeface="Cambria"/>
                          <a:ea typeface="Calibri"/>
                          <a:cs typeface="Times New Roman"/>
                        </a:rPr>
                        <a:t>Duration </a:t>
                      </a:r>
                      <a:r>
                        <a:rPr lang="ru-RU" sz="1400" dirty="0">
                          <a:latin typeface="Cambria"/>
                          <a:ea typeface="Calibri"/>
                          <a:cs typeface="Times New Roman"/>
                        </a:rPr>
                        <a:t>(</a:t>
                      </a:r>
                      <a:r>
                        <a:rPr lang="en-US" sz="1400" dirty="0">
                          <a:latin typeface="Cambria"/>
                          <a:ea typeface="Calibri"/>
                          <a:cs typeface="Times New Roman"/>
                        </a:rPr>
                        <a:t>hours</a:t>
                      </a:r>
                      <a:r>
                        <a:rPr lang="ru-RU" sz="1400" dirty="0">
                          <a:latin typeface="Cambria"/>
                          <a:ea typeface="Calibri"/>
                          <a:cs typeface="Times New Roman"/>
                        </a:rPr>
                        <a:t>)</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303">
                <a:tc gridSpan="2">
                  <a:txBody>
                    <a:bodyPr/>
                    <a:lstStyle/>
                    <a:p>
                      <a:pPr algn="ctr">
                        <a:spcAft>
                          <a:spcPts val="0"/>
                        </a:spcAft>
                      </a:pPr>
                      <a:endParaRPr lang="ru-RU" sz="800" dirty="0">
                        <a:latin typeface="Cambria"/>
                        <a:ea typeface="Calibri"/>
                        <a:cs typeface="Times New Roman"/>
                      </a:endParaRPr>
                    </a:p>
                  </a:txBody>
                  <a:tcPr marL="50120" marR="501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1"/>
                  </a:ext>
                </a:extLst>
              </a:tr>
              <a:tr h="274314">
                <a:tc>
                  <a:txBody>
                    <a:bodyPr/>
                    <a:lstStyle/>
                    <a:p>
                      <a:pPr algn="just">
                        <a:spcBef>
                          <a:spcPts val="200"/>
                        </a:spcBef>
                        <a:spcAft>
                          <a:spcPts val="200"/>
                        </a:spcAft>
                      </a:pPr>
                      <a:r>
                        <a:rPr lang="en-US" sz="1800" dirty="0">
                          <a:latin typeface="Cambria"/>
                          <a:ea typeface="Calibri"/>
                          <a:cs typeface="Times New Roman"/>
                        </a:rPr>
                        <a:t>Physical </a:t>
                      </a:r>
                      <a:r>
                        <a:rPr lang="en-US" sz="1800" dirty="0" smtClean="0">
                          <a:latin typeface="Cambria"/>
                          <a:ea typeface="Calibri"/>
                          <a:cs typeface="Times New Roman"/>
                        </a:rPr>
                        <a:t>Protection </a:t>
                      </a:r>
                      <a:r>
                        <a:rPr lang="en-US" sz="1800" dirty="0">
                          <a:latin typeface="Cambria"/>
                          <a:ea typeface="Calibri"/>
                          <a:cs typeface="Times New Roman"/>
                        </a:rPr>
                        <a:t>as an </a:t>
                      </a:r>
                      <a:r>
                        <a:rPr lang="en-US" sz="1800" dirty="0" smtClean="0">
                          <a:latin typeface="Cambria"/>
                          <a:ea typeface="Calibri"/>
                          <a:cs typeface="Times New Roman"/>
                        </a:rPr>
                        <a:t>Element </a:t>
                      </a:r>
                      <a:r>
                        <a:rPr lang="en-US" sz="1800" dirty="0">
                          <a:latin typeface="Cambria"/>
                          <a:ea typeface="Calibri"/>
                          <a:cs typeface="Times New Roman"/>
                        </a:rPr>
                        <a:t>of the </a:t>
                      </a:r>
                      <a:r>
                        <a:rPr lang="en-US" sz="1800" dirty="0" smtClean="0">
                          <a:latin typeface="Cambria"/>
                          <a:ea typeface="Calibri"/>
                          <a:cs typeface="Times New Roman"/>
                        </a:rPr>
                        <a:t>National </a:t>
                      </a:r>
                      <a:r>
                        <a:rPr lang="en-US" sz="1800" dirty="0">
                          <a:latin typeface="Cambria"/>
                          <a:ea typeface="Calibri"/>
                          <a:cs typeface="Times New Roman"/>
                        </a:rPr>
                        <a:t>S</a:t>
                      </a:r>
                      <a:r>
                        <a:rPr lang="en-US" sz="1800" dirty="0" smtClean="0">
                          <a:latin typeface="Cambria"/>
                          <a:ea typeface="Calibri"/>
                          <a:cs typeface="Times New Roman"/>
                        </a:rPr>
                        <a:t>ecurity </a:t>
                      </a:r>
                      <a:endParaRPr lang="ru-RU" sz="1800" dirty="0">
                        <a:latin typeface="Cambria"/>
                        <a:ea typeface="Calibri"/>
                        <a:cs typeface="Times New Roman"/>
                      </a:endParaRPr>
                    </a:p>
                  </a:txBody>
                  <a:tcPr marL="50120" marR="501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24</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314">
                <a:tc>
                  <a:txBody>
                    <a:bodyPr/>
                    <a:lstStyle/>
                    <a:p>
                      <a:pPr algn="just">
                        <a:spcBef>
                          <a:spcPts val="200"/>
                        </a:spcBef>
                        <a:spcAft>
                          <a:spcPts val="200"/>
                        </a:spcAft>
                      </a:pPr>
                      <a:r>
                        <a:rPr lang="en-US" sz="1800" dirty="0">
                          <a:latin typeface="Cambria"/>
                          <a:ea typeface="Calibri"/>
                          <a:cs typeface="Arial"/>
                        </a:rPr>
                        <a:t>Legal and Regulatory Basis for Physical Protection</a:t>
                      </a:r>
                      <a:endParaRPr lang="ru-RU" sz="1800" dirty="0">
                        <a:latin typeface="Cambria"/>
                        <a:ea typeface="Calibri"/>
                        <a:cs typeface="Times New Roman"/>
                      </a:endParaRPr>
                    </a:p>
                  </a:txBody>
                  <a:tcPr marL="50120" marR="501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uk-UA" sz="1800" dirty="0" smtClean="0">
                          <a:latin typeface="Cambria" pitchFamily="18" charset="0"/>
                        </a:rPr>
                        <a:t>36</a:t>
                      </a:r>
                      <a:endParaRPr lang="uk-UA" sz="1800" dirty="0">
                        <a:latin typeface="Cambria" pitchFamily="18" charset="0"/>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9618">
                <a:tc>
                  <a:txBody>
                    <a:bodyPr/>
                    <a:lstStyle/>
                    <a:p>
                      <a:pPr algn="just">
                        <a:spcBef>
                          <a:spcPts val="200"/>
                        </a:spcBef>
                        <a:spcAft>
                          <a:spcPts val="200"/>
                        </a:spcAft>
                      </a:pPr>
                      <a:r>
                        <a:rPr lang="en-US" sz="1800" dirty="0">
                          <a:latin typeface="Cambria"/>
                          <a:ea typeface="Calibri"/>
                          <a:cs typeface="Times New Roman"/>
                        </a:rPr>
                        <a:t>Fundamentals of </a:t>
                      </a:r>
                      <a:r>
                        <a:rPr lang="en-US" sz="1800" dirty="0" smtClean="0">
                          <a:latin typeface="Cambria"/>
                          <a:ea typeface="Calibri"/>
                          <a:cs typeface="Times New Roman"/>
                        </a:rPr>
                        <a:t>PP of </a:t>
                      </a:r>
                      <a:r>
                        <a:rPr lang="en-US" sz="1800" dirty="0">
                          <a:latin typeface="Cambria"/>
                          <a:ea typeface="Calibri"/>
                          <a:cs typeface="Times New Roman"/>
                        </a:rPr>
                        <a:t>N</a:t>
                      </a:r>
                      <a:r>
                        <a:rPr lang="en-US" sz="1800" dirty="0" smtClean="0">
                          <a:latin typeface="Cambria"/>
                          <a:ea typeface="Calibri"/>
                          <a:cs typeface="Times New Roman"/>
                        </a:rPr>
                        <a:t>uclear </a:t>
                      </a:r>
                      <a:r>
                        <a:rPr lang="en-US" sz="1800" dirty="0">
                          <a:latin typeface="Cambria"/>
                          <a:ea typeface="Calibri"/>
                          <a:cs typeface="Times New Roman"/>
                        </a:rPr>
                        <a:t>F</a:t>
                      </a:r>
                      <a:r>
                        <a:rPr lang="en-US" sz="1800" dirty="0" smtClean="0">
                          <a:latin typeface="Cambria"/>
                          <a:ea typeface="Calibri"/>
                          <a:cs typeface="Times New Roman"/>
                        </a:rPr>
                        <a:t>acilities </a:t>
                      </a:r>
                      <a:r>
                        <a:rPr lang="en-US" sz="1800" dirty="0">
                          <a:latin typeface="Cambria"/>
                          <a:ea typeface="Calibri"/>
                          <a:cs typeface="Times New Roman"/>
                        </a:rPr>
                        <a:t>and </a:t>
                      </a:r>
                      <a:r>
                        <a:rPr lang="en-US" sz="1800" dirty="0" smtClean="0">
                          <a:latin typeface="Cambria"/>
                          <a:ea typeface="Calibri"/>
                          <a:cs typeface="Times New Roman"/>
                        </a:rPr>
                        <a:t>Nuclear </a:t>
                      </a:r>
                      <a:r>
                        <a:rPr lang="en-US" sz="1800" dirty="0">
                          <a:latin typeface="Cambria"/>
                          <a:ea typeface="Calibri"/>
                          <a:cs typeface="Times New Roman"/>
                        </a:rPr>
                        <a:t>M</a:t>
                      </a:r>
                      <a:r>
                        <a:rPr lang="en-US" sz="1800" dirty="0" smtClean="0">
                          <a:latin typeface="Cambria"/>
                          <a:ea typeface="Calibri"/>
                          <a:cs typeface="Times New Roman"/>
                        </a:rPr>
                        <a:t>aterials </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dirty="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4314">
                <a:tc>
                  <a:txBody>
                    <a:bodyPr/>
                    <a:lstStyle/>
                    <a:p>
                      <a:pPr algn="just">
                        <a:spcBef>
                          <a:spcPts val="200"/>
                        </a:spcBef>
                        <a:spcAft>
                          <a:spcPts val="200"/>
                        </a:spcAft>
                      </a:pPr>
                      <a:r>
                        <a:rPr lang="en-US" sz="1800" dirty="0">
                          <a:latin typeface="Cambria"/>
                          <a:ea typeface="Calibri"/>
                          <a:cs typeface="Times New Roman"/>
                        </a:rPr>
                        <a:t>Fundamentals of </a:t>
                      </a:r>
                      <a:r>
                        <a:rPr lang="en-US" sz="1800" dirty="0" smtClean="0">
                          <a:latin typeface="Cambria"/>
                          <a:ea typeface="Calibri"/>
                          <a:cs typeface="Times New Roman"/>
                        </a:rPr>
                        <a:t>Physical Protection </a:t>
                      </a:r>
                      <a:r>
                        <a:rPr lang="en-US" sz="1800" dirty="0">
                          <a:latin typeface="Cambria"/>
                          <a:ea typeface="Calibri"/>
                          <a:cs typeface="Times New Roman"/>
                        </a:rPr>
                        <a:t>of SIRs and RAW</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6225">
                <a:tc>
                  <a:txBody>
                    <a:bodyPr/>
                    <a:lstStyle/>
                    <a:p>
                      <a:pPr algn="l">
                        <a:spcBef>
                          <a:spcPts val="200"/>
                        </a:spcBef>
                        <a:spcAft>
                          <a:spcPts val="200"/>
                        </a:spcAft>
                      </a:pPr>
                      <a:r>
                        <a:rPr lang="en-US" sz="1800" dirty="0">
                          <a:latin typeface="Cambria"/>
                          <a:ea typeface="Calibri"/>
                          <a:cs typeface="Arial"/>
                        </a:rPr>
                        <a:t>Introduction to Physical Protection for Pro Forces </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dirty="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4314">
                <a:tc>
                  <a:txBody>
                    <a:bodyPr/>
                    <a:lstStyle/>
                    <a:p>
                      <a:pPr algn="just">
                        <a:spcBef>
                          <a:spcPts val="200"/>
                        </a:spcBef>
                        <a:spcAft>
                          <a:spcPts val="200"/>
                        </a:spcAft>
                      </a:pPr>
                      <a:r>
                        <a:rPr lang="en-US" sz="1800" dirty="0">
                          <a:latin typeface="Cambria"/>
                          <a:ea typeface="Calibri"/>
                          <a:cs typeface="Arial"/>
                        </a:rPr>
                        <a:t>Introduction to Physical Protection Systems Design</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4314">
                <a:tc>
                  <a:txBody>
                    <a:bodyPr/>
                    <a:lstStyle/>
                    <a:p>
                      <a:pPr algn="just">
                        <a:spcBef>
                          <a:spcPts val="200"/>
                        </a:spcBef>
                        <a:spcAft>
                          <a:spcPts val="200"/>
                        </a:spcAft>
                      </a:pPr>
                      <a:r>
                        <a:rPr lang="en-US" sz="1800" dirty="0">
                          <a:latin typeface="Cambria"/>
                          <a:ea typeface="Calibri"/>
                          <a:cs typeface="Arial"/>
                        </a:rPr>
                        <a:t>Analysis and </a:t>
                      </a:r>
                      <a:r>
                        <a:rPr lang="en-US" sz="1800" dirty="0" smtClean="0">
                          <a:latin typeface="Cambria"/>
                          <a:ea typeface="Calibri"/>
                          <a:cs typeface="Arial"/>
                        </a:rPr>
                        <a:t>Modeling </a:t>
                      </a:r>
                      <a:r>
                        <a:rPr lang="en-US" sz="1800" dirty="0">
                          <a:latin typeface="Cambria"/>
                          <a:ea typeface="Calibri"/>
                          <a:cs typeface="Arial"/>
                        </a:rPr>
                        <a:t>of Physical Protection Systems</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4314">
                <a:tc>
                  <a:txBody>
                    <a:bodyPr/>
                    <a:lstStyle/>
                    <a:p>
                      <a:pPr algn="just">
                        <a:spcBef>
                          <a:spcPts val="200"/>
                        </a:spcBef>
                        <a:spcAft>
                          <a:spcPts val="200"/>
                        </a:spcAft>
                      </a:pPr>
                      <a:r>
                        <a:rPr lang="en-US" sz="1800" dirty="0">
                          <a:latin typeface="Cambria"/>
                          <a:ea typeface="Calibri"/>
                          <a:cs typeface="Arial"/>
                        </a:rPr>
                        <a:t>Physical Protection Systems Performance Testing</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4314">
                <a:tc>
                  <a:txBody>
                    <a:bodyPr/>
                    <a:lstStyle/>
                    <a:p>
                      <a:pPr algn="just">
                        <a:spcBef>
                          <a:spcPts val="200"/>
                        </a:spcBef>
                        <a:spcAft>
                          <a:spcPts val="200"/>
                        </a:spcAft>
                      </a:pPr>
                      <a:r>
                        <a:rPr lang="en-US" sz="1800" dirty="0">
                          <a:latin typeface="Cambria"/>
                          <a:ea typeface="Calibri"/>
                          <a:cs typeface="Arial"/>
                        </a:rPr>
                        <a:t>Vulnerability Assessment Methodology</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4314">
                <a:tc>
                  <a:txBody>
                    <a:bodyPr/>
                    <a:lstStyle/>
                    <a:p>
                      <a:pPr algn="just">
                        <a:spcBef>
                          <a:spcPts val="200"/>
                        </a:spcBef>
                        <a:spcAft>
                          <a:spcPts val="200"/>
                        </a:spcAft>
                      </a:pPr>
                      <a:r>
                        <a:rPr lang="en-US" sz="1800" dirty="0">
                          <a:latin typeface="Cambria"/>
                          <a:ea typeface="Calibri"/>
                          <a:cs typeface="Times New Roman"/>
                        </a:rPr>
                        <a:t>Physical </a:t>
                      </a:r>
                      <a:r>
                        <a:rPr lang="en-US" sz="1800" dirty="0" smtClean="0">
                          <a:latin typeface="Cambria"/>
                          <a:ea typeface="Calibri"/>
                          <a:cs typeface="Times New Roman"/>
                        </a:rPr>
                        <a:t>Protection </a:t>
                      </a:r>
                      <a:r>
                        <a:rPr lang="en-US" sz="1800" dirty="0">
                          <a:latin typeface="Cambria"/>
                          <a:ea typeface="Calibri"/>
                          <a:cs typeface="Times New Roman"/>
                        </a:rPr>
                        <a:t>P</a:t>
                      </a:r>
                      <a:r>
                        <a:rPr lang="en-US" sz="1800" dirty="0" smtClean="0">
                          <a:latin typeface="Cambria"/>
                          <a:ea typeface="Calibri"/>
                          <a:cs typeface="Times New Roman"/>
                        </a:rPr>
                        <a:t>rocedures  </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4314">
                <a:tc>
                  <a:txBody>
                    <a:bodyPr/>
                    <a:lstStyle/>
                    <a:p>
                      <a:pPr algn="just">
                        <a:spcBef>
                          <a:spcPts val="200"/>
                        </a:spcBef>
                        <a:spcAft>
                          <a:spcPts val="200"/>
                        </a:spcAft>
                      </a:pPr>
                      <a:r>
                        <a:rPr lang="en-US" sz="1800" dirty="0">
                          <a:latin typeface="Cambria"/>
                          <a:ea typeface="Calibri"/>
                          <a:cs typeface="Times New Roman"/>
                        </a:rPr>
                        <a:t>Physical Protection System Guard Unit Functions</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4314">
                <a:tc>
                  <a:txBody>
                    <a:bodyPr/>
                    <a:lstStyle/>
                    <a:p>
                      <a:pPr algn="just">
                        <a:spcBef>
                          <a:spcPts val="200"/>
                        </a:spcBef>
                        <a:spcAft>
                          <a:spcPts val="200"/>
                        </a:spcAft>
                      </a:pPr>
                      <a:r>
                        <a:rPr lang="en-US" sz="1800" dirty="0">
                          <a:latin typeface="Cambria"/>
                          <a:ea typeface="Calibri"/>
                          <a:cs typeface="Times New Roman"/>
                        </a:rPr>
                        <a:t>Management of Engineering and Technical Means of </a:t>
                      </a:r>
                      <a:r>
                        <a:rPr lang="en-US" sz="1800" dirty="0" smtClean="0">
                          <a:latin typeface="Cambria"/>
                          <a:ea typeface="Calibri"/>
                          <a:cs typeface="Times New Roman"/>
                        </a:rPr>
                        <a:t>PP </a:t>
                      </a:r>
                      <a:r>
                        <a:rPr lang="en-US" sz="1800" dirty="0">
                          <a:latin typeface="Cambria"/>
                          <a:ea typeface="Calibri"/>
                          <a:cs typeface="Times New Roman"/>
                        </a:rPr>
                        <a:t>System </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74314">
                <a:tc>
                  <a:txBody>
                    <a:bodyPr/>
                    <a:lstStyle/>
                    <a:p>
                      <a:pPr algn="just">
                        <a:spcBef>
                          <a:spcPts val="200"/>
                        </a:spcBef>
                        <a:spcAft>
                          <a:spcPts val="200"/>
                        </a:spcAft>
                        <a:tabLst>
                          <a:tab pos="635" algn="l"/>
                          <a:tab pos="540385" algn="l"/>
                        </a:tabLst>
                      </a:pPr>
                      <a:r>
                        <a:rPr lang="en-US" sz="1800" dirty="0">
                          <a:latin typeface="Cambria"/>
                          <a:ea typeface="Calibri"/>
                          <a:cs typeface="Times New Roman"/>
                        </a:rPr>
                        <a:t>Security Transportation</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74314">
                <a:tc>
                  <a:txBody>
                    <a:bodyPr/>
                    <a:lstStyle/>
                    <a:p>
                      <a:pPr algn="just">
                        <a:spcBef>
                          <a:spcPts val="200"/>
                        </a:spcBef>
                        <a:spcAft>
                          <a:spcPts val="200"/>
                        </a:spcAft>
                        <a:tabLst>
                          <a:tab pos="635" algn="l"/>
                          <a:tab pos="540385" algn="l"/>
                        </a:tabLst>
                      </a:pPr>
                      <a:r>
                        <a:rPr lang="en-US" sz="1800" dirty="0">
                          <a:latin typeface="Cambria"/>
                          <a:ea typeface="Calibri"/>
                          <a:cs typeface="Times New Roman"/>
                        </a:rPr>
                        <a:t>Vital Area Identification</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74314">
                <a:tc>
                  <a:txBody>
                    <a:bodyPr/>
                    <a:lstStyle/>
                    <a:p>
                      <a:pPr algn="just">
                        <a:spcBef>
                          <a:spcPts val="200"/>
                        </a:spcBef>
                        <a:spcAft>
                          <a:spcPts val="200"/>
                        </a:spcAft>
                        <a:tabLst>
                          <a:tab pos="635" algn="l"/>
                          <a:tab pos="540385" algn="l"/>
                        </a:tabLst>
                      </a:pPr>
                      <a:r>
                        <a:rPr lang="en-US" sz="1800" dirty="0">
                          <a:latin typeface="Cambria"/>
                          <a:ea typeface="Calibri"/>
                          <a:cs typeface="Times New Roman"/>
                        </a:rPr>
                        <a:t>Physical Protection System Management</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a:latin typeface="Cambria"/>
                          <a:ea typeface="Calibri"/>
                          <a:cs typeface="Times New Roman"/>
                        </a:rPr>
                        <a:t>72</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91168">
                <a:tc>
                  <a:txBody>
                    <a:bodyPr/>
                    <a:lstStyle/>
                    <a:p>
                      <a:pPr algn="just">
                        <a:spcBef>
                          <a:spcPts val="200"/>
                        </a:spcBef>
                        <a:spcAft>
                          <a:spcPts val="200"/>
                        </a:spcAft>
                      </a:pPr>
                      <a:r>
                        <a:rPr lang="en-US" sz="1800" dirty="0">
                          <a:latin typeface="Cambria"/>
                          <a:ea typeface="Calibri"/>
                          <a:cs typeface="Times New Roman"/>
                        </a:rPr>
                        <a:t>Ensuring of </a:t>
                      </a:r>
                      <a:r>
                        <a:rPr lang="en-US" sz="1800" dirty="0" smtClean="0">
                          <a:latin typeface="Cambria"/>
                          <a:ea typeface="Calibri"/>
                          <a:cs typeface="Times New Roman"/>
                        </a:rPr>
                        <a:t>Continuous </a:t>
                      </a:r>
                      <a:r>
                        <a:rPr lang="en-US" sz="1800" dirty="0">
                          <a:latin typeface="Cambria"/>
                          <a:ea typeface="Calibri"/>
                          <a:cs typeface="Times New Roman"/>
                        </a:rPr>
                        <a:t>F</a:t>
                      </a:r>
                      <a:r>
                        <a:rPr lang="en-US" sz="1800" dirty="0" smtClean="0">
                          <a:latin typeface="Cambria"/>
                          <a:ea typeface="Calibri"/>
                          <a:cs typeface="Times New Roman"/>
                        </a:rPr>
                        <a:t>unctioning </a:t>
                      </a:r>
                      <a:r>
                        <a:rPr lang="en-US" sz="1800" dirty="0">
                          <a:latin typeface="Cambria"/>
                          <a:ea typeface="Calibri"/>
                          <a:cs typeface="Times New Roman"/>
                        </a:rPr>
                        <a:t>of </a:t>
                      </a:r>
                      <a:r>
                        <a:rPr lang="en-US" sz="1800" dirty="0" smtClean="0">
                          <a:latin typeface="Cambria"/>
                          <a:ea typeface="Calibri"/>
                          <a:cs typeface="Times New Roman"/>
                        </a:rPr>
                        <a:t>Effective </a:t>
                      </a:r>
                      <a:r>
                        <a:rPr lang="en-US" sz="1800" dirty="0">
                          <a:latin typeface="Cambria"/>
                          <a:ea typeface="Calibri"/>
                          <a:cs typeface="Times New Roman"/>
                        </a:rPr>
                        <a:t>P</a:t>
                      </a:r>
                      <a:r>
                        <a:rPr lang="en-US" sz="1800" dirty="0" smtClean="0">
                          <a:latin typeface="Cambria"/>
                          <a:ea typeface="Calibri"/>
                          <a:cs typeface="Times New Roman"/>
                        </a:rPr>
                        <a:t>hysical </a:t>
                      </a:r>
                      <a:r>
                        <a:rPr lang="en-US" sz="1800" dirty="0">
                          <a:latin typeface="Cambria"/>
                          <a:ea typeface="Calibri"/>
                          <a:cs typeface="Times New Roman"/>
                        </a:rPr>
                        <a:t>P</a:t>
                      </a:r>
                      <a:r>
                        <a:rPr lang="en-US" sz="1800" dirty="0" smtClean="0">
                          <a:latin typeface="Cambria"/>
                          <a:ea typeface="Calibri"/>
                          <a:cs typeface="Times New Roman"/>
                        </a:rPr>
                        <a:t>rotection </a:t>
                      </a:r>
                      <a:r>
                        <a:rPr lang="en-US" sz="1800" dirty="0">
                          <a:latin typeface="Cambria"/>
                          <a:ea typeface="Calibri"/>
                          <a:cs typeface="Times New Roman"/>
                        </a:rPr>
                        <a:t>S</a:t>
                      </a:r>
                      <a:r>
                        <a:rPr lang="en-US" sz="1800" dirty="0" smtClean="0">
                          <a:latin typeface="Cambria"/>
                          <a:ea typeface="Calibri"/>
                          <a:cs typeface="Times New Roman"/>
                        </a:rPr>
                        <a:t>ystem </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dirty="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74314">
                <a:tc>
                  <a:txBody>
                    <a:bodyPr/>
                    <a:lstStyle/>
                    <a:p>
                      <a:pPr algn="just">
                        <a:spcBef>
                          <a:spcPts val="200"/>
                        </a:spcBef>
                        <a:spcAft>
                          <a:spcPts val="200"/>
                        </a:spcAft>
                        <a:tabLst>
                          <a:tab pos="635" algn="l"/>
                          <a:tab pos="540385" algn="l"/>
                        </a:tabLst>
                      </a:pPr>
                      <a:r>
                        <a:rPr lang="en-US" sz="1800" dirty="0">
                          <a:latin typeface="Cambria"/>
                          <a:ea typeface="Calibri"/>
                          <a:cs typeface="Times New Roman"/>
                        </a:rPr>
                        <a:t>Physical </a:t>
                      </a:r>
                      <a:r>
                        <a:rPr lang="en-US" sz="1800" dirty="0" smtClean="0">
                          <a:latin typeface="Cambria"/>
                          <a:ea typeface="Calibri"/>
                          <a:cs typeface="Times New Roman"/>
                        </a:rPr>
                        <a:t>Protection </a:t>
                      </a:r>
                      <a:r>
                        <a:rPr lang="en-US" sz="1800" dirty="0">
                          <a:latin typeface="Cambria"/>
                          <a:ea typeface="Calibri"/>
                          <a:cs typeface="Times New Roman"/>
                        </a:rPr>
                        <a:t>for </a:t>
                      </a:r>
                      <a:r>
                        <a:rPr lang="en-US" sz="1800" dirty="0" smtClean="0">
                          <a:latin typeface="Cambria"/>
                          <a:ea typeface="Calibri"/>
                          <a:cs typeface="Times New Roman"/>
                        </a:rPr>
                        <a:t>Instructors </a:t>
                      </a:r>
                      <a:r>
                        <a:rPr lang="en-US" sz="1800" dirty="0">
                          <a:latin typeface="Cambria"/>
                          <a:ea typeface="Calibri"/>
                          <a:cs typeface="Times New Roman"/>
                        </a:rPr>
                        <a:t>on </a:t>
                      </a:r>
                      <a:r>
                        <a:rPr lang="en-US" sz="1800" dirty="0" smtClean="0">
                          <a:latin typeface="Cambria"/>
                          <a:ea typeface="Calibri"/>
                          <a:cs typeface="Times New Roman"/>
                        </a:rPr>
                        <a:t>PP</a:t>
                      </a:r>
                      <a:r>
                        <a:rPr lang="en-US" sz="1800" baseline="0" dirty="0" smtClean="0">
                          <a:latin typeface="Cambria"/>
                          <a:ea typeface="Calibri"/>
                          <a:cs typeface="Times New Roman"/>
                        </a:rPr>
                        <a:t> </a:t>
                      </a:r>
                      <a:r>
                        <a:rPr lang="en-US" sz="1800" dirty="0" smtClean="0">
                          <a:latin typeface="Cambria"/>
                          <a:ea typeface="Calibri"/>
                          <a:cs typeface="Times New Roman"/>
                        </a:rPr>
                        <a:t>from </a:t>
                      </a:r>
                      <a:r>
                        <a:rPr lang="en-US" sz="1800" dirty="0">
                          <a:latin typeface="Cambria"/>
                          <a:ea typeface="Calibri"/>
                          <a:cs typeface="Times New Roman"/>
                        </a:rPr>
                        <a:t>NPP Training </a:t>
                      </a:r>
                      <a:r>
                        <a:rPr lang="en-US" sz="1800" dirty="0" smtClean="0">
                          <a:latin typeface="Cambria"/>
                          <a:ea typeface="Calibri"/>
                          <a:cs typeface="Times New Roman"/>
                        </a:rPr>
                        <a:t>Centers</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dirty="0">
                          <a:latin typeface="Cambria"/>
                          <a:ea typeface="Calibri"/>
                          <a:cs typeface="Times New Roman"/>
                        </a:rPr>
                        <a:t>36</a:t>
                      </a: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74314">
                <a:tc>
                  <a:txBody>
                    <a:bodyPr/>
                    <a:lstStyle/>
                    <a:p>
                      <a:pPr algn="just">
                        <a:spcBef>
                          <a:spcPts val="200"/>
                        </a:spcBef>
                        <a:spcAft>
                          <a:spcPts val="200"/>
                        </a:spcAft>
                        <a:tabLst>
                          <a:tab pos="635" algn="l"/>
                          <a:tab pos="540385" algn="l"/>
                        </a:tabLst>
                      </a:pPr>
                      <a:r>
                        <a:rPr lang="en-US" sz="1800" dirty="0">
                          <a:latin typeface="Cambria"/>
                          <a:ea typeface="Calibri"/>
                          <a:cs typeface="Times New Roman"/>
                        </a:rPr>
                        <a:t>CAS: </a:t>
                      </a:r>
                      <a:r>
                        <a:rPr lang="en-US" sz="1800" dirty="0" smtClean="0">
                          <a:latin typeface="Cambria"/>
                          <a:ea typeface="Calibri"/>
                          <a:cs typeface="Times New Roman"/>
                        </a:rPr>
                        <a:t>Destination</a:t>
                      </a:r>
                      <a:r>
                        <a:rPr lang="en-US" sz="1800" dirty="0">
                          <a:latin typeface="Cambria"/>
                          <a:ea typeface="Calibri"/>
                          <a:cs typeface="Times New Roman"/>
                        </a:rPr>
                        <a:t>, its </a:t>
                      </a:r>
                      <a:r>
                        <a:rPr lang="en-US" sz="1800" dirty="0" smtClean="0">
                          <a:latin typeface="Cambria"/>
                          <a:ea typeface="Calibri"/>
                          <a:cs typeface="Times New Roman"/>
                        </a:rPr>
                        <a:t>Operators</a:t>
                      </a:r>
                      <a:r>
                        <a:rPr lang="en-US" sz="1800" dirty="0">
                          <a:latin typeface="Cambria"/>
                          <a:ea typeface="Calibri"/>
                          <a:cs typeface="Times New Roman"/>
                        </a:rPr>
                        <a:t>, </a:t>
                      </a:r>
                      <a:r>
                        <a:rPr lang="en-US" sz="1800" dirty="0" smtClean="0">
                          <a:latin typeface="Cambria"/>
                          <a:ea typeface="Calibri"/>
                          <a:cs typeface="Times New Roman"/>
                        </a:rPr>
                        <a:t>Functions</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ru-RU" sz="1800" dirty="0" smtClean="0">
                          <a:latin typeface="Cambria"/>
                          <a:ea typeface="Calibri"/>
                          <a:cs typeface="Times New Roman"/>
                        </a:rPr>
                        <a:t>144</a:t>
                      </a:r>
                      <a:endParaRPr lang="ru-RU" sz="1800" dirty="0">
                        <a:latin typeface="Cambria"/>
                        <a:ea typeface="Calibri"/>
                        <a:cs typeface="Times New Roman"/>
                      </a:endParaRPr>
                    </a:p>
                  </a:txBody>
                  <a:tcPr marL="50120" marR="50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D6D7F28-94C3-4B88-AE3E-D75B637132D1}" type="slidenum">
              <a:rPr lang="ru-RU" altLang="uk-UA" sz="1200" smtClean="0">
                <a:solidFill>
                  <a:srgbClr val="898989"/>
                </a:solidFill>
                <a:latin typeface="Arial" panose="020B0604020202020204" pitchFamily="34" charset="0"/>
              </a:rPr>
              <a:pPr>
                <a:spcBef>
                  <a:spcPct val="0"/>
                </a:spcBef>
                <a:buFontTx/>
                <a:buNone/>
              </a:pPr>
              <a:t>8</a:t>
            </a:fld>
            <a:endParaRPr lang="ru-RU" altLang="uk-UA" sz="1200" smtClean="0">
              <a:solidFill>
                <a:srgbClr val="898989"/>
              </a:solidFill>
              <a:latin typeface="Arial" panose="020B0604020202020204" pitchFamily="34" charset="0"/>
            </a:endParaRPr>
          </a:p>
        </p:txBody>
      </p:sp>
      <p:graphicFrame>
        <p:nvGraphicFramePr>
          <p:cNvPr id="3" name="Таблица 2"/>
          <p:cNvGraphicFramePr>
            <a:graphicFrameLocks noGrp="1"/>
          </p:cNvGraphicFramePr>
          <p:nvPr/>
        </p:nvGraphicFramePr>
        <p:xfrm>
          <a:off x="395288" y="301625"/>
          <a:ext cx="8569325" cy="6048377"/>
        </p:xfrm>
        <a:graphic>
          <a:graphicData uri="http://schemas.openxmlformats.org/drawingml/2006/table">
            <a:tbl>
              <a:tblPr/>
              <a:tblGrid>
                <a:gridCol w="7417180">
                  <a:extLst>
                    <a:ext uri="{9D8B030D-6E8A-4147-A177-3AD203B41FA5}">
                      <a16:colId xmlns:a16="http://schemas.microsoft.com/office/drawing/2014/main" val="20000"/>
                    </a:ext>
                  </a:extLst>
                </a:gridCol>
                <a:gridCol w="1152145">
                  <a:extLst>
                    <a:ext uri="{9D8B030D-6E8A-4147-A177-3AD203B41FA5}">
                      <a16:colId xmlns:a16="http://schemas.microsoft.com/office/drawing/2014/main" val="20001"/>
                    </a:ext>
                  </a:extLst>
                </a:gridCol>
              </a:tblGrid>
              <a:tr h="874591">
                <a:tc>
                  <a:txBody>
                    <a:bodyPr/>
                    <a:lstStyle/>
                    <a:p>
                      <a:pPr algn="ctr">
                        <a:lnSpc>
                          <a:spcPct val="115000"/>
                        </a:lnSpc>
                        <a:spcAft>
                          <a:spcPts val="0"/>
                        </a:spcAft>
                      </a:pPr>
                      <a:r>
                        <a:rPr lang="en-US" sz="2400" b="1" kern="1200" noProof="0"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rPr>
                        <a:t>Topic of the course </a:t>
                      </a:r>
                      <a:r>
                        <a:rPr lang="en-US" sz="2400" b="1" kern="1200" noProof="0" dirty="0" smtClean="0">
                          <a:solidFill>
                            <a:srgbClr val="336600"/>
                          </a:solidFill>
                          <a:effectLst>
                            <a:outerShdw blurRad="38100" dist="38100" dir="2700000" algn="tl">
                              <a:srgbClr val="000000">
                                <a:alpha val="43137"/>
                              </a:srgbClr>
                            </a:outerShdw>
                          </a:effectLst>
                          <a:latin typeface="Cambria" pitchFamily="18" charset="0"/>
                          <a:ea typeface="Times New Roman"/>
                          <a:cs typeface="Arial"/>
                        </a:rPr>
                        <a:t>on physical protection for </a:t>
                      </a:r>
                      <a:r>
                        <a:rPr lang="en-US" sz="2400" b="1" kern="1200" noProof="0" dirty="0" smtClean="0">
                          <a:solidFill>
                            <a:srgbClr val="336600"/>
                          </a:solidFill>
                          <a:effectLst>
                            <a:outerShdw blurRad="38100" dist="38100" dir="2700000" algn="tl">
                              <a:srgbClr val="000000">
                                <a:alpha val="43137"/>
                              </a:srgbClr>
                            </a:outerShdw>
                          </a:effectLst>
                          <a:latin typeface="Cambria" pitchFamily="18" charset="0"/>
                          <a:ea typeface="+mn-ea"/>
                          <a:cs typeface="+mn-cs"/>
                        </a:rPr>
                        <a:t>personnel of the Guard units of NGU</a:t>
                      </a:r>
                      <a:r>
                        <a:rPr lang="en-US" sz="2400" b="1" kern="1200" noProof="0" dirty="0" smtClean="0">
                          <a:solidFill>
                            <a:srgbClr val="336600"/>
                          </a:solidFill>
                          <a:effectLst>
                            <a:outerShdw blurRad="38100" dist="38100" dir="2700000" algn="tl">
                              <a:srgbClr val="000000">
                                <a:alpha val="43137"/>
                              </a:srgbClr>
                            </a:outerShdw>
                          </a:effectLst>
                          <a:latin typeface="Cambria" pitchFamily="18" charset="0"/>
                          <a:ea typeface="Calibri"/>
                          <a:cs typeface="Times New Roman"/>
                        </a:rPr>
                        <a:t> </a:t>
                      </a:r>
                      <a:endParaRPr lang="en-US" sz="2400" noProof="0" dirty="0">
                        <a:solidFill>
                          <a:srgbClr val="336600"/>
                        </a:solidFill>
                        <a:effectLst>
                          <a:outerShdw blurRad="38100" dist="38100" dir="2700000" algn="tl">
                            <a:srgbClr val="000000">
                              <a:alpha val="43137"/>
                            </a:srgbClr>
                          </a:outerShdw>
                        </a:effectLst>
                        <a:latin typeface="Cambria" pitchFamily="18" charset="0"/>
                        <a:ea typeface="Calibri"/>
                        <a:cs typeface="Times New Roman"/>
                      </a:endParaRPr>
                    </a:p>
                  </a:txBody>
                  <a:tcPr marL="44703" marR="44703" marT="67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200" kern="1200">
                          <a:solidFill>
                            <a:srgbClr val="000000"/>
                          </a:solidFill>
                          <a:latin typeface="Cambria" panose="02040503050406030204" pitchFamily="18" charset="0"/>
                          <a:ea typeface="Calibri"/>
                          <a:cs typeface="Times New Roman"/>
                        </a:rPr>
                        <a:t>Duration </a:t>
                      </a:r>
                      <a:r>
                        <a:rPr lang="ru-RU" sz="2200" kern="1200">
                          <a:solidFill>
                            <a:srgbClr val="000000"/>
                          </a:solidFill>
                          <a:latin typeface="Cambria" panose="02040503050406030204" pitchFamily="18" charset="0"/>
                          <a:ea typeface="Calibri"/>
                          <a:cs typeface="Times New Roman"/>
                        </a:rPr>
                        <a:t>(</a:t>
                      </a:r>
                      <a:r>
                        <a:rPr lang="en-US" sz="2200" kern="1200">
                          <a:solidFill>
                            <a:srgbClr val="000000"/>
                          </a:solidFill>
                          <a:latin typeface="Cambria" panose="02040503050406030204" pitchFamily="18" charset="0"/>
                          <a:ea typeface="Calibri"/>
                          <a:cs typeface="Times New Roman"/>
                        </a:rPr>
                        <a:t>hours</a:t>
                      </a:r>
                      <a:r>
                        <a:rPr lang="ru-RU" sz="2200" kern="1200">
                          <a:solidFill>
                            <a:srgbClr val="000000"/>
                          </a:solidFill>
                          <a:latin typeface="Cambria" panose="02040503050406030204" pitchFamily="18" charset="0"/>
                          <a:ea typeface="Calibri"/>
                          <a:cs typeface="Times New Roman"/>
                        </a:rPr>
                        <a:t>)</a:t>
                      </a:r>
                      <a:endParaRPr lang="ru-RU" sz="220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0524">
                <a:tc>
                  <a:txBody>
                    <a:bodyPr/>
                    <a:lstStyle/>
                    <a:p>
                      <a:pPr>
                        <a:lnSpc>
                          <a:spcPct val="100000"/>
                        </a:lnSpc>
                        <a:spcAft>
                          <a:spcPts val="0"/>
                        </a:spcAft>
                      </a:pPr>
                      <a:r>
                        <a:rPr lang="en-US" sz="2000" baseline="0" dirty="0">
                          <a:latin typeface="Cambria" panose="02040503050406030204" pitchFamily="18" charset="0"/>
                          <a:ea typeface="Calibri"/>
                          <a:cs typeface="Times New Roman"/>
                        </a:rPr>
                        <a:t>Ukrainian Legislation on Physical Protection and Military Guarding  </a:t>
                      </a:r>
                      <a:r>
                        <a:rPr lang="uk-UA" sz="2000" baseline="0" dirty="0">
                          <a:latin typeface="Cambria" panose="02040503050406030204" pitchFamily="18" charset="0"/>
                          <a:ea typeface="Calibri"/>
                          <a:cs typeface="Times New Roman"/>
                        </a:rPr>
                        <a:t>  </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2000" baseline="0">
                          <a:latin typeface="Cambria" panose="02040503050406030204" pitchFamily="18" charset="0"/>
                          <a:ea typeface="Calibri"/>
                          <a:cs typeface="Times New Roman"/>
                        </a:rPr>
                        <a:t>24 /40</a:t>
                      </a:r>
                      <a:endParaRPr lang="ru-RU" sz="2000" baseline="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0025">
                <a:tc>
                  <a:txBody>
                    <a:bodyPr/>
                    <a:lstStyle/>
                    <a:p>
                      <a:pPr>
                        <a:lnSpc>
                          <a:spcPct val="100000"/>
                        </a:lnSpc>
                        <a:spcAft>
                          <a:spcPts val="0"/>
                        </a:spcAft>
                      </a:pPr>
                      <a:r>
                        <a:rPr lang="en-US" sz="2000" baseline="0" dirty="0">
                          <a:latin typeface="Cambria" panose="02040503050406030204" pitchFamily="18" charset="0"/>
                          <a:ea typeface="Calibri"/>
                          <a:cs typeface="Times New Roman"/>
                        </a:rPr>
                        <a:t>The Insider Threat </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000" baseline="0">
                          <a:latin typeface="Cambria" panose="02040503050406030204" pitchFamily="18" charset="0"/>
                          <a:ea typeface="Calibri"/>
                          <a:cs typeface="Times New Roman"/>
                        </a:rPr>
                        <a:t>12</a:t>
                      </a:r>
                      <a:r>
                        <a:rPr lang="uk-UA" sz="2000" baseline="0">
                          <a:latin typeface="Cambria" panose="02040503050406030204" pitchFamily="18" charset="0"/>
                          <a:ea typeface="Calibri"/>
                          <a:cs typeface="Times New Roman"/>
                        </a:rPr>
                        <a:t>/40</a:t>
                      </a:r>
                      <a:endParaRPr lang="ru-RU" sz="2000" baseline="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0025">
                <a:tc>
                  <a:txBody>
                    <a:bodyPr/>
                    <a:lstStyle/>
                    <a:p>
                      <a:pPr>
                        <a:lnSpc>
                          <a:spcPct val="100000"/>
                        </a:lnSpc>
                        <a:spcAft>
                          <a:spcPts val="0"/>
                        </a:spcAft>
                      </a:pPr>
                      <a:r>
                        <a:rPr lang="en-US" sz="2000" baseline="0" dirty="0">
                          <a:latin typeface="Cambria" panose="02040503050406030204" pitchFamily="18" charset="0"/>
                          <a:ea typeface="Calibri"/>
                          <a:cs typeface="Times New Roman"/>
                        </a:rPr>
                        <a:t>Introduction to Physical Protection </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2000" baseline="0">
                          <a:latin typeface="Cambria" panose="02040503050406030204" pitchFamily="18" charset="0"/>
                          <a:ea typeface="Calibri"/>
                          <a:cs typeface="Times New Roman"/>
                        </a:rPr>
                        <a:t>40</a:t>
                      </a:r>
                      <a:endParaRPr lang="ru-RU" sz="2000" baseline="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8045">
                <a:tc>
                  <a:txBody>
                    <a:bodyPr/>
                    <a:lstStyle/>
                    <a:p>
                      <a:pPr>
                        <a:lnSpc>
                          <a:spcPct val="100000"/>
                        </a:lnSpc>
                        <a:spcAft>
                          <a:spcPts val="0"/>
                        </a:spcAft>
                      </a:pPr>
                      <a:r>
                        <a:rPr lang="en-US" sz="2000" baseline="0" dirty="0">
                          <a:latin typeface="Cambria" panose="02040503050406030204" pitchFamily="18" charset="0"/>
                          <a:ea typeface="Calibri"/>
                          <a:cs typeface="Times New Roman"/>
                        </a:rPr>
                        <a:t>Role and Tasks of Guard Unit Within the Physical Protection System of NPP </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2000" baseline="0">
                          <a:latin typeface="Cambria" panose="02040503050406030204" pitchFamily="18" charset="0"/>
                          <a:ea typeface="Calibri"/>
                          <a:cs typeface="Times New Roman"/>
                        </a:rPr>
                        <a:t>80</a:t>
                      </a:r>
                      <a:endParaRPr lang="ru-RU" sz="2000" baseline="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1584">
                <a:tc>
                  <a:txBody>
                    <a:bodyPr/>
                    <a:lstStyle/>
                    <a:p>
                      <a:pPr>
                        <a:lnSpc>
                          <a:spcPct val="100000"/>
                        </a:lnSpc>
                        <a:spcAft>
                          <a:spcPts val="0"/>
                        </a:spcAft>
                      </a:pPr>
                      <a:r>
                        <a:rPr lang="en-US" sz="2000" baseline="0" dirty="0">
                          <a:latin typeface="Cambria" panose="02040503050406030204" pitchFamily="18" charset="0"/>
                          <a:ea typeface="Calibri"/>
                          <a:cs typeface="Times New Roman"/>
                        </a:rPr>
                        <a:t>Guards in Physical Protection System During Transportation of </a:t>
                      </a:r>
                      <a:r>
                        <a:rPr lang="en-US" sz="2000" baseline="0" dirty="0" smtClean="0">
                          <a:latin typeface="Cambria" panose="02040503050406030204" pitchFamily="18" charset="0"/>
                          <a:ea typeface="Calibri"/>
                          <a:cs typeface="Times New Roman"/>
                        </a:rPr>
                        <a:t>N</a:t>
                      </a:r>
                      <a:r>
                        <a:rPr lang="uk-UA" sz="2000" baseline="0" dirty="0" smtClean="0">
                          <a:latin typeface="Cambria" panose="02040503050406030204" pitchFamily="18" charset="0"/>
                          <a:ea typeface="Calibri"/>
                          <a:cs typeface="Times New Roman"/>
                        </a:rPr>
                        <a:t>М</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2000" baseline="0">
                          <a:latin typeface="Cambria" panose="02040503050406030204" pitchFamily="18" charset="0"/>
                          <a:ea typeface="Calibri"/>
                          <a:cs typeface="Times New Roman"/>
                        </a:rPr>
                        <a:t>40</a:t>
                      </a:r>
                      <a:endParaRPr lang="ru-RU" sz="2000" baseline="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0025">
                <a:tc>
                  <a:txBody>
                    <a:bodyPr/>
                    <a:lstStyle/>
                    <a:p>
                      <a:pPr>
                        <a:lnSpc>
                          <a:spcPct val="100000"/>
                        </a:lnSpc>
                        <a:spcAft>
                          <a:spcPts val="0"/>
                        </a:spcAft>
                      </a:pPr>
                      <a:r>
                        <a:rPr lang="en-US" sz="2000" baseline="0" dirty="0">
                          <a:latin typeface="Cambria" panose="02040503050406030204" pitchFamily="18" charset="0"/>
                          <a:ea typeface="Calibri"/>
                          <a:cs typeface="Times New Roman"/>
                        </a:rPr>
                        <a:t>Physical Protection Procedures </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2000" baseline="0">
                          <a:latin typeface="Cambria" panose="02040503050406030204" pitchFamily="18" charset="0"/>
                          <a:ea typeface="Calibri"/>
                          <a:cs typeface="Times New Roman"/>
                        </a:rPr>
                        <a:t>40</a:t>
                      </a:r>
                      <a:endParaRPr lang="ru-RU" sz="2000" baseline="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16390">
                <a:tc>
                  <a:txBody>
                    <a:bodyPr/>
                    <a:lstStyle/>
                    <a:p>
                      <a:pPr>
                        <a:lnSpc>
                          <a:spcPct val="100000"/>
                        </a:lnSpc>
                        <a:spcAft>
                          <a:spcPts val="0"/>
                        </a:spcAft>
                      </a:pPr>
                      <a:r>
                        <a:rPr lang="en-US" sz="2000" baseline="0" dirty="0" smtClean="0">
                          <a:latin typeface="Cambria" panose="02040503050406030204" pitchFamily="18" charset="0"/>
                          <a:ea typeface="Calibri"/>
                          <a:cs typeface="Times New Roman"/>
                        </a:rPr>
                        <a:t>Engineering and Technical Means of Physical Protection System Performance Testing</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2000" baseline="0" dirty="0" smtClean="0">
                          <a:latin typeface="Cambria" panose="02040503050406030204" pitchFamily="18" charset="0"/>
                          <a:ea typeface="Calibri"/>
                          <a:cs typeface="Times New Roman"/>
                        </a:rPr>
                        <a:t>40</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16390">
                <a:tc>
                  <a:txBody>
                    <a:bodyPr/>
                    <a:lstStyle/>
                    <a:p>
                      <a:pPr>
                        <a:lnSpc>
                          <a:spcPct val="100000"/>
                        </a:lnSpc>
                        <a:spcAft>
                          <a:spcPts val="0"/>
                        </a:spcAft>
                      </a:pPr>
                      <a:r>
                        <a:rPr lang="en-US" sz="2000" baseline="0" dirty="0">
                          <a:latin typeface="Cambria" panose="02040503050406030204" pitchFamily="18" charset="0"/>
                          <a:ea typeface="Calibri"/>
                          <a:cs typeface="Times New Roman"/>
                        </a:rPr>
                        <a:t>Operation of Engineering and Technical Means of PPS by the Guard Unit</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2000" kern="1200" baseline="0" dirty="0">
                          <a:solidFill>
                            <a:srgbClr val="000000"/>
                          </a:solidFill>
                          <a:latin typeface="Cambria" panose="02040503050406030204" pitchFamily="18" charset="0"/>
                          <a:ea typeface="Calibri"/>
                          <a:cs typeface="Times New Roman"/>
                        </a:rPr>
                        <a:t>40</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1590">
                <a:tc>
                  <a:txBody>
                    <a:bodyPr/>
                    <a:lstStyle/>
                    <a:p>
                      <a:pPr>
                        <a:lnSpc>
                          <a:spcPct val="100000"/>
                        </a:lnSpc>
                        <a:spcAft>
                          <a:spcPts val="0"/>
                        </a:spcAft>
                      </a:pPr>
                      <a:r>
                        <a:rPr lang="en-US" sz="2000" kern="1200" noProof="0" smtClean="0">
                          <a:solidFill>
                            <a:schemeClr val="tx1"/>
                          </a:solidFill>
                          <a:effectLst/>
                          <a:latin typeface="Cambria" panose="02040503050406030204" pitchFamily="18" charset="0"/>
                          <a:ea typeface="+mn-ea"/>
                          <a:cs typeface="+mn-cs"/>
                        </a:rPr>
                        <a:t>Theoretical Aspects of Computer Security </a:t>
                      </a:r>
                      <a:endParaRPr lang="en-US" sz="2000" baseline="0" noProof="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000" baseline="0" dirty="0" smtClean="0">
                          <a:latin typeface="Cambria" panose="02040503050406030204" pitchFamily="18" charset="0"/>
                          <a:ea typeface="Calibri"/>
                          <a:cs typeface="Times New Roman"/>
                        </a:rPr>
                        <a:t>40</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16390">
                <a:tc>
                  <a:txBody>
                    <a:bodyPr/>
                    <a:lstStyle/>
                    <a:p>
                      <a:pPr>
                        <a:lnSpc>
                          <a:spcPct val="100000"/>
                        </a:lnSpc>
                        <a:spcAft>
                          <a:spcPts val="0"/>
                        </a:spcAft>
                      </a:pPr>
                      <a:r>
                        <a:rPr lang="en-US" sz="2000" baseline="0" noProof="0" dirty="0" smtClean="0">
                          <a:latin typeface="Cambria" panose="02040503050406030204" pitchFamily="18" charset="0"/>
                          <a:ea typeface="Calibri"/>
                          <a:cs typeface="Times New Roman"/>
                        </a:rPr>
                        <a:t>Psychological Aspects of Performance of Duty by Guard Unit Personnel </a:t>
                      </a:r>
                      <a:endParaRPr lang="en-US" sz="2000" baseline="0" noProof="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000" baseline="0" dirty="0" smtClean="0">
                          <a:latin typeface="Cambria" panose="02040503050406030204" pitchFamily="18" charset="0"/>
                          <a:ea typeface="Calibri"/>
                          <a:cs typeface="Times New Roman"/>
                        </a:rPr>
                        <a:t>40</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12798">
                <a:tc>
                  <a:txBody>
                    <a:bodyPr/>
                    <a:lstStyle/>
                    <a:p>
                      <a:pPr>
                        <a:lnSpc>
                          <a:spcPct val="100000"/>
                        </a:lnSpc>
                        <a:spcAft>
                          <a:spcPts val="0"/>
                        </a:spcAft>
                      </a:pPr>
                      <a:r>
                        <a:rPr lang="en-US" sz="2000" kern="1200" noProof="0" dirty="0" smtClean="0">
                          <a:solidFill>
                            <a:schemeClr val="tx1"/>
                          </a:solidFill>
                          <a:effectLst/>
                          <a:latin typeface="Cambria" panose="02040503050406030204" pitchFamily="18" charset="0"/>
                          <a:ea typeface="+mn-ea"/>
                          <a:cs typeface="+mn-cs"/>
                        </a:rPr>
                        <a:t>Response to and Mitigation of Radiation Incidents </a:t>
                      </a:r>
                      <a:endParaRPr lang="en-US" sz="2000" baseline="0" noProof="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000" baseline="0" dirty="0" smtClean="0">
                          <a:latin typeface="Cambria" panose="02040503050406030204" pitchFamily="18" charset="0"/>
                          <a:ea typeface="Calibri"/>
                          <a:cs typeface="Times New Roman"/>
                        </a:rPr>
                        <a:t>40</a:t>
                      </a:r>
                      <a:endParaRPr lang="ru-RU" sz="2000" baseline="0" dirty="0">
                        <a:latin typeface="Cambria" panose="02040503050406030204" pitchFamily="18" charset="0"/>
                        <a:ea typeface="Calibri"/>
                        <a:cs typeface="Times New Roman"/>
                      </a:endParaRPr>
                    </a:p>
                  </a:txBody>
                  <a:tcPr marL="44703" marR="44703" marT="67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1403C20-6A7E-4751-AEEE-5E65C029F4F5}" type="slidenum">
              <a:rPr lang="ru-RU" altLang="uk-UA" sz="1200" smtClean="0">
                <a:solidFill>
                  <a:srgbClr val="898989"/>
                </a:solidFill>
                <a:latin typeface="Arial" panose="020B0604020202020204" pitchFamily="34" charset="0"/>
              </a:rPr>
              <a:pPr>
                <a:spcBef>
                  <a:spcPct val="0"/>
                </a:spcBef>
                <a:buFontTx/>
                <a:buNone/>
              </a:pPr>
              <a:t>9</a:t>
            </a:fld>
            <a:endParaRPr lang="ru-RU" altLang="uk-UA" sz="1200" smtClean="0">
              <a:solidFill>
                <a:srgbClr val="898989"/>
              </a:solidFill>
              <a:latin typeface="Arial" panose="020B0604020202020204" pitchFamily="34" charset="0"/>
            </a:endParaRPr>
          </a:p>
        </p:txBody>
      </p:sp>
      <p:graphicFrame>
        <p:nvGraphicFramePr>
          <p:cNvPr id="3" name="Таблица 2"/>
          <p:cNvGraphicFramePr>
            <a:graphicFrameLocks noGrp="1"/>
          </p:cNvGraphicFramePr>
          <p:nvPr/>
        </p:nvGraphicFramePr>
        <p:xfrm>
          <a:off x="323850" y="1214438"/>
          <a:ext cx="7923213" cy="4483100"/>
        </p:xfrm>
        <a:graphic>
          <a:graphicData uri="http://schemas.openxmlformats.org/drawingml/2006/table">
            <a:tbl>
              <a:tblPr/>
              <a:tblGrid>
                <a:gridCol w="6530301">
                  <a:extLst>
                    <a:ext uri="{9D8B030D-6E8A-4147-A177-3AD203B41FA5}">
                      <a16:colId xmlns:a16="http://schemas.microsoft.com/office/drawing/2014/main" val="20000"/>
                    </a:ext>
                  </a:extLst>
                </a:gridCol>
                <a:gridCol w="1392912">
                  <a:extLst>
                    <a:ext uri="{9D8B030D-6E8A-4147-A177-3AD203B41FA5}">
                      <a16:colId xmlns:a16="http://schemas.microsoft.com/office/drawing/2014/main" val="20001"/>
                    </a:ext>
                  </a:extLst>
                </a:gridCol>
              </a:tblGrid>
              <a:tr h="10515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336600"/>
                          </a:solidFill>
                          <a:effectLst>
                            <a:outerShdw blurRad="38100" dist="38100" dir="2700000" algn="tl">
                              <a:srgbClr val="C0C0C0"/>
                            </a:outerShdw>
                          </a:effectLst>
                          <a:latin typeface="Cambria" pitchFamily="18" charset="0"/>
                          <a:ea typeface="Calibri" pitchFamily="34" charset="0"/>
                          <a:cs typeface="Times New Roman" pitchFamily="18" charset="0"/>
                        </a:rPr>
                        <a:t>Topic of the course</a:t>
                      </a:r>
                      <a:r>
                        <a:rPr kumimoji="0" lang="uk-UA" sz="2300" b="1" i="0" u="none" strike="noStrike" cap="none" normalizeH="0" baseline="0" dirty="0" smtClean="0">
                          <a:ln>
                            <a:noFill/>
                          </a:ln>
                          <a:solidFill>
                            <a:srgbClr val="336600"/>
                          </a:solidFill>
                          <a:effectLst>
                            <a:outerShdw blurRad="38100" dist="38100" dir="2700000" algn="tl">
                              <a:srgbClr val="C0C0C0"/>
                            </a:outerShdw>
                          </a:effectLst>
                          <a:latin typeface="Cambria" pitchFamily="18" charset="0"/>
                          <a:ea typeface="Calibri" pitchFamily="34" charset="0"/>
                          <a:cs typeface="Times New Roman" pitchFamily="18" charset="0"/>
                        </a:rPr>
                        <a:t> </a:t>
                      </a:r>
                      <a:r>
                        <a:rPr kumimoji="0" lang="en-US" sz="2300" b="1" i="0" u="none" strike="noStrike" cap="none" normalizeH="0" baseline="0" dirty="0" smtClean="0">
                          <a:ln>
                            <a:noFill/>
                          </a:ln>
                          <a:solidFill>
                            <a:srgbClr val="336600"/>
                          </a:solidFill>
                          <a:effectLst>
                            <a:outerShdw blurRad="38100" dist="38100" dir="2700000" algn="tl">
                              <a:srgbClr val="C0C0C0"/>
                            </a:outerShdw>
                          </a:effectLst>
                          <a:latin typeface="Cambria" pitchFamily="18" charset="0"/>
                          <a:ea typeface="Calibri" pitchFamily="34" charset="0"/>
                          <a:cs typeface="Times New Roman" pitchFamily="18" charset="0"/>
                        </a:rPr>
                        <a:t>on </a:t>
                      </a:r>
                      <a:r>
                        <a:rPr kumimoji="0" lang="en-US" sz="2300" b="1" i="0" u="none" strike="noStrike" cap="none" normalizeH="0" baseline="0" dirty="0" smtClean="0">
                          <a:ln>
                            <a:noFill/>
                          </a:ln>
                          <a:solidFill>
                            <a:srgbClr val="336600"/>
                          </a:solidFill>
                          <a:effectLst>
                            <a:outerShdw blurRad="38100" dist="38100" dir="2700000" algn="tl">
                              <a:srgbClr val="C0C0C0"/>
                            </a:outerShdw>
                          </a:effectLst>
                          <a:latin typeface="Cambria" pitchFamily="18" charset="0"/>
                          <a:cs typeface="Arial" charset="0"/>
                        </a:rPr>
                        <a:t>nuclear security culture (NSC) </a:t>
                      </a:r>
                      <a:endParaRPr kumimoji="0" lang="ru-RU" sz="2300" b="1" i="0" u="none" strike="noStrike" cap="none" normalizeH="0" baseline="0" dirty="0" smtClean="0">
                        <a:ln>
                          <a:noFill/>
                        </a:ln>
                        <a:solidFill>
                          <a:srgbClr val="336600"/>
                        </a:solidFill>
                        <a:effectLst>
                          <a:outerShdw blurRad="38100" dist="38100" dir="2700000" algn="tl">
                            <a:srgbClr val="C0C0C0"/>
                          </a:outerShdw>
                        </a:effectLst>
                        <a:latin typeface="Cambria"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300" b="1" i="0" u="none" strike="noStrike" cap="none" normalizeH="0" baseline="0" dirty="0" smtClean="0">
                        <a:ln>
                          <a:noFill/>
                        </a:ln>
                        <a:solidFill>
                          <a:schemeClr val="tx1"/>
                        </a:solidFill>
                        <a:effectLst>
                          <a:outerShdw blurRad="38100" dist="38100" dir="2700000" algn="tl">
                            <a:srgbClr val="C0C0C0"/>
                          </a:outerShdw>
                        </a:effectLst>
                        <a:latin typeface="Cambria" pitchFamily="18" charset="0"/>
                        <a:cs typeface="Arial" charset="0"/>
                      </a:endParaRPr>
                    </a:p>
                  </a:txBody>
                  <a:tcPr marL="68577" marR="6857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Duration </a:t>
                      </a:r>
                      <a:r>
                        <a:rPr kumimoji="0" lang="ru-RU" sz="23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r>
                        <a:rPr kumimoji="0" lang="en-US" sz="23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hours</a:t>
                      </a:r>
                      <a:r>
                        <a:rPr kumimoji="0" lang="ru-RU" sz="23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51560">
                <a:tc>
                  <a:txBody>
                    <a:bodyPr/>
                    <a:lstStyle/>
                    <a:p>
                      <a:pPr marL="0" marR="0" lvl="0" indent="0" algn="just" defTabSz="914400" rtl="0" eaLnBrk="1" fontAlgn="base" latinLnBrk="0" hangingPunct="1">
                        <a:lnSpc>
                          <a:spcPct val="100000"/>
                        </a:lnSpc>
                        <a:spcBef>
                          <a:spcPts val="200"/>
                        </a:spcBef>
                        <a:spcAft>
                          <a:spcPts val="200"/>
                        </a:spcAft>
                        <a:buClrTx/>
                        <a:buSzTx/>
                        <a:buFontTx/>
                        <a:buNone/>
                        <a:tabLst>
                          <a:tab pos="0" algn="l"/>
                          <a:tab pos="539750" algn="l"/>
                        </a:tabLst>
                      </a:pPr>
                      <a:r>
                        <a:rPr kumimoji="0" lang="en-US"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NSC for mid-level managers of departments of physical protection, control and accounting of nuclear materials </a:t>
                      </a:r>
                      <a:endParaRPr kumimoji="0" lang="ru-RU"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endParaRP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ru-RU"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24</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39">
                <a:tc>
                  <a:txBody>
                    <a:bodyPr/>
                    <a:lstStyle/>
                    <a:p>
                      <a:pPr marL="0" marR="0" lvl="0" indent="0" algn="just" defTabSz="914400" rtl="0" eaLnBrk="1" fontAlgn="base" latinLnBrk="0" hangingPunct="1">
                        <a:lnSpc>
                          <a:spcPct val="100000"/>
                        </a:lnSpc>
                        <a:spcBef>
                          <a:spcPts val="200"/>
                        </a:spcBef>
                        <a:spcAft>
                          <a:spcPts val="200"/>
                        </a:spcAft>
                        <a:buClrTx/>
                        <a:buSzTx/>
                        <a:buFontTx/>
                        <a:buNone/>
                        <a:tabLst/>
                      </a:pPr>
                      <a:r>
                        <a:rPr kumimoji="0" lang="en-US"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NSC for high-level manager on physical protection, control and accounting of nuclear materials </a:t>
                      </a:r>
                      <a:endParaRPr kumimoji="0" lang="ru-RU"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endParaRP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20</a:t>
                      </a:r>
                      <a:endParaRPr kumimoji="0" lang="ru-RU"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endParaRP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8950">
                <a:tc>
                  <a:txBody>
                    <a:bodyPr/>
                    <a:lstStyle/>
                    <a:p>
                      <a:pPr marL="0" marR="0" lvl="0" indent="0" algn="just" defTabSz="914400" rtl="0" eaLnBrk="1" fontAlgn="base" latinLnBrk="0" hangingPunct="1">
                        <a:lnSpc>
                          <a:spcPct val="100000"/>
                        </a:lnSpc>
                        <a:spcBef>
                          <a:spcPts val="200"/>
                        </a:spcBef>
                        <a:spcAft>
                          <a:spcPts val="200"/>
                        </a:spcAft>
                        <a:buClrTx/>
                        <a:buSzTx/>
                        <a:buFontTx/>
                        <a:buNone/>
                        <a:tabLst/>
                      </a:pPr>
                      <a:r>
                        <a:rPr kumimoji="0" lang="en-US" sz="2300" b="0" i="0" u="none" strike="noStrike" cap="none" normalizeH="0" baseline="0" dirty="0" smtClean="0">
                          <a:ln>
                            <a:noFill/>
                          </a:ln>
                          <a:solidFill>
                            <a:schemeClr val="tx1"/>
                          </a:solidFill>
                          <a:effectLst/>
                          <a:latin typeface="Cambria" pitchFamily="18" charset="0"/>
                          <a:cs typeface="Arial" charset="0"/>
                        </a:rPr>
                        <a:t>NSC for pro-force units’ officers</a:t>
                      </a:r>
                      <a:r>
                        <a:rPr kumimoji="0" lang="en-US"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 </a:t>
                      </a:r>
                      <a:endParaRPr kumimoji="0" lang="ru-RU"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endParaRP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12/24</a:t>
                      </a:r>
                      <a:endParaRPr kumimoji="0" lang="ru-RU"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endParaRP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8950">
                <a:tc>
                  <a:txBody>
                    <a:bodyPr/>
                    <a:lstStyle/>
                    <a:p>
                      <a:pPr marL="0" marR="0" lvl="0" indent="0" algn="just" defTabSz="914400" rtl="0" eaLnBrk="1" fontAlgn="base" latinLnBrk="0" hangingPunct="1">
                        <a:lnSpc>
                          <a:spcPct val="100000"/>
                        </a:lnSpc>
                        <a:spcBef>
                          <a:spcPts val="200"/>
                        </a:spcBef>
                        <a:spcAft>
                          <a:spcPts val="200"/>
                        </a:spcAft>
                        <a:buClrTx/>
                        <a:buSzTx/>
                        <a:buFontTx/>
                        <a:buNone/>
                        <a:tabLst/>
                      </a:pPr>
                      <a:r>
                        <a:rPr kumimoji="0" lang="en-US"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NSC for NSC’ coordinators at nuclear facilities </a:t>
                      </a:r>
                      <a:endParaRPr kumimoji="0" lang="ru-RU"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endParaRP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ru-RU" sz="23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36</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40">
                <a:tc>
                  <a:txBody>
                    <a:bodyPr/>
                    <a:lstStyle/>
                    <a:p>
                      <a:pPr marL="0" marR="0" lvl="0" indent="0" algn="just" defTabSz="914400" rtl="0" eaLnBrk="1" fontAlgn="base" latinLnBrk="0" hangingPunct="1">
                        <a:lnSpc>
                          <a:spcPct val="100000"/>
                        </a:lnSpc>
                        <a:spcBef>
                          <a:spcPts val="200"/>
                        </a:spcBef>
                        <a:spcAft>
                          <a:spcPts val="200"/>
                        </a:spcAft>
                        <a:buClrTx/>
                        <a:buSzTx/>
                        <a:buFontTx/>
                        <a:buNone/>
                        <a:tabLst/>
                      </a:pPr>
                      <a:r>
                        <a:rPr kumimoji="0" lang="en-US"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NSC for responsible persons for NSC at nuclear facility's departments</a:t>
                      </a:r>
                      <a:endParaRPr kumimoji="0" lang="ru-RU"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endParaRP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ru-RU" sz="23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15</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4851</TotalTime>
  <Words>1727</Words>
  <Application>Microsoft Office PowerPoint</Application>
  <PresentationFormat>Экран (4:3)</PresentationFormat>
  <Paragraphs>290</Paragraphs>
  <Slides>34</Slides>
  <Notes>20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34</vt:i4>
      </vt:variant>
    </vt:vector>
  </HeadingPairs>
  <TitlesOfParts>
    <vt:vector size="42" baseType="lpstr">
      <vt:lpstr>Arial</vt:lpstr>
      <vt:lpstr>Calibri</vt:lpstr>
      <vt:lpstr>Cambria</vt:lpstr>
      <vt:lpstr>Wingdings</vt:lpstr>
      <vt:lpstr>Wingdings 2</vt:lpstr>
      <vt:lpstr>Times New Roman</vt:lpstr>
      <vt:lpstr>Тема Office</vt:lpstr>
      <vt:lpstr>Corel PHOTO-PAINT 8.0 Image</vt:lpstr>
      <vt:lpstr>   </vt:lpstr>
      <vt:lpstr>BACKGROUND</vt:lpstr>
      <vt:lpstr>TRAINING ACTIVITIES</vt:lpstr>
      <vt:lpstr>TRAINING AUDIENCE</vt:lpstr>
      <vt:lpstr>TRAINING AUDIENCE</vt:lpstr>
      <vt:lpstr> TRAINING ACTIVITIES </vt:lpstr>
      <vt:lpstr>Презентация PowerPoint</vt:lpstr>
      <vt:lpstr>Презентация PowerPoint</vt:lpstr>
      <vt:lpstr>Презентация PowerPoint</vt:lpstr>
      <vt:lpstr>Презентация PowerPoint</vt:lpstr>
      <vt:lpstr>Презентация PowerPoint</vt:lpstr>
      <vt:lpstr> TRAINING ACTIVITIES  </vt:lpstr>
      <vt:lpstr> TRAINING COURSES </vt:lpstr>
      <vt:lpstr> Non-Destructive Analysis Laboratory</vt:lpstr>
      <vt:lpstr>Neutron analysis laboratory equipment includes:</vt:lpstr>
      <vt:lpstr>Gamma-ray analysis lab equipment includes:</vt:lpstr>
      <vt:lpstr>Gamma-ray analysis lab equipment includes:</vt:lpstr>
      <vt:lpstr>MC&amp;A CLASS</vt:lpstr>
      <vt:lpstr>TRAINING ACTIVITIES</vt:lpstr>
      <vt:lpstr> “NPP with elements of the physical protection system” Interactive Complex  (“NPP with PPS elements ” IC)</vt:lpstr>
      <vt:lpstr>“NPP with PPS elements” IC</vt:lpstr>
      <vt:lpstr>EXTERIOR TRAINING SITE</vt:lpstr>
      <vt:lpstr>Exterior Training Site</vt:lpstr>
      <vt:lpstr>Exterior Training Site</vt:lpstr>
      <vt:lpstr>Exterior Training Site</vt:lpstr>
      <vt:lpstr> TRAINING COURSES </vt:lpstr>
      <vt:lpstr>TRAINING ACTIVITIES</vt:lpstr>
      <vt:lpstr>TRAINING ACTIVITIES</vt:lpstr>
      <vt:lpstr>GKTC ACTIVITY</vt:lpstr>
      <vt:lpstr>GKTC ACTIVITY</vt:lpstr>
      <vt:lpstr>GKTC ACTIVITY</vt:lpstr>
      <vt:lpstr>GKTC ACTIVITY</vt:lpstr>
      <vt:lpstr>SUMMARY</vt:lpstr>
      <vt:lpstr>Презентация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Results of US-Ukrainian Cooperation in the Area of Nuclear Material Control, Accounting and Physical Protection, 1997-2012</dc:title>
  <dc:creator>GKTC</dc:creator>
  <cp:lastModifiedBy>Serg Drapey</cp:lastModifiedBy>
  <cp:revision>452</cp:revision>
  <cp:lastPrinted>2019-05-28T09:38:49Z</cp:lastPrinted>
  <dcterms:created xsi:type="dcterms:W3CDTF">2012-07-01T13:41:21Z</dcterms:created>
  <dcterms:modified xsi:type="dcterms:W3CDTF">2019-11-29T07:05:13Z</dcterms:modified>
</cp:coreProperties>
</file>