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3"/>
  </p:notesMasterIdLst>
  <p:sldIdLst>
    <p:sldId id="256" r:id="rId3"/>
    <p:sldId id="306" r:id="rId4"/>
    <p:sldId id="308" r:id="rId5"/>
    <p:sldId id="309" r:id="rId6"/>
    <p:sldId id="305" r:id="rId7"/>
    <p:sldId id="311" r:id="rId8"/>
    <p:sldId id="313" r:id="rId9"/>
    <p:sldId id="307" r:id="rId10"/>
    <p:sldId id="316" r:id="rId11"/>
    <p:sldId id="317" r:id="rId1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227BDC"/>
    <a:srgbClr val="82EFF4"/>
    <a:srgbClr val="EACBB4"/>
    <a:srgbClr val="B9E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501" autoAdjust="0"/>
  </p:normalViewPr>
  <p:slideViewPr>
    <p:cSldViewPr>
      <p:cViewPr>
        <p:scale>
          <a:sx n="66" d="100"/>
          <a:sy n="66" d="100"/>
        </p:scale>
        <p:origin x="-28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F42DA-1F75-4678-9450-FDEE88B71978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0E752-A649-4AF0-88BA-A0BBD2EE8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014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0E752-A649-4AF0-88BA-A0BBD2EE8A8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09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55789B-6116-4936-8358-4283A2269B93}" type="slidenum">
              <a:rPr lang="en-GB" altLang="en-US" sz="1200"/>
              <a:pPr eaLnBrk="1" hangingPunct="1"/>
              <a:t>10</a:t>
            </a:fld>
            <a:endParaRPr lang="en-GB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869950"/>
            <a:ext cx="4625975" cy="34702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30750"/>
            <a:ext cx="4984750" cy="4203700"/>
          </a:xfrm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55789B-6116-4936-8358-4283A2269B93}" type="slidenum">
              <a:rPr lang="en-GB" altLang="en-US" sz="1200"/>
              <a:pPr eaLnBrk="1" hangingPunct="1"/>
              <a:t>2</a:t>
            </a:fld>
            <a:endParaRPr lang="en-GB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869950"/>
            <a:ext cx="4625975" cy="34702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30750"/>
            <a:ext cx="4984750" cy="4203700"/>
          </a:xfrm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55789B-6116-4936-8358-4283A2269B93}" type="slidenum">
              <a:rPr lang="en-GB" altLang="en-US" sz="1200"/>
              <a:pPr eaLnBrk="1" hangingPunct="1"/>
              <a:t>3</a:t>
            </a:fld>
            <a:endParaRPr lang="en-GB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869950"/>
            <a:ext cx="4625975" cy="34702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30750"/>
            <a:ext cx="4984750" cy="4203700"/>
          </a:xfrm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55789B-6116-4936-8358-4283A2269B93}" type="slidenum">
              <a:rPr lang="en-GB" altLang="en-US" sz="1200"/>
              <a:pPr eaLnBrk="1" hangingPunct="1"/>
              <a:t>4</a:t>
            </a:fld>
            <a:endParaRPr lang="en-GB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869950"/>
            <a:ext cx="4625975" cy="34702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30750"/>
            <a:ext cx="4984750" cy="4203700"/>
          </a:xfrm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55789B-6116-4936-8358-4283A2269B93}" type="slidenum">
              <a:rPr lang="en-GB" altLang="en-US" sz="1200"/>
              <a:pPr eaLnBrk="1" hangingPunct="1"/>
              <a:t>5</a:t>
            </a:fld>
            <a:endParaRPr lang="en-GB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869950"/>
            <a:ext cx="4625975" cy="34702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30750"/>
            <a:ext cx="4984750" cy="4203700"/>
          </a:xfrm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26D83-2E34-4FDC-90EB-4F5E0C0EFCA2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530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55789B-6116-4936-8358-4283A2269B93}" type="slidenum">
              <a:rPr lang="en-GB" altLang="en-US" sz="1200"/>
              <a:pPr eaLnBrk="1" hangingPunct="1"/>
              <a:t>7</a:t>
            </a:fld>
            <a:endParaRPr lang="en-GB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869950"/>
            <a:ext cx="4625975" cy="34702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30750"/>
            <a:ext cx="4984750" cy="4203700"/>
          </a:xfrm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55789B-6116-4936-8358-4283A2269B93}" type="slidenum">
              <a:rPr lang="en-GB" altLang="en-US" sz="1200"/>
              <a:pPr eaLnBrk="1" hangingPunct="1"/>
              <a:t>8</a:t>
            </a:fld>
            <a:endParaRPr lang="en-GB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869950"/>
            <a:ext cx="4625975" cy="34702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30750"/>
            <a:ext cx="4984750" cy="4203700"/>
          </a:xfrm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55789B-6116-4936-8358-4283A2269B93}" type="slidenum">
              <a:rPr lang="en-GB" altLang="en-US" sz="1200"/>
              <a:pPr eaLnBrk="1" hangingPunct="1"/>
              <a:t>9</a:t>
            </a:fld>
            <a:endParaRPr lang="en-GB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869950"/>
            <a:ext cx="4625975" cy="34702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30750"/>
            <a:ext cx="4984750" cy="4203700"/>
          </a:xfrm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1" name="Group 5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9462" name="Picture 6" descr="ONRlogo-pp300dp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0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130425"/>
            <a:ext cx="7848600" cy="1470025"/>
          </a:xfrm>
        </p:spPr>
        <p:txBody>
          <a:bodyPr/>
          <a:lstStyle>
            <a:lvl1pPr algn="l">
              <a:defRPr sz="4800" b="1" smtClean="0"/>
            </a:lvl1pPr>
          </a:lstStyle>
          <a:p>
            <a:pPr lvl="0"/>
            <a:r>
              <a:rPr lang="en-GB" altLang="en-US" noProof="0" smtClean="0"/>
              <a:t>Presentation title here in</a:t>
            </a:r>
            <a:br>
              <a:rPr lang="en-GB" altLang="en-US" noProof="0" smtClean="0"/>
            </a:br>
            <a:r>
              <a:rPr lang="en-GB" altLang="en-US" noProof="0" smtClean="0"/>
              <a:t>Arial Bold 48pt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>
            <a:lvl1pPr marL="0" indent="0">
              <a:buFontTx/>
              <a:buNone/>
              <a:defRPr sz="3200" smtClean="0"/>
            </a:lvl1pPr>
          </a:lstStyle>
          <a:p>
            <a:pPr lvl="0"/>
            <a:r>
              <a:rPr lang="en-GB" altLang="en-US" noProof="0" smtClean="0"/>
              <a:t>Presenters name here</a:t>
            </a:r>
          </a:p>
          <a:p>
            <a:pPr lvl="0"/>
            <a:r>
              <a:rPr lang="en-GB" altLang="en-US" noProof="0" smtClean="0"/>
              <a:t>in Arial Regular 32pt</a:t>
            </a:r>
          </a:p>
        </p:txBody>
      </p:sp>
      <p:pic>
        <p:nvPicPr>
          <p:cNvPr id="19460" name="Picture 7" descr="ONRlogo-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0463"/>
            <a:ext cx="183515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449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47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79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368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943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5E03-8C60-BD49-84E7-96FEAD410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329F-A35A-A54C-812D-C4AB23E499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39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5E03-8C60-BD49-84E7-96FEAD410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329F-A35A-A54C-812D-C4AB23E499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75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5E03-8C60-BD49-84E7-96FEAD410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329F-A35A-A54C-812D-C4AB23E499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06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0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443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40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8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8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47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709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4"/>
            <a:endParaRPr lang="en-GB" altLang="en-US" smtClean="0"/>
          </a:p>
        </p:txBody>
      </p:sp>
      <p:pic>
        <p:nvPicPr>
          <p:cNvPr id="1028" name="Picture 7" descr="ONRlogo-PP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0463"/>
            <a:ext cx="183515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8BC5E03-8C60-BD49-84E7-96FEAD410BD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1/29/2020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72C6329F-A35A-A54C-812D-C4AB23E499F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ONRlogo-PP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0463"/>
            <a:ext cx="206533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13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r.org.uk/syaps/security-assessment-principles-2017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9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67" name="Picture 7" descr="ONRlogo-pp300dpi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0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628800"/>
            <a:ext cx="8640960" cy="4248472"/>
          </a:xfrm>
        </p:spPr>
        <p:txBody>
          <a:bodyPr/>
          <a:lstStyle/>
          <a:p>
            <a:pPr algn="l" eaLnBrk="1" hangingPunct="1"/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ONR Regulatory Experiences of Adopting Outcome Focused Nuclear Security Regulation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800" dirty="0" smtClean="0"/>
              <a:t>International Conference on Nuclear Security</a:t>
            </a:r>
            <a:br>
              <a:rPr lang="en-GB" sz="2800" dirty="0" smtClean="0"/>
            </a:br>
            <a:r>
              <a:rPr lang="en-GB" sz="2800" dirty="0" smtClean="0"/>
              <a:t>Vienna  – 13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February 2020</a:t>
            </a:r>
            <a:endParaRPr lang="en-GB" sz="28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6041380"/>
            <a:ext cx="8568952" cy="600472"/>
          </a:xfrm>
        </p:spPr>
        <p:txBody>
          <a:bodyPr/>
          <a:lstStyle/>
          <a:p>
            <a:pPr algn="l">
              <a:spcBef>
                <a:spcPts val="1200"/>
              </a:spcBef>
            </a:pPr>
            <a:r>
              <a:rPr lang="en-GB" altLang="en-US" sz="2400" dirty="0" smtClean="0"/>
              <a:t>Dan Hasted – ONR Superintending Inspector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8148"/>
            <a:ext cx="8664222" cy="649111"/>
          </a:xfrm>
          <a:prstGeom prst="rect">
            <a:avLst/>
          </a:prstGeom>
          <a:solidFill>
            <a:srgbClr val="006D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5704" y="301037"/>
            <a:ext cx="812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Summary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1047678"/>
            <a:ext cx="8664222" cy="26099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353333" y="1340768"/>
            <a:ext cx="8310889" cy="475252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Implementing Outcome focused Regulation:</a:t>
            </a:r>
          </a:p>
          <a:p>
            <a:pPr marL="711200" indent="-347663">
              <a:lnSpc>
                <a:spcPct val="90000"/>
              </a:lnSpc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Difficult and complex, it needs commitment in terms of resource and time to implement (circa 10 years)</a:t>
            </a:r>
          </a:p>
          <a:p>
            <a:pPr marL="711200" indent="-347663">
              <a:lnSpc>
                <a:spcPct val="90000"/>
              </a:lnSpc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 not be appropriate in all scenarios – low hazard?</a:t>
            </a:r>
          </a:p>
          <a:p>
            <a:pPr marL="711200" indent="-347663">
              <a:lnSpc>
                <a:spcPct val="90000"/>
              </a:lnSpc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Highly effective at encouraging industry ownership for security and driving improvements to culture</a:t>
            </a:r>
          </a:p>
          <a:p>
            <a:pPr marL="711200" indent="-347663">
              <a:lnSpc>
                <a:spcPct val="90000"/>
              </a:lnSpc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greater assurance through requiring a better understanding of risk and more mature justification that security arrangements are adequate </a:t>
            </a:r>
          </a:p>
          <a:p>
            <a:pPr marL="711200" indent="-347663">
              <a:lnSpc>
                <a:spcPct val="90000"/>
              </a:lnSpc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Encourages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innovation and provides necessary flexibility to cater for dynamic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threats and new technologies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1200" indent="-347663">
              <a:lnSpc>
                <a:spcPct val="90000"/>
              </a:lnSpc>
            </a:pPr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8148"/>
            <a:ext cx="8664222" cy="649111"/>
          </a:xfrm>
          <a:prstGeom prst="rect">
            <a:avLst/>
          </a:prstGeom>
          <a:solidFill>
            <a:srgbClr val="006D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5704" y="301037"/>
            <a:ext cx="812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Introduction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1047678"/>
            <a:ext cx="8664222" cy="26099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353334" y="1340768"/>
            <a:ext cx="8467138" cy="475252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to cover:</a:t>
            </a:r>
          </a:p>
          <a:p>
            <a:pPr marL="801688" indent="-530225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UK Nuclear Security Legislation</a:t>
            </a:r>
          </a:p>
          <a:p>
            <a:pPr marL="801688" indent="-530225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Where we were</a:t>
            </a:r>
          </a:p>
          <a:p>
            <a:pPr marL="801688" indent="-530225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Transition Phase 1</a:t>
            </a:r>
          </a:p>
          <a:p>
            <a:pPr marL="801688" indent="-530225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Transition Phase 2</a:t>
            </a:r>
          </a:p>
          <a:p>
            <a:pPr marL="801688" indent="-530225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</a:p>
          <a:p>
            <a:pPr marL="801688" indent="-530225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</a:p>
          <a:p>
            <a:pPr marL="801688" indent="-530225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894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8148"/>
            <a:ext cx="8664222" cy="649111"/>
          </a:xfrm>
          <a:prstGeom prst="rect">
            <a:avLst/>
          </a:prstGeom>
          <a:solidFill>
            <a:srgbClr val="006D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5704" y="301037"/>
            <a:ext cx="812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UK Nuclear Security Legislation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1047678"/>
            <a:ext cx="8664222" cy="26099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384830" y="1196752"/>
            <a:ext cx="8579658" cy="511256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Nuclear Industries Security Regulations 2003 require:</a:t>
            </a:r>
          </a:p>
          <a:p>
            <a:pPr marL="723900" indent="-361950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Licensed  sites to have a site security plan approved by ONR</a:t>
            </a:r>
          </a:p>
          <a:p>
            <a:pPr marL="723900" indent="-361950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arrangements in the security plan to be complied with at all times</a:t>
            </a:r>
          </a:p>
          <a:p>
            <a:pPr marL="723900" indent="-361950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that the security plan arrangements must cover (e.g. security of nuclear material and sensitive nuclear information)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Importantly, the Regulations </a:t>
            </a:r>
            <a:r>
              <a:rPr lang="en-GB" alt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en-GB" alt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state what those security arrangements should be. 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272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8148"/>
            <a:ext cx="8664222" cy="649111"/>
          </a:xfrm>
          <a:prstGeom prst="rect">
            <a:avLst/>
          </a:prstGeom>
          <a:solidFill>
            <a:srgbClr val="006D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5704" y="301037"/>
            <a:ext cx="812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Where We Were – Technical Guidance and Requirements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1047678"/>
            <a:ext cx="8664222" cy="26099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385704" y="1281336"/>
            <a:ext cx="8467138" cy="475252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Guidance and Requirements documents:</a:t>
            </a:r>
          </a:p>
          <a:p>
            <a:pPr marL="723900" indent="-361950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Intended to provide useful guidance on what security standards, procedures and arrangements might be appropriate</a:t>
            </a:r>
          </a:p>
          <a:p>
            <a:pPr marL="723900" indent="-361950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legislation or prescriptive</a:t>
            </a:r>
          </a:p>
          <a:p>
            <a:pPr marL="723900" indent="-361950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Licensees copied or referenced large sections into their own security plans</a:t>
            </a:r>
          </a:p>
          <a:p>
            <a:pPr marL="723900" indent="-361950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Regulator and industry drifted down path of prescription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alt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642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8148"/>
            <a:ext cx="8664222" cy="649111"/>
          </a:xfrm>
          <a:prstGeom prst="rect">
            <a:avLst/>
          </a:prstGeom>
          <a:solidFill>
            <a:srgbClr val="006D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5703" y="301037"/>
            <a:ext cx="8578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Transition Phase 1 – NORMS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844527"/>
            <a:ext cx="8664222" cy="26099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385703" y="1258204"/>
            <a:ext cx="8229600" cy="490709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Objectives, Requirements and Model Standards document published in 2012. Intended to be:</a:t>
            </a:r>
          </a:p>
          <a:p>
            <a:pPr marL="723900" indent="-361950">
              <a:lnSpc>
                <a:spcPct val="90000"/>
              </a:lnSpc>
            </a:pPr>
            <a:r>
              <a:rPr lang="en-GB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Goal setting and objective focused</a:t>
            </a:r>
          </a:p>
          <a:p>
            <a:pPr marL="723900" indent="-361950">
              <a:lnSpc>
                <a:spcPct val="90000"/>
              </a:lnSpc>
            </a:pPr>
            <a:r>
              <a:rPr lang="en-GB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Flexible and enabling, encouraging innovation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However:</a:t>
            </a:r>
          </a:p>
          <a:p>
            <a:pPr marL="723900" indent="-3619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Too </a:t>
            </a: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tactical and </a:t>
            </a:r>
            <a:r>
              <a:rPr lang="en-GB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directive in tone</a:t>
            </a:r>
            <a:endParaRPr lang="en-GB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-3619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Lack of clarity between the objectives, requirements and model standards </a:t>
            </a:r>
          </a:p>
          <a:p>
            <a:pPr marL="723900" indent="-3619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Conditions not right to exploit opportunity – culture of prescription embedded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524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69048" y="3356992"/>
            <a:ext cx="3980656" cy="24015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8148"/>
            <a:ext cx="8664222" cy="649111"/>
          </a:xfrm>
          <a:prstGeom prst="rect">
            <a:avLst/>
          </a:prstGeom>
          <a:solidFill>
            <a:srgbClr val="006D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704" y="301037"/>
            <a:ext cx="812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white"/>
                </a:solidFill>
                <a:latin typeface="Arial"/>
                <a:cs typeface="Arial"/>
              </a:rPr>
              <a:t>Transition Phase </a:t>
            </a:r>
            <a:r>
              <a:rPr lang="en-US" sz="2000" b="1" dirty="0">
                <a:solidFill>
                  <a:prstClr val="white"/>
                </a:solidFill>
                <a:latin typeface="Arial"/>
                <a:cs typeface="Arial"/>
              </a:rPr>
              <a:t>2</a:t>
            </a:r>
            <a:r>
              <a:rPr lang="en-US" sz="2000" b="1" dirty="0" smtClean="0">
                <a:solidFill>
                  <a:prstClr val="white"/>
                </a:solidFill>
                <a:latin typeface="Arial"/>
                <a:cs typeface="Arial"/>
              </a:rPr>
              <a:t> - </a:t>
            </a:r>
            <a:r>
              <a:rPr lang="en-US" sz="2000" b="1" dirty="0" err="1" smtClean="0">
                <a:solidFill>
                  <a:prstClr val="white"/>
                </a:solidFill>
                <a:latin typeface="Arial"/>
                <a:cs typeface="Arial"/>
              </a:rPr>
              <a:t>SyAPs</a:t>
            </a:r>
            <a:endParaRPr lang="en-US" sz="20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566033"/>
            <a:ext cx="3358612" cy="185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from: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Prescriptive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 safety &amp; security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Assertion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(Do/Check)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 to ..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67231" y="3356991"/>
            <a:ext cx="3980656" cy="24015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397" y="3629300"/>
            <a:ext cx="3384324" cy="185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to: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b="1" dirty="0" smtClean="0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Outcome-focused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b="1" dirty="0" smtClean="0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Aligned safety &amp; security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b="1" dirty="0" smtClean="0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b="1" dirty="0" smtClean="0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Assure (Validate/Regulate)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b="1" dirty="0" smtClean="0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Owned by …</a:t>
            </a:r>
          </a:p>
        </p:txBody>
      </p:sp>
      <p:sp>
        <p:nvSpPr>
          <p:cNvPr id="10" name="Pentagon 9"/>
          <p:cNvSpPr/>
          <p:nvPr/>
        </p:nvSpPr>
        <p:spPr>
          <a:xfrm>
            <a:off x="4149311" y="3878232"/>
            <a:ext cx="816086" cy="1359057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56" y="1717538"/>
            <a:ext cx="8147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The NORMS implementation review set the objectives for the next phase in the transition – eventually  termed the Security Assessment Principles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71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8148"/>
            <a:ext cx="8664222" cy="649111"/>
          </a:xfrm>
          <a:prstGeom prst="rect">
            <a:avLst/>
          </a:prstGeom>
          <a:solidFill>
            <a:srgbClr val="006D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5703" y="301037"/>
            <a:ext cx="8278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Transition Phase 2 - </a:t>
            </a:r>
            <a:r>
              <a:rPr lang="en-US" sz="2000" b="1" dirty="0" err="1" smtClean="0">
                <a:solidFill>
                  <a:schemeClr val="bg1"/>
                </a:solidFill>
                <a:latin typeface="Arial"/>
                <a:cs typeface="Arial"/>
              </a:rPr>
              <a:t>SyAPs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844527"/>
            <a:ext cx="8664222" cy="26099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410162" y="1196752"/>
            <a:ext cx="8254060" cy="511256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Security Assessment Principles were a radical departure:</a:t>
            </a:r>
          </a:p>
          <a:p>
            <a:pPr marL="723900" indent="-361950">
              <a:lnSpc>
                <a:spcPct val="90000"/>
              </a:lnSpc>
            </a:pPr>
            <a:r>
              <a:rPr lang="en-GB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Written for ONR inspectors to assess adequacy of security plans – Not a manual for licensees!</a:t>
            </a:r>
          </a:p>
          <a:p>
            <a:pPr marL="723900" indent="-361950">
              <a:lnSpc>
                <a:spcPct val="90000"/>
              </a:lnSpc>
            </a:pPr>
            <a:r>
              <a:rPr lang="en-GB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High level and principle based – no model standards</a:t>
            </a:r>
          </a:p>
          <a:p>
            <a:pPr marL="723900" indent="-361950">
              <a:lnSpc>
                <a:spcPct val="90000"/>
              </a:lnSpc>
            </a:pPr>
            <a:r>
              <a:rPr lang="en-GB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Greater emphasis on strategic issues (e.g. governance, culture and competence management)</a:t>
            </a:r>
          </a:p>
          <a:p>
            <a:pPr marL="723900" indent="-361950">
              <a:lnSpc>
                <a:spcPct val="90000"/>
              </a:lnSpc>
            </a:pPr>
            <a:r>
              <a:rPr lang="en-GB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Forced licensees to understand risks and fully justify adequacy of security arrangements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010" y="598993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hlinkClick r:id="rId3"/>
              </a:rPr>
              <a:t>Available at http</a:t>
            </a:r>
            <a:r>
              <a:rPr lang="en-GB" u="sng" dirty="0">
                <a:hlinkClick r:id="rId3"/>
              </a:rPr>
              <a:t>://www.onr.org.uk/syaps/security-assessment-principles-2017.pdf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291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8148"/>
            <a:ext cx="8664222" cy="649111"/>
          </a:xfrm>
          <a:prstGeom prst="rect">
            <a:avLst/>
          </a:prstGeom>
          <a:solidFill>
            <a:srgbClr val="006D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5704" y="301037"/>
            <a:ext cx="812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Main Challenges and Learning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1047678"/>
            <a:ext cx="8664222" cy="26099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413741" y="1245332"/>
            <a:ext cx="8310890" cy="275973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challenges:</a:t>
            </a:r>
          </a:p>
          <a:p>
            <a:pPr marL="711200" indent="-347663">
              <a:spcBef>
                <a:spcPts val="600"/>
              </a:spcBef>
            </a:pPr>
            <a:r>
              <a:rPr lang="en-GB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Scale and complexity</a:t>
            </a:r>
          </a:p>
          <a:p>
            <a:pPr marL="1111250" lvl="1" indent="-347663">
              <a:spcBef>
                <a:spcPts val="600"/>
              </a:spcBef>
            </a:pPr>
            <a:r>
              <a:rPr lang="en-GB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of graded outcomes</a:t>
            </a:r>
          </a:p>
          <a:p>
            <a:pPr marL="1111250" lvl="1" indent="-347663">
              <a:spcBef>
                <a:spcPts val="600"/>
              </a:spcBef>
            </a:pPr>
            <a:r>
              <a:rPr lang="en-GB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Removal of Model Standards</a:t>
            </a:r>
          </a:p>
          <a:p>
            <a:pPr marL="711200" indent="-347663">
              <a:spcBef>
                <a:spcPts val="600"/>
              </a:spcBef>
            </a:pPr>
            <a:r>
              <a:rPr lang="en-GB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Culture of prescription</a:t>
            </a:r>
          </a:p>
          <a:p>
            <a:pPr marL="711200" indent="-347663">
              <a:spcBef>
                <a:spcPts val="600"/>
              </a:spcBef>
            </a:pPr>
            <a:r>
              <a:rPr lang="en-GB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Legislation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4005064"/>
            <a:ext cx="73803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Most valuable learning:</a:t>
            </a:r>
          </a:p>
          <a:p>
            <a:pPr marL="711200" indent="-3476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Stakeholder engagement </a:t>
            </a:r>
          </a:p>
          <a:p>
            <a:pPr marL="711200" indent="-3476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Integration with safety</a:t>
            </a:r>
          </a:p>
          <a:p>
            <a:pPr marL="711200" indent="-3476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marL="711200" indent="-3476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Be brave!</a:t>
            </a:r>
          </a:p>
        </p:txBody>
      </p:sp>
    </p:spTree>
    <p:extLst>
      <p:ext uri="{BB962C8B-B14F-4D97-AF65-F5344CB8AC3E}">
        <p14:creationId xmlns:p14="http://schemas.microsoft.com/office/powerpoint/2010/main" val="3452694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8148"/>
            <a:ext cx="8664222" cy="649111"/>
          </a:xfrm>
          <a:prstGeom prst="rect">
            <a:avLst/>
          </a:prstGeom>
          <a:solidFill>
            <a:srgbClr val="006D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5704" y="301037"/>
            <a:ext cx="812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Benefits </a:t>
            </a:r>
            <a:r>
              <a:rPr lang="en-US" sz="2000" b="1" dirty="0" err="1" smtClean="0">
                <a:solidFill>
                  <a:schemeClr val="bg1"/>
                </a:solidFill>
                <a:latin typeface="Arial"/>
                <a:cs typeface="Arial"/>
              </a:rPr>
              <a:t>Realisation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1047678"/>
            <a:ext cx="8664222" cy="26099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353333" y="1281336"/>
            <a:ext cx="8310890" cy="488396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Whilst not fully implemented, the following benefits are already evident: </a:t>
            </a:r>
          </a:p>
          <a:p>
            <a:pPr marL="711200" indent="-347663">
              <a:lnSpc>
                <a:spcPct val="90000"/>
              </a:lnSpc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Greater </a:t>
            </a:r>
            <a:r>
              <a:rPr lang="en-GB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integration </a:t>
            </a:r>
            <a:r>
              <a:rPr lang="en-GB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and more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interfaces with safety through alignment of approaches </a:t>
            </a:r>
          </a:p>
          <a:p>
            <a:pPr marL="711200" indent="-347663">
              <a:lnSpc>
                <a:spcPct val="90000"/>
              </a:lnSpc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Enhanced senior level understanding and support through use of similar language and concepts</a:t>
            </a:r>
          </a:p>
          <a:p>
            <a:pPr marL="711200" indent="-347663">
              <a:lnSpc>
                <a:spcPct val="90000"/>
              </a:lnSpc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Transfer of security ownership to licensees and the resultant improvements to culture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1200" indent="-347663">
              <a:lnSpc>
                <a:spcPct val="90000"/>
              </a:lnSpc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upskilling of workforce and the </a:t>
            </a:r>
            <a:r>
              <a:rPr lang="en-GB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professionalisation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security</a:t>
            </a:r>
          </a:p>
          <a:p>
            <a:pPr marL="711200" indent="-347663">
              <a:lnSpc>
                <a:spcPct val="90000"/>
              </a:lnSpc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Greater flexibility and adaptiveness to respond to changes in threat and operating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15436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542</Words>
  <Application>Microsoft Office PowerPoint</Application>
  <PresentationFormat>On-screen Show (4:3)</PresentationFormat>
  <Paragraphs>90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Office Theme</vt:lpstr>
      <vt:lpstr> ONR Regulatory Experiences of Adopting Outcome Focused Nuclear Security Regulation   International Conference on Nuclear Security Vienna  – 13th February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Health and Safety Executive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ONR PowerPoint Template Rev 1</dc:title>
  <dc:creator>Sean Jarman</dc:creator>
  <cp:lastModifiedBy>Name</cp:lastModifiedBy>
  <cp:revision>97</cp:revision>
  <cp:lastPrinted>2015-06-24T12:26:49Z</cp:lastPrinted>
  <dcterms:created xsi:type="dcterms:W3CDTF">2014-03-12T14:50:27Z</dcterms:created>
  <dcterms:modified xsi:type="dcterms:W3CDTF">2020-01-29T17:21:12Z</dcterms:modified>
</cp:coreProperties>
</file>