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2EE9AB8-737B-4D59-B570-57DCB124660C}" type="datetimeFigureOut">
              <a:rPr lang="fr-FR" smtClean="0"/>
              <a:t>04/11/2019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88D27B-7165-4B33-8312-7D69C542B992}"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EE9AB8-737B-4D59-B570-57DCB124660C}" type="datetimeFigureOut">
              <a:rPr lang="fr-FR" smtClean="0"/>
              <a:t>04/11/2019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88D27B-7165-4B33-8312-7D69C542B992}"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EE9AB8-737B-4D59-B570-57DCB124660C}" type="datetimeFigureOut">
              <a:rPr lang="fr-FR" smtClean="0"/>
              <a:t>04/11/2019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88D27B-7165-4B33-8312-7D69C542B992}"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EE9AB8-737B-4D59-B570-57DCB124660C}" type="datetimeFigureOut">
              <a:rPr lang="fr-FR" smtClean="0"/>
              <a:t>04/11/2019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88D27B-7165-4B33-8312-7D69C542B992}"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2EE9AB8-737B-4D59-B570-57DCB124660C}" type="datetimeFigureOut">
              <a:rPr lang="fr-FR" smtClean="0"/>
              <a:t>04/11/2019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88D27B-7165-4B33-8312-7D69C542B992}"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2EE9AB8-737B-4D59-B570-57DCB124660C}" type="datetimeFigureOut">
              <a:rPr lang="fr-FR" smtClean="0"/>
              <a:t>04/11/2019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88D27B-7165-4B33-8312-7D69C542B992}"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2EE9AB8-737B-4D59-B570-57DCB124660C}" type="datetimeFigureOut">
              <a:rPr lang="fr-FR" smtClean="0"/>
              <a:t>04/11/2019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188D27B-7165-4B33-8312-7D69C542B992}"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2EE9AB8-737B-4D59-B570-57DCB124660C}" type="datetimeFigureOut">
              <a:rPr lang="fr-FR" smtClean="0"/>
              <a:t>04/11/2019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188D27B-7165-4B33-8312-7D69C542B992}"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2EE9AB8-737B-4D59-B570-57DCB124660C}" type="datetimeFigureOut">
              <a:rPr lang="fr-FR" smtClean="0"/>
              <a:t>04/11/2019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188D27B-7165-4B33-8312-7D69C542B992}"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EE9AB8-737B-4D59-B570-57DCB124660C}" type="datetimeFigureOut">
              <a:rPr lang="fr-FR" smtClean="0"/>
              <a:t>04/11/2019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88D27B-7165-4B33-8312-7D69C542B992}"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2EE9AB8-737B-4D59-B570-57DCB124660C}" type="datetimeFigureOut">
              <a:rPr lang="fr-FR" smtClean="0"/>
              <a:t>04/11/2019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188D27B-7165-4B33-8312-7D69C542B992}"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EE9AB8-737B-4D59-B570-57DCB124660C}" type="datetimeFigureOut">
              <a:rPr lang="fr-FR" smtClean="0"/>
              <a:t>04/11/2019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88D27B-7165-4B33-8312-7D69C542B992}"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PRESENTATION</a:t>
            </a:r>
            <a:endParaRPr lang="fr-FR" dirty="0"/>
          </a:p>
        </p:txBody>
      </p:sp>
      <p:sp>
        <p:nvSpPr>
          <p:cNvPr id="3" name="Sous-titre 2"/>
          <p:cNvSpPr>
            <a:spLocks noGrp="1"/>
          </p:cNvSpPr>
          <p:nvPr>
            <p:ph type="subTitle" idx="1"/>
          </p:nvPr>
        </p:nvSpPr>
        <p:spPr/>
        <p:txBody>
          <a:bodyPr/>
          <a:lstStyle/>
          <a:p>
            <a:r>
              <a:rPr lang="fr-FR" dirty="0" smtClean="0"/>
              <a:t>Colonel Alain </a:t>
            </a:r>
            <a:r>
              <a:rPr lang="fr-FR" dirty="0"/>
              <a:t>N</a:t>
            </a:r>
            <a:r>
              <a:rPr lang="fr-FR" dirty="0" smtClean="0"/>
              <a:t>athan                ALLOGO NDONG</a:t>
            </a:r>
          </a:p>
          <a:p>
            <a:r>
              <a:rPr lang="fr-FR" dirty="0" smtClean="0"/>
              <a:t>Of Gabon</a:t>
            </a:r>
            <a:endParaRPr lang="fr-FR" dirty="0"/>
          </a:p>
        </p:txBody>
      </p:sp>
      <p:sp>
        <p:nvSpPr>
          <p:cNvPr id="5" name="ZoneTexte 4"/>
          <p:cNvSpPr txBox="1"/>
          <p:nvPr/>
        </p:nvSpPr>
        <p:spPr>
          <a:xfrm>
            <a:off x="7072330" y="428604"/>
            <a:ext cx="1214446" cy="369332"/>
          </a:xfrm>
          <a:prstGeom prst="rect">
            <a:avLst/>
          </a:prstGeom>
          <a:solidFill>
            <a:srgbClr val="92D050"/>
          </a:solidFill>
        </p:spPr>
        <p:txBody>
          <a:bodyPr wrap="square" rtlCol="0">
            <a:spAutoFit/>
          </a:bodyPr>
          <a:lstStyle/>
          <a:p>
            <a:endParaRPr lang="fr-FR" dirty="0"/>
          </a:p>
        </p:txBody>
      </p:sp>
      <p:sp>
        <p:nvSpPr>
          <p:cNvPr id="6" name="ZoneTexte 5"/>
          <p:cNvSpPr txBox="1"/>
          <p:nvPr/>
        </p:nvSpPr>
        <p:spPr>
          <a:xfrm>
            <a:off x="7072330" y="785794"/>
            <a:ext cx="1214446" cy="369332"/>
          </a:xfrm>
          <a:prstGeom prst="rect">
            <a:avLst/>
          </a:prstGeom>
          <a:solidFill>
            <a:srgbClr val="FFFF00"/>
          </a:solidFill>
        </p:spPr>
        <p:txBody>
          <a:bodyPr wrap="square" rtlCol="0">
            <a:spAutoFit/>
          </a:bodyPr>
          <a:lstStyle/>
          <a:p>
            <a:endParaRPr lang="fr-FR" dirty="0"/>
          </a:p>
        </p:txBody>
      </p:sp>
      <p:sp>
        <p:nvSpPr>
          <p:cNvPr id="7" name="ZoneTexte 6"/>
          <p:cNvSpPr txBox="1"/>
          <p:nvPr/>
        </p:nvSpPr>
        <p:spPr>
          <a:xfrm>
            <a:off x="7072330" y="1142984"/>
            <a:ext cx="1214446" cy="369332"/>
          </a:xfrm>
          <a:prstGeom prst="rect">
            <a:avLst/>
          </a:prstGeom>
          <a:solidFill>
            <a:schemeClr val="accent5"/>
          </a:solidFill>
        </p:spPr>
        <p:txBody>
          <a:bodyPr wrap="square" rtlCol="0">
            <a:spAutoFit/>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DRIVER</a:t>
            </a:r>
            <a:endParaRPr lang="fr-FR" dirty="0"/>
          </a:p>
        </p:txBody>
      </p:sp>
      <p:sp>
        <p:nvSpPr>
          <p:cNvPr id="3" name="Espace réservé du contenu 2"/>
          <p:cNvSpPr>
            <a:spLocks noGrp="1"/>
          </p:cNvSpPr>
          <p:nvPr>
            <p:ph idx="1"/>
          </p:nvPr>
        </p:nvSpPr>
        <p:spPr/>
        <p:txBody>
          <a:bodyPr>
            <a:normAutofit fontScale="25000" lnSpcReduction="20000"/>
          </a:bodyPr>
          <a:lstStyle/>
          <a:p>
            <a:pPr lvl="0"/>
            <a:r>
              <a:rPr lang="en-US" sz="5600" dirty="0"/>
              <a:t>Trained in the transport and recovery of Radioactive and Nuclear sources</a:t>
            </a:r>
            <a:endParaRPr lang="fr-FR" sz="5600" dirty="0"/>
          </a:p>
          <a:p>
            <a:pPr lvl="0"/>
            <a:r>
              <a:rPr lang="en-US" sz="5600" dirty="0"/>
              <a:t>The driver has a driver's license and his authorization to drive the vehicle of Transport of the sources </a:t>
            </a:r>
            <a:endParaRPr lang="fr-FR" sz="5600" dirty="0"/>
          </a:p>
          <a:p>
            <a:pPr lvl="0"/>
            <a:r>
              <a:rPr lang="en-US" sz="5600" dirty="0"/>
              <a:t>Check the condition of the vehicle</a:t>
            </a:r>
            <a:endParaRPr lang="fr-FR" sz="5600" dirty="0"/>
          </a:p>
          <a:p>
            <a:pPr lvl="0"/>
            <a:r>
              <a:rPr lang="en-US" sz="5600" dirty="0"/>
              <a:t>There must be source signage documents </a:t>
            </a:r>
            <a:endParaRPr lang="fr-FR" sz="5600" dirty="0"/>
          </a:p>
          <a:p>
            <a:pPr lvl="0"/>
            <a:r>
              <a:rPr lang="en-US" sz="5600" dirty="0"/>
              <a:t>Have the category of sources to transport: If category 1 and 2, it will take a police or gendarmerie escort  </a:t>
            </a:r>
            <a:endParaRPr lang="fr-FR" sz="5600" dirty="0"/>
          </a:p>
          <a:p>
            <a:pPr lvl="0"/>
            <a:r>
              <a:rPr lang="en-US" sz="5600" dirty="0"/>
              <a:t>Certificate of registration </a:t>
            </a:r>
            <a:endParaRPr lang="fr-FR" sz="5600" dirty="0"/>
          </a:p>
          <a:p>
            <a:pPr lvl="0"/>
            <a:r>
              <a:rPr lang="en-US" sz="5600" dirty="0"/>
              <a:t>Certificate of the technical visit </a:t>
            </a:r>
            <a:endParaRPr lang="fr-FR" sz="5600" dirty="0"/>
          </a:p>
          <a:p>
            <a:pPr lvl="0"/>
            <a:r>
              <a:rPr lang="en-US" sz="5600" dirty="0"/>
              <a:t>Insurance </a:t>
            </a:r>
            <a:endParaRPr lang="fr-FR" sz="5600" dirty="0"/>
          </a:p>
          <a:p>
            <a:pPr lvl="0"/>
            <a:r>
              <a:rPr lang="en-US" sz="5600" dirty="0"/>
              <a:t>Check the bill of lading,</a:t>
            </a:r>
            <a:endParaRPr lang="fr-FR" sz="5600" dirty="0"/>
          </a:p>
          <a:p>
            <a:pPr lvl="0"/>
            <a:r>
              <a:rPr lang="en-US" sz="5600" dirty="0"/>
              <a:t>the number of packages,</a:t>
            </a:r>
            <a:endParaRPr lang="fr-FR" sz="5600" dirty="0"/>
          </a:p>
          <a:p>
            <a:pPr lvl="0"/>
            <a:r>
              <a:rPr lang="en-US" sz="5600" dirty="0"/>
              <a:t>the nature of the product,</a:t>
            </a:r>
            <a:endParaRPr lang="fr-FR" sz="5600" dirty="0"/>
          </a:p>
          <a:p>
            <a:pPr lvl="0"/>
            <a:r>
              <a:rPr lang="en-US" sz="5600" dirty="0"/>
              <a:t>the unique UN number and the CAS or the trade name plus the nomenclature.</a:t>
            </a:r>
            <a:endParaRPr lang="fr-FR" sz="5600" dirty="0"/>
          </a:p>
          <a:p>
            <a:pPr lvl="0"/>
            <a:r>
              <a:rPr lang="en-US" sz="5600" dirty="0"/>
              <a:t>Checks Precautions, Shipper / Sender Manufacturer's Call Numbers,</a:t>
            </a:r>
            <a:endParaRPr lang="fr-FR" sz="5600" dirty="0"/>
          </a:p>
          <a:p>
            <a:pPr lvl="0"/>
            <a:r>
              <a:rPr lang="en-US" sz="5600" dirty="0"/>
              <a:t>Emergency Locator Numbers to Cross, </a:t>
            </a:r>
            <a:endParaRPr lang="fr-FR" sz="5600" dirty="0"/>
          </a:p>
          <a:p>
            <a:pPr lvl="0"/>
            <a:r>
              <a:rPr lang="en-US" sz="5600" dirty="0"/>
              <a:t>Permit to Move and Transport Product </a:t>
            </a:r>
            <a:endParaRPr lang="fr-FR" sz="5600" dirty="0"/>
          </a:p>
          <a:p>
            <a:pPr lvl="0"/>
            <a:r>
              <a:rPr lang="en-US" sz="5600" dirty="0"/>
              <a:t>The Vehicle must be homologated and have an approval compatible with the 4transported </a:t>
            </a:r>
            <a:r>
              <a:rPr lang="en-US" sz="5600" dirty="0" smtClean="0"/>
              <a:t>product</a:t>
            </a:r>
            <a:r>
              <a:rPr lang="en-US" sz="5600" dirty="0"/>
              <a:t> </a:t>
            </a:r>
            <a:endParaRPr lang="fr-FR" sz="5600" dirty="0"/>
          </a:p>
          <a:p>
            <a:pPr lvl="0"/>
            <a:r>
              <a:rPr lang="en-US" sz="5600" dirty="0"/>
              <a:t>It must have the UN Pictogram on the back and on the </a:t>
            </a:r>
            <a:r>
              <a:rPr lang="en-US" sz="5600" dirty="0" smtClean="0"/>
              <a:t>sides</a:t>
            </a:r>
            <a:r>
              <a:rPr lang="en-US" sz="5600" dirty="0"/>
              <a:t> </a:t>
            </a:r>
            <a:endParaRPr lang="fr-FR" sz="5600" dirty="0"/>
          </a:p>
          <a:p>
            <a:pPr lvl="0"/>
            <a:r>
              <a:rPr lang="en-US" sz="5600" dirty="0"/>
              <a:t>He must also have the documents of transport of dangerous materials, the safety cards in the truck (phone number of the person in charge of the sending company to seize in the event of an accident)</a:t>
            </a:r>
            <a:endParaRPr lang="fr-FR" sz="5600" dirty="0"/>
          </a:p>
          <a:p>
            <a:r>
              <a:rPr lang="en-US" sz="5600" dirty="0"/>
              <a:t> </a:t>
            </a:r>
            <a:r>
              <a:rPr lang="en-US" sz="5600" dirty="0" smtClean="0"/>
              <a:t>There </a:t>
            </a:r>
            <a:r>
              <a:rPr lang="en-US" sz="5600" dirty="0"/>
              <a:t>must be a document that shows the nomenclature of the dangerous goods being transported, the maximum speed, the safety instructions and the instructions for driving, driving and schedules</a:t>
            </a:r>
            <a:endParaRPr lang="fr-FR" sz="5600" dirty="0"/>
          </a:p>
          <a:p>
            <a:pPr>
              <a:buNone/>
            </a:pPr>
            <a:r>
              <a:rPr lang="en-US" sz="5600" dirty="0"/>
              <a:t> </a:t>
            </a:r>
            <a:endParaRPr lang="fr-FR" sz="5600" dirty="0"/>
          </a:p>
          <a:p>
            <a:pPr>
              <a:buNone/>
            </a:pPr>
            <a:r>
              <a:rPr lang="en-US" dirty="0"/>
              <a:t> </a:t>
            </a:r>
            <a:endParaRPr lang="fr-FR" dirty="0"/>
          </a:p>
          <a:p>
            <a:pPr>
              <a:buNone/>
            </a:pPr>
            <a:r>
              <a:rPr lang="en-US" dirty="0"/>
              <a:t> </a:t>
            </a:r>
            <a:endParaRPr lang="fr-FR" dirty="0"/>
          </a:p>
          <a:p>
            <a:pPr>
              <a:buNone/>
            </a:pPr>
            <a:endParaRPr lang="fr-FR" dirty="0"/>
          </a:p>
          <a:p>
            <a:pPr>
              <a:buNone/>
            </a:pPr>
            <a:r>
              <a:rPr lang="en-US" dirty="0"/>
              <a:t> </a:t>
            </a:r>
            <a:endParaRPr lang="fr-FR" dirty="0"/>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CHARGER</a:t>
            </a:r>
            <a:endParaRPr lang="fr-FR" dirty="0"/>
          </a:p>
        </p:txBody>
      </p:sp>
      <p:sp>
        <p:nvSpPr>
          <p:cNvPr id="3" name="Espace réservé du contenu 2"/>
          <p:cNvSpPr>
            <a:spLocks noGrp="1"/>
          </p:cNvSpPr>
          <p:nvPr>
            <p:ph idx="1"/>
          </p:nvPr>
        </p:nvSpPr>
        <p:spPr/>
        <p:txBody>
          <a:bodyPr>
            <a:normAutofit fontScale="55000" lnSpcReduction="20000"/>
          </a:bodyPr>
          <a:lstStyle/>
          <a:p>
            <a:pPr lvl="0"/>
            <a:r>
              <a:rPr lang="en-US" dirty="0"/>
              <a:t>Train the loader using the loader</a:t>
            </a:r>
            <a:endParaRPr lang="fr-FR" dirty="0"/>
          </a:p>
          <a:p>
            <a:pPr>
              <a:buNone/>
            </a:pPr>
            <a:r>
              <a:rPr lang="en-US" dirty="0"/>
              <a:t> </a:t>
            </a:r>
            <a:endParaRPr lang="fr-FR" dirty="0"/>
          </a:p>
          <a:p>
            <a:pPr lvl="0"/>
            <a:r>
              <a:rPr lang="en-US" dirty="0"/>
              <a:t>Have the protocol of loading loaders</a:t>
            </a:r>
            <a:endParaRPr lang="fr-FR" dirty="0"/>
          </a:p>
          <a:p>
            <a:pPr>
              <a:buNone/>
            </a:pPr>
            <a:r>
              <a:rPr lang="en-US" dirty="0"/>
              <a:t> </a:t>
            </a:r>
            <a:endParaRPr lang="fr-FR" dirty="0"/>
          </a:p>
          <a:p>
            <a:pPr lvl="0"/>
            <a:r>
              <a:rPr lang="en-US" dirty="0"/>
              <a:t>Have chargers approved by the UN</a:t>
            </a:r>
            <a:endParaRPr lang="fr-FR" dirty="0"/>
          </a:p>
          <a:p>
            <a:pPr>
              <a:buNone/>
            </a:pPr>
            <a:endParaRPr lang="fr-FR" dirty="0"/>
          </a:p>
          <a:p>
            <a:pPr>
              <a:buNone/>
            </a:pPr>
            <a:r>
              <a:rPr lang="en-US" dirty="0"/>
              <a:t> </a:t>
            </a:r>
            <a:endParaRPr lang="fr-FR" dirty="0"/>
          </a:p>
          <a:p>
            <a:pPr lvl="0"/>
            <a:r>
              <a:rPr lang="en-US" dirty="0"/>
              <a:t>Have a Transport Document for the transport of dangerous goods</a:t>
            </a:r>
            <a:endParaRPr lang="fr-FR" dirty="0"/>
          </a:p>
          <a:p>
            <a:pPr>
              <a:buNone/>
            </a:pPr>
            <a:r>
              <a:rPr lang="en-US" dirty="0"/>
              <a:t> </a:t>
            </a:r>
            <a:endParaRPr lang="fr-FR" dirty="0"/>
          </a:p>
          <a:p>
            <a:pPr lvl="0"/>
            <a:r>
              <a:rPr lang="en-US" dirty="0"/>
              <a:t>Know the number of packages</a:t>
            </a:r>
            <a:endParaRPr lang="fr-FR" dirty="0"/>
          </a:p>
          <a:p>
            <a:pPr>
              <a:buNone/>
            </a:pPr>
            <a:r>
              <a:rPr lang="en-US" dirty="0"/>
              <a:t> </a:t>
            </a:r>
            <a:endParaRPr lang="fr-FR" dirty="0"/>
          </a:p>
          <a:p>
            <a:pPr lvl="0"/>
            <a:r>
              <a:rPr lang="en-US" dirty="0"/>
              <a:t>Have a driver's license as a loader</a:t>
            </a:r>
            <a:endParaRPr lang="fr-FR" dirty="0"/>
          </a:p>
          <a:p>
            <a:pPr>
              <a:buNone/>
            </a:pPr>
            <a:endParaRPr lang="fr-FR" dirty="0"/>
          </a:p>
          <a:p>
            <a:pPr lvl="0"/>
            <a:r>
              <a:rPr lang="en-US" dirty="0"/>
              <a:t>Have the Training Certificate</a:t>
            </a:r>
            <a:endParaRPr lang="fr-FR" dirty="0"/>
          </a:p>
          <a:p>
            <a:pPr lvl="0"/>
            <a:r>
              <a:rPr lang="en-US" dirty="0"/>
              <a:t>The machine in charge must have the UN number</a:t>
            </a:r>
            <a:endParaRPr lang="fr-FR" dirty="0"/>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RECEIVER</a:t>
            </a:r>
            <a:endParaRPr lang="fr-FR" dirty="0"/>
          </a:p>
        </p:txBody>
      </p:sp>
      <p:sp>
        <p:nvSpPr>
          <p:cNvPr id="3" name="Espace réservé du contenu 2"/>
          <p:cNvSpPr>
            <a:spLocks noGrp="1"/>
          </p:cNvSpPr>
          <p:nvPr>
            <p:ph idx="1"/>
          </p:nvPr>
        </p:nvSpPr>
        <p:spPr/>
        <p:txBody>
          <a:bodyPr>
            <a:normAutofit fontScale="77500" lnSpcReduction="20000"/>
          </a:bodyPr>
          <a:lstStyle/>
          <a:p>
            <a:pPr lvl="0"/>
            <a:r>
              <a:rPr lang="en-US" dirty="0"/>
              <a:t>This is where there is unloading</a:t>
            </a:r>
            <a:endParaRPr lang="fr-FR" dirty="0"/>
          </a:p>
          <a:p>
            <a:pPr>
              <a:buNone/>
            </a:pPr>
            <a:r>
              <a:rPr lang="en-US" dirty="0"/>
              <a:t> </a:t>
            </a:r>
            <a:endParaRPr lang="fr-FR" dirty="0"/>
          </a:p>
          <a:p>
            <a:pPr lvl="0"/>
            <a:r>
              <a:rPr lang="en-US" dirty="0"/>
              <a:t>He must follow the Unloading Protocol</a:t>
            </a:r>
            <a:endParaRPr lang="fr-FR" dirty="0"/>
          </a:p>
          <a:p>
            <a:pPr>
              <a:buNone/>
            </a:pPr>
            <a:r>
              <a:rPr lang="en-US" dirty="0"/>
              <a:t> </a:t>
            </a:r>
            <a:endParaRPr lang="fr-FR" dirty="0"/>
          </a:p>
          <a:p>
            <a:pPr lvl="0"/>
            <a:r>
              <a:rPr lang="en-US" dirty="0"/>
              <a:t>It has the same instructions as the charger</a:t>
            </a:r>
            <a:endParaRPr lang="fr-FR" dirty="0"/>
          </a:p>
          <a:p>
            <a:pPr>
              <a:buNone/>
            </a:pPr>
            <a:endParaRPr lang="fr-FR" dirty="0"/>
          </a:p>
          <a:p>
            <a:pPr lvl="0"/>
            <a:r>
              <a:rPr lang="en-US" dirty="0"/>
              <a:t>He is assisted by a security advisor and a commissionaire</a:t>
            </a:r>
            <a:endParaRPr lang="fr-FR" dirty="0"/>
          </a:p>
          <a:p>
            <a:pPr>
              <a:buNone/>
            </a:pPr>
            <a:endParaRPr lang="fr-FR" dirty="0"/>
          </a:p>
          <a:p>
            <a:pPr lvl="0"/>
            <a:r>
              <a:rPr lang="en-US" dirty="0"/>
              <a:t>It must have sufficient storage depots to store the product during unloading,</a:t>
            </a:r>
            <a:endParaRPr lang="fr-FR" dirty="0"/>
          </a:p>
          <a:p>
            <a:pPr>
              <a:buNone/>
            </a:pPr>
            <a:endParaRPr lang="fr-FR" dirty="0"/>
          </a:p>
          <a:p>
            <a:pPr lvl="0"/>
            <a:r>
              <a:rPr lang="en-US" dirty="0"/>
              <a:t>All safety barriers must be operational</a:t>
            </a:r>
            <a:endParaRPr lang="fr-FR" dirty="0"/>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 SAFETY</a:t>
            </a:r>
            <a:endParaRPr lang="fr-FR" dirty="0"/>
          </a:p>
        </p:txBody>
      </p:sp>
      <p:sp>
        <p:nvSpPr>
          <p:cNvPr id="3" name="Espace réservé du contenu 2"/>
          <p:cNvSpPr>
            <a:spLocks noGrp="1"/>
          </p:cNvSpPr>
          <p:nvPr>
            <p:ph idx="1"/>
          </p:nvPr>
        </p:nvSpPr>
        <p:spPr/>
        <p:txBody>
          <a:bodyPr>
            <a:normAutofit fontScale="70000" lnSpcReduction="20000"/>
          </a:bodyPr>
          <a:lstStyle/>
          <a:p>
            <a:pPr lvl="0"/>
            <a:r>
              <a:rPr lang="en-US" dirty="0"/>
              <a:t>Safety plans are required for certain products and substances</a:t>
            </a:r>
            <a:endParaRPr lang="fr-FR" dirty="0"/>
          </a:p>
          <a:p>
            <a:pPr>
              <a:buNone/>
            </a:pPr>
            <a:r>
              <a:rPr lang="en-US" dirty="0"/>
              <a:t> </a:t>
            </a:r>
            <a:endParaRPr lang="fr-FR" dirty="0"/>
          </a:p>
          <a:p>
            <a:pPr lvl="0"/>
            <a:r>
              <a:rPr lang="en-US" dirty="0"/>
              <a:t>To prevent theft and accidents requires morality investigations</a:t>
            </a:r>
            <a:endParaRPr lang="fr-FR" dirty="0"/>
          </a:p>
          <a:p>
            <a:pPr>
              <a:buNone/>
            </a:pPr>
            <a:endParaRPr lang="fr-FR" dirty="0"/>
          </a:p>
          <a:p>
            <a:pPr lvl="0"/>
            <a:r>
              <a:rPr lang="en-US" dirty="0"/>
              <a:t>In the event of an accident, report to the facility classified to the environment, to the police, gendarmerie and customs;   </a:t>
            </a:r>
            <a:endParaRPr lang="fr-FR" dirty="0"/>
          </a:p>
          <a:p>
            <a:endParaRPr lang="fr-FR" dirty="0"/>
          </a:p>
          <a:p>
            <a:pPr>
              <a:buNone/>
            </a:pPr>
            <a:r>
              <a:rPr lang="en-US" dirty="0"/>
              <a:t> </a:t>
            </a:r>
            <a:endParaRPr lang="fr-FR" dirty="0"/>
          </a:p>
          <a:p>
            <a:pPr lvl="0"/>
            <a:r>
              <a:rPr lang="en-US" dirty="0"/>
              <a:t>put a signage; </a:t>
            </a:r>
            <a:endParaRPr lang="fr-FR" dirty="0"/>
          </a:p>
          <a:p>
            <a:pPr>
              <a:buNone/>
            </a:pPr>
            <a:r>
              <a:rPr lang="en-US" dirty="0"/>
              <a:t> </a:t>
            </a:r>
            <a:endParaRPr lang="fr-FR" dirty="0"/>
          </a:p>
          <a:p>
            <a:pPr lvl="0"/>
            <a:r>
              <a:rPr lang="en-US" dirty="0"/>
              <a:t>alert the rescue quickly</a:t>
            </a:r>
            <a:endParaRPr lang="fr-FR" dirty="0"/>
          </a:p>
          <a:p>
            <a:pPr>
              <a:buNone/>
            </a:pPr>
            <a:r>
              <a:rPr lang="en-US" dirty="0"/>
              <a:t> </a:t>
            </a:r>
            <a:endParaRPr lang="fr-FR" dirty="0"/>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1" algn="ctr" rtl="0">
              <a:spcBef>
                <a:spcPct val="0"/>
              </a:spcBef>
            </a:pPr>
            <a:r>
              <a:rPr lang="en-US" sz="2000" b="1" dirty="0"/>
              <a:t>GABON FIRE BRIGADE CBRN’ACTION IN INCIDENT OR ACCIDENT CASE</a:t>
            </a:r>
            <a:r>
              <a:rPr lang="fr-FR" dirty="0"/>
              <a:t/>
            </a:r>
            <a:br>
              <a:rPr lang="fr-FR" dirty="0"/>
            </a:br>
            <a:r>
              <a:rPr lang="en-US" b="1" dirty="0" smtClean="0">
                <a:solidFill>
                  <a:srgbClr val="FF0000"/>
                </a:solidFill>
              </a:rPr>
              <a:t>BACKGROUND</a:t>
            </a:r>
            <a:r>
              <a:rPr lang="fr-FR" sz="3600" dirty="0" smtClean="0">
                <a:solidFill>
                  <a:srgbClr val="FF0000"/>
                </a:solidFill>
              </a:rPr>
              <a:t/>
            </a:r>
            <a:br>
              <a:rPr lang="fr-FR" sz="3600" dirty="0" smtClean="0">
                <a:solidFill>
                  <a:srgbClr val="FF0000"/>
                </a:solidFill>
              </a:rPr>
            </a:br>
            <a:endParaRPr lang="fr-FR" dirty="0"/>
          </a:p>
        </p:txBody>
      </p:sp>
      <p:sp>
        <p:nvSpPr>
          <p:cNvPr id="3" name="Espace réservé du contenu 2"/>
          <p:cNvSpPr>
            <a:spLocks noGrp="1"/>
          </p:cNvSpPr>
          <p:nvPr>
            <p:ph idx="1"/>
          </p:nvPr>
        </p:nvSpPr>
        <p:spPr/>
        <p:txBody>
          <a:bodyPr>
            <a:normAutofit fontScale="25000" lnSpcReduction="20000"/>
          </a:bodyPr>
          <a:lstStyle/>
          <a:p>
            <a:pPr>
              <a:buNone/>
            </a:pPr>
            <a:r>
              <a:rPr lang="en-US" b="1" dirty="0"/>
              <a:t> </a:t>
            </a:r>
            <a:endParaRPr lang="fr-FR" sz="4000" dirty="0"/>
          </a:p>
          <a:p>
            <a:r>
              <a:rPr lang="en-US" sz="8000" dirty="0"/>
              <a:t>Radiological emergencies1 are those emergencies involving radioactive material that can occur anywhere and include:</a:t>
            </a:r>
            <a:endParaRPr lang="fr-FR" sz="8000" dirty="0"/>
          </a:p>
          <a:p>
            <a:r>
              <a:rPr lang="fr-FR" sz="8000" dirty="0"/>
              <a:t>􀂃 </a:t>
            </a:r>
            <a:r>
              <a:rPr lang="en-US" sz="8000" dirty="0"/>
              <a:t>Uncontrolled (accident of  the transport,  abandoned, lost, stolen or found) dangerous </a:t>
            </a:r>
            <a:r>
              <a:rPr lang="en-US" sz="8000" dirty="0" smtClean="0"/>
              <a:t>sources);</a:t>
            </a:r>
            <a:endParaRPr lang="fr-FR" sz="8000" dirty="0"/>
          </a:p>
          <a:p>
            <a:r>
              <a:rPr lang="fr-FR" sz="8000" dirty="0"/>
              <a:t>􀂃 </a:t>
            </a:r>
            <a:r>
              <a:rPr lang="en-US" sz="8000" dirty="0"/>
              <a:t>Misuse of dangerous industrial and medical sources ( those used in radiography);</a:t>
            </a:r>
            <a:endParaRPr lang="fr-FR" sz="8000" dirty="0"/>
          </a:p>
          <a:p>
            <a:r>
              <a:rPr lang="fr-FR" sz="8000" dirty="0"/>
              <a:t>􀂃 </a:t>
            </a:r>
            <a:r>
              <a:rPr lang="en-US" sz="8000" dirty="0"/>
              <a:t>Public exposures and contamination from unknown origins;</a:t>
            </a:r>
            <a:endParaRPr lang="fr-FR" sz="8000" dirty="0"/>
          </a:p>
          <a:p>
            <a:r>
              <a:rPr lang="fr-FR" sz="8000" dirty="0"/>
              <a:t>􀂃 </a:t>
            </a:r>
            <a:r>
              <a:rPr lang="en-US" sz="8000" dirty="0"/>
              <a:t>Serious overexposures;</a:t>
            </a:r>
            <a:endParaRPr lang="fr-FR" sz="8000" dirty="0"/>
          </a:p>
          <a:p>
            <a:r>
              <a:rPr lang="fr-FR" sz="8000" dirty="0"/>
              <a:t>􀂃 </a:t>
            </a:r>
            <a:r>
              <a:rPr lang="en-US" sz="8000" dirty="0"/>
              <a:t>Malicious threats/acts; and  terrorist</a:t>
            </a:r>
            <a:endParaRPr lang="fr-FR" sz="8000" dirty="0"/>
          </a:p>
          <a:p>
            <a:r>
              <a:rPr lang="fr-FR" sz="8000" dirty="0"/>
              <a:t>􀂃 </a:t>
            </a:r>
            <a:r>
              <a:rPr lang="en-US" sz="8000" dirty="0"/>
              <a:t>Transport emergencies.</a:t>
            </a:r>
            <a:endParaRPr lang="fr-FR" sz="8000" dirty="0"/>
          </a:p>
          <a:p>
            <a:r>
              <a:rPr lang="en-US" sz="8000" dirty="0"/>
              <a:t>Experience shows that local emergency services ( local medical, law enforcement, and </a:t>
            </a:r>
            <a:r>
              <a:rPr lang="en-US" sz="8000" dirty="0" smtClean="0"/>
              <a:t>fire</a:t>
            </a:r>
            <a:r>
              <a:rPr lang="fr-FR" sz="8000" dirty="0" smtClean="0"/>
              <a:t> </a:t>
            </a:r>
            <a:r>
              <a:rPr lang="en-US" sz="8000" dirty="0" smtClean="0"/>
              <a:t>brigade) </a:t>
            </a:r>
            <a:r>
              <a:rPr lang="en-US" sz="8000" dirty="0"/>
              <a:t>will have the most important role in the early response to a radiological emergency.</a:t>
            </a:r>
            <a:endParaRPr lang="fr-FR" sz="8000" dirty="0"/>
          </a:p>
          <a:p>
            <a:r>
              <a:rPr lang="en-US" sz="8000" dirty="0"/>
              <a:t>Within hours, national officials may also have an important role to play in supporting the response at the local level</a:t>
            </a:r>
            <a:r>
              <a:rPr lang="en-US" dirty="0"/>
              <a:t>.</a:t>
            </a:r>
            <a:endParaRPr lang="fr-FR" sz="4000" dirty="0"/>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1" algn="ctr" rtl="0">
              <a:spcBef>
                <a:spcPct val="0"/>
              </a:spcBef>
            </a:pPr>
            <a:r>
              <a:rPr lang="en-US" b="1" dirty="0" smtClean="0"/>
              <a:t>OBJECTIVE</a:t>
            </a:r>
            <a:r>
              <a:rPr lang="fr-FR" sz="3600" dirty="0" smtClean="0"/>
              <a:t/>
            </a:r>
            <a:br>
              <a:rPr lang="fr-FR" sz="3600" dirty="0" smtClean="0"/>
            </a:br>
            <a:endParaRPr lang="fr-FR" dirty="0"/>
          </a:p>
        </p:txBody>
      </p:sp>
      <p:sp>
        <p:nvSpPr>
          <p:cNvPr id="3" name="Espace réservé du contenu 2"/>
          <p:cNvSpPr>
            <a:spLocks noGrp="1"/>
          </p:cNvSpPr>
          <p:nvPr>
            <p:ph idx="1"/>
          </p:nvPr>
        </p:nvSpPr>
        <p:spPr/>
        <p:txBody>
          <a:bodyPr>
            <a:normAutofit/>
          </a:bodyPr>
          <a:lstStyle/>
          <a:p>
            <a:r>
              <a:rPr lang="en-US" dirty="0" smtClean="0"/>
              <a:t>The </a:t>
            </a:r>
            <a:r>
              <a:rPr lang="en-US" dirty="0"/>
              <a:t>objective of this </a:t>
            </a:r>
            <a:r>
              <a:rPr lang="en-US" dirty="0" smtClean="0"/>
              <a:t>brigade </a:t>
            </a:r>
            <a:r>
              <a:rPr lang="en-US" dirty="0"/>
              <a:t>is to provide practical </a:t>
            </a:r>
            <a:r>
              <a:rPr lang="en-US" dirty="0" smtClean="0"/>
              <a:t> response </a:t>
            </a:r>
            <a:r>
              <a:rPr lang="en-US" dirty="0"/>
              <a:t>within the first few hours of a radiological emergency</a:t>
            </a:r>
            <a:r>
              <a:rPr lang="en-US" dirty="0" smtClean="0"/>
              <a:t>.</a:t>
            </a:r>
          </a:p>
          <a:p>
            <a:r>
              <a:rPr lang="en-US" dirty="0" smtClean="0"/>
              <a:t> </a:t>
            </a:r>
            <a:r>
              <a:rPr lang="en-US" dirty="0"/>
              <a:t>This includes </a:t>
            </a:r>
            <a:r>
              <a:rPr lang="en-US" dirty="0" smtClean="0"/>
              <a:t>for the </a:t>
            </a:r>
            <a:r>
              <a:rPr lang="en-US" dirty="0"/>
              <a:t>emergency service </a:t>
            </a:r>
            <a:r>
              <a:rPr lang="en-US" dirty="0" smtClean="0"/>
              <a:t>the personnel </a:t>
            </a:r>
            <a:r>
              <a:rPr lang="en-US" dirty="0"/>
              <a:t>who would initially respond at the local level and the national officials who would support this early response.</a:t>
            </a:r>
            <a:endParaRPr lang="fr-FR" sz="4000" dirty="0"/>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1600" b="1" dirty="0"/>
              <a:t>ACTION GUIDES FOR INCIDENT COMMANDER</a:t>
            </a:r>
            <a:r>
              <a:rPr lang="fr-FR" dirty="0"/>
              <a:t/>
            </a:r>
            <a:br>
              <a:rPr lang="fr-FR" dirty="0"/>
            </a:br>
            <a:r>
              <a:rPr lang="en-US" sz="1600" b="1" i="1" dirty="0" smtClean="0"/>
              <a:t>Protect self/assess (size up) the situation</a:t>
            </a:r>
            <a:r>
              <a:rPr lang="fr-FR" dirty="0" smtClean="0"/>
              <a:t/>
            </a:r>
            <a:br>
              <a:rPr lang="fr-FR" dirty="0" smtClean="0"/>
            </a:br>
            <a:endParaRPr lang="fr-FR" dirty="0"/>
          </a:p>
        </p:txBody>
      </p:sp>
      <p:sp>
        <p:nvSpPr>
          <p:cNvPr id="3" name="Espace réservé du contenu 2"/>
          <p:cNvSpPr>
            <a:spLocks noGrp="1"/>
          </p:cNvSpPr>
          <p:nvPr>
            <p:ph idx="1"/>
          </p:nvPr>
        </p:nvSpPr>
        <p:spPr>
          <a:xfrm>
            <a:off x="214282" y="1000108"/>
            <a:ext cx="8301038" cy="5500726"/>
          </a:xfrm>
        </p:spPr>
        <p:txBody>
          <a:bodyPr>
            <a:noAutofit/>
          </a:bodyPr>
          <a:lstStyle/>
          <a:p>
            <a:r>
              <a:rPr lang="fr-FR" sz="1100" dirty="0" smtClean="0"/>
              <a:t>􀂉 </a:t>
            </a:r>
            <a:r>
              <a:rPr lang="en-US" sz="1100" dirty="0"/>
              <a:t>Observe from a distance (at least 30 meters) and  look for:</a:t>
            </a:r>
            <a:endParaRPr lang="fr-FR" sz="1100" dirty="0"/>
          </a:p>
          <a:p>
            <a:r>
              <a:rPr lang="fr-FR" sz="1100" dirty="0"/>
              <a:t>􀂃 </a:t>
            </a:r>
            <a:r>
              <a:rPr lang="en-US" sz="1100" dirty="0"/>
              <a:t>Possible radiological hazard in accordance with Instruction  and other possible hazards.</a:t>
            </a:r>
            <a:endParaRPr lang="fr-FR" sz="1100" dirty="0"/>
          </a:p>
          <a:p>
            <a:r>
              <a:rPr lang="fr-FR" sz="1100" dirty="0"/>
              <a:t>􀂃 </a:t>
            </a:r>
            <a:r>
              <a:rPr lang="en-US" sz="1100" dirty="0"/>
              <a:t>People at risk.</a:t>
            </a:r>
            <a:endParaRPr lang="fr-FR" sz="1100" dirty="0"/>
          </a:p>
          <a:p>
            <a:r>
              <a:rPr lang="fr-FR" sz="1100" dirty="0"/>
              <a:t>􀂃 </a:t>
            </a:r>
            <a:r>
              <a:rPr lang="en-US" sz="1100" dirty="0"/>
              <a:t>Security concerns, such as: armed individuals, explosives; </a:t>
            </a:r>
            <a:r>
              <a:rPr lang="en-US" sz="1100" dirty="0" smtClean="0"/>
              <a:t>and</a:t>
            </a:r>
            <a:r>
              <a:rPr lang="fr-FR" sz="1100" dirty="0" smtClean="0"/>
              <a:t> </a:t>
            </a:r>
            <a:r>
              <a:rPr lang="en-US" sz="1100" dirty="0" smtClean="0"/>
              <a:t>Transport </a:t>
            </a:r>
            <a:r>
              <a:rPr lang="en-US" sz="1100" dirty="0"/>
              <a:t>dangerous goods placard(s)/label(s)/markings or UN number .</a:t>
            </a:r>
            <a:endParaRPr lang="fr-FR" sz="1100" dirty="0"/>
          </a:p>
          <a:p>
            <a:r>
              <a:rPr lang="fr-FR" sz="1100" dirty="0"/>
              <a:t>􀂉 </a:t>
            </a:r>
            <a:r>
              <a:rPr lang="en-US" sz="1100" dirty="0"/>
              <a:t>Assess the situation. Determine the inner cordoned area. Reposition personnel, vehicles </a:t>
            </a:r>
            <a:r>
              <a:rPr lang="en-US" sz="1100" dirty="0" smtClean="0"/>
              <a:t>and</a:t>
            </a:r>
            <a:r>
              <a:rPr lang="fr-FR" sz="1100" dirty="0" smtClean="0"/>
              <a:t>  </a:t>
            </a:r>
            <a:r>
              <a:rPr lang="en-US" sz="1100" dirty="0" smtClean="0"/>
              <a:t>equipment </a:t>
            </a:r>
            <a:r>
              <a:rPr lang="en-US" sz="1100" dirty="0"/>
              <a:t>accordingly.</a:t>
            </a:r>
            <a:endParaRPr lang="fr-FR" sz="1100" dirty="0"/>
          </a:p>
          <a:p>
            <a:r>
              <a:rPr lang="fr-FR" sz="1100" dirty="0"/>
              <a:t>􀂉 </a:t>
            </a:r>
            <a:r>
              <a:rPr lang="en-US" sz="1100" dirty="0"/>
              <a:t>Respond following the personnel protection guidelines.</a:t>
            </a:r>
            <a:endParaRPr lang="fr-FR" sz="1100" dirty="0"/>
          </a:p>
          <a:p>
            <a:r>
              <a:rPr lang="fr-FR" sz="1100" dirty="0"/>
              <a:t>􀂉 </a:t>
            </a:r>
            <a:r>
              <a:rPr lang="en-US" sz="1100" dirty="0"/>
              <a:t>For criminal/terrorist activity, assume that perpetrators are among the public and avoid the</a:t>
            </a:r>
            <a:endParaRPr lang="fr-FR" sz="1100" dirty="0"/>
          </a:p>
          <a:p>
            <a:r>
              <a:rPr lang="en-US" sz="1100" dirty="0"/>
              <a:t>use of mobile phones and radio communications until the area is cleared of explosives, secondary devices and booby traps.</a:t>
            </a:r>
            <a:endParaRPr lang="fr-FR" sz="1100" dirty="0"/>
          </a:p>
          <a:p>
            <a:r>
              <a:rPr lang="fr-FR" sz="1100" dirty="0"/>
              <a:t>􀂉 </a:t>
            </a:r>
            <a:r>
              <a:rPr lang="en-US" sz="1100" dirty="0"/>
              <a:t>Maintain the records of your decisions.</a:t>
            </a:r>
            <a:endParaRPr lang="fr-FR" sz="1100" dirty="0"/>
          </a:p>
          <a:p>
            <a:endParaRPr lang="en-US" sz="1100" b="1" i="1" dirty="0" smtClean="0"/>
          </a:p>
          <a:p>
            <a:r>
              <a:rPr lang="en-US" sz="1100" b="1" i="1" dirty="0" smtClean="0"/>
              <a:t>Save </a:t>
            </a:r>
            <a:r>
              <a:rPr lang="en-US" sz="1100" b="1" i="1" dirty="0"/>
              <a:t>lives and prevent escalation</a:t>
            </a:r>
            <a:endParaRPr lang="fr-FR" sz="1100" dirty="0"/>
          </a:p>
          <a:p>
            <a:r>
              <a:rPr lang="en-US" sz="1100" b="1" dirty="0"/>
              <a:t>NOTE</a:t>
            </a:r>
            <a:endParaRPr lang="fr-FR" sz="1100" dirty="0"/>
          </a:p>
          <a:p>
            <a:r>
              <a:rPr lang="en-US" sz="1100" dirty="0"/>
              <a:t>Do not delay life saving actions because of the presence of radioactive materials.</a:t>
            </a:r>
            <a:endParaRPr lang="fr-FR" sz="1100" dirty="0"/>
          </a:p>
          <a:p>
            <a:r>
              <a:rPr lang="en-US" sz="1100" dirty="0"/>
              <a:t>Ensure implementation of the following:</a:t>
            </a:r>
            <a:endParaRPr lang="fr-FR" sz="1100" dirty="0"/>
          </a:p>
          <a:p>
            <a:r>
              <a:rPr lang="fr-FR" sz="1100" dirty="0"/>
              <a:t>􀂉 </a:t>
            </a:r>
            <a:r>
              <a:rPr lang="en-US" sz="1100" dirty="0"/>
              <a:t>Rescue people in life threatening situations.</a:t>
            </a:r>
            <a:endParaRPr lang="fr-FR" sz="1100" dirty="0"/>
          </a:p>
          <a:p>
            <a:r>
              <a:rPr lang="fr-FR" sz="1100" dirty="0"/>
              <a:t>􀂉 </a:t>
            </a:r>
            <a:r>
              <a:rPr lang="en-US" sz="1100" dirty="0"/>
              <a:t>Establish and mark the safety perimeter (inner cordoned area boundary) Within this area:</a:t>
            </a:r>
            <a:endParaRPr lang="fr-FR" sz="1100" dirty="0"/>
          </a:p>
          <a:p>
            <a:r>
              <a:rPr lang="fr-FR" sz="1100" dirty="0"/>
              <a:t>􀂃 </a:t>
            </a:r>
            <a:r>
              <a:rPr lang="en-US" sz="1100" dirty="0"/>
              <a:t>Keep account of personnel.</a:t>
            </a:r>
            <a:endParaRPr lang="fr-FR" sz="1100" dirty="0"/>
          </a:p>
          <a:p>
            <a:r>
              <a:rPr lang="fr-FR" sz="1100" dirty="0"/>
              <a:t>􀂃 </a:t>
            </a:r>
            <a:r>
              <a:rPr lang="en-US" sz="1100" dirty="0"/>
              <a:t>Limit entry to response personnel only.</a:t>
            </a:r>
            <a:endParaRPr lang="fr-FR" sz="1100" dirty="0"/>
          </a:p>
          <a:p>
            <a:r>
              <a:rPr lang="fr-FR" sz="1100" dirty="0"/>
              <a:t>􀂃 </a:t>
            </a:r>
            <a:r>
              <a:rPr lang="en-US" sz="1100" dirty="0"/>
              <a:t>Follow personnel protection guidelines.</a:t>
            </a:r>
            <a:endParaRPr lang="fr-FR" sz="1100" dirty="0"/>
          </a:p>
          <a:p>
            <a:r>
              <a:rPr lang="fr-FR" sz="1100" dirty="0"/>
              <a:t>􀂃 </a:t>
            </a:r>
            <a:r>
              <a:rPr lang="en-US" sz="1100" dirty="0"/>
              <a:t>Continue life saving actions, searching for and rescuing the injured.</a:t>
            </a:r>
            <a:endParaRPr lang="fr-FR" sz="1100" dirty="0"/>
          </a:p>
          <a:p>
            <a:r>
              <a:rPr lang="fr-FR" sz="1100" dirty="0"/>
              <a:t>􀂃 </a:t>
            </a:r>
            <a:r>
              <a:rPr lang="en-US" sz="1100" dirty="0"/>
              <a:t>Evacuate the public.</a:t>
            </a:r>
            <a:endParaRPr lang="fr-FR" sz="1100" dirty="0"/>
          </a:p>
          <a:p>
            <a:r>
              <a:rPr lang="fr-FR" sz="1100" dirty="0"/>
              <a:t>􀂃 </a:t>
            </a:r>
            <a:r>
              <a:rPr lang="en-US" sz="1100" dirty="0"/>
              <a:t>Assume that people from the area are contaminated.</a:t>
            </a:r>
            <a:endParaRPr lang="fr-FR" sz="1100" dirty="0"/>
          </a:p>
          <a:p>
            <a:r>
              <a:rPr lang="fr-FR" sz="1100" dirty="0"/>
              <a:t>􀂃 </a:t>
            </a:r>
            <a:r>
              <a:rPr lang="en-US" sz="1100" dirty="0"/>
              <a:t>Deal with serious conventional hazards (e.g. fire).</a:t>
            </a:r>
            <a:endParaRPr lang="fr-FR" sz="1100" dirty="0"/>
          </a:p>
          <a:p>
            <a:r>
              <a:rPr lang="fr-FR" sz="1100" dirty="0"/>
              <a:t>􀂉 </a:t>
            </a:r>
            <a:r>
              <a:rPr lang="en-US" sz="1100" dirty="0"/>
              <a:t>Take actions to protect the public </a:t>
            </a:r>
            <a:endParaRPr lang="fr-FR" sz="1100" dirty="0"/>
          </a:p>
          <a:p>
            <a:r>
              <a:rPr lang="fr-FR" sz="1100" dirty="0"/>
              <a:t>􀂉 </a:t>
            </a:r>
            <a:r>
              <a:rPr lang="en-US" sz="1100" dirty="0"/>
              <a:t>Conduct interviews to locate suspected radioactive devices and to identify possibly exposed</a:t>
            </a:r>
            <a:endParaRPr lang="fr-FR" sz="1100" dirty="0"/>
          </a:p>
          <a:p>
            <a:r>
              <a:rPr lang="en-US" sz="1100" dirty="0"/>
              <a:t>individuals.</a:t>
            </a:r>
            <a:endParaRPr lang="fr-FR"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1600" b="1" dirty="0" smtClean="0"/>
              <a:t/>
            </a:r>
            <a:br>
              <a:rPr lang="en-US" sz="1600" b="1" dirty="0" smtClean="0"/>
            </a:br>
            <a:r>
              <a:rPr lang="en-US" sz="1600" b="1" dirty="0"/>
              <a:t/>
            </a:r>
            <a:br>
              <a:rPr lang="en-US" sz="1600" b="1" dirty="0"/>
            </a:br>
            <a:r>
              <a:rPr lang="en-US" sz="1600" b="1" dirty="0" smtClean="0"/>
              <a:t>ACTION GUIDES FOR SPECIFIC FIRST RESPONDERS</a:t>
            </a:r>
            <a:r>
              <a:rPr lang="fr-FR" sz="1600" dirty="0" smtClean="0"/>
              <a:t/>
            </a:r>
            <a:br>
              <a:rPr lang="fr-FR" sz="1600" dirty="0" smtClean="0"/>
            </a:br>
            <a:r>
              <a:rPr lang="en-US" sz="1600" dirty="0" smtClean="0"/>
              <a:t> </a:t>
            </a:r>
            <a:r>
              <a:rPr lang="fr-FR" sz="1600" dirty="0" smtClean="0"/>
              <a:t/>
            </a:r>
            <a:br>
              <a:rPr lang="fr-FR" sz="1600" dirty="0" smtClean="0"/>
            </a:br>
            <a:r>
              <a:rPr lang="en-US" sz="1600" b="1" dirty="0" smtClean="0"/>
              <a:t>RESPONSE TO A LOST OR STOLEN POTENTIALLY DANGEROUS SOURCE                                                                                   </a:t>
            </a:r>
            <a:r>
              <a:rPr lang="en-US" sz="1600" b="1" dirty="0" smtClean="0"/>
              <a:t>                                                           </a:t>
            </a:r>
            <a:r>
              <a:rPr lang="en-US" sz="1600" b="1" dirty="0" smtClean="0">
                <a:solidFill>
                  <a:srgbClr val="FF0000"/>
                </a:solidFill>
              </a:rPr>
              <a:t>First  responsible </a:t>
            </a:r>
            <a:r>
              <a:rPr lang="en-US" sz="1600" b="1" dirty="0">
                <a:solidFill>
                  <a:srgbClr val="FF0000"/>
                </a:solidFill>
              </a:rPr>
              <a:t>person to become aware of the event</a:t>
            </a:r>
            <a:r>
              <a:rPr lang="en-US" sz="1600" b="1" dirty="0"/>
              <a:t>:</a:t>
            </a:r>
            <a:r>
              <a:rPr lang="fr-FR" dirty="0"/>
              <a:t/>
            </a:r>
            <a:br>
              <a:rPr lang="fr-FR" dirty="0"/>
            </a:b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a:t>􀂉 </a:t>
            </a:r>
            <a:r>
              <a:rPr lang="en-US" dirty="0"/>
              <a:t>Report loss/theft to the appropriate officials.</a:t>
            </a:r>
            <a:endParaRPr lang="fr-FR" dirty="0"/>
          </a:p>
          <a:p>
            <a:r>
              <a:rPr lang="fr-FR" dirty="0"/>
              <a:t>􀂉 </a:t>
            </a:r>
            <a:r>
              <a:rPr lang="en-US" dirty="0"/>
              <a:t>Request, </a:t>
            </a:r>
            <a:r>
              <a:rPr lang="en-US" dirty="0" err="1" smtClean="0"/>
              <a:t>throughto</a:t>
            </a:r>
            <a:r>
              <a:rPr lang="en-US" dirty="0" smtClean="0"/>
              <a:t> </a:t>
            </a:r>
            <a:r>
              <a:rPr lang="en-US" dirty="0"/>
              <a:t>the national  Radiological service (or in accordance with prior arrangements), a radiological</a:t>
            </a:r>
            <a:endParaRPr lang="fr-FR" dirty="0"/>
          </a:p>
          <a:p>
            <a:pPr>
              <a:buNone/>
            </a:pPr>
            <a:r>
              <a:rPr lang="en-US" dirty="0"/>
              <a:t>assessor/team and obtain advice, by phone.</a:t>
            </a:r>
            <a:endParaRPr lang="fr-FR" dirty="0"/>
          </a:p>
          <a:p>
            <a:r>
              <a:rPr lang="fr-FR" dirty="0"/>
              <a:t>􀂉 </a:t>
            </a:r>
            <a:r>
              <a:rPr lang="en-US" dirty="0"/>
              <a:t>Secure area and treat as a crime scene.</a:t>
            </a:r>
            <a:endParaRPr lang="fr-FR" dirty="0"/>
          </a:p>
          <a:p>
            <a:r>
              <a:rPr lang="fr-FR" dirty="0"/>
              <a:t>􀂉 </a:t>
            </a:r>
            <a:r>
              <a:rPr lang="en-US" dirty="0"/>
              <a:t>Conduct a local search and investigation of the possible means of loss.</a:t>
            </a:r>
            <a:endParaRPr lang="fr-FR" dirty="0"/>
          </a:p>
          <a:p>
            <a:r>
              <a:rPr lang="fr-FR" dirty="0"/>
              <a:t>􀂉 </a:t>
            </a:r>
            <a:r>
              <a:rPr lang="en-US" dirty="0"/>
              <a:t>Check and ensure the physical security and control of other sources.</a:t>
            </a:r>
            <a:endParaRPr lang="fr-FR" dirty="0"/>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142852"/>
            <a:ext cx="8229600" cy="654032"/>
          </a:xfrm>
        </p:spPr>
        <p:txBody>
          <a:bodyPr>
            <a:normAutofit fontScale="90000"/>
          </a:bodyPr>
          <a:lstStyle/>
          <a:p>
            <a:r>
              <a:rPr lang="en-US" sz="2000" b="1" dirty="0" smtClean="0"/>
              <a:t/>
            </a:r>
            <a:br>
              <a:rPr lang="en-US" sz="2000" b="1" dirty="0" smtClean="0"/>
            </a:br>
            <a:r>
              <a:rPr lang="en-US" sz="2000" b="1" dirty="0"/>
              <a:t/>
            </a:r>
            <a:br>
              <a:rPr lang="en-US" sz="2000" b="1" dirty="0"/>
            </a:br>
            <a:r>
              <a:rPr lang="en-US" sz="2000" b="1" dirty="0" smtClean="0"/>
              <a:t>Incident </a:t>
            </a:r>
            <a:r>
              <a:rPr lang="en-US" sz="2000" b="1" dirty="0"/>
              <a:t>commander</a:t>
            </a:r>
            <a:r>
              <a:rPr lang="fr-FR" dirty="0"/>
              <a:t/>
            </a:r>
            <a:br>
              <a:rPr lang="fr-FR" dirty="0"/>
            </a:br>
            <a:endParaRPr lang="fr-FR" dirty="0"/>
          </a:p>
        </p:txBody>
      </p:sp>
      <p:sp>
        <p:nvSpPr>
          <p:cNvPr id="3" name="Espace réservé du contenu 2"/>
          <p:cNvSpPr>
            <a:spLocks noGrp="1"/>
          </p:cNvSpPr>
          <p:nvPr>
            <p:ph idx="1"/>
          </p:nvPr>
        </p:nvSpPr>
        <p:spPr>
          <a:xfrm>
            <a:off x="428596" y="857232"/>
            <a:ext cx="8229600" cy="4525963"/>
          </a:xfrm>
        </p:spPr>
        <p:txBody>
          <a:bodyPr>
            <a:noAutofit/>
          </a:bodyPr>
          <a:lstStyle/>
          <a:p>
            <a:r>
              <a:rPr lang="en-US" sz="1400" dirty="0"/>
              <a:t>Being the senior first responder assume the role of the IC until relieved.</a:t>
            </a:r>
            <a:endParaRPr lang="fr-FR" sz="1400" dirty="0"/>
          </a:p>
          <a:p>
            <a:r>
              <a:rPr lang="fr-FR" sz="1400" dirty="0"/>
              <a:t>􀂉 </a:t>
            </a:r>
            <a:r>
              <a:rPr lang="en-US" sz="1400" dirty="0"/>
              <a:t>Respond following the personnel protection guidelines in Instruction .</a:t>
            </a:r>
            <a:endParaRPr lang="fr-FR" sz="1400" dirty="0"/>
          </a:p>
          <a:p>
            <a:r>
              <a:rPr lang="fr-FR" sz="1400" dirty="0"/>
              <a:t>􀂉 </a:t>
            </a:r>
            <a:r>
              <a:rPr lang="en-US" sz="1400" dirty="0"/>
              <a:t>Assess the situation in accordance with Instruction.</a:t>
            </a:r>
            <a:endParaRPr lang="fr-FR" sz="1400" dirty="0"/>
          </a:p>
          <a:p>
            <a:r>
              <a:rPr lang="fr-FR" sz="1400" dirty="0"/>
              <a:t>􀂉 </a:t>
            </a:r>
            <a:r>
              <a:rPr lang="en-US" sz="1400" dirty="0"/>
              <a:t>Confirm the completion of the tasks of the first responsible person listed above.</a:t>
            </a:r>
            <a:endParaRPr lang="fr-FR" sz="1400" dirty="0"/>
          </a:p>
          <a:p>
            <a:r>
              <a:rPr lang="fr-FR" sz="1400" dirty="0"/>
              <a:t>􀂉 </a:t>
            </a:r>
            <a:r>
              <a:rPr lang="en-US" sz="1400" dirty="0"/>
              <a:t>Maintain the records of your decisions.</a:t>
            </a:r>
            <a:endParaRPr lang="fr-FR" sz="1400" dirty="0"/>
          </a:p>
          <a:p>
            <a:r>
              <a:rPr lang="fr-FR" sz="1400" dirty="0"/>
              <a:t>􀂉 </a:t>
            </a:r>
            <a:r>
              <a:rPr lang="en-US" sz="1400" dirty="0"/>
              <a:t>If public contamination or exposure is possible, implement  “General on-scene response to a radiological emergency”.</a:t>
            </a:r>
            <a:endParaRPr lang="fr-FR" sz="1400" dirty="0"/>
          </a:p>
          <a:p>
            <a:r>
              <a:rPr lang="fr-FR" sz="1400" dirty="0"/>
              <a:t>􀂉 </a:t>
            </a:r>
            <a:r>
              <a:rPr lang="en-US" sz="1400" dirty="0"/>
              <a:t>Coordinate all response actions with law enforcement.                                                                                      6</a:t>
            </a:r>
            <a:endParaRPr lang="fr-FR" sz="1400" dirty="0"/>
          </a:p>
          <a:p>
            <a:r>
              <a:rPr lang="fr-FR" sz="1400" dirty="0"/>
              <a:t>􀂉 </a:t>
            </a:r>
            <a:r>
              <a:rPr lang="en-US" sz="1400" dirty="0"/>
              <a:t>Conduct interviews to locate and isolate the source and to identify possibly exposed</a:t>
            </a:r>
            <a:endParaRPr lang="fr-FR" sz="1400" dirty="0"/>
          </a:p>
          <a:p>
            <a:r>
              <a:rPr lang="en-US" sz="1400" dirty="0"/>
              <a:t>individuals.</a:t>
            </a:r>
            <a:endParaRPr lang="fr-FR" sz="1400" dirty="0"/>
          </a:p>
          <a:p>
            <a:r>
              <a:rPr lang="fr-FR" sz="1400" dirty="0"/>
              <a:t>􀂉 </a:t>
            </a:r>
            <a:r>
              <a:rPr lang="en-US" sz="1400" dirty="0"/>
              <a:t>Inform all appropriate authorities of the situation and of the name of the IC.</a:t>
            </a:r>
            <a:endParaRPr lang="fr-FR" sz="1400" dirty="0"/>
          </a:p>
          <a:p>
            <a:r>
              <a:rPr lang="fr-FR" sz="1400" dirty="0"/>
              <a:t>􀂉 </a:t>
            </a:r>
            <a:r>
              <a:rPr lang="en-US" sz="1400" dirty="0"/>
              <a:t>Alert nearby medical facilities, fire fighters, law enforcement, border crossings and scrap</a:t>
            </a:r>
            <a:endParaRPr lang="fr-FR" sz="1400" dirty="0"/>
          </a:p>
          <a:p>
            <a:r>
              <a:rPr lang="en-US" sz="1400" dirty="0"/>
              <a:t>metal dealers, providing a description of the source and associated hazard.</a:t>
            </a:r>
            <a:endParaRPr lang="fr-FR" sz="1400" dirty="0"/>
          </a:p>
          <a:p>
            <a:r>
              <a:rPr lang="fr-FR" sz="1400" dirty="0"/>
              <a:t>􀂉 </a:t>
            </a:r>
            <a:r>
              <a:rPr lang="en-US" sz="1400" dirty="0"/>
              <a:t>Have radiation medical experts or </a:t>
            </a:r>
            <a:r>
              <a:rPr lang="en-US" sz="1400" dirty="0" smtClean="0"/>
              <a:t>national. Provide </a:t>
            </a:r>
            <a:r>
              <a:rPr lang="en-US" sz="1400" dirty="0"/>
              <a:t>local hospitals with a description of</a:t>
            </a:r>
            <a:endParaRPr lang="fr-FR" sz="1400" dirty="0"/>
          </a:p>
          <a:p>
            <a:r>
              <a:rPr lang="en-US" sz="1400" dirty="0"/>
              <a:t>radiation injuries (e.g. skin burns with no apparent cause).</a:t>
            </a:r>
            <a:endParaRPr lang="fr-FR" sz="1400" dirty="0"/>
          </a:p>
          <a:p>
            <a:r>
              <a:rPr lang="fr-FR" sz="1400" dirty="0"/>
              <a:t>􀂉 </a:t>
            </a:r>
            <a:r>
              <a:rPr lang="en-US" sz="1400" dirty="0"/>
              <a:t>After informing local officials, make a public announcement describing the source and</a:t>
            </a:r>
            <a:endParaRPr lang="fr-FR" sz="1400" dirty="0"/>
          </a:p>
          <a:p>
            <a:r>
              <a:rPr lang="en-US" sz="1400" dirty="0"/>
              <a:t>stressing the associated hazard (see Appendix II for an example media statement).</a:t>
            </a:r>
            <a:endParaRPr lang="fr-FR" sz="1400" dirty="0"/>
          </a:p>
          <a:p>
            <a:r>
              <a:rPr lang="fr-FR" sz="1400" dirty="0"/>
              <a:t>􀂉 </a:t>
            </a:r>
            <a:r>
              <a:rPr lang="en-US" sz="1400" dirty="0"/>
              <a:t>Notify the national </a:t>
            </a:r>
            <a:r>
              <a:rPr lang="en-US" sz="1400" dirty="0" smtClean="0"/>
              <a:t>Emergency security </a:t>
            </a:r>
            <a:r>
              <a:rPr lang="en-US" sz="1400" dirty="0"/>
              <a:t>if there are indications that other States or their citizens may be</a:t>
            </a:r>
            <a:endParaRPr lang="fr-FR" sz="1400" dirty="0"/>
          </a:p>
          <a:p>
            <a:r>
              <a:rPr lang="en-US" sz="1400" dirty="0"/>
              <a:t>affected (transnational emergency).</a:t>
            </a:r>
            <a:endParaRPr lang="fr-FR" sz="1400" dirty="0"/>
          </a:p>
          <a:p>
            <a:r>
              <a:rPr lang="fr-FR" sz="1400" dirty="0"/>
              <a:t>􀂉 </a:t>
            </a:r>
            <a:r>
              <a:rPr lang="en-US" sz="1400" dirty="0"/>
              <a:t>Plan and initiate public searches in cooperation with the radiological assessor/team.</a:t>
            </a:r>
            <a:endParaRPr lang="fr-FR" sz="1400" dirty="0"/>
          </a:p>
          <a:p>
            <a:r>
              <a:rPr lang="fr-FR" sz="1400" dirty="0"/>
              <a:t>􀂉 </a:t>
            </a:r>
            <a:r>
              <a:rPr lang="en-US" sz="1400" dirty="0"/>
              <a:t>If the source is found and/or public contamination or exposure is possible, </a:t>
            </a:r>
            <a:r>
              <a:rPr lang="en-US" sz="1400" dirty="0" smtClean="0"/>
              <a:t>implement, inform the Agency  </a:t>
            </a:r>
            <a:r>
              <a:rPr lang="en-US" sz="1400" dirty="0" err="1" smtClean="0"/>
              <a:t>autority</a:t>
            </a:r>
            <a:r>
              <a:rPr lang="en-US" sz="1400" dirty="0" smtClean="0"/>
              <a:t>.</a:t>
            </a:r>
            <a:endParaRPr lang="fr-FR" sz="1400" dirty="0"/>
          </a:p>
          <a:p>
            <a:pPr fontAlgn="base">
              <a:buNone/>
            </a:pPr>
            <a:endParaRPr lang="fr-FR" sz="1400" dirty="0"/>
          </a:p>
          <a:p>
            <a:pPr fontAlgn="base"/>
            <a:r>
              <a:rPr lang="en-US" sz="1400" dirty="0"/>
              <a:t> </a:t>
            </a:r>
            <a:endParaRPr lang="fr-FR"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DECONTAMINATION</a:t>
            </a:r>
            <a:endParaRPr lang="fr-FR" dirty="0"/>
          </a:p>
        </p:txBody>
      </p:sp>
      <p:sp>
        <p:nvSpPr>
          <p:cNvPr id="3" name="Espace réservé du contenu 2"/>
          <p:cNvSpPr>
            <a:spLocks noGrp="1"/>
          </p:cNvSpPr>
          <p:nvPr>
            <p:ph idx="1"/>
          </p:nvPr>
        </p:nvSpPr>
        <p:spPr/>
        <p:txBody>
          <a:bodyPr/>
          <a:lstStyle/>
          <a:p>
            <a:pPr fontAlgn="base"/>
            <a:r>
              <a:rPr lang="en-US" dirty="0" smtClean="0"/>
              <a:t>After the sources secures the intervenient must be decontaminate by the </a:t>
            </a:r>
            <a:r>
              <a:rPr lang="en-US" dirty="0" err="1" smtClean="0"/>
              <a:t>shawer</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kumimoji="0" lang="en-US" b="1" i="0" u="none" strike="noStrike" cap="none" normalizeH="0" baseline="0" dirty="0" smtClean="0">
                <a:ln>
                  <a:noFill/>
                </a:ln>
                <a:solidFill>
                  <a:schemeClr val="tx1"/>
                </a:solidFill>
                <a:effectLst/>
                <a:latin typeface="Calibri" pitchFamily="34" charset="0"/>
                <a:ea typeface="Calibri" pitchFamily="34" charset="0"/>
                <a:cs typeface="TimesNewRoman,Bold"/>
              </a:rPr>
              <a:t>INTRODUCTION</a:t>
            </a:r>
            <a:r>
              <a:rPr kumimoji="0" lang="fr-FR" sz="3600" b="0" i="0" u="none" strike="noStrike" cap="none" normalizeH="0" baseline="0" dirty="0" smtClean="0">
                <a:ln>
                  <a:noFill/>
                </a:ln>
                <a:solidFill>
                  <a:schemeClr val="tx1"/>
                </a:solidFill>
                <a:effectLst/>
                <a:latin typeface="Arial" pitchFamily="34" charset="0"/>
                <a:cs typeface="Arial" pitchFamily="34" charset="0"/>
              </a:rPr>
              <a:t/>
            </a:r>
            <a:br>
              <a:rPr kumimoji="0" lang="fr-FR" sz="3600" b="0" i="0" u="none" strike="noStrike" cap="none" normalizeH="0" baseline="0" dirty="0" smtClean="0">
                <a:ln>
                  <a:noFill/>
                </a:ln>
                <a:solidFill>
                  <a:schemeClr val="tx1"/>
                </a:solidFill>
                <a:effectLst/>
                <a:latin typeface="Arial" pitchFamily="34" charset="0"/>
                <a:cs typeface="Arial" pitchFamily="34" charset="0"/>
              </a:rPr>
            </a:br>
            <a:endParaRPr lang="fr-FR" dirty="0"/>
          </a:p>
        </p:txBody>
      </p:sp>
      <p:sp>
        <p:nvSpPr>
          <p:cNvPr id="3" name="Espace réservé du contenu 2"/>
          <p:cNvSpPr>
            <a:spLocks noGrp="1"/>
          </p:cNvSpPr>
          <p:nvPr>
            <p:ph idx="1"/>
          </p:nvPr>
        </p:nvSpPr>
        <p:spPr/>
        <p:txBody>
          <a:bodyPr/>
          <a:lstStyle/>
          <a:p>
            <a:endParaRPr lang="fr-FR" dirty="0"/>
          </a:p>
        </p:txBody>
      </p:sp>
      <p:sp>
        <p:nvSpPr>
          <p:cNvPr id="2049" name="Rectangle 1"/>
          <p:cNvSpPr>
            <a:spLocks noChangeArrowheads="1"/>
          </p:cNvSpPr>
          <p:nvPr/>
        </p:nvSpPr>
        <p:spPr bwMode="auto">
          <a:xfrm>
            <a:off x="571472" y="2071678"/>
            <a:ext cx="8143932" cy="230832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1400" b="1" i="0" u="none" strike="noStrike" cap="none" normalizeH="0" baseline="0" dirty="0" smtClean="0">
                <a:ln>
                  <a:noFill/>
                </a:ln>
                <a:solidFill>
                  <a:srgbClr val="212121"/>
                </a:solidFill>
                <a:effectLst/>
                <a:latin typeface="Arial" pitchFamily="34" charset="0"/>
                <a:ea typeface="Calibri" pitchFamily="34" charset="0"/>
                <a:cs typeface="Arial" pitchFamily="34" charset="0"/>
              </a:rPr>
              <a:t>Thanks to the development of means of transport, the world has almost become a global village marked essentially by the mobility of people and goods.</a:t>
            </a:r>
          </a:p>
          <a:p>
            <a:pPr marL="0" marR="0" lvl="0" indent="0" algn="l" defTabSz="914400" rtl="0" eaLnBrk="1" fontAlgn="base" latinLnBrk="0" hangingPunct="1">
              <a:lnSpc>
                <a:spcPct val="100000"/>
              </a:lnSpc>
              <a:spcBef>
                <a:spcPct val="0"/>
              </a:spcBef>
              <a:spcAft>
                <a:spcPct val="0"/>
              </a:spcAft>
              <a:buClrTx/>
              <a:buSzTx/>
              <a:tabLst/>
            </a:pPr>
            <a:endParaRPr kumimoji="0" lang="en-US" sz="1400" b="1" i="0" u="none" strike="noStrike" cap="none" normalizeH="0" baseline="0" dirty="0" smtClean="0">
              <a:ln>
                <a:noFill/>
              </a:ln>
              <a:solidFill>
                <a:srgbClr val="21212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212121"/>
                </a:solidFill>
                <a:effectLst/>
                <a:latin typeface="Arial" pitchFamily="34" charset="0"/>
                <a:ea typeface="Calibri" pitchFamily="34" charset="0"/>
                <a:cs typeface="Arial" pitchFamily="34" charset="0"/>
              </a:rPr>
              <a:t> The issue of the Transport of Dangerous Goods and </a:t>
            </a:r>
            <a:r>
              <a:rPr lang="en-US" sz="1400" b="1" dirty="0">
                <a:solidFill>
                  <a:srgbClr val="212121"/>
                </a:solidFill>
                <a:latin typeface="Arial" pitchFamily="34" charset="0"/>
                <a:ea typeface="Calibri" pitchFamily="34" charset="0"/>
                <a:cs typeface="Arial" pitchFamily="34" charset="0"/>
              </a:rPr>
              <a:t>S</a:t>
            </a:r>
            <a:r>
              <a:rPr kumimoji="0" lang="en-US" sz="1400" b="1" i="0" u="none" strike="noStrike" cap="none" normalizeH="0" baseline="0" dirty="0" smtClean="0">
                <a:ln>
                  <a:noFill/>
                </a:ln>
                <a:solidFill>
                  <a:srgbClr val="212121"/>
                </a:solidFill>
                <a:effectLst/>
                <a:latin typeface="Arial" pitchFamily="34" charset="0"/>
                <a:ea typeface="Calibri" pitchFamily="34" charset="0"/>
                <a:cs typeface="Arial" pitchFamily="34" charset="0"/>
              </a:rPr>
              <a:t>ources,  that we will discuss together here, is part of this set. </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b="1" dirty="0">
              <a:solidFill>
                <a:srgbClr val="212121"/>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212121"/>
                </a:solidFill>
                <a:effectLst/>
                <a:latin typeface="Arial" pitchFamily="34" charset="0"/>
                <a:ea typeface="Calibri" pitchFamily="34" charset="0"/>
                <a:cs typeface="Arial" pitchFamily="34" charset="0"/>
              </a:rPr>
              <a:t>The subject may hold our attention for several reasons; indeed:</a:t>
            </a:r>
            <a:endParaRPr kumimoji="0" lang="fr-FR"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1600" b="1" dirty="0" smtClean="0"/>
              <a:t>FOR EXEMPLE, THE RECHERCH OF ABANDON RADIOACTIVES SOURCES LIBREVILLE CUSTOM STORES AIR PORT  BY</a:t>
            </a:r>
            <a:r>
              <a:rPr lang="en-US" sz="1600" b="1" dirty="0"/>
              <a:t>:</a:t>
            </a:r>
            <a:r>
              <a:rPr lang="en-US" dirty="0" smtClean="0"/>
              <a:t> </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r>
              <a:rPr lang="en-US" sz="1400" dirty="0"/>
              <a:t>Gabon Nuclear surety, </a:t>
            </a:r>
            <a:r>
              <a:rPr lang="en-US" sz="1400" dirty="0" smtClean="0"/>
              <a:t>Security Radioprotection</a:t>
            </a:r>
            <a:r>
              <a:rPr lang="en-US" sz="1400" dirty="0"/>
              <a:t>, General Direction of Energy Ministry and fire </a:t>
            </a:r>
            <a:r>
              <a:rPr lang="en-US" sz="1400" dirty="0" err="1"/>
              <a:t>fither</a:t>
            </a:r>
            <a:r>
              <a:rPr lang="en-US" sz="1400" dirty="0"/>
              <a:t> intervention CBRN </a:t>
            </a:r>
            <a:r>
              <a:rPr lang="en-US" sz="1400" dirty="0" smtClean="0"/>
              <a:t>Brigade, after </a:t>
            </a:r>
            <a:r>
              <a:rPr lang="en-US" sz="1400" dirty="0"/>
              <a:t>the call of the International Libreville air port authority due to </a:t>
            </a:r>
            <a:r>
              <a:rPr lang="en-US" sz="1400" dirty="0" smtClean="0"/>
              <a:t>the </a:t>
            </a:r>
            <a:r>
              <a:rPr lang="en-US" sz="1400" dirty="0"/>
              <a:t>discover , abandon sources  radiological  in the transit area.</a:t>
            </a:r>
            <a:endParaRPr lang="fr-FR" sz="1400" dirty="0"/>
          </a:p>
          <a:p>
            <a:pPr fontAlgn="base"/>
            <a:r>
              <a:rPr lang="en-US" sz="1400" dirty="0"/>
              <a:t>  In the end ; we found five (5)   actives radio sources transport packages stored in customs warehouses,  </a:t>
            </a:r>
            <a:r>
              <a:rPr lang="en-US" sz="1400" i="1" dirty="0"/>
              <a:t>the sources found </a:t>
            </a:r>
            <a:r>
              <a:rPr lang="en-US" sz="1400" dirty="0"/>
              <a:t> are:</a:t>
            </a:r>
            <a:endParaRPr lang="fr-FR" sz="1400" dirty="0"/>
          </a:p>
          <a:p>
            <a:pPr fontAlgn="base"/>
            <a:r>
              <a:rPr lang="en-US" sz="1400" dirty="0"/>
              <a:t>-  three </a:t>
            </a:r>
            <a:r>
              <a:rPr lang="en-US" sz="1400" dirty="0" err="1"/>
              <a:t>gammadensimètres</a:t>
            </a:r>
            <a:r>
              <a:rPr lang="en-US" sz="1400" dirty="0"/>
              <a:t> used in  public work</a:t>
            </a:r>
            <a:endParaRPr lang="fr-FR" sz="1400" dirty="0"/>
          </a:p>
          <a:p>
            <a:pPr fontAlgn="base"/>
            <a:r>
              <a:rPr lang="en-US" sz="1400" dirty="0"/>
              <a:t>- two </a:t>
            </a:r>
            <a:r>
              <a:rPr lang="en-US" sz="1400" dirty="0" err="1"/>
              <a:t>gammagraphes</a:t>
            </a:r>
            <a:r>
              <a:rPr lang="en-US" sz="1400" dirty="0"/>
              <a:t> used in non-destructive welding tests in the oil industry. </a:t>
            </a:r>
            <a:endParaRPr lang="en-US" sz="1400" dirty="0" smtClean="0"/>
          </a:p>
          <a:p>
            <a:pPr fontAlgn="base">
              <a:buNone/>
            </a:pPr>
            <a:endParaRPr lang="fr-FR" sz="1400" dirty="0"/>
          </a:p>
          <a:p>
            <a:pPr fontAlgn="base"/>
            <a:r>
              <a:rPr lang="en-US" sz="1400" b="1" dirty="0">
                <a:solidFill>
                  <a:srgbClr val="FF0000"/>
                </a:solidFill>
              </a:rPr>
              <a:t>The recommendation had been to seal the storage room and hold the employees </a:t>
            </a:r>
            <a:r>
              <a:rPr lang="en-US" sz="1400" b="1" dirty="0" smtClean="0">
                <a:solidFill>
                  <a:srgbClr val="FF0000"/>
                </a:solidFill>
              </a:rPr>
              <a:t>far </a:t>
            </a:r>
            <a:r>
              <a:rPr lang="en-US" sz="1400" b="1" dirty="0" err="1" smtClean="0">
                <a:solidFill>
                  <a:srgbClr val="FF0000"/>
                </a:solidFill>
              </a:rPr>
              <a:t>ofthe</a:t>
            </a:r>
            <a:r>
              <a:rPr lang="en-US" sz="1400" b="1" dirty="0" smtClean="0">
                <a:solidFill>
                  <a:srgbClr val="FF0000"/>
                </a:solidFill>
              </a:rPr>
              <a:t> </a:t>
            </a:r>
            <a:r>
              <a:rPr lang="en-US" sz="1400" b="1" dirty="0">
                <a:solidFill>
                  <a:srgbClr val="FF0000"/>
                </a:solidFill>
              </a:rPr>
              <a:t>affect area.</a:t>
            </a:r>
            <a:endParaRPr lang="fr-FR" sz="1400" dirty="0">
              <a:solidFill>
                <a:srgbClr val="FF0000"/>
              </a:solidFill>
            </a:endParaRPr>
          </a:p>
          <a:p>
            <a:pPr fontAlgn="base">
              <a:buNone/>
            </a:pPr>
            <a:endParaRPr lang="fr-FR" sz="1400" dirty="0">
              <a:solidFill>
                <a:srgbClr val="FF0000"/>
              </a:solidFill>
            </a:endParaRPr>
          </a:p>
          <a:p>
            <a:endParaRPr lang="fr-FR"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b="1" dirty="0"/>
              <a:t>Intervention:</a:t>
            </a:r>
            <a:r>
              <a:rPr lang="fr-FR" dirty="0"/>
              <a:t/>
            </a:r>
            <a:br>
              <a:rPr lang="fr-FR" dirty="0"/>
            </a:br>
            <a:endParaRPr lang="fr-FR" dirty="0"/>
          </a:p>
        </p:txBody>
      </p:sp>
      <p:sp>
        <p:nvSpPr>
          <p:cNvPr id="3" name="Espace réservé du contenu 2"/>
          <p:cNvSpPr>
            <a:spLocks noGrp="1"/>
          </p:cNvSpPr>
          <p:nvPr>
            <p:ph idx="1"/>
          </p:nvPr>
        </p:nvSpPr>
        <p:spPr/>
        <p:txBody>
          <a:bodyPr/>
          <a:lstStyle/>
          <a:p>
            <a:pPr>
              <a:buNone/>
            </a:pPr>
            <a:r>
              <a:rPr lang="fr-FR" dirty="0" smtClean="0"/>
              <a:t>a) </a:t>
            </a:r>
            <a:r>
              <a:rPr lang="fr-FR" dirty="0" err="1" smtClean="0"/>
              <a:t>Fire</a:t>
            </a:r>
            <a:r>
              <a:rPr lang="fr-FR" dirty="0" smtClean="0"/>
              <a:t> </a:t>
            </a:r>
            <a:r>
              <a:rPr lang="fr-FR" dirty="0" err="1" smtClean="0"/>
              <a:t>fither</a:t>
            </a:r>
            <a:r>
              <a:rPr lang="fr-FR" dirty="0" smtClean="0"/>
              <a:t> intervention </a:t>
            </a:r>
            <a:r>
              <a:rPr lang="fr-FR" dirty="0" err="1" smtClean="0"/>
              <a:t>uniform’s</a:t>
            </a:r>
            <a:r>
              <a:rPr lang="fr-FR" dirty="0" smtClean="0"/>
              <a:t> protection</a:t>
            </a:r>
          </a:p>
          <a:p>
            <a:pPr>
              <a:buNone/>
            </a:pPr>
            <a:endParaRPr lang="fr-FR" dirty="0"/>
          </a:p>
        </p:txBody>
      </p:sp>
      <p:pic>
        <p:nvPicPr>
          <p:cNvPr id="4" name="Image 3" descr="F:\photos NRBC ADL\DSC_1244.jpg"/>
          <p:cNvPicPr/>
          <p:nvPr/>
        </p:nvPicPr>
        <p:blipFill>
          <a:blip r:embed="rId2" cstate="print"/>
          <a:srcRect/>
          <a:stretch>
            <a:fillRect/>
          </a:stretch>
        </p:blipFill>
        <p:spPr bwMode="auto">
          <a:xfrm>
            <a:off x="785786" y="2490787"/>
            <a:ext cx="6000792" cy="300991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1800" b="1" dirty="0"/>
              <a:t>b) Create a security perimeter</a:t>
            </a:r>
            <a:r>
              <a:rPr lang="fr-FR" dirty="0"/>
              <a:t/>
            </a:r>
            <a:br>
              <a:rPr lang="fr-FR" dirty="0"/>
            </a:br>
            <a:endParaRPr lang="fr-FR" dirty="0"/>
          </a:p>
        </p:txBody>
      </p:sp>
      <p:sp>
        <p:nvSpPr>
          <p:cNvPr id="3" name="Espace réservé du contenu 2"/>
          <p:cNvSpPr>
            <a:spLocks noGrp="1"/>
          </p:cNvSpPr>
          <p:nvPr>
            <p:ph idx="1"/>
          </p:nvPr>
        </p:nvSpPr>
        <p:spPr/>
        <p:txBody>
          <a:bodyPr/>
          <a:lstStyle/>
          <a:p>
            <a:r>
              <a:rPr lang="en-US" dirty="0"/>
              <a:t>Wearing of personal protective visual means</a:t>
            </a:r>
            <a:endParaRPr lang="fr-FR" dirty="0"/>
          </a:p>
          <a:p>
            <a:r>
              <a:rPr lang="en-US" dirty="0"/>
              <a:t>Implementation of collective means of detection</a:t>
            </a:r>
            <a:endParaRPr lang="fr-FR" dirty="0"/>
          </a:p>
          <a:p>
            <a:r>
              <a:rPr lang="en-US" dirty="0"/>
              <a:t>Choose the </a:t>
            </a:r>
            <a:r>
              <a:rPr lang="en-US" dirty="0" smtClean="0"/>
              <a:t>team’s </a:t>
            </a:r>
            <a:r>
              <a:rPr lang="en-US" dirty="0"/>
              <a:t>members</a:t>
            </a:r>
            <a:endParaRPr lang="fr-FR" dirty="0"/>
          </a:p>
          <a:p>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11156"/>
          </a:xfrm>
        </p:spPr>
        <p:txBody>
          <a:bodyPr>
            <a:normAutofit fontScale="90000"/>
          </a:bodyPr>
          <a:lstStyle/>
          <a:p>
            <a:r>
              <a:rPr lang="en-US" sz="2200" b="1" dirty="0"/>
              <a:t>Detection materials </a:t>
            </a:r>
            <a:r>
              <a:rPr lang="fr-FR" dirty="0"/>
              <a:t/>
            </a:r>
            <a:br>
              <a:rPr lang="fr-FR" dirty="0"/>
            </a:br>
            <a:endParaRPr lang="fr-FR" dirty="0"/>
          </a:p>
        </p:txBody>
      </p:sp>
      <p:pic>
        <p:nvPicPr>
          <p:cNvPr id="4" name="Espace réservé du contenu 3" descr="F:\MANOEUVRE NRBC adL\20180112_091459.jpg"/>
          <p:cNvPicPr>
            <a:picLocks noGrp="1"/>
          </p:cNvPicPr>
          <p:nvPr>
            <p:ph idx="1"/>
          </p:nvPr>
        </p:nvPicPr>
        <p:blipFill>
          <a:blip r:embed="rId2" cstate="print"/>
          <a:srcRect/>
          <a:stretch>
            <a:fillRect/>
          </a:stretch>
        </p:blipFill>
        <p:spPr bwMode="auto">
          <a:xfrm>
            <a:off x="428596" y="714356"/>
            <a:ext cx="3286148" cy="2111955"/>
          </a:xfrm>
          <a:prstGeom prst="rect">
            <a:avLst/>
          </a:prstGeom>
          <a:noFill/>
          <a:ln w="9525">
            <a:noFill/>
            <a:miter lim="800000"/>
            <a:headEnd/>
            <a:tailEnd/>
          </a:ln>
        </p:spPr>
      </p:pic>
      <p:pic>
        <p:nvPicPr>
          <p:cNvPr id="5" name="Image 4" descr="C:\Users\foire\Pictures\photo stagiaires\P1100827.JPG"/>
          <p:cNvPicPr/>
          <p:nvPr/>
        </p:nvPicPr>
        <p:blipFill>
          <a:blip r:embed="rId3" cstate="print"/>
          <a:srcRect/>
          <a:stretch>
            <a:fillRect/>
          </a:stretch>
        </p:blipFill>
        <p:spPr bwMode="auto">
          <a:xfrm>
            <a:off x="4929190" y="928670"/>
            <a:ext cx="3500462" cy="2762250"/>
          </a:xfrm>
          <a:prstGeom prst="rect">
            <a:avLst/>
          </a:prstGeom>
          <a:noFill/>
          <a:ln w="9525">
            <a:noFill/>
            <a:miter lim="800000"/>
            <a:headEnd/>
            <a:tailEnd/>
          </a:ln>
        </p:spPr>
      </p:pic>
      <p:pic>
        <p:nvPicPr>
          <p:cNvPr id="6" name="Image 5" descr="C:\Users\foire\Pictures\photo stagiaires\DSCN1586.JPG"/>
          <p:cNvPicPr/>
          <p:nvPr/>
        </p:nvPicPr>
        <p:blipFill>
          <a:blip r:embed="rId4" cstate="print"/>
          <a:srcRect/>
          <a:stretch>
            <a:fillRect/>
          </a:stretch>
        </p:blipFill>
        <p:spPr bwMode="auto">
          <a:xfrm>
            <a:off x="285720" y="3071810"/>
            <a:ext cx="3438525" cy="3370707"/>
          </a:xfrm>
          <a:prstGeom prst="rect">
            <a:avLst/>
          </a:prstGeom>
          <a:noFill/>
          <a:ln w="9525">
            <a:noFill/>
            <a:miter lim="800000"/>
            <a:headEnd/>
            <a:tailEnd/>
          </a:ln>
        </p:spPr>
      </p:pic>
      <p:pic>
        <p:nvPicPr>
          <p:cNvPr id="7" name="Image 6" descr="F:\photos NRBC ADL\DSC_1238.jpg"/>
          <p:cNvPicPr/>
          <p:nvPr/>
        </p:nvPicPr>
        <p:blipFill>
          <a:blip r:embed="rId5" cstate="print"/>
          <a:srcRect/>
          <a:stretch>
            <a:fillRect/>
          </a:stretch>
        </p:blipFill>
        <p:spPr bwMode="auto">
          <a:xfrm>
            <a:off x="5500694" y="4000504"/>
            <a:ext cx="2911805" cy="2390775"/>
          </a:xfrm>
          <a:prstGeom prst="rect">
            <a:avLst/>
          </a:prstGeom>
          <a:noFill/>
          <a:ln w="9525">
            <a:noFill/>
            <a:miter lim="800000"/>
            <a:headEnd/>
            <a:tailEnd/>
          </a:ln>
        </p:spPr>
      </p:pic>
      <p:sp>
        <p:nvSpPr>
          <p:cNvPr id="8" name="ZoneTexte 7"/>
          <p:cNvSpPr txBox="1"/>
          <p:nvPr/>
        </p:nvSpPr>
        <p:spPr>
          <a:xfrm>
            <a:off x="428596" y="357166"/>
            <a:ext cx="2143140" cy="369332"/>
          </a:xfrm>
          <a:prstGeom prst="rect">
            <a:avLst/>
          </a:prstGeom>
          <a:noFill/>
        </p:spPr>
        <p:txBody>
          <a:bodyPr wrap="square" rtlCol="0">
            <a:spAutoFit/>
          </a:bodyPr>
          <a:lstStyle/>
          <a:p>
            <a:r>
              <a:rPr lang="fr-FR" dirty="0" err="1" smtClean="0"/>
              <a:t>Dosimeter</a:t>
            </a:r>
            <a:endParaRPr lang="fr-FR" dirty="0"/>
          </a:p>
        </p:txBody>
      </p:sp>
      <p:sp>
        <p:nvSpPr>
          <p:cNvPr id="9" name="ZoneTexte 8"/>
          <p:cNvSpPr txBox="1"/>
          <p:nvPr/>
        </p:nvSpPr>
        <p:spPr>
          <a:xfrm>
            <a:off x="6215074" y="214290"/>
            <a:ext cx="2643206" cy="369332"/>
          </a:xfrm>
          <a:prstGeom prst="rect">
            <a:avLst/>
          </a:prstGeom>
          <a:noFill/>
        </p:spPr>
        <p:txBody>
          <a:bodyPr wrap="square" rtlCol="0">
            <a:spAutoFit/>
          </a:bodyPr>
          <a:lstStyle/>
          <a:p>
            <a:r>
              <a:rPr lang="fr-FR" dirty="0" smtClean="0"/>
              <a:t>Back Pack </a:t>
            </a:r>
            <a:r>
              <a:rPr lang="fr-FR" dirty="0" err="1" smtClean="0"/>
              <a:t>detection</a:t>
            </a:r>
            <a:endParaRPr lang="fr-FR" dirty="0"/>
          </a:p>
        </p:txBody>
      </p:sp>
      <p:sp>
        <p:nvSpPr>
          <p:cNvPr id="10" name="ZoneTexte 9"/>
          <p:cNvSpPr txBox="1"/>
          <p:nvPr/>
        </p:nvSpPr>
        <p:spPr>
          <a:xfrm>
            <a:off x="357158" y="6500834"/>
            <a:ext cx="3143272" cy="369332"/>
          </a:xfrm>
          <a:prstGeom prst="rect">
            <a:avLst/>
          </a:prstGeom>
          <a:noFill/>
        </p:spPr>
        <p:txBody>
          <a:bodyPr wrap="square" rtlCol="0">
            <a:spAutoFit/>
          </a:bodyPr>
          <a:lstStyle/>
          <a:p>
            <a:r>
              <a:rPr lang="fr-FR" dirty="0" smtClean="0"/>
              <a:t>E-</a:t>
            </a:r>
            <a:r>
              <a:rPr lang="fr-FR" dirty="0" err="1" smtClean="0"/>
              <a:t>Nose</a:t>
            </a:r>
            <a:r>
              <a:rPr lang="fr-FR" dirty="0" smtClean="0"/>
              <a:t> </a:t>
            </a:r>
            <a:r>
              <a:rPr lang="fr-FR" dirty="0" err="1" smtClean="0"/>
              <a:t>At</a:t>
            </a:r>
            <a:r>
              <a:rPr lang="fr-FR" dirty="0" smtClean="0"/>
              <a:t> distance</a:t>
            </a:r>
            <a:endParaRPr lang="fr-FR" dirty="0"/>
          </a:p>
        </p:txBody>
      </p:sp>
      <p:sp>
        <p:nvSpPr>
          <p:cNvPr id="12" name="ZoneTexte 11"/>
          <p:cNvSpPr txBox="1"/>
          <p:nvPr/>
        </p:nvSpPr>
        <p:spPr>
          <a:xfrm>
            <a:off x="5572132" y="6500834"/>
            <a:ext cx="2500330" cy="369332"/>
          </a:xfrm>
          <a:prstGeom prst="rect">
            <a:avLst/>
          </a:prstGeom>
          <a:noFill/>
        </p:spPr>
        <p:txBody>
          <a:bodyPr wrap="square" rtlCol="0">
            <a:spAutoFit/>
          </a:bodyPr>
          <a:lstStyle/>
          <a:p>
            <a:r>
              <a:rPr lang="fr-FR" dirty="0" err="1" smtClean="0"/>
              <a:t>Radiameter</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After</a:t>
            </a:r>
            <a:r>
              <a:rPr lang="fr-FR" dirty="0" smtClean="0"/>
              <a:t> </a:t>
            </a:r>
            <a:r>
              <a:rPr lang="fr-FR" dirty="0" err="1" smtClean="0"/>
              <a:t>work</a:t>
            </a:r>
            <a:r>
              <a:rPr lang="fr-FR" dirty="0" smtClean="0"/>
              <a:t>: </a:t>
            </a:r>
            <a:r>
              <a:rPr lang="fr-FR" dirty="0" err="1" smtClean="0"/>
              <a:t>decontamination</a:t>
            </a:r>
            <a:endParaRPr lang="fr-FR" dirty="0"/>
          </a:p>
        </p:txBody>
      </p:sp>
      <p:pic>
        <p:nvPicPr>
          <p:cNvPr id="4" name="Espace réservé du contenu 3" descr="F:\photos NRBC ADL\IMAG0101.jpg"/>
          <p:cNvPicPr>
            <a:picLocks noGrp="1"/>
          </p:cNvPicPr>
          <p:nvPr>
            <p:ph idx="1"/>
          </p:nvPr>
        </p:nvPicPr>
        <p:blipFill>
          <a:blip r:embed="rId2" cstate="print"/>
          <a:srcRect/>
          <a:stretch>
            <a:fillRect/>
          </a:stretch>
        </p:blipFill>
        <p:spPr bwMode="auto">
          <a:xfrm>
            <a:off x="142845" y="1600201"/>
            <a:ext cx="4000528" cy="2900370"/>
          </a:xfrm>
          <a:prstGeom prst="rect">
            <a:avLst/>
          </a:prstGeom>
          <a:noFill/>
          <a:ln w="9525">
            <a:noFill/>
            <a:miter lim="800000"/>
            <a:headEnd/>
            <a:tailEnd/>
          </a:ln>
        </p:spPr>
      </p:pic>
      <p:pic>
        <p:nvPicPr>
          <p:cNvPr id="5" name="Image 4" descr="F:\photos NRBC ADL\IMAG0106.jpg"/>
          <p:cNvPicPr/>
          <p:nvPr/>
        </p:nvPicPr>
        <p:blipFill>
          <a:blip r:embed="rId3" cstate="print"/>
          <a:srcRect/>
          <a:stretch>
            <a:fillRect/>
          </a:stretch>
        </p:blipFill>
        <p:spPr bwMode="auto">
          <a:xfrm>
            <a:off x="4214810" y="3071810"/>
            <a:ext cx="4714908" cy="3429024"/>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b="1" dirty="0" smtClean="0"/>
              <a:t>THE GABON BOTH RADIOLOGICAL DETECTOR’S TEAM </a:t>
            </a:r>
            <a:endParaRPr lang="fr-FR" sz="1800" b="1" dirty="0"/>
          </a:p>
        </p:txBody>
      </p:sp>
      <p:pic>
        <p:nvPicPr>
          <p:cNvPr id="4" name="Espace réservé du contenu 3" descr="F:\MANOEUVRE NRBC adL\20180112_111922.jpg"/>
          <p:cNvPicPr>
            <a:picLocks noGrp="1"/>
          </p:cNvPicPr>
          <p:nvPr>
            <p:ph idx="1"/>
          </p:nvPr>
        </p:nvPicPr>
        <p:blipFill>
          <a:blip r:embed="rId2" cstate="print"/>
          <a:srcRect/>
          <a:stretch>
            <a:fillRect/>
          </a:stretch>
        </p:blipFill>
        <p:spPr bwMode="auto">
          <a:xfrm>
            <a:off x="1000100" y="1857364"/>
            <a:ext cx="7215238" cy="392909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END</a:t>
            </a:r>
            <a:endParaRPr lang="fr-FR" dirty="0"/>
          </a:p>
        </p:txBody>
      </p:sp>
      <p:sp>
        <p:nvSpPr>
          <p:cNvPr id="3" name="Espace réservé du contenu 2"/>
          <p:cNvSpPr>
            <a:spLocks noGrp="1"/>
          </p:cNvSpPr>
          <p:nvPr>
            <p:ph idx="1"/>
          </p:nvPr>
        </p:nvSpPr>
        <p:spPr/>
        <p:txBody>
          <a:bodyPr/>
          <a:lstStyle/>
          <a:p>
            <a:pPr algn="ctr">
              <a:buNone/>
            </a:pPr>
            <a:r>
              <a:rPr lang="fr-FR" dirty="0" smtClean="0"/>
              <a:t>THANK YOU FOR YOUR ATTENTION</a:t>
            </a:r>
          </a:p>
          <a:p>
            <a:pPr algn="ctr">
              <a:buNone/>
            </a:pPr>
            <a:endParaRPr lang="fr-FR" dirty="0"/>
          </a:p>
          <a:p>
            <a:pPr algn="ctr">
              <a:buNone/>
            </a:pPr>
            <a:endParaRPr lang="fr-FR" dirty="0" smtClean="0"/>
          </a:p>
          <a:p>
            <a:pPr algn="ctr">
              <a:buNone/>
            </a:pPr>
            <a:r>
              <a:rPr lang="fr-FR" b="1" dirty="0" smtClean="0"/>
              <a:t>QUESTIONS?</a:t>
            </a:r>
            <a:endParaRPr lang="fr-F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CHALLENGES</a:t>
            </a:r>
            <a:endParaRPr lang="fr-FR" dirty="0"/>
          </a:p>
        </p:txBody>
      </p:sp>
      <p:sp>
        <p:nvSpPr>
          <p:cNvPr id="3" name="Espace réservé du contenu 2"/>
          <p:cNvSpPr>
            <a:spLocks noGrp="1"/>
          </p:cNvSpPr>
          <p:nvPr>
            <p:ph idx="1"/>
          </p:nvPr>
        </p:nvSpPr>
        <p:spPr/>
        <p:txBody>
          <a:bodyPr>
            <a:normAutofit fontScale="55000" lnSpcReduction="20000"/>
          </a:bodyPr>
          <a:lstStyle/>
          <a:p>
            <a:r>
              <a:rPr lang="en-US" dirty="0"/>
              <a:t> -</a:t>
            </a:r>
            <a:r>
              <a:rPr lang="en-US" b="1" dirty="0"/>
              <a:t>In economic terms</a:t>
            </a:r>
            <a:r>
              <a:rPr lang="en-US" dirty="0"/>
              <a:t>, the Transport of Dangerous Goods sector is of interest to several stakeholders: packers; shippers; chargers; carriers; </a:t>
            </a:r>
            <a:r>
              <a:rPr lang="en-US" dirty="0" err="1"/>
              <a:t>unloaders</a:t>
            </a:r>
            <a:r>
              <a:rPr lang="en-US" dirty="0"/>
              <a:t>;</a:t>
            </a:r>
            <a:endParaRPr lang="fr-FR" dirty="0"/>
          </a:p>
          <a:p>
            <a:r>
              <a:rPr lang="en-US" dirty="0"/>
              <a:t> </a:t>
            </a:r>
            <a:endParaRPr lang="fr-FR" dirty="0"/>
          </a:p>
          <a:p>
            <a:r>
              <a:rPr lang="en-US" dirty="0"/>
              <a:t> </a:t>
            </a:r>
            <a:r>
              <a:rPr lang="en-US" b="1" dirty="0"/>
              <a:t>In addition</a:t>
            </a:r>
            <a:r>
              <a:rPr lang="en-US" dirty="0"/>
              <a:t>, 15 per cent of the world's traffic, all products and all modes of transport combined are goods classified as dangerous but which we need to meet our daily needs, and the needs of our industries. </a:t>
            </a:r>
            <a:endParaRPr lang="fr-FR" dirty="0"/>
          </a:p>
          <a:p>
            <a:r>
              <a:rPr lang="en-US" dirty="0"/>
              <a:t> </a:t>
            </a:r>
            <a:endParaRPr lang="fr-FR" dirty="0"/>
          </a:p>
          <a:p>
            <a:r>
              <a:rPr lang="en-US" b="1" dirty="0"/>
              <a:t> Thus</a:t>
            </a:r>
            <a:r>
              <a:rPr lang="en-US" dirty="0"/>
              <a:t>, these goods allow us to feed the factories' boilers, to fill the tanks of our cars, to manufacture drugs, fertilizers, building materials, to treat drinking water, waste water; to do x-rays and chemotherapy including tests in oil environment, </a:t>
            </a:r>
            <a:r>
              <a:rPr lang="en-US" dirty="0" err="1"/>
              <a:t>ect</a:t>
            </a:r>
            <a:r>
              <a:rPr lang="en-US" dirty="0"/>
              <a:t> ..</a:t>
            </a:r>
            <a:endParaRPr lang="fr-FR" dirty="0"/>
          </a:p>
          <a:p>
            <a:r>
              <a:rPr lang="en-US" dirty="0"/>
              <a:t> </a:t>
            </a:r>
            <a:endParaRPr lang="fr-FR" dirty="0"/>
          </a:p>
          <a:p>
            <a:r>
              <a:rPr lang="en-US" dirty="0"/>
              <a:t>. - </a:t>
            </a:r>
            <a:r>
              <a:rPr lang="en-US" b="1" dirty="0"/>
              <a:t>In practical terms</a:t>
            </a:r>
            <a:r>
              <a:rPr lang="en-US" dirty="0"/>
              <a:t>, the need for this type of transport is well established; however, risks must also be controlled because of their dangerousness.</a:t>
            </a:r>
            <a:endParaRPr lang="fr-FR" dirty="0"/>
          </a:p>
          <a:p>
            <a:r>
              <a:rPr lang="en-US" dirty="0"/>
              <a:t> </a:t>
            </a:r>
            <a:endParaRPr lang="fr-FR" dirty="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 </a:t>
            </a:r>
            <a:r>
              <a:rPr lang="en-US" sz="2700" b="1" dirty="0"/>
              <a:t>Since safety is everybody's business, the Gabon public authorities propose for their part</a:t>
            </a:r>
            <a:r>
              <a:rPr lang="en-US" sz="2700" dirty="0" smtClean="0"/>
              <a:t>:</a:t>
            </a:r>
            <a:endParaRPr lang="fr-FR" dirty="0"/>
          </a:p>
        </p:txBody>
      </p:sp>
      <p:sp>
        <p:nvSpPr>
          <p:cNvPr id="3" name="Espace réservé du contenu 2"/>
          <p:cNvSpPr>
            <a:spLocks noGrp="1"/>
          </p:cNvSpPr>
          <p:nvPr>
            <p:ph idx="1"/>
          </p:nvPr>
        </p:nvSpPr>
        <p:spPr>
          <a:xfrm>
            <a:off x="457200" y="1785926"/>
            <a:ext cx="8229600" cy="4340237"/>
          </a:xfrm>
        </p:spPr>
        <p:txBody>
          <a:bodyPr>
            <a:normAutofit fontScale="77500" lnSpcReduction="20000"/>
          </a:bodyPr>
          <a:lstStyle/>
          <a:p>
            <a:r>
              <a:rPr lang="en-US" dirty="0"/>
              <a:t> - to review the legal framework of this sector of activity in order to align it with the international context;</a:t>
            </a:r>
            <a:endParaRPr lang="fr-FR" dirty="0"/>
          </a:p>
          <a:p>
            <a:r>
              <a:rPr lang="en-US" dirty="0"/>
              <a:t> - to raise the awareness of the actors involved in this sector;</a:t>
            </a:r>
            <a:endParaRPr lang="fr-FR" dirty="0"/>
          </a:p>
          <a:p>
            <a:r>
              <a:rPr lang="en-US" dirty="0"/>
              <a:t>- to reinforce the reaction capacities of the competent services in the face of the related accidents, all the more so since, in view of the statistics of transport accidents available throughout the world, we have most of the </a:t>
            </a:r>
            <a:r>
              <a:rPr lang="en-US" dirty="0" err="1"/>
              <a:t>accidentology</a:t>
            </a:r>
            <a:r>
              <a:rPr lang="en-US" dirty="0"/>
              <a:t> in the transport of Dangerous substances with consequences for the population and the environment. </a:t>
            </a:r>
            <a:endParaRPr lang="fr-FR" dirty="0"/>
          </a:p>
          <a:p>
            <a:pPr>
              <a:buNone/>
            </a:pPr>
            <a:r>
              <a:rPr lang="en-US" dirty="0"/>
              <a:t> </a:t>
            </a:r>
            <a:endParaRPr lang="fr-FR" dirty="0"/>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SPEECH’S OBJECTIVE</a:t>
            </a:r>
            <a:endParaRPr lang="fr-FR" dirty="0"/>
          </a:p>
        </p:txBody>
      </p:sp>
      <p:sp>
        <p:nvSpPr>
          <p:cNvPr id="3" name="Espace réservé du contenu 2"/>
          <p:cNvSpPr>
            <a:spLocks noGrp="1"/>
          </p:cNvSpPr>
          <p:nvPr>
            <p:ph idx="1"/>
          </p:nvPr>
        </p:nvSpPr>
        <p:spPr/>
        <p:txBody>
          <a:bodyPr/>
          <a:lstStyle/>
          <a:p>
            <a:r>
              <a:rPr lang="en-US" dirty="0"/>
              <a:t>During my speech, I will present the various Gabonese standards that govern the Transport of Nuclear and Radioactive Hazardous Materials</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SOURCES TRANSPORT’S LAW</a:t>
            </a:r>
            <a:endParaRPr lang="fr-FR" dirty="0"/>
          </a:p>
        </p:txBody>
      </p:sp>
      <p:sp>
        <p:nvSpPr>
          <p:cNvPr id="3" name="Espace réservé du contenu 2"/>
          <p:cNvSpPr>
            <a:spLocks noGrp="1"/>
          </p:cNvSpPr>
          <p:nvPr>
            <p:ph idx="1"/>
          </p:nvPr>
        </p:nvSpPr>
        <p:spPr/>
        <p:txBody>
          <a:bodyPr/>
          <a:lstStyle/>
          <a:p>
            <a:r>
              <a:rPr lang="en-US" dirty="0"/>
              <a:t>Gabon Law number 17/2013, fixed the regime of Safety and Security nuclear and radioactive</a:t>
            </a:r>
            <a:r>
              <a:rPr lang="en-US" dirty="0" smtClean="0"/>
              <a:t>,</a:t>
            </a:r>
          </a:p>
          <a:p>
            <a:pPr>
              <a:buNone/>
            </a:pPr>
            <a:endParaRPr lang="fr-FR" dirty="0"/>
          </a:p>
          <a:p>
            <a:r>
              <a:rPr lang="en-US" dirty="0"/>
              <a:t> It states that, there is an authority at the head of the Agency. It issues all transport licenses from Radioactive and Nuclear sources. </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1800" b="1" dirty="0" smtClean="0"/>
              <a:t>TRANSPORT CONDITIONS ARE CHECKED BY OPERATORS THROUGH SAFETY AND SECURITY CHECKS WHOM CONCERN:</a:t>
            </a:r>
            <a:endParaRPr lang="fr-FR" sz="1800" dirty="0"/>
          </a:p>
        </p:txBody>
      </p:sp>
      <p:sp>
        <p:nvSpPr>
          <p:cNvPr id="3" name="Espace réservé du contenu 2"/>
          <p:cNvSpPr>
            <a:spLocks noGrp="1"/>
          </p:cNvSpPr>
          <p:nvPr>
            <p:ph idx="1"/>
          </p:nvPr>
        </p:nvSpPr>
        <p:spPr/>
        <p:txBody>
          <a:bodyPr/>
          <a:lstStyle/>
          <a:p>
            <a:r>
              <a:rPr lang="fr-FR" dirty="0" smtClean="0"/>
              <a:t>The Sender</a:t>
            </a:r>
          </a:p>
          <a:p>
            <a:r>
              <a:rPr lang="fr-FR" dirty="0" smtClean="0"/>
              <a:t>The Carrier</a:t>
            </a:r>
          </a:p>
          <a:p>
            <a:r>
              <a:rPr lang="fr-FR" dirty="0" smtClean="0"/>
              <a:t>The Driver</a:t>
            </a:r>
          </a:p>
          <a:p>
            <a:r>
              <a:rPr lang="fr-FR" dirty="0" smtClean="0"/>
              <a:t>The Charger</a:t>
            </a:r>
          </a:p>
          <a:p>
            <a:r>
              <a:rPr lang="fr-FR" dirty="0" smtClean="0"/>
              <a:t>The </a:t>
            </a:r>
            <a:r>
              <a:rPr lang="fr-FR" dirty="0" err="1" smtClean="0"/>
              <a:t>receiver</a:t>
            </a:r>
            <a:endParaRPr lang="fr-FR" dirty="0" smtClean="0"/>
          </a:p>
          <a:p>
            <a:r>
              <a:rPr lang="fr-FR" dirty="0" smtClean="0"/>
              <a:t>For </a:t>
            </a:r>
            <a:r>
              <a:rPr lang="fr-FR" dirty="0" err="1" smtClean="0"/>
              <a:t>safety</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SENDER</a:t>
            </a:r>
            <a:endParaRPr lang="fr-FR" dirty="0"/>
          </a:p>
        </p:txBody>
      </p:sp>
      <p:sp>
        <p:nvSpPr>
          <p:cNvPr id="3" name="Espace réservé du contenu 2"/>
          <p:cNvSpPr>
            <a:spLocks noGrp="1"/>
          </p:cNvSpPr>
          <p:nvPr>
            <p:ph idx="1"/>
          </p:nvPr>
        </p:nvSpPr>
        <p:spPr/>
        <p:txBody>
          <a:bodyPr>
            <a:normAutofit fontScale="70000" lnSpcReduction="20000"/>
          </a:bodyPr>
          <a:lstStyle/>
          <a:p>
            <a:pPr lvl="0"/>
            <a:r>
              <a:rPr lang="en-US" dirty="0"/>
              <a:t>Ensures the packaging of sources and this packaging must be homologated to the SGH (General Harmonized System) standard</a:t>
            </a:r>
            <a:endParaRPr lang="fr-FR" dirty="0"/>
          </a:p>
          <a:p>
            <a:pPr lvl="0"/>
            <a:r>
              <a:rPr lang="en-US" dirty="0"/>
              <a:t>He does the Labeling </a:t>
            </a:r>
            <a:endParaRPr lang="fr-FR" dirty="0"/>
          </a:p>
          <a:p>
            <a:pPr lvl="0"/>
            <a:r>
              <a:rPr lang="en-US" dirty="0"/>
              <a:t>It puts the General Harmonized System Pictogram sources </a:t>
            </a:r>
            <a:endParaRPr lang="fr-FR" dirty="0"/>
          </a:p>
          <a:p>
            <a:pPr lvl="0"/>
            <a:r>
              <a:rPr lang="en-US" dirty="0"/>
              <a:t>This pictogram must have a red border with a white background and inside</a:t>
            </a:r>
            <a:endParaRPr lang="fr-FR" dirty="0"/>
          </a:p>
          <a:p>
            <a:pPr lvl="0"/>
            <a:r>
              <a:rPr lang="en-US" dirty="0"/>
              <a:t>the symbol of the danger code </a:t>
            </a:r>
            <a:endParaRPr lang="fr-FR" dirty="0"/>
          </a:p>
          <a:p>
            <a:pPr lvl="0"/>
            <a:r>
              <a:rPr lang="en-US" dirty="0"/>
              <a:t>On this packaging it puts the name of the source, as well as the quantity and weight of the source. </a:t>
            </a:r>
            <a:endParaRPr lang="fr-FR" dirty="0"/>
          </a:p>
          <a:p>
            <a:pPr lvl="0"/>
            <a:r>
              <a:rPr lang="en-US" dirty="0"/>
              <a:t>He does the packing</a:t>
            </a:r>
            <a:endParaRPr lang="fr-FR" dirty="0"/>
          </a:p>
          <a:p>
            <a:pPr lvl="0"/>
            <a:r>
              <a:rPr lang="en-US" dirty="0"/>
              <a:t>He contacts the shipper, the carrier and the consignee and sends them all the information.  </a:t>
            </a:r>
            <a:endParaRPr lang="fr-FR" dirty="0"/>
          </a:p>
          <a:p>
            <a:pPr lvl="0"/>
            <a:r>
              <a:rPr lang="en-US" dirty="0"/>
              <a:t>He must obtain the authorization of the head of the Radioactive and Nuclear Regulatory Agency</a:t>
            </a:r>
            <a:endParaRPr lang="fr-FR" dirty="0"/>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CARRIER</a:t>
            </a:r>
            <a:endParaRPr lang="fr-FR" dirty="0"/>
          </a:p>
        </p:txBody>
      </p:sp>
      <p:sp>
        <p:nvSpPr>
          <p:cNvPr id="3" name="Espace réservé du contenu 2"/>
          <p:cNvSpPr>
            <a:spLocks noGrp="1"/>
          </p:cNvSpPr>
          <p:nvPr>
            <p:ph idx="1"/>
          </p:nvPr>
        </p:nvSpPr>
        <p:spPr/>
        <p:txBody>
          <a:bodyPr>
            <a:normAutofit fontScale="55000" lnSpcReduction="20000"/>
          </a:bodyPr>
          <a:lstStyle/>
          <a:p>
            <a:pPr lvl="0"/>
            <a:r>
              <a:rPr lang="en-US" dirty="0"/>
              <a:t>Must have source transportation protocol</a:t>
            </a:r>
            <a:endParaRPr lang="fr-FR" dirty="0"/>
          </a:p>
          <a:p>
            <a:pPr lvl="0"/>
            <a:r>
              <a:rPr lang="en-US" dirty="0"/>
              <a:t>He checks the packaging </a:t>
            </a:r>
            <a:endParaRPr lang="fr-FR" dirty="0"/>
          </a:p>
          <a:p>
            <a:pPr lvl="0"/>
            <a:r>
              <a:rPr lang="en-US" dirty="0"/>
              <a:t>Check the number of packages</a:t>
            </a:r>
            <a:endParaRPr lang="fr-FR" dirty="0"/>
          </a:p>
          <a:p>
            <a:pPr lvl="0"/>
            <a:r>
              <a:rPr lang="en-US" dirty="0"/>
              <a:t>Check that the safety sheet is full </a:t>
            </a:r>
            <a:endParaRPr lang="fr-FR" dirty="0"/>
          </a:p>
          <a:p>
            <a:pPr lvl="0"/>
            <a:r>
              <a:rPr lang="en-US" dirty="0"/>
              <a:t>Check the recipient's address</a:t>
            </a:r>
            <a:endParaRPr lang="fr-FR" dirty="0"/>
          </a:p>
          <a:p>
            <a:pPr lvl="0"/>
            <a:r>
              <a:rPr lang="en-US" dirty="0"/>
              <a:t>Check that the recipient is waiting for the package  </a:t>
            </a:r>
            <a:endParaRPr lang="fr-FR" dirty="0"/>
          </a:p>
          <a:p>
            <a:r>
              <a:rPr lang="en-US" dirty="0"/>
              <a:t>The approval of the head of the Radioactive and Nuclear Regulatory Agency </a:t>
            </a:r>
            <a:endParaRPr lang="en-US" dirty="0" smtClean="0"/>
          </a:p>
          <a:p>
            <a:pPr lvl="0"/>
            <a:r>
              <a:rPr lang="en-US" dirty="0"/>
              <a:t>He is assisted by a security advisor and a commissionaire</a:t>
            </a:r>
            <a:endParaRPr lang="fr-FR" dirty="0"/>
          </a:p>
          <a:p>
            <a:pPr lvl="0"/>
            <a:r>
              <a:rPr lang="en-US" dirty="0"/>
              <a:t>He must have the consignment </a:t>
            </a:r>
            <a:r>
              <a:rPr lang="en-US" dirty="0" smtClean="0"/>
              <a:t>note</a:t>
            </a:r>
            <a:r>
              <a:rPr lang="en-US" dirty="0"/>
              <a:t> </a:t>
            </a:r>
            <a:endParaRPr lang="fr-FR" dirty="0"/>
          </a:p>
          <a:p>
            <a:pPr lvl="0"/>
            <a:r>
              <a:rPr lang="en-US" dirty="0"/>
              <a:t>The carrier must ensure that there is in his vehicles, the safety </a:t>
            </a:r>
            <a:r>
              <a:rPr lang="en-US" dirty="0" smtClean="0"/>
              <a:t>equipment</a:t>
            </a:r>
            <a:r>
              <a:rPr lang="en-US" dirty="0"/>
              <a:t> </a:t>
            </a:r>
            <a:endParaRPr lang="fr-FR" dirty="0"/>
          </a:p>
          <a:p>
            <a:pPr lvl="0"/>
            <a:r>
              <a:rPr lang="en-US" dirty="0"/>
              <a:t>The </a:t>
            </a:r>
            <a:r>
              <a:rPr lang="en-US" dirty="0" smtClean="0"/>
              <a:t>Extinguisher</a:t>
            </a:r>
            <a:r>
              <a:rPr lang="en-US" dirty="0"/>
              <a:t> </a:t>
            </a:r>
            <a:endParaRPr lang="fr-FR" dirty="0"/>
          </a:p>
          <a:p>
            <a:pPr lvl="0"/>
            <a:r>
              <a:rPr lang="en-US" dirty="0"/>
              <a:t>The </a:t>
            </a:r>
            <a:r>
              <a:rPr lang="en-US" dirty="0" smtClean="0"/>
              <a:t>holds</a:t>
            </a:r>
            <a:r>
              <a:rPr lang="en-US" dirty="0"/>
              <a:t> </a:t>
            </a:r>
            <a:endParaRPr lang="fr-FR" dirty="0"/>
          </a:p>
          <a:p>
            <a:pPr lvl="0"/>
            <a:r>
              <a:rPr lang="en-US" dirty="0"/>
              <a:t>Cones or </a:t>
            </a:r>
            <a:r>
              <a:rPr lang="en-US" dirty="0" smtClean="0"/>
              <a:t>Triangle</a:t>
            </a:r>
            <a:r>
              <a:rPr lang="en-US" dirty="0"/>
              <a:t> </a:t>
            </a:r>
            <a:endParaRPr lang="fr-FR" dirty="0"/>
          </a:p>
          <a:p>
            <a:pPr lvl="0"/>
            <a:r>
              <a:rPr lang="en-US" dirty="0"/>
              <a:t>The Lot of </a:t>
            </a:r>
            <a:r>
              <a:rPr lang="en-US" dirty="0" smtClean="0"/>
              <a:t>Edge</a:t>
            </a:r>
            <a:r>
              <a:rPr lang="en-US" dirty="0"/>
              <a:t> </a:t>
            </a:r>
            <a:endParaRPr lang="fr-FR" dirty="0"/>
          </a:p>
          <a:p>
            <a:pPr lvl="0"/>
            <a:r>
              <a:rPr lang="en-US" dirty="0"/>
              <a:t>Personal protective equipment</a:t>
            </a:r>
            <a:endParaRPr lang="fr-FR" dirty="0"/>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1440</Words>
  <Application>Microsoft Office PowerPoint</Application>
  <PresentationFormat>Affichage à l'écran (4:3)</PresentationFormat>
  <Paragraphs>227</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PRESENTATION</vt:lpstr>
      <vt:lpstr>INTRODUCTION </vt:lpstr>
      <vt:lpstr>CHALLENGES</vt:lpstr>
      <vt:lpstr> Since safety is everybody's business, the Gabon public authorities propose for their part:</vt:lpstr>
      <vt:lpstr>SPEECH’S OBJECTIVE</vt:lpstr>
      <vt:lpstr>SOURCES TRANSPORT’S LAW</vt:lpstr>
      <vt:lpstr>TRANSPORT CONDITIONS ARE CHECKED BY OPERATORS THROUGH SAFETY AND SECURITY CHECKS WHOM CONCERN:</vt:lpstr>
      <vt:lpstr>THE SENDER</vt:lpstr>
      <vt:lpstr>THE CARRIER</vt:lpstr>
      <vt:lpstr>THE DRIVER</vt:lpstr>
      <vt:lpstr>THE CHARGER</vt:lpstr>
      <vt:lpstr>THE RECEIVER</vt:lpstr>
      <vt:lpstr>FOR SAFETY</vt:lpstr>
      <vt:lpstr>GABON FIRE BRIGADE CBRN’ACTION IN INCIDENT OR ACCIDENT CASE BACKGROUND </vt:lpstr>
      <vt:lpstr>OBJECTIVE </vt:lpstr>
      <vt:lpstr>ACTION GUIDES FOR INCIDENT COMMANDER Protect self/assess (size up) the situation </vt:lpstr>
      <vt:lpstr>  ACTION GUIDES FOR SPECIFIC FIRST RESPONDERS   RESPONSE TO A LOST OR STOLEN POTENTIALLY DANGEROUS SOURCE                                                                                                                                              First  responsible person to become aware of the event: </vt:lpstr>
      <vt:lpstr>  Incident commander </vt:lpstr>
      <vt:lpstr>DECONTAMINATION</vt:lpstr>
      <vt:lpstr>FOR EXEMPLE, THE RECHERCH OF ABANDON RADIOACTIVES SOURCES LIBREVILLE CUSTOM STORES AIR PORT  BY:  </vt:lpstr>
      <vt:lpstr>Intervention: </vt:lpstr>
      <vt:lpstr>b) Create a security perimeter </vt:lpstr>
      <vt:lpstr>Detection materials  </vt:lpstr>
      <vt:lpstr>After work: decontamination</vt:lpstr>
      <vt:lpstr>THE GABON BOTH RADIOLOGICAL DETECTOR’S TEAM </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ORDI HP</dc:creator>
  <cp:lastModifiedBy>ORDI HP</cp:lastModifiedBy>
  <cp:revision>2</cp:revision>
  <dcterms:created xsi:type="dcterms:W3CDTF">2019-11-04T09:56:39Z</dcterms:created>
  <dcterms:modified xsi:type="dcterms:W3CDTF">2019-11-04T12:06:57Z</dcterms:modified>
</cp:coreProperties>
</file>