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 id="2147483653" r:id="rId5"/>
  </p:sldMasterIdLst>
  <p:notesMasterIdLst>
    <p:notesMasterId r:id="rId16"/>
  </p:notesMasterIdLst>
  <p:handoutMasterIdLst>
    <p:handoutMasterId r:id="rId17"/>
  </p:handoutMasterIdLst>
  <p:sldIdLst>
    <p:sldId id="322" r:id="rId6"/>
    <p:sldId id="319" r:id="rId7"/>
    <p:sldId id="298" r:id="rId8"/>
    <p:sldId id="305" r:id="rId9"/>
    <p:sldId id="308" r:id="rId10"/>
    <p:sldId id="309" r:id="rId11"/>
    <p:sldId id="314" r:id="rId12"/>
    <p:sldId id="315" r:id="rId13"/>
    <p:sldId id="318" r:id="rId14"/>
    <p:sldId id="32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Georgia A" initials="AGA" lastIdx="6" clrIdx="0">
    <p:extLst>
      <p:ext uri="{19B8F6BF-5375-455C-9EA6-DF929625EA0E}">
        <p15:presenceInfo xmlns:p15="http://schemas.microsoft.com/office/powerpoint/2012/main" userId="S::georgia.adams@pnnl.gov::03f07ff8-d2ac-4014-842e-9bbe10e0a6da" providerId="AD"/>
      </p:ext>
    </p:extLst>
  </p:cmAuthor>
  <p:cmAuthor id="2" name="Matthew Tremonte" initials="Tremonte" lastIdx="2" clrIdx="1">
    <p:extLst>
      <p:ext uri="{19B8F6BF-5375-455C-9EA6-DF929625EA0E}">
        <p15:presenceInfo xmlns:p15="http://schemas.microsoft.com/office/powerpoint/2012/main" userId="Matthew Tremonte" providerId="None"/>
      </p:ext>
    </p:extLst>
  </p:cmAuthor>
  <p:cmAuthor id="3" name="Logue, Sarah" initials="LS" lastIdx="7" clrIdx="2">
    <p:extLst>
      <p:ext uri="{19B8F6BF-5375-455C-9EA6-DF929625EA0E}">
        <p15:presenceInfo xmlns:p15="http://schemas.microsoft.com/office/powerpoint/2012/main" userId="S::sarah.logue@pnnl.gov::c01ad186-4b9a-4d79-b6e9-fad970313e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1C24"/>
    <a:srgbClr val="0033CC"/>
    <a:srgbClr val="FF9900"/>
    <a:srgbClr val="0099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6A062B-0B35-4836-A39E-49FE67FA8263}" v="11" dt="2019-12-21T06:04:12.4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31"/>
    <p:restoredTop sz="74074" autoAdjust="0"/>
  </p:normalViewPr>
  <p:slideViewPr>
    <p:cSldViewPr snapToGrid="0" snapToObjects="1">
      <p:cViewPr varScale="1">
        <p:scale>
          <a:sx n="49" d="100"/>
          <a:sy n="49" d="100"/>
        </p:scale>
        <p:origin x="2152" y="5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307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 Georgia A" userId="03f07ff8-d2ac-4014-842e-9bbe10e0a6da" providerId="ADAL" clId="{27079131-D037-467E-B67C-E5A6C62374D9}"/>
    <pc:docChg chg="undo custSel modSld modMainMaster">
      <pc:chgData name="Adams, Georgia A" userId="03f07ff8-d2ac-4014-842e-9bbe10e0a6da" providerId="ADAL" clId="{27079131-D037-467E-B67C-E5A6C62374D9}" dt="2019-12-21T06:04:32.569" v="37" actId="1076"/>
      <pc:docMkLst>
        <pc:docMk/>
      </pc:docMkLst>
      <pc:sldChg chg="addSp delSp modSp">
        <pc:chgData name="Adams, Georgia A" userId="03f07ff8-d2ac-4014-842e-9bbe10e0a6da" providerId="ADAL" clId="{27079131-D037-467E-B67C-E5A6C62374D9}" dt="2019-12-21T06:03:35.721" v="23" actId="1076"/>
        <pc:sldMkLst>
          <pc:docMk/>
          <pc:sldMk cId="4255015658" sldId="298"/>
        </pc:sldMkLst>
        <pc:spChg chg="add del mod">
          <ac:chgData name="Adams, Georgia A" userId="03f07ff8-d2ac-4014-842e-9bbe10e0a6da" providerId="ADAL" clId="{27079131-D037-467E-B67C-E5A6C62374D9}" dt="2019-12-21T06:03:32.274" v="22" actId="478"/>
          <ac:spMkLst>
            <pc:docMk/>
            <pc:sldMk cId="4255015658" sldId="298"/>
            <ac:spMk id="2" creationId="{DEBF2D14-928D-4E04-BD0F-21F7D83BE10D}"/>
          </ac:spMkLst>
        </pc:spChg>
        <pc:spChg chg="add mod">
          <ac:chgData name="Adams, Georgia A" userId="03f07ff8-d2ac-4014-842e-9bbe10e0a6da" providerId="ADAL" clId="{27079131-D037-467E-B67C-E5A6C62374D9}" dt="2019-12-21T06:03:35.721" v="23" actId="1076"/>
          <ac:spMkLst>
            <pc:docMk/>
            <pc:sldMk cId="4255015658" sldId="298"/>
            <ac:spMk id="15" creationId="{8EE58A3B-E787-499C-83B3-750B6F21F5F0}"/>
          </ac:spMkLst>
        </pc:spChg>
      </pc:sldChg>
      <pc:sldChg chg="addSp modSp">
        <pc:chgData name="Adams, Georgia A" userId="03f07ff8-d2ac-4014-842e-9bbe10e0a6da" providerId="ADAL" clId="{27079131-D037-467E-B67C-E5A6C62374D9}" dt="2019-12-21T06:03:43.487" v="25" actId="1076"/>
        <pc:sldMkLst>
          <pc:docMk/>
          <pc:sldMk cId="1398055266" sldId="305"/>
        </pc:sldMkLst>
        <pc:spChg chg="add mod">
          <ac:chgData name="Adams, Georgia A" userId="03f07ff8-d2ac-4014-842e-9bbe10e0a6da" providerId="ADAL" clId="{27079131-D037-467E-B67C-E5A6C62374D9}" dt="2019-12-21T06:03:43.487" v="25" actId="1076"/>
          <ac:spMkLst>
            <pc:docMk/>
            <pc:sldMk cId="1398055266" sldId="305"/>
            <ac:spMk id="6" creationId="{D5AA66C5-0687-44C0-9D93-D768DDF5A7EF}"/>
          </ac:spMkLst>
        </pc:spChg>
      </pc:sldChg>
      <pc:sldChg chg="addSp modSp">
        <pc:chgData name="Adams, Georgia A" userId="03f07ff8-d2ac-4014-842e-9bbe10e0a6da" providerId="ADAL" clId="{27079131-D037-467E-B67C-E5A6C62374D9}" dt="2019-12-21T06:03:49.632" v="27" actId="1076"/>
        <pc:sldMkLst>
          <pc:docMk/>
          <pc:sldMk cId="2651014005" sldId="308"/>
        </pc:sldMkLst>
        <pc:spChg chg="add mod">
          <ac:chgData name="Adams, Georgia A" userId="03f07ff8-d2ac-4014-842e-9bbe10e0a6da" providerId="ADAL" clId="{27079131-D037-467E-B67C-E5A6C62374D9}" dt="2019-12-21T06:03:49.632" v="27" actId="1076"/>
          <ac:spMkLst>
            <pc:docMk/>
            <pc:sldMk cId="2651014005" sldId="308"/>
            <ac:spMk id="6" creationId="{A7BC6788-4FC8-4924-9A00-A730EE5BA88C}"/>
          </ac:spMkLst>
        </pc:spChg>
      </pc:sldChg>
      <pc:sldChg chg="addSp modSp">
        <pc:chgData name="Adams, Georgia A" userId="03f07ff8-d2ac-4014-842e-9bbe10e0a6da" providerId="ADAL" clId="{27079131-D037-467E-B67C-E5A6C62374D9}" dt="2019-12-21T06:03:57.285" v="29" actId="1076"/>
        <pc:sldMkLst>
          <pc:docMk/>
          <pc:sldMk cId="3280264525" sldId="314"/>
        </pc:sldMkLst>
        <pc:spChg chg="add mod">
          <ac:chgData name="Adams, Georgia A" userId="03f07ff8-d2ac-4014-842e-9bbe10e0a6da" providerId="ADAL" clId="{27079131-D037-467E-B67C-E5A6C62374D9}" dt="2019-12-21T06:03:57.285" v="29" actId="1076"/>
          <ac:spMkLst>
            <pc:docMk/>
            <pc:sldMk cId="3280264525" sldId="314"/>
            <ac:spMk id="7" creationId="{A9221F63-0B5F-46A9-934A-48123C10D306}"/>
          </ac:spMkLst>
        </pc:spChg>
      </pc:sldChg>
      <pc:sldChg chg="addSp modSp">
        <pc:chgData name="Adams, Georgia A" userId="03f07ff8-d2ac-4014-842e-9bbe10e0a6da" providerId="ADAL" clId="{27079131-D037-467E-B67C-E5A6C62374D9}" dt="2019-12-21T06:04:02.667" v="31" actId="1076"/>
        <pc:sldMkLst>
          <pc:docMk/>
          <pc:sldMk cId="2405949906" sldId="315"/>
        </pc:sldMkLst>
        <pc:spChg chg="add mod">
          <ac:chgData name="Adams, Georgia A" userId="03f07ff8-d2ac-4014-842e-9bbe10e0a6da" providerId="ADAL" clId="{27079131-D037-467E-B67C-E5A6C62374D9}" dt="2019-12-21T06:04:02.667" v="31" actId="1076"/>
          <ac:spMkLst>
            <pc:docMk/>
            <pc:sldMk cId="2405949906" sldId="315"/>
            <ac:spMk id="7" creationId="{A661665A-5C8D-41C4-A79C-51EE98B6F427}"/>
          </ac:spMkLst>
        </pc:spChg>
      </pc:sldChg>
      <pc:sldChg chg="addSp modSp">
        <pc:chgData name="Adams, Georgia A" userId="03f07ff8-d2ac-4014-842e-9bbe10e0a6da" providerId="ADAL" clId="{27079131-D037-467E-B67C-E5A6C62374D9}" dt="2019-12-21T06:04:08.144" v="33" actId="1076"/>
        <pc:sldMkLst>
          <pc:docMk/>
          <pc:sldMk cId="3682954049" sldId="318"/>
        </pc:sldMkLst>
        <pc:spChg chg="add mod">
          <ac:chgData name="Adams, Georgia A" userId="03f07ff8-d2ac-4014-842e-9bbe10e0a6da" providerId="ADAL" clId="{27079131-D037-467E-B67C-E5A6C62374D9}" dt="2019-12-21T06:04:08.144" v="33" actId="1076"/>
          <ac:spMkLst>
            <pc:docMk/>
            <pc:sldMk cId="3682954049" sldId="318"/>
            <ac:spMk id="6" creationId="{9193C842-6720-4077-97C4-0DA9A55DD521}"/>
          </ac:spMkLst>
        </pc:spChg>
      </pc:sldChg>
      <pc:sldChg chg="addSp delSp modSp">
        <pc:chgData name="Adams, Georgia A" userId="03f07ff8-d2ac-4014-842e-9bbe10e0a6da" providerId="ADAL" clId="{27079131-D037-467E-B67C-E5A6C62374D9}" dt="2019-12-21T06:04:32.569" v="37" actId="1076"/>
        <pc:sldMkLst>
          <pc:docMk/>
          <pc:sldMk cId="519797767" sldId="319"/>
        </pc:sldMkLst>
        <pc:spChg chg="add del mod">
          <ac:chgData name="Adams, Georgia A" userId="03f07ff8-d2ac-4014-842e-9bbe10e0a6da" providerId="ADAL" clId="{27079131-D037-467E-B67C-E5A6C62374D9}" dt="2019-12-21T06:04:32.569" v="37" actId="1076"/>
          <ac:spMkLst>
            <pc:docMk/>
            <pc:sldMk cId="519797767" sldId="319"/>
            <ac:spMk id="3" creationId="{7D71B94A-8246-4E33-BB83-FD91DF0E6A4E}"/>
          </ac:spMkLst>
        </pc:spChg>
      </pc:sldChg>
      <pc:sldChg chg="addSp delSp modSp">
        <pc:chgData name="Adams, Georgia A" userId="03f07ff8-d2ac-4014-842e-9bbe10e0a6da" providerId="ADAL" clId="{27079131-D037-467E-B67C-E5A6C62374D9}" dt="2019-12-21T06:04:16.444" v="36" actId="478"/>
        <pc:sldMkLst>
          <pc:docMk/>
          <pc:sldMk cId="1629268731" sldId="320"/>
        </pc:sldMkLst>
        <pc:spChg chg="del">
          <ac:chgData name="Adams, Georgia A" userId="03f07ff8-d2ac-4014-842e-9bbe10e0a6da" providerId="ADAL" clId="{27079131-D037-467E-B67C-E5A6C62374D9}" dt="2019-12-21T06:04:16.444" v="36" actId="478"/>
          <ac:spMkLst>
            <pc:docMk/>
            <pc:sldMk cId="1629268731" sldId="320"/>
            <ac:spMk id="3" creationId="{99E002A9-40C9-4F57-852C-4CA35990F66E}"/>
          </ac:spMkLst>
        </pc:spChg>
        <pc:spChg chg="add mod">
          <ac:chgData name="Adams, Georgia A" userId="03f07ff8-d2ac-4014-842e-9bbe10e0a6da" providerId="ADAL" clId="{27079131-D037-467E-B67C-E5A6C62374D9}" dt="2019-12-21T06:04:14.872" v="35" actId="1076"/>
          <ac:spMkLst>
            <pc:docMk/>
            <pc:sldMk cId="1629268731" sldId="320"/>
            <ac:spMk id="6" creationId="{8476EAD3-955D-41FE-975D-27C26DB1B0EF}"/>
          </ac:spMkLst>
        </pc:spChg>
      </pc:sldChg>
      <pc:sldMasterChg chg="modSldLayout">
        <pc:chgData name="Adams, Georgia A" userId="03f07ff8-d2ac-4014-842e-9bbe10e0a6da" providerId="ADAL" clId="{27079131-D037-467E-B67C-E5A6C62374D9}" dt="2019-12-21T06:01:48.707" v="2" actId="20577"/>
        <pc:sldMasterMkLst>
          <pc:docMk/>
          <pc:sldMasterMk cId="0" sldId="2147483650"/>
        </pc:sldMasterMkLst>
        <pc:sldLayoutChg chg="modSp">
          <pc:chgData name="Adams, Georgia A" userId="03f07ff8-d2ac-4014-842e-9bbe10e0a6da" providerId="ADAL" clId="{27079131-D037-467E-B67C-E5A6C62374D9}" dt="2019-12-21T06:01:44.685" v="1" actId="20577"/>
          <pc:sldLayoutMkLst>
            <pc:docMk/>
            <pc:sldMasterMk cId="0" sldId="2147483650"/>
            <pc:sldLayoutMk cId="0" sldId="2147483651"/>
          </pc:sldLayoutMkLst>
          <pc:spChg chg="mod">
            <ac:chgData name="Adams, Georgia A" userId="03f07ff8-d2ac-4014-842e-9bbe10e0a6da" providerId="ADAL" clId="{27079131-D037-467E-B67C-E5A6C62374D9}" dt="2019-12-21T06:01:44.685" v="1" actId="20577"/>
            <ac:spMkLst>
              <pc:docMk/>
              <pc:sldMasterMk cId="0" sldId="2147483650"/>
              <pc:sldLayoutMk cId="0" sldId="2147483651"/>
              <ac:spMk id="10" creationId="{00000000-0000-0000-0000-000000000000}"/>
            </ac:spMkLst>
          </pc:spChg>
        </pc:sldLayoutChg>
        <pc:sldLayoutChg chg="modSp">
          <pc:chgData name="Adams, Georgia A" userId="03f07ff8-d2ac-4014-842e-9bbe10e0a6da" providerId="ADAL" clId="{27079131-D037-467E-B67C-E5A6C62374D9}" dt="2019-12-21T06:01:48.707" v="2" actId="20577"/>
          <pc:sldLayoutMkLst>
            <pc:docMk/>
            <pc:sldMasterMk cId="0" sldId="2147483650"/>
            <pc:sldLayoutMk cId="0" sldId="2147483652"/>
          </pc:sldLayoutMkLst>
          <pc:spChg chg="mod">
            <ac:chgData name="Adams, Georgia A" userId="03f07ff8-d2ac-4014-842e-9bbe10e0a6da" providerId="ADAL" clId="{27079131-D037-467E-B67C-E5A6C62374D9}" dt="2019-12-21T06:01:48.707" v="2" actId="20577"/>
            <ac:spMkLst>
              <pc:docMk/>
              <pc:sldMasterMk cId="0" sldId="2147483650"/>
              <pc:sldLayoutMk cId="0" sldId="2147483652"/>
              <ac:spMk id="6" creationId="{8ECDE2DA-93D1-734C-B045-1AB8A75D9F3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8840D9-D6A6-48B6-8D36-515AEDEB9B18}" type="slidenum">
              <a:rPr lang="en-US" smtClean="0"/>
              <a:t>‹#›</a:t>
            </a:fld>
            <a:endParaRPr lang="en-US"/>
          </a:p>
        </p:txBody>
      </p:sp>
    </p:spTree>
    <p:extLst>
      <p:ext uri="{BB962C8B-B14F-4D97-AF65-F5344CB8AC3E}">
        <p14:creationId xmlns:p14="http://schemas.microsoft.com/office/powerpoint/2010/main" val="1199735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B773E-F095-4D4B-A5FF-F5B0F92C2A51}" type="datetimeFigureOut">
              <a:rPr lang="en-US" smtClean="0"/>
              <a:t>12/20/2019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2A351C-8C04-4260-8B3D-97BE02F444FC}" type="slidenum">
              <a:rPr lang="en-US" smtClean="0"/>
              <a:t>‹#›</a:t>
            </a:fld>
            <a:endParaRPr lang="en-US" dirty="0"/>
          </a:p>
        </p:txBody>
      </p:sp>
    </p:spTree>
    <p:extLst>
      <p:ext uri="{BB962C8B-B14F-4D97-AF65-F5344CB8AC3E}">
        <p14:creationId xmlns:p14="http://schemas.microsoft.com/office/powerpoint/2010/main" val="130010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2A351C-8C04-4260-8B3D-97BE02F444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0911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(These are the topics to define as you describe this slide): </a:t>
            </a:r>
          </a:p>
          <a:p>
            <a:pPr marL="171450" indent="-171450">
              <a:buFont typeface="Arial" panose="020B0604020202020204" pitchFamily="34" charset="0"/>
              <a:buChar char="•"/>
            </a:pPr>
            <a:r>
              <a:rPr lang="en-US" dirty="0"/>
              <a:t>Knowledge Management Systems Supporting Nuclear Security Regimes</a:t>
            </a:r>
          </a:p>
          <a:p>
            <a:pPr marL="171450" indent="-171450">
              <a:buFont typeface="Arial" panose="020B0604020202020204" pitchFamily="34" charset="0"/>
              <a:buChar char="•"/>
            </a:pPr>
            <a:r>
              <a:rPr lang="en-US" dirty="0"/>
              <a:t>Nuclear Smuggling Detection and Deterrence (NSDD) Knowledge Management Website (KMW)</a:t>
            </a:r>
          </a:p>
          <a:p>
            <a:pPr marL="171450" indent="-171450">
              <a:buFont typeface="Arial" panose="020B0604020202020204" pitchFamily="34" charset="0"/>
              <a:buChar char="•"/>
            </a:pPr>
            <a:r>
              <a:rPr lang="en-US" dirty="0"/>
              <a:t>Planning, Managing, and Operating the KMW</a:t>
            </a:r>
          </a:p>
          <a:p>
            <a:pPr marL="171450" indent="-171450">
              <a:buFont typeface="Arial" panose="020B0604020202020204" pitchFamily="34" charset="0"/>
              <a:buChar char="•"/>
            </a:pPr>
            <a:r>
              <a:rPr lang="en-US" dirty="0"/>
              <a:t>Lessons Learned</a:t>
            </a:r>
          </a:p>
          <a:p>
            <a:pPr marL="171450" indent="-171450">
              <a:buFont typeface="Arial" panose="020B0604020202020204" pitchFamily="34" charset="0"/>
              <a:buChar char="•"/>
            </a:pPr>
            <a:r>
              <a:rPr lang="en-US" dirty="0"/>
              <a:t>Next Steps for the KMW</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22A351C-8C04-4260-8B3D-97BE02F444FC}" type="slidenum">
              <a:rPr lang="en-US" smtClean="0"/>
              <a:t>2</a:t>
            </a:fld>
            <a:endParaRPr lang="en-US" dirty="0"/>
          </a:p>
        </p:txBody>
      </p:sp>
    </p:spTree>
    <p:extLst>
      <p:ext uri="{BB962C8B-B14F-4D97-AF65-F5344CB8AC3E}">
        <p14:creationId xmlns:p14="http://schemas.microsoft.com/office/powerpoint/2010/main" val="48518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Sustaining nuclear security regimes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Sustaining the “people” aspect of the nuclear security regime poses challenges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As countries build, enhance, and sustain their nuclear security regimes, security systems are designed and deployed. Staff are trained. Systems are operated. But then, what?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Recognizing the threat and then designing and deploying systems and measures to reduce the risks is important. But, once the work is “done,” States must consider how to maintain the level of security and confidence that the people, processes, and equipment in place are indeed mitigating the risks.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IAEA references: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Sustainability is fundamental to a State’s nuclear security regime, and as part of sustainability, the IAEA recommends that States allocate sufficient human, financial, and technical resources to carry out the organization’s nuclear security responsibilities on a continuing basis – NSS20.</a:t>
            </a:r>
            <a:endParaRPr lang="en-US" sz="1200" dirty="0"/>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Human resource development, according to the IAEA, includes education, training, and knowledge management NSS20.</a:t>
            </a:r>
          </a:p>
          <a:p>
            <a:pPr marL="628650" lvl="1" indent="-171450">
              <a:buFont typeface="Arial" panose="020B0604020202020204" pitchFamily="34" charset="0"/>
              <a:buChar char="•"/>
            </a:pPr>
            <a:r>
              <a:rPr lang="en-GB" sz="1200" b="1" kern="1200" dirty="0">
                <a:solidFill>
                  <a:schemeClr val="tx1"/>
                </a:solidFill>
                <a:effectLst/>
                <a:latin typeface="+mn-lt"/>
                <a:ea typeface="+mn-ea"/>
                <a:cs typeface="+mn-cs"/>
              </a:rPr>
              <a:t>In NSS 30-G, knowledge management involves “capturing, structuring, and transferring information to ensure that organizations retain the experience and knowledge gain by their staff over time.”</a:t>
            </a:r>
          </a:p>
        </p:txBody>
      </p:sp>
      <p:sp>
        <p:nvSpPr>
          <p:cNvPr id="4" name="Slide Number Placeholder 3"/>
          <p:cNvSpPr>
            <a:spLocks noGrp="1"/>
          </p:cNvSpPr>
          <p:nvPr>
            <p:ph type="sldNum" sz="quarter" idx="5"/>
          </p:nvPr>
        </p:nvSpPr>
        <p:spPr/>
        <p:txBody>
          <a:bodyPr/>
          <a:lstStyle/>
          <a:p>
            <a:fld id="{622A351C-8C04-4260-8B3D-97BE02F444FC}" type="slidenum">
              <a:rPr lang="en-US" smtClean="0"/>
              <a:t>3</a:t>
            </a:fld>
            <a:endParaRPr lang="en-US" dirty="0"/>
          </a:p>
        </p:txBody>
      </p:sp>
    </p:spTree>
    <p:extLst>
      <p:ext uri="{BB962C8B-B14F-4D97-AF65-F5344CB8AC3E}">
        <p14:creationId xmlns:p14="http://schemas.microsoft.com/office/powerpoint/2010/main" val="179302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a:solidFill>
                  <a:schemeClr val="tx1"/>
                </a:solidFill>
                <a:effectLst/>
                <a:latin typeface="+mn-lt"/>
                <a:ea typeface="+mn-ea"/>
                <a:cs typeface="+mn-cs"/>
              </a:rPr>
              <a:t>The DOE/NNSA Nuclear Smuggling Detection and Deterrence (NSDD) Program works with international partners to strengthen capabilities to detect, disrupt, and investigate the smuggling of nuclear and </a:t>
            </a:r>
            <a:r>
              <a:rPr lang="en-GB" sz="1200" u="none" kern="1200" dirty="0">
                <a:solidFill>
                  <a:schemeClr val="tx1"/>
                </a:solidFill>
                <a:effectLst/>
                <a:latin typeface="+mn-lt"/>
                <a:ea typeface="+mn-ea"/>
                <a:cs typeface="+mn-cs"/>
              </a:rPr>
              <a:t>other </a:t>
            </a:r>
            <a:r>
              <a:rPr lang="en-GB" sz="1200" kern="1200" dirty="0">
                <a:solidFill>
                  <a:schemeClr val="tx1"/>
                </a:solidFill>
                <a:effectLst/>
                <a:latin typeface="+mn-lt"/>
                <a:ea typeface="+mn-ea"/>
                <a:cs typeface="+mn-cs"/>
              </a:rPr>
              <a:t>radioactive materials before they can be used in acts of terrorism.</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NSDD Program and its predecessor organizations have worked for the past two decades with over 100 partners in more than 70 countries to enhance nuclear security detection capabilities.</a:t>
            </a:r>
            <a:endParaRPr lang="en-US" dirty="0"/>
          </a:p>
          <a:p>
            <a:pPr marL="171450" indent="-171450">
              <a:buFont typeface="Arial" panose="020B0604020202020204" pitchFamily="34" charset="0"/>
              <a:buChar char="•"/>
            </a:pPr>
            <a:r>
              <a:rPr lang="en-GB" sz="1200" kern="1200" dirty="0">
                <a:solidFill>
                  <a:schemeClr val="tx1"/>
                </a:solidFill>
                <a:effectLst/>
                <a:latin typeface="+mn-lt"/>
                <a:ea typeface="+mn-ea"/>
                <a:cs typeface="+mn-cs"/>
              </a:rPr>
              <a:t>To build sustainable capabilities with partnering agencies distributed globally, the NSDD Program devoted considerable resources to developing and maintaining a knowledge management system. </a:t>
            </a:r>
          </a:p>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Developing a thoughtful and deliberate knowledge management system supporting the roles and responsibilities in the nuclear security regime enables continued reliance on, and resilience in, the systems and measures a State develops to address nuclear security threats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NSDD Program and its partnering organizations recognized the importance of maintaining and retaining the knowledge of experienced staff over time. </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For example, significant resources were involved in planning and delivering training to operate and maintain detection systems, but if training could only be delivered once or maybe twice a year at a remote site, or perhaps at a centralized location like a training academy, what additional tools could be available for staff to access the information they needed?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KMW allowed training products and procedures to be distributed “just in time,” meaning the information was available and accessible to those that needed it, when they needed it. </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Front line officers (FLOs) operating the detection equipment or the maintenance provider troubleshooting the detection instruments would not have to wait for the next available in-person training course—they could log on and find the information they needed, when they needed it. </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The KMW would empower external NSDD Program partner country collaborators to pull materials themselves as they are published. </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The KMW was a cost-effective mechanism to disseminate information to end users located around the world, providing ready access to materials for the NSDD Program’s foreign partners in a secure, user-friendly environment. </a:t>
            </a:r>
            <a:endParaRPr lang="en-US" dirty="0"/>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22A351C-8C04-4260-8B3D-97BE02F444FC}" type="slidenum">
              <a:rPr lang="en-US" smtClean="0"/>
              <a:t>4</a:t>
            </a:fld>
            <a:endParaRPr lang="en-US" dirty="0"/>
          </a:p>
        </p:txBody>
      </p:sp>
    </p:spTree>
    <p:extLst>
      <p:ext uri="{BB962C8B-B14F-4D97-AF65-F5344CB8AC3E}">
        <p14:creationId xmlns:p14="http://schemas.microsoft.com/office/powerpoint/2010/main" val="1125177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a:solidFill>
                  <a:schemeClr val="tx1"/>
                </a:solidFill>
                <a:effectLst/>
                <a:latin typeface="+mn-lt"/>
                <a:ea typeface="+mn-ea"/>
                <a:cs typeface="+mn-cs"/>
              </a:rPr>
              <a:t>Planning Considerations</a:t>
            </a:r>
          </a:p>
          <a:p>
            <a:pPr marL="628650" lvl="1" indent="-171450">
              <a:buFont typeface="Arial" panose="020B0604020202020204" pitchFamily="34" charset="0"/>
              <a:buChar char="•"/>
            </a:pPr>
            <a:r>
              <a:rPr lang="en-GB" dirty="0"/>
              <a:t>Engaging with prospective user communities</a:t>
            </a:r>
          </a:p>
          <a:p>
            <a:pPr marL="628650" lvl="1" indent="-171450">
              <a:buFont typeface="Arial" panose="020B0604020202020204" pitchFamily="34" charset="0"/>
              <a:buChar char="•"/>
            </a:pPr>
            <a:r>
              <a:rPr lang="en-GB" dirty="0"/>
              <a:t>Defining the functional requirements</a:t>
            </a:r>
          </a:p>
          <a:p>
            <a:pPr marL="628650" lvl="1" indent="-171450">
              <a:buFont typeface="Arial" panose="020B0604020202020204" pitchFamily="34" charset="0"/>
              <a:buChar char="•"/>
            </a:pPr>
            <a:r>
              <a:rPr lang="en-GB" dirty="0"/>
              <a:t>Choosing a platform for publishing materials</a:t>
            </a:r>
          </a:p>
          <a:p>
            <a:pPr marL="628650" lvl="1" indent="-171450">
              <a:buFont typeface="Arial" panose="020B0604020202020204" pitchFamily="34" charset="0"/>
              <a:buChar char="•"/>
            </a:pPr>
            <a:r>
              <a:rPr lang="en-GB" dirty="0"/>
              <a:t>Aligning the KMW development with NSDD training</a:t>
            </a:r>
          </a:p>
          <a:p>
            <a:pPr marL="628650" lvl="1" indent="-171450">
              <a:buFont typeface="Arial" panose="020B0604020202020204" pitchFamily="34" charset="0"/>
              <a:buChar char="•"/>
            </a:pPr>
            <a:r>
              <a:rPr lang="en-GB" dirty="0"/>
              <a:t>Defining a strategic roadmap for KMW development</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22A351C-8C04-4260-8B3D-97BE02F444FC}" type="slidenum">
              <a:rPr lang="en-US" smtClean="0"/>
              <a:t>5</a:t>
            </a:fld>
            <a:endParaRPr lang="en-US" dirty="0"/>
          </a:p>
        </p:txBody>
      </p:sp>
    </p:spTree>
    <p:extLst>
      <p:ext uri="{BB962C8B-B14F-4D97-AF65-F5344CB8AC3E}">
        <p14:creationId xmlns:p14="http://schemas.microsoft.com/office/powerpoint/2010/main" val="2540747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Managing and Operating the KMW</a:t>
            </a:r>
          </a:p>
          <a:p>
            <a:pPr marL="171450" indent="-171450">
              <a:buFont typeface="Arial" panose="020B0604020202020204" pitchFamily="34" charset="0"/>
              <a:buChar char="•"/>
            </a:pPr>
            <a:r>
              <a:rPr lang="en-GB" dirty="0"/>
              <a:t>Assigning a content manager</a:t>
            </a:r>
          </a:p>
          <a:p>
            <a:pPr marL="171450" indent="-171450">
              <a:buFont typeface="Arial" panose="020B0604020202020204" pitchFamily="34" charset="0"/>
              <a:buChar char="•"/>
            </a:pPr>
            <a:r>
              <a:rPr lang="en-GB" dirty="0"/>
              <a:t>Engaging with the end users</a:t>
            </a:r>
          </a:p>
          <a:p>
            <a:pPr marL="171450" indent="-171450">
              <a:buFont typeface="Arial" panose="020B0604020202020204" pitchFamily="34" charset="0"/>
              <a:buChar char="•"/>
            </a:pPr>
            <a:r>
              <a:rPr lang="en-GB" dirty="0"/>
              <a:t>Adapting the KMW to evolving user requirements</a:t>
            </a:r>
          </a:p>
          <a:p>
            <a:pPr marL="171450" indent="-171450">
              <a:buFont typeface="Arial" panose="020B0604020202020204" pitchFamily="34" charset="0"/>
              <a:buChar char="•"/>
            </a:pPr>
            <a:r>
              <a:rPr lang="en-GB" dirty="0"/>
              <a:t>Conducting data analysis</a:t>
            </a:r>
          </a:p>
          <a:p>
            <a:pPr marL="171450" indent="-171450">
              <a:buFont typeface="Arial" panose="020B0604020202020204" pitchFamily="34" charset="0"/>
              <a:buChar char="•"/>
            </a:pPr>
            <a:r>
              <a:rPr lang="en-GB" dirty="0"/>
              <a:t>Adhering to security requirements</a:t>
            </a:r>
          </a:p>
          <a:p>
            <a:pPr marL="171450" indent="-171450">
              <a:buFont typeface="Arial" panose="020B0604020202020204" pitchFamily="34" charset="0"/>
              <a:buChar char="•"/>
            </a:pPr>
            <a:r>
              <a:rPr lang="en-GB" dirty="0"/>
              <a:t>Growing the KMW user base</a:t>
            </a:r>
          </a:p>
        </p:txBody>
      </p:sp>
      <p:sp>
        <p:nvSpPr>
          <p:cNvPr id="4" name="Slide Number Placeholder 3"/>
          <p:cNvSpPr>
            <a:spLocks noGrp="1"/>
          </p:cNvSpPr>
          <p:nvPr>
            <p:ph type="sldNum" sz="quarter" idx="5"/>
          </p:nvPr>
        </p:nvSpPr>
        <p:spPr/>
        <p:txBody>
          <a:bodyPr/>
          <a:lstStyle/>
          <a:p>
            <a:fld id="{622A351C-8C04-4260-8B3D-97BE02F444FC}" type="slidenum">
              <a:rPr lang="en-US" smtClean="0"/>
              <a:t>6</a:t>
            </a:fld>
            <a:endParaRPr lang="en-US" dirty="0"/>
          </a:p>
        </p:txBody>
      </p:sp>
    </p:spTree>
    <p:extLst>
      <p:ext uri="{BB962C8B-B14F-4D97-AF65-F5344CB8AC3E}">
        <p14:creationId xmlns:p14="http://schemas.microsoft.com/office/powerpoint/2010/main" val="19952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[Spend more time on this than other slides]</a:t>
            </a:r>
          </a:p>
        </p:txBody>
      </p:sp>
      <p:sp>
        <p:nvSpPr>
          <p:cNvPr id="4" name="Slide Number Placeholder 3"/>
          <p:cNvSpPr>
            <a:spLocks noGrp="1"/>
          </p:cNvSpPr>
          <p:nvPr>
            <p:ph type="sldNum" sz="quarter" idx="5"/>
          </p:nvPr>
        </p:nvSpPr>
        <p:spPr/>
        <p:txBody>
          <a:bodyPr/>
          <a:lstStyle/>
          <a:p>
            <a:fld id="{622A351C-8C04-4260-8B3D-97BE02F444FC}" type="slidenum">
              <a:rPr lang="en-US" smtClean="0"/>
              <a:t>7</a:t>
            </a:fld>
            <a:endParaRPr lang="en-US" dirty="0"/>
          </a:p>
        </p:txBody>
      </p:sp>
    </p:spTree>
    <p:extLst>
      <p:ext uri="{BB962C8B-B14F-4D97-AF65-F5344CB8AC3E}">
        <p14:creationId xmlns:p14="http://schemas.microsoft.com/office/powerpoint/2010/main" val="1644076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2A351C-8C04-4260-8B3D-97BE02F444FC}" type="slidenum">
              <a:rPr lang="en-US" smtClean="0"/>
              <a:t>8</a:t>
            </a:fld>
            <a:endParaRPr lang="en-US" dirty="0"/>
          </a:p>
        </p:txBody>
      </p:sp>
    </p:spTree>
    <p:extLst>
      <p:ext uri="{BB962C8B-B14F-4D97-AF65-F5344CB8AC3E}">
        <p14:creationId xmlns:p14="http://schemas.microsoft.com/office/powerpoint/2010/main" val="623137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 knowledge management system that fosters the continuous development of nuclear security expertise without depending solely on direct human interactions need not be overly complex or prescriptive.</a:t>
            </a:r>
          </a:p>
          <a:p>
            <a:pPr marL="171450" indent="-171450">
              <a:buFont typeface="Arial" panose="020B0604020202020204" pitchFamily="34" charset="0"/>
              <a:buChar char="•"/>
            </a:pPr>
            <a:r>
              <a:rPr lang="en-GB" dirty="0"/>
              <a:t>If carefully planned with the end user in mind, knowledge management is an achievable capability as States and the broader international community come together to prevent, detect, and respond to nuclear security events.</a:t>
            </a:r>
          </a:p>
          <a:p>
            <a:endParaRPr lang="en-US" dirty="0"/>
          </a:p>
        </p:txBody>
      </p:sp>
      <p:sp>
        <p:nvSpPr>
          <p:cNvPr id="4" name="Slide Number Placeholder 3"/>
          <p:cNvSpPr>
            <a:spLocks noGrp="1"/>
          </p:cNvSpPr>
          <p:nvPr>
            <p:ph type="sldNum" sz="quarter" idx="5"/>
          </p:nvPr>
        </p:nvSpPr>
        <p:spPr/>
        <p:txBody>
          <a:bodyPr/>
          <a:lstStyle/>
          <a:p>
            <a:fld id="{622A351C-8C04-4260-8B3D-97BE02F444FC}" type="slidenum">
              <a:rPr lang="en-US" smtClean="0"/>
              <a:t>9</a:t>
            </a:fld>
            <a:endParaRPr lang="en-US" dirty="0"/>
          </a:p>
        </p:txBody>
      </p:sp>
    </p:spTree>
    <p:extLst>
      <p:ext uri="{BB962C8B-B14F-4D97-AF65-F5344CB8AC3E}">
        <p14:creationId xmlns:p14="http://schemas.microsoft.com/office/powerpoint/2010/main" val="1686534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Layout- Text with Image Slide">
    <p:spTree>
      <p:nvGrpSpPr>
        <p:cNvPr id="1" name=""/>
        <p:cNvGrpSpPr/>
        <p:nvPr/>
      </p:nvGrpSpPr>
      <p:grpSpPr>
        <a:xfrm>
          <a:off x="0" y="0"/>
          <a:ext cx="0" cy="0"/>
          <a:chOff x="0" y="0"/>
          <a:chExt cx="0" cy="0"/>
        </a:xfrm>
      </p:grpSpPr>
      <p:sp>
        <p:nvSpPr>
          <p:cNvPr id="7" name="Content Placeholder 2"/>
          <p:cNvSpPr>
            <a:spLocks noGrp="1"/>
          </p:cNvSpPr>
          <p:nvPr>
            <p:ph sz="quarter" idx="13"/>
          </p:nvPr>
        </p:nvSpPr>
        <p:spPr>
          <a:xfrm>
            <a:off x="492125" y="1469567"/>
            <a:ext cx="8214906" cy="4572000"/>
          </a:xfrm>
          <a:prstGeom prst="rect">
            <a:avLst/>
          </a:prstGeom>
        </p:spPr>
        <p:txBody>
          <a:bodyPr>
            <a:normAutofit/>
          </a:bodyPr>
          <a:lstStyle>
            <a:lvl1pPr marL="347663" indent="-347663" algn="l" defTabSz="457200" rtl="0" eaLnBrk="1" latinLnBrk="0" hangingPunct="1">
              <a:spcBef>
                <a:spcPts val="600"/>
              </a:spcBef>
              <a:spcAft>
                <a:spcPts val="600"/>
              </a:spcAft>
              <a:buClr>
                <a:srgbClr val="FF0000"/>
              </a:buClr>
              <a:buSzPct val="80000"/>
              <a:buFont typeface="Wingdings" panose="05000000000000000000" pitchFamily="2" charset="2"/>
              <a:buChar char="l"/>
              <a:tabLst/>
              <a:defRPr lang="en-US" sz="240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338138" algn="l" defTabSz="457200" rtl="0" eaLnBrk="1" latinLnBrk="0" hangingPunct="1">
              <a:spcBef>
                <a:spcPts val="600"/>
              </a:spcBef>
              <a:spcAft>
                <a:spcPts val="600"/>
              </a:spcAft>
              <a:buClr>
                <a:srgbClr val="FF0000"/>
              </a:buClr>
              <a:buSzPct val="100000"/>
              <a:buFont typeface="Calibri" panose="020F0502020204030204" pitchFamily="34" charset="0"/>
              <a:buChar char="–"/>
              <a:defRPr lang="en-US" sz="220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2pPr>
            <a:lvl3pPr marL="1033463" indent="-347663" algn="l" defTabSz="457200" rtl="0" eaLnBrk="1" latinLnBrk="0" hangingPunct="1">
              <a:spcBef>
                <a:spcPts val="600"/>
              </a:spcBef>
              <a:spcAft>
                <a:spcPts val="600"/>
              </a:spcAft>
              <a:buClr>
                <a:srgbClr val="FF0000"/>
              </a:buClr>
              <a:buSzPct val="70000"/>
              <a:buFont typeface="Wingdings" panose="05000000000000000000" pitchFamily="2" charset="2"/>
              <a:buChar char="n"/>
              <a:defRPr lang="en-US" sz="200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3pPr>
            <a:lvl4pPr marL="1371600" indent="-338138" algn="l" defTabSz="457200" rtl="0" eaLnBrk="1" latinLnBrk="0" hangingPunct="1">
              <a:spcBef>
                <a:spcPts val="600"/>
              </a:spcBef>
              <a:spcAft>
                <a:spcPts val="600"/>
              </a:spcAft>
              <a:buClr>
                <a:srgbClr val="FF0000"/>
              </a:buClr>
              <a:buSzPct val="60000"/>
              <a:buFont typeface="Wingdings" panose="05000000000000000000" pitchFamily="2" charset="2"/>
              <a:buChar char="u"/>
              <a:tabLst/>
              <a:defRPr lang="en-US" sz="1800" kern="1200" dirty="0" smtClean="0">
                <a:solidFill>
                  <a:schemeClr val="tx1">
                    <a:lumMod val="75000"/>
                    <a:lumOff val="25000"/>
                  </a:schemeClr>
                </a:solidFill>
                <a:latin typeface="Arial" panose="020B0604020202020204" pitchFamily="34" charset="0"/>
                <a:ea typeface="+mn-ea"/>
                <a:cs typeface="Arial" panose="020B0604020202020204" pitchFamily="34" charset="0"/>
              </a:defRPr>
            </a:lvl4pPr>
            <a:lvl5pPr marL="1719263" indent="-347663" algn="l" defTabSz="457200" rtl="0" eaLnBrk="1" latinLnBrk="0" hangingPunct="1">
              <a:spcBef>
                <a:spcPts val="600"/>
              </a:spcBef>
              <a:spcAft>
                <a:spcPts val="600"/>
              </a:spcAft>
              <a:buClr>
                <a:srgbClr val="FF0000"/>
              </a:buClr>
              <a:buSzPct val="60000"/>
              <a:buFont typeface="Wingdings 3" panose="05040102010807070707" pitchFamily="18" charset="2"/>
              <a:buChar char="u"/>
              <a:defRPr lang="en-US" sz="1600" kern="1200" dirty="0">
                <a:solidFill>
                  <a:schemeClr val="tx1">
                    <a:lumMod val="75000"/>
                    <a:lumOff val="25000"/>
                  </a:schemeClr>
                </a:solidFill>
                <a:latin typeface="Arial" panose="020B0604020202020204" pitchFamily="34" charset="0"/>
                <a:ea typeface="+mn-ea"/>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7"/>
          <p:cNvSpPr>
            <a:spLocks noGrp="1"/>
          </p:cNvSpPr>
          <p:nvPr>
            <p:ph type="body" sz="quarter" idx="12" hasCustomPrompt="1"/>
          </p:nvPr>
        </p:nvSpPr>
        <p:spPr>
          <a:xfrm>
            <a:off x="492125" y="64226"/>
            <a:ext cx="5407932" cy="914400"/>
          </a:xfrm>
          <a:prstGeom prst="rect">
            <a:avLst/>
          </a:prstGeom>
        </p:spPr>
        <p:txBody>
          <a:bodyPr vert="horz" anchor="ctr"/>
          <a:lstStyle>
            <a:lvl1pPr marL="0" indent="0">
              <a:buNone/>
              <a:defRPr sz="2800" b="1" i="0" baseline="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Click to Edit Header</a:t>
            </a:r>
          </a:p>
        </p:txBody>
      </p:sp>
      <p:sp>
        <p:nvSpPr>
          <p:cNvPr id="6" name="Slide Number Placeholder 1">
            <a:extLst>
              <a:ext uri="{FF2B5EF4-FFF2-40B4-BE49-F238E27FC236}">
                <a16:creationId xmlns:a16="http://schemas.microsoft.com/office/drawing/2014/main" id="{8ECDE2DA-93D1-734C-B045-1AB8A75D9F32}"/>
              </a:ext>
            </a:extLst>
          </p:cNvPr>
          <p:cNvSpPr>
            <a:spLocks noGrp="1"/>
          </p:cNvSpPr>
          <p:nvPr>
            <p:ph type="sldNum" sz="quarter" idx="4"/>
          </p:nvPr>
        </p:nvSpPr>
        <p:spPr>
          <a:xfrm>
            <a:off x="276973" y="6373848"/>
            <a:ext cx="2133600" cy="365125"/>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r>
              <a:rPr lang="en-US" dirty="0"/>
              <a:t>		</a:t>
            </a:r>
          </a:p>
        </p:txBody>
      </p:sp>
    </p:spTree>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Layout- Text Only Slide">
    <p:spTree>
      <p:nvGrpSpPr>
        <p:cNvPr id="1" name=""/>
        <p:cNvGrpSpPr/>
        <p:nvPr/>
      </p:nvGrpSpPr>
      <p:grpSpPr>
        <a:xfrm>
          <a:off x="0" y="0"/>
          <a:ext cx="0" cy="0"/>
          <a:chOff x="0" y="0"/>
          <a:chExt cx="0" cy="0"/>
        </a:xfrm>
      </p:grpSpPr>
      <p:sp>
        <p:nvSpPr>
          <p:cNvPr id="7" name="Text Placeholder 17"/>
          <p:cNvSpPr>
            <a:spLocks noGrp="1"/>
          </p:cNvSpPr>
          <p:nvPr>
            <p:ph type="body" sz="quarter" idx="12" hasCustomPrompt="1"/>
          </p:nvPr>
        </p:nvSpPr>
        <p:spPr>
          <a:xfrm>
            <a:off x="492125" y="63754"/>
            <a:ext cx="5407932" cy="914400"/>
          </a:xfrm>
          <a:prstGeom prst="rect">
            <a:avLst/>
          </a:prstGeom>
        </p:spPr>
        <p:txBody>
          <a:bodyPr vert="horz" anchor="ctr"/>
          <a:lstStyle>
            <a:lvl1pPr marL="0" indent="0">
              <a:buNone/>
              <a:defRPr sz="2800" b="1" i="0" baseline="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Click to Edit Header</a:t>
            </a:r>
          </a:p>
        </p:txBody>
      </p:sp>
      <p:sp>
        <p:nvSpPr>
          <p:cNvPr id="10" name="Slide Number Placeholder 1"/>
          <p:cNvSpPr>
            <a:spLocks noGrp="1"/>
          </p:cNvSpPr>
          <p:nvPr>
            <p:ph type="sldNum" sz="quarter" idx="4"/>
          </p:nvPr>
        </p:nvSpPr>
        <p:spPr>
          <a:xfrm>
            <a:off x="276973" y="6373848"/>
            <a:ext cx="2133600" cy="365125"/>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34F80C9A-9647-47CF-8E61-14B314CF5BD4}" type="slidenum">
              <a:rPr lang="en-US" smtClean="0"/>
              <a:pPr/>
              <a:t>‹#›</a:t>
            </a:fld>
            <a:r>
              <a:rPr lang="en-US" dirty="0"/>
              <a:t>		</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Layout- Presentation Title">
    <p:spTree>
      <p:nvGrpSpPr>
        <p:cNvPr id="1" name=""/>
        <p:cNvGrpSpPr/>
        <p:nvPr/>
      </p:nvGrpSpPr>
      <p:grpSpPr>
        <a:xfrm>
          <a:off x="0" y="0"/>
          <a:ext cx="0" cy="0"/>
          <a:chOff x="0" y="0"/>
          <a:chExt cx="0" cy="0"/>
        </a:xfrm>
      </p:grpSpPr>
      <p:sp>
        <p:nvSpPr>
          <p:cNvPr id="7" name="Text Placeholder 19"/>
          <p:cNvSpPr>
            <a:spLocks noGrp="1"/>
          </p:cNvSpPr>
          <p:nvPr>
            <p:ph type="body" sz="quarter" idx="10"/>
          </p:nvPr>
        </p:nvSpPr>
        <p:spPr>
          <a:xfrm>
            <a:off x="4583683" y="2141940"/>
            <a:ext cx="4236636" cy="935843"/>
          </a:xfrm>
          <a:prstGeom prst="rect">
            <a:avLst/>
          </a:prstGeom>
        </p:spPr>
        <p:txBody>
          <a:bodyPr vert="horz" anchor="b"/>
          <a:lstStyle>
            <a:lvl1pPr marL="0" indent="0" algn="l">
              <a:buNone/>
              <a:defRPr sz="2400" b="1" i="0">
                <a:solidFill>
                  <a:schemeClr val="tx1">
                    <a:lumMod val="75000"/>
                    <a:lumOff val="25000"/>
                  </a:schemeClr>
                </a:solidFill>
                <a:latin typeface="Arial Narrow" panose="020B0604020202020204" pitchFamily="34" charset="0"/>
                <a:cs typeface="Arial Narrow" panose="020B0604020202020204" pitchFamily="34" charset="0"/>
              </a:defRPr>
            </a:lvl1pPr>
            <a:lvl2pPr algn="l">
              <a:buNone/>
              <a:defRPr>
                <a:solidFill>
                  <a:schemeClr val="tx1">
                    <a:lumMod val="50000"/>
                    <a:lumOff val="50000"/>
                  </a:schemeClr>
                </a:solidFill>
                <a:latin typeface="Helvetica"/>
                <a:cs typeface="Helvetica"/>
              </a:defRPr>
            </a:lvl2pPr>
            <a:lvl3pPr algn="l">
              <a:buNone/>
              <a:defRPr sz="1800" i="1" baseline="0">
                <a:solidFill>
                  <a:srgbClr val="7F7F7F"/>
                </a:solidFill>
                <a:latin typeface="Helvetica"/>
                <a:cs typeface="Helvetica"/>
              </a:defRPr>
            </a:lvl3pPr>
            <a:lvl4pPr algn="l">
              <a:buNone/>
              <a:defRPr sz="1800" baseline="0">
                <a:solidFill>
                  <a:srgbClr val="7F7F7F"/>
                </a:solidFill>
                <a:latin typeface="Helvetica"/>
                <a:cs typeface="Helvetica"/>
              </a:defRPr>
            </a:lvl4pPr>
          </a:lstStyle>
          <a:p>
            <a:pPr lvl="0"/>
            <a:endParaRPr lang="en-US" dirty="0"/>
          </a:p>
        </p:txBody>
      </p:sp>
      <p:sp>
        <p:nvSpPr>
          <p:cNvPr id="8" name="Text Placeholder 19"/>
          <p:cNvSpPr>
            <a:spLocks noGrp="1"/>
          </p:cNvSpPr>
          <p:nvPr>
            <p:ph type="body" sz="quarter" idx="12" hasCustomPrompt="1"/>
          </p:nvPr>
        </p:nvSpPr>
        <p:spPr>
          <a:xfrm>
            <a:off x="4583683" y="4065509"/>
            <a:ext cx="4236636" cy="423005"/>
          </a:xfrm>
          <a:prstGeom prst="rect">
            <a:avLst/>
          </a:prstGeom>
        </p:spPr>
        <p:txBody>
          <a:bodyPr vert="horz" anchor="b"/>
          <a:lstStyle>
            <a:lvl1pPr marL="0" indent="0" algn="r">
              <a:buNone/>
              <a:defRPr sz="1200" b="0" i="0">
                <a:solidFill>
                  <a:schemeClr val="tx1">
                    <a:lumMod val="75000"/>
                    <a:lumOff val="25000"/>
                  </a:schemeClr>
                </a:solidFill>
                <a:latin typeface="Arial" panose="020B0604020202020204" pitchFamily="34" charset="0"/>
                <a:cs typeface="Arial" panose="020B0604020202020204" pitchFamily="34" charset="0"/>
              </a:defRPr>
            </a:lvl1pPr>
            <a:lvl2pPr algn="l">
              <a:buNone/>
              <a:defRPr>
                <a:solidFill>
                  <a:schemeClr val="tx1">
                    <a:lumMod val="50000"/>
                    <a:lumOff val="50000"/>
                  </a:schemeClr>
                </a:solidFill>
                <a:latin typeface="Helvetica"/>
                <a:cs typeface="Helvetica"/>
              </a:defRPr>
            </a:lvl2pPr>
            <a:lvl3pPr algn="l">
              <a:buNone/>
              <a:defRPr sz="1800" i="1" baseline="0">
                <a:solidFill>
                  <a:srgbClr val="7F7F7F"/>
                </a:solidFill>
                <a:latin typeface="Helvetica"/>
                <a:cs typeface="Helvetica"/>
              </a:defRPr>
            </a:lvl3pPr>
            <a:lvl4pPr algn="l">
              <a:buNone/>
              <a:defRPr sz="1800" baseline="0">
                <a:solidFill>
                  <a:srgbClr val="7F7F7F"/>
                </a:solidFill>
                <a:latin typeface="Helvetica"/>
                <a:cs typeface="Helvetica"/>
              </a:defRPr>
            </a:lvl4pPr>
          </a:lstStyle>
          <a:p>
            <a:pPr lvl="0"/>
            <a:r>
              <a:rPr lang="en-US" dirty="0"/>
              <a:t>Click to edit Author</a:t>
            </a:r>
          </a:p>
        </p:txBody>
      </p:sp>
      <p:sp>
        <p:nvSpPr>
          <p:cNvPr id="9" name="Text Placeholder 19"/>
          <p:cNvSpPr>
            <a:spLocks noGrp="1"/>
          </p:cNvSpPr>
          <p:nvPr>
            <p:ph type="body" sz="quarter" idx="13" hasCustomPrompt="1"/>
          </p:nvPr>
        </p:nvSpPr>
        <p:spPr>
          <a:xfrm>
            <a:off x="4583683" y="4488514"/>
            <a:ext cx="4236636" cy="423005"/>
          </a:xfrm>
          <a:prstGeom prst="rect">
            <a:avLst/>
          </a:prstGeom>
        </p:spPr>
        <p:txBody>
          <a:bodyPr vert="horz"/>
          <a:lstStyle>
            <a:lvl1pPr marL="0" indent="0" algn="r">
              <a:buNone/>
              <a:defRPr sz="1200" b="0">
                <a:solidFill>
                  <a:schemeClr val="tx1">
                    <a:lumMod val="75000"/>
                    <a:lumOff val="25000"/>
                  </a:schemeClr>
                </a:solidFill>
                <a:latin typeface="Arial" panose="020B0604020202020204" pitchFamily="34" charset="0"/>
                <a:cs typeface="Arial" panose="020B0604020202020204" pitchFamily="34" charset="0"/>
              </a:defRPr>
            </a:lvl1pPr>
            <a:lvl2pPr algn="l">
              <a:buNone/>
              <a:defRPr>
                <a:solidFill>
                  <a:schemeClr val="tx1">
                    <a:lumMod val="50000"/>
                    <a:lumOff val="50000"/>
                  </a:schemeClr>
                </a:solidFill>
                <a:latin typeface="Helvetica"/>
                <a:cs typeface="Helvetica"/>
              </a:defRPr>
            </a:lvl2pPr>
            <a:lvl3pPr algn="l">
              <a:buNone/>
              <a:defRPr sz="1800" i="1" baseline="0">
                <a:solidFill>
                  <a:srgbClr val="7F7F7F"/>
                </a:solidFill>
                <a:latin typeface="Helvetica"/>
                <a:cs typeface="Helvetica"/>
              </a:defRPr>
            </a:lvl3pPr>
            <a:lvl4pPr algn="l">
              <a:buNone/>
              <a:defRPr sz="1800" baseline="0">
                <a:solidFill>
                  <a:srgbClr val="7F7F7F"/>
                </a:solidFill>
                <a:latin typeface="Helvetica"/>
                <a:cs typeface="Helvetica"/>
              </a:defRPr>
            </a:lvl4pPr>
          </a:lstStyle>
          <a:p>
            <a:pPr lvl="0"/>
            <a:r>
              <a:rPr lang="en-US" dirty="0"/>
              <a:t>Click to edit Date</a:t>
            </a:r>
          </a:p>
        </p:txBody>
      </p:sp>
      <p:sp>
        <p:nvSpPr>
          <p:cNvPr id="5" name="Text Placeholder 19"/>
          <p:cNvSpPr>
            <a:spLocks noGrp="1"/>
          </p:cNvSpPr>
          <p:nvPr>
            <p:ph type="body" sz="quarter" idx="14" hasCustomPrompt="1"/>
          </p:nvPr>
        </p:nvSpPr>
        <p:spPr>
          <a:xfrm>
            <a:off x="4583683" y="3077783"/>
            <a:ext cx="4236636" cy="947385"/>
          </a:xfrm>
          <a:prstGeom prst="rect">
            <a:avLst/>
          </a:prstGeom>
        </p:spPr>
        <p:txBody>
          <a:bodyPr vert="horz"/>
          <a:lstStyle>
            <a:lvl1pPr marL="0" indent="0" algn="l">
              <a:buNone/>
              <a:defRPr sz="1400" b="1" i="0">
                <a:solidFill>
                  <a:srgbClr val="FF0000"/>
                </a:solidFill>
                <a:latin typeface="Arial Narrow" panose="020B0604020202020204" pitchFamily="34" charset="0"/>
                <a:cs typeface="Arial Narrow" panose="020B0604020202020204" pitchFamily="34" charset="0"/>
              </a:defRPr>
            </a:lvl1pPr>
            <a:lvl2pPr algn="l">
              <a:buNone/>
              <a:defRPr>
                <a:solidFill>
                  <a:schemeClr val="tx1">
                    <a:lumMod val="50000"/>
                    <a:lumOff val="50000"/>
                  </a:schemeClr>
                </a:solidFill>
                <a:latin typeface="Helvetica"/>
                <a:cs typeface="Helvetica"/>
              </a:defRPr>
            </a:lvl2pPr>
            <a:lvl3pPr algn="l">
              <a:buNone/>
              <a:defRPr sz="1800" i="1" baseline="0">
                <a:solidFill>
                  <a:srgbClr val="7F7F7F"/>
                </a:solidFill>
                <a:latin typeface="Helvetica"/>
                <a:cs typeface="Helvetica"/>
              </a:defRPr>
            </a:lvl3pPr>
            <a:lvl4pPr algn="l">
              <a:buNone/>
              <a:defRPr sz="1800" baseline="0">
                <a:solidFill>
                  <a:srgbClr val="7F7F7F"/>
                </a:solidFill>
                <a:latin typeface="Helvetica"/>
                <a:cs typeface="Helvetica"/>
              </a:defRPr>
            </a:lvl4pPr>
          </a:lstStyle>
          <a:p>
            <a:pPr lvl="0"/>
            <a:r>
              <a:rPr lang="en-US" dirty="0"/>
              <a:t>Click to edit Presentation Subtitle</a:t>
            </a:r>
          </a:p>
        </p:txBody>
      </p:sp>
      <p:pic>
        <p:nvPicPr>
          <p:cNvPr id="6" name="Picture 5">
            <a:extLst>
              <a:ext uri="{FF2B5EF4-FFF2-40B4-BE49-F238E27FC236}">
                <a16:creationId xmlns:a16="http://schemas.microsoft.com/office/drawing/2014/main" id="{254FD11D-BB7A-4183-907F-F1FD62D42FAC}"/>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439634" y="2012133"/>
            <a:ext cx="3778312" cy="283373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0060681"/>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7BA79B0-6C93-134A-B82A-441031A0DA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1" r:id="rId2"/>
  </p:sldLayoutIdLst>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6D86F44-4B7F-CC47-98E5-CAF91964E67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19636445"/>
      </p:ext>
    </p:extLst>
  </p:cSld>
  <p:clrMap bg1="lt1" tx1="dk1" bg2="lt2" tx2="dk2" accent1="accent1" accent2="accent2" accent3="accent3" accent4="accent4" accent5="accent5" accent6="accent6" hlink="hlink" folHlink="folHlink"/>
  <p:sldLayoutIdLst>
    <p:sldLayoutId id="2147483654" r:id="rId1"/>
  </p:sldLayoutIdLst>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hf hdr="0" dt="0"/>
  <p:txStyles>
    <p:titleStyle>
      <a:lvl1pPr algn="l" defTabSz="457200" rtl="0" eaLnBrk="1" latinLnBrk="0" hangingPunct="1">
        <a:spcBef>
          <a:spcPct val="0"/>
        </a:spcBef>
        <a:buNone/>
        <a:defRPr sz="22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nsddkmw.energy.gov/"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nsddkmw.energy.gov/"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mailto:NSDDKMW@nnsa.doe.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Sustaining Nuclear Security Regimes through Continuous Learning Experiences </a:t>
            </a:r>
          </a:p>
        </p:txBody>
      </p:sp>
      <p:sp>
        <p:nvSpPr>
          <p:cNvPr id="3" name="Text Placeholder 2"/>
          <p:cNvSpPr>
            <a:spLocks noGrp="1"/>
          </p:cNvSpPr>
          <p:nvPr>
            <p:ph type="body" sz="quarter" idx="12"/>
          </p:nvPr>
        </p:nvSpPr>
        <p:spPr/>
        <p:txBody>
          <a:bodyPr/>
          <a:lstStyle/>
          <a:p>
            <a:r>
              <a:rPr lang="en-US" dirty="0"/>
              <a:t>Georgia Adams and Matt </a:t>
            </a:r>
            <a:r>
              <a:rPr lang="en-US" dirty="0" err="1"/>
              <a:t>Tremonte</a:t>
            </a:r>
            <a:r>
              <a:rPr lang="en-US" dirty="0"/>
              <a:t> </a:t>
            </a:r>
          </a:p>
          <a:p>
            <a:r>
              <a:rPr lang="en-US" dirty="0"/>
              <a:t>Pacific Northwest National Laboratory</a:t>
            </a:r>
          </a:p>
        </p:txBody>
      </p:sp>
      <p:sp>
        <p:nvSpPr>
          <p:cNvPr id="4" name="Text Placeholder 3"/>
          <p:cNvSpPr>
            <a:spLocks noGrp="1"/>
          </p:cNvSpPr>
          <p:nvPr>
            <p:ph type="body" sz="quarter" idx="13"/>
          </p:nvPr>
        </p:nvSpPr>
        <p:spPr/>
        <p:txBody>
          <a:bodyPr/>
          <a:lstStyle/>
          <a:p>
            <a:r>
              <a:rPr lang="en-US" dirty="0"/>
              <a:t>IAEA International Conference on Nuclear Security</a:t>
            </a:r>
          </a:p>
          <a:p>
            <a:r>
              <a:rPr lang="en-US" dirty="0"/>
              <a:t>February 2020</a:t>
            </a:r>
          </a:p>
          <a:p>
            <a:r>
              <a:rPr lang="en-US" dirty="0"/>
              <a:t>Vienna, Austria</a:t>
            </a:r>
          </a:p>
        </p:txBody>
      </p:sp>
      <p:sp>
        <p:nvSpPr>
          <p:cNvPr id="5" name="Text Placeholder 4"/>
          <p:cNvSpPr>
            <a:spLocks noGrp="1"/>
          </p:cNvSpPr>
          <p:nvPr>
            <p:ph type="body" sz="quarter" idx="14"/>
          </p:nvPr>
        </p:nvSpPr>
        <p:spPr/>
        <p:txBody>
          <a:bodyPr/>
          <a:lstStyle/>
          <a:p>
            <a:r>
              <a:rPr lang="en-GB" i="1" dirty="0"/>
              <a:t>A Case Study in Knowledge Management Systems supporting Human Resource Development </a:t>
            </a:r>
            <a:endParaRPr lang="en-US" i="1" dirty="0"/>
          </a:p>
        </p:txBody>
      </p:sp>
    </p:spTree>
    <p:extLst>
      <p:ext uri="{BB962C8B-B14F-4D97-AF65-F5344CB8AC3E}">
        <p14:creationId xmlns:p14="http://schemas.microsoft.com/office/powerpoint/2010/main" val="3004726559"/>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CCF31-2062-46B4-AEAC-F8C1A84D134C}"/>
              </a:ext>
            </a:extLst>
          </p:cNvPr>
          <p:cNvSpPr>
            <a:spLocks noGrp="1"/>
          </p:cNvSpPr>
          <p:nvPr>
            <p:ph type="body" sz="quarter" idx="12"/>
          </p:nvPr>
        </p:nvSpPr>
        <p:spPr/>
        <p:txBody>
          <a:bodyPr/>
          <a:lstStyle/>
          <a:p>
            <a:r>
              <a:rPr lang="en-US" dirty="0"/>
              <a:t>Questions</a:t>
            </a:r>
          </a:p>
        </p:txBody>
      </p:sp>
      <p:pic>
        <p:nvPicPr>
          <p:cNvPr id="5" name="Picture 4">
            <a:extLst>
              <a:ext uri="{FF2B5EF4-FFF2-40B4-BE49-F238E27FC236}">
                <a16:creationId xmlns:a16="http://schemas.microsoft.com/office/drawing/2014/main" id="{CC62DEA3-7042-4315-88D2-23D8A39713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8154"/>
            <a:ext cx="9144000" cy="5080000"/>
          </a:xfrm>
          <a:prstGeom prst="rect">
            <a:avLst/>
          </a:prstGeom>
        </p:spPr>
      </p:pic>
      <p:sp>
        <p:nvSpPr>
          <p:cNvPr id="6" name="Slide Number Placeholder 2">
            <a:extLst>
              <a:ext uri="{FF2B5EF4-FFF2-40B4-BE49-F238E27FC236}">
                <a16:creationId xmlns:a16="http://schemas.microsoft.com/office/drawing/2014/main" id="{8476EAD3-955D-41FE-975D-27C26DB1B0EF}"/>
              </a:ext>
            </a:extLst>
          </p:cNvPr>
          <p:cNvSpPr txBox="1">
            <a:spLocks/>
          </p:cNvSpPr>
          <p:nvPr/>
        </p:nvSpPr>
        <p:spPr>
          <a:xfrm>
            <a:off x="1343773" y="6373848"/>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F80C9A-9647-47CF-8E61-14B314CF5BD4}" type="slidenum">
              <a:rPr lang="en-US" smtClean="0"/>
              <a:pPr/>
              <a:t>10</a:t>
            </a:fld>
            <a:r>
              <a:rPr lang="en-US" sz="1200" b="1">
                <a:solidFill>
                  <a:schemeClr val="tx1"/>
                </a:solidFill>
              </a:rPr>
              <a:t>PNNL-SA-150170</a:t>
            </a:r>
            <a:endParaRPr lang="en-US" sz="1200" dirty="0"/>
          </a:p>
        </p:txBody>
      </p:sp>
    </p:spTree>
    <p:extLst>
      <p:ext uri="{BB962C8B-B14F-4D97-AF65-F5344CB8AC3E}">
        <p14:creationId xmlns:p14="http://schemas.microsoft.com/office/powerpoint/2010/main" val="1629268731"/>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A581619-D39D-4BBE-9988-B0E6B983CDD9}"/>
              </a:ext>
            </a:extLst>
          </p:cNvPr>
          <p:cNvSpPr/>
          <p:nvPr/>
        </p:nvSpPr>
        <p:spPr>
          <a:xfrm>
            <a:off x="732173" y="978155"/>
            <a:ext cx="3144901" cy="2938850"/>
          </a:xfrm>
          <a:prstGeom prst="rect">
            <a:avLst/>
          </a:prstGeom>
          <a:solidFill>
            <a:srgbClr val="EB1C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F71E9558-89E8-4A11-A826-1F86C77C7FC5}"/>
              </a:ext>
            </a:extLst>
          </p:cNvPr>
          <p:cNvSpPr>
            <a:spLocks noGrp="1"/>
          </p:cNvSpPr>
          <p:nvPr>
            <p:ph type="body" sz="quarter" idx="12"/>
          </p:nvPr>
        </p:nvSpPr>
        <p:spPr/>
        <p:txBody>
          <a:bodyPr/>
          <a:lstStyle/>
          <a:p>
            <a:r>
              <a:rPr lang="en-US" dirty="0"/>
              <a:t>Overview</a:t>
            </a:r>
          </a:p>
        </p:txBody>
      </p:sp>
      <p:sp>
        <p:nvSpPr>
          <p:cNvPr id="3" name="Slide Number Placeholder 2">
            <a:extLst>
              <a:ext uri="{FF2B5EF4-FFF2-40B4-BE49-F238E27FC236}">
                <a16:creationId xmlns:a16="http://schemas.microsoft.com/office/drawing/2014/main" id="{7D71B94A-8246-4E33-BB83-FD91DF0E6A4E}"/>
              </a:ext>
            </a:extLst>
          </p:cNvPr>
          <p:cNvSpPr>
            <a:spLocks noGrp="1"/>
          </p:cNvSpPr>
          <p:nvPr>
            <p:ph type="sldNum" sz="quarter" idx="4"/>
          </p:nvPr>
        </p:nvSpPr>
        <p:spPr>
          <a:xfrm>
            <a:off x="1559729" y="6442031"/>
            <a:ext cx="2133600" cy="365125"/>
          </a:xfrm>
        </p:spPr>
        <p:txBody>
          <a:bodyPr/>
          <a:lstStyle/>
          <a:p>
            <a:fld id="{34F80C9A-9647-47CF-8E61-14B314CF5BD4}" type="slidenum">
              <a:rPr lang="en-US" smtClean="0"/>
              <a:pPr/>
              <a:t>2</a:t>
            </a:fld>
            <a:r>
              <a:rPr lang="en-US" sz="1200" b="1" dirty="0">
                <a:solidFill>
                  <a:schemeClr val="tx1"/>
                </a:solidFill>
              </a:rPr>
              <a:t>PNNL-SA-150170</a:t>
            </a:r>
            <a:endParaRPr lang="en-US" sz="1200" dirty="0"/>
          </a:p>
        </p:txBody>
      </p:sp>
      <p:pic>
        <p:nvPicPr>
          <p:cNvPr id="5" name="Picture 4" descr="A picture containing weapon, brass knucks&#10;&#10;Description automatically generated">
            <a:extLst>
              <a:ext uri="{FF2B5EF4-FFF2-40B4-BE49-F238E27FC236}">
                <a16:creationId xmlns:a16="http://schemas.microsoft.com/office/drawing/2014/main" id="{47FA9DB1-5EEA-4EBA-86AD-C990EFA4A1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40" y="1262214"/>
            <a:ext cx="2370731" cy="2370731"/>
          </a:xfrm>
          <a:prstGeom prst="rect">
            <a:avLst/>
          </a:prstGeom>
        </p:spPr>
      </p:pic>
      <p:pic>
        <p:nvPicPr>
          <p:cNvPr id="14" name="Picture 13" descr="A screenshot of a cell phone&#10;&#10;Description automatically generated">
            <a:extLst>
              <a:ext uri="{FF2B5EF4-FFF2-40B4-BE49-F238E27FC236}">
                <a16:creationId xmlns:a16="http://schemas.microsoft.com/office/drawing/2014/main" id="{0AA47685-5E83-4E7D-A11A-BBFE18668275}"/>
              </a:ext>
            </a:extLst>
          </p:cNvPr>
          <p:cNvPicPr>
            <a:picLocks noChangeAspect="1"/>
          </p:cNvPicPr>
          <p:nvPr/>
        </p:nvPicPr>
        <p:blipFill rotWithShape="1">
          <a:blip r:embed="rId4">
            <a:extLst>
              <a:ext uri="{28A0092B-C50C-407E-A947-70E740481C1C}">
                <a14:useLocalDpi xmlns:a14="http://schemas.microsoft.com/office/drawing/2010/main" val="0"/>
              </a:ext>
            </a:extLst>
          </a:blip>
          <a:srcRect l="13760" t="4173" r="62907" b="83822"/>
          <a:stretch/>
        </p:blipFill>
        <p:spPr>
          <a:xfrm>
            <a:off x="2626529" y="4644647"/>
            <a:ext cx="3890942" cy="1434867"/>
          </a:xfrm>
          <a:prstGeom prst="rect">
            <a:avLst/>
          </a:prstGeom>
          <a:ln>
            <a:solidFill>
              <a:schemeClr val="accent2"/>
            </a:solidFill>
          </a:ln>
        </p:spPr>
      </p:pic>
      <p:sp>
        <p:nvSpPr>
          <p:cNvPr id="16" name="TextBox 15">
            <a:extLst>
              <a:ext uri="{FF2B5EF4-FFF2-40B4-BE49-F238E27FC236}">
                <a16:creationId xmlns:a16="http://schemas.microsoft.com/office/drawing/2014/main" id="{BA9D27B6-A274-49B1-AF61-E6C70BDA6E96}"/>
              </a:ext>
            </a:extLst>
          </p:cNvPr>
          <p:cNvSpPr txBox="1"/>
          <p:nvPr/>
        </p:nvSpPr>
        <p:spPr>
          <a:xfrm>
            <a:off x="435472" y="4008448"/>
            <a:ext cx="3031599" cy="369332"/>
          </a:xfrm>
          <a:prstGeom prst="rect">
            <a:avLst/>
          </a:prstGeom>
          <a:noFill/>
        </p:spPr>
        <p:txBody>
          <a:bodyPr wrap="none" rtlCol="0">
            <a:spAutoFit/>
          </a:bodyPr>
          <a:lstStyle/>
          <a:p>
            <a:r>
              <a:rPr lang="en-US" b="1" dirty="0"/>
              <a:t>Nuclear Security Regimes</a:t>
            </a:r>
          </a:p>
        </p:txBody>
      </p:sp>
      <p:pic>
        <p:nvPicPr>
          <p:cNvPr id="6" name="Picture 5">
            <a:extLst>
              <a:ext uri="{FF2B5EF4-FFF2-40B4-BE49-F238E27FC236}">
                <a16:creationId xmlns:a16="http://schemas.microsoft.com/office/drawing/2014/main" id="{E43DC114-7068-4D16-8E64-0CE076FC8B88}"/>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4127862" y="587829"/>
            <a:ext cx="4447835" cy="3892415"/>
          </a:xfrm>
          <a:prstGeom prst="rect">
            <a:avLst/>
          </a:prstGeom>
        </p:spPr>
      </p:pic>
    </p:spTree>
    <p:extLst>
      <p:ext uri="{BB962C8B-B14F-4D97-AF65-F5344CB8AC3E}">
        <p14:creationId xmlns:p14="http://schemas.microsoft.com/office/powerpoint/2010/main" val="519797767"/>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dirty="0"/>
              <a:t>Sustaining Nuclear Security Regimes</a:t>
            </a:r>
          </a:p>
        </p:txBody>
      </p:sp>
      <p:cxnSp>
        <p:nvCxnSpPr>
          <p:cNvPr id="17" name="Straight Connector 16">
            <a:extLst>
              <a:ext uri="{FF2B5EF4-FFF2-40B4-BE49-F238E27FC236}">
                <a16:creationId xmlns:a16="http://schemas.microsoft.com/office/drawing/2014/main" id="{3AA7A5D9-3CCC-4BB5-A64F-96064B3BE2C9}"/>
              </a:ext>
            </a:extLst>
          </p:cNvPr>
          <p:cNvCxnSpPr>
            <a:stCxn id="6" idx="0"/>
            <a:endCxn id="14" idx="4"/>
          </p:cNvCxnSpPr>
          <p:nvPr/>
        </p:nvCxnSpPr>
        <p:spPr>
          <a:xfrm flipV="1">
            <a:off x="4571999" y="2322360"/>
            <a:ext cx="1" cy="315882"/>
          </a:xfrm>
          <a:prstGeom prst="line">
            <a:avLst/>
          </a:prstGeom>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1B57BB82-1ADD-4F23-B382-3DF13A165F00}"/>
              </a:ext>
            </a:extLst>
          </p:cNvPr>
          <p:cNvCxnSpPr>
            <a:stCxn id="12" idx="1"/>
            <a:endCxn id="6" idx="2"/>
          </p:cNvCxnSpPr>
          <p:nvPr/>
        </p:nvCxnSpPr>
        <p:spPr>
          <a:xfrm flipH="1" flipV="1">
            <a:off x="4571999" y="4390619"/>
            <a:ext cx="714160" cy="403111"/>
          </a:xfrm>
          <a:prstGeom prst="line">
            <a:avLst/>
          </a:prstGeom>
        </p:spPr>
        <p:style>
          <a:lnRef idx="2">
            <a:schemeClr val="accent6"/>
          </a:lnRef>
          <a:fillRef idx="0">
            <a:schemeClr val="accent6"/>
          </a:fillRef>
          <a:effectRef idx="1">
            <a:schemeClr val="accent6"/>
          </a:effectRef>
          <a:fontRef idx="minor">
            <a:schemeClr val="tx1"/>
          </a:fontRef>
        </p:style>
      </p:cxnSp>
      <p:cxnSp>
        <p:nvCxnSpPr>
          <p:cNvPr id="21" name="Straight Connector 20">
            <a:extLst>
              <a:ext uri="{FF2B5EF4-FFF2-40B4-BE49-F238E27FC236}">
                <a16:creationId xmlns:a16="http://schemas.microsoft.com/office/drawing/2014/main" id="{3228FEB5-5883-44DD-A7A2-08FD7A00AE40}"/>
              </a:ext>
            </a:extLst>
          </p:cNvPr>
          <p:cNvCxnSpPr>
            <a:stCxn id="13" idx="7"/>
            <a:endCxn id="6" idx="2"/>
          </p:cNvCxnSpPr>
          <p:nvPr/>
        </p:nvCxnSpPr>
        <p:spPr>
          <a:xfrm flipV="1">
            <a:off x="3852215" y="4390619"/>
            <a:ext cx="719784" cy="444706"/>
          </a:xfrm>
          <a:prstGeom prst="line">
            <a:avLst/>
          </a:prstGeom>
        </p:spPr>
        <p:style>
          <a:lnRef idx="2">
            <a:schemeClr val="accent6"/>
          </a:lnRef>
          <a:fillRef idx="0">
            <a:schemeClr val="accent6"/>
          </a:fillRef>
          <a:effectRef idx="1">
            <a:schemeClr val="accent6"/>
          </a:effectRef>
          <a:fontRef idx="minor">
            <a:schemeClr val="tx1"/>
          </a:fontRef>
        </p:style>
      </p:cxnSp>
      <p:sp>
        <p:nvSpPr>
          <p:cNvPr id="12" name="Oval 11">
            <a:extLst>
              <a:ext uri="{FF2B5EF4-FFF2-40B4-BE49-F238E27FC236}">
                <a16:creationId xmlns:a16="http://schemas.microsoft.com/office/drawing/2014/main" id="{19DCF08C-3BAA-4A8D-8FF5-7D7165918A71}"/>
              </a:ext>
            </a:extLst>
          </p:cNvPr>
          <p:cNvSpPr/>
          <p:nvPr/>
        </p:nvSpPr>
        <p:spPr>
          <a:xfrm>
            <a:off x="4643076" y="4588393"/>
            <a:ext cx="4391244" cy="140212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How can information be provided to those that need it to perform their jobs efficiently and effectively?</a:t>
            </a:r>
          </a:p>
        </p:txBody>
      </p:sp>
      <p:sp>
        <p:nvSpPr>
          <p:cNvPr id="13" name="Oval 12">
            <a:extLst>
              <a:ext uri="{FF2B5EF4-FFF2-40B4-BE49-F238E27FC236}">
                <a16:creationId xmlns:a16="http://schemas.microsoft.com/office/drawing/2014/main" id="{D8920660-726F-418B-8EDC-2F65F1350C98}"/>
              </a:ext>
            </a:extLst>
          </p:cNvPr>
          <p:cNvSpPr/>
          <p:nvPr/>
        </p:nvSpPr>
        <p:spPr>
          <a:xfrm>
            <a:off x="104053" y="4637125"/>
            <a:ext cx="4391245" cy="13533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How can States manage human resources so that nuclear security regimes are strengthened over time?</a:t>
            </a:r>
            <a:endParaRPr lang="en-US" dirty="0">
              <a:solidFill>
                <a:schemeClr val="tx1"/>
              </a:solidFill>
            </a:endParaRPr>
          </a:p>
        </p:txBody>
      </p:sp>
      <p:sp>
        <p:nvSpPr>
          <p:cNvPr id="14" name="Oval 13">
            <a:extLst>
              <a:ext uri="{FF2B5EF4-FFF2-40B4-BE49-F238E27FC236}">
                <a16:creationId xmlns:a16="http://schemas.microsoft.com/office/drawing/2014/main" id="{11DF5BFD-8BEF-44FF-B36C-824D56F2E486}"/>
              </a:ext>
            </a:extLst>
          </p:cNvPr>
          <p:cNvSpPr/>
          <p:nvPr/>
        </p:nvSpPr>
        <p:spPr>
          <a:xfrm>
            <a:off x="2376377" y="930865"/>
            <a:ext cx="4391245" cy="13914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How can a State continue to grow and mature its nuclear security expertise?</a:t>
            </a:r>
            <a:endParaRPr lang="en-US" dirty="0">
              <a:solidFill>
                <a:schemeClr val="tx1"/>
              </a:solidFill>
            </a:endParaRPr>
          </a:p>
        </p:txBody>
      </p:sp>
      <p:sp>
        <p:nvSpPr>
          <p:cNvPr id="6" name="Rectangle 5">
            <a:extLst>
              <a:ext uri="{FF2B5EF4-FFF2-40B4-BE49-F238E27FC236}">
                <a16:creationId xmlns:a16="http://schemas.microsoft.com/office/drawing/2014/main" id="{0BD03072-C6E7-423A-9868-47D94BCF6B23}"/>
              </a:ext>
            </a:extLst>
          </p:cNvPr>
          <p:cNvSpPr/>
          <p:nvPr/>
        </p:nvSpPr>
        <p:spPr>
          <a:xfrm>
            <a:off x="3681762" y="2638242"/>
            <a:ext cx="1780474" cy="1752377"/>
          </a:xfrm>
          <a:prstGeom prst="rect">
            <a:avLst/>
          </a:prstGeom>
          <a:solidFill>
            <a:srgbClr val="EB1C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A picture containing weapon, brass knucks&#10;&#10;Description automatically generated">
            <a:extLst>
              <a:ext uri="{FF2B5EF4-FFF2-40B4-BE49-F238E27FC236}">
                <a16:creationId xmlns:a16="http://schemas.microsoft.com/office/drawing/2014/main" id="{F09514B3-110F-4906-B580-7701E6B4078A}"/>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3829467" y="2772655"/>
            <a:ext cx="1484991" cy="1484991"/>
          </a:xfrm>
          <a:prstGeom prst="rect">
            <a:avLst/>
          </a:prstGeom>
        </p:spPr>
      </p:pic>
      <p:sp>
        <p:nvSpPr>
          <p:cNvPr id="15" name="Slide Number Placeholder 2">
            <a:extLst>
              <a:ext uri="{FF2B5EF4-FFF2-40B4-BE49-F238E27FC236}">
                <a16:creationId xmlns:a16="http://schemas.microsoft.com/office/drawing/2014/main" id="{8EE58A3B-E787-499C-83B3-750B6F21F5F0}"/>
              </a:ext>
            </a:extLst>
          </p:cNvPr>
          <p:cNvSpPr>
            <a:spLocks noGrp="1"/>
          </p:cNvSpPr>
          <p:nvPr>
            <p:ph type="sldNum" sz="quarter" idx="4"/>
          </p:nvPr>
        </p:nvSpPr>
        <p:spPr>
          <a:xfrm>
            <a:off x="1695867" y="6428649"/>
            <a:ext cx="2133600" cy="365125"/>
          </a:xfrm>
        </p:spPr>
        <p:txBody>
          <a:bodyPr/>
          <a:lstStyle/>
          <a:p>
            <a:fld id="{34F80C9A-9647-47CF-8E61-14B314CF5BD4}" type="slidenum">
              <a:rPr lang="en-US" smtClean="0"/>
              <a:pPr/>
              <a:t>3</a:t>
            </a:fld>
            <a:r>
              <a:rPr lang="en-US" sz="1200" b="1" dirty="0">
                <a:solidFill>
                  <a:schemeClr val="tx1"/>
                </a:solidFill>
              </a:rPr>
              <a:t>PNNL-SA-150170</a:t>
            </a:r>
            <a:endParaRPr lang="en-US" sz="1200" dirty="0"/>
          </a:p>
        </p:txBody>
      </p:sp>
    </p:spTree>
    <p:extLst>
      <p:ext uri="{BB962C8B-B14F-4D97-AF65-F5344CB8AC3E}">
        <p14:creationId xmlns:p14="http://schemas.microsoft.com/office/powerpoint/2010/main" val="4255015658"/>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chor="t">
            <a:normAutofit/>
          </a:bodyPr>
          <a:lstStyle/>
          <a:p>
            <a:pPr marL="347345" indent="-347345"/>
            <a:r>
              <a:rPr lang="en-GB" dirty="0"/>
              <a:t>KMW is a web-based platform launched in 2015 by the Nuclear Smuggling Detection and Deterrence Program (NSDD)</a:t>
            </a:r>
          </a:p>
          <a:p>
            <a:pPr marL="685482" lvl="1" indent="-347345"/>
            <a:r>
              <a:rPr lang="en-GB" dirty="0"/>
              <a:t>Serves as a “just-in-time” information resource to international partners implementing and sustaining their radiation detection programs</a:t>
            </a:r>
          </a:p>
          <a:p>
            <a:pPr marL="338137" lvl="1" indent="0">
              <a:buNone/>
            </a:pPr>
            <a:endParaRPr lang="en-GB" dirty="0"/>
          </a:p>
          <a:p>
            <a:pPr marL="347345" indent="-347345"/>
            <a:r>
              <a:rPr lang="en-US" dirty="0">
                <a:hlinkClick r:id="rId3"/>
              </a:rPr>
              <a:t>https://nsddkmw.energy.gov/</a:t>
            </a:r>
            <a:endParaRPr lang="en-US" dirty="0"/>
          </a:p>
        </p:txBody>
      </p:sp>
      <p:sp>
        <p:nvSpPr>
          <p:cNvPr id="4" name="Text Placeholder 3"/>
          <p:cNvSpPr>
            <a:spLocks noGrp="1"/>
          </p:cNvSpPr>
          <p:nvPr>
            <p:ph type="body" sz="quarter" idx="12"/>
          </p:nvPr>
        </p:nvSpPr>
        <p:spPr>
          <a:xfrm>
            <a:off x="492124" y="64226"/>
            <a:ext cx="7036018" cy="914400"/>
          </a:xfrm>
        </p:spPr>
        <p:txBody>
          <a:bodyPr/>
          <a:lstStyle/>
          <a:p>
            <a:r>
              <a:rPr lang="en-US" dirty="0"/>
              <a:t>NSDD Knowledge Management Website (KMW)</a:t>
            </a:r>
          </a:p>
        </p:txBody>
      </p:sp>
      <p:sp>
        <p:nvSpPr>
          <p:cNvPr id="6" name="Slide Number Placeholder 2">
            <a:extLst>
              <a:ext uri="{FF2B5EF4-FFF2-40B4-BE49-F238E27FC236}">
                <a16:creationId xmlns:a16="http://schemas.microsoft.com/office/drawing/2014/main" id="{D5AA66C5-0687-44C0-9D93-D768DDF5A7EF}"/>
              </a:ext>
            </a:extLst>
          </p:cNvPr>
          <p:cNvSpPr>
            <a:spLocks noGrp="1"/>
          </p:cNvSpPr>
          <p:nvPr>
            <p:ph type="sldNum" sz="quarter" idx="4"/>
          </p:nvPr>
        </p:nvSpPr>
        <p:spPr>
          <a:xfrm>
            <a:off x="1512987" y="6428649"/>
            <a:ext cx="2133600" cy="365125"/>
          </a:xfrm>
        </p:spPr>
        <p:txBody>
          <a:bodyPr/>
          <a:lstStyle/>
          <a:p>
            <a:fld id="{34F80C9A-9647-47CF-8E61-14B314CF5BD4}" type="slidenum">
              <a:rPr lang="en-US" smtClean="0"/>
              <a:pPr/>
              <a:t>4</a:t>
            </a:fld>
            <a:r>
              <a:rPr lang="en-US" sz="1200" b="1" dirty="0">
                <a:solidFill>
                  <a:schemeClr val="tx1"/>
                </a:solidFill>
              </a:rPr>
              <a:t>PNNL-SA-150170</a:t>
            </a:r>
            <a:endParaRPr lang="en-US" sz="1200" dirty="0"/>
          </a:p>
        </p:txBody>
      </p:sp>
    </p:spTree>
    <p:extLst>
      <p:ext uri="{BB962C8B-B14F-4D97-AF65-F5344CB8AC3E}">
        <p14:creationId xmlns:p14="http://schemas.microsoft.com/office/powerpoint/2010/main" val="1398055266"/>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92124" y="1335640"/>
            <a:ext cx="4079875" cy="4705927"/>
          </a:xfrm>
        </p:spPr>
        <p:txBody>
          <a:bodyPr anchor="t">
            <a:normAutofit lnSpcReduction="10000"/>
          </a:bodyPr>
          <a:lstStyle/>
          <a:p>
            <a:pPr marL="347345" indent="-347345"/>
            <a:r>
              <a:rPr lang="en-GB" dirty="0"/>
              <a:t>KMW includes training materials, maintenance procedures, technical service bulletins, operating procedures, how-to videos, and eLearning modules</a:t>
            </a:r>
            <a:endParaRPr lang="en-US" dirty="0"/>
          </a:p>
          <a:p>
            <a:pPr marL="347345" indent="-347345"/>
            <a:r>
              <a:rPr lang="en-GB" dirty="0">
                <a:latin typeface="Arial"/>
                <a:cs typeface="Arial"/>
              </a:rPr>
              <a:t>Materials available in </a:t>
            </a:r>
            <a:br>
              <a:rPr lang="en-GB" dirty="0">
                <a:latin typeface="Arial"/>
                <a:cs typeface="Arial"/>
              </a:rPr>
            </a:br>
            <a:r>
              <a:rPr lang="en-GB" dirty="0">
                <a:latin typeface="Arial"/>
                <a:cs typeface="Arial"/>
              </a:rPr>
              <a:t>20 languages</a:t>
            </a:r>
            <a:endParaRPr lang="en-US" dirty="0"/>
          </a:p>
          <a:p>
            <a:pPr marL="347345" indent="-347345"/>
            <a:r>
              <a:rPr lang="en-GB" dirty="0"/>
              <a:t>More than 60 countries have signed up for and actively use the KMW</a:t>
            </a:r>
          </a:p>
        </p:txBody>
      </p:sp>
      <p:sp>
        <p:nvSpPr>
          <p:cNvPr id="4" name="Text Placeholder 3"/>
          <p:cNvSpPr>
            <a:spLocks noGrp="1"/>
          </p:cNvSpPr>
          <p:nvPr>
            <p:ph type="body" sz="quarter" idx="12"/>
          </p:nvPr>
        </p:nvSpPr>
        <p:spPr/>
        <p:txBody>
          <a:bodyPr/>
          <a:lstStyle/>
          <a:p>
            <a:r>
              <a:rPr lang="en-US" dirty="0"/>
              <a:t>NSDD KMW Case Study</a:t>
            </a:r>
          </a:p>
        </p:txBody>
      </p:sp>
      <p:pic>
        <p:nvPicPr>
          <p:cNvPr id="3" name="Picture 2">
            <a:extLst>
              <a:ext uri="{FF2B5EF4-FFF2-40B4-BE49-F238E27FC236}">
                <a16:creationId xmlns:a16="http://schemas.microsoft.com/office/drawing/2014/main" id="{7B94A593-6621-42B3-BDBA-C72A5EDCDE27}"/>
              </a:ext>
            </a:extLst>
          </p:cNvPr>
          <p:cNvPicPr>
            <a:picLocks noChangeAspect="1"/>
          </p:cNvPicPr>
          <p:nvPr/>
        </p:nvPicPr>
        <p:blipFill>
          <a:blip r:embed="rId3"/>
          <a:stretch>
            <a:fillRect/>
          </a:stretch>
        </p:blipFill>
        <p:spPr>
          <a:xfrm>
            <a:off x="4571999" y="1870158"/>
            <a:ext cx="4403314" cy="3062789"/>
          </a:xfrm>
          <a:prstGeom prst="rect">
            <a:avLst/>
          </a:prstGeom>
        </p:spPr>
      </p:pic>
      <p:sp>
        <p:nvSpPr>
          <p:cNvPr id="6" name="Slide Number Placeholder 2">
            <a:extLst>
              <a:ext uri="{FF2B5EF4-FFF2-40B4-BE49-F238E27FC236}">
                <a16:creationId xmlns:a16="http://schemas.microsoft.com/office/drawing/2014/main" id="{A7BC6788-4FC8-4924-9A00-A730EE5BA88C}"/>
              </a:ext>
            </a:extLst>
          </p:cNvPr>
          <p:cNvSpPr>
            <a:spLocks noGrp="1"/>
          </p:cNvSpPr>
          <p:nvPr>
            <p:ph type="sldNum" sz="quarter" idx="4"/>
          </p:nvPr>
        </p:nvSpPr>
        <p:spPr>
          <a:xfrm>
            <a:off x="1465261" y="6428649"/>
            <a:ext cx="2133600" cy="365125"/>
          </a:xfrm>
        </p:spPr>
        <p:txBody>
          <a:bodyPr/>
          <a:lstStyle/>
          <a:p>
            <a:fld id="{34F80C9A-9647-47CF-8E61-14B314CF5BD4}" type="slidenum">
              <a:rPr lang="en-US" smtClean="0"/>
              <a:pPr/>
              <a:t>5</a:t>
            </a:fld>
            <a:r>
              <a:rPr lang="en-US" sz="1200" b="1" dirty="0">
                <a:solidFill>
                  <a:schemeClr val="tx1"/>
                </a:solidFill>
              </a:rPr>
              <a:t>PNNL-SA-150170</a:t>
            </a:r>
            <a:endParaRPr lang="en-US" sz="1200" dirty="0"/>
          </a:p>
        </p:txBody>
      </p:sp>
    </p:spTree>
    <p:extLst>
      <p:ext uri="{BB962C8B-B14F-4D97-AF65-F5344CB8AC3E}">
        <p14:creationId xmlns:p14="http://schemas.microsoft.com/office/powerpoint/2010/main" val="2651014005"/>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903289-EAB3-4C01-88F1-C51CA6DEC8A5}"/>
              </a:ext>
            </a:extLst>
          </p:cNvPr>
          <p:cNvSpPr>
            <a:spLocks noGrp="1"/>
          </p:cNvSpPr>
          <p:nvPr>
            <p:ph type="body" sz="quarter" idx="12"/>
          </p:nvPr>
        </p:nvSpPr>
        <p:spPr/>
        <p:txBody>
          <a:bodyPr/>
          <a:lstStyle/>
          <a:p>
            <a:r>
              <a:rPr lang="en-US" dirty="0"/>
              <a:t>KMW Tour</a:t>
            </a:r>
          </a:p>
        </p:txBody>
      </p:sp>
      <p:sp>
        <p:nvSpPr>
          <p:cNvPr id="3" name="Slide Number Placeholder 2">
            <a:extLst>
              <a:ext uri="{FF2B5EF4-FFF2-40B4-BE49-F238E27FC236}">
                <a16:creationId xmlns:a16="http://schemas.microsoft.com/office/drawing/2014/main" id="{8FBFAE4D-F22C-444E-AB55-2A63CBFA4AE0}"/>
              </a:ext>
            </a:extLst>
          </p:cNvPr>
          <p:cNvSpPr>
            <a:spLocks noGrp="1"/>
          </p:cNvSpPr>
          <p:nvPr>
            <p:ph type="sldNum" sz="quarter" idx="4"/>
          </p:nvPr>
        </p:nvSpPr>
        <p:spPr/>
        <p:txBody>
          <a:bodyPr/>
          <a:lstStyle/>
          <a:p>
            <a:fld id="{34F80C9A-9647-47CF-8E61-14B314CF5BD4}" type="slidenum">
              <a:rPr lang="en-US" smtClean="0"/>
              <a:pPr/>
              <a:t>6</a:t>
            </a:fld>
            <a:endParaRPr lang="en-US" dirty="0"/>
          </a:p>
        </p:txBody>
      </p:sp>
      <p:pic>
        <p:nvPicPr>
          <p:cNvPr id="5" name="Picture 4" descr="A screenshot of a cell phone&#10;&#10;Description automatically generated">
            <a:extLst>
              <a:ext uri="{FF2B5EF4-FFF2-40B4-BE49-F238E27FC236}">
                <a16:creationId xmlns:a16="http://schemas.microsoft.com/office/drawing/2014/main" id="{46A27D0D-4DCE-4A33-8EB2-D59A5CB180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41" y="1861"/>
            <a:ext cx="11198611" cy="8027323"/>
          </a:xfrm>
          <a:prstGeom prst="rect">
            <a:avLst/>
          </a:prstGeom>
        </p:spPr>
      </p:pic>
    </p:spTree>
    <p:extLst>
      <p:ext uri="{BB962C8B-B14F-4D97-AF65-F5344CB8AC3E}">
        <p14:creationId xmlns:p14="http://schemas.microsoft.com/office/powerpoint/2010/main" val="3240105131"/>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92125" y="1469567"/>
            <a:ext cx="4142505" cy="4572000"/>
          </a:xfrm>
        </p:spPr>
        <p:txBody>
          <a:bodyPr>
            <a:normAutofit fontScale="92500" lnSpcReduction="20000"/>
          </a:bodyPr>
          <a:lstStyle/>
          <a:p>
            <a:r>
              <a:rPr lang="en-GB" dirty="0"/>
              <a:t>Adopt a graded approach</a:t>
            </a:r>
          </a:p>
          <a:p>
            <a:r>
              <a:rPr lang="en-GB" dirty="0"/>
              <a:t>Identify user communities</a:t>
            </a:r>
          </a:p>
          <a:p>
            <a:r>
              <a:rPr lang="en-GB" dirty="0"/>
              <a:t>Define performance metrics</a:t>
            </a:r>
          </a:p>
          <a:p>
            <a:r>
              <a:rPr lang="en-GB" dirty="0"/>
              <a:t>Obtain organizational management sponsorship</a:t>
            </a:r>
          </a:p>
          <a:p>
            <a:r>
              <a:rPr lang="en-GB" dirty="0"/>
              <a:t>Integrate with nuclear security training curriculum or materials development programs</a:t>
            </a:r>
          </a:p>
          <a:p>
            <a:r>
              <a:rPr lang="en-GB" dirty="0"/>
              <a:t>Develop a comprehensive and living taxonomy</a:t>
            </a:r>
          </a:p>
          <a:p>
            <a:r>
              <a:rPr lang="en-GB" dirty="0"/>
              <a:t>Streamline content management practices</a:t>
            </a:r>
          </a:p>
        </p:txBody>
      </p:sp>
      <p:sp>
        <p:nvSpPr>
          <p:cNvPr id="4" name="Text Placeholder 3"/>
          <p:cNvSpPr>
            <a:spLocks noGrp="1"/>
          </p:cNvSpPr>
          <p:nvPr>
            <p:ph type="body" sz="quarter" idx="12"/>
          </p:nvPr>
        </p:nvSpPr>
        <p:spPr/>
        <p:txBody>
          <a:bodyPr/>
          <a:lstStyle/>
          <a:p>
            <a:r>
              <a:rPr lang="en-US" dirty="0"/>
              <a:t>Lessons Learned</a:t>
            </a:r>
          </a:p>
        </p:txBody>
      </p:sp>
      <p:pic>
        <p:nvPicPr>
          <p:cNvPr id="6" name="Picture 5">
            <a:extLst>
              <a:ext uri="{FF2B5EF4-FFF2-40B4-BE49-F238E27FC236}">
                <a16:creationId xmlns:a16="http://schemas.microsoft.com/office/drawing/2014/main" id="{646A0CCF-106B-4157-B098-2BF43A7337B9}"/>
              </a:ext>
            </a:extLst>
          </p:cNvPr>
          <p:cNvPicPr/>
          <p:nvPr/>
        </p:nvPicPr>
        <p:blipFill>
          <a:blip r:embed="rId3">
            <a:extLst>
              <a:ext uri="{28A0092B-C50C-407E-A947-70E740481C1C}">
                <a14:useLocalDpi xmlns:a14="http://schemas.microsoft.com/office/drawing/2010/main" val="0"/>
              </a:ext>
            </a:extLst>
          </a:blip>
          <a:stretch>
            <a:fillRect/>
          </a:stretch>
        </p:blipFill>
        <p:spPr>
          <a:xfrm>
            <a:off x="4634630" y="1532709"/>
            <a:ext cx="4205135" cy="4151742"/>
          </a:xfrm>
          <a:prstGeom prst="rect">
            <a:avLst/>
          </a:prstGeom>
          <a:ln>
            <a:solidFill>
              <a:schemeClr val="bg1">
                <a:lumMod val="85000"/>
              </a:schemeClr>
            </a:solidFill>
          </a:ln>
        </p:spPr>
      </p:pic>
      <p:sp>
        <p:nvSpPr>
          <p:cNvPr id="7" name="Slide Number Placeholder 2">
            <a:extLst>
              <a:ext uri="{FF2B5EF4-FFF2-40B4-BE49-F238E27FC236}">
                <a16:creationId xmlns:a16="http://schemas.microsoft.com/office/drawing/2014/main" id="{A9221F63-0B5F-46A9-934A-48123C10D306}"/>
              </a:ext>
            </a:extLst>
          </p:cNvPr>
          <p:cNvSpPr>
            <a:spLocks noGrp="1"/>
          </p:cNvSpPr>
          <p:nvPr>
            <p:ph type="sldNum" sz="quarter" idx="4"/>
          </p:nvPr>
        </p:nvSpPr>
        <p:spPr>
          <a:xfrm>
            <a:off x="1369295" y="6428649"/>
            <a:ext cx="2133600" cy="365125"/>
          </a:xfrm>
        </p:spPr>
        <p:txBody>
          <a:bodyPr/>
          <a:lstStyle/>
          <a:p>
            <a:fld id="{34F80C9A-9647-47CF-8E61-14B314CF5BD4}" type="slidenum">
              <a:rPr lang="en-US" smtClean="0"/>
              <a:pPr/>
              <a:t>7</a:t>
            </a:fld>
            <a:r>
              <a:rPr lang="en-US" sz="1200" b="1" dirty="0">
                <a:solidFill>
                  <a:schemeClr val="tx1"/>
                </a:solidFill>
              </a:rPr>
              <a:t>PNNL-SA-150170</a:t>
            </a:r>
            <a:endParaRPr lang="en-US" sz="1200" dirty="0"/>
          </a:p>
        </p:txBody>
      </p:sp>
    </p:spTree>
    <p:extLst>
      <p:ext uri="{BB962C8B-B14F-4D97-AF65-F5344CB8AC3E}">
        <p14:creationId xmlns:p14="http://schemas.microsoft.com/office/powerpoint/2010/main" val="3280264525"/>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92125" y="1469567"/>
            <a:ext cx="4894366" cy="4572000"/>
          </a:xfrm>
        </p:spPr>
        <p:txBody>
          <a:bodyPr>
            <a:normAutofit/>
          </a:bodyPr>
          <a:lstStyle/>
          <a:p>
            <a:r>
              <a:rPr lang="en-GB" dirty="0"/>
              <a:t>Launch the KMW mobile application</a:t>
            </a:r>
          </a:p>
          <a:p>
            <a:r>
              <a:rPr lang="en-GB" dirty="0"/>
              <a:t>Retire outdated information</a:t>
            </a:r>
          </a:p>
          <a:p>
            <a:r>
              <a:rPr lang="en-GB" dirty="0"/>
              <a:t>Update content with the latest systems and technologies</a:t>
            </a:r>
          </a:p>
          <a:p>
            <a:r>
              <a:rPr lang="en-GB" dirty="0"/>
              <a:t>Use the KMW as a resource prior to equipment deployment</a:t>
            </a:r>
          </a:p>
          <a:p>
            <a:pPr lvl="1"/>
            <a:r>
              <a:rPr lang="en-GB" dirty="0"/>
              <a:t>Example: – using eLearning modules as prerequisites to </a:t>
            </a:r>
            <a:br>
              <a:rPr lang="en-GB" dirty="0"/>
            </a:br>
            <a:r>
              <a:rPr lang="en-GB" dirty="0"/>
              <a:t>in-person training activities</a:t>
            </a:r>
          </a:p>
        </p:txBody>
      </p:sp>
      <p:sp>
        <p:nvSpPr>
          <p:cNvPr id="4" name="Text Placeholder 3"/>
          <p:cNvSpPr>
            <a:spLocks noGrp="1"/>
          </p:cNvSpPr>
          <p:nvPr>
            <p:ph type="body" sz="quarter" idx="12"/>
          </p:nvPr>
        </p:nvSpPr>
        <p:spPr/>
        <p:txBody>
          <a:bodyPr/>
          <a:lstStyle/>
          <a:p>
            <a:r>
              <a:rPr lang="en-US" dirty="0"/>
              <a:t>Next Steps</a:t>
            </a:r>
          </a:p>
        </p:txBody>
      </p:sp>
      <p:pic>
        <p:nvPicPr>
          <p:cNvPr id="6" name="Picture 5" descr="A screenshot of a cell phone&#10;&#10;Description automatically generated">
            <a:extLst>
              <a:ext uri="{FF2B5EF4-FFF2-40B4-BE49-F238E27FC236}">
                <a16:creationId xmlns:a16="http://schemas.microsoft.com/office/drawing/2014/main" id="{C7E615DD-B6D5-4534-A3CB-C8E373674AA9}"/>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5656457" y="1339726"/>
            <a:ext cx="2504906" cy="4431008"/>
          </a:xfrm>
          <a:prstGeom prst="rect">
            <a:avLst/>
          </a:prstGeom>
          <a:ln>
            <a:solidFill>
              <a:schemeClr val="accent1"/>
            </a:solidFill>
          </a:ln>
        </p:spPr>
      </p:pic>
      <p:sp>
        <p:nvSpPr>
          <p:cNvPr id="7" name="Slide Number Placeholder 2">
            <a:extLst>
              <a:ext uri="{FF2B5EF4-FFF2-40B4-BE49-F238E27FC236}">
                <a16:creationId xmlns:a16="http://schemas.microsoft.com/office/drawing/2014/main" id="{A661665A-5C8D-41C4-A79C-51EE98B6F427}"/>
              </a:ext>
            </a:extLst>
          </p:cNvPr>
          <p:cNvSpPr>
            <a:spLocks noGrp="1"/>
          </p:cNvSpPr>
          <p:nvPr>
            <p:ph type="sldNum" sz="quarter" idx="4"/>
          </p:nvPr>
        </p:nvSpPr>
        <p:spPr>
          <a:xfrm>
            <a:off x="1369296" y="6428649"/>
            <a:ext cx="2133600" cy="365125"/>
          </a:xfrm>
        </p:spPr>
        <p:txBody>
          <a:bodyPr/>
          <a:lstStyle/>
          <a:p>
            <a:fld id="{34F80C9A-9647-47CF-8E61-14B314CF5BD4}" type="slidenum">
              <a:rPr lang="en-US" smtClean="0"/>
              <a:pPr/>
              <a:t>8</a:t>
            </a:fld>
            <a:r>
              <a:rPr lang="en-US" sz="1200" b="1" dirty="0">
                <a:solidFill>
                  <a:schemeClr val="tx1"/>
                </a:solidFill>
              </a:rPr>
              <a:t>PNNL-SA-150170</a:t>
            </a:r>
            <a:endParaRPr lang="en-US" sz="1200" dirty="0"/>
          </a:p>
        </p:txBody>
      </p:sp>
    </p:spTree>
    <p:extLst>
      <p:ext uri="{BB962C8B-B14F-4D97-AF65-F5344CB8AC3E}">
        <p14:creationId xmlns:p14="http://schemas.microsoft.com/office/powerpoint/2010/main" val="2405949906"/>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GB" dirty="0"/>
              <a:t>Implementing knowledge management systems as part of States’ human resource development objectives are an important part of sustaining nuclear security regimes</a:t>
            </a:r>
          </a:p>
          <a:p>
            <a:r>
              <a:rPr lang="en-GB" dirty="0"/>
              <a:t>The NSDD KMW offers lessons learned for planning, operating, and managing knowledge management systems</a:t>
            </a:r>
          </a:p>
          <a:p>
            <a:pPr lvl="1"/>
            <a:r>
              <a:rPr lang="en-US" dirty="0">
                <a:hlinkClick r:id="rId3"/>
              </a:rPr>
              <a:t>https://nsddkmw.energy.gov/</a:t>
            </a:r>
            <a:endParaRPr lang="en-GB" dirty="0"/>
          </a:p>
          <a:p>
            <a:r>
              <a:rPr lang="en-GB" dirty="0"/>
              <a:t>Interested in learning more? </a:t>
            </a:r>
          </a:p>
          <a:p>
            <a:pPr lvl="1"/>
            <a:r>
              <a:rPr lang="en-GB" dirty="0"/>
              <a:t>Email </a:t>
            </a:r>
            <a:r>
              <a:rPr lang="en-GB" dirty="0">
                <a:hlinkClick r:id="rId4"/>
              </a:rPr>
              <a:t>NSDDKMW@nnsa.doe.gov</a:t>
            </a:r>
            <a:r>
              <a:rPr lang="en-GB" dirty="0"/>
              <a:t> </a:t>
            </a:r>
          </a:p>
        </p:txBody>
      </p:sp>
      <p:sp>
        <p:nvSpPr>
          <p:cNvPr id="4" name="Text Placeholder 3"/>
          <p:cNvSpPr>
            <a:spLocks noGrp="1"/>
          </p:cNvSpPr>
          <p:nvPr>
            <p:ph type="body" sz="quarter" idx="12"/>
          </p:nvPr>
        </p:nvSpPr>
        <p:spPr/>
        <p:txBody>
          <a:bodyPr/>
          <a:lstStyle/>
          <a:p>
            <a:r>
              <a:rPr lang="en-US" dirty="0"/>
              <a:t>Conclusion</a:t>
            </a:r>
          </a:p>
        </p:txBody>
      </p:sp>
      <p:sp>
        <p:nvSpPr>
          <p:cNvPr id="6" name="Slide Number Placeholder 2">
            <a:extLst>
              <a:ext uri="{FF2B5EF4-FFF2-40B4-BE49-F238E27FC236}">
                <a16:creationId xmlns:a16="http://schemas.microsoft.com/office/drawing/2014/main" id="{9193C842-6720-4077-97C4-0DA9A55DD521}"/>
              </a:ext>
            </a:extLst>
          </p:cNvPr>
          <p:cNvSpPr>
            <a:spLocks noGrp="1"/>
          </p:cNvSpPr>
          <p:nvPr>
            <p:ph type="sldNum" sz="quarter" idx="4"/>
          </p:nvPr>
        </p:nvSpPr>
        <p:spPr>
          <a:xfrm>
            <a:off x="1421547" y="6428649"/>
            <a:ext cx="2133600" cy="365125"/>
          </a:xfrm>
        </p:spPr>
        <p:txBody>
          <a:bodyPr/>
          <a:lstStyle/>
          <a:p>
            <a:fld id="{34F80C9A-9647-47CF-8E61-14B314CF5BD4}" type="slidenum">
              <a:rPr lang="en-US" smtClean="0"/>
              <a:pPr/>
              <a:t>9</a:t>
            </a:fld>
            <a:r>
              <a:rPr lang="en-US" sz="1200" b="1" dirty="0">
                <a:solidFill>
                  <a:schemeClr val="tx1"/>
                </a:solidFill>
              </a:rPr>
              <a:t>PNNL-SA-150170</a:t>
            </a:r>
            <a:endParaRPr lang="en-US" sz="1200" dirty="0"/>
          </a:p>
        </p:txBody>
      </p:sp>
    </p:spTree>
    <p:extLst>
      <p:ext uri="{BB962C8B-B14F-4D97-AF65-F5344CB8AC3E}">
        <p14:creationId xmlns:p14="http://schemas.microsoft.com/office/powerpoint/2010/main" val="3682954049"/>
      </p:ext>
    </p:extLst>
  </p:cSld>
  <p:clrMapOvr>
    <a:masterClrMapping/>
  </p:clrMapOvr>
  <mc:AlternateContent xmlns:mc="http://schemas.openxmlformats.org/markup-compatibility/2006" xmlns:p14="http://schemas.microsoft.com/office/powerpoint/2010/main">
    <mc:Choice Requires="p14">
      <p:transition spd="slow" p14:dur="4000" advClick="0"/>
    </mc:Choice>
    <mc:Fallback xmlns="">
      <p:transition spd="slow" advClick="0"/>
    </mc:Fallback>
  </mc:AlternateContent>
</p:sld>
</file>

<file path=ppt/theme/theme1.xml><?xml version="1.0" encoding="utf-8"?>
<a:theme xmlns:a="http://schemas.openxmlformats.org/drawingml/2006/main" name="Slide Master- Header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lide Master- Presentation Title Slide">
  <a:themeElements>
    <a:clrScheme name="Custom 1">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BFB3D2EA9C2641AECC2A6330C62BBA" ma:contentTypeVersion="8" ma:contentTypeDescription="Create a new document." ma:contentTypeScope="" ma:versionID="1b44fe5d10cfc2234b542eb1756a15fd">
  <xsd:schema xmlns:xsd="http://www.w3.org/2001/XMLSchema" xmlns:xs="http://www.w3.org/2001/XMLSchema" xmlns:p="http://schemas.microsoft.com/office/2006/metadata/properties" xmlns:ns3="4bd243b2-d728-438a-87b8-a4b363e64174" targetNamespace="http://schemas.microsoft.com/office/2006/metadata/properties" ma:root="true" ma:fieldsID="3ffd43bd7c45b6387b0f6f18850efa5c" ns3:_="">
    <xsd:import namespace="4bd243b2-d728-438a-87b8-a4b363e6417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d243b2-d728-438a-87b8-a4b363e641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733218-9114-44E4-ADD1-82184D1E40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d243b2-d728-438a-87b8-a4b363e641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7E9C26-9A89-4E86-BC97-E11337238BFE}">
  <ds:schemaRefs>
    <ds:schemaRef ds:uri="http://schemas.microsoft.com/sharepoint/v3/contenttype/forms"/>
  </ds:schemaRefs>
</ds:datastoreItem>
</file>

<file path=customXml/itemProps3.xml><?xml version="1.0" encoding="utf-8"?>
<ds:datastoreItem xmlns:ds="http://schemas.openxmlformats.org/officeDocument/2006/customXml" ds:itemID="{9160C465-7C37-4968-86F1-0631B6A18826}">
  <ds:schemaRefs>
    <ds:schemaRef ds:uri="4bd243b2-d728-438a-87b8-a4b363e64174"/>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2452</TotalTime>
  <Words>724</Words>
  <Application>Microsoft Office PowerPoint</Application>
  <PresentationFormat>On-screen Show (4:3)</PresentationFormat>
  <Paragraphs>103</Paragraphs>
  <Slides>10</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Arial Narrow</vt:lpstr>
      <vt:lpstr>Calibri</vt:lpstr>
      <vt:lpstr>Helvetica</vt:lpstr>
      <vt:lpstr>Wingdings</vt:lpstr>
      <vt:lpstr>Wingdings 3</vt:lpstr>
      <vt:lpstr>Slide Master- Header Slide</vt:lpstr>
      <vt:lpstr>1_Slide Master- Presentation Title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Kristen</dc:creator>
  <cp:lastModifiedBy>Adams, Georgia A</cp:lastModifiedBy>
  <cp:revision>145</cp:revision>
  <dcterms:created xsi:type="dcterms:W3CDTF">2016-05-06T16:58:48Z</dcterms:created>
  <dcterms:modified xsi:type="dcterms:W3CDTF">2019-12-21T06:04:40Z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0x01010011BFB3D2EA9C2641AECC2A6330C62BBA</vt:lpwstr>
  </property>
</Properties>
</file>