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4" r:id="rId2"/>
  </p:sldMasterIdLst>
  <p:notesMasterIdLst>
    <p:notesMasterId r:id="rId13"/>
  </p:notesMasterIdLst>
  <p:sldIdLst>
    <p:sldId id="276" r:id="rId3"/>
    <p:sldId id="297" r:id="rId4"/>
    <p:sldId id="283" r:id="rId5"/>
    <p:sldId id="316" r:id="rId6"/>
    <p:sldId id="309" r:id="rId7"/>
    <p:sldId id="327" r:id="rId8"/>
    <p:sldId id="323" r:id="rId9"/>
    <p:sldId id="325" r:id="rId10"/>
    <p:sldId id="320" r:id="rId11"/>
    <p:sldId id="321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68">
          <p15:clr>
            <a:srgbClr val="A4A3A4"/>
          </p15:clr>
        </p15:guide>
        <p15:guide id="3" orient="horz" pos="864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88678" initials="" lastIdx="8" clrIdx="0"/>
  <p:cmAuthor id="7" name="BAP" initials="BAP" lastIdx="3" clrIdx="7">
    <p:extLst>
      <p:ext uri="{19B8F6BF-5375-455C-9EA6-DF929625EA0E}">
        <p15:presenceInfo xmlns:p15="http://schemas.microsoft.com/office/powerpoint/2012/main" userId="BAP" providerId="None"/>
      </p:ext>
    </p:extLst>
  </p:cmAuthor>
  <p:cmAuthor id="1" name="Current User" initials="" lastIdx="2" clrIdx="1"/>
  <p:cmAuthor id="8" name="Cowell, Brian Spencer" initials="CBS" lastIdx="1" clrIdx="8">
    <p:extLst>
      <p:ext uri="{19B8F6BF-5375-455C-9EA6-DF929625EA0E}">
        <p15:presenceInfo xmlns:p15="http://schemas.microsoft.com/office/powerpoint/2012/main" userId="S::ut1@ornl.gov::5215055f-9a52-4b2c-a519-82dbe3336ac5" providerId="AD"/>
      </p:ext>
    </p:extLst>
  </p:cmAuthor>
  <p:cmAuthor id="2" name="Ebbinghaus, Bart" initials="BBE" lastIdx="3" clrIdx="2"/>
  <p:cmAuthor id="3" name="芝知宙" initials="芝知宙" lastIdx="1" clrIdx="3"/>
  <p:cmAuthor id="4" name="St. Denis, Andrew (CONTR)" initials="SDA(" lastIdx="33" clrIdx="4">
    <p:extLst>
      <p:ext uri="{19B8F6BF-5375-455C-9EA6-DF929625EA0E}">
        <p15:presenceInfo xmlns:p15="http://schemas.microsoft.com/office/powerpoint/2012/main" userId="S-1-5-21-2844929807-1687724802-988633214-122849" providerId="AD"/>
      </p:ext>
    </p:extLst>
  </p:cmAuthor>
  <p:cmAuthor id="5" name="Adams, Lyndsey" initials="AL" lastIdx="5" clrIdx="5">
    <p:extLst>
      <p:ext uri="{19B8F6BF-5375-455C-9EA6-DF929625EA0E}">
        <p15:presenceInfo xmlns:p15="http://schemas.microsoft.com/office/powerpoint/2012/main" userId="S-1-5-21-2844929807-1687724802-988633214-200910" providerId="AD"/>
      </p:ext>
    </p:extLst>
  </p:cmAuthor>
  <p:cmAuthor id="6" name="Bathke, Chuck" initials="CGB" lastIdx="17" clrIdx="6">
    <p:extLst>
      <p:ext uri="{19B8F6BF-5375-455C-9EA6-DF929625EA0E}">
        <p15:presenceInfo xmlns:p15="http://schemas.microsoft.com/office/powerpoint/2012/main" userId="Bathke, Chu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DFDFD"/>
    <a:srgbClr val="C0504D"/>
    <a:srgbClr val="002868"/>
    <a:srgbClr val="BF0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8C108E-D67C-41A6-86B9-17DC417B85B1}" v="1" dt="2019-12-31T01:08:30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96" autoAdjust="0"/>
  </p:normalViewPr>
  <p:slideViewPr>
    <p:cSldViewPr snapToGrid="0">
      <p:cViewPr varScale="1">
        <p:scale>
          <a:sx n="106" d="100"/>
          <a:sy n="106" d="100"/>
        </p:scale>
        <p:origin x="810" y="102"/>
      </p:cViewPr>
      <p:guideLst>
        <p:guide orient="horz" pos="2160"/>
        <p:guide orient="horz" pos="768"/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90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687" y="0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fld id="{164D8E3C-B990-4A8D-AC94-921A29E3A24F}" type="datetimeFigureOut">
              <a:rPr lang="en-US" altLang="ja-JP"/>
              <a:pPr/>
              <a:t>2/4/2020</a:t>
            </a:fld>
            <a:endParaRPr lang="en-US" alt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3" y="4862141"/>
            <a:ext cx="5678154" cy="4605227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latin typeface="Calibri" pitchFamily="34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687" y="9720785"/>
            <a:ext cx="3077006" cy="512081"/>
          </a:xfrm>
          <a:prstGeom prst="rect">
            <a:avLst/>
          </a:prstGeom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>
              <a:defRPr kumimoji="0" sz="1300">
                <a:latin typeface="Calibri" pitchFamily="34" charset="0"/>
              </a:defRPr>
            </a:lvl1pPr>
          </a:lstStyle>
          <a:p>
            <a:fld id="{26166B68-9981-4E72-AEF8-646BCFAD84F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9858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66B68-9981-4E72-AEF8-646BCFAD84F0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124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66B68-9981-4E72-AEF8-646BCFAD84F0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85832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DB5EDE-D19F-47E4-92AD-2FCF2CDF6149}" type="slidenum">
              <a:rPr lang="en-US" altLang="ja-JP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0123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ja-JP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57200" y="457200"/>
            <a:ext cx="8229600" cy="5943600"/>
          </a:xfrm>
          <a:prstGeom prst="rect">
            <a:avLst/>
          </a:prstGeom>
          <a:solidFill>
            <a:schemeClr val="bg1"/>
          </a:solidFill>
          <a:ln>
            <a:solidFill>
              <a:srgbClr val="002868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ja-JP" dirty="0">
              <a:solidFill>
                <a:srgbClr val="FFFFFF"/>
              </a:solidFill>
            </a:endParaRPr>
          </a:p>
        </p:txBody>
      </p:sp>
      <p:pic>
        <p:nvPicPr>
          <p:cNvPr id="11" name="Picture 4" descr="Goal9_logo1_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9553" y="763329"/>
            <a:ext cx="4684894" cy="18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571500" y="571500"/>
            <a:ext cx="8001000" cy="5715000"/>
          </a:xfrm>
          <a:prstGeom prst="rect">
            <a:avLst/>
          </a:prstGeom>
          <a:noFill/>
          <a:ln w="19050">
            <a:solidFill>
              <a:srgbClr val="BF0A3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ja-JP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2" descr="MEXTlogo_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91" y="5574870"/>
            <a:ext cx="2683933" cy="51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s://pbs.twimg.com/profile_images/2528476312/fjfekiyii17fhslawqim_400x400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59" r="2257" b="33887"/>
          <a:stretch/>
        </p:blipFill>
        <p:spPr bwMode="auto">
          <a:xfrm>
            <a:off x="6215443" y="5445298"/>
            <a:ext cx="2252282" cy="77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51D36F-7210-438C-B531-895F544F638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EE4A98-0364-45CD-BE78-34622BF296E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9F912A-FCBC-40F5-BAE9-2F2A201755E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13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9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9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6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86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6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 sz="22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18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F670CD-C363-4B56-A5F0-060E4E1B2C2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5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56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0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20B711-2E37-41D1-AC8C-09B41511289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073EB5-6CF1-42E2-AB4D-629BB04A2F0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38AED4-9F05-467D-B68E-E07703D910F3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EACA4D-89F6-4277-B6AE-29AF4394787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6030CC-6015-4D35-98C5-83536C0FC0D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B8664D-8922-42DD-9BB4-9B33A32758D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68E44-7A41-43F2-B3CC-A0C2A6C5C2B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 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64044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85378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B37C8C5-C03D-4B3D-92A7-EF53E3D22AA7}" type="slidenum">
              <a:rPr lang="en-US" altLang="ja-JP"/>
              <a:pPr/>
              <a:t>‹#›</a:t>
            </a:fld>
            <a:endParaRPr lang="en-US" altLang="ja-JP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" y="957263"/>
            <a:ext cx="8229600" cy="0"/>
          </a:xfrm>
          <a:prstGeom prst="line">
            <a:avLst/>
          </a:prstGeom>
          <a:ln w="6350">
            <a:solidFill>
              <a:srgbClr val="00286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35" name="Picture 21" descr="Goal9_logo1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23075" y="157163"/>
            <a:ext cx="186531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4953000" y="6444116"/>
            <a:ext cx="3505200" cy="247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000" dirty="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</a:rPr>
              <a:t>Goal 9: Reducing Material Attractiveness</a:t>
            </a:r>
          </a:p>
        </p:txBody>
      </p:sp>
      <p:pic>
        <p:nvPicPr>
          <p:cNvPr id="22" name="Picture 2" descr="MEXTlogo_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57" y="6202180"/>
            <a:ext cx="1810512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3309938" y="6385378"/>
            <a:ext cx="5376862" cy="3175"/>
          </a:xfrm>
          <a:prstGeom prst="line">
            <a:avLst/>
          </a:prstGeom>
          <a:ln w="6350">
            <a:solidFill>
              <a:srgbClr val="002868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3309938" y="6421891"/>
            <a:ext cx="53768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9" name="Picture 2" descr="https://pbs.twimg.com/profile_images/2528476312/fjfekiyii17fhslawqim_400x400.png"/>
          <p:cNvPicPr>
            <a:picLocks noChangeAspect="1" noChangeArrowheads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t="32659" r="3583" b="33887"/>
          <a:stretch/>
        </p:blipFill>
        <p:spPr bwMode="auto">
          <a:xfrm>
            <a:off x="393700" y="6243185"/>
            <a:ext cx="1035050" cy="36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284163" indent="-284163" algn="l" rtl="0" eaLnBrk="0" fontAlgn="base" hangingPunct="0">
        <a:spcBef>
          <a:spcPts val="300"/>
        </a:spcBef>
        <a:spcAft>
          <a:spcPts val="300"/>
        </a:spcAft>
        <a:buSzPct val="85000"/>
        <a:buBlip>
          <a:blip r:embed="rId17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ts val="300"/>
        </a:spcBef>
        <a:spcAft>
          <a:spcPts val="3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438" indent="-173038" algn="l" rtl="0" eaLnBrk="0" fontAlgn="base" hangingPunct="0">
        <a:spcBef>
          <a:spcPts val="300"/>
        </a:spcBef>
        <a:spcAft>
          <a:spcPts val="3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rtl="0" eaLnBrk="0" fontAlgn="base" hangingPunct="0">
        <a:spcBef>
          <a:spcPts val="300"/>
        </a:spcBef>
        <a:spcAft>
          <a:spcPts val="3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rtl="0" eaLnBrk="0" fontAlgn="base" hangingPunct="0">
        <a:spcBef>
          <a:spcPts val="300"/>
        </a:spcBef>
        <a:spcAft>
          <a:spcPts val="30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A1E3-E5D7-4188-9464-A761DF5036B3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C917-940D-450F-96FA-7FCE0EEB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19200" y="4293870"/>
            <a:ext cx="6705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806972" y="2678043"/>
            <a:ext cx="5530056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ja-JP" sz="2400" b="1" cap="small" dirty="0">
                <a:latin typeface="+mj-lt"/>
              </a:rPr>
              <a:t>United States-Japan Joint Study </a:t>
            </a:r>
            <a:br>
              <a:rPr kumimoji="0" lang="en-US" altLang="ja-JP" sz="2400" b="1" cap="small" dirty="0">
                <a:latin typeface="+mj-lt"/>
              </a:rPr>
            </a:br>
            <a:r>
              <a:rPr kumimoji="0" lang="en-US" altLang="ja-JP" sz="2400" b="1" cap="small" dirty="0">
                <a:latin typeface="+mj-lt"/>
              </a:rPr>
              <a:t>on Material Attractiveness:</a:t>
            </a:r>
          </a:p>
          <a:p>
            <a:pPr algn="ctr"/>
            <a:r>
              <a:rPr kumimoji="0" lang="en-US" altLang="ja-JP" sz="1400" b="1" dirty="0">
                <a:latin typeface="+mj-lt"/>
              </a:rPr>
              <a:t>Evaluating and Reducing the Risks to Nuclear Materials </a:t>
            </a:r>
            <a:br>
              <a:rPr kumimoji="0" lang="en-US" altLang="ja-JP" sz="1400" b="1" dirty="0">
                <a:latin typeface="+mj-lt"/>
              </a:rPr>
            </a:br>
            <a:r>
              <a:rPr kumimoji="0" lang="en-US" altLang="ja-JP" sz="1400" b="1" dirty="0">
                <a:latin typeface="+mj-lt"/>
              </a:rPr>
              <a:t>and Facilities from Potential Malicious Acts</a:t>
            </a:r>
          </a:p>
          <a:p>
            <a:pPr algn="ctr"/>
            <a:endParaRPr kumimoji="0" lang="en-US" altLang="ja-JP" sz="900" dirty="0">
              <a:latin typeface="+mj-lt"/>
            </a:endParaRPr>
          </a:p>
          <a:p>
            <a:pPr algn="ctr"/>
            <a:r>
              <a:rPr kumimoji="0" lang="en-US" altLang="ja-JP" sz="1400" b="1" dirty="0">
                <a:latin typeface="+mj-lt"/>
              </a:rPr>
              <a:t>ICONS 2020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06635" y="4433197"/>
            <a:ext cx="7130731" cy="902811"/>
            <a:chOff x="2532386" y="1022055"/>
            <a:chExt cx="7130731" cy="902811"/>
          </a:xfrm>
        </p:grpSpPr>
        <p:sp>
          <p:nvSpPr>
            <p:cNvPr id="12" name="TextBox 11"/>
            <p:cNvSpPr txBox="1"/>
            <p:nvPr/>
          </p:nvSpPr>
          <p:spPr>
            <a:xfrm>
              <a:off x="2532386" y="1022055"/>
              <a:ext cx="3668024" cy="9028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000" dirty="0">
                  <a:latin typeface="+mj-lt"/>
                </a:rPr>
                <a:t>HORI Masato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>
                  <a:solidFill>
                    <a:prstClr val="black"/>
                  </a:solidFill>
                  <a:latin typeface="+mj-lt"/>
                </a:rPr>
                <a:t>Japan Atomic Energy Agency</a:t>
              </a:r>
            </a:p>
            <a:p>
              <a:pPr lvl="0" algn="ctr">
                <a:lnSpc>
                  <a:spcPts val="2000"/>
                </a:lnSpc>
                <a:spcAft>
                  <a:spcPts val="0"/>
                </a:spcAft>
              </a:pPr>
              <a:endParaRPr kumimoji="0" lang="en-US" altLang="ja-JP" sz="2000" i="1" dirty="0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92572" y="1026702"/>
              <a:ext cx="3670545" cy="892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SzPct val="85000"/>
                <a:defRPr/>
              </a:pPr>
              <a:r>
                <a:rPr kumimoji="0" lang="en-US" sz="2000" dirty="0">
                  <a:latin typeface="+mj-lt"/>
                </a:rPr>
                <a:t>Bart Ebbinghaus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buSzPct val="85000"/>
                <a:defRPr/>
              </a:pPr>
              <a:r>
                <a:rPr kumimoji="0" lang="en-US" sz="1600" dirty="0">
                  <a:solidFill>
                    <a:prstClr val="black"/>
                  </a:solidFill>
                  <a:latin typeface="Calibri"/>
                </a:rPr>
                <a:t>Lawrence Livermore National Laboratory</a:t>
              </a:r>
            </a:p>
            <a:p>
              <a:pPr lvl="0" algn="ctr" fontAlgn="auto">
                <a:spcBef>
                  <a:spcPts val="0"/>
                </a:spcBef>
                <a:spcAft>
                  <a:spcPts val="0"/>
                </a:spcAft>
                <a:buSzPct val="85000"/>
                <a:defRPr/>
              </a:pPr>
              <a:r>
                <a:rPr kumimoji="0" lang="en-US" sz="1600" dirty="0">
                  <a:solidFill>
                    <a:prstClr val="black"/>
                  </a:solidFill>
                  <a:latin typeface="Calibri"/>
                </a:rPr>
                <a:t>National Nuclear Security Administration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study is being performed at the request of the United States Department of Energy/National Nuclear Security Administration and the Japanese Ministry of Education, Culture, Sports, Science, and Technology.</a:t>
            </a:r>
          </a:p>
          <a:p>
            <a:pPr marL="0" indent="0">
              <a:buNone/>
            </a:pPr>
            <a:r>
              <a:rPr lang="en-US" dirty="0"/>
              <a:t>The entire Goal-9 team has contributed greatly to the content of this paper and to the study’s significant progress. The Japanese team consists of Y, Ban, T. Kimura, Y. Kimura, T. Nakatani, A. </a:t>
            </a:r>
            <a:r>
              <a:rPr lang="en-US" dirty="0" err="1"/>
              <a:t>Oizumi</a:t>
            </a:r>
            <a:r>
              <a:rPr lang="en-US" dirty="0"/>
              <a:t>, H. </a:t>
            </a:r>
            <a:r>
              <a:rPr lang="en-US" dirty="0" err="1"/>
              <a:t>Sagara</a:t>
            </a:r>
            <a:r>
              <a:rPr lang="en-US" dirty="0"/>
              <a:t>, T. Shiba, K. </a:t>
            </a:r>
            <a:r>
              <a:rPr lang="en-US" dirty="0" err="1"/>
              <a:t>Suda</a:t>
            </a:r>
            <a:r>
              <a:rPr lang="en-US" dirty="0"/>
              <a:t>, M. </a:t>
            </a:r>
            <a:r>
              <a:rPr lang="en-US" dirty="0" err="1"/>
              <a:t>Tazaki</a:t>
            </a:r>
            <a:r>
              <a:rPr lang="en-US" dirty="0"/>
              <a:t>, H. </a:t>
            </a:r>
            <a:r>
              <a:rPr lang="en-US" dirty="0" err="1"/>
              <a:t>Tomikawa</a:t>
            </a:r>
            <a:r>
              <a:rPr lang="en-US" dirty="0"/>
              <a:t>, together with the co-chair Masato Hori. The U.S. team consists of C. </a:t>
            </a:r>
            <a:r>
              <a:rPr lang="en-US" dirty="0" err="1"/>
              <a:t>Bathke</a:t>
            </a:r>
            <a:r>
              <a:rPr lang="en-US" dirty="0"/>
              <a:t>, B. Ebbinghaus, M. Robel, B. Rooney, S. </a:t>
            </a:r>
            <a:r>
              <a:rPr lang="en-US" dirty="0" err="1"/>
              <a:t>Vessard</a:t>
            </a:r>
            <a:r>
              <a:rPr lang="en-US" dirty="0"/>
              <a:t>, R. Bratton, R. Chamberlin, M. Ruch, F. </a:t>
            </a:r>
            <a:r>
              <a:rPr lang="en-US"/>
              <a:t>Morris, B</a:t>
            </a:r>
            <a:r>
              <a:rPr lang="en-US" dirty="0"/>
              <a:t>. Cowell, J. Wells, F. Frederick, A. St. Denis, together with the co-chair Chris Behan. The contribution of these many experts are gratefully acknowledged by the authors.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932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307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United States and Japan share a common obligation to ensure that their nuclear facilities do not become the source of materials used in a terrorist nuclear or radiological attack.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Furthermore, both countries share a responsibility to help set the global standard for responsible security and storage of nuclear and radiological materials as leaders in the international civil nuclear energy sector.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To achieve these goals, the two countries collaborate on analyzing the technical aspects of nuclear and radiological risk* under "Goal 9" of the United States-Japan Nuclear Security working Group (NSWG).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7" name="TextBox 5"/>
          <p:cNvSpPr txBox="1"/>
          <p:nvPr/>
        </p:nvSpPr>
        <p:spPr>
          <a:xfrm>
            <a:off x="1628775" y="5324713"/>
            <a:ext cx="5886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114300" indent="-114300"/>
            <a:r>
              <a:rPr lang="en-US" sz="1400" dirty="0"/>
              <a:t>* Risk is herein defined as the probability of non-state actors conducting malicious acts involving nuclear and radiological materials and facilities, multiplied by the consequence of the malicious act. </a:t>
            </a:r>
          </a:p>
        </p:txBody>
      </p:sp>
    </p:spTree>
    <p:extLst>
      <p:ext uri="{BB962C8B-B14F-4D97-AF65-F5344CB8AC3E}">
        <p14:creationId xmlns:p14="http://schemas.microsoft.com/office/powerpoint/2010/main" val="125407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Goals for "Part A" of the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195B36-E392-4F1F-BE60-CF95ACD7B03C}" type="slidenum">
              <a:rPr lang="en-US" altLang="ja-JP"/>
              <a:pPr/>
              <a:t>3</a:t>
            </a:fld>
            <a:endParaRPr lang="en-US" altLang="ja-JP" dirty="0"/>
          </a:p>
        </p:txBody>
      </p:sp>
      <p:sp>
        <p:nvSpPr>
          <p:cNvPr id="23556" name="Content Placeholder 5"/>
          <p:cNvSpPr>
            <a:spLocks noGrp="1"/>
          </p:cNvSpPr>
          <p:nvPr>
            <p:ph idx="1"/>
          </p:nvPr>
        </p:nvSpPr>
        <p:spPr>
          <a:xfrm>
            <a:off x="457200" y="1023276"/>
            <a:ext cx="8229600" cy="519178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Conduct a study that applies and expands on the conclusions of a 2012 joint study of material attractiveness.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ja-JP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ja-JP" sz="2000" dirty="0"/>
              <a:t>Jointly develop a </a:t>
            </a:r>
            <a:r>
              <a:rPr lang="en-US" sz="2000" dirty="0"/>
              <a:t>methodology to evaluate attractiveness of fuel cycle materials for theft and use by non-state actors in nuclear and radiological malicious acts, and separately, the susceptibility of fuel cycle facilities to acts of sabotage.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Develop an extension of the International Nuclear and Radiological Event Scale (INES) for assessing the consequence of each malicious act under consideration.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Apply that methodology to various materials, processes, systems, and facilities within typical nuclear fuel cycles.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Leverage results of the study to prioritize, by risk, security-related research and development activities and inform the improvement and optimization of security systems across the fuel cycle.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Progress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/>
              <a:t>The United States and Japan have identified a list of fuel cycle materials and facilities for analysis, prioritizing present day fuel cycles.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2"/>
          <a:srcRect r="1334"/>
          <a:stretch/>
        </p:blipFill>
        <p:spPr>
          <a:xfrm>
            <a:off x="705776" y="1907275"/>
            <a:ext cx="6565036" cy="42922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510" y="5724349"/>
            <a:ext cx="2089318" cy="5484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40475" y="5379999"/>
            <a:ext cx="253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Key:		</a:t>
            </a:r>
          </a:p>
        </p:txBody>
      </p:sp>
    </p:spTree>
    <p:extLst>
      <p:ext uri="{BB962C8B-B14F-4D97-AF65-F5344CB8AC3E}">
        <p14:creationId xmlns:p14="http://schemas.microsoft.com/office/powerpoint/2010/main" val="53649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/>
        </p:nvGrpSpPr>
        <p:grpSpPr>
          <a:xfrm>
            <a:off x="1273024" y="2997920"/>
            <a:ext cx="4354654" cy="1366799"/>
            <a:chOff x="1273024" y="3016970"/>
            <a:chExt cx="4354654" cy="1366799"/>
          </a:xfrm>
        </p:grpSpPr>
        <p:sp>
          <p:nvSpPr>
            <p:cNvPr id="56" name="TextBox 55"/>
            <p:cNvSpPr txBox="1"/>
            <p:nvPr/>
          </p:nvSpPr>
          <p:spPr>
            <a:xfrm>
              <a:off x="3989186" y="3016970"/>
              <a:ext cx="1005840" cy="523220"/>
            </a:xfrm>
            <a:prstGeom prst="rect">
              <a:avLst/>
            </a:prstGeom>
            <a:noFill/>
            <a:ln w="28575">
              <a:solidFill>
                <a:srgbClr val="FFC000">
                  <a:alpha val="69804"/>
                </a:srgbClr>
              </a:solidFill>
            </a:ln>
          </p:spPr>
          <p:txBody>
            <a:bodyPr wrap="square" rtlCol="0" anchor="ctr">
              <a:spAutoFit/>
            </a:bodyPr>
            <a:lstStyle>
              <a:defPPr>
                <a:defRPr lang="en-US"/>
              </a:defPPr>
              <a:lvl1pPr algn="ctr"/>
            </a:lstStyle>
            <a:p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Natural Groupings</a:t>
              </a:r>
            </a:p>
          </p:txBody>
        </p:sp>
        <p:cxnSp>
          <p:nvCxnSpPr>
            <p:cNvPr id="58" name="Straight Arrow Connector 57"/>
            <p:cNvCxnSpPr>
              <a:stCxn id="56" idx="2"/>
            </p:cNvCxnSpPr>
            <p:nvPr/>
          </p:nvCxnSpPr>
          <p:spPr>
            <a:xfrm flipH="1">
              <a:off x="4267968" y="3540190"/>
              <a:ext cx="224138" cy="755474"/>
            </a:xfrm>
            <a:prstGeom prst="straightConnector1">
              <a:avLst/>
            </a:prstGeom>
            <a:ln w="28575">
              <a:solidFill>
                <a:srgbClr val="FFC000">
                  <a:alpha val="69804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6" idx="2"/>
            </p:cNvCxnSpPr>
            <p:nvPr/>
          </p:nvCxnSpPr>
          <p:spPr>
            <a:xfrm>
              <a:off x="4492106" y="3540190"/>
              <a:ext cx="1135572" cy="843579"/>
            </a:xfrm>
            <a:prstGeom prst="straightConnector1">
              <a:avLst/>
            </a:prstGeom>
            <a:ln w="28575">
              <a:solidFill>
                <a:srgbClr val="FFC000">
                  <a:alpha val="69804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6" idx="2"/>
            </p:cNvCxnSpPr>
            <p:nvPr/>
          </p:nvCxnSpPr>
          <p:spPr>
            <a:xfrm flipH="1">
              <a:off x="1273024" y="3540190"/>
              <a:ext cx="3219082" cy="843579"/>
            </a:xfrm>
            <a:prstGeom prst="straightConnector1">
              <a:avLst/>
            </a:prstGeom>
            <a:ln w="28575">
              <a:solidFill>
                <a:srgbClr val="FFC000">
                  <a:alpha val="69804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1"/>
            <a:ext cx="8229600" cy="1762207"/>
          </a:xfrm>
        </p:spPr>
        <p:txBody>
          <a:bodyPr>
            <a:normAutofit/>
          </a:bodyPr>
          <a:lstStyle/>
          <a:p>
            <a:r>
              <a:rPr lang="en-US" altLang="ja-JP" dirty="0"/>
              <a:t>This study has expanded the spectrum of malicious acts to be examined beyond the single case in the 2012 study.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41607" y="2134597"/>
            <a:ext cx="9022689" cy="3605216"/>
            <a:chOff x="971685" y="-1565347"/>
            <a:chExt cx="6651315" cy="2657687"/>
          </a:xfrm>
        </p:grpSpPr>
        <p:cxnSp>
          <p:nvCxnSpPr>
            <p:cNvPr id="10" name="Connector: Elbow 70"/>
            <p:cNvCxnSpPr>
              <a:stCxn id="42" idx="2"/>
              <a:endCxn id="32" idx="0"/>
            </p:cNvCxnSpPr>
            <p:nvPr/>
          </p:nvCxnSpPr>
          <p:spPr>
            <a:xfrm rot="5400000">
              <a:off x="1216334" y="-57053"/>
              <a:ext cx="314928" cy="29867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or: Elbow 71"/>
            <p:cNvCxnSpPr>
              <a:stCxn id="42" idx="2"/>
              <a:endCxn id="33" idx="0"/>
            </p:cNvCxnSpPr>
            <p:nvPr/>
          </p:nvCxnSpPr>
          <p:spPr>
            <a:xfrm rot="16200000" flipH="1">
              <a:off x="1495039" y="-37089"/>
              <a:ext cx="314925" cy="258739"/>
            </a:xfrm>
            <a:prstGeom prst="bentConnector3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or: Elbow 78"/>
            <p:cNvCxnSpPr>
              <a:stCxn id="43" idx="2"/>
              <a:endCxn id="34" idx="0"/>
            </p:cNvCxnSpPr>
            <p:nvPr/>
          </p:nvCxnSpPr>
          <p:spPr>
            <a:xfrm rot="5400000">
              <a:off x="2648808" y="-357196"/>
              <a:ext cx="314266" cy="899613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or: Elbow 79"/>
            <p:cNvCxnSpPr>
              <a:stCxn id="43" idx="2"/>
              <a:endCxn id="35" idx="0"/>
            </p:cNvCxnSpPr>
            <p:nvPr/>
          </p:nvCxnSpPr>
          <p:spPr>
            <a:xfrm rot="5400000">
              <a:off x="2961215" y="-44785"/>
              <a:ext cx="314268" cy="27479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or: Elbow 80"/>
            <p:cNvCxnSpPr>
              <a:stCxn id="43" idx="2"/>
              <a:endCxn id="36" idx="0"/>
            </p:cNvCxnSpPr>
            <p:nvPr/>
          </p:nvCxnSpPr>
          <p:spPr>
            <a:xfrm rot="16200000" flipH="1">
              <a:off x="3324178" y="-132953"/>
              <a:ext cx="314268" cy="451131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or: Elbow 81"/>
            <p:cNvCxnSpPr>
              <a:stCxn id="43" idx="2"/>
              <a:endCxn id="37" idx="0"/>
            </p:cNvCxnSpPr>
            <p:nvPr/>
          </p:nvCxnSpPr>
          <p:spPr>
            <a:xfrm rot="16200000" flipH="1">
              <a:off x="3720848" y="-529623"/>
              <a:ext cx="314263" cy="124446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83"/>
            <p:cNvCxnSpPr>
              <a:stCxn id="44" idx="2"/>
              <a:endCxn id="41" idx="0"/>
            </p:cNvCxnSpPr>
            <p:nvPr/>
          </p:nvCxnSpPr>
          <p:spPr>
            <a:xfrm rot="16200000" flipH="1">
              <a:off x="6825667" y="-244255"/>
              <a:ext cx="314928" cy="673071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85"/>
            <p:cNvCxnSpPr>
              <a:stCxn id="44" idx="2"/>
              <a:endCxn id="39" idx="0"/>
            </p:cNvCxnSpPr>
            <p:nvPr/>
          </p:nvCxnSpPr>
          <p:spPr>
            <a:xfrm rot="5400000">
              <a:off x="6141869" y="-254982"/>
              <a:ext cx="314928" cy="69452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4" idx="2"/>
              <a:endCxn id="40" idx="0"/>
            </p:cNvCxnSpPr>
            <p:nvPr/>
          </p:nvCxnSpPr>
          <p:spPr>
            <a:xfrm flipH="1">
              <a:off x="6644294" y="-65183"/>
              <a:ext cx="2301" cy="31492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45" idx="2"/>
              <a:endCxn id="38" idx="0"/>
            </p:cNvCxnSpPr>
            <p:nvPr/>
          </p:nvCxnSpPr>
          <p:spPr>
            <a:xfrm>
              <a:off x="5242254" y="-65182"/>
              <a:ext cx="740" cy="31492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498029" y="-1565347"/>
              <a:ext cx="1235254" cy="2743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9013" tIns="49507" rIns="99013" bIns="495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+mj-lt"/>
                  <a:ea typeface="MS Mincho" panose="02020609040205080304" pitchFamily="49" charset="-128"/>
                  <a:cs typeface="Times New Roman" panose="02020603050405020304" pitchFamily="18" charset="0"/>
                </a:rPr>
                <a:t>Malicious Act</a:t>
              </a:r>
              <a:endParaRPr lang="en-US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00388" y="-952374"/>
              <a:ext cx="855176" cy="198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GB" sz="1600">
                  <a:solidFill>
                    <a:srgbClr val="000000"/>
                  </a:solidFill>
                  <a:effectLst/>
                  <a:latin typeface="+mj-lt"/>
                  <a:ea typeface="MS Mincho" panose="02020609040205080304" pitchFamily="49" charset="-128"/>
                  <a:cs typeface="Times New Roman" panose="02020603050405020304" pitchFamily="18" charset="0"/>
                </a:rPr>
                <a:t>Theft</a:t>
              </a:r>
              <a:endParaRPr lang="en-US" sz="16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89606" y="-950404"/>
              <a:ext cx="855176" cy="198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+mj-lt"/>
                  <a:ea typeface="MS Mincho" panose="02020609040205080304" pitchFamily="49" charset="-128"/>
                  <a:cs typeface="Times New Roman" panose="02020603050405020304" pitchFamily="18" charset="0"/>
                </a:rPr>
                <a:t>Sabotage</a:t>
              </a:r>
              <a:endParaRPr lang="en-US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Connector: Elbow 76"/>
            <p:cNvCxnSpPr>
              <a:stCxn id="21" idx="2"/>
              <a:endCxn id="22" idx="0"/>
            </p:cNvCxnSpPr>
            <p:nvPr/>
          </p:nvCxnSpPr>
          <p:spPr>
            <a:xfrm rot="5400000">
              <a:off x="3252490" y="-1815540"/>
              <a:ext cx="338653" cy="138768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or: Elbow 77"/>
            <p:cNvCxnSpPr>
              <a:stCxn id="21" idx="2"/>
              <a:endCxn id="23" idx="0"/>
            </p:cNvCxnSpPr>
            <p:nvPr/>
          </p:nvCxnSpPr>
          <p:spPr>
            <a:xfrm rot="16200000" flipH="1">
              <a:off x="4646114" y="-1821485"/>
              <a:ext cx="340623" cy="140153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or: Elbow 74"/>
            <p:cNvCxnSpPr>
              <a:stCxn id="22" idx="2"/>
              <a:endCxn id="42" idx="0"/>
            </p:cNvCxnSpPr>
            <p:nvPr/>
          </p:nvCxnSpPr>
          <p:spPr>
            <a:xfrm rot="5400000">
              <a:off x="1880047" y="-1111200"/>
              <a:ext cx="491014" cy="1204843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or: Elbow 75"/>
            <p:cNvCxnSpPr>
              <a:stCxn id="22" idx="2"/>
              <a:endCxn id="43" idx="0"/>
            </p:cNvCxnSpPr>
            <p:nvPr/>
          </p:nvCxnSpPr>
          <p:spPr>
            <a:xfrm rot="16200000" flipH="1">
              <a:off x="2746024" y="-772333"/>
              <a:ext cx="491675" cy="527771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or: Elbow 72"/>
            <p:cNvCxnSpPr>
              <a:stCxn id="23" idx="2"/>
              <a:endCxn id="45" idx="0"/>
            </p:cNvCxnSpPr>
            <p:nvPr/>
          </p:nvCxnSpPr>
          <p:spPr>
            <a:xfrm rot="5400000">
              <a:off x="5135202" y="-645263"/>
              <a:ext cx="489044" cy="27494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73"/>
            <p:cNvCxnSpPr>
              <a:stCxn id="23" idx="2"/>
              <a:endCxn id="44" idx="0"/>
            </p:cNvCxnSpPr>
            <p:nvPr/>
          </p:nvCxnSpPr>
          <p:spPr>
            <a:xfrm rot="16200000" flipH="1">
              <a:off x="5837373" y="-1072494"/>
              <a:ext cx="489044" cy="112940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1166809" y="-263271"/>
              <a:ext cx="5954884" cy="198750"/>
              <a:chOff x="23812" y="1105474"/>
              <a:chExt cx="5954884" cy="19875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23812" y="1105474"/>
                <a:ext cx="712647" cy="19808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Nuclear</a:t>
                </a:r>
                <a:endParaRPr lang="en-US" sz="160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637652" y="1106135"/>
                <a:ext cx="950195" cy="19808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Radiological</a:t>
                </a:r>
                <a:endParaRPr lang="en-US" sz="16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028501" y="1105474"/>
                <a:ext cx="950195" cy="19808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Radiological</a:t>
                </a:r>
                <a:endParaRPr lang="en-US" sz="16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42934" y="1105474"/>
                <a:ext cx="712645" cy="19808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6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Nuclear</a:t>
                </a:r>
                <a:endParaRPr lang="en-US" sz="16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971685" y="249743"/>
              <a:ext cx="6651315" cy="842597"/>
              <a:chOff x="-158165" y="1468820"/>
              <a:chExt cx="6140637" cy="777904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-158165" y="1468822"/>
                <a:ext cx="466740" cy="62232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Nuclear Explosive Device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(NED)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2005" y="1468822"/>
                <a:ext cx="435624" cy="49537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Criticality Device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(CD)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871060" y="1468820"/>
                <a:ext cx="497856" cy="7779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Radiation Exposure Outside Facility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(RE-OF)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32346" y="1468822"/>
                <a:ext cx="528972" cy="7779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Radiological Dispersal Device with Explosive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(RDD-Ex)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2024748" y="1468822"/>
                <a:ext cx="684552" cy="7779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Radiological Dispersal 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Device without Explosive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(RDD-</a:t>
                </a:r>
                <a:r>
                  <a:rPr lang="en-GB" sz="1400" spc="-100" dirty="0" err="1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nEx</a:t>
                </a: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772731" y="1468821"/>
                <a:ext cx="653436" cy="6223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Contamination Food and Water 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(CFW)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489597" y="1468822"/>
                <a:ext cx="591204" cy="49537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Uncontrolled Criticality</a:t>
                </a:r>
                <a:br>
                  <a:rPr lang="en-GB" sz="1400" spc="-10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(RE-UC)</a:t>
                </a:r>
                <a:endParaRPr lang="en-US" sz="2800" spc="-10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144231" y="1468822"/>
                <a:ext cx="591204" cy="77790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Uncontrolled Exposure to Radioactive Materials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(RE-UE)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798866" y="1468822"/>
                <a:ext cx="560088" cy="6223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Dispersal by Equipment Failure 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(RD-EF)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422384" y="1468822"/>
                <a:ext cx="560088" cy="62232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45720" rIns="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Dispersal by External Means </a:t>
                </a:r>
                <a:b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</a:b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(RD-</a:t>
                </a:r>
                <a:r>
                  <a:rPr lang="en-GB" sz="1400" spc="-100" dirty="0" err="1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DbE</a:t>
                </a:r>
                <a:r>
                  <a:rPr lang="en-GB" sz="1400" spc="-100" dirty="0">
                    <a:solidFill>
                      <a:srgbClr val="000000"/>
                    </a:solidFill>
                    <a:effectLst/>
                    <a:latin typeface="+mj-lt"/>
                    <a:ea typeface="MS Mincho" panose="02020609040205080304" pitchFamily="49" charset="-128"/>
                    <a:cs typeface="Times New Roman" panose="02020603050405020304" pitchFamily="18" charset="0"/>
                  </a:rPr>
                  <a:t>)</a:t>
                </a:r>
                <a:endParaRPr lang="en-US" sz="2800" spc="-1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545619" y="5599612"/>
            <a:ext cx="914400" cy="523220"/>
          </a:xfrm>
          <a:prstGeom prst="rect">
            <a:avLst/>
          </a:prstGeom>
          <a:noFill/>
          <a:ln w="28575">
            <a:solidFill>
              <a:srgbClr val="FFC000">
                <a:alpha val="69804"/>
              </a:srgb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Previous Study</a:t>
            </a:r>
          </a:p>
        </p:txBody>
      </p:sp>
      <p:cxnSp>
        <p:nvCxnSpPr>
          <p:cNvPr id="53" name="Elbow Connector 52"/>
          <p:cNvCxnSpPr>
            <a:stCxn id="47" idx="1"/>
            <a:endCxn id="32" idx="2"/>
          </p:cNvCxnSpPr>
          <p:nvPr/>
        </p:nvCxnSpPr>
        <p:spPr>
          <a:xfrm rot="10800000">
            <a:off x="384507" y="5511214"/>
            <a:ext cx="161112" cy="350008"/>
          </a:xfrm>
          <a:prstGeom prst="bentConnector2">
            <a:avLst/>
          </a:prstGeom>
          <a:ln w="38100">
            <a:solidFill>
              <a:srgbClr val="FFC000">
                <a:alpha val="69804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24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Assumed Adversary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types of adversaries are being considered to cover a wide range of possibilities. </a:t>
            </a:r>
          </a:p>
          <a:p>
            <a:pPr lvl="1"/>
            <a:r>
              <a:rPr lang="en-US" dirty="0"/>
              <a:t>Case 1: single individual, </a:t>
            </a:r>
          </a:p>
          <a:p>
            <a:pPr lvl="1"/>
            <a:r>
              <a:rPr lang="en-US" dirty="0"/>
              <a:t>Case 2: sub-state group, and </a:t>
            </a:r>
          </a:p>
          <a:p>
            <a:pPr lvl="1"/>
            <a:r>
              <a:rPr lang="en-US" dirty="0"/>
              <a:t>Case 3: near state-level group</a:t>
            </a:r>
          </a:p>
          <a:p>
            <a:pPr lvl="4"/>
            <a:endParaRPr lang="en-US" dirty="0"/>
          </a:p>
          <a:p>
            <a:r>
              <a:rPr lang="en-US" dirty="0"/>
              <a:t>The attributes and characteristics for each case were derived consistent with IAEA Nuclear Security Series No. 10, "Development, Use and Maintenance of the Design Basis Threat".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Nuclear Security Working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516618" y="4520170"/>
            <a:ext cx="8752114" cy="1669493"/>
          </a:xfrm>
          <a:prstGeom prst="rect">
            <a:avLst/>
          </a:prstGeom>
          <a:noFill/>
        </p:spPr>
        <p:txBody>
          <a:bodyPr wrap="square" numCol="2" rtlCol="0">
            <a:normAutofit fontScale="92500" lnSpcReduction="10000"/>
          </a:bodyPr>
          <a:lstStyle/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Willingness to put one’s own life at risk;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Intentions: sabotage, theft, public panic and social disruption, political instability, mass injuries and casualties;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Group size;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Weapons;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Explosives;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Modes of transportation;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Technical skills;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Insider threat issues; and</a:t>
            </a:r>
          </a:p>
          <a:p>
            <a:pPr marL="741363" lvl="1" indent="-284163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–"/>
            </a:pPr>
            <a:r>
              <a:rPr kumimoji="0" lang="en-US" sz="1700" dirty="0">
                <a:solidFill>
                  <a:prstClr val="black"/>
                </a:solidFill>
                <a:latin typeface="Calibri"/>
                <a:ea typeface="+mn-ea"/>
              </a:rPr>
              <a:t>Tactics</a:t>
            </a:r>
          </a:p>
        </p:txBody>
      </p:sp>
    </p:spTree>
    <p:extLst>
      <p:ext uri="{BB962C8B-B14F-4D97-AF65-F5344CB8AC3E}">
        <p14:creationId xmlns:p14="http://schemas.microsoft.com/office/powerpoint/2010/main" val="370130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technical difficulties associated with a successful adversary attack and theft were evaluated based on relevant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material properties during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three different phases:</a:t>
            </a:r>
          </a:p>
          <a:p>
            <a:pPr lvl="1"/>
            <a:r>
              <a:rPr lang="en-US" b="1" dirty="0"/>
              <a:t>Acquisition</a:t>
            </a:r>
            <a:r>
              <a:rPr lang="en-US" dirty="0"/>
              <a:t> phase to remove nuclear material from a facility and transport it to the adversary’s facility for processing.</a:t>
            </a:r>
          </a:p>
          <a:p>
            <a:pPr lvl="1"/>
            <a:r>
              <a:rPr lang="en-US" b="1" dirty="0"/>
              <a:t>Processing</a:t>
            </a:r>
            <a:r>
              <a:rPr lang="en-US" dirty="0"/>
              <a:t> phase to transform the nuclear material from its initial form into the final form for its intended use. This phase includes chemical processing such as purification, concentration and/or conversion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to the final form.</a:t>
            </a:r>
          </a:p>
          <a:p>
            <a:pPr lvl="1"/>
            <a:r>
              <a:rPr lang="en-US" b="1" dirty="0"/>
              <a:t>Utilization</a:t>
            </a:r>
            <a:r>
              <a:rPr lang="en-US" dirty="0"/>
              <a:t> phase to build a threat device with the processed nuclear material, to transport it to the location of its intended use, and to use it.</a:t>
            </a:r>
          </a:p>
          <a:p>
            <a:pPr lvl="1"/>
            <a:endParaRPr lang="en-US" dirty="0"/>
          </a:p>
          <a:p>
            <a:r>
              <a:rPr lang="en-US" dirty="0"/>
              <a:t>Sabotage malicious acts are still being studied separately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188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and Breakpoints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612"/>
            <a:ext cx="8229600" cy="4906963"/>
          </a:xfrm>
        </p:spPr>
        <p:txBody>
          <a:bodyPr/>
          <a:lstStyle/>
          <a:p>
            <a:r>
              <a:rPr lang="en-US" dirty="0"/>
              <a:t>The United States and Japan are nearing consensus on metrics (material properties) that reflect the attractiveness of materials for the malicious acts of theft of nuclear and radiological material. </a:t>
            </a:r>
          </a:p>
          <a:p>
            <a:r>
              <a:rPr lang="en-US" dirty="0"/>
              <a:t>Each metric independently increases the technical difficulty for the adversary based upon its relevant material properties.</a:t>
            </a:r>
          </a:p>
          <a:p>
            <a:r>
              <a:rPr lang="en-US" dirty="0"/>
              <a:t>Breakpoints, to determine the "bins" of material-attractiveness scoring for each metric, were defined quantitatively whenever possible.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Nuclear Security Working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79122"/>
              </p:ext>
            </p:extLst>
          </p:nvPr>
        </p:nvGraphicFramePr>
        <p:xfrm>
          <a:off x="796252" y="4305090"/>
          <a:ext cx="7704869" cy="1721485"/>
        </p:xfrm>
        <a:graphic>
          <a:graphicData uri="http://schemas.openxmlformats.org/drawingml/2006/table">
            <a:tbl>
              <a:tblPr firstRow="1" firstCol="1" bandRow="1"/>
              <a:tblGrid>
                <a:gridCol w="2282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965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Phase</a:t>
                      </a:r>
                      <a:endParaRPr lang="en-US" sz="2000" b="1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Metric</a:t>
                      </a:r>
                      <a:endParaRPr lang="en-US" sz="2000" b="1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Unit of measure</a:t>
                      </a:r>
                      <a:endParaRPr lang="en-US" sz="2000" b="1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Comment</a:t>
                      </a:r>
                      <a:endParaRPr lang="en-US" sz="2000" b="1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Acquisition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Gross weight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kg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Radiation dose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Gy/h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Processing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Complexity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Descriptive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just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tilization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BCM-metal (NED)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kg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NED only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BCM-solution (CD)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kg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CD only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Heat content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NED only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Radiation dose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Gy/h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4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joint study will continue for two-to-three years to develop methodologies for evaluating attractiveness as it applies to acts of sabotage, to evaluate the consequences of malicious acts, and to evaluate the overall risk.</a:t>
            </a:r>
          </a:p>
          <a:p>
            <a:endParaRPr lang="en-US" dirty="0"/>
          </a:p>
          <a:p>
            <a:r>
              <a:rPr lang="en-US" dirty="0"/>
              <a:t>The overall methodology will be validated using generic facility models. The validated methodology will be used to evaluate concepts for proactively reducing risk (Part B).</a:t>
            </a:r>
          </a:p>
          <a:p>
            <a:endParaRPr lang="en-US" dirty="0"/>
          </a:p>
          <a:p>
            <a:r>
              <a:rPr lang="en-US" dirty="0"/>
              <a:t>The final results will be presented at relevant academic meetings. Plans to hold a stakeholder workshop to share the study’s results are also being considered.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Nuclear Security Working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670CD-C363-4B56-A5F0-060E4E1B2C20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7649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6905</TotalTime>
  <Words>1148</Words>
  <Application>Microsoft Office PowerPoint</Application>
  <PresentationFormat>画面に合わせる (4:3)</PresentationFormat>
  <Paragraphs>139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Custom Design</vt:lpstr>
      <vt:lpstr>PowerPoint プレゼンテーション</vt:lpstr>
      <vt:lpstr>Study Background</vt:lpstr>
      <vt:lpstr>Goals for "Part A" of the Study</vt:lpstr>
      <vt:lpstr>Study Progress</vt:lpstr>
      <vt:lpstr>Malicious Acts</vt:lpstr>
      <vt:lpstr>Assumed Adversary</vt:lpstr>
      <vt:lpstr>Phases</vt:lpstr>
      <vt:lpstr>Metrics and Breakpoints</vt:lpstr>
      <vt:lpstr>Future Work</vt:lpstr>
      <vt:lpstr>Acknowledgements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US/Japan Goal 9:  Reducing Material Attractiveness</dc:title>
  <dc:creator>anne.marvin</dc:creator>
  <cp:lastModifiedBy>Masato</cp:lastModifiedBy>
  <cp:revision>577</cp:revision>
  <cp:lastPrinted>2020-02-04T01:06:11Z</cp:lastPrinted>
  <dcterms:created xsi:type="dcterms:W3CDTF">2014-06-12T19:12:21Z</dcterms:created>
  <dcterms:modified xsi:type="dcterms:W3CDTF">2020-02-04T01:08:03Z</dcterms:modified>
</cp:coreProperties>
</file>