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96" r:id="rId2"/>
    <p:sldId id="469" r:id="rId3"/>
    <p:sldId id="465" r:id="rId4"/>
    <p:sldId id="472" r:id="rId5"/>
    <p:sldId id="484" r:id="rId6"/>
    <p:sldId id="401" r:id="rId7"/>
    <p:sldId id="485" r:id="rId8"/>
    <p:sldId id="486" r:id="rId9"/>
    <p:sldId id="487" r:id="rId10"/>
    <p:sldId id="488" r:id="rId11"/>
    <p:sldId id="489" r:id="rId12"/>
    <p:sldId id="481" r:id="rId1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41" autoAdjust="0"/>
    <p:restoredTop sz="94424" autoAdjust="0"/>
  </p:normalViewPr>
  <p:slideViewPr>
    <p:cSldViewPr>
      <p:cViewPr varScale="1">
        <p:scale>
          <a:sx n="66" d="100"/>
          <a:sy n="66" d="100"/>
        </p:scale>
        <p:origin x="1530" y="72"/>
      </p:cViewPr>
      <p:guideLst>
        <p:guide orient="horz" pos="2160"/>
        <p:guide pos="2880"/>
      </p:guideLst>
    </p:cSldViewPr>
  </p:slideViewPr>
  <p:notesTextViewPr>
    <p:cViewPr>
      <p:scale>
        <a:sx n="1" d="1"/>
        <a:sy n="1" d="1"/>
      </p:scale>
      <p:origin x="0" y="0"/>
    </p:cViewPr>
  </p:notesTextViewPr>
  <p:sorterViewPr>
    <p:cViewPr>
      <p:scale>
        <a:sx n="100" d="100"/>
        <a:sy n="100" d="100"/>
      </p:scale>
      <p:origin x="0" y="84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12" tIns="45706" rIns="91412" bIns="45706" rtlCol="0"/>
          <a:lstStyle>
            <a:lvl1pPr algn="l">
              <a:defRPr sz="1200"/>
            </a:lvl1pPr>
          </a:lstStyle>
          <a:p>
            <a:r>
              <a:rPr kumimoji="1" lang="ja-JP" altLang="en-US" smtClean="0"/>
              <a:t>機密性２</a:t>
            </a:r>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12" tIns="45706" rIns="91412" bIns="45706" rtlCol="0"/>
          <a:lstStyle>
            <a:lvl1pPr algn="r">
              <a:defRPr sz="1200"/>
            </a:lvl1pPr>
          </a:lstStyle>
          <a:p>
            <a:fld id="{266CC2DD-B4B5-4991-A02F-943A3673B2C9}" type="datetimeFigureOut">
              <a:rPr kumimoji="1" lang="ja-JP" altLang="en-US" smtClean="0"/>
              <a:t>2019/12/20</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12" tIns="45706" rIns="91412" bIns="457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12" tIns="45706" rIns="91412" bIns="45706" rtlCol="0" anchor="b"/>
          <a:lstStyle>
            <a:lvl1pPr algn="r">
              <a:defRPr sz="1200"/>
            </a:lvl1pPr>
          </a:lstStyle>
          <a:p>
            <a:fld id="{260EF500-CA2F-486A-A3C2-B7F4EB705A1A}" type="slidenum">
              <a:rPr kumimoji="1" lang="ja-JP" altLang="en-US" smtClean="0"/>
              <a:t>‹#›</a:t>
            </a:fld>
            <a:endParaRPr kumimoji="1" lang="ja-JP" altLang="en-US"/>
          </a:p>
        </p:txBody>
      </p:sp>
    </p:spTree>
    <p:extLst>
      <p:ext uri="{BB962C8B-B14F-4D97-AF65-F5344CB8AC3E}">
        <p14:creationId xmlns:p14="http://schemas.microsoft.com/office/powerpoint/2010/main" val="138213054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12" tIns="45706" rIns="91412" bIns="45706" rtlCol="0"/>
          <a:lstStyle>
            <a:lvl1pPr algn="l">
              <a:defRPr sz="1200"/>
            </a:lvl1pPr>
          </a:lstStyle>
          <a:p>
            <a:r>
              <a:rPr kumimoji="1" lang="ja-JP" altLang="en-US" smtClean="0"/>
              <a:t>機密性２</a:t>
            </a:r>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12" tIns="45706" rIns="91412" bIns="45706" rtlCol="0"/>
          <a:lstStyle>
            <a:lvl1pPr algn="r">
              <a:defRPr sz="1200"/>
            </a:lvl1pPr>
          </a:lstStyle>
          <a:p>
            <a:fld id="{4A5363AD-A1DC-4EE4-A2EB-25CEEF03E19A}" type="datetimeFigureOut">
              <a:rPr kumimoji="1" lang="ja-JP" altLang="en-US" smtClean="0"/>
              <a:t>2019/12/20</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12" tIns="45706" rIns="91412" bIns="4570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12" tIns="45706" rIns="91412" bIns="45706" rtlCol="0" anchor="b"/>
          <a:lstStyle>
            <a:lvl1pPr algn="r">
              <a:defRPr sz="1200"/>
            </a:lvl1pPr>
          </a:lstStyle>
          <a:p>
            <a:fld id="{E2C29320-4E51-4EB1-8A1C-04DB4C13399E}" type="slidenum">
              <a:rPr kumimoji="1" lang="ja-JP" altLang="en-US" smtClean="0"/>
              <a:t>‹#›</a:t>
            </a:fld>
            <a:endParaRPr kumimoji="1" lang="ja-JP" altLang="en-US"/>
          </a:p>
        </p:txBody>
      </p:sp>
    </p:spTree>
    <p:extLst>
      <p:ext uri="{BB962C8B-B14F-4D97-AF65-F5344CB8AC3E}">
        <p14:creationId xmlns:p14="http://schemas.microsoft.com/office/powerpoint/2010/main" val="161030890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Good evening again.</a:t>
            </a:r>
          </a:p>
          <a:p>
            <a:r>
              <a:rPr kumimoji="1" lang="en-US" altLang="ja-JP" dirty="0" smtClean="0"/>
              <a:t>My name is </a:t>
            </a:r>
            <a:r>
              <a:rPr kumimoji="1" lang="en-US" altLang="ja-JP" dirty="0" err="1" smtClean="0"/>
              <a:t>Hirotaka</a:t>
            </a:r>
            <a:r>
              <a:rPr kumimoji="1" lang="en-US" altLang="ja-JP" dirty="0" smtClean="0"/>
              <a:t> Oku.</a:t>
            </a:r>
          </a:p>
          <a:p>
            <a:r>
              <a:rPr kumimoji="1" lang="en-US" altLang="ja-JP" dirty="0" smtClean="0"/>
              <a:t>I belong to division of Nuclear Security, NRA, Japan.</a:t>
            </a:r>
          </a:p>
          <a:p>
            <a:r>
              <a:rPr kumimoji="1" lang="en-US" altLang="ja-JP" dirty="0" smtClean="0"/>
              <a:t>I`m honors to have an opportunity to present in this Technical Meeting.</a:t>
            </a:r>
          </a:p>
          <a:p>
            <a:r>
              <a:rPr kumimoji="1" lang="en-US" altLang="ja-JP" dirty="0" smtClean="0"/>
              <a:t>From now on, I will present about “Approach for Harmony of 3S (Safety, Security and Safeguards) in Japan”.</a:t>
            </a:r>
          </a:p>
          <a:p>
            <a:r>
              <a:rPr kumimoji="1" lang="en-US" altLang="ja-JP" dirty="0" smtClean="0"/>
              <a:t>At first, I mention that this presentation is not focused on only fuel cycle facility, but all nuclear facility.</a:t>
            </a:r>
            <a:endParaRPr kumimoji="1" lang="ja-JP" altLang="en-US" dirty="0"/>
          </a:p>
        </p:txBody>
      </p:sp>
      <p:sp>
        <p:nvSpPr>
          <p:cNvPr id="4" name="スライド番号プレースホルダー 3"/>
          <p:cNvSpPr>
            <a:spLocks noGrp="1"/>
          </p:cNvSpPr>
          <p:nvPr>
            <p:ph type="sldNum" sz="quarter" idx="10"/>
          </p:nvPr>
        </p:nvSpPr>
        <p:spPr/>
        <p:txBody>
          <a:bodyPr/>
          <a:lstStyle/>
          <a:p>
            <a:fld id="{E2C29320-4E51-4EB1-8A1C-04DB4C13399E}" type="slidenum">
              <a:rPr kumimoji="1" lang="ja-JP" altLang="en-US" smtClean="0"/>
              <a:t>1</a:t>
            </a:fld>
            <a:endParaRPr kumimoji="1" lang="ja-JP" altLang="en-US"/>
          </a:p>
        </p:txBody>
      </p:sp>
      <p:sp>
        <p:nvSpPr>
          <p:cNvPr id="5" name="ヘッダー プレースホルダー 4"/>
          <p:cNvSpPr>
            <a:spLocks noGrp="1"/>
          </p:cNvSpPr>
          <p:nvPr>
            <p:ph type="hdr" sz="quarter" idx="11"/>
          </p:nvPr>
        </p:nvSpPr>
        <p:spPr/>
        <p:txBody>
          <a:bodyPr/>
          <a:lstStyle/>
          <a:p>
            <a:r>
              <a:rPr kumimoji="1" lang="ja-JP" altLang="en-US" smtClean="0"/>
              <a:t>機密性２</a:t>
            </a:r>
            <a:endParaRPr kumimoji="1" lang="ja-JP" altLang="en-US"/>
          </a:p>
        </p:txBody>
      </p:sp>
    </p:spTree>
    <p:extLst>
      <p:ext uri="{BB962C8B-B14F-4D97-AF65-F5344CB8AC3E}">
        <p14:creationId xmlns:p14="http://schemas.microsoft.com/office/powerpoint/2010/main" val="3882352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NRA indicated the policy to harmonize 3S, and examples of interference among 3S regulation in April 2018.</a:t>
            </a:r>
          </a:p>
          <a:p>
            <a:r>
              <a:rPr kumimoji="1" lang="en-US" altLang="ja-JP" dirty="0" smtClean="0"/>
              <a:t>The example of interference from safety to security is that the measure to plaster the ground surface at the boundary of the peripheral protected area by mortar for a fire protection purpose heightened the ground level that could make the peripheral fence easier to be climbed over.</a:t>
            </a:r>
          </a:p>
          <a:p>
            <a:r>
              <a:rPr kumimoji="1" lang="en-US" altLang="ja-JP" dirty="0" smtClean="0"/>
              <a:t>The example of interference from security to safety is that replacement of a door of the central control room for making sure of delayed performance could have an influence on the shielding performance and earthquake resisting, etc. of the central control room.</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10</a:t>
            </a:fld>
            <a:endParaRPr kumimoji="1" lang="ja-JP" altLang="en-US"/>
          </a:p>
        </p:txBody>
      </p:sp>
    </p:spTree>
    <p:extLst>
      <p:ext uri="{BB962C8B-B14F-4D97-AF65-F5344CB8AC3E}">
        <p14:creationId xmlns:p14="http://schemas.microsoft.com/office/powerpoint/2010/main" val="3604095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NRA indicated the policy to harmonize 3S, and examples of interference among 3S regulation in April 2018.</a:t>
            </a:r>
          </a:p>
          <a:p>
            <a:r>
              <a:rPr kumimoji="1" lang="en-US" altLang="ja-JP" dirty="0" smtClean="0"/>
              <a:t>The example of interference from safety to security is that the measure to plaster the ground surface at the boundary of the peripheral protected area by mortar for a fire protection purpose heightened the ground level that could make the peripheral fence easier to be climbed over.</a:t>
            </a:r>
          </a:p>
          <a:p>
            <a:r>
              <a:rPr kumimoji="1" lang="en-US" altLang="ja-JP" dirty="0" smtClean="0"/>
              <a:t>The example of interference from security to safety is that replacement of a door of the central control room for making sure of delayed performance could have an influence on the shielding performance and earthquake resisting, etc. of the central control room.</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11</a:t>
            </a:fld>
            <a:endParaRPr kumimoji="1" lang="ja-JP" altLang="en-US"/>
          </a:p>
        </p:txBody>
      </p:sp>
    </p:spTree>
    <p:extLst>
      <p:ext uri="{BB962C8B-B14F-4D97-AF65-F5344CB8AC3E}">
        <p14:creationId xmlns:p14="http://schemas.microsoft.com/office/powerpoint/2010/main" val="1186732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Tank you for your kind attention !</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12</a:t>
            </a:fld>
            <a:endParaRPr kumimoji="1" lang="ja-JP" altLang="en-US"/>
          </a:p>
        </p:txBody>
      </p:sp>
    </p:spTree>
    <p:extLst>
      <p:ext uri="{BB962C8B-B14F-4D97-AF65-F5344CB8AC3E}">
        <p14:creationId xmlns:p14="http://schemas.microsoft.com/office/powerpoint/2010/main" val="229656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This is the outline of the regulation for ensuring public safety with regards to use of nuclear energy.</a:t>
            </a:r>
          </a:p>
          <a:p>
            <a:r>
              <a:rPr kumimoji="1" lang="en-US" altLang="ja-JP" dirty="0" smtClean="0"/>
              <a:t>The use of nuclear energy has the merit of contributed to the improvement of industrial development, etc.</a:t>
            </a:r>
          </a:p>
          <a:p>
            <a:r>
              <a:rPr kumimoji="1" lang="en-US" altLang="ja-JP" dirty="0" smtClean="0"/>
              <a:t>On the other hand, there is. Risk to harm public safety.</a:t>
            </a:r>
          </a:p>
          <a:p>
            <a:r>
              <a:rPr kumimoji="1" lang="en-US" altLang="ja-JP" dirty="0" smtClean="0"/>
              <a:t>The Reactor Regulation Act provides necessary regulation for the purpose of ensuring public safety by preventing hazards, protecting nuclear fuel material (security) and fulfilling obligations and commitments about safeguards.</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2</a:t>
            </a:fld>
            <a:endParaRPr kumimoji="1" lang="ja-JP" altLang="en-US"/>
          </a:p>
        </p:txBody>
      </p:sp>
    </p:spTree>
    <p:extLst>
      <p:ext uri="{BB962C8B-B14F-4D97-AF65-F5344CB8AC3E}">
        <p14:creationId xmlns:p14="http://schemas.microsoft.com/office/powerpoint/2010/main" val="2038278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This is the Integration of Nuclear Regulatory Enforcement Functions.</a:t>
            </a:r>
          </a:p>
          <a:p>
            <a:r>
              <a:rPr kumimoji="1" lang="en-US" altLang="ja-JP" dirty="0" smtClean="0"/>
              <a:t>After the accident of Fukushima Daiichi NPP in March 2011, the ministries that were related to nuclear regulation were reorganized.</a:t>
            </a:r>
          </a:p>
          <a:p>
            <a:r>
              <a:rPr kumimoji="1" lang="en-US" altLang="ja-JP" dirty="0" smtClean="0"/>
              <a:t>Before 2012, Nuclear and Industrial Safety Agency (NISA) regulated the commercial reactor, and Ministry of Education, Culture, Sports, Science and Technology (MEXT) regulated the research reactor, radioisotope and safeguards.</a:t>
            </a:r>
          </a:p>
          <a:p>
            <a:r>
              <a:rPr kumimoji="1" lang="en-US" altLang="ja-JP" dirty="0" smtClean="0"/>
              <a:t>And Nuclear Safety Commission (NSC) performed the second check of safety review.</a:t>
            </a:r>
          </a:p>
          <a:p>
            <a:r>
              <a:rPr kumimoji="1" lang="en-US" altLang="ja-JP" dirty="0" smtClean="0"/>
              <a:t>In those days, Ministry of Economy, Trade and Industry (METI) promoted the commercial reactor, and MEXT promoted research reactor and radioisotope for research and education use.</a:t>
            </a:r>
          </a:p>
          <a:p>
            <a:r>
              <a:rPr kumimoji="1" lang="en-US" altLang="ja-JP" dirty="0" smtClean="0"/>
              <a:t>Therefore, the ministry for promotion and the ministry for regulation are not separated.</a:t>
            </a:r>
          </a:p>
          <a:p>
            <a:r>
              <a:rPr kumimoji="1" lang="en-US" altLang="ja-JP" dirty="0" smtClean="0"/>
              <a:t>In addition, Atomic Energy Commission (AEC) decided the policy of the nuclear security.</a:t>
            </a:r>
          </a:p>
          <a:p>
            <a:r>
              <a:rPr kumimoji="1" lang="en-US" altLang="ja-JP" dirty="0" smtClean="0"/>
              <a:t>On the bases of the lesson of the Fukushima Daiichi NPP accident, the nuclear regulatory enforcement functions integrated to NRA, Japan.</a:t>
            </a:r>
          </a:p>
          <a:p>
            <a:r>
              <a:rPr kumimoji="1" lang="en-US" altLang="ja-JP" dirty="0" smtClean="0"/>
              <a:t>Therefore, NRA has jurisdiction over 3S regulation.</a:t>
            </a:r>
          </a:p>
          <a:p>
            <a:r>
              <a:rPr kumimoji="1" lang="en-US" altLang="ja-JP" dirty="0" smtClean="0"/>
              <a:t>The NRA is external bureau of the Ministry of Environment.</a:t>
            </a:r>
          </a:p>
          <a:p>
            <a:r>
              <a:rPr kumimoji="1" lang="en-US" altLang="ja-JP" dirty="0" smtClean="0"/>
              <a:t>But NRA has the authority to enforce regulations independence from the Ministry of Environment.</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3</a:t>
            </a:fld>
            <a:endParaRPr kumimoji="1" lang="ja-JP" altLang="en-US"/>
          </a:p>
        </p:txBody>
      </p:sp>
    </p:spTree>
    <p:extLst>
      <p:ext uri="{BB962C8B-B14F-4D97-AF65-F5344CB8AC3E}">
        <p14:creationId xmlns:p14="http://schemas.microsoft.com/office/powerpoint/2010/main" val="1547099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NRA developed Code of Conduct on Nuclear Security Culture for NRA staff in 2015 to foster Nuclear Security Culture.</a:t>
            </a:r>
          </a:p>
          <a:p>
            <a:r>
              <a:rPr kumimoji="1" lang="en-US" altLang="ja-JP" dirty="0" smtClean="0"/>
              <a:t>This code of conduct contains Harmonization with safety.</a:t>
            </a:r>
          </a:p>
          <a:p>
            <a:r>
              <a:rPr kumimoji="1" lang="en-US" altLang="ja-JP" dirty="0" smtClean="0"/>
              <a:t>This code of conduct mentions that nuclear security and nuclear safety are not existing independently but depending and interfering each other.</a:t>
            </a:r>
          </a:p>
          <a:p>
            <a:r>
              <a:rPr kumimoji="1" lang="en-US" altLang="ja-JP" dirty="0" smtClean="0"/>
              <a:t>NRA staff must make efforts to harmonize both measures and executive staff must select the most suitable method.</a:t>
            </a:r>
          </a:p>
          <a:p>
            <a:r>
              <a:rPr kumimoji="1" lang="en-US" altLang="ja-JP" dirty="0" smtClean="0"/>
              <a:t>As for the nuclear safety, NRA developed NRA’s declaration for nuclear safety culture in 2015.</a:t>
            </a:r>
          </a:p>
          <a:p>
            <a:r>
              <a:rPr kumimoji="1" lang="en-US" altLang="ja-JP" dirty="0" smtClean="0"/>
              <a:t>The declaration contains Harmonization with nuclear security as code of conduct.</a:t>
            </a:r>
          </a:p>
          <a:p>
            <a:r>
              <a:rPr kumimoji="1" lang="en-US" altLang="ja-JP" dirty="0" smtClean="0"/>
              <a:t>The contents of this code of conduct is almost same as above code of conduct.</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4</a:t>
            </a:fld>
            <a:endParaRPr kumimoji="1" lang="ja-JP" altLang="en-US"/>
          </a:p>
        </p:txBody>
      </p:sp>
    </p:spTree>
    <p:extLst>
      <p:ext uri="{BB962C8B-B14F-4D97-AF65-F5344CB8AC3E}">
        <p14:creationId xmlns:p14="http://schemas.microsoft.com/office/powerpoint/2010/main" val="2789916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NRA indicated the policy to harmonize 3S, and examples of interference among 3S regulation in April 2018.</a:t>
            </a:r>
          </a:p>
          <a:p>
            <a:r>
              <a:rPr kumimoji="1" lang="en-US" altLang="ja-JP" dirty="0" smtClean="0"/>
              <a:t>The example of interference from safety to security is that the measure to plaster the ground surface at the boundary of the peripheral protected area by mortar for a fire protection purpose heightened the ground level that could make the peripheral fence easier to be climbed over.</a:t>
            </a:r>
          </a:p>
          <a:p>
            <a:r>
              <a:rPr kumimoji="1" lang="en-US" altLang="ja-JP" dirty="0" smtClean="0"/>
              <a:t>The example of interference from security to safety is that replacement of a door of the central control room for making sure of delayed performance could have an influence on the shielding performance and earthquake resisting, etc. of the central control room.</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5</a:t>
            </a:fld>
            <a:endParaRPr kumimoji="1" lang="ja-JP" altLang="en-US"/>
          </a:p>
        </p:txBody>
      </p:sp>
    </p:spTree>
    <p:extLst>
      <p:ext uri="{BB962C8B-B14F-4D97-AF65-F5344CB8AC3E}">
        <p14:creationId xmlns:p14="http://schemas.microsoft.com/office/powerpoint/2010/main" val="528087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Chapter three, Measures for Harmonization of 3S.</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6</a:t>
            </a:fld>
            <a:endParaRPr kumimoji="1" lang="ja-JP" altLang="en-US"/>
          </a:p>
        </p:txBody>
      </p:sp>
    </p:spTree>
    <p:extLst>
      <p:ext uri="{BB962C8B-B14F-4D97-AF65-F5344CB8AC3E}">
        <p14:creationId xmlns:p14="http://schemas.microsoft.com/office/powerpoint/2010/main" val="2669055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NRA indicated the policy to harmonize 3S, and examples of interference among 3S regulation in April 2018.</a:t>
            </a:r>
          </a:p>
          <a:p>
            <a:r>
              <a:rPr kumimoji="1" lang="en-US" altLang="ja-JP" dirty="0" smtClean="0"/>
              <a:t>The example of interference from safety to security is that the measure to plaster the ground surface at the boundary of the peripheral protected area by mortar for a fire protection purpose heightened the ground level that could make the peripheral fence easier to be climbed over.</a:t>
            </a:r>
          </a:p>
          <a:p>
            <a:r>
              <a:rPr kumimoji="1" lang="en-US" altLang="ja-JP" dirty="0" smtClean="0"/>
              <a:t>The example of interference from security to safety is that replacement of a door of the central control room for making sure of delayed performance could have an influence on the shielding performance and earthquake resisting, etc. of the central control room.</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7</a:t>
            </a:fld>
            <a:endParaRPr kumimoji="1" lang="ja-JP" altLang="en-US"/>
          </a:p>
        </p:txBody>
      </p:sp>
    </p:spTree>
    <p:extLst>
      <p:ext uri="{BB962C8B-B14F-4D97-AF65-F5344CB8AC3E}">
        <p14:creationId xmlns:p14="http://schemas.microsoft.com/office/powerpoint/2010/main" val="950211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NRA indicated the policy to harmonize 3S, and examples of interference among 3S regulation in April 2018.</a:t>
            </a:r>
          </a:p>
          <a:p>
            <a:r>
              <a:rPr kumimoji="1" lang="en-US" altLang="ja-JP" dirty="0" smtClean="0"/>
              <a:t>The example of interference from safety to security is that the measure to plaster the ground surface at the boundary of the peripheral protected area by mortar for a fire protection purpose heightened the ground level that could make the peripheral fence easier to be climbed over.</a:t>
            </a:r>
          </a:p>
          <a:p>
            <a:r>
              <a:rPr kumimoji="1" lang="en-US" altLang="ja-JP" dirty="0" smtClean="0"/>
              <a:t>The example of interference from security to safety is that replacement of a door of the central control room for making sure of delayed performance could have an influence on the shielding performance and earthquake resisting, etc. of the central control room.</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8</a:t>
            </a:fld>
            <a:endParaRPr kumimoji="1" lang="ja-JP" altLang="en-US"/>
          </a:p>
        </p:txBody>
      </p:sp>
    </p:spTree>
    <p:extLst>
      <p:ext uri="{BB962C8B-B14F-4D97-AF65-F5344CB8AC3E}">
        <p14:creationId xmlns:p14="http://schemas.microsoft.com/office/powerpoint/2010/main" val="1217520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NRA indicated the policy to harmonize 3S, and examples of interference among 3S regulation in April 2018.</a:t>
            </a:r>
          </a:p>
          <a:p>
            <a:r>
              <a:rPr kumimoji="1" lang="en-US" altLang="ja-JP" dirty="0" smtClean="0"/>
              <a:t>The example of interference from safety to security is that the measure to plaster the ground surface at the boundary of the peripheral protected area by mortar for a fire protection purpose heightened the ground level that could make the peripheral fence easier to be climbed over.</a:t>
            </a:r>
          </a:p>
          <a:p>
            <a:r>
              <a:rPr kumimoji="1" lang="en-US" altLang="ja-JP" dirty="0" smtClean="0"/>
              <a:t>The example of interference from security to safety is that replacement of a door of the central control room for making sure of delayed performance could have an influence on the shielding performance and earthquake resisting, etc. of the central control room.</a:t>
            </a:r>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機密性２</a:t>
            </a:r>
            <a:endParaRPr kumimoji="1" lang="ja-JP" altLang="en-US"/>
          </a:p>
        </p:txBody>
      </p:sp>
      <p:sp>
        <p:nvSpPr>
          <p:cNvPr id="5" name="スライド番号プレースホルダー 4"/>
          <p:cNvSpPr>
            <a:spLocks noGrp="1"/>
          </p:cNvSpPr>
          <p:nvPr>
            <p:ph type="sldNum" sz="quarter" idx="11"/>
          </p:nvPr>
        </p:nvSpPr>
        <p:spPr/>
        <p:txBody>
          <a:bodyPr/>
          <a:lstStyle/>
          <a:p>
            <a:fld id="{E2C29320-4E51-4EB1-8A1C-04DB4C13399E}" type="slidenum">
              <a:rPr kumimoji="1" lang="ja-JP" altLang="en-US" smtClean="0"/>
              <a:t>9</a:t>
            </a:fld>
            <a:endParaRPr kumimoji="1" lang="ja-JP" altLang="en-US"/>
          </a:p>
        </p:txBody>
      </p:sp>
    </p:spTree>
    <p:extLst>
      <p:ext uri="{BB962C8B-B14F-4D97-AF65-F5344CB8AC3E}">
        <p14:creationId xmlns:p14="http://schemas.microsoft.com/office/powerpoint/2010/main" val="2219089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8B0730-ED24-4F1C-AF97-D19FEA6E0970}"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41194992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1F5A35-6A77-4D1F-BD12-C5566C2822D4}"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355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3B19CF-6FCB-4E7D-8FE3-1D672A70559F}"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2526001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B49A6D-C3F0-4E62-B94E-92E2808C2008}"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pic>
        <p:nvPicPr>
          <p:cNvPr id="7" name="図 6" descr="スクリーンショット 2013-11-15 18.55.06.png"/>
          <p:cNvPicPr>
            <a:picLocks noChangeAspect="1"/>
          </p:cNvPicPr>
          <p:nvPr userDrawn="1"/>
        </p:nvPicPr>
        <p:blipFill>
          <a:blip r:embed="rId2">
            <a:alphaModFix amt="14000"/>
            <a:extLst>
              <a:ext uri="{28A0092B-C50C-407E-A947-70E740481C1C}">
                <a14:useLocalDpi xmlns:a14="http://schemas.microsoft.com/office/drawing/2010/main" val="0"/>
              </a:ext>
            </a:extLst>
          </a:blip>
          <a:stretch>
            <a:fillRect/>
          </a:stretch>
        </p:blipFill>
        <p:spPr>
          <a:xfrm>
            <a:off x="-3523489" y="756953"/>
            <a:ext cx="7519425" cy="7334331"/>
          </a:xfrm>
          <a:prstGeom prst="rect">
            <a:avLst/>
          </a:prstGeom>
        </p:spPr>
      </p:pic>
    </p:spTree>
    <p:extLst>
      <p:ext uri="{BB962C8B-B14F-4D97-AF65-F5344CB8AC3E}">
        <p14:creationId xmlns:p14="http://schemas.microsoft.com/office/powerpoint/2010/main" val="20182453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C9447AA-0388-4B03-83A9-53DB6B5AB3BB}"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41807837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F6A53CB-1FB6-481F-A126-4396F38EEFA0}" type="datetime1">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209530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FE1681-6240-43D3-B282-2414DF7A7EA7}" type="datetime1">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26392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E9B6-81D7-4D9C-A3F9-801DC2455827}" type="datetime1">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203417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DD9406-264F-4D03-86E0-0044AC572094}" type="datetime1">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2744612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2710DD-0FF5-47AC-A56F-320279A68C1B}" type="datetime1">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366984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34F7DF-822D-4633-BDA4-273189F3AB6C}" type="datetime1">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355005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67A0C-6724-4E7C-B926-BC05023FA679}" type="datetime1">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2910A-C0B5-4970-9496-855BDA9D51E2}" type="slidenum">
              <a:rPr kumimoji="1" lang="ja-JP" altLang="en-US" smtClean="0"/>
              <a:t>‹#›</a:t>
            </a:fld>
            <a:endParaRPr kumimoji="1" lang="ja-JP" altLang="en-US"/>
          </a:p>
        </p:txBody>
      </p:sp>
    </p:spTree>
    <p:extLst>
      <p:ext uri="{BB962C8B-B14F-4D97-AF65-F5344CB8AC3E}">
        <p14:creationId xmlns:p14="http://schemas.microsoft.com/office/powerpoint/2010/main" val="2732988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 y="980728"/>
            <a:ext cx="9144000" cy="2664296"/>
          </a:xfrm>
        </p:spPr>
        <p:txBody>
          <a:bodyPr>
            <a:normAutofit fontScale="90000"/>
          </a:bodyPr>
          <a:lstStyle/>
          <a:p>
            <a:r>
              <a:rPr lang="en-US" altLang="ja-JP" sz="2400" dirty="0" smtClean="0"/>
              <a:t>International Conference on Nuclear Security :</a:t>
            </a:r>
            <a:br>
              <a:rPr lang="en-US" altLang="ja-JP" sz="2400" dirty="0" smtClean="0"/>
            </a:br>
            <a:r>
              <a:rPr lang="en-US" altLang="ja-JP" sz="2400" dirty="0" smtClean="0"/>
              <a:t>Sustaining and Strengthening Efforts</a:t>
            </a:r>
            <a:br>
              <a:rPr lang="en-US" altLang="ja-JP" sz="2400" dirty="0" smtClean="0"/>
            </a:br>
            <a:r>
              <a:rPr lang="en-US" altLang="ja-JP" sz="2400" dirty="0" smtClean="0"/>
              <a:t>10-14 February 2020</a:t>
            </a:r>
            <a:r>
              <a:rPr lang="en-US" altLang="ja-JP" sz="2400" dirty="0" smtClean="0">
                <a:latin typeface="ＭＳ Ｐゴシック" panose="020B0600070205080204" pitchFamily="50" charset="-128"/>
                <a:ea typeface="ＭＳ Ｐゴシック" panose="020B0600070205080204" pitchFamily="50" charset="-128"/>
              </a:rPr>
              <a:t/>
            </a:r>
            <a:br>
              <a:rPr lang="en-US" altLang="ja-JP" sz="2400" dirty="0" smtClean="0">
                <a:latin typeface="ＭＳ Ｐゴシック" panose="020B0600070205080204" pitchFamily="50" charset="-128"/>
                <a:ea typeface="ＭＳ Ｐゴシック" panose="020B0600070205080204" pitchFamily="50" charset="-128"/>
              </a:rPr>
            </a:br>
            <a:r>
              <a:rPr lang="en-US" altLang="ja-JP" sz="3100" dirty="0" smtClean="0"/>
              <a:t/>
            </a:r>
            <a:br>
              <a:rPr lang="en-US" altLang="ja-JP" sz="3100" dirty="0" smtClean="0"/>
            </a:br>
            <a:r>
              <a:rPr lang="en-US" altLang="ja-JP" dirty="0" smtClean="0"/>
              <a:t>Approach for Harmony of 3S</a:t>
            </a:r>
            <a:br>
              <a:rPr lang="en-US" altLang="ja-JP" dirty="0" smtClean="0"/>
            </a:br>
            <a:r>
              <a:rPr lang="en-US" altLang="ja-JP" dirty="0" smtClean="0"/>
              <a:t>(Safety, Security and Safeguards) in Japan</a:t>
            </a:r>
            <a:endParaRPr kumimoji="1" lang="ja-JP" altLang="en-US" sz="3600" dirty="0"/>
          </a:p>
        </p:txBody>
      </p:sp>
      <p:sp>
        <p:nvSpPr>
          <p:cNvPr id="3" name="サブタイトル 2"/>
          <p:cNvSpPr>
            <a:spLocks noGrp="1"/>
          </p:cNvSpPr>
          <p:nvPr>
            <p:ph type="subTitle" idx="1"/>
          </p:nvPr>
        </p:nvSpPr>
        <p:spPr>
          <a:xfrm>
            <a:off x="251520" y="4725144"/>
            <a:ext cx="8639266" cy="1584176"/>
          </a:xfrm>
        </p:spPr>
        <p:txBody>
          <a:bodyPr>
            <a:normAutofit fontScale="85000" lnSpcReduction="20000"/>
          </a:bodyPr>
          <a:lstStyle/>
          <a:p>
            <a:r>
              <a:rPr lang="en-US" altLang="ja-JP" sz="2800" dirty="0" err="1" smtClean="0">
                <a:solidFill>
                  <a:schemeClr val="tx1"/>
                </a:solidFill>
              </a:rPr>
              <a:t>Hirotaka</a:t>
            </a:r>
            <a:r>
              <a:rPr lang="en-US" altLang="ja-JP" sz="2800" dirty="0" smtClean="0">
                <a:solidFill>
                  <a:schemeClr val="tx1"/>
                </a:solidFill>
              </a:rPr>
              <a:t>, OKU</a:t>
            </a:r>
            <a:endParaRPr lang="ja-JP" altLang="en-US" sz="2800" dirty="0">
              <a:solidFill>
                <a:schemeClr val="tx1"/>
              </a:solidFill>
            </a:endParaRPr>
          </a:p>
          <a:p>
            <a:r>
              <a:rPr kumimoji="1" lang="en-US" altLang="ja-JP" sz="2800" dirty="0" smtClean="0">
                <a:solidFill>
                  <a:schemeClr val="tx1"/>
                </a:solidFill>
              </a:rPr>
              <a:t>Division of Nuclear Security</a:t>
            </a:r>
          </a:p>
          <a:p>
            <a:r>
              <a:rPr kumimoji="1" lang="en-US" altLang="ja-JP" sz="2800" dirty="0" smtClean="0">
                <a:solidFill>
                  <a:schemeClr val="tx1"/>
                </a:solidFill>
              </a:rPr>
              <a:t>Radiation Protection Department</a:t>
            </a:r>
          </a:p>
          <a:p>
            <a:r>
              <a:rPr lang="en-US" altLang="ja-JP" sz="2800" dirty="0">
                <a:solidFill>
                  <a:schemeClr val="tx1"/>
                </a:solidFill>
              </a:rPr>
              <a:t>The Secretariat of Nuclear Regulation </a:t>
            </a:r>
            <a:r>
              <a:rPr lang="en-US" altLang="ja-JP" sz="2800" dirty="0" smtClean="0">
                <a:solidFill>
                  <a:schemeClr val="tx1"/>
                </a:solidFill>
              </a:rPr>
              <a:t>Authority, </a:t>
            </a:r>
            <a:r>
              <a:rPr lang="en-US" altLang="ja-JP" sz="2800" dirty="0">
                <a:solidFill>
                  <a:schemeClr val="tx1"/>
                </a:solidFill>
              </a:rPr>
              <a:t>Japan</a:t>
            </a:r>
          </a:p>
          <a:p>
            <a:endParaRPr kumimoji="1" lang="en-US" altLang="ja-JP" sz="2800" dirty="0" smtClean="0">
              <a:solidFill>
                <a:schemeClr val="tx1"/>
              </a:solidFill>
            </a:endParaRPr>
          </a:p>
        </p:txBody>
      </p:sp>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1</a:t>
            </a:fld>
            <a:endParaRPr kumimoji="1" lang="ja-JP" altLang="en-US"/>
          </a:p>
        </p:txBody>
      </p:sp>
      <p:sp>
        <p:nvSpPr>
          <p:cNvPr id="5" name="テキスト ボックス 4"/>
          <p:cNvSpPr txBox="1"/>
          <p:nvPr/>
        </p:nvSpPr>
        <p:spPr>
          <a:xfrm>
            <a:off x="7164288" y="219998"/>
            <a:ext cx="1726498" cy="369332"/>
          </a:xfrm>
          <a:prstGeom prst="rect">
            <a:avLst/>
          </a:prstGeom>
          <a:noFill/>
        </p:spPr>
        <p:txBody>
          <a:bodyPr wrap="none" rtlCol="0">
            <a:spAutoFit/>
          </a:bodyPr>
          <a:lstStyle/>
          <a:p>
            <a:r>
              <a:rPr kumimoji="1" lang="en-US" altLang="ja-JP" dirty="0" smtClean="0"/>
              <a:t>Confidentiality I</a:t>
            </a:r>
            <a:endParaRPr kumimoji="1" lang="ja-JP" altLang="en-US" dirty="0"/>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3189"/>
            <a:ext cx="2828925" cy="742950"/>
          </a:xfrm>
          <a:prstGeom prst="rect">
            <a:avLst/>
          </a:prstGeom>
        </p:spPr>
      </p:pic>
    </p:spTree>
    <p:extLst>
      <p:ext uri="{BB962C8B-B14F-4D97-AF65-F5344CB8AC3E}">
        <p14:creationId xmlns:p14="http://schemas.microsoft.com/office/powerpoint/2010/main" val="2295585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10</a:t>
            </a:fld>
            <a:endParaRPr kumimoji="1" lang="ja-JP" altLang="en-US"/>
          </a:p>
        </p:txBody>
      </p:sp>
      <p:sp>
        <p:nvSpPr>
          <p:cNvPr id="6" name="タイトル 1"/>
          <p:cNvSpPr>
            <a:spLocks noGrp="1"/>
          </p:cNvSpPr>
          <p:nvPr>
            <p:ph type="title"/>
          </p:nvPr>
        </p:nvSpPr>
        <p:spPr>
          <a:xfrm>
            <a:off x="0" y="-1"/>
            <a:ext cx="9144000" cy="764705"/>
          </a:xfrm>
        </p:spPr>
        <p:txBody>
          <a:bodyPr>
            <a:normAutofit fontScale="90000"/>
          </a:bodyPr>
          <a:lstStyle/>
          <a:p>
            <a:r>
              <a:rPr lang="en-US" altLang="ja-JP" sz="3600" dirty="0"/>
              <a:t>Measures </a:t>
            </a:r>
            <a:r>
              <a:rPr lang="en-US" altLang="ja-JP" sz="3600" dirty="0" smtClean="0"/>
              <a:t>4/5 </a:t>
            </a:r>
            <a:r>
              <a:rPr lang="en-US" altLang="ja-JP" sz="3600" dirty="0"/>
              <a:t>- Role </a:t>
            </a:r>
            <a:r>
              <a:rPr kumimoji="1" lang="en-US" altLang="ja-JP" sz="3600" dirty="0" smtClean="0"/>
              <a:t>and Responsibility of Licensees</a:t>
            </a:r>
            <a:endParaRPr kumimoji="1" lang="ja-JP" altLang="en-US" sz="3600" dirty="0"/>
          </a:p>
        </p:txBody>
      </p:sp>
      <p:sp>
        <p:nvSpPr>
          <p:cNvPr id="7" name="正方形/長方形 6"/>
          <p:cNvSpPr/>
          <p:nvPr/>
        </p:nvSpPr>
        <p:spPr>
          <a:xfrm>
            <a:off x="251520" y="845046"/>
            <a:ext cx="8640960" cy="2000548"/>
          </a:xfrm>
          <a:prstGeom prst="rect">
            <a:avLst/>
          </a:prstGeom>
        </p:spPr>
        <p:txBody>
          <a:bodyPr wrap="square">
            <a:spAutoFit/>
          </a:bodyPr>
          <a:lstStyle/>
          <a:p>
            <a:r>
              <a:rPr lang="en-US" altLang="ja-JP" sz="2800" dirty="0" smtClean="0">
                <a:solidFill>
                  <a:srgbClr val="0070C0"/>
                </a:solidFill>
              </a:rPr>
              <a:t>GUIDE TO LICENSEES:</a:t>
            </a:r>
            <a:endParaRPr lang="en-US" altLang="ja-JP" sz="2800" dirty="0">
              <a:solidFill>
                <a:srgbClr val="0070C0"/>
              </a:solidFill>
            </a:endParaRPr>
          </a:p>
          <a:p>
            <a:pPr marL="457200" indent="-457200">
              <a:buFont typeface="Wingdings" panose="05000000000000000000" pitchFamily="2" charset="2"/>
              <a:buChar char="Ø"/>
            </a:pPr>
            <a:r>
              <a:rPr lang="en-US" altLang="ja-JP" sz="2400" dirty="0"/>
              <a:t>The NRA guides licensees to recognize and be reminded that the licensee bears primary responsibility for managing the nuclear facilities, while trying to achieve the harmonization of 3S and prompts them to take necessary measures. </a:t>
            </a:r>
            <a:endParaRPr lang="en-US" altLang="ja-JP" sz="2400" dirty="0" smtClean="0"/>
          </a:p>
        </p:txBody>
      </p:sp>
      <p:sp>
        <p:nvSpPr>
          <p:cNvPr id="2" name="角丸四角形 1"/>
          <p:cNvSpPr/>
          <p:nvPr/>
        </p:nvSpPr>
        <p:spPr>
          <a:xfrm>
            <a:off x="251520" y="2996952"/>
            <a:ext cx="8640960" cy="3359398"/>
          </a:xfrm>
          <a:prstGeom prst="roundRect">
            <a:avLst>
              <a:gd name="adj" fmla="val 5866"/>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rgbClr val="0070C0"/>
                </a:solidFill>
              </a:rPr>
              <a:t>Comparatively </a:t>
            </a:r>
            <a:r>
              <a:rPr lang="en-US" altLang="ja-JP" sz="2000" dirty="0">
                <a:solidFill>
                  <a:srgbClr val="0070C0"/>
                </a:solidFill>
              </a:rPr>
              <a:t>large-scale licensees (</a:t>
            </a:r>
            <a:r>
              <a:rPr lang="en-US" altLang="ja-JP" sz="2000" dirty="0" smtClean="0">
                <a:solidFill>
                  <a:srgbClr val="0070C0"/>
                </a:solidFill>
              </a:rPr>
              <a:t>Reactors, </a:t>
            </a:r>
            <a:r>
              <a:rPr lang="en-US" altLang="ja-JP" sz="2000" dirty="0">
                <a:solidFill>
                  <a:srgbClr val="0070C0"/>
                </a:solidFill>
              </a:rPr>
              <a:t>etc</a:t>
            </a:r>
            <a:r>
              <a:rPr lang="en-US" altLang="ja-JP" sz="2000" dirty="0" smtClean="0">
                <a:solidFill>
                  <a:srgbClr val="0070C0"/>
                </a:solidFill>
              </a:rPr>
              <a:t>.)</a:t>
            </a:r>
          </a:p>
          <a:p>
            <a:r>
              <a:rPr lang="en-US" altLang="ja-JP" sz="2000" dirty="0" smtClean="0">
                <a:solidFill>
                  <a:schemeClr val="tx1"/>
                </a:solidFill>
              </a:rPr>
              <a:t>provided </a:t>
            </a:r>
            <a:r>
              <a:rPr lang="en-US" altLang="ja-JP" sz="2000" dirty="0">
                <a:solidFill>
                  <a:schemeClr val="tx1"/>
                </a:solidFill>
              </a:rPr>
              <a:t>the procedure (e.g. check the documents, etc. with relevant divisions) to exclude the interference with other regulation measures in the stage of design by the office routine </a:t>
            </a:r>
            <a:r>
              <a:rPr lang="en-US" altLang="ja-JP" sz="2000" dirty="0" smtClean="0">
                <a:solidFill>
                  <a:schemeClr val="tx1"/>
                </a:solidFill>
              </a:rPr>
              <a:t>regulations. </a:t>
            </a:r>
          </a:p>
          <a:p>
            <a:endParaRPr lang="en-US" altLang="ja-JP" sz="2000" dirty="0" smtClean="0">
              <a:solidFill>
                <a:schemeClr val="tx1"/>
              </a:solidFill>
            </a:endParaRPr>
          </a:p>
          <a:p>
            <a:r>
              <a:rPr lang="en-US" altLang="ja-JP" sz="2000" dirty="0" smtClean="0">
                <a:solidFill>
                  <a:srgbClr val="0070C0"/>
                </a:solidFill>
              </a:rPr>
              <a:t>Comparatively </a:t>
            </a:r>
            <a:r>
              <a:rPr lang="en-US" altLang="ja-JP" sz="2000" dirty="0">
                <a:solidFill>
                  <a:srgbClr val="0070C0"/>
                </a:solidFill>
              </a:rPr>
              <a:t>small-scale licensees (University and use facilities, etc</a:t>
            </a:r>
            <a:r>
              <a:rPr lang="en-US" altLang="ja-JP" sz="2000" dirty="0" smtClean="0">
                <a:solidFill>
                  <a:srgbClr val="0070C0"/>
                </a:solidFill>
              </a:rPr>
              <a:t>.),</a:t>
            </a:r>
          </a:p>
          <a:p>
            <a:r>
              <a:rPr lang="en-US" altLang="ja-JP" sz="2000" dirty="0">
                <a:solidFill>
                  <a:schemeClr val="tx1"/>
                </a:solidFill>
              </a:rPr>
              <a:t>b</a:t>
            </a:r>
            <a:r>
              <a:rPr lang="en-US" altLang="ja-JP" sz="2000" dirty="0" smtClean="0">
                <a:solidFill>
                  <a:schemeClr val="tx1"/>
                </a:solidFill>
              </a:rPr>
              <a:t>ecause </a:t>
            </a:r>
            <a:r>
              <a:rPr lang="en-US" altLang="ja-JP" sz="2000" dirty="0">
                <a:solidFill>
                  <a:schemeClr val="tx1"/>
                </a:solidFill>
              </a:rPr>
              <a:t>limited staffs take charge of plural 3S measures, the interference with other regulation measures is excluded needless to provide the particular procedure</a:t>
            </a:r>
            <a:r>
              <a:rPr lang="en-US" altLang="ja-JP" sz="2000" dirty="0" smtClean="0">
                <a:solidFill>
                  <a:schemeClr val="tx1"/>
                </a:solidFill>
              </a:rPr>
              <a:t>.</a:t>
            </a:r>
            <a:endParaRPr lang="en-US" altLang="ja-JP" sz="2000" dirty="0">
              <a:solidFill>
                <a:schemeClr val="tx1"/>
              </a:solidFill>
            </a:endParaRPr>
          </a:p>
        </p:txBody>
      </p:sp>
    </p:spTree>
    <p:extLst>
      <p:ext uri="{BB962C8B-B14F-4D97-AF65-F5344CB8AC3E}">
        <p14:creationId xmlns:p14="http://schemas.microsoft.com/office/powerpoint/2010/main" val="206008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11</a:t>
            </a:fld>
            <a:endParaRPr kumimoji="1" lang="ja-JP" altLang="en-US"/>
          </a:p>
        </p:txBody>
      </p:sp>
      <p:sp>
        <p:nvSpPr>
          <p:cNvPr id="6" name="タイトル 1"/>
          <p:cNvSpPr>
            <a:spLocks noGrp="1"/>
          </p:cNvSpPr>
          <p:nvPr>
            <p:ph type="title"/>
          </p:nvPr>
        </p:nvSpPr>
        <p:spPr>
          <a:xfrm>
            <a:off x="0" y="233868"/>
            <a:ext cx="9144000" cy="764705"/>
          </a:xfrm>
        </p:spPr>
        <p:txBody>
          <a:bodyPr>
            <a:normAutofit/>
          </a:bodyPr>
          <a:lstStyle/>
          <a:p>
            <a:r>
              <a:rPr lang="en-US" altLang="ja-JP" sz="3600" dirty="0"/>
              <a:t>Measures </a:t>
            </a:r>
            <a:r>
              <a:rPr lang="en-US" altLang="ja-JP" sz="3600" dirty="0" smtClean="0"/>
              <a:t>5/5 </a:t>
            </a:r>
            <a:r>
              <a:rPr lang="en-US" altLang="ja-JP" sz="3600" dirty="0"/>
              <a:t>- Institutionalization</a:t>
            </a:r>
            <a:endParaRPr kumimoji="1" lang="ja-JP" altLang="en-US" sz="3600" dirty="0"/>
          </a:p>
        </p:txBody>
      </p:sp>
      <p:sp>
        <p:nvSpPr>
          <p:cNvPr id="7" name="正方形/長方形 6"/>
          <p:cNvSpPr/>
          <p:nvPr/>
        </p:nvSpPr>
        <p:spPr>
          <a:xfrm>
            <a:off x="251520" y="2123190"/>
            <a:ext cx="8640960" cy="3108543"/>
          </a:xfrm>
          <a:prstGeom prst="rect">
            <a:avLst/>
          </a:prstGeom>
        </p:spPr>
        <p:txBody>
          <a:bodyPr wrap="square">
            <a:spAutoFit/>
          </a:bodyPr>
          <a:lstStyle/>
          <a:p>
            <a:r>
              <a:rPr lang="en-US" altLang="ja-JP" sz="2800" dirty="0" smtClean="0">
                <a:solidFill>
                  <a:srgbClr val="0070C0"/>
                </a:solidFill>
              </a:rPr>
              <a:t>CONSIDERATION ABOUT INSTITUTIONALIZATION:</a:t>
            </a:r>
            <a:endParaRPr lang="en-US" altLang="ja-JP" sz="2800" dirty="0">
              <a:solidFill>
                <a:srgbClr val="0070C0"/>
              </a:solidFill>
            </a:endParaRPr>
          </a:p>
          <a:p>
            <a:pPr marL="457200" indent="-457200">
              <a:buFont typeface="Wingdings" panose="05000000000000000000" pitchFamily="2" charset="2"/>
              <a:buChar char="Ø"/>
            </a:pPr>
            <a:r>
              <a:rPr lang="en-US" altLang="ja-JP" sz="2400" dirty="0"/>
              <a:t>Reactor Regulation Act provides measures regarding 3S for ensuring the public safety associated with utilization of nuclear power. But because the provisions about these measures are not closely related, systematic measures are needed for making a connection with mutual provisions.</a:t>
            </a:r>
          </a:p>
          <a:p>
            <a:pPr marL="457200" indent="-457200">
              <a:buFont typeface="Wingdings" panose="05000000000000000000" pitchFamily="2" charset="2"/>
              <a:buChar char="Ø"/>
            </a:pPr>
            <a:r>
              <a:rPr lang="en-US" altLang="ja-JP" sz="2400" dirty="0"/>
              <a:t>The NRA will consider about institutionalization after accumulation of the experience regarding harmonization of 3S</a:t>
            </a:r>
            <a:r>
              <a:rPr lang="en-US" altLang="ja-JP" sz="2400" dirty="0" smtClean="0"/>
              <a:t>.</a:t>
            </a:r>
            <a:endParaRPr lang="en-US" altLang="ja-JP" sz="2400" dirty="0"/>
          </a:p>
        </p:txBody>
      </p:sp>
    </p:spTree>
    <p:extLst>
      <p:ext uri="{BB962C8B-B14F-4D97-AF65-F5344CB8AC3E}">
        <p14:creationId xmlns:p14="http://schemas.microsoft.com/office/powerpoint/2010/main" val="312741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12</a:t>
            </a:fld>
            <a:endParaRPr kumimoji="1" lang="ja-JP" altLang="en-US"/>
          </a:p>
        </p:txBody>
      </p:sp>
      <p:sp>
        <p:nvSpPr>
          <p:cNvPr id="3" name="タイトル 1"/>
          <p:cNvSpPr>
            <a:spLocks noGrp="1"/>
          </p:cNvSpPr>
          <p:nvPr>
            <p:ph type="title"/>
          </p:nvPr>
        </p:nvSpPr>
        <p:spPr>
          <a:xfrm>
            <a:off x="519336" y="2780928"/>
            <a:ext cx="8229600" cy="1143000"/>
          </a:xfrm>
        </p:spPr>
        <p:txBody>
          <a:bodyPr>
            <a:normAutofit fontScale="90000"/>
          </a:bodyPr>
          <a:lstStyle/>
          <a:p>
            <a:r>
              <a:rPr lang="en-US" altLang="ja-JP" dirty="0"/>
              <a:t>Thank y</a:t>
            </a:r>
            <a:r>
              <a:rPr lang="en-US" altLang="ja-JP" dirty="0" smtClean="0"/>
              <a:t>ou for</a:t>
            </a:r>
            <a:br>
              <a:rPr lang="en-US" altLang="ja-JP" dirty="0" smtClean="0"/>
            </a:br>
            <a:r>
              <a:rPr lang="en-US" altLang="ja-JP" dirty="0"/>
              <a:t>y</a:t>
            </a:r>
            <a:r>
              <a:rPr lang="en-US" altLang="ja-JP" dirty="0" smtClean="0"/>
              <a:t>our kind attention !</a:t>
            </a:r>
            <a:endParaRPr kumimoji="1" lang="ja-JP" altLang="en-US" dirty="0"/>
          </a:p>
        </p:txBody>
      </p:sp>
    </p:spTree>
    <p:extLst>
      <p:ext uri="{BB962C8B-B14F-4D97-AF65-F5344CB8AC3E}">
        <p14:creationId xmlns:p14="http://schemas.microsoft.com/office/powerpoint/2010/main" val="2593946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2</a:t>
            </a:fld>
            <a:endParaRPr kumimoji="1" lang="ja-JP" altLang="en-US"/>
          </a:p>
        </p:txBody>
      </p:sp>
      <p:sp>
        <p:nvSpPr>
          <p:cNvPr id="3" name="タイトル 1"/>
          <p:cNvSpPr>
            <a:spLocks noGrp="1"/>
          </p:cNvSpPr>
          <p:nvPr>
            <p:ph type="title"/>
          </p:nvPr>
        </p:nvSpPr>
        <p:spPr>
          <a:xfrm>
            <a:off x="0" y="24564"/>
            <a:ext cx="9144000" cy="1238342"/>
          </a:xfrm>
        </p:spPr>
        <p:txBody>
          <a:bodyPr>
            <a:noAutofit/>
          </a:bodyPr>
          <a:lstStyle/>
          <a:p>
            <a:r>
              <a:rPr lang="en-US" altLang="ja-JP" sz="3600" dirty="0">
                <a:latin typeface="Calibri" panose="020F0502020204030204" pitchFamily="34" charset="0"/>
                <a:cs typeface="Calibri" panose="020F0502020204030204" pitchFamily="34" charset="0"/>
              </a:rPr>
              <a:t>Ensuring Public </a:t>
            </a:r>
            <a:r>
              <a:rPr lang="en-US" altLang="ja-JP" sz="3600" dirty="0" smtClean="0">
                <a:latin typeface="Calibri" panose="020F0502020204030204" pitchFamily="34" charset="0"/>
                <a:cs typeface="Calibri" panose="020F0502020204030204" pitchFamily="34" charset="0"/>
              </a:rPr>
              <a:t>Safety</a:t>
            </a:r>
            <a:br>
              <a:rPr lang="en-US" altLang="ja-JP" sz="3600" dirty="0" smtClean="0">
                <a:latin typeface="Calibri" panose="020F0502020204030204" pitchFamily="34" charset="0"/>
                <a:cs typeface="Calibri" panose="020F0502020204030204" pitchFamily="34" charset="0"/>
              </a:rPr>
            </a:br>
            <a:r>
              <a:rPr lang="en-US" altLang="ja-JP" sz="3600" dirty="0">
                <a:latin typeface="Calibri" panose="020F0502020204030204" pitchFamily="34" charset="0"/>
                <a:cs typeface="Calibri" panose="020F0502020204030204" pitchFamily="34" charset="0"/>
              </a:rPr>
              <a:t>(Reactor Regulation Act)</a:t>
            </a:r>
            <a:endParaRPr kumimoji="1" lang="ja-JP" altLang="en-US" sz="3600" dirty="0">
              <a:latin typeface="Calibri" panose="020F0502020204030204" pitchFamily="34" charset="0"/>
              <a:cs typeface="Calibri" panose="020F0502020204030204" pitchFamily="34" charset="0"/>
            </a:endParaRPr>
          </a:p>
        </p:txBody>
      </p:sp>
      <p:sp>
        <p:nvSpPr>
          <p:cNvPr id="5" name="コンテンツ プレースホルダー 2">
            <a:extLst>
              <a:ext uri="{FF2B5EF4-FFF2-40B4-BE49-F238E27FC236}">
                <a16:creationId xmlns:a16="http://schemas.microsoft.com/office/drawing/2014/main" xmlns="" id="{85DC8DF3-7465-42BE-92A2-5F8FD12253FA}"/>
              </a:ext>
            </a:extLst>
          </p:cNvPr>
          <p:cNvSpPr txBox="1">
            <a:spLocks/>
          </p:cNvSpPr>
          <p:nvPr/>
        </p:nvSpPr>
        <p:spPr>
          <a:xfrm>
            <a:off x="125809" y="1551895"/>
            <a:ext cx="8892381" cy="4793704"/>
          </a:xfrm>
          <a:prstGeom prst="rect">
            <a:avLst/>
          </a:prstGeom>
        </p:spPr>
        <p:txBody>
          <a:bodyPr anchor="ctr">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60363" indent="-360363"/>
            <a:r>
              <a:rPr lang="en-US" altLang="ja-JP" sz="2400" kern="0" dirty="0" smtClean="0">
                <a:latin typeface="Calibri" panose="020F0502020204030204" pitchFamily="34" charset="0"/>
                <a:cs typeface="Calibri" panose="020F0502020204030204" pitchFamily="34" charset="0"/>
              </a:rPr>
              <a:t>Utilization of nuclear power contributes to the improvement of industrial development and living standard. On the other hand, it has a risk to harm public safety.</a:t>
            </a:r>
          </a:p>
          <a:p>
            <a:pPr marL="0" indent="0">
              <a:buNone/>
            </a:pPr>
            <a:endParaRPr lang="en-US" altLang="ja-JP" sz="1200" kern="0" dirty="0" smtClean="0">
              <a:latin typeface="Calibri" panose="020F0502020204030204" pitchFamily="34" charset="0"/>
              <a:cs typeface="Calibri" panose="020F0502020204030204" pitchFamily="34" charset="0"/>
            </a:endParaRPr>
          </a:p>
          <a:p>
            <a:pPr marL="360363" indent="-360363"/>
            <a:r>
              <a:rPr lang="en-US" altLang="ja-JP" sz="2400" kern="0" dirty="0" smtClean="0">
                <a:latin typeface="Calibri" panose="020F0502020204030204" pitchFamily="34" charset="0"/>
                <a:cs typeface="Calibri" panose="020F0502020204030204" pitchFamily="34" charset="0"/>
              </a:rPr>
              <a:t>“Act on the Regulation of Nuclear Source Material, Nuclear Fuel Material and Reactors” (Reactor Regulation Act) provides necessary regulations for the purpose of </a:t>
            </a:r>
            <a:r>
              <a:rPr lang="en-US" altLang="ja-JP" sz="2400" u="sng" kern="0" dirty="0">
                <a:solidFill>
                  <a:srgbClr val="FF0000"/>
                </a:solidFill>
                <a:latin typeface="Calibri" panose="020F0502020204030204" pitchFamily="34" charset="0"/>
                <a:cs typeface="Calibri" panose="020F0502020204030204" pitchFamily="34" charset="0"/>
              </a:rPr>
              <a:t>e</a:t>
            </a:r>
            <a:r>
              <a:rPr lang="en-US" altLang="ja-JP" sz="2400" u="sng" kern="0" dirty="0" smtClean="0">
                <a:solidFill>
                  <a:srgbClr val="FF0000"/>
                </a:solidFill>
                <a:latin typeface="Calibri" panose="020F0502020204030204" pitchFamily="34" charset="0"/>
                <a:cs typeface="Calibri" panose="020F0502020204030204" pitchFamily="34" charset="0"/>
              </a:rPr>
              <a:t>nsuring public safety</a:t>
            </a:r>
            <a:r>
              <a:rPr lang="en-US" altLang="ja-JP" sz="2400" kern="0" dirty="0" smtClean="0">
                <a:latin typeface="Calibri" panose="020F0502020204030204" pitchFamily="34" charset="0"/>
                <a:cs typeface="Calibri" panose="020F0502020204030204" pitchFamily="34" charset="0"/>
              </a:rPr>
              <a:t> by </a:t>
            </a:r>
          </a:p>
          <a:p>
            <a:pPr marL="711200">
              <a:buFont typeface="Wingdings" panose="05000000000000000000" pitchFamily="2" charset="2"/>
              <a:buChar char="Ø"/>
            </a:pPr>
            <a:r>
              <a:rPr lang="en-US" altLang="ja-JP" sz="2400" u="sng" kern="0" dirty="0">
                <a:solidFill>
                  <a:srgbClr val="FF0000"/>
                </a:solidFill>
                <a:latin typeface="Calibri" panose="020F0502020204030204" pitchFamily="34" charset="0"/>
                <a:cs typeface="Calibri" panose="020F0502020204030204" pitchFamily="34" charset="0"/>
              </a:rPr>
              <a:t>P</a:t>
            </a:r>
            <a:r>
              <a:rPr lang="en-US" altLang="ja-JP" sz="2400" u="sng" kern="0" dirty="0" smtClean="0">
                <a:solidFill>
                  <a:srgbClr val="FF0000"/>
                </a:solidFill>
                <a:latin typeface="Calibri" panose="020F0502020204030204" pitchFamily="34" charset="0"/>
                <a:cs typeface="Calibri" panose="020F0502020204030204" pitchFamily="34" charset="0"/>
              </a:rPr>
              <a:t>reventing hazards</a:t>
            </a:r>
            <a:r>
              <a:rPr lang="en-US" altLang="ja-JP" sz="2400" kern="0" dirty="0" smtClean="0">
                <a:latin typeface="Calibri" panose="020F0502020204030204" pitchFamily="34" charset="0"/>
                <a:cs typeface="Calibri" panose="020F0502020204030204" pitchFamily="34" charset="0"/>
              </a:rPr>
              <a:t> due to a severe accident at a nuclear facility </a:t>
            </a:r>
            <a:r>
              <a:rPr lang="en-US" altLang="ja-JP" sz="2400" u="sng" kern="0" dirty="0" smtClean="0">
                <a:solidFill>
                  <a:srgbClr val="FF0000"/>
                </a:solidFill>
                <a:latin typeface="Calibri" panose="020F0502020204030204" pitchFamily="34" charset="0"/>
                <a:cs typeface="Calibri" panose="020F0502020204030204" pitchFamily="34" charset="0"/>
              </a:rPr>
              <a:t>(SAFETY)</a:t>
            </a:r>
            <a:r>
              <a:rPr lang="en-US" altLang="ja-JP" sz="2400" kern="0" dirty="0" smtClean="0">
                <a:latin typeface="Calibri" panose="020F0502020204030204" pitchFamily="34" charset="0"/>
                <a:cs typeface="Calibri" panose="020F0502020204030204" pitchFamily="34" charset="0"/>
              </a:rPr>
              <a:t> </a:t>
            </a:r>
          </a:p>
          <a:p>
            <a:pPr marL="723900" indent="-360363">
              <a:buFont typeface="Wingdings" panose="05000000000000000000" pitchFamily="2" charset="2"/>
              <a:buChar char="Ø"/>
            </a:pPr>
            <a:r>
              <a:rPr lang="en-US" altLang="ja-JP" sz="2400" u="sng" kern="0" dirty="0" smtClean="0">
                <a:solidFill>
                  <a:srgbClr val="FF0000"/>
                </a:solidFill>
                <a:latin typeface="Calibri" panose="020F0502020204030204" pitchFamily="34" charset="0"/>
                <a:cs typeface="Calibri" panose="020F0502020204030204" pitchFamily="34" charset="0"/>
              </a:rPr>
              <a:t>Protecting nuclear fuel material (SECURITY)</a:t>
            </a:r>
            <a:endParaRPr lang="en-US" altLang="ja-JP" sz="2400" kern="0" dirty="0" smtClean="0">
              <a:latin typeface="Calibri" panose="020F0502020204030204" pitchFamily="34" charset="0"/>
              <a:cs typeface="Calibri" panose="020F0502020204030204" pitchFamily="34" charset="0"/>
            </a:endParaRPr>
          </a:p>
          <a:p>
            <a:pPr marL="723900" indent="-360363">
              <a:buFont typeface="Wingdings" panose="05000000000000000000" pitchFamily="2" charset="2"/>
              <a:buChar char="Ø"/>
            </a:pPr>
            <a:r>
              <a:rPr lang="en-US" altLang="ja-JP" sz="2400" u="sng" kern="0" dirty="0" err="1" smtClean="0">
                <a:solidFill>
                  <a:srgbClr val="FF0000"/>
                </a:solidFill>
                <a:latin typeface="Calibri" panose="020F0502020204030204" pitchFamily="34" charset="0"/>
                <a:cs typeface="Calibri" panose="020F0502020204030204" pitchFamily="34" charset="0"/>
              </a:rPr>
              <a:t>Fullfilling</a:t>
            </a:r>
            <a:r>
              <a:rPr lang="en-US" altLang="ja-JP" sz="2400" u="sng" kern="0" dirty="0" smtClean="0">
                <a:solidFill>
                  <a:srgbClr val="FF0000"/>
                </a:solidFill>
                <a:latin typeface="Calibri" panose="020F0502020204030204" pitchFamily="34" charset="0"/>
                <a:cs typeface="Calibri" panose="020F0502020204030204" pitchFamily="34" charset="0"/>
              </a:rPr>
              <a:t> obligations and commitments under international treaty and agreements (SAFEGUARDS)</a:t>
            </a:r>
            <a:endParaRPr lang="en-US" altLang="ja-JP" sz="2400" kern="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437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3</a:t>
            </a:fld>
            <a:endParaRPr kumimoji="1" lang="ja-JP" altLang="en-US"/>
          </a:p>
        </p:txBody>
      </p:sp>
      <p:sp>
        <p:nvSpPr>
          <p:cNvPr id="6" name="正方形/長方形 5"/>
          <p:cNvSpPr/>
          <p:nvPr/>
        </p:nvSpPr>
        <p:spPr>
          <a:xfrm>
            <a:off x="236848" y="614916"/>
            <a:ext cx="8712968" cy="830997"/>
          </a:xfrm>
          <a:prstGeom prst="rect">
            <a:avLst/>
          </a:prstGeom>
        </p:spPr>
        <p:txBody>
          <a:bodyPr wrap="square">
            <a:spAutoFit/>
          </a:bodyPr>
          <a:lstStyle/>
          <a:p>
            <a:pPr marL="449263" indent="-449263">
              <a:buFont typeface="Wingdings" panose="05000000000000000000" pitchFamily="2" charset="2"/>
              <a:buChar char="ü"/>
            </a:pPr>
            <a:r>
              <a:rPr lang="en-US" altLang="ja-JP" sz="2400" u="sng" dirty="0" smtClean="0">
                <a:solidFill>
                  <a:srgbClr val="FF0000"/>
                </a:solidFill>
                <a:ea typeface="+mj-ea"/>
              </a:rPr>
              <a:t>Nuclear Regulation Authority of Japan (NRA) </a:t>
            </a:r>
            <a:r>
              <a:rPr lang="en-US" altLang="ja-JP" sz="2400" u="sng" dirty="0">
                <a:solidFill>
                  <a:srgbClr val="FF0000"/>
                </a:solidFill>
                <a:ea typeface="+mj-ea"/>
              </a:rPr>
              <a:t>has </a:t>
            </a:r>
            <a:r>
              <a:rPr lang="en-US" altLang="ja-JP" sz="2400" u="sng" dirty="0" smtClean="0">
                <a:solidFill>
                  <a:srgbClr val="FF0000"/>
                </a:solidFill>
                <a:ea typeface="+mj-ea"/>
              </a:rPr>
              <a:t>jurisdiction </a:t>
            </a:r>
            <a:r>
              <a:rPr lang="en-US" altLang="ja-JP" sz="2400" u="sng" dirty="0">
                <a:solidFill>
                  <a:srgbClr val="FF0000"/>
                </a:solidFill>
                <a:ea typeface="+mj-ea"/>
              </a:rPr>
              <a:t>over </a:t>
            </a:r>
            <a:r>
              <a:rPr lang="en-US" altLang="ja-JP" sz="2400" u="sng" dirty="0" smtClean="0">
                <a:solidFill>
                  <a:srgbClr val="FF0000"/>
                </a:solidFill>
                <a:ea typeface="+mj-ea"/>
              </a:rPr>
              <a:t>3S regulation</a:t>
            </a:r>
            <a:r>
              <a:rPr lang="en-US" altLang="ja-JP" sz="2400" dirty="0" smtClean="0">
                <a:ea typeface="+mj-ea"/>
              </a:rPr>
              <a:t>.</a:t>
            </a:r>
            <a:endParaRPr lang="ja-JP" altLang="en-US" sz="2400" dirty="0">
              <a:ea typeface="+mj-ea"/>
            </a:endParaRPr>
          </a:p>
        </p:txBody>
      </p:sp>
      <p:graphicFrame>
        <p:nvGraphicFramePr>
          <p:cNvPr id="7" name="表 6"/>
          <p:cNvGraphicFramePr>
            <a:graphicFrameLocks noGrp="1"/>
          </p:cNvGraphicFramePr>
          <p:nvPr>
            <p:extLst>
              <p:ext uri="{D42A27DB-BD31-4B8C-83A1-F6EECF244321}">
                <p14:modId xmlns:p14="http://schemas.microsoft.com/office/powerpoint/2010/main" val="1725481706"/>
              </p:ext>
            </p:extLst>
          </p:nvPr>
        </p:nvGraphicFramePr>
        <p:xfrm>
          <a:off x="280188" y="4826809"/>
          <a:ext cx="8626288" cy="2011680"/>
        </p:xfrm>
        <a:graphic>
          <a:graphicData uri="http://schemas.openxmlformats.org/drawingml/2006/table">
            <a:tbl>
              <a:tblPr firstRow="1" bandRow="1">
                <a:tableStyleId>{2D5ABB26-0587-4C30-8999-92F81FD0307C}</a:tableStyleId>
              </a:tblPr>
              <a:tblGrid>
                <a:gridCol w="847218"/>
                <a:gridCol w="7779070"/>
              </a:tblGrid>
              <a:tr h="266615">
                <a:tc>
                  <a:txBody>
                    <a:bodyPr/>
                    <a:lstStyle/>
                    <a:p>
                      <a:r>
                        <a:rPr kumimoji="1" lang="en-US" altLang="ja-JP" sz="1800" dirty="0" smtClean="0"/>
                        <a:t>AEC</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METI</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MEXT</a:t>
                      </a:r>
                      <a:endParaRPr kumimoji="1" lang="ja-JP" alt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MOE</a:t>
                      </a:r>
                      <a:endParaRPr kumimoji="1" lang="ja-JP" alt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NISA</a:t>
                      </a:r>
                      <a:endParaRPr kumimoji="1" lang="ja-JP" alt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NSC</a:t>
                      </a:r>
                      <a:endParaRPr kumimoji="1" lang="ja-JP" alt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JNES</a:t>
                      </a:r>
                      <a:endParaRPr kumimoji="1" lang="ja-JP" altLang="en-US" sz="1800" dirty="0" smtClean="0"/>
                    </a:p>
                  </a:txBody>
                  <a:tcPr/>
                </a:tc>
                <a:tc>
                  <a:txBody>
                    <a:bodyPr/>
                    <a:lstStyle/>
                    <a:p>
                      <a:r>
                        <a:rPr kumimoji="1" lang="en-US" altLang="ja-JP" sz="1800" dirty="0" smtClean="0"/>
                        <a:t>: Atomic Energy Commission</a:t>
                      </a:r>
                    </a:p>
                    <a:p>
                      <a:r>
                        <a:rPr kumimoji="1" lang="en-US" altLang="ja-JP" sz="1800" dirty="0" smtClean="0"/>
                        <a:t>: Ministry of Economy, Trade and Industry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 Ministry of Education, Culture, Sports, Science and Technology</a:t>
                      </a:r>
                      <a:endParaRPr kumimoji="1" lang="ja-JP" alt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 Ministry</a:t>
                      </a:r>
                      <a:r>
                        <a:rPr kumimoji="1" lang="en-US" altLang="ja-JP" sz="1800" baseline="0" dirty="0" smtClean="0"/>
                        <a:t> of Environment</a:t>
                      </a:r>
                      <a:endParaRPr kumimoji="1" lang="ja-JP" alt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 Nuclear and Industrial Safety Agency (Abolished)</a:t>
                      </a:r>
                      <a:endParaRPr kumimoji="1" lang="ja-JP" alt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 Nuclear Safety Commission (Abolished)</a:t>
                      </a:r>
                      <a:endParaRPr kumimoji="1" lang="ja-JP" altLang="en-U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 Japan Nuclear Energy Safety Organization (Technical Support Office, Abolished)</a:t>
                      </a:r>
                      <a:endParaRPr kumimoji="1" lang="ja-JP" altLang="en-US" sz="1800" dirty="0" smtClean="0"/>
                    </a:p>
                  </a:txBody>
                  <a:tcPr/>
                </a:tc>
              </a:tr>
            </a:tbl>
          </a:graphicData>
        </a:graphic>
      </p:graphicFrame>
      <p:cxnSp>
        <p:nvCxnSpPr>
          <p:cNvPr id="8" name="直線コネクタ 7"/>
          <p:cNvCxnSpPr>
            <a:stCxn id="26" idx="2"/>
            <a:endCxn id="27" idx="0"/>
          </p:cNvCxnSpPr>
          <p:nvPr/>
        </p:nvCxnSpPr>
        <p:spPr>
          <a:xfrm>
            <a:off x="6381169" y="2108015"/>
            <a:ext cx="0" cy="137233"/>
          </a:xfrm>
          <a:prstGeom prst="line">
            <a:avLst/>
          </a:prstGeom>
          <a:ln w="31750">
            <a:solidFill>
              <a:schemeClr val="tx1"/>
            </a:solidFill>
            <a:prstDash val="sysDot"/>
            <a:tailEnd type="none"/>
          </a:ln>
        </p:spPr>
        <p:style>
          <a:lnRef idx="2">
            <a:schemeClr val="accent1"/>
          </a:lnRef>
          <a:fillRef idx="0">
            <a:schemeClr val="accent1"/>
          </a:fillRef>
          <a:effectRef idx="1">
            <a:schemeClr val="accent1"/>
          </a:effectRef>
          <a:fontRef idx="minor">
            <a:schemeClr val="tx1"/>
          </a:fontRef>
        </p:style>
      </p:cxnSp>
      <p:sp>
        <p:nvSpPr>
          <p:cNvPr id="9" name="右矢印 8"/>
          <p:cNvSpPr/>
          <p:nvPr/>
        </p:nvSpPr>
        <p:spPr>
          <a:xfrm>
            <a:off x="3237314" y="4289631"/>
            <a:ext cx="2281514" cy="377998"/>
          </a:xfrm>
          <a:prstGeom prst="rightArrow">
            <a:avLst/>
          </a:prstGeom>
          <a:solidFill>
            <a:srgbClr val="FFFF00"/>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j-lt"/>
            </a:endParaRPr>
          </a:p>
        </p:txBody>
      </p:sp>
      <p:sp>
        <p:nvSpPr>
          <p:cNvPr id="10" name="テキスト ボックス 9"/>
          <p:cNvSpPr txBox="1"/>
          <p:nvPr/>
        </p:nvSpPr>
        <p:spPr>
          <a:xfrm>
            <a:off x="4722853" y="3258061"/>
            <a:ext cx="901209" cy="307777"/>
          </a:xfrm>
          <a:prstGeom prst="rect">
            <a:avLst/>
          </a:prstGeom>
          <a:noFill/>
        </p:spPr>
        <p:txBody>
          <a:bodyPr wrap="none" rtlCol="0">
            <a:spAutoFit/>
          </a:bodyPr>
          <a:lstStyle/>
          <a:p>
            <a:r>
              <a:rPr kumimoji="1" lang="en-US" altLang="ja-JP" sz="1400" dirty="0" smtClean="0">
                <a:solidFill>
                  <a:srgbClr val="FF0000"/>
                </a:solidFill>
                <a:latin typeface="+mj-lt"/>
                <a:ea typeface="メイリオ" panose="020B0604030504040204" pitchFamily="50" charset="-128"/>
              </a:rPr>
              <a:t>Sep. 2012</a:t>
            </a:r>
            <a:endParaRPr kumimoji="1" lang="ja-JP" altLang="en-US" sz="1400" dirty="0">
              <a:solidFill>
                <a:srgbClr val="FF0000"/>
              </a:solidFill>
              <a:latin typeface="+mj-lt"/>
              <a:ea typeface="メイリオ" panose="020B0604030504040204" pitchFamily="50" charset="-128"/>
            </a:endParaRPr>
          </a:p>
        </p:txBody>
      </p:sp>
      <p:sp>
        <p:nvSpPr>
          <p:cNvPr id="11" name="テキスト ボックス 10"/>
          <p:cNvSpPr txBox="1"/>
          <p:nvPr/>
        </p:nvSpPr>
        <p:spPr>
          <a:xfrm>
            <a:off x="3987857" y="4562321"/>
            <a:ext cx="919995" cy="307777"/>
          </a:xfrm>
          <a:prstGeom prst="rect">
            <a:avLst/>
          </a:prstGeom>
          <a:noFill/>
        </p:spPr>
        <p:txBody>
          <a:bodyPr wrap="none" rtlCol="0">
            <a:spAutoFit/>
          </a:bodyPr>
          <a:lstStyle/>
          <a:p>
            <a:r>
              <a:rPr kumimoji="1" lang="en-US" altLang="ja-JP" sz="1400" dirty="0" smtClean="0">
                <a:solidFill>
                  <a:srgbClr val="FF0000"/>
                </a:solidFill>
                <a:latin typeface="+mj-lt"/>
                <a:ea typeface="メイリオ" panose="020B0604030504040204" pitchFamily="50" charset="-128"/>
              </a:rPr>
              <a:t>Mar. 2014</a:t>
            </a:r>
            <a:endParaRPr kumimoji="1" lang="ja-JP" altLang="en-US" sz="1400" dirty="0">
              <a:solidFill>
                <a:srgbClr val="FF0000"/>
              </a:solidFill>
              <a:latin typeface="+mj-lt"/>
              <a:ea typeface="メイリオ" panose="020B0604030504040204" pitchFamily="50" charset="-128"/>
            </a:endParaRPr>
          </a:p>
        </p:txBody>
      </p:sp>
      <p:sp>
        <p:nvSpPr>
          <p:cNvPr id="12" name="角丸四角形 11"/>
          <p:cNvSpPr/>
          <p:nvPr/>
        </p:nvSpPr>
        <p:spPr>
          <a:xfrm>
            <a:off x="76585" y="1487632"/>
            <a:ext cx="1521373" cy="618565"/>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mj-lt"/>
                <a:ea typeface="メイリオ" panose="020B0604030504040204" pitchFamily="50" charset="-128"/>
              </a:rPr>
              <a:t>MOE</a:t>
            </a:r>
            <a:endParaRPr kumimoji="1" lang="ja-JP" altLang="en-US" sz="2400" dirty="0">
              <a:solidFill>
                <a:schemeClr val="tx1"/>
              </a:solidFill>
              <a:latin typeface="+mj-lt"/>
              <a:ea typeface="メイリオ" panose="020B0604030504040204" pitchFamily="50" charset="-128"/>
            </a:endParaRPr>
          </a:p>
        </p:txBody>
      </p:sp>
      <p:sp>
        <p:nvSpPr>
          <p:cNvPr id="13" name="角丸四角形 12"/>
          <p:cNvSpPr/>
          <p:nvPr/>
        </p:nvSpPr>
        <p:spPr>
          <a:xfrm>
            <a:off x="76585" y="2249324"/>
            <a:ext cx="1521373" cy="88194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2400" dirty="0" smtClean="0">
                <a:solidFill>
                  <a:schemeClr val="tx1"/>
                </a:solidFill>
                <a:latin typeface="+mj-lt"/>
                <a:ea typeface="メイリオ" panose="020B0604030504040204" pitchFamily="50" charset="-128"/>
              </a:rPr>
              <a:t>AEC</a:t>
            </a:r>
            <a:endParaRPr kumimoji="1" lang="ja-JP" altLang="en-US" sz="2400" dirty="0">
              <a:solidFill>
                <a:schemeClr val="tx1"/>
              </a:solidFill>
              <a:latin typeface="+mj-lt"/>
              <a:ea typeface="メイリオ" panose="020B0604030504040204" pitchFamily="50" charset="-128"/>
            </a:endParaRPr>
          </a:p>
        </p:txBody>
      </p:sp>
      <p:sp>
        <p:nvSpPr>
          <p:cNvPr id="14" name="角丸四角形 13"/>
          <p:cNvSpPr/>
          <p:nvPr/>
        </p:nvSpPr>
        <p:spPr>
          <a:xfrm>
            <a:off x="172663" y="2696429"/>
            <a:ext cx="1329213" cy="38920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latin typeface="+mj-lt"/>
                <a:ea typeface="メイリオ" panose="020B0604030504040204" pitchFamily="50" charset="-128"/>
              </a:rPr>
              <a:t>Security</a:t>
            </a:r>
            <a:endParaRPr kumimoji="1" lang="ja-JP" altLang="en-US" sz="1600" dirty="0">
              <a:solidFill>
                <a:srgbClr val="0070C0"/>
              </a:solidFill>
              <a:latin typeface="+mj-lt"/>
              <a:ea typeface="メイリオ" panose="020B0604030504040204" pitchFamily="50" charset="-128"/>
            </a:endParaRPr>
          </a:p>
        </p:txBody>
      </p:sp>
      <p:sp>
        <p:nvSpPr>
          <p:cNvPr id="16" name="角丸四角形 15"/>
          <p:cNvSpPr/>
          <p:nvPr/>
        </p:nvSpPr>
        <p:spPr>
          <a:xfrm>
            <a:off x="76584" y="3270650"/>
            <a:ext cx="1521373" cy="82315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2400" dirty="0" smtClean="0">
                <a:solidFill>
                  <a:schemeClr val="tx1"/>
                </a:solidFill>
                <a:latin typeface="+mj-lt"/>
                <a:ea typeface="メイリオ" panose="020B0604030504040204" pitchFamily="50" charset="-128"/>
              </a:rPr>
              <a:t>NSC</a:t>
            </a:r>
            <a:endParaRPr kumimoji="1" lang="ja-JP" altLang="en-US" sz="2400" dirty="0">
              <a:solidFill>
                <a:schemeClr val="tx1"/>
              </a:solidFill>
              <a:latin typeface="+mj-lt"/>
              <a:ea typeface="メイリオ" panose="020B0604030504040204" pitchFamily="50" charset="-128"/>
            </a:endParaRPr>
          </a:p>
        </p:txBody>
      </p:sp>
      <p:sp>
        <p:nvSpPr>
          <p:cNvPr id="18" name="角丸四角形 17"/>
          <p:cNvSpPr/>
          <p:nvPr/>
        </p:nvSpPr>
        <p:spPr>
          <a:xfrm>
            <a:off x="160185" y="3663753"/>
            <a:ext cx="1329213" cy="38920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latin typeface="+mj-lt"/>
                <a:ea typeface="メイリオ" panose="020B0604030504040204" pitchFamily="50" charset="-128"/>
              </a:rPr>
              <a:t>2</a:t>
            </a:r>
            <a:r>
              <a:rPr kumimoji="1" lang="en-US" altLang="ja-JP" sz="1600" baseline="30000" dirty="0" smtClean="0">
                <a:solidFill>
                  <a:srgbClr val="0070C0"/>
                </a:solidFill>
                <a:latin typeface="+mj-lt"/>
                <a:ea typeface="メイリオ" panose="020B0604030504040204" pitchFamily="50" charset="-128"/>
              </a:rPr>
              <a:t>nd</a:t>
            </a:r>
            <a:r>
              <a:rPr kumimoji="1" lang="en-US" altLang="ja-JP" sz="1600" dirty="0" smtClean="0">
                <a:solidFill>
                  <a:srgbClr val="0070C0"/>
                </a:solidFill>
                <a:latin typeface="+mj-lt"/>
                <a:ea typeface="メイリオ" panose="020B0604030504040204" pitchFamily="50" charset="-128"/>
              </a:rPr>
              <a:t> Check</a:t>
            </a:r>
            <a:endParaRPr kumimoji="1" lang="ja-JP" altLang="en-US" sz="1600" dirty="0">
              <a:solidFill>
                <a:srgbClr val="0070C0"/>
              </a:solidFill>
              <a:latin typeface="+mj-lt"/>
              <a:ea typeface="メイリオ" panose="020B0604030504040204" pitchFamily="50" charset="-128"/>
            </a:endParaRPr>
          </a:p>
        </p:txBody>
      </p:sp>
      <p:sp>
        <p:nvSpPr>
          <p:cNvPr id="20" name="角丸四角形 19"/>
          <p:cNvSpPr/>
          <p:nvPr/>
        </p:nvSpPr>
        <p:spPr>
          <a:xfrm>
            <a:off x="1681557" y="1484042"/>
            <a:ext cx="1477895" cy="2609759"/>
          </a:xfrm>
          <a:prstGeom prst="roundRect">
            <a:avLst>
              <a:gd name="adj" fmla="val 743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2400" dirty="0">
              <a:solidFill>
                <a:schemeClr val="tx1"/>
              </a:solidFill>
              <a:latin typeface="+mj-lt"/>
              <a:ea typeface="メイリオ" panose="020B0604030504040204" pitchFamily="50" charset="-128"/>
            </a:endParaRPr>
          </a:p>
          <a:p>
            <a:pPr algn="ctr"/>
            <a:r>
              <a:rPr kumimoji="1" lang="en-US" altLang="ja-JP" sz="2400" dirty="0" smtClean="0">
                <a:solidFill>
                  <a:schemeClr val="tx1"/>
                </a:solidFill>
                <a:latin typeface="+mj-lt"/>
                <a:ea typeface="メイリオ" panose="020B0604030504040204" pitchFamily="50" charset="-128"/>
              </a:rPr>
              <a:t>METI</a:t>
            </a:r>
            <a:endParaRPr kumimoji="1" lang="ja-JP" altLang="en-US" sz="2400" dirty="0">
              <a:solidFill>
                <a:schemeClr val="tx1"/>
              </a:solidFill>
              <a:latin typeface="+mj-lt"/>
              <a:ea typeface="メイリオ" panose="020B0604030504040204" pitchFamily="50" charset="-128"/>
            </a:endParaRPr>
          </a:p>
        </p:txBody>
      </p:sp>
      <p:sp>
        <p:nvSpPr>
          <p:cNvPr id="21" name="角丸四角形 20"/>
          <p:cNvSpPr/>
          <p:nvPr/>
        </p:nvSpPr>
        <p:spPr>
          <a:xfrm>
            <a:off x="1758142" y="2556619"/>
            <a:ext cx="1325474" cy="1353737"/>
          </a:xfrm>
          <a:prstGeom prst="roundRect">
            <a:avLst>
              <a:gd name="adj" fmla="val 7379"/>
            </a:avLst>
          </a:prstGeom>
          <a:solidFill>
            <a:schemeClr val="accent6">
              <a:lumMod val="40000"/>
              <a:lumOff val="6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400" dirty="0" smtClean="0">
              <a:solidFill>
                <a:schemeClr val="tx1"/>
              </a:solidFill>
              <a:latin typeface="+mj-lt"/>
              <a:ea typeface="メイリオ" panose="020B0604030504040204" pitchFamily="50" charset="-128"/>
            </a:endParaRPr>
          </a:p>
          <a:p>
            <a:pPr algn="ctr"/>
            <a:r>
              <a:rPr kumimoji="1" lang="en-US" altLang="ja-JP" sz="2400" dirty="0" smtClean="0">
                <a:solidFill>
                  <a:schemeClr val="tx1"/>
                </a:solidFill>
                <a:latin typeface="+mj-lt"/>
                <a:ea typeface="メイリオ" panose="020B0604030504040204" pitchFamily="50" charset="-128"/>
              </a:rPr>
              <a:t>NISA</a:t>
            </a:r>
            <a:endParaRPr kumimoji="1" lang="ja-JP" altLang="en-US" sz="2400" dirty="0">
              <a:solidFill>
                <a:schemeClr val="tx1"/>
              </a:solidFill>
              <a:latin typeface="+mj-lt"/>
              <a:ea typeface="メイリオ" panose="020B0604030504040204" pitchFamily="50" charset="-128"/>
            </a:endParaRPr>
          </a:p>
        </p:txBody>
      </p:sp>
      <p:sp>
        <p:nvSpPr>
          <p:cNvPr id="22" name="角丸四角形 21"/>
          <p:cNvSpPr/>
          <p:nvPr/>
        </p:nvSpPr>
        <p:spPr>
          <a:xfrm>
            <a:off x="1767471" y="3418274"/>
            <a:ext cx="1300327" cy="38920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latin typeface="+mj-lt"/>
                <a:ea typeface="メイリオ" panose="020B0604030504040204" pitchFamily="50" charset="-128"/>
              </a:rPr>
              <a:t>Commercial</a:t>
            </a:r>
          </a:p>
          <a:p>
            <a:pPr algn="ctr"/>
            <a:r>
              <a:rPr lang="en-US" altLang="ja-JP" sz="1600" dirty="0" smtClean="0">
                <a:solidFill>
                  <a:srgbClr val="0070C0"/>
                </a:solidFill>
                <a:latin typeface="+mj-lt"/>
                <a:ea typeface="メイリオ" panose="020B0604030504040204" pitchFamily="50" charset="-128"/>
              </a:rPr>
              <a:t>Facilities</a:t>
            </a:r>
            <a:endParaRPr kumimoji="1" lang="ja-JP" altLang="en-US" sz="1600" dirty="0">
              <a:solidFill>
                <a:srgbClr val="0070C0"/>
              </a:solidFill>
              <a:latin typeface="+mj-lt"/>
              <a:ea typeface="メイリオ" panose="020B0604030504040204" pitchFamily="50" charset="-128"/>
            </a:endParaRPr>
          </a:p>
        </p:txBody>
      </p:sp>
      <p:sp>
        <p:nvSpPr>
          <p:cNvPr id="23" name="角丸四角形 22"/>
          <p:cNvSpPr/>
          <p:nvPr/>
        </p:nvSpPr>
        <p:spPr>
          <a:xfrm>
            <a:off x="1681557" y="4255120"/>
            <a:ext cx="1476353" cy="4764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mj-lt"/>
                <a:ea typeface="メイリオ" panose="020B0604030504040204" pitchFamily="50" charset="-128"/>
              </a:rPr>
              <a:t>JNES</a:t>
            </a:r>
            <a:endParaRPr kumimoji="1" lang="ja-JP" altLang="en-US" sz="2400" dirty="0">
              <a:solidFill>
                <a:schemeClr val="tx1"/>
              </a:solidFill>
              <a:latin typeface="+mj-lt"/>
              <a:ea typeface="メイリオ" panose="020B0604030504040204" pitchFamily="50" charset="-128"/>
            </a:endParaRPr>
          </a:p>
        </p:txBody>
      </p:sp>
      <p:sp>
        <p:nvSpPr>
          <p:cNvPr id="24" name="角丸四角形 23"/>
          <p:cNvSpPr/>
          <p:nvPr/>
        </p:nvSpPr>
        <p:spPr>
          <a:xfrm>
            <a:off x="3237314" y="1484042"/>
            <a:ext cx="1478702" cy="2609759"/>
          </a:xfrm>
          <a:prstGeom prst="roundRect">
            <a:avLst>
              <a:gd name="adj" fmla="val 743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2400" dirty="0">
              <a:solidFill>
                <a:schemeClr val="tx1"/>
              </a:solidFill>
              <a:latin typeface="+mj-lt"/>
              <a:ea typeface="メイリオ" panose="020B0604030504040204" pitchFamily="50" charset="-128"/>
            </a:endParaRPr>
          </a:p>
          <a:p>
            <a:pPr algn="ctr"/>
            <a:r>
              <a:rPr kumimoji="1" lang="en-US" altLang="ja-JP" sz="2400" dirty="0" smtClean="0">
                <a:solidFill>
                  <a:schemeClr val="tx1"/>
                </a:solidFill>
                <a:latin typeface="+mj-lt"/>
                <a:ea typeface="メイリオ" panose="020B0604030504040204" pitchFamily="50" charset="-128"/>
              </a:rPr>
              <a:t>MEXT</a:t>
            </a:r>
            <a:endParaRPr kumimoji="1" lang="ja-JP" altLang="en-US" sz="2400" dirty="0">
              <a:solidFill>
                <a:schemeClr val="tx1"/>
              </a:solidFill>
              <a:latin typeface="+mj-lt"/>
              <a:ea typeface="メイリオ" panose="020B0604030504040204" pitchFamily="50" charset="-128"/>
            </a:endParaRPr>
          </a:p>
        </p:txBody>
      </p:sp>
      <p:sp>
        <p:nvSpPr>
          <p:cNvPr id="25" name="角丸四角形 24"/>
          <p:cNvSpPr/>
          <p:nvPr/>
        </p:nvSpPr>
        <p:spPr>
          <a:xfrm>
            <a:off x="3328966" y="2539737"/>
            <a:ext cx="1309138" cy="1370619"/>
          </a:xfrm>
          <a:prstGeom prst="roundRect">
            <a:avLst>
              <a:gd name="adj" fmla="val 737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rgbClr val="0070C0"/>
                </a:solidFill>
                <a:latin typeface="+mj-lt"/>
                <a:ea typeface="メイリオ" panose="020B0604030504040204" pitchFamily="50" charset="-128"/>
              </a:rPr>
              <a:t>RR, RI,</a:t>
            </a:r>
          </a:p>
          <a:p>
            <a:pPr algn="ctr"/>
            <a:r>
              <a:rPr lang="en-US" altLang="ja-JP" sz="1600" dirty="0" smtClean="0">
                <a:solidFill>
                  <a:srgbClr val="0070C0"/>
                </a:solidFill>
                <a:latin typeface="+mj-lt"/>
                <a:ea typeface="メイリオ" panose="020B0604030504040204" pitchFamily="50" charset="-128"/>
              </a:rPr>
              <a:t>Safeguards,</a:t>
            </a:r>
          </a:p>
          <a:p>
            <a:pPr algn="ctr"/>
            <a:r>
              <a:rPr kumimoji="1" lang="en-US" altLang="ja-JP" sz="1600" dirty="0" smtClean="0">
                <a:solidFill>
                  <a:srgbClr val="0070C0"/>
                </a:solidFill>
                <a:latin typeface="+mj-lt"/>
                <a:ea typeface="メイリオ" panose="020B0604030504040204" pitchFamily="50" charset="-128"/>
              </a:rPr>
              <a:t>Monitoring</a:t>
            </a:r>
          </a:p>
        </p:txBody>
      </p:sp>
      <p:sp>
        <p:nvSpPr>
          <p:cNvPr id="26" name="角丸四角形 25"/>
          <p:cNvSpPr/>
          <p:nvPr/>
        </p:nvSpPr>
        <p:spPr>
          <a:xfrm>
            <a:off x="5630900" y="1489450"/>
            <a:ext cx="1500538" cy="618565"/>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mj-lt"/>
                <a:ea typeface="メイリオ" panose="020B0604030504040204" pitchFamily="50" charset="-128"/>
              </a:rPr>
              <a:t>MOE</a:t>
            </a:r>
            <a:endParaRPr kumimoji="1" lang="ja-JP" altLang="en-US" sz="2400" dirty="0">
              <a:solidFill>
                <a:schemeClr val="tx1"/>
              </a:solidFill>
              <a:latin typeface="+mj-lt"/>
              <a:ea typeface="メイリオ" panose="020B0604030504040204" pitchFamily="50" charset="-128"/>
            </a:endParaRPr>
          </a:p>
        </p:txBody>
      </p:sp>
      <p:sp>
        <p:nvSpPr>
          <p:cNvPr id="27" name="角丸四角形 26"/>
          <p:cNvSpPr/>
          <p:nvPr/>
        </p:nvSpPr>
        <p:spPr>
          <a:xfrm>
            <a:off x="5630900" y="2245248"/>
            <a:ext cx="1500538" cy="2485336"/>
          </a:xfrm>
          <a:prstGeom prst="roundRect">
            <a:avLst>
              <a:gd name="adj" fmla="val 737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mj-lt"/>
                <a:ea typeface="メイリオ" panose="020B0604030504040204" pitchFamily="50" charset="-128"/>
              </a:rPr>
              <a:t>NRA</a:t>
            </a:r>
          </a:p>
          <a:p>
            <a:pPr algn="ctr"/>
            <a:endParaRPr kumimoji="1" lang="en-US" altLang="ja-JP" sz="1600" dirty="0" smtClean="0">
              <a:solidFill>
                <a:schemeClr val="accent5"/>
              </a:solidFill>
              <a:latin typeface="+mj-lt"/>
              <a:ea typeface="メイリオ" panose="020B0604030504040204" pitchFamily="50" charset="-128"/>
            </a:endParaRPr>
          </a:p>
          <a:p>
            <a:pPr algn="ctr"/>
            <a:r>
              <a:rPr lang="en-US" altLang="ja-JP" sz="1600" u="sng" dirty="0" smtClean="0">
                <a:solidFill>
                  <a:srgbClr val="FF0000"/>
                </a:solidFill>
                <a:latin typeface="+mj-lt"/>
                <a:ea typeface="メイリオ" panose="020B0604030504040204" pitchFamily="50" charset="-128"/>
              </a:rPr>
              <a:t>Safety</a:t>
            </a:r>
            <a:r>
              <a:rPr lang="en-US" altLang="ja-JP" sz="1600" dirty="0" smtClean="0">
                <a:solidFill>
                  <a:srgbClr val="FF0000"/>
                </a:solidFill>
                <a:latin typeface="+mj-lt"/>
                <a:ea typeface="メイリオ" panose="020B0604030504040204" pitchFamily="50" charset="-128"/>
              </a:rPr>
              <a:t>,</a:t>
            </a:r>
          </a:p>
          <a:p>
            <a:pPr algn="ctr"/>
            <a:r>
              <a:rPr kumimoji="1" lang="en-US" altLang="ja-JP" sz="1600" u="sng" dirty="0" smtClean="0">
                <a:solidFill>
                  <a:srgbClr val="FF0000"/>
                </a:solidFill>
                <a:latin typeface="+mj-lt"/>
                <a:ea typeface="メイリオ" panose="020B0604030504040204" pitchFamily="50" charset="-128"/>
              </a:rPr>
              <a:t>Security</a:t>
            </a:r>
            <a:r>
              <a:rPr kumimoji="1" lang="en-US" altLang="ja-JP" sz="1600" dirty="0" smtClean="0">
                <a:solidFill>
                  <a:srgbClr val="FF0000"/>
                </a:solidFill>
                <a:latin typeface="+mj-lt"/>
                <a:ea typeface="メイリオ" panose="020B0604030504040204" pitchFamily="50" charset="-128"/>
              </a:rPr>
              <a:t>,</a:t>
            </a:r>
          </a:p>
          <a:p>
            <a:pPr algn="ctr"/>
            <a:r>
              <a:rPr lang="en-US" altLang="ja-JP" sz="1600" u="sng" dirty="0" smtClean="0">
                <a:solidFill>
                  <a:srgbClr val="FF0000"/>
                </a:solidFill>
                <a:latin typeface="+mj-lt"/>
                <a:ea typeface="メイリオ" panose="020B0604030504040204" pitchFamily="50" charset="-128"/>
              </a:rPr>
              <a:t>Safeguards</a:t>
            </a:r>
            <a:r>
              <a:rPr lang="en-US" altLang="ja-JP" sz="1600" dirty="0" smtClean="0">
                <a:solidFill>
                  <a:srgbClr val="FF0000"/>
                </a:solidFill>
                <a:latin typeface="+mj-lt"/>
                <a:ea typeface="メイリオ" panose="020B0604030504040204" pitchFamily="50" charset="-128"/>
              </a:rPr>
              <a:t>,</a:t>
            </a:r>
          </a:p>
          <a:p>
            <a:pPr algn="ctr"/>
            <a:r>
              <a:rPr kumimoji="1" lang="en-US" altLang="ja-JP" sz="1600" dirty="0" smtClean="0">
                <a:solidFill>
                  <a:srgbClr val="0070C0"/>
                </a:solidFill>
                <a:latin typeface="+mj-lt"/>
                <a:ea typeface="メイリオ" panose="020B0604030504040204" pitchFamily="50" charset="-128"/>
              </a:rPr>
              <a:t>Research,</a:t>
            </a:r>
          </a:p>
          <a:p>
            <a:pPr algn="ctr"/>
            <a:r>
              <a:rPr lang="en-US" altLang="ja-JP" sz="1600" dirty="0" smtClean="0">
                <a:solidFill>
                  <a:srgbClr val="0070C0"/>
                </a:solidFill>
                <a:latin typeface="+mj-lt"/>
                <a:ea typeface="メイリオ" panose="020B0604030504040204" pitchFamily="50" charset="-128"/>
              </a:rPr>
              <a:t>Training</a:t>
            </a:r>
            <a:endParaRPr kumimoji="1" lang="en-US" altLang="ja-JP" sz="1600" dirty="0" smtClean="0">
              <a:solidFill>
                <a:srgbClr val="0070C0"/>
              </a:solidFill>
              <a:latin typeface="+mj-lt"/>
              <a:ea typeface="メイリオ" panose="020B0604030504040204" pitchFamily="50" charset="-128"/>
            </a:endParaRPr>
          </a:p>
        </p:txBody>
      </p:sp>
      <p:cxnSp>
        <p:nvCxnSpPr>
          <p:cNvPr id="28" name="直線コネクタ 27"/>
          <p:cNvCxnSpPr/>
          <p:nvPr/>
        </p:nvCxnSpPr>
        <p:spPr>
          <a:xfrm>
            <a:off x="7300954" y="1340768"/>
            <a:ext cx="0" cy="294886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7470471" y="1489450"/>
            <a:ext cx="1479347" cy="616747"/>
          </a:xfrm>
          <a:prstGeom prst="roundRect">
            <a:avLst>
              <a:gd name="adj" fmla="val 743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mj-lt"/>
                <a:ea typeface="メイリオ" panose="020B0604030504040204" pitchFamily="50" charset="-128"/>
              </a:rPr>
              <a:t>AEC</a:t>
            </a:r>
            <a:endParaRPr kumimoji="1" lang="ja-JP" altLang="en-US" sz="2400" dirty="0">
              <a:solidFill>
                <a:schemeClr val="tx1"/>
              </a:solidFill>
              <a:latin typeface="+mj-lt"/>
              <a:ea typeface="メイリオ" panose="020B0604030504040204" pitchFamily="50" charset="-128"/>
            </a:endParaRPr>
          </a:p>
        </p:txBody>
      </p:sp>
      <p:sp>
        <p:nvSpPr>
          <p:cNvPr id="30" name="角丸四角形 29"/>
          <p:cNvSpPr/>
          <p:nvPr/>
        </p:nvSpPr>
        <p:spPr>
          <a:xfrm>
            <a:off x="7470469" y="2502916"/>
            <a:ext cx="1479347" cy="616747"/>
          </a:xfrm>
          <a:prstGeom prst="roundRect">
            <a:avLst>
              <a:gd name="adj" fmla="val 743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mj-lt"/>
                <a:ea typeface="メイリオ" panose="020B0604030504040204" pitchFamily="50" charset="-128"/>
              </a:rPr>
              <a:t>METI</a:t>
            </a:r>
            <a:endParaRPr kumimoji="1" lang="ja-JP" altLang="en-US" sz="2400" dirty="0">
              <a:solidFill>
                <a:schemeClr val="tx1"/>
              </a:solidFill>
              <a:latin typeface="+mj-lt"/>
              <a:ea typeface="メイリオ" panose="020B0604030504040204" pitchFamily="50" charset="-128"/>
            </a:endParaRPr>
          </a:p>
        </p:txBody>
      </p:sp>
      <p:sp>
        <p:nvSpPr>
          <p:cNvPr id="31" name="角丸四角形 30"/>
          <p:cNvSpPr/>
          <p:nvPr/>
        </p:nvSpPr>
        <p:spPr>
          <a:xfrm>
            <a:off x="7470469" y="3516383"/>
            <a:ext cx="1479347" cy="616747"/>
          </a:xfrm>
          <a:prstGeom prst="roundRect">
            <a:avLst>
              <a:gd name="adj" fmla="val 743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mj-lt"/>
                <a:ea typeface="メイリオ" panose="020B0604030504040204" pitchFamily="50" charset="-128"/>
              </a:rPr>
              <a:t>MEXT</a:t>
            </a:r>
            <a:endParaRPr kumimoji="1" lang="ja-JP" altLang="en-US" sz="2400" dirty="0">
              <a:solidFill>
                <a:schemeClr val="tx1"/>
              </a:solidFill>
              <a:latin typeface="+mj-lt"/>
              <a:ea typeface="メイリオ" panose="020B0604030504040204" pitchFamily="50" charset="-128"/>
            </a:endParaRPr>
          </a:p>
        </p:txBody>
      </p:sp>
      <p:cxnSp>
        <p:nvCxnSpPr>
          <p:cNvPr id="32" name="直線コネクタ 31"/>
          <p:cNvCxnSpPr>
            <a:stCxn id="20" idx="2"/>
            <a:endCxn id="23" idx="0"/>
          </p:cNvCxnSpPr>
          <p:nvPr/>
        </p:nvCxnSpPr>
        <p:spPr>
          <a:xfrm flipH="1">
            <a:off x="2419734" y="4093801"/>
            <a:ext cx="771" cy="161319"/>
          </a:xfrm>
          <a:prstGeom prst="line">
            <a:avLst/>
          </a:prstGeom>
          <a:ln w="31750">
            <a:solidFill>
              <a:schemeClr val="tx1"/>
            </a:solidFill>
            <a:prstDash val="sysDot"/>
            <a:tailEnd type="none"/>
          </a:ln>
        </p:spPr>
        <p:style>
          <a:lnRef idx="2">
            <a:schemeClr val="accent1"/>
          </a:lnRef>
          <a:fillRef idx="0">
            <a:schemeClr val="accent1"/>
          </a:fillRef>
          <a:effectRef idx="1">
            <a:schemeClr val="accent1"/>
          </a:effectRef>
          <a:fontRef idx="minor">
            <a:schemeClr val="tx1"/>
          </a:fontRef>
        </p:style>
      </p:cxnSp>
      <p:sp>
        <p:nvSpPr>
          <p:cNvPr id="33" name="右矢印 32"/>
          <p:cNvSpPr/>
          <p:nvPr/>
        </p:nvSpPr>
        <p:spPr>
          <a:xfrm>
            <a:off x="4807619" y="2406711"/>
            <a:ext cx="739604" cy="809409"/>
          </a:xfrm>
          <a:prstGeom prst="rightArrow">
            <a:avLst/>
          </a:prstGeom>
          <a:solidFill>
            <a:srgbClr val="FFFF00"/>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j-lt"/>
            </a:endParaRPr>
          </a:p>
        </p:txBody>
      </p:sp>
      <p:sp>
        <p:nvSpPr>
          <p:cNvPr id="34" name="タイトル 5"/>
          <p:cNvSpPr>
            <a:spLocks noGrp="1"/>
          </p:cNvSpPr>
          <p:nvPr>
            <p:ph type="title"/>
          </p:nvPr>
        </p:nvSpPr>
        <p:spPr>
          <a:xfrm>
            <a:off x="0" y="0"/>
            <a:ext cx="9144000" cy="611607"/>
          </a:xfrm>
        </p:spPr>
        <p:txBody>
          <a:bodyPr>
            <a:normAutofit/>
          </a:bodyPr>
          <a:lstStyle/>
          <a:p>
            <a:r>
              <a:rPr lang="en-US" sz="3200" dirty="0"/>
              <a:t>Integration of </a:t>
            </a:r>
            <a:r>
              <a:rPr lang="en-US" sz="3200" dirty="0" smtClean="0"/>
              <a:t>Nuclear Regulatory Functions</a:t>
            </a:r>
            <a:endParaRPr lang="en-US" sz="3200" dirty="0"/>
          </a:p>
        </p:txBody>
      </p:sp>
    </p:spTree>
    <p:extLst>
      <p:ext uri="{BB962C8B-B14F-4D97-AF65-F5344CB8AC3E}">
        <p14:creationId xmlns:p14="http://schemas.microsoft.com/office/powerpoint/2010/main" val="1564634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四角形: 角を丸くする 7">
            <a:extLst>
              <a:ext uri="{FF2B5EF4-FFF2-40B4-BE49-F238E27FC236}">
                <a16:creationId xmlns="" xmlns:a16="http://schemas.microsoft.com/office/drawing/2014/main" id="{011F7EED-372F-4696-A51D-5B9663BEEECA}"/>
              </a:ext>
            </a:extLst>
          </p:cNvPr>
          <p:cNvSpPr/>
          <p:nvPr/>
        </p:nvSpPr>
        <p:spPr>
          <a:xfrm>
            <a:off x="327803" y="4337952"/>
            <a:ext cx="8488394" cy="2331408"/>
          </a:xfrm>
          <a:prstGeom prst="roundRect">
            <a:avLst>
              <a:gd name="adj" fmla="val 3693"/>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600" dirty="0">
              <a:solidFill>
                <a:schemeClr val="tx1"/>
              </a:solidFill>
              <a:latin typeface="Calibri" panose="020F0502020204030204" pitchFamily="34" charset="0"/>
              <a:cs typeface="Calibri" panose="020F0502020204030204" pitchFamily="34" charset="0"/>
            </a:endParaRPr>
          </a:p>
          <a:p>
            <a:r>
              <a:rPr lang="en-US" altLang="ja-JP" sz="2000" dirty="0" smtClean="0">
                <a:solidFill>
                  <a:srgbClr val="0070C0"/>
                </a:solidFill>
                <a:latin typeface="Calibri" panose="020F0502020204030204" pitchFamily="34" charset="0"/>
                <a:cs typeface="Calibri" panose="020F0502020204030204" pitchFamily="34" charset="0"/>
              </a:rPr>
              <a:t>Code </a:t>
            </a:r>
            <a:r>
              <a:rPr lang="en-US" altLang="ja-JP" sz="2000" dirty="0">
                <a:solidFill>
                  <a:srgbClr val="0070C0"/>
                </a:solidFill>
                <a:latin typeface="Calibri" panose="020F0502020204030204" pitchFamily="34" charset="0"/>
                <a:cs typeface="Calibri" panose="020F0502020204030204" pitchFamily="34" charset="0"/>
              </a:rPr>
              <a:t>of Conduct 8. </a:t>
            </a:r>
            <a:r>
              <a:rPr lang="en-US" altLang="ja-JP" sz="2000" u="sng" dirty="0" smtClean="0">
                <a:solidFill>
                  <a:srgbClr val="0070C0"/>
                </a:solidFill>
                <a:latin typeface="Calibri" panose="020F0502020204030204" pitchFamily="34" charset="0"/>
                <a:cs typeface="Calibri" panose="020F0502020204030204" pitchFamily="34" charset="0"/>
              </a:rPr>
              <a:t>HARMONIZATION WITH NUCLEAR SECURITY</a:t>
            </a:r>
            <a:endParaRPr lang="en-US" altLang="ja-JP" sz="2000" u="sng" dirty="0">
              <a:solidFill>
                <a:srgbClr val="0070C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altLang="ja-JP" sz="2000" dirty="0">
                <a:solidFill>
                  <a:schemeClr val="tx1"/>
                </a:solidFill>
                <a:latin typeface="Calibri" panose="020F0502020204030204" pitchFamily="34" charset="0"/>
                <a:cs typeface="Calibri" panose="020F0502020204030204" pitchFamily="34" charset="0"/>
              </a:rPr>
              <a:t>It should be recognized that nuclear safety and nuclear security are not exist independently and depend and </a:t>
            </a:r>
            <a:r>
              <a:rPr lang="en-US" altLang="ja-JP" sz="2000" dirty="0" smtClean="0">
                <a:solidFill>
                  <a:schemeClr val="tx1"/>
                </a:solidFill>
                <a:latin typeface="Calibri" panose="020F0502020204030204" pitchFamily="34" charset="0"/>
                <a:cs typeface="Calibri" panose="020F0502020204030204" pitchFamily="34" charset="0"/>
              </a:rPr>
              <a:t>interfere </a:t>
            </a:r>
            <a:r>
              <a:rPr lang="en-US" altLang="ja-JP" sz="2000" dirty="0">
                <a:solidFill>
                  <a:schemeClr val="tx1"/>
                </a:solidFill>
                <a:latin typeface="Calibri" panose="020F0502020204030204" pitchFamily="34" charset="0"/>
                <a:cs typeface="Calibri" panose="020F0502020204030204" pitchFamily="34" charset="0"/>
              </a:rPr>
              <a:t>each other. The staff </a:t>
            </a:r>
            <a:r>
              <a:rPr lang="en-US" altLang="ja-JP" sz="2000" dirty="0" smtClean="0">
                <a:solidFill>
                  <a:schemeClr val="tx1"/>
                </a:solidFill>
                <a:latin typeface="Calibri" panose="020F0502020204030204" pitchFamily="34" charset="0"/>
                <a:cs typeface="Calibri" panose="020F0502020204030204" pitchFamily="34" charset="0"/>
              </a:rPr>
              <a:t>who are engaged with nuclear safety or security </a:t>
            </a:r>
            <a:r>
              <a:rPr lang="en-US" altLang="ja-JP" sz="2000" dirty="0">
                <a:solidFill>
                  <a:schemeClr val="tx1"/>
                </a:solidFill>
                <a:latin typeface="Calibri" panose="020F0502020204030204" pitchFamily="34" charset="0"/>
                <a:cs typeface="Calibri" panose="020F0502020204030204" pitchFamily="34" charset="0"/>
              </a:rPr>
              <a:t>must respect mutual principle and make efforts to harmonize both </a:t>
            </a:r>
            <a:r>
              <a:rPr lang="en-US" altLang="ja-JP" sz="2000" dirty="0" smtClean="0">
                <a:solidFill>
                  <a:schemeClr val="tx1"/>
                </a:solidFill>
                <a:latin typeface="Calibri" panose="020F0502020204030204" pitchFamily="34" charset="0"/>
                <a:cs typeface="Calibri" panose="020F0502020204030204" pitchFamily="34" charset="0"/>
              </a:rPr>
              <a:t>measures, and executive staff </a:t>
            </a:r>
            <a:r>
              <a:rPr lang="en-US" altLang="ja-JP" sz="2000" dirty="0">
                <a:solidFill>
                  <a:schemeClr val="tx1"/>
                </a:solidFill>
                <a:latin typeface="Calibri" panose="020F0502020204030204" pitchFamily="34" charset="0"/>
                <a:cs typeface="Calibri" panose="020F0502020204030204" pitchFamily="34" charset="0"/>
              </a:rPr>
              <a:t>must select the most suitable method</a:t>
            </a:r>
            <a:r>
              <a:rPr lang="en-US" altLang="ja-JP" sz="2000" dirty="0" smtClean="0">
                <a:solidFill>
                  <a:schemeClr val="tx1"/>
                </a:solidFill>
                <a:latin typeface="Calibri" panose="020F0502020204030204" pitchFamily="34" charset="0"/>
                <a:cs typeface="Calibri" panose="020F0502020204030204" pitchFamily="34" charset="0"/>
              </a:rPr>
              <a:t>.</a:t>
            </a:r>
            <a:endParaRPr lang="en-US" altLang="ja-JP" sz="2000" dirty="0">
              <a:solidFill>
                <a:schemeClr val="tx1"/>
              </a:solidFill>
              <a:latin typeface="Calibri" panose="020F0502020204030204" pitchFamily="34" charset="0"/>
              <a:cs typeface="Calibri" panose="020F0502020204030204" pitchFamily="34" charset="0"/>
            </a:endParaRPr>
          </a:p>
        </p:txBody>
      </p:sp>
      <p:sp>
        <p:nvSpPr>
          <p:cNvPr id="11" name="タイトル 1">
            <a:extLst>
              <a:ext uri="{FF2B5EF4-FFF2-40B4-BE49-F238E27FC236}">
                <a16:creationId xmlns="" xmlns:a16="http://schemas.microsoft.com/office/drawing/2014/main" id="{B4466ECD-E0DE-48DC-A51D-81AA2BA709EB}"/>
              </a:ext>
            </a:extLst>
          </p:cNvPr>
          <p:cNvSpPr txBox="1">
            <a:spLocks/>
          </p:cNvSpPr>
          <p:nvPr/>
        </p:nvSpPr>
        <p:spPr bwMode="auto">
          <a:xfrm>
            <a:off x="0" y="-1"/>
            <a:ext cx="9144000" cy="628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charset="0"/>
                <a:cs typeface="ＭＳ Ｐゴシック" charset="0"/>
              </a:defRPr>
            </a:lvl2pPr>
            <a:lvl3pPr algn="ctr" rtl="0" eaLnBrk="1" fontAlgn="base" hangingPunct="1">
              <a:spcBef>
                <a:spcPct val="0"/>
              </a:spcBef>
              <a:spcAft>
                <a:spcPct val="0"/>
              </a:spcAft>
              <a:defRPr kumimoji="1" sz="4400">
                <a:solidFill>
                  <a:schemeClr val="tx2"/>
                </a:solidFill>
                <a:latin typeface="Arial" charset="0"/>
                <a:ea typeface="ＭＳ Ｐゴシック" charset="0"/>
                <a:cs typeface="ＭＳ Ｐゴシック" charset="0"/>
              </a:defRPr>
            </a:lvl3pPr>
            <a:lvl4pPr algn="ctr" rtl="0" eaLnBrk="1" fontAlgn="base" hangingPunct="1">
              <a:spcBef>
                <a:spcPct val="0"/>
              </a:spcBef>
              <a:spcAft>
                <a:spcPct val="0"/>
              </a:spcAft>
              <a:defRPr kumimoji="1" sz="4400">
                <a:solidFill>
                  <a:schemeClr val="tx2"/>
                </a:solidFill>
                <a:latin typeface="Arial" charset="0"/>
                <a:ea typeface="ＭＳ Ｐゴシック" charset="0"/>
                <a:cs typeface="ＭＳ Ｐゴシック" charset="0"/>
              </a:defRPr>
            </a:lvl4pPr>
            <a:lvl5pPr algn="ctr" rtl="0" eaLnBrk="1" fontAlgn="base" hangingPunct="1">
              <a:spcBef>
                <a:spcPct val="0"/>
              </a:spcBef>
              <a:spcAft>
                <a:spcPct val="0"/>
              </a:spcAft>
              <a:defRPr kumimoji="1"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kumimoji="1" sz="4400">
                <a:solidFill>
                  <a:schemeClr val="tx2"/>
                </a:solidFill>
                <a:latin typeface="Arial" charset="0"/>
                <a:ea typeface="ＭＳ Ｐゴシック" charset="0"/>
                <a:cs typeface="ＭＳ Ｐゴシック" charset="0"/>
              </a:defRPr>
            </a:lvl6pPr>
            <a:lvl7pPr marL="914400" algn="ctr" rtl="0" eaLnBrk="1" fontAlgn="base" hangingPunct="1">
              <a:spcBef>
                <a:spcPct val="0"/>
              </a:spcBef>
              <a:spcAft>
                <a:spcPct val="0"/>
              </a:spcAft>
              <a:defRPr kumimoji="1" sz="4400">
                <a:solidFill>
                  <a:schemeClr val="tx2"/>
                </a:solidFill>
                <a:latin typeface="Arial" charset="0"/>
                <a:ea typeface="ＭＳ Ｐゴシック" charset="0"/>
                <a:cs typeface="ＭＳ Ｐゴシック" charset="0"/>
              </a:defRPr>
            </a:lvl7pPr>
            <a:lvl8pPr marL="1371600" algn="ctr" rtl="0" eaLnBrk="1" fontAlgn="base" hangingPunct="1">
              <a:spcBef>
                <a:spcPct val="0"/>
              </a:spcBef>
              <a:spcAft>
                <a:spcPct val="0"/>
              </a:spcAft>
              <a:defRPr kumimoji="1" sz="4400">
                <a:solidFill>
                  <a:schemeClr val="tx2"/>
                </a:solidFill>
                <a:latin typeface="Arial" charset="0"/>
                <a:ea typeface="ＭＳ Ｐゴシック" charset="0"/>
                <a:cs typeface="ＭＳ Ｐゴシック" charset="0"/>
              </a:defRPr>
            </a:lvl8pPr>
            <a:lvl9pPr marL="1828800" algn="ctr" rtl="0" eaLnBrk="1" fontAlgn="base" hangingPunct="1">
              <a:spcBef>
                <a:spcPct val="0"/>
              </a:spcBef>
              <a:spcAft>
                <a:spcPct val="0"/>
              </a:spcAft>
              <a:defRPr kumimoji="1" sz="4400">
                <a:solidFill>
                  <a:schemeClr val="tx2"/>
                </a:solidFill>
                <a:latin typeface="Arial" charset="0"/>
                <a:ea typeface="ＭＳ Ｐゴシック" charset="0"/>
                <a:cs typeface="ＭＳ Ｐゴシック" charset="0"/>
              </a:defRPr>
            </a:lvl9pPr>
          </a:lstStyle>
          <a:p>
            <a:r>
              <a:rPr lang="en-US" altLang="ja-JP" sz="3600" kern="0" dirty="0" smtClean="0">
                <a:solidFill>
                  <a:schemeClr val="tx1"/>
                </a:solidFill>
                <a:latin typeface="Calibri" panose="020F0502020204030204" pitchFamily="34" charset="0"/>
                <a:cs typeface="Calibri" panose="020F0502020204030204" pitchFamily="34" charset="0"/>
              </a:rPr>
              <a:t>NRA's </a:t>
            </a:r>
            <a:r>
              <a:rPr lang="en-US" altLang="ja-JP" sz="3600" kern="0" dirty="0">
                <a:solidFill>
                  <a:schemeClr val="tx1"/>
                </a:solidFill>
                <a:latin typeface="Calibri" panose="020F0502020204030204" pitchFamily="34" charset="0"/>
                <a:cs typeface="Calibri" panose="020F0502020204030204" pitchFamily="34" charset="0"/>
              </a:rPr>
              <a:t>Code of Conduct</a:t>
            </a:r>
            <a:endParaRPr lang="ja-JP" altLang="en-US" sz="3600" kern="0" dirty="0">
              <a:solidFill>
                <a:schemeClr val="tx1"/>
              </a:solidFill>
              <a:latin typeface="Calibri" panose="020F0502020204030204" pitchFamily="34" charset="0"/>
              <a:cs typeface="Calibri" panose="020F0502020204030204" pitchFamily="34" charset="0"/>
            </a:endParaRPr>
          </a:p>
        </p:txBody>
      </p:sp>
      <p:sp>
        <p:nvSpPr>
          <p:cNvPr id="12" name="四角形: 角を丸くする 2">
            <a:extLst>
              <a:ext uri="{FF2B5EF4-FFF2-40B4-BE49-F238E27FC236}">
                <a16:creationId xmlns="" xmlns:a16="http://schemas.microsoft.com/office/drawing/2014/main" id="{15544AA8-102E-4995-B89E-F0F59D904C99}"/>
              </a:ext>
            </a:extLst>
          </p:cNvPr>
          <p:cNvSpPr/>
          <p:nvPr/>
        </p:nvSpPr>
        <p:spPr>
          <a:xfrm>
            <a:off x="327803" y="4122288"/>
            <a:ext cx="8488394" cy="431332"/>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latin typeface="Calibri" panose="020F0502020204030204" pitchFamily="34" charset="0"/>
                <a:cs typeface="Calibri" panose="020F0502020204030204" pitchFamily="34" charset="0"/>
              </a:rPr>
              <a:t>NRA’s declaration for nuclear safety culture (May. 2015) (Abstract)</a:t>
            </a:r>
            <a:endParaRPr kumimoji="1" lang="ja-JP" altLang="en-US" sz="2000" dirty="0">
              <a:latin typeface="Calibri" panose="020F0502020204030204" pitchFamily="34" charset="0"/>
              <a:cs typeface="Calibri" panose="020F0502020204030204" pitchFamily="34" charset="0"/>
            </a:endParaRPr>
          </a:p>
        </p:txBody>
      </p:sp>
      <p:sp>
        <p:nvSpPr>
          <p:cNvPr id="13" name="四角形: 角を丸くする 20">
            <a:extLst>
              <a:ext uri="{FF2B5EF4-FFF2-40B4-BE49-F238E27FC236}">
                <a16:creationId xmlns="" xmlns:a16="http://schemas.microsoft.com/office/drawing/2014/main" id="{280FF207-A750-4E19-8939-4EC1EE696C22}"/>
              </a:ext>
            </a:extLst>
          </p:cNvPr>
          <p:cNvSpPr/>
          <p:nvPr/>
        </p:nvSpPr>
        <p:spPr>
          <a:xfrm>
            <a:off x="327803" y="1984160"/>
            <a:ext cx="8488394" cy="2002341"/>
          </a:xfrm>
          <a:prstGeom prst="roundRect">
            <a:avLst>
              <a:gd name="adj" fmla="val 3693"/>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600" dirty="0">
              <a:solidFill>
                <a:schemeClr val="tx1"/>
              </a:solidFill>
              <a:latin typeface="Calibri" panose="020F0502020204030204" pitchFamily="34" charset="0"/>
              <a:cs typeface="Calibri" panose="020F0502020204030204" pitchFamily="34" charset="0"/>
            </a:endParaRPr>
          </a:p>
          <a:p>
            <a:r>
              <a:rPr lang="en-US" altLang="ja-JP" sz="2000" dirty="0">
                <a:solidFill>
                  <a:srgbClr val="0070C0"/>
                </a:solidFill>
                <a:latin typeface="Calibri" panose="020F0502020204030204" pitchFamily="34" charset="0"/>
                <a:cs typeface="Calibri" panose="020F0502020204030204" pitchFamily="34" charset="0"/>
              </a:rPr>
              <a:t>Code of Conduct 2. </a:t>
            </a:r>
            <a:r>
              <a:rPr lang="en-US" altLang="ja-JP" sz="2000" u="sng" dirty="0" smtClean="0">
                <a:solidFill>
                  <a:srgbClr val="0070C0"/>
                </a:solidFill>
                <a:latin typeface="Calibri" panose="020F0502020204030204" pitchFamily="34" charset="0"/>
                <a:cs typeface="Calibri" panose="020F0502020204030204" pitchFamily="34" charset="0"/>
              </a:rPr>
              <a:t>HARMONIZATION WITH SAFETY</a:t>
            </a:r>
            <a:endParaRPr lang="en-US" altLang="ja-JP" sz="2000" u="sng" dirty="0">
              <a:solidFill>
                <a:srgbClr val="0070C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altLang="ja-JP" sz="2000" dirty="0">
                <a:solidFill>
                  <a:schemeClr val="tx1"/>
                </a:solidFill>
                <a:latin typeface="Calibri" panose="020F0502020204030204" pitchFamily="34" charset="0"/>
                <a:cs typeface="Calibri" panose="020F0502020204030204" pitchFamily="34" charset="0"/>
              </a:rPr>
              <a:t>It should be recognized that nuclear security and nuclear safety are not </a:t>
            </a:r>
            <a:r>
              <a:rPr lang="en-US" altLang="ja-JP" sz="2000" dirty="0" smtClean="0">
                <a:solidFill>
                  <a:schemeClr val="tx1"/>
                </a:solidFill>
                <a:latin typeface="Calibri" panose="020F0502020204030204" pitchFamily="34" charset="0"/>
                <a:cs typeface="Calibri" panose="020F0502020204030204" pitchFamily="34" charset="0"/>
              </a:rPr>
              <a:t>existing </a:t>
            </a:r>
            <a:r>
              <a:rPr lang="en-US" altLang="ja-JP" sz="2000" dirty="0">
                <a:solidFill>
                  <a:schemeClr val="tx1"/>
                </a:solidFill>
                <a:latin typeface="Calibri" panose="020F0502020204030204" pitchFamily="34" charset="0"/>
                <a:cs typeface="Calibri" panose="020F0502020204030204" pitchFamily="34" charset="0"/>
              </a:rPr>
              <a:t>independently </a:t>
            </a:r>
            <a:r>
              <a:rPr lang="en-US" altLang="ja-JP" sz="2000" dirty="0" smtClean="0">
                <a:solidFill>
                  <a:schemeClr val="tx1"/>
                </a:solidFill>
                <a:latin typeface="Calibri" panose="020F0502020204030204" pitchFamily="34" charset="0"/>
                <a:cs typeface="Calibri" panose="020F0502020204030204" pitchFamily="34" charset="0"/>
              </a:rPr>
              <a:t>but depending </a:t>
            </a:r>
            <a:r>
              <a:rPr lang="en-US" altLang="ja-JP" sz="2000" dirty="0">
                <a:solidFill>
                  <a:schemeClr val="tx1"/>
                </a:solidFill>
                <a:latin typeface="Calibri" panose="020F0502020204030204" pitchFamily="34" charset="0"/>
                <a:cs typeface="Calibri" panose="020F0502020204030204" pitchFamily="34" charset="0"/>
              </a:rPr>
              <a:t>and </a:t>
            </a:r>
            <a:r>
              <a:rPr lang="en-US" altLang="ja-JP" sz="2000" dirty="0" smtClean="0">
                <a:solidFill>
                  <a:schemeClr val="tx1"/>
                </a:solidFill>
                <a:latin typeface="Calibri" panose="020F0502020204030204" pitchFamily="34" charset="0"/>
                <a:cs typeface="Calibri" panose="020F0502020204030204" pitchFamily="34" charset="0"/>
              </a:rPr>
              <a:t>interfering with </a:t>
            </a:r>
            <a:r>
              <a:rPr lang="en-US" altLang="ja-JP" sz="2000" dirty="0">
                <a:solidFill>
                  <a:schemeClr val="tx1"/>
                </a:solidFill>
                <a:latin typeface="Calibri" panose="020F0502020204030204" pitchFamily="34" charset="0"/>
                <a:cs typeface="Calibri" panose="020F0502020204030204" pitchFamily="34" charset="0"/>
              </a:rPr>
              <a:t>each other. The </a:t>
            </a:r>
            <a:r>
              <a:rPr lang="en-US" altLang="ja-JP" sz="2000" dirty="0" smtClean="0">
                <a:solidFill>
                  <a:schemeClr val="tx1"/>
                </a:solidFill>
                <a:latin typeface="Calibri" panose="020F0502020204030204" pitchFamily="34" charset="0"/>
                <a:cs typeface="Calibri" panose="020F0502020204030204" pitchFamily="34" charset="0"/>
              </a:rPr>
              <a:t>staff </a:t>
            </a:r>
            <a:r>
              <a:rPr lang="en-US" altLang="ja-JP" sz="2000" dirty="0">
                <a:solidFill>
                  <a:schemeClr val="tx1"/>
                </a:solidFill>
                <a:latin typeface="Calibri" panose="020F0502020204030204" pitchFamily="34" charset="0"/>
                <a:cs typeface="Calibri" panose="020F0502020204030204" pitchFamily="34" charset="0"/>
              </a:rPr>
              <a:t>must make efforts to harmonize both </a:t>
            </a:r>
            <a:r>
              <a:rPr lang="en-US" altLang="ja-JP" sz="2000" dirty="0" smtClean="0">
                <a:solidFill>
                  <a:schemeClr val="tx1"/>
                </a:solidFill>
                <a:latin typeface="Calibri" panose="020F0502020204030204" pitchFamily="34" charset="0"/>
                <a:cs typeface="Calibri" panose="020F0502020204030204" pitchFamily="34" charset="0"/>
              </a:rPr>
              <a:t>measures and executive staff </a:t>
            </a:r>
            <a:r>
              <a:rPr lang="en-US" altLang="ja-JP" sz="2000" dirty="0">
                <a:solidFill>
                  <a:schemeClr val="tx1"/>
                </a:solidFill>
                <a:latin typeface="Calibri" panose="020F0502020204030204" pitchFamily="34" charset="0"/>
                <a:cs typeface="Calibri" panose="020F0502020204030204" pitchFamily="34" charset="0"/>
              </a:rPr>
              <a:t>must select the most suitable method.</a:t>
            </a:r>
          </a:p>
        </p:txBody>
      </p:sp>
      <p:sp>
        <p:nvSpPr>
          <p:cNvPr id="14" name="四角形: 角を丸くする 21">
            <a:extLst>
              <a:ext uri="{FF2B5EF4-FFF2-40B4-BE49-F238E27FC236}">
                <a16:creationId xmlns="" xmlns:a16="http://schemas.microsoft.com/office/drawing/2014/main" id="{DC026757-34E3-42AC-9E7A-022A363CB8C4}"/>
              </a:ext>
            </a:extLst>
          </p:cNvPr>
          <p:cNvSpPr/>
          <p:nvPr/>
        </p:nvSpPr>
        <p:spPr>
          <a:xfrm>
            <a:off x="327803" y="1772816"/>
            <a:ext cx="8488394" cy="422689"/>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latin typeface="Calibri" panose="020F0502020204030204" pitchFamily="34" charset="0"/>
                <a:cs typeface="Calibri" panose="020F0502020204030204" pitchFamily="34" charset="0"/>
              </a:rPr>
              <a:t>NRA’s code of conduct for nuclear security culture (Jan. 2015) (Abstract)</a:t>
            </a:r>
            <a:endParaRPr kumimoji="1" lang="ja-JP" altLang="en-US" sz="2000" dirty="0">
              <a:latin typeface="Calibri" panose="020F0502020204030204" pitchFamily="34" charset="0"/>
              <a:cs typeface="Calibri" panose="020F0502020204030204" pitchFamily="34" charset="0"/>
            </a:endParaRPr>
          </a:p>
        </p:txBody>
      </p:sp>
      <p:sp>
        <p:nvSpPr>
          <p:cNvPr id="15" name="正方形/長方形 14"/>
          <p:cNvSpPr/>
          <p:nvPr/>
        </p:nvSpPr>
        <p:spPr>
          <a:xfrm>
            <a:off x="323528" y="764704"/>
            <a:ext cx="8496944" cy="830997"/>
          </a:xfrm>
          <a:prstGeom prst="rect">
            <a:avLst/>
          </a:prstGeom>
        </p:spPr>
        <p:txBody>
          <a:bodyPr wrap="square">
            <a:spAutoFit/>
          </a:bodyPr>
          <a:lstStyle/>
          <a:p>
            <a:pPr marL="449263" indent="-449263">
              <a:buFont typeface="Wingdings" panose="05000000000000000000" pitchFamily="2" charset="2"/>
              <a:buChar char="ü"/>
            </a:pPr>
            <a:r>
              <a:rPr lang="en-US" altLang="ja-JP" sz="2400" dirty="0">
                <a:latin typeface="Calibri" panose="020F0502020204030204" pitchFamily="34" charset="0"/>
                <a:ea typeface="+mj-ea"/>
                <a:cs typeface="Calibri" panose="020F0502020204030204" pitchFamily="34" charset="0"/>
              </a:rPr>
              <a:t>NRA's code of conduct mentions to </a:t>
            </a:r>
            <a:r>
              <a:rPr lang="en-US" altLang="ja-JP" sz="2400" u="sng" dirty="0">
                <a:solidFill>
                  <a:srgbClr val="FF0000"/>
                </a:solidFill>
                <a:latin typeface="Calibri" panose="020F0502020204030204" pitchFamily="34" charset="0"/>
                <a:ea typeface="+mj-ea"/>
                <a:cs typeface="Calibri" panose="020F0502020204030204" pitchFamily="34" charset="0"/>
              </a:rPr>
              <a:t>harmonize nuclear safety with nuclear </a:t>
            </a:r>
            <a:r>
              <a:rPr lang="en-US" altLang="ja-JP" sz="2400" u="sng" dirty="0" smtClean="0">
                <a:solidFill>
                  <a:srgbClr val="FF0000"/>
                </a:solidFill>
                <a:latin typeface="Calibri" panose="020F0502020204030204" pitchFamily="34" charset="0"/>
                <a:ea typeface="+mj-ea"/>
                <a:cs typeface="Calibri" panose="020F0502020204030204" pitchFamily="34" charset="0"/>
              </a:rPr>
              <a:t>security</a:t>
            </a:r>
            <a:r>
              <a:rPr lang="en-US" altLang="ja-JP" sz="2400" dirty="0">
                <a:latin typeface="Calibri" panose="020F0502020204030204" pitchFamily="34" charset="0"/>
                <a:ea typeface="+mj-ea"/>
                <a:cs typeface="Calibri" panose="020F0502020204030204" pitchFamily="34" charset="0"/>
              </a:rPr>
              <a:t> </a:t>
            </a:r>
            <a:r>
              <a:rPr lang="en-US" altLang="ja-JP" sz="2400" dirty="0" smtClean="0">
                <a:latin typeface="Calibri" panose="020F0502020204030204" pitchFamily="34" charset="0"/>
                <a:ea typeface="+mj-ea"/>
                <a:cs typeface="Calibri" panose="020F0502020204030204" pitchFamily="34" charset="0"/>
              </a:rPr>
              <a:t>for NRA staff.</a:t>
            </a:r>
          </a:p>
        </p:txBody>
      </p:sp>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4</a:t>
            </a:fld>
            <a:endParaRPr kumimoji="1" lang="ja-JP" altLang="en-US"/>
          </a:p>
        </p:txBody>
      </p:sp>
    </p:spTree>
    <p:extLst>
      <p:ext uri="{BB962C8B-B14F-4D97-AF65-F5344CB8AC3E}">
        <p14:creationId xmlns:p14="http://schemas.microsoft.com/office/powerpoint/2010/main" val="313753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5</a:t>
            </a:fld>
            <a:endParaRPr kumimoji="1" lang="ja-JP" altLang="en-US"/>
          </a:p>
        </p:txBody>
      </p:sp>
      <p:sp>
        <p:nvSpPr>
          <p:cNvPr id="6" name="タイトル 1"/>
          <p:cNvSpPr>
            <a:spLocks noGrp="1"/>
          </p:cNvSpPr>
          <p:nvPr>
            <p:ph type="title"/>
          </p:nvPr>
        </p:nvSpPr>
        <p:spPr>
          <a:xfrm>
            <a:off x="0" y="-1"/>
            <a:ext cx="9144000" cy="764705"/>
          </a:xfrm>
        </p:spPr>
        <p:txBody>
          <a:bodyPr>
            <a:normAutofit/>
          </a:bodyPr>
          <a:lstStyle/>
          <a:p>
            <a:r>
              <a:rPr kumimoji="1" lang="en-US" altLang="ja-JP" sz="3600" dirty="0" smtClean="0"/>
              <a:t>Example of Interference</a:t>
            </a:r>
            <a:endParaRPr kumimoji="1" lang="ja-JP" altLang="en-US" sz="3600" dirty="0"/>
          </a:p>
        </p:txBody>
      </p:sp>
      <p:sp>
        <p:nvSpPr>
          <p:cNvPr id="7" name="正方形/長方形 6"/>
          <p:cNvSpPr/>
          <p:nvPr/>
        </p:nvSpPr>
        <p:spPr>
          <a:xfrm>
            <a:off x="251520" y="764704"/>
            <a:ext cx="8640960" cy="6047809"/>
          </a:xfrm>
          <a:prstGeom prst="rect">
            <a:avLst/>
          </a:prstGeom>
        </p:spPr>
        <p:txBody>
          <a:bodyPr wrap="square">
            <a:spAutoFit/>
          </a:bodyPr>
          <a:lstStyle/>
          <a:p>
            <a:r>
              <a:rPr lang="en-US" altLang="ja-JP" sz="2000" dirty="0" smtClean="0">
                <a:solidFill>
                  <a:srgbClr val="0070C0"/>
                </a:solidFill>
              </a:rPr>
              <a:t>SAFETY </a:t>
            </a:r>
            <a:r>
              <a:rPr lang="ja-JP" altLang="en-US" sz="2000" dirty="0" smtClean="0">
                <a:solidFill>
                  <a:srgbClr val="0070C0"/>
                </a:solidFill>
              </a:rPr>
              <a:t>→</a:t>
            </a:r>
            <a:r>
              <a:rPr lang="en-US" altLang="ja-JP" sz="2000" dirty="0" smtClean="0">
                <a:solidFill>
                  <a:srgbClr val="0070C0"/>
                </a:solidFill>
              </a:rPr>
              <a:t> SECURITY</a:t>
            </a:r>
          </a:p>
          <a:p>
            <a:pPr marL="444500" indent="-444500">
              <a:buFont typeface="Wingdings" panose="05000000000000000000" pitchFamily="2" charset="2"/>
              <a:buChar char="ü"/>
            </a:pPr>
            <a:r>
              <a:rPr lang="en-US" altLang="ja-JP" sz="2000" dirty="0"/>
              <a:t>The measure which the ground of the peripheral protected area is plastered by mortar for a fire protection connects in the state which tends to get over a barrier in the border of the peripheral protected area</a:t>
            </a:r>
            <a:r>
              <a:rPr lang="en-US" altLang="ja-JP" sz="2000" dirty="0" smtClean="0"/>
              <a:t>.</a:t>
            </a:r>
          </a:p>
          <a:p>
            <a:endParaRPr lang="en-US" altLang="ja-JP" sz="900" dirty="0" smtClean="0"/>
          </a:p>
          <a:p>
            <a:r>
              <a:rPr lang="en-US" altLang="ja-JP" sz="2000" dirty="0" smtClean="0">
                <a:solidFill>
                  <a:srgbClr val="0070C0"/>
                </a:solidFill>
              </a:rPr>
              <a:t>SECURITY </a:t>
            </a:r>
            <a:r>
              <a:rPr lang="ja-JP" altLang="en-US" sz="2000" dirty="0" smtClean="0">
                <a:solidFill>
                  <a:srgbClr val="0070C0"/>
                </a:solidFill>
              </a:rPr>
              <a:t>→ </a:t>
            </a:r>
            <a:r>
              <a:rPr lang="en-US" altLang="ja-JP" sz="2000" dirty="0" smtClean="0">
                <a:solidFill>
                  <a:srgbClr val="0070C0"/>
                </a:solidFill>
              </a:rPr>
              <a:t>SAFETY</a:t>
            </a:r>
            <a:endParaRPr lang="en-US" altLang="ja-JP" sz="2000" dirty="0">
              <a:solidFill>
                <a:srgbClr val="0070C0"/>
              </a:solidFill>
            </a:endParaRPr>
          </a:p>
          <a:p>
            <a:pPr marL="444500" indent="-444500">
              <a:buFont typeface="Wingdings" panose="05000000000000000000" pitchFamily="2" charset="2"/>
              <a:buChar char="ü"/>
            </a:pPr>
            <a:r>
              <a:rPr lang="en-US" altLang="ja-JP" sz="2000" dirty="0"/>
              <a:t>Replacement of a door of the central control room for making sure of delayed performance has an influence on the shielding performance and earthquake resisting, etc. of the central control room</a:t>
            </a:r>
            <a:r>
              <a:rPr lang="en-US" altLang="ja-JP" sz="2000" dirty="0" smtClean="0"/>
              <a:t>.</a:t>
            </a:r>
          </a:p>
          <a:p>
            <a:endParaRPr lang="en-US" altLang="ja-JP" sz="900" dirty="0"/>
          </a:p>
          <a:p>
            <a:r>
              <a:rPr lang="en-US" altLang="ja-JP" sz="2000" dirty="0">
                <a:solidFill>
                  <a:srgbClr val="0070C0"/>
                </a:solidFill>
              </a:rPr>
              <a:t>SAFETY </a:t>
            </a:r>
            <a:r>
              <a:rPr lang="ja-JP" altLang="en-US" sz="2000" dirty="0">
                <a:solidFill>
                  <a:srgbClr val="0070C0"/>
                </a:solidFill>
              </a:rPr>
              <a:t>→</a:t>
            </a:r>
            <a:r>
              <a:rPr lang="en-US" altLang="ja-JP" sz="2000" dirty="0">
                <a:solidFill>
                  <a:srgbClr val="0070C0"/>
                </a:solidFill>
              </a:rPr>
              <a:t> SECURITY</a:t>
            </a:r>
          </a:p>
          <a:p>
            <a:pPr marL="444500" indent="-444500">
              <a:buFont typeface="Wingdings" panose="05000000000000000000" pitchFamily="2" charset="2"/>
              <a:buChar char="ü"/>
            </a:pPr>
            <a:r>
              <a:rPr lang="en-US" altLang="ja-JP" sz="2000" dirty="0"/>
              <a:t>The aseismic reinforcing work in the facilities causes visual field defect of inspection monitor</a:t>
            </a:r>
            <a:r>
              <a:rPr lang="en-US" altLang="ja-JP" sz="2000" dirty="0" smtClean="0"/>
              <a:t>.</a:t>
            </a:r>
          </a:p>
          <a:p>
            <a:endParaRPr lang="en-US" altLang="ja-JP" sz="900" dirty="0"/>
          </a:p>
          <a:p>
            <a:r>
              <a:rPr lang="en-US" altLang="ja-JP" sz="2000" dirty="0">
                <a:solidFill>
                  <a:srgbClr val="0070C0"/>
                </a:solidFill>
              </a:rPr>
              <a:t>SECURITY </a:t>
            </a:r>
            <a:r>
              <a:rPr lang="ja-JP" altLang="en-US" sz="2000" dirty="0">
                <a:solidFill>
                  <a:srgbClr val="0070C0"/>
                </a:solidFill>
              </a:rPr>
              <a:t>→ </a:t>
            </a:r>
            <a:r>
              <a:rPr lang="en-US" altLang="ja-JP" sz="2000" dirty="0">
                <a:solidFill>
                  <a:srgbClr val="0070C0"/>
                </a:solidFill>
              </a:rPr>
              <a:t>SAFETY</a:t>
            </a:r>
          </a:p>
          <a:p>
            <a:pPr marL="444500" indent="-444500">
              <a:buFont typeface="Wingdings" panose="05000000000000000000" pitchFamily="2" charset="2"/>
              <a:buChar char="ü"/>
            </a:pPr>
            <a:r>
              <a:rPr lang="en-US" altLang="ja-JP" sz="2000" dirty="0"/>
              <a:t>The licensee cannot give the photograph filmed by an IAEA inspector, because the information regarding physical protection is included in this photograph</a:t>
            </a:r>
            <a:r>
              <a:rPr lang="en-US" altLang="ja-JP" sz="2000" dirty="0" smtClean="0"/>
              <a:t>.</a:t>
            </a:r>
          </a:p>
          <a:p>
            <a:endParaRPr lang="en-US" altLang="ja-JP" sz="900" dirty="0"/>
          </a:p>
          <a:p>
            <a:r>
              <a:rPr lang="en-US" altLang="ja-JP" sz="2000" dirty="0">
                <a:solidFill>
                  <a:srgbClr val="0070C0"/>
                </a:solidFill>
              </a:rPr>
              <a:t>SECURITY </a:t>
            </a:r>
            <a:r>
              <a:rPr lang="ja-JP" altLang="en-US" sz="2000" dirty="0">
                <a:solidFill>
                  <a:srgbClr val="0070C0"/>
                </a:solidFill>
              </a:rPr>
              <a:t>→ </a:t>
            </a:r>
            <a:r>
              <a:rPr lang="en-US" altLang="ja-JP" sz="2000" dirty="0">
                <a:solidFill>
                  <a:srgbClr val="0070C0"/>
                </a:solidFill>
              </a:rPr>
              <a:t>SAFETY</a:t>
            </a:r>
          </a:p>
          <a:p>
            <a:pPr marL="444500" indent="-444500">
              <a:buFont typeface="Wingdings" panose="05000000000000000000" pitchFamily="2" charset="2"/>
              <a:buChar char="ü"/>
            </a:pPr>
            <a:r>
              <a:rPr lang="en-US" altLang="ja-JP" sz="2000" dirty="0"/>
              <a:t>The fire caused by a monitoring device has an influence on safety in facilities.</a:t>
            </a:r>
            <a:endParaRPr lang="en-US" altLang="ja-JP" sz="2000" dirty="0" smtClean="0"/>
          </a:p>
        </p:txBody>
      </p:sp>
    </p:spTree>
    <p:extLst>
      <p:ext uri="{BB962C8B-B14F-4D97-AF65-F5344CB8AC3E}">
        <p14:creationId xmlns:p14="http://schemas.microsoft.com/office/powerpoint/2010/main" val="929836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6</a:t>
            </a:fld>
            <a:endParaRPr kumimoji="1" lang="ja-JP" altLang="en-US"/>
          </a:p>
        </p:txBody>
      </p:sp>
      <p:sp>
        <p:nvSpPr>
          <p:cNvPr id="5" name="タイトル 1"/>
          <p:cNvSpPr>
            <a:spLocks noGrp="1"/>
          </p:cNvSpPr>
          <p:nvPr>
            <p:ph type="title"/>
          </p:nvPr>
        </p:nvSpPr>
        <p:spPr>
          <a:xfrm>
            <a:off x="251520" y="2780928"/>
            <a:ext cx="8640960" cy="1143000"/>
          </a:xfrm>
        </p:spPr>
        <p:txBody>
          <a:bodyPr>
            <a:normAutofit/>
          </a:bodyPr>
          <a:lstStyle/>
          <a:p>
            <a:r>
              <a:rPr lang="en-US" altLang="ja-JP" dirty="0" smtClean="0"/>
              <a:t>Measures for Harmonization of 3S</a:t>
            </a:r>
            <a:endParaRPr kumimoji="1" lang="ja-JP" altLang="en-US" dirty="0"/>
          </a:p>
        </p:txBody>
      </p:sp>
    </p:spTree>
    <p:extLst>
      <p:ext uri="{BB962C8B-B14F-4D97-AF65-F5344CB8AC3E}">
        <p14:creationId xmlns:p14="http://schemas.microsoft.com/office/powerpoint/2010/main" val="1044965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7</a:t>
            </a:fld>
            <a:endParaRPr kumimoji="1" lang="ja-JP" altLang="en-US"/>
          </a:p>
        </p:txBody>
      </p:sp>
      <p:sp>
        <p:nvSpPr>
          <p:cNvPr id="6" name="タイトル 1"/>
          <p:cNvSpPr>
            <a:spLocks noGrp="1"/>
          </p:cNvSpPr>
          <p:nvPr>
            <p:ph type="title"/>
          </p:nvPr>
        </p:nvSpPr>
        <p:spPr>
          <a:xfrm>
            <a:off x="0" y="-1"/>
            <a:ext cx="9144000" cy="764705"/>
          </a:xfrm>
        </p:spPr>
        <p:txBody>
          <a:bodyPr>
            <a:normAutofit/>
          </a:bodyPr>
          <a:lstStyle/>
          <a:p>
            <a:r>
              <a:rPr kumimoji="1" lang="en-US" altLang="ja-JP" sz="3600" dirty="0" smtClean="0"/>
              <a:t>Measures 1/5 - Review</a:t>
            </a:r>
            <a:endParaRPr kumimoji="1" lang="ja-JP" altLang="en-US" sz="3600" dirty="0"/>
          </a:p>
        </p:txBody>
      </p:sp>
      <p:sp>
        <p:nvSpPr>
          <p:cNvPr id="7" name="正方形/長方形 6"/>
          <p:cNvSpPr/>
          <p:nvPr/>
        </p:nvSpPr>
        <p:spPr>
          <a:xfrm>
            <a:off x="251520" y="1093371"/>
            <a:ext cx="8640960" cy="5262979"/>
          </a:xfrm>
          <a:prstGeom prst="rect">
            <a:avLst/>
          </a:prstGeom>
        </p:spPr>
        <p:txBody>
          <a:bodyPr wrap="square">
            <a:spAutoFit/>
          </a:bodyPr>
          <a:lstStyle/>
          <a:p>
            <a:r>
              <a:rPr lang="en-US" altLang="ja-JP" sz="2800" dirty="0" smtClean="0">
                <a:solidFill>
                  <a:srgbClr val="0070C0"/>
                </a:solidFill>
              </a:rPr>
              <a:t>INFORMATION SHARING:</a:t>
            </a:r>
            <a:endParaRPr lang="en-US" altLang="ja-JP" sz="2800" dirty="0">
              <a:solidFill>
                <a:srgbClr val="0070C0"/>
              </a:solidFill>
            </a:endParaRPr>
          </a:p>
          <a:p>
            <a:pPr marL="457200" indent="-457200">
              <a:buFont typeface="Wingdings" panose="05000000000000000000" pitchFamily="2" charset="2"/>
              <a:buChar char="Ø"/>
            </a:pPr>
            <a:r>
              <a:rPr lang="en-US" altLang="ja-JP" sz="2800" dirty="0" smtClean="0"/>
              <a:t>The </a:t>
            </a:r>
            <a:r>
              <a:rPr lang="en-US" altLang="ja-JP" sz="2800" dirty="0"/>
              <a:t>information regarding nuclear safety and security (e.g. installation of the new system, </a:t>
            </a:r>
            <a:r>
              <a:rPr lang="en-US" altLang="ja-JP" sz="2800" dirty="0" smtClean="0"/>
              <a:t>remodeling </a:t>
            </a:r>
            <a:r>
              <a:rPr lang="en-US" altLang="ja-JP" sz="2800" dirty="0"/>
              <a:t>of existing facilities and change of operational procedures, etc.) is shared with relevant divisions.</a:t>
            </a:r>
          </a:p>
          <a:p>
            <a:endParaRPr lang="en-US" altLang="ja-JP" sz="2800" dirty="0">
              <a:solidFill>
                <a:srgbClr val="0070C0"/>
              </a:solidFill>
            </a:endParaRPr>
          </a:p>
          <a:p>
            <a:r>
              <a:rPr lang="en-US" altLang="ja-JP" sz="2800" dirty="0" smtClean="0">
                <a:solidFill>
                  <a:srgbClr val="0070C0"/>
                </a:solidFill>
              </a:rPr>
              <a:t>COORDINATION TO AVOID INTERFERENCE:</a:t>
            </a:r>
            <a:endParaRPr lang="en-US" altLang="ja-JP" sz="2800" dirty="0">
              <a:solidFill>
                <a:srgbClr val="0070C0"/>
              </a:solidFill>
            </a:endParaRPr>
          </a:p>
          <a:p>
            <a:pPr marL="457200" indent="-457200">
              <a:buFont typeface="Wingdings" panose="05000000000000000000" pitchFamily="2" charset="2"/>
              <a:buChar char="Ø"/>
            </a:pPr>
            <a:r>
              <a:rPr lang="en-US" altLang="ja-JP" sz="2800" dirty="0" smtClean="0"/>
              <a:t>When </a:t>
            </a:r>
            <a:r>
              <a:rPr lang="en-US" altLang="ja-JP" sz="2800" dirty="0"/>
              <a:t>the NRA receives applications for permission and authorization regarding any of 3S measures, the division in charge of this application shares information with other relevant divisions and tries to exclude interference as much as possible.</a:t>
            </a:r>
            <a:endParaRPr lang="en-US" altLang="ja-JP" sz="2800" dirty="0" smtClean="0"/>
          </a:p>
        </p:txBody>
      </p:sp>
    </p:spTree>
    <p:extLst>
      <p:ext uri="{BB962C8B-B14F-4D97-AF65-F5344CB8AC3E}">
        <p14:creationId xmlns:p14="http://schemas.microsoft.com/office/powerpoint/2010/main" val="108309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8</a:t>
            </a:fld>
            <a:endParaRPr kumimoji="1" lang="ja-JP" altLang="en-US"/>
          </a:p>
        </p:txBody>
      </p:sp>
      <p:sp>
        <p:nvSpPr>
          <p:cNvPr id="6" name="タイトル 1"/>
          <p:cNvSpPr>
            <a:spLocks noGrp="1"/>
          </p:cNvSpPr>
          <p:nvPr>
            <p:ph type="title"/>
          </p:nvPr>
        </p:nvSpPr>
        <p:spPr>
          <a:xfrm>
            <a:off x="0" y="-1"/>
            <a:ext cx="9144000" cy="764705"/>
          </a:xfrm>
        </p:spPr>
        <p:txBody>
          <a:bodyPr>
            <a:normAutofit/>
          </a:bodyPr>
          <a:lstStyle/>
          <a:p>
            <a:r>
              <a:rPr lang="en-US" altLang="ja-JP" sz="3600" dirty="0"/>
              <a:t>Measures </a:t>
            </a:r>
            <a:r>
              <a:rPr lang="en-US" altLang="ja-JP" sz="3600" dirty="0" smtClean="0"/>
              <a:t>2/5 </a:t>
            </a:r>
            <a:r>
              <a:rPr lang="en-US" altLang="ja-JP" sz="3600" dirty="0"/>
              <a:t>- Inspection</a:t>
            </a:r>
            <a:endParaRPr kumimoji="1" lang="ja-JP" altLang="en-US" sz="3600" dirty="0"/>
          </a:p>
        </p:txBody>
      </p:sp>
      <p:sp>
        <p:nvSpPr>
          <p:cNvPr id="7" name="正方形/長方形 6"/>
          <p:cNvSpPr/>
          <p:nvPr/>
        </p:nvSpPr>
        <p:spPr>
          <a:xfrm>
            <a:off x="251520" y="764704"/>
            <a:ext cx="8640960" cy="5724644"/>
          </a:xfrm>
          <a:prstGeom prst="rect">
            <a:avLst/>
          </a:prstGeom>
        </p:spPr>
        <p:txBody>
          <a:bodyPr wrap="square">
            <a:spAutoFit/>
          </a:bodyPr>
          <a:lstStyle/>
          <a:p>
            <a:r>
              <a:rPr lang="en-US" altLang="ja-JP" sz="2000" dirty="0" smtClean="0">
                <a:solidFill>
                  <a:srgbClr val="0070C0"/>
                </a:solidFill>
              </a:rPr>
              <a:t>QUALIFICATION AND TRAINING:</a:t>
            </a:r>
            <a:endParaRPr lang="en-US" altLang="ja-JP" sz="2000" dirty="0">
              <a:solidFill>
                <a:srgbClr val="0070C0"/>
              </a:solidFill>
            </a:endParaRPr>
          </a:p>
          <a:p>
            <a:pPr marL="457200" indent="-457200">
              <a:buFont typeface="Wingdings" panose="05000000000000000000" pitchFamily="2" charset="2"/>
              <a:buChar char="Ø"/>
            </a:pPr>
            <a:r>
              <a:rPr lang="en-US" altLang="ja-JP" dirty="0" smtClean="0"/>
              <a:t>In </a:t>
            </a:r>
            <a:r>
              <a:rPr lang="en-US" altLang="ja-JP" dirty="0"/>
              <a:t>the nuclear regulation inspection system, the title of inspectors regarding nuclear safety and security are unified to be “the nuclear inspector”.</a:t>
            </a:r>
          </a:p>
          <a:p>
            <a:pPr marL="457200" indent="-457200">
              <a:buFont typeface="Wingdings" panose="05000000000000000000" pitchFamily="2" charset="2"/>
              <a:buChar char="Ø"/>
            </a:pPr>
            <a:r>
              <a:rPr lang="en-US" altLang="ja-JP" dirty="0" smtClean="0"/>
              <a:t>Because </a:t>
            </a:r>
            <a:r>
              <a:rPr lang="en-US" altLang="ja-JP" dirty="0"/>
              <a:t>necessary knowledge and experience are different for the inspector regarding nuclear safety and security, new qualification system that started in 2018 sets specific requirements for each nuclear safety and security in technical training courses and accordingly, assigns an appropriate field in charge based on the obtained qualifications either for nuclear safety or nuclear security</a:t>
            </a:r>
            <a:r>
              <a:rPr lang="en-US" altLang="ja-JP" dirty="0" smtClean="0"/>
              <a:t>.</a:t>
            </a:r>
            <a:endParaRPr lang="en-US" altLang="ja-JP" dirty="0" smtClean="0">
              <a:solidFill>
                <a:srgbClr val="0070C0"/>
              </a:solidFill>
            </a:endParaRPr>
          </a:p>
          <a:p>
            <a:endParaRPr lang="en-US" altLang="ja-JP" sz="900" dirty="0">
              <a:solidFill>
                <a:srgbClr val="0070C0"/>
              </a:solidFill>
            </a:endParaRPr>
          </a:p>
          <a:p>
            <a:r>
              <a:rPr lang="en-US" altLang="ja-JP" sz="2000" dirty="0" smtClean="0">
                <a:solidFill>
                  <a:srgbClr val="0070C0"/>
                </a:solidFill>
              </a:rPr>
              <a:t>INFORMATION SHARING:</a:t>
            </a:r>
            <a:endParaRPr lang="en-US" altLang="ja-JP" sz="2000" dirty="0">
              <a:solidFill>
                <a:srgbClr val="0070C0"/>
              </a:solidFill>
            </a:endParaRPr>
          </a:p>
          <a:p>
            <a:pPr marL="457200" indent="-457200">
              <a:buFont typeface="Wingdings" panose="05000000000000000000" pitchFamily="2" charset="2"/>
              <a:buChar char="Ø"/>
            </a:pPr>
            <a:r>
              <a:rPr lang="en-US" altLang="ja-JP" dirty="0"/>
              <a:t>However, if the inspector regarding nuclear safety notices a measure or situation undesirable for security or safeguards during an inspection, the inspector directly informs the noticed matter to relevant divisions by telephone, etc.</a:t>
            </a:r>
          </a:p>
          <a:p>
            <a:pPr marL="457200" indent="-457200">
              <a:buFont typeface="Wingdings" panose="05000000000000000000" pitchFamily="2" charset="2"/>
              <a:buChar char="Ø"/>
            </a:pPr>
            <a:r>
              <a:rPr lang="en-US" altLang="ja-JP" dirty="0" smtClean="0"/>
              <a:t>If </a:t>
            </a:r>
            <a:r>
              <a:rPr lang="en-US" altLang="ja-JP" dirty="0"/>
              <a:t>the inspector regarding security or inspector of safeguards notice a measure or situation undesirable for nuclear safety, the inspector informs the noticed matter to relevant divisions as necessary</a:t>
            </a:r>
            <a:r>
              <a:rPr lang="en-US" altLang="ja-JP" dirty="0" smtClean="0"/>
              <a:t>.</a:t>
            </a:r>
          </a:p>
          <a:p>
            <a:endParaRPr lang="en-US" altLang="ja-JP" sz="900" dirty="0" smtClean="0">
              <a:solidFill>
                <a:srgbClr val="0070C0"/>
              </a:solidFill>
            </a:endParaRPr>
          </a:p>
          <a:p>
            <a:r>
              <a:rPr lang="en-US" altLang="ja-JP" sz="2000" dirty="0" smtClean="0">
                <a:solidFill>
                  <a:srgbClr val="0070C0"/>
                </a:solidFill>
              </a:rPr>
              <a:t>COORDINATION TO AVOID INTERFERENCE:</a:t>
            </a:r>
            <a:endParaRPr lang="en-US" altLang="ja-JP" sz="2000" dirty="0">
              <a:solidFill>
                <a:srgbClr val="0070C0"/>
              </a:solidFill>
            </a:endParaRPr>
          </a:p>
          <a:p>
            <a:pPr marL="457200" indent="-457200">
              <a:buFont typeface="Wingdings" panose="05000000000000000000" pitchFamily="2" charset="2"/>
              <a:buChar char="Ø"/>
            </a:pPr>
            <a:r>
              <a:rPr lang="en-US" altLang="ja-JP" dirty="0"/>
              <a:t>The relevant divisions check the shared information. And if the interference is concerned, the relevant divisions try to exclude the interference as much as possible by coordinating or cooperating with a licensee and the IAEA, as necessary.</a:t>
            </a:r>
          </a:p>
        </p:txBody>
      </p:sp>
    </p:spTree>
    <p:extLst>
      <p:ext uri="{BB962C8B-B14F-4D97-AF65-F5344CB8AC3E}">
        <p14:creationId xmlns:p14="http://schemas.microsoft.com/office/powerpoint/2010/main" val="2216852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152910A-C0B5-4970-9496-855BDA9D51E2}" type="slidenum">
              <a:rPr kumimoji="1" lang="ja-JP" altLang="en-US" smtClean="0"/>
              <a:t>9</a:t>
            </a:fld>
            <a:endParaRPr kumimoji="1" lang="ja-JP" altLang="en-US"/>
          </a:p>
        </p:txBody>
      </p:sp>
      <p:sp>
        <p:nvSpPr>
          <p:cNvPr id="6" name="タイトル 1"/>
          <p:cNvSpPr>
            <a:spLocks noGrp="1"/>
          </p:cNvSpPr>
          <p:nvPr>
            <p:ph type="title"/>
          </p:nvPr>
        </p:nvSpPr>
        <p:spPr>
          <a:xfrm>
            <a:off x="0" y="-1"/>
            <a:ext cx="9144000" cy="764705"/>
          </a:xfrm>
        </p:spPr>
        <p:txBody>
          <a:bodyPr>
            <a:normAutofit/>
          </a:bodyPr>
          <a:lstStyle/>
          <a:p>
            <a:r>
              <a:rPr lang="en-US" altLang="ja-JP" sz="3600" dirty="0"/>
              <a:t>Measures </a:t>
            </a:r>
            <a:r>
              <a:rPr lang="en-US" altLang="ja-JP" sz="3600" dirty="0" smtClean="0"/>
              <a:t>3/5 </a:t>
            </a:r>
            <a:r>
              <a:rPr lang="en-US" altLang="ja-JP" sz="3600" dirty="0"/>
              <a:t>- System </a:t>
            </a:r>
            <a:r>
              <a:rPr kumimoji="1" lang="en-US" altLang="ja-JP" sz="3600" dirty="0" smtClean="0"/>
              <a:t>Maintenance</a:t>
            </a:r>
            <a:endParaRPr kumimoji="1" lang="ja-JP" altLang="en-US" sz="3600" dirty="0"/>
          </a:p>
        </p:txBody>
      </p:sp>
      <p:sp>
        <p:nvSpPr>
          <p:cNvPr id="7" name="正方形/長方形 6"/>
          <p:cNvSpPr/>
          <p:nvPr/>
        </p:nvSpPr>
        <p:spPr>
          <a:xfrm>
            <a:off x="251520" y="845046"/>
            <a:ext cx="8640960" cy="5693866"/>
          </a:xfrm>
          <a:prstGeom prst="rect">
            <a:avLst/>
          </a:prstGeom>
        </p:spPr>
        <p:txBody>
          <a:bodyPr wrap="square">
            <a:spAutoFit/>
          </a:bodyPr>
          <a:lstStyle/>
          <a:p>
            <a:r>
              <a:rPr lang="en-US" altLang="ja-JP" sz="2800" dirty="0" smtClean="0">
                <a:solidFill>
                  <a:srgbClr val="0070C0"/>
                </a:solidFill>
              </a:rPr>
              <a:t>TRAINING AND EDUCATION:</a:t>
            </a:r>
            <a:endParaRPr lang="en-US" altLang="ja-JP" sz="2800" dirty="0">
              <a:solidFill>
                <a:srgbClr val="0070C0"/>
              </a:solidFill>
            </a:endParaRPr>
          </a:p>
          <a:p>
            <a:pPr marL="457200" indent="-457200">
              <a:buFont typeface="Wingdings" panose="05000000000000000000" pitchFamily="2" charset="2"/>
              <a:buChar char="Ø"/>
            </a:pPr>
            <a:r>
              <a:rPr lang="en-US" altLang="ja-JP" sz="2400" dirty="0"/>
              <a:t>The NRA staff members who are responsible for the regulation of one of 3S related matters take training and educational courses for other areas of 3S to obtain necessary knowledge for the harmonization effort of 3S. </a:t>
            </a:r>
            <a:endParaRPr lang="en-US" altLang="ja-JP" sz="2400" dirty="0" smtClean="0"/>
          </a:p>
          <a:p>
            <a:endParaRPr lang="en-US" altLang="ja-JP" sz="2000" dirty="0"/>
          </a:p>
          <a:p>
            <a:r>
              <a:rPr lang="en-US" altLang="ja-JP" sz="2800" dirty="0" smtClean="0">
                <a:solidFill>
                  <a:srgbClr val="0070C0"/>
                </a:solidFill>
              </a:rPr>
              <a:t>TRUSTWORTHINESS CHECK OF NRA STAFF:</a:t>
            </a:r>
            <a:endParaRPr lang="en-US" altLang="ja-JP" sz="2800" dirty="0"/>
          </a:p>
          <a:p>
            <a:pPr marL="457200" indent="-457200">
              <a:buFont typeface="Wingdings" panose="05000000000000000000" pitchFamily="2" charset="2"/>
              <a:buChar char="Ø"/>
            </a:pPr>
            <a:r>
              <a:rPr lang="en-US" altLang="ja-JP" sz="2400" dirty="0"/>
              <a:t>The NRA began the system of trustworthiness check of NRA staff in April 2018 to ensure appropriate management and control of information that contains physical protection secrets and other sensitive </a:t>
            </a:r>
            <a:r>
              <a:rPr lang="en-US" altLang="ja-JP" sz="2400" dirty="0" smtClean="0"/>
              <a:t>information. The </a:t>
            </a:r>
            <a:r>
              <a:rPr lang="en-US" altLang="ja-JP" sz="2400" dirty="0"/>
              <a:t>NRA is considering to expand the scope of the trustworthiness check to include the inspectors who are stationed at NRA’s regional offices for the purpose to mitigate possible obstructs for information sharing necessary for the conduct of nuclear regulation inspections</a:t>
            </a:r>
            <a:r>
              <a:rPr lang="en-US" altLang="ja-JP" sz="2400" dirty="0" smtClean="0"/>
              <a:t>.</a:t>
            </a:r>
            <a:endParaRPr lang="en-US" altLang="ja-JP" sz="2400" dirty="0"/>
          </a:p>
        </p:txBody>
      </p:sp>
    </p:spTree>
    <p:extLst>
      <p:ext uri="{BB962C8B-B14F-4D97-AF65-F5344CB8AC3E}">
        <p14:creationId xmlns:p14="http://schemas.microsoft.com/office/powerpoint/2010/main" val="367447613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12204</TotalTime>
  <Words>2398</Words>
  <Application>Microsoft Office PowerPoint</Application>
  <PresentationFormat>画面に合わせる (4:3)</PresentationFormat>
  <Paragraphs>205</Paragraphs>
  <Slides>12</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メイリオ</vt:lpstr>
      <vt:lpstr>Arial</vt:lpstr>
      <vt:lpstr>Calibri</vt:lpstr>
      <vt:lpstr>Wingdings</vt:lpstr>
      <vt:lpstr>Blank</vt:lpstr>
      <vt:lpstr>International Conference on Nuclear Security : Sustaining and Strengthening Efforts 10-14 February 2020  Approach for Harmony of 3S (Safety, Security and Safeguards) in Japan</vt:lpstr>
      <vt:lpstr>Ensuring Public Safety (Reactor Regulation Act)</vt:lpstr>
      <vt:lpstr>Integration of Nuclear Regulatory Functions</vt:lpstr>
      <vt:lpstr>PowerPoint プレゼンテーション</vt:lpstr>
      <vt:lpstr>Example of Interference</vt:lpstr>
      <vt:lpstr>Measures for Harmonization of 3S</vt:lpstr>
      <vt:lpstr>Measures 1/5 - Review</vt:lpstr>
      <vt:lpstr>Measures 2/5 - Inspection</vt:lpstr>
      <vt:lpstr>Measures 3/5 - System Maintenance</vt:lpstr>
      <vt:lpstr>Measures 4/5 - Role and Responsibility of Licensees</vt:lpstr>
      <vt:lpstr>Measures 5/5 - Institutionalization</vt:lpstr>
      <vt:lpstr>Thank you for your kind attention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NSR</dc:creator>
  <cp:lastModifiedBy>NSR</cp:lastModifiedBy>
  <cp:revision>469</cp:revision>
  <cp:lastPrinted>2019-12-19T11:02:25Z</cp:lastPrinted>
  <dcterms:created xsi:type="dcterms:W3CDTF">2015-04-02T04:37:11Z</dcterms:created>
  <dcterms:modified xsi:type="dcterms:W3CDTF">2019-12-20T10:38:20Z</dcterms:modified>
</cp:coreProperties>
</file>