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2" r:id="rId6"/>
    <p:sldId id="263" r:id="rId7"/>
    <p:sldId id="264" r:id="rId8"/>
    <p:sldId id="265" r:id="rId9"/>
    <p:sldId id="261"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4" d="100"/>
          <a:sy n="74" d="100"/>
        </p:scale>
        <p:origin x="84" y="7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A1C8A30-1823-4B00-A16B-4194130C7CB2}" type="datetimeFigureOut">
              <a:rPr lang="en-US" smtClean="0"/>
              <a:t>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67548D-2B70-4090-85B6-1B6AA28C1A4E}" type="slidenum">
              <a:rPr lang="en-US" smtClean="0"/>
              <a:t>‹#›</a:t>
            </a:fld>
            <a:endParaRPr lang="en-US"/>
          </a:p>
        </p:txBody>
      </p:sp>
    </p:spTree>
    <p:extLst>
      <p:ext uri="{BB962C8B-B14F-4D97-AF65-F5344CB8AC3E}">
        <p14:creationId xmlns:p14="http://schemas.microsoft.com/office/powerpoint/2010/main" val="4254687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1C8A30-1823-4B00-A16B-4194130C7CB2}" type="datetimeFigureOut">
              <a:rPr lang="en-US" smtClean="0"/>
              <a:t>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67548D-2B70-4090-85B6-1B6AA28C1A4E}" type="slidenum">
              <a:rPr lang="en-US" smtClean="0"/>
              <a:t>‹#›</a:t>
            </a:fld>
            <a:endParaRPr lang="en-US"/>
          </a:p>
        </p:txBody>
      </p:sp>
    </p:spTree>
    <p:extLst>
      <p:ext uri="{BB962C8B-B14F-4D97-AF65-F5344CB8AC3E}">
        <p14:creationId xmlns:p14="http://schemas.microsoft.com/office/powerpoint/2010/main" val="3313745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1C8A30-1823-4B00-A16B-4194130C7CB2}" type="datetimeFigureOut">
              <a:rPr lang="en-US" smtClean="0"/>
              <a:t>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67548D-2B70-4090-85B6-1B6AA28C1A4E}" type="slidenum">
              <a:rPr lang="en-US" smtClean="0"/>
              <a:t>‹#›</a:t>
            </a:fld>
            <a:endParaRPr lang="en-US"/>
          </a:p>
        </p:txBody>
      </p:sp>
    </p:spTree>
    <p:extLst>
      <p:ext uri="{BB962C8B-B14F-4D97-AF65-F5344CB8AC3E}">
        <p14:creationId xmlns:p14="http://schemas.microsoft.com/office/powerpoint/2010/main" val="3815433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1C8A30-1823-4B00-A16B-4194130C7CB2}" type="datetimeFigureOut">
              <a:rPr lang="en-US" smtClean="0"/>
              <a:t>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67548D-2B70-4090-85B6-1B6AA28C1A4E}" type="slidenum">
              <a:rPr lang="en-US" smtClean="0"/>
              <a:t>‹#›</a:t>
            </a:fld>
            <a:endParaRPr lang="en-US"/>
          </a:p>
        </p:txBody>
      </p:sp>
    </p:spTree>
    <p:extLst>
      <p:ext uri="{BB962C8B-B14F-4D97-AF65-F5344CB8AC3E}">
        <p14:creationId xmlns:p14="http://schemas.microsoft.com/office/powerpoint/2010/main" val="2337334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A1C8A30-1823-4B00-A16B-4194130C7CB2}" type="datetimeFigureOut">
              <a:rPr lang="en-US" smtClean="0"/>
              <a:t>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67548D-2B70-4090-85B6-1B6AA28C1A4E}" type="slidenum">
              <a:rPr lang="en-US" smtClean="0"/>
              <a:t>‹#›</a:t>
            </a:fld>
            <a:endParaRPr lang="en-US"/>
          </a:p>
        </p:txBody>
      </p:sp>
    </p:spTree>
    <p:extLst>
      <p:ext uri="{BB962C8B-B14F-4D97-AF65-F5344CB8AC3E}">
        <p14:creationId xmlns:p14="http://schemas.microsoft.com/office/powerpoint/2010/main" val="2165496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A1C8A30-1823-4B00-A16B-4194130C7CB2}" type="datetimeFigureOut">
              <a:rPr lang="en-US" smtClean="0"/>
              <a:t>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67548D-2B70-4090-85B6-1B6AA28C1A4E}" type="slidenum">
              <a:rPr lang="en-US" smtClean="0"/>
              <a:t>‹#›</a:t>
            </a:fld>
            <a:endParaRPr lang="en-US"/>
          </a:p>
        </p:txBody>
      </p:sp>
    </p:spTree>
    <p:extLst>
      <p:ext uri="{BB962C8B-B14F-4D97-AF65-F5344CB8AC3E}">
        <p14:creationId xmlns:p14="http://schemas.microsoft.com/office/powerpoint/2010/main" val="2644469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A1C8A30-1823-4B00-A16B-4194130C7CB2}" type="datetimeFigureOut">
              <a:rPr lang="en-US" smtClean="0"/>
              <a:t>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67548D-2B70-4090-85B6-1B6AA28C1A4E}" type="slidenum">
              <a:rPr lang="en-US" smtClean="0"/>
              <a:t>‹#›</a:t>
            </a:fld>
            <a:endParaRPr lang="en-US"/>
          </a:p>
        </p:txBody>
      </p:sp>
    </p:spTree>
    <p:extLst>
      <p:ext uri="{BB962C8B-B14F-4D97-AF65-F5344CB8AC3E}">
        <p14:creationId xmlns:p14="http://schemas.microsoft.com/office/powerpoint/2010/main" val="3790301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A1C8A30-1823-4B00-A16B-4194130C7CB2}" type="datetimeFigureOut">
              <a:rPr lang="en-US" smtClean="0"/>
              <a:t>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67548D-2B70-4090-85B6-1B6AA28C1A4E}" type="slidenum">
              <a:rPr lang="en-US" smtClean="0"/>
              <a:t>‹#›</a:t>
            </a:fld>
            <a:endParaRPr lang="en-US"/>
          </a:p>
        </p:txBody>
      </p:sp>
    </p:spTree>
    <p:extLst>
      <p:ext uri="{BB962C8B-B14F-4D97-AF65-F5344CB8AC3E}">
        <p14:creationId xmlns:p14="http://schemas.microsoft.com/office/powerpoint/2010/main" val="79383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1C8A30-1823-4B00-A16B-4194130C7CB2}" type="datetimeFigureOut">
              <a:rPr lang="en-US" smtClean="0"/>
              <a:t>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67548D-2B70-4090-85B6-1B6AA28C1A4E}" type="slidenum">
              <a:rPr lang="en-US" smtClean="0"/>
              <a:t>‹#›</a:t>
            </a:fld>
            <a:endParaRPr lang="en-US"/>
          </a:p>
        </p:txBody>
      </p:sp>
    </p:spTree>
    <p:extLst>
      <p:ext uri="{BB962C8B-B14F-4D97-AF65-F5344CB8AC3E}">
        <p14:creationId xmlns:p14="http://schemas.microsoft.com/office/powerpoint/2010/main" val="403859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A1C8A30-1823-4B00-A16B-4194130C7CB2}" type="datetimeFigureOut">
              <a:rPr lang="en-US" smtClean="0"/>
              <a:t>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67548D-2B70-4090-85B6-1B6AA28C1A4E}" type="slidenum">
              <a:rPr lang="en-US" smtClean="0"/>
              <a:t>‹#›</a:t>
            </a:fld>
            <a:endParaRPr lang="en-US"/>
          </a:p>
        </p:txBody>
      </p:sp>
    </p:spTree>
    <p:extLst>
      <p:ext uri="{BB962C8B-B14F-4D97-AF65-F5344CB8AC3E}">
        <p14:creationId xmlns:p14="http://schemas.microsoft.com/office/powerpoint/2010/main" val="2489392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A1C8A30-1823-4B00-A16B-4194130C7CB2}" type="datetimeFigureOut">
              <a:rPr lang="en-US" smtClean="0"/>
              <a:t>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67548D-2B70-4090-85B6-1B6AA28C1A4E}" type="slidenum">
              <a:rPr lang="en-US" smtClean="0"/>
              <a:t>‹#›</a:t>
            </a:fld>
            <a:endParaRPr lang="en-US"/>
          </a:p>
        </p:txBody>
      </p:sp>
    </p:spTree>
    <p:extLst>
      <p:ext uri="{BB962C8B-B14F-4D97-AF65-F5344CB8AC3E}">
        <p14:creationId xmlns:p14="http://schemas.microsoft.com/office/powerpoint/2010/main" val="3333917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1C8A30-1823-4B00-A16B-4194130C7CB2}" type="datetimeFigureOut">
              <a:rPr lang="en-US" smtClean="0"/>
              <a:t>2/7/2020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67548D-2B70-4090-85B6-1B6AA28C1A4E}" type="slidenum">
              <a:rPr lang="en-US" smtClean="0"/>
              <a:t>‹#›</a:t>
            </a:fld>
            <a:endParaRPr lang="en-US"/>
          </a:p>
        </p:txBody>
      </p:sp>
    </p:spTree>
    <p:extLst>
      <p:ext uri="{BB962C8B-B14F-4D97-AF65-F5344CB8AC3E}">
        <p14:creationId xmlns:p14="http://schemas.microsoft.com/office/powerpoint/2010/main" val="798581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fitriah@aelb.gov.my" TargetMode="External"/><Relationship Id="rId2" Type="http://schemas.openxmlformats.org/officeDocument/2006/relationships/hyperlink" Target="mailto:faezahrabani@aelb.gov.my" TargetMode="Externa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65666" y="2281473"/>
            <a:ext cx="9144000" cy="2387600"/>
          </a:xfrm>
        </p:spPr>
        <p:txBody>
          <a:bodyPr>
            <a:noAutofit/>
          </a:bodyPr>
          <a:lstStyle/>
          <a:p>
            <a:r>
              <a:rPr lang="en-US" sz="4000" b="1" dirty="0" smtClean="0"/>
              <a:t>THE BENEFIT IN DEVELOPING AND IMPLEMENTING INSTRUCTOR TRAINING FOR FRONT LINE OFFICER ON NUCLEAR SECURITY DETECTION IN MALAYSIA</a:t>
            </a:r>
            <a:endParaRPr lang="en-US" sz="4000" b="1" dirty="0"/>
          </a:p>
        </p:txBody>
      </p:sp>
      <p:sp>
        <p:nvSpPr>
          <p:cNvPr id="3" name="Subtitle 2"/>
          <p:cNvSpPr>
            <a:spLocks noGrp="1"/>
          </p:cNvSpPr>
          <p:nvPr>
            <p:ph type="subTitle" idx="1"/>
          </p:nvPr>
        </p:nvSpPr>
        <p:spPr>
          <a:xfrm>
            <a:off x="2157210" y="5031594"/>
            <a:ext cx="8160913" cy="1655762"/>
          </a:xfrm>
        </p:spPr>
        <p:txBody>
          <a:bodyPr anchor="ctr">
            <a:normAutofit fontScale="25000" lnSpcReduction="20000"/>
          </a:bodyPr>
          <a:lstStyle/>
          <a:p>
            <a:pPr algn="l"/>
            <a:endParaRPr lang="en-US" sz="7200" dirty="0" smtClean="0"/>
          </a:p>
          <a:p>
            <a:pPr algn="l"/>
            <a:endParaRPr lang="en-US" sz="7200" dirty="0"/>
          </a:p>
          <a:p>
            <a:pPr algn="l"/>
            <a:endParaRPr lang="en-US" sz="7200" dirty="0" smtClean="0"/>
          </a:p>
          <a:p>
            <a:pPr algn="l"/>
            <a:r>
              <a:rPr lang="en-US" sz="7200" dirty="0" smtClean="0"/>
              <a:t>N. F Rabani				</a:t>
            </a:r>
            <a:r>
              <a:rPr lang="en-US" sz="7200" dirty="0" smtClean="0"/>
              <a:t>N.F Bakri</a:t>
            </a:r>
          </a:p>
          <a:p>
            <a:pPr algn="l"/>
            <a:r>
              <a:rPr lang="en-US" sz="7200" dirty="0" smtClean="0"/>
              <a:t>Atomic Energy Licensing Board		</a:t>
            </a:r>
            <a:r>
              <a:rPr lang="en-US" sz="7200" dirty="0" smtClean="0"/>
              <a:t>Atomic Energy Licensing Board</a:t>
            </a:r>
          </a:p>
          <a:p>
            <a:pPr algn="l"/>
            <a:r>
              <a:rPr lang="en-US" sz="7200" dirty="0" smtClean="0"/>
              <a:t>Selangor, Malaysia				</a:t>
            </a:r>
            <a:r>
              <a:rPr lang="en-US" sz="7200" dirty="0" smtClean="0"/>
              <a:t>Selangor, Malaysia</a:t>
            </a:r>
          </a:p>
          <a:p>
            <a:pPr algn="l"/>
            <a:r>
              <a:rPr lang="en-US" sz="7200" dirty="0" smtClean="0"/>
              <a:t>Email: </a:t>
            </a:r>
            <a:r>
              <a:rPr lang="en-US" sz="7200" dirty="0" smtClean="0">
                <a:hlinkClick r:id="rId2"/>
              </a:rPr>
              <a:t>faezahrabani@aelb.gov.my</a:t>
            </a:r>
            <a:r>
              <a:rPr lang="en-US" sz="7200" dirty="0" smtClean="0"/>
              <a:t>		</a:t>
            </a:r>
            <a:r>
              <a:rPr lang="en-US" sz="7200" dirty="0" smtClean="0"/>
              <a:t>Email: </a:t>
            </a:r>
            <a:r>
              <a:rPr lang="en-US" sz="7200" dirty="0" smtClean="0">
                <a:hlinkClick r:id="rId3"/>
              </a:rPr>
              <a:t>fitriah@aelb.gov.my</a:t>
            </a:r>
            <a:endParaRPr lang="en-US" sz="7200" dirty="0" smtClean="0"/>
          </a:p>
          <a:p>
            <a:pPr algn="l"/>
            <a:endParaRPr lang="en-US" sz="7200" dirty="0" smtClean="0"/>
          </a:p>
          <a:p>
            <a:pPr algn="l"/>
            <a:endParaRPr lang="en-US" sz="7200" dirty="0" smtClean="0"/>
          </a:p>
          <a:p>
            <a:endParaRPr lang="en-US" sz="7200" dirty="0" smtClean="0"/>
          </a:p>
          <a:p>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89925" y="574328"/>
            <a:ext cx="1803042" cy="134462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7666" y="574328"/>
            <a:ext cx="1828801" cy="1344624"/>
          </a:xfrm>
          <a:prstGeom prst="rect">
            <a:avLst/>
          </a:prstGeom>
        </p:spPr>
      </p:pic>
    </p:spTree>
    <p:extLst>
      <p:ext uri="{BB962C8B-B14F-4D97-AF65-F5344CB8AC3E}">
        <p14:creationId xmlns:p14="http://schemas.microsoft.com/office/powerpoint/2010/main" val="1651880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09883"/>
          </a:xfrm>
        </p:spPr>
        <p:txBody>
          <a:bodyPr>
            <a:normAutofit/>
          </a:bodyPr>
          <a:lstStyle/>
          <a:p>
            <a:r>
              <a:rPr lang="en-US" sz="3600" b="1" dirty="0" smtClean="0"/>
              <a:t>INTRODUCTION</a:t>
            </a:r>
            <a:endParaRPr lang="en-US" sz="3600" b="1" dirty="0"/>
          </a:p>
        </p:txBody>
      </p:sp>
      <p:sp>
        <p:nvSpPr>
          <p:cNvPr id="3" name="Content Placeholder 2"/>
          <p:cNvSpPr>
            <a:spLocks noGrp="1"/>
          </p:cNvSpPr>
          <p:nvPr>
            <p:ph idx="1"/>
          </p:nvPr>
        </p:nvSpPr>
        <p:spPr>
          <a:xfrm>
            <a:off x="838200" y="1493949"/>
            <a:ext cx="10515600" cy="4683014"/>
          </a:xfrm>
        </p:spPr>
        <p:txBody>
          <a:bodyPr/>
          <a:lstStyle/>
          <a:p>
            <a:r>
              <a:rPr lang="en-US" dirty="0" smtClean="0"/>
              <a:t>Malaysia has developed nuclear security detection capability focusing at our major point of entries and exits since 2007. </a:t>
            </a:r>
          </a:p>
          <a:p>
            <a:pPr marL="0" indent="0">
              <a:buNone/>
            </a:pPr>
            <a:endParaRPr lang="en-US" dirty="0" smtClean="0"/>
          </a:p>
          <a:p>
            <a:r>
              <a:rPr lang="en-US" dirty="0" smtClean="0"/>
              <a:t>The roles of nuclear security detection have been extended thus since then to nuclear security detection for major public event such as to the South East Asian (SEA) Games and Visits of Senior Foreign Leaders as well as to address interior detection on day to day operation in Malaysia.</a:t>
            </a:r>
            <a:endParaRPr lang="en-US" dirty="0"/>
          </a:p>
        </p:txBody>
      </p:sp>
    </p:spTree>
    <p:extLst>
      <p:ext uri="{BB962C8B-B14F-4D97-AF65-F5344CB8AC3E}">
        <p14:creationId xmlns:p14="http://schemas.microsoft.com/office/powerpoint/2010/main" val="32784729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417935" cy="1325563"/>
          </a:xfrm>
        </p:spPr>
        <p:txBody>
          <a:bodyPr>
            <a:noAutofit/>
          </a:bodyPr>
          <a:lstStyle/>
          <a:p>
            <a:pPr algn="just"/>
            <a:r>
              <a:rPr lang="en-US" sz="3200" b="1" dirty="0" smtClean="0"/>
              <a:t>CHALLENGES IN DEVELOPING AND IMPLEMENTING INSTRUCTOR TRAINING FOR FRONT LINE OFFICER ON NUCLEAR SECURITY DETECTION IN MALAYSIA</a:t>
            </a:r>
            <a:endParaRPr lang="en-US" sz="3200" b="1" dirty="0"/>
          </a:p>
        </p:txBody>
      </p:sp>
      <p:sp>
        <p:nvSpPr>
          <p:cNvPr id="3" name="Content Placeholder 2"/>
          <p:cNvSpPr>
            <a:spLocks noGrp="1"/>
          </p:cNvSpPr>
          <p:nvPr>
            <p:ph idx="1"/>
          </p:nvPr>
        </p:nvSpPr>
        <p:spPr>
          <a:xfrm>
            <a:off x="838200" y="2150771"/>
            <a:ext cx="10302025" cy="4026191"/>
          </a:xfrm>
        </p:spPr>
        <p:txBody>
          <a:bodyPr/>
          <a:lstStyle/>
          <a:p>
            <a:pPr algn="just"/>
            <a:r>
              <a:rPr lang="en-US" dirty="0" smtClean="0"/>
              <a:t>Cooperation among related agencies for security control of nuclear and radioactive materials out of regulatory control to work hand in hand to create a network of cooperation in protecting national borders from any attempt to smuggle nuclear and radioactive materials into the country. </a:t>
            </a:r>
          </a:p>
          <a:p>
            <a:pPr algn="just"/>
            <a:r>
              <a:rPr lang="en-US" dirty="0" smtClean="0"/>
              <a:t>To ensure continuous capacity for frontline agencies in ensuring their capabilities to perform task related to nuclear security detection.</a:t>
            </a:r>
          </a:p>
          <a:p>
            <a:pPr algn="just"/>
            <a:r>
              <a:rPr lang="en-US" dirty="0" smtClean="0"/>
              <a:t>The nature of FLO duties that are subject to job rotational policy </a:t>
            </a:r>
            <a:endParaRPr lang="en-US" dirty="0"/>
          </a:p>
        </p:txBody>
      </p:sp>
    </p:spTree>
    <p:extLst>
      <p:ext uri="{BB962C8B-B14F-4D97-AF65-F5344CB8AC3E}">
        <p14:creationId xmlns:p14="http://schemas.microsoft.com/office/powerpoint/2010/main" val="24808098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just"/>
            <a:r>
              <a:rPr lang="en-US" sz="3200" b="1" dirty="0" smtClean="0"/>
              <a:t>THE SUCCESSFUL OF INSTRUCTOR TRAINING FOR FRONT LINE OFFICER ON NUCLEAR SECURITY DETECTION IN MALAYSIA</a:t>
            </a:r>
            <a:endParaRPr lang="en-US" sz="32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50077329"/>
              </p:ext>
            </p:extLst>
          </p:nvPr>
        </p:nvGraphicFramePr>
        <p:xfrm>
          <a:off x="838200" y="1825625"/>
          <a:ext cx="10515600" cy="4577080"/>
        </p:xfrm>
        <a:graphic>
          <a:graphicData uri="http://schemas.openxmlformats.org/drawingml/2006/table">
            <a:tbl>
              <a:tblPr firstRow="1" bandRow="1">
                <a:tableStyleId>{5C22544A-7EE6-4342-B048-85BDC9FD1C3A}</a:tableStyleId>
              </a:tblPr>
              <a:tblGrid>
                <a:gridCol w="1016358">
                  <a:extLst>
                    <a:ext uri="{9D8B030D-6E8A-4147-A177-3AD203B41FA5}">
                      <a16:colId xmlns:a16="http://schemas.microsoft.com/office/drawing/2014/main" val="1341092345"/>
                    </a:ext>
                  </a:extLst>
                </a:gridCol>
                <a:gridCol w="4241442">
                  <a:extLst>
                    <a:ext uri="{9D8B030D-6E8A-4147-A177-3AD203B41FA5}">
                      <a16:colId xmlns:a16="http://schemas.microsoft.com/office/drawing/2014/main" val="3862826687"/>
                    </a:ext>
                  </a:extLst>
                </a:gridCol>
                <a:gridCol w="2628900">
                  <a:extLst>
                    <a:ext uri="{9D8B030D-6E8A-4147-A177-3AD203B41FA5}">
                      <a16:colId xmlns:a16="http://schemas.microsoft.com/office/drawing/2014/main" val="1178823496"/>
                    </a:ext>
                  </a:extLst>
                </a:gridCol>
                <a:gridCol w="2628900">
                  <a:extLst>
                    <a:ext uri="{9D8B030D-6E8A-4147-A177-3AD203B41FA5}">
                      <a16:colId xmlns:a16="http://schemas.microsoft.com/office/drawing/2014/main" val="744590303"/>
                    </a:ext>
                  </a:extLst>
                </a:gridCol>
              </a:tblGrid>
              <a:tr h="370840">
                <a:tc>
                  <a:txBody>
                    <a:bodyPr/>
                    <a:lstStyle/>
                    <a:p>
                      <a:pPr algn="ctr"/>
                      <a:r>
                        <a:rPr lang="en-US" dirty="0" smtClean="0"/>
                        <a:t>Num.</a:t>
                      </a:r>
                      <a:endParaRPr lang="en-US" dirty="0"/>
                    </a:p>
                  </a:txBody>
                  <a:tcPr anchor="ctr"/>
                </a:tc>
                <a:tc>
                  <a:txBody>
                    <a:bodyPr/>
                    <a:lstStyle/>
                    <a:p>
                      <a:pPr algn="ctr"/>
                      <a:r>
                        <a:rPr lang="en-US" dirty="0" smtClean="0"/>
                        <a:t>Training</a:t>
                      </a:r>
                      <a:endParaRPr lang="en-US" dirty="0"/>
                    </a:p>
                  </a:txBody>
                  <a:tcPr anchor="ctr"/>
                </a:tc>
                <a:tc>
                  <a:txBody>
                    <a:bodyPr/>
                    <a:lstStyle/>
                    <a:p>
                      <a:pPr algn="ctr"/>
                      <a:r>
                        <a:rPr lang="en-US" dirty="0" err="1" smtClean="0"/>
                        <a:t>Duaration</a:t>
                      </a:r>
                      <a:endParaRPr lang="en-US" dirty="0"/>
                    </a:p>
                  </a:txBody>
                  <a:tcPr anchor="ctr"/>
                </a:tc>
                <a:tc>
                  <a:txBody>
                    <a:bodyPr/>
                    <a:lstStyle/>
                    <a:p>
                      <a:pPr algn="ctr"/>
                      <a:r>
                        <a:rPr lang="en-US" dirty="0" smtClean="0"/>
                        <a:t>Total Participant</a:t>
                      </a:r>
                      <a:endParaRPr lang="en-US" dirty="0"/>
                    </a:p>
                  </a:txBody>
                  <a:tcPr anchor="ctr"/>
                </a:tc>
                <a:extLst>
                  <a:ext uri="{0D108BD9-81ED-4DB2-BD59-A6C34878D82A}">
                    <a16:rowId xmlns:a16="http://schemas.microsoft.com/office/drawing/2014/main" val="730610718"/>
                  </a:ext>
                </a:extLst>
              </a:tr>
              <a:tr h="370840">
                <a:tc>
                  <a:txBody>
                    <a:bodyPr/>
                    <a:lstStyle/>
                    <a:p>
                      <a:pPr algn="ctr"/>
                      <a:r>
                        <a:rPr lang="en-US" dirty="0" smtClean="0"/>
                        <a:t>1.</a:t>
                      </a:r>
                      <a:endParaRPr lang="en-US" dirty="0"/>
                    </a:p>
                  </a:txBody>
                  <a:tcPr anchor="ctr"/>
                </a:tc>
                <a:tc>
                  <a:txBody>
                    <a:bodyPr/>
                    <a:lstStyle/>
                    <a:p>
                      <a:pPr algn="just"/>
                      <a:r>
                        <a:rPr lang="en-US" dirty="0" smtClean="0"/>
                        <a:t>National Workshop on Training </a:t>
                      </a:r>
                      <a:r>
                        <a:rPr lang="en-US" dirty="0" err="1" smtClean="0"/>
                        <a:t>Programme</a:t>
                      </a:r>
                      <a:r>
                        <a:rPr lang="en-US" dirty="0" smtClean="0"/>
                        <a:t> on Trainer for Front Line Officer (FLO)</a:t>
                      </a:r>
                      <a:r>
                        <a:rPr lang="en-US" baseline="0" dirty="0" smtClean="0"/>
                        <a:t> on Nuclear Security Detection</a:t>
                      </a:r>
                      <a:endParaRPr lang="en-US" dirty="0"/>
                    </a:p>
                  </a:txBody>
                  <a:tcPr anchor="ctr"/>
                </a:tc>
                <a:tc>
                  <a:txBody>
                    <a:bodyPr/>
                    <a:lstStyle/>
                    <a:p>
                      <a:pPr algn="ctr"/>
                      <a:r>
                        <a:rPr lang="en-US" dirty="0" smtClean="0"/>
                        <a:t>May 2017- 2 weeks</a:t>
                      </a:r>
                      <a:endParaRPr lang="en-US" dirty="0"/>
                    </a:p>
                  </a:txBody>
                  <a:tcPr anchor="ctr"/>
                </a:tc>
                <a:tc>
                  <a:txBody>
                    <a:bodyPr/>
                    <a:lstStyle/>
                    <a:p>
                      <a:pPr algn="ctr"/>
                      <a:r>
                        <a:rPr lang="en-US" dirty="0" smtClean="0"/>
                        <a:t>15</a:t>
                      </a:r>
                      <a:endParaRPr lang="en-US" dirty="0"/>
                    </a:p>
                  </a:txBody>
                  <a:tcPr anchor="ctr"/>
                </a:tc>
                <a:extLst>
                  <a:ext uri="{0D108BD9-81ED-4DB2-BD59-A6C34878D82A}">
                    <a16:rowId xmlns:a16="http://schemas.microsoft.com/office/drawing/2014/main" val="4213497576"/>
                  </a:ext>
                </a:extLst>
              </a:tr>
              <a:tr h="370840">
                <a:tc>
                  <a:txBody>
                    <a:bodyPr/>
                    <a:lstStyle/>
                    <a:p>
                      <a:pPr algn="ctr"/>
                      <a:r>
                        <a:rPr lang="en-US" dirty="0" smtClean="0"/>
                        <a:t>2.</a:t>
                      </a:r>
                      <a:endParaRPr lang="en-US" dirty="0"/>
                    </a:p>
                  </a:txBody>
                  <a:tcPr anchor="ctr"/>
                </a:tc>
                <a:tc>
                  <a:txBody>
                    <a:bodyPr/>
                    <a:lstStyle/>
                    <a:p>
                      <a:pPr algn="just"/>
                      <a:r>
                        <a:rPr lang="en-US" dirty="0" smtClean="0"/>
                        <a:t>Regional Training Course for Instructors of Front Line Officers on the Detection of Nuclear and Other Radioactive Material out of Regulatory Control </a:t>
                      </a:r>
                      <a:endParaRPr lang="en-US" dirty="0"/>
                    </a:p>
                  </a:txBody>
                  <a:tcPr anchor="ctr"/>
                </a:tc>
                <a:tc>
                  <a:txBody>
                    <a:bodyPr/>
                    <a:lstStyle/>
                    <a:p>
                      <a:pPr algn="ctr"/>
                      <a:r>
                        <a:rPr lang="en-US" dirty="0" smtClean="0"/>
                        <a:t>September 2017- 2 weeks</a:t>
                      </a:r>
                      <a:endParaRPr lang="en-US" dirty="0"/>
                    </a:p>
                  </a:txBody>
                  <a:tcPr anchor="ctr"/>
                </a:tc>
                <a:tc>
                  <a:txBody>
                    <a:bodyPr/>
                    <a:lstStyle/>
                    <a:p>
                      <a:pPr algn="ctr"/>
                      <a:r>
                        <a:rPr lang="en-US" dirty="0" smtClean="0"/>
                        <a:t>15</a:t>
                      </a:r>
                      <a:endParaRPr lang="en-US" dirty="0"/>
                    </a:p>
                  </a:txBody>
                  <a:tcPr anchor="ctr"/>
                </a:tc>
                <a:extLst>
                  <a:ext uri="{0D108BD9-81ED-4DB2-BD59-A6C34878D82A}">
                    <a16:rowId xmlns:a16="http://schemas.microsoft.com/office/drawing/2014/main" val="1413890247"/>
                  </a:ext>
                </a:extLst>
              </a:tr>
              <a:tr h="370840">
                <a:tc>
                  <a:txBody>
                    <a:bodyPr/>
                    <a:lstStyle/>
                    <a:p>
                      <a:pPr algn="ctr"/>
                      <a:r>
                        <a:rPr lang="en-US" dirty="0" smtClean="0"/>
                        <a:t>3.</a:t>
                      </a:r>
                      <a:endParaRPr lang="en-US" dirty="0"/>
                    </a:p>
                  </a:txBody>
                  <a:tcPr anchor="ctr"/>
                </a:tc>
                <a:tc>
                  <a:txBody>
                    <a:bodyPr/>
                    <a:lstStyle/>
                    <a:p>
                      <a:pPr algn="just"/>
                      <a:r>
                        <a:rPr lang="en-US" dirty="0" smtClean="0"/>
                        <a:t>Technical Visit Of Front Line Officer (FLO) Instructors From Sudan On Nuclear Security Detection</a:t>
                      </a:r>
                      <a:endParaRPr lang="en-US" dirty="0"/>
                    </a:p>
                  </a:txBody>
                  <a:tcPr anchor="ctr"/>
                </a:tc>
                <a:tc>
                  <a:txBody>
                    <a:bodyPr/>
                    <a:lstStyle/>
                    <a:p>
                      <a:pPr algn="ctr"/>
                      <a:r>
                        <a:rPr lang="en-US" dirty="0" smtClean="0"/>
                        <a:t>Mac 2019- 1 weeks</a:t>
                      </a:r>
                      <a:endParaRPr lang="en-US" dirty="0"/>
                    </a:p>
                  </a:txBody>
                  <a:tcPr anchor="ctr"/>
                </a:tc>
                <a:tc>
                  <a:txBody>
                    <a:bodyPr/>
                    <a:lstStyle/>
                    <a:p>
                      <a:pPr algn="ctr"/>
                      <a:r>
                        <a:rPr lang="en-US" dirty="0" smtClean="0"/>
                        <a:t>4</a:t>
                      </a:r>
                      <a:endParaRPr lang="en-US" dirty="0"/>
                    </a:p>
                  </a:txBody>
                  <a:tcPr anchor="ctr"/>
                </a:tc>
                <a:extLst>
                  <a:ext uri="{0D108BD9-81ED-4DB2-BD59-A6C34878D82A}">
                    <a16:rowId xmlns:a16="http://schemas.microsoft.com/office/drawing/2014/main" val="1965488793"/>
                  </a:ext>
                </a:extLst>
              </a:tr>
              <a:tr h="370840">
                <a:tc>
                  <a:txBody>
                    <a:bodyPr/>
                    <a:lstStyle/>
                    <a:p>
                      <a:pPr algn="ctr"/>
                      <a:r>
                        <a:rPr lang="en-US" dirty="0" smtClean="0"/>
                        <a:t>4.</a:t>
                      </a:r>
                      <a:endParaRPr lang="en-US" dirty="0"/>
                    </a:p>
                  </a:txBody>
                  <a:tcPr anchor="ctr"/>
                </a:tc>
                <a:tc>
                  <a:txBody>
                    <a:bodyPr/>
                    <a:lstStyle/>
                    <a:p>
                      <a:pPr algn="just"/>
                      <a:r>
                        <a:rPr lang="en-US" dirty="0" smtClean="0"/>
                        <a:t>International Training Course for Instructors of Front Line Officers on the Detection of Nuclear and Other Radioactive Material out of Regulatory Control</a:t>
                      </a:r>
                      <a:endParaRPr lang="en-US" dirty="0"/>
                    </a:p>
                  </a:txBody>
                  <a:tcPr anchor="ctr"/>
                </a:tc>
                <a:tc>
                  <a:txBody>
                    <a:bodyPr/>
                    <a:lstStyle/>
                    <a:p>
                      <a:pPr algn="ctr"/>
                      <a:r>
                        <a:rPr lang="en-US" dirty="0" smtClean="0"/>
                        <a:t>July 2019- 2 weeks</a:t>
                      </a:r>
                      <a:endParaRPr lang="en-US" dirty="0"/>
                    </a:p>
                  </a:txBody>
                  <a:tcPr anchor="ctr"/>
                </a:tc>
                <a:tc>
                  <a:txBody>
                    <a:bodyPr/>
                    <a:lstStyle/>
                    <a:p>
                      <a:pPr algn="ctr"/>
                      <a:r>
                        <a:rPr lang="en-US" dirty="0" smtClean="0"/>
                        <a:t>15</a:t>
                      </a:r>
                      <a:endParaRPr lang="en-US" dirty="0"/>
                    </a:p>
                  </a:txBody>
                  <a:tcPr anchor="ctr"/>
                </a:tc>
                <a:extLst>
                  <a:ext uri="{0D108BD9-81ED-4DB2-BD59-A6C34878D82A}">
                    <a16:rowId xmlns:a16="http://schemas.microsoft.com/office/drawing/2014/main" val="1037021271"/>
                  </a:ext>
                </a:extLst>
              </a:tr>
            </a:tbl>
          </a:graphicData>
        </a:graphic>
      </p:graphicFrame>
    </p:spTree>
    <p:extLst>
      <p:ext uri="{BB962C8B-B14F-4D97-AF65-F5344CB8AC3E}">
        <p14:creationId xmlns:p14="http://schemas.microsoft.com/office/powerpoint/2010/main" val="2974794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28033" y="305918"/>
            <a:ext cx="2871989" cy="3274409"/>
          </a:xfrm>
          <a:prstGeom prst="rect">
            <a:avLst/>
          </a:prstGeom>
        </p:spPr>
      </p:pic>
      <p:pic>
        <p:nvPicPr>
          <p:cNvPr id="5" name="Picture 4"/>
          <p:cNvPicPr>
            <a:picLocks noChangeAspect="1"/>
          </p:cNvPicPr>
          <p:nvPr/>
        </p:nvPicPr>
        <p:blipFill>
          <a:blip r:embed="rId3"/>
          <a:stretch>
            <a:fillRect/>
          </a:stretch>
        </p:blipFill>
        <p:spPr>
          <a:xfrm>
            <a:off x="8087933" y="404097"/>
            <a:ext cx="3322749" cy="2983047"/>
          </a:xfrm>
          <a:prstGeom prst="rect">
            <a:avLst/>
          </a:prstGeom>
        </p:spPr>
      </p:pic>
      <p:pic>
        <p:nvPicPr>
          <p:cNvPr id="7" name="Picture 6"/>
          <p:cNvPicPr>
            <a:picLocks noChangeAspect="1"/>
          </p:cNvPicPr>
          <p:nvPr/>
        </p:nvPicPr>
        <p:blipFill rotWithShape="1">
          <a:blip r:embed="rId4"/>
          <a:srcRect t="17976"/>
          <a:stretch/>
        </p:blipFill>
        <p:spPr>
          <a:xfrm>
            <a:off x="528033" y="3767070"/>
            <a:ext cx="2871990" cy="2865550"/>
          </a:xfrm>
          <a:prstGeom prst="rect">
            <a:avLst/>
          </a:prstGeom>
        </p:spPr>
      </p:pic>
      <p:pic>
        <p:nvPicPr>
          <p:cNvPr id="8" name="Picture 7"/>
          <p:cNvPicPr>
            <a:picLocks noChangeAspect="1"/>
          </p:cNvPicPr>
          <p:nvPr/>
        </p:nvPicPr>
        <p:blipFill>
          <a:blip r:embed="rId5"/>
          <a:stretch>
            <a:fillRect/>
          </a:stretch>
        </p:blipFill>
        <p:spPr>
          <a:xfrm>
            <a:off x="3670480" y="305918"/>
            <a:ext cx="4146996" cy="6326702"/>
          </a:xfrm>
          <a:prstGeom prst="rect">
            <a:avLst/>
          </a:prstGeom>
        </p:spPr>
      </p:pic>
      <p:pic>
        <p:nvPicPr>
          <p:cNvPr id="9" name="Picture 8"/>
          <p:cNvPicPr>
            <a:picLocks noChangeAspect="1"/>
          </p:cNvPicPr>
          <p:nvPr/>
        </p:nvPicPr>
        <p:blipFill>
          <a:blip r:embed="rId6"/>
          <a:stretch>
            <a:fillRect/>
          </a:stretch>
        </p:blipFill>
        <p:spPr>
          <a:xfrm>
            <a:off x="8087933" y="3490175"/>
            <a:ext cx="3322749" cy="3142445"/>
          </a:xfrm>
          <a:prstGeom prst="rect">
            <a:avLst/>
          </a:prstGeom>
        </p:spPr>
      </p:pic>
    </p:spTree>
    <p:extLst>
      <p:ext uri="{BB962C8B-B14F-4D97-AF65-F5344CB8AC3E}">
        <p14:creationId xmlns:p14="http://schemas.microsoft.com/office/powerpoint/2010/main" val="1322375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735485" y="365125"/>
            <a:ext cx="4590686" cy="3054361"/>
          </a:xfrm>
          <a:prstGeom prst="rect">
            <a:avLst/>
          </a:prstGeom>
        </p:spPr>
      </p:pic>
      <p:pic>
        <p:nvPicPr>
          <p:cNvPr id="4" name="Picture 3"/>
          <p:cNvPicPr>
            <a:picLocks noChangeAspect="1"/>
          </p:cNvPicPr>
          <p:nvPr/>
        </p:nvPicPr>
        <p:blipFill rotWithShape="1">
          <a:blip r:embed="rId3"/>
          <a:srcRect t="13438"/>
          <a:stretch/>
        </p:blipFill>
        <p:spPr>
          <a:xfrm>
            <a:off x="5576552" y="365125"/>
            <a:ext cx="2936384" cy="3054361"/>
          </a:xfrm>
          <a:prstGeom prst="rect">
            <a:avLst/>
          </a:prstGeom>
        </p:spPr>
      </p:pic>
      <p:pic>
        <p:nvPicPr>
          <p:cNvPr id="6" name="Picture 5"/>
          <p:cNvPicPr>
            <a:picLocks noChangeAspect="1"/>
          </p:cNvPicPr>
          <p:nvPr/>
        </p:nvPicPr>
        <p:blipFill>
          <a:blip r:embed="rId4"/>
          <a:stretch>
            <a:fillRect/>
          </a:stretch>
        </p:blipFill>
        <p:spPr>
          <a:xfrm>
            <a:off x="5576551" y="3721996"/>
            <a:ext cx="2936385" cy="2756078"/>
          </a:xfrm>
          <a:prstGeom prst="rect">
            <a:avLst/>
          </a:prstGeom>
        </p:spPr>
      </p:pic>
      <p:pic>
        <p:nvPicPr>
          <p:cNvPr id="7" name="Picture 6"/>
          <p:cNvPicPr>
            <a:picLocks noChangeAspect="1"/>
          </p:cNvPicPr>
          <p:nvPr/>
        </p:nvPicPr>
        <p:blipFill>
          <a:blip r:embed="rId5"/>
          <a:stretch>
            <a:fillRect/>
          </a:stretch>
        </p:blipFill>
        <p:spPr>
          <a:xfrm>
            <a:off x="8724679" y="3657602"/>
            <a:ext cx="3033734" cy="2884866"/>
          </a:xfrm>
          <a:prstGeom prst="rect">
            <a:avLst/>
          </a:prstGeom>
        </p:spPr>
      </p:pic>
      <p:pic>
        <p:nvPicPr>
          <p:cNvPr id="8" name="Picture 7"/>
          <p:cNvPicPr>
            <a:picLocks noChangeAspect="1"/>
          </p:cNvPicPr>
          <p:nvPr/>
        </p:nvPicPr>
        <p:blipFill>
          <a:blip r:embed="rId6"/>
          <a:stretch>
            <a:fillRect/>
          </a:stretch>
        </p:blipFill>
        <p:spPr>
          <a:xfrm>
            <a:off x="8763317" y="365124"/>
            <a:ext cx="2956458" cy="3054361"/>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5486" y="3583917"/>
            <a:ext cx="4590686" cy="3032236"/>
          </a:xfrm>
          <a:prstGeom prst="rect">
            <a:avLst/>
          </a:prstGeom>
        </p:spPr>
      </p:pic>
    </p:spTree>
    <p:extLst>
      <p:ext uri="{BB962C8B-B14F-4D97-AF65-F5344CB8AC3E}">
        <p14:creationId xmlns:p14="http://schemas.microsoft.com/office/powerpoint/2010/main" val="3700061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28349" y="613713"/>
            <a:ext cx="6177567" cy="3230630"/>
          </a:xfrm>
          <a:prstGeom prst="rect">
            <a:avLst/>
          </a:prstGeom>
        </p:spPr>
      </p:pic>
      <p:pic>
        <p:nvPicPr>
          <p:cNvPr id="5" name="Picture 4"/>
          <p:cNvPicPr>
            <a:picLocks noChangeAspect="1"/>
          </p:cNvPicPr>
          <p:nvPr/>
        </p:nvPicPr>
        <p:blipFill>
          <a:blip r:embed="rId3"/>
          <a:stretch>
            <a:fillRect/>
          </a:stretch>
        </p:blipFill>
        <p:spPr>
          <a:xfrm>
            <a:off x="7302320" y="613713"/>
            <a:ext cx="3816439" cy="3140478"/>
          </a:xfrm>
          <a:prstGeom prst="rect">
            <a:avLst/>
          </a:prstGeom>
        </p:spPr>
      </p:pic>
      <p:pic>
        <p:nvPicPr>
          <p:cNvPr id="6" name="Picture 5"/>
          <p:cNvPicPr>
            <a:picLocks noChangeAspect="1"/>
          </p:cNvPicPr>
          <p:nvPr/>
        </p:nvPicPr>
        <p:blipFill rotWithShape="1">
          <a:blip r:embed="rId4"/>
          <a:srcRect l="8403" t="19640"/>
          <a:stretch/>
        </p:blipFill>
        <p:spPr>
          <a:xfrm>
            <a:off x="928349" y="3970547"/>
            <a:ext cx="6177567" cy="2712277"/>
          </a:xfrm>
          <a:prstGeom prst="rect">
            <a:avLst/>
          </a:prstGeom>
        </p:spPr>
      </p:pic>
      <p:pic>
        <p:nvPicPr>
          <p:cNvPr id="7" name="Picture 6"/>
          <p:cNvPicPr>
            <a:picLocks noChangeAspect="1"/>
          </p:cNvPicPr>
          <p:nvPr/>
        </p:nvPicPr>
        <p:blipFill>
          <a:blip r:embed="rId5"/>
          <a:stretch>
            <a:fillRect/>
          </a:stretch>
        </p:blipFill>
        <p:spPr>
          <a:xfrm>
            <a:off x="7302319" y="3799267"/>
            <a:ext cx="3816440" cy="2853944"/>
          </a:xfrm>
          <a:prstGeom prst="rect">
            <a:avLst/>
          </a:prstGeom>
        </p:spPr>
      </p:pic>
    </p:spTree>
    <p:extLst>
      <p:ext uri="{BB962C8B-B14F-4D97-AF65-F5344CB8AC3E}">
        <p14:creationId xmlns:p14="http://schemas.microsoft.com/office/powerpoint/2010/main" val="1502317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28353" y="686135"/>
            <a:ext cx="4248954" cy="2945707"/>
          </a:xfrm>
          <a:prstGeom prst="rect">
            <a:avLst/>
          </a:prstGeom>
        </p:spPr>
      </p:pic>
      <p:pic>
        <p:nvPicPr>
          <p:cNvPr id="5" name="Picture 4"/>
          <p:cNvPicPr>
            <a:picLocks noChangeAspect="1"/>
          </p:cNvPicPr>
          <p:nvPr/>
        </p:nvPicPr>
        <p:blipFill>
          <a:blip r:embed="rId3"/>
          <a:stretch>
            <a:fillRect/>
          </a:stretch>
        </p:blipFill>
        <p:spPr>
          <a:xfrm>
            <a:off x="5422005" y="686134"/>
            <a:ext cx="5769736" cy="2945707"/>
          </a:xfrm>
          <a:prstGeom prst="rect">
            <a:avLst/>
          </a:prstGeom>
        </p:spPr>
      </p:pic>
      <p:pic>
        <p:nvPicPr>
          <p:cNvPr id="6" name="Picture 5"/>
          <p:cNvPicPr>
            <a:picLocks noChangeAspect="1"/>
          </p:cNvPicPr>
          <p:nvPr/>
        </p:nvPicPr>
        <p:blipFill rotWithShape="1">
          <a:blip r:embed="rId4"/>
          <a:srcRect t="30375"/>
          <a:stretch/>
        </p:blipFill>
        <p:spPr>
          <a:xfrm>
            <a:off x="5422005" y="3837904"/>
            <a:ext cx="5769736" cy="2756080"/>
          </a:xfrm>
          <a:prstGeom prst="rect">
            <a:avLst/>
          </a:prstGeom>
        </p:spPr>
      </p:pic>
      <p:pic>
        <p:nvPicPr>
          <p:cNvPr id="7" name="Picture 6"/>
          <p:cNvPicPr>
            <a:picLocks noChangeAspect="1"/>
          </p:cNvPicPr>
          <p:nvPr/>
        </p:nvPicPr>
        <p:blipFill>
          <a:blip r:embed="rId5"/>
          <a:stretch>
            <a:fillRect/>
          </a:stretch>
        </p:blipFill>
        <p:spPr>
          <a:xfrm>
            <a:off x="928353" y="3837904"/>
            <a:ext cx="4245735" cy="2756080"/>
          </a:xfrm>
          <a:prstGeom prst="rect">
            <a:avLst/>
          </a:prstGeom>
        </p:spPr>
      </p:pic>
    </p:spTree>
    <p:extLst>
      <p:ext uri="{BB962C8B-B14F-4D97-AF65-F5344CB8AC3E}">
        <p14:creationId xmlns:p14="http://schemas.microsoft.com/office/powerpoint/2010/main" val="1161378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Conclusion</a:t>
            </a:r>
            <a:endParaRPr lang="en-US" b="1" dirty="0"/>
          </a:p>
        </p:txBody>
      </p:sp>
      <p:sp>
        <p:nvSpPr>
          <p:cNvPr id="3" name="Content Placeholder 2"/>
          <p:cNvSpPr>
            <a:spLocks noGrp="1"/>
          </p:cNvSpPr>
          <p:nvPr>
            <p:ph idx="1"/>
          </p:nvPr>
        </p:nvSpPr>
        <p:spPr/>
        <p:txBody>
          <a:bodyPr/>
          <a:lstStyle/>
          <a:p>
            <a:pPr algn="just"/>
            <a:r>
              <a:rPr lang="en-US" dirty="0" smtClean="0"/>
              <a:t>The strategic approach in implementing Instructors training </a:t>
            </a:r>
            <a:r>
              <a:rPr lang="en-US" dirty="0" err="1" smtClean="0"/>
              <a:t>programme</a:t>
            </a:r>
            <a:r>
              <a:rPr lang="en-US" dirty="0" smtClean="0"/>
              <a:t> addresses high needs of competent FLO within job rotational environment and has been one of the best initiatives undertaken by Malaysia’s NSSC in the effort to ensure effective and sustainable nuclear security detection capabilities in Malaysia.</a:t>
            </a:r>
          </a:p>
          <a:p>
            <a:pPr marL="0" indent="0" algn="just">
              <a:buNone/>
            </a:pPr>
            <a:endParaRPr lang="en-US" dirty="0" smtClean="0"/>
          </a:p>
          <a:p>
            <a:pPr algn="just"/>
            <a:r>
              <a:rPr lang="en-US" dirty="0" smtClean="0"/>
              <a:t>Malaysia has successfully trained 49 trainer from 2017- 2019 for front line officer on nuclear security detection in Malaysia.</a:t>
            </a:r>
          </a:p>
        </p:txBody>
      </p:sp>
    </p:spTree>
    <p:extLst>
      <p:ext uri="{BB962C8B-B14F-4D97-AF65-F5344CB8AC3E}">
        <p14:creationId xmlns:p14="http://schemas.microsoft.com/office/powerpoint/2010/main" val="14808518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473</TotalTime>
  <Words>380</Words>
  <Application>Microsoft Office PowerPoint</Application>
  <PresentationFormat>Widescreen</PresentationFormat>
  <Paragraphs>43</Paragraphs>
  <Slides>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THE BENEFIT IN DEVELOPING AND IMPLEMENTING INSTRUCTOR TRAINING FOR FRONT LINE OFFICER ON NUCLEAR SECURITY DETECTION IN MALAYSIA</vt:lpstr>
      <vt:lpstr>INTRODUCTION</vt:lpstr>
      <vt:lpstr>CHALLENGES IN DEVELOPING AND IMPLEMENTING INSTRUCTOR TRAINING FOR FRONT LINE OFFICER ON NUCLEAR SECURITY DETECTION IN MALAYSIA</vt:lpstr>
      <vt:lpstr>THE SUCCESSFUL OF INSTRUCTOR TRAINING FOR FRONT LINE OFFICER ON NUCLEAR SECURITY DETECTION IN MALAYSIA</vt:lpstr>
      <vt:lpstr>PowerPoint Presentation</vt:lpstr>
      <vt:lpstr>PowerPoint Presentation</vt:lpstr>
      <vt:lpstr>PowerPoint Presentation</vt:lpstr>
      <vt:lpstr>PowerPoint Presentation</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BENEFIT IN DEVELOPING AND IMPLEMENTING INSTRUCTOR TRAINING FOR FRONT LINE OFFICER ON NUCLEAR SECURITY DETECTION IN MALAYSIA</dc:title>
  <dc:creator>Nor Faezah bt Rabani</dc:creator>
  <cp:lastModifiedBy>Nor Faezah bt Rabani</cp:lastModifiedBy>
  <cp:revision>13</cp:revision>
  <dcterms:created xsi:type="dcterms:W3CDTF">2020-02-07T01:46:31Z</dcterms:created>
  <dcterms:modified xsi:type="dcterms:W3CDTF">2020-02-07T09:39:36Z</dcterms:modified>
</cp:coreProperties>
</file>