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78" r:id="rId4"/>
    <p:sldId id="279" r:id="rId5"/>
    <p:sldId id="263" r:id="rId6"/>
    <p:sldId id="265" r:id="rId7"/>
    <p:sldId id="282" r:id="rId8"/>
    <p:sldId id="289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114" d="100"/>
          <a:sy n="114" d="100"/>
        </p:scale>
        <p:origin x="13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3849E-381C-46B6-8B62-5CA3F98E21FC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31A5E-46D5-4174-8150-0AA2457A6A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7275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5.png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31A5E-46D5-4174-8150-0AA2457A6A5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9948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31A5E-46D5-4174-8150-0AA2457A6A58}" type="slidenum">
              <a:rPr lang="de-DE" smtClean="0"/>
              <a:t>6</a:t>
            </a:fld>
            <a:endParaRPr lang="de-DE"/>
          </a:p>
        </p:txBody>
      </p:sp>
      <p:sp>
        <p:nvSpPr>
          <p:cNvPr id="5" name="Inhalts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err="1"/>
              <a:t>Detailed</a:t>
            </a:r>
            <a:r>
              <a:rPr lang="de-CH" dirty="0"/>
              <a:t> </a:t>
            </a:r>
            <a:r>
              <a:rPr lang="de-CH" dirty="0" err="1"/>
              <a:t>definition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topics</a:t>
            </a:r>
            <a:r>
              <a:rPr lang="de-CH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/>
              <a:t>Determination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nominal </a:t>
            </a:r>
            <a:r>
              <a:rPr lang="de-CH" dirty="0" err="1"/>
              <a:t>state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subjects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inspection</a:t>
            </a:r>
            <a:endParaRPr lang="de-CH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err="1"/>
              <a:t>Identification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relevant </a:t>
            </a:r>
            <a:r>
              <a:rPr lang="de-CH" dirty="0" err="1"/>
              <a:t>documents</a:t>
            </a:r>
            <a:r>
              <a:rPr lang="de-CH" dirty="0"/>
              <a:t> </a:t>
            </a:r>
            <a:r>
              <a:rPr lang="de-CH" dirty="0" err="1"/>
              <a:t>with</a:t>
            </a:r>
            <a:r>
              <a:rPr lang="de-CH" dirty="0"/>
              <a:t> </a:t>
            </a:r>
            <a:r>
              <a:rPr lang="de-CH" dirty="0" err="1"/>
              <a:t>regard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nominal </a:t>
            </a:r>
            <a:r>
              <a:rPr lang="de-CH" dirty="0" err="1"/>
              <a:t>state</a:t>
            </a:r>
            <a:endParaRPr lang="de-CH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/>
              <a:t>Nomination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staff</a:t>
            </a:r>
            <a:r>
              <a:rPr lang="de-CH" dirty="0"/>
              <a:t> </a:t>
            </a:r>
            <a:r>
              <a:rPr lang="de-CH" dirty="0" err="1"/>
              <a:t>performing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inspection</a:t>
            </a:r>
            <a:endParaRPr lang="de-CH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err="1"/>
              <a:t>Exact</a:t>
            </a:r>
            <a:r>
              <a:rPr lang="de-CH" dirty="0"/>
              <a:t> </a:t>
            </a:r>
            <a:r>
              <a:rPr lang="de-CH" dirty="0" err="1"/>
              <a:t>definition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their</a:t>
            </a:r>
            <a:r>
              <a:rPr lang="de-CH" dirty="0"/>
              <a:t> individual </a:t>
            </a:r>
            <a:r>
              <a:rPr lang="de-CH" dirty="0" err="1"/>
              <a:t>tasks</a:t>
            </a:r>
            <a:endParaRPr lang="de-CH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/>
              <a:t>Date </a:t>
            </a:r>
            <a:r>
              <a:rPr lang="de-CH" dirty="0" err="1"/>
              <a:t>and</a:t>
            </a:r>
            <a:r>
              <a:rPr lang="de-CH" dirty="0"/>
              <a:t> time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inspection</a:t>
            </a:r>
            <a:endParaRPr lang="de-CH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" y="5508105"/>
            <a:ext cx="3103240" cy="186735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271" y="7105641"/>
            <a:ext cx="3356992" cy="203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544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/>
              <a:t>That</a:t>
            </a:r>
            <a:r>
              <a:rPr lang="de-CH" dirty="0"/>
              <a:t> </a:t>
            </a:r>
            <a:r>
              <a:rPr lang="de-CH" dirty="0" err="1"/>
              <a:t>means</a:t>
            </a:r>
            <a:r>
              <a:rPr lang="de-CH" dirty="0"/>
              <a:t>,  </a:t>
            </a:r>
            <a:r>
              <a:rPr lang="de-CH" dirty="0" err="1"/>
              <a:t>everybody</a:t>
            </a:r>
            <a:r>
              <a:rPr lang="de-CH" dirty="0"/>
              <a:t>  </a:t>
            </a:r>
            <a:r>
              <a:rPr lang="de-CH" dirty="0" err="1"/>
              <a:t>has</a:t>
            </a:r>
            <a:r>
              <a:rPr lang="de-CH" dirty="0"/>
              <a:t> an open </a:t>
            </a:r>
            <a:r>
              <a:rPr lang="de-CH" dirty="0" err="1"/>
              <a:t>door</a:t>
            </a:r>
            <a:r>
              <a:rPr lang="de-CH" dirty="0"/>
              <a:t>, an open </a:t>
            </a:r>
            <a:r>
              <a:rPr lang="de-CH" dirty="0" err="1"/>
              <a:t>mind</a:t>
            </a:r>
            <a:r>
              <a:rPr lang="de-CH" dirty="0"/>
              <a:t> </a:t>
            </a:r>
            <a:r>
              <a:rPr lang="de-CH" dirty="0" err="1"/>
              <a:t>and</a:t>
            </a:r>
            <a:r>
              <a:rPr lang="de-CH" dirty="0"/>
              <a:t> open </a:t>
            </a:r>
            <a:r>
              <a:rPr lang="de-CH" dirty="0" err="1"/>
              <a:t>ears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both</a:t>
            </a:r>
            <a:r>
              <a:rPr lang="de-CH" dirty="0"/>
              <a:t> </a:t>
            </a:r>
            <a:r>
              <a:rPr lang="de-CH" dirty="0" err="1"/>
              <a:t>site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31A5E-46D5-4174-8150-0AA2457A6A5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224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/>
          </a:p>
        </p:txBody>
      </p:sp>
      <p:sp>
        <p:nvSpPr>
          <p:cNvPr id="194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Times" pitchFamily="18" charset="0"/>
              </a:defRPr>
            </a:lvl1pPr>
            <a:lvl2pPr marL="715984" indent="-275379">
              <a:defRPr sz="2100">
                <a:solidFill>
                  <a:schemeClr val="tx1"/>
                </a:solidFill>
                <a:latin typeface="Times" pitchFamily="18" charset="0"/>
              </a:defRPr>
            </a:lvl2pPr>
            <a:lvl3pPr marL="1101514" indent="-220303">
              <a:defRPr sz="2100">
                <a:solidFill>
                  <a:schemeClr val="tx1"/>
                </a:solidFill>
                <a:latin typeface="Times" pitchFamily="18" charset="0"/>
              </a:defRPr>
            </a:lvl3pPr>
            <a:lvl4pPr marL="1542120" indent="-220303">
              <a:defRPr sz="2100">
                <a:solidFill>
                  <a:schemeClr val="tx1"/>
                </a:solidFill>
                <a:latin typeface="Times" pitchFamily="18" charset="0"/>
              </a:defRPr>
            </a:lvl4pPr>
            <a:lvl5pPr marL="1982725" indent="-220303">
              <a:defRPr sz="2100">
                <a:solidFill>
                  <a:schemeClr val="tx1"/>
                </a:solidFill>
                <a:latin typeface="Times" pitchFamily="18" charset="0"/>
              </a:defRPr>
            </a:lvl5pPr>
            <a:lvl6pPr marL="2423331" indent="-22030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18" charset="0"/>
              </a:defRPr>
            </a:lvl6pPr>
            <a:lvl7pPr marL="2863936" indent="-22030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18" charset="0"/>
              </a:defRPr>
            </a:lvl7pPr>
            <a:lvl8pPr marL="3304542" indent="-22030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18" charset="0"/>
              </a:defRPr>
            </a:lvl8pPr>
            <a:lvl9pPr marL="3745147" indent="-22030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9ED7673A-163D-4457-83E7-FB0B9C97EF96}" type="slidenum">
              <a:rPr lang="de-CH" sz="1200"/>
              <a:pPr/>
              <a:t>8</a:t>
            </a:fld>
            <a:endParaRPr lang="de-CH" sz="1200"/>
          </a:p>
        </p:txBody>
      </p:sp>
    </p:spTree>
    <p:extLst>
      <p:ext uri="{BB962C8B-B14F-4D97-AF65-F5344CB8AC3E}">
        <p14:creationId xmlns:p14="http://schemas.microsoft.com/office/powerpoint/2010/main" val="2544361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7" descr="Logo_CMYK_po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387350"/>
            <a:ext cx="19970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32"/>
          <p:cNvSpPr txBox="1">
            <a:spLocks noChangeArrowheads="1"/>
          </p:cNvSpPr>
          <p:nvPr userDrawn="1"/>
        </p:nvSpPr>
        <p:spPr bwMode="auto">
          <a:xfrm>
            <a:off x="4572000" y="387000"/>
            <a:ext cx="3024336" cy="120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  <a:defRPr/>
            </a:pPr>
            <a:r>
              <a:rPr lang="de-CH" sz="800" b="1" dirty="0">
                <a:latin typeface="Arial" charset="0"/>
              </a:rPr>
              <a:t>Swiss Federal </a:t>
            </a:r>
            <a:r>
              <a:rPr lang="de-CH" sz="800" b="1" dirty="0" err="1">
                <a:latin typeface="Arial" charset="0"/>
              </a:rPr>
              <a:t>Nuclear</a:t>
            </a:r>
            <a:r>
              <a:rPr lang="de-CH" sz="800" b="1" dirty="0">
                <a:latin typeface="Arial" charset="0"/>
              </a:rPr>
              <a:t> </a:t>
            </a:r>
            <a:r>
              <a:rPr lang="de-CH" sz="800" b="1" dirty="0" err="1">
                <a:latin typeface="Arial" charset="0"/>
              </a:rPr>
              <a:t>Safety</a:t>
            </a:r>
            <a:r>
              <a:rPr lang="de-CH" sz="800" b="1" dirty="0">
                <a:latin typeface="Arial" charset="0"/>
              </a:rPr>
              <a:t> </a:t>
            </a:r>
            <a:r>
              <a:rPr lang="de-CH" sz="800" b="1" dirty="0" err="1">
                <a:latin typeface="Arial" charset="0"/>
              </a:rPr>
              <a:t>Inspectorate</a:t>
            </a:r>
            <a:r>
              <a:rPr lang="de-CH" sz="800" b="1" dirty="0">
                <a:latin typeface="Arial" charset="0"/>
              </a:rPr>
              <a:t> ENSI</a:t>
            </a:r>
          </a:p>
        </p:txBody>
      </p:sp>
      <p:sp>
        <p:nvSpPr>
          <p:cNvPr id="18" name="Titel 8"/>
          <p:cNvSpPr>
            <a:spLocks noGrp="1"/>
          </p:cNvSpPr>
          <p:nvPr>
            <p:ph type="title" hasCustomPrompt="1"/>
          </p:nvPr>
        </p:nvSpPr>
        <p:spPr>
          <a:xfrm>
            <a:off x="1296000" y="2457000"/>
            <a:ext cx="6552000" cy="2628184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200" b="1" baseline="0"/>
            </a:lvl1pPr>
          </a:lstStyle>
          <a:p>
            <a:r>
              <a:rPr lang="en-US" noProof="0" dirty="0"/>
              <a:t>presentation name</a:t>
            </a: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1296000" y="5228993"/>
            <a:ext cx="6552000" cy="288239"/>
          </a:xfrm>
          <a:prstGeom prst="rect">
            <a:avLst/>
          </a:prstGeom>
        </p:spPr>
        <p:txBody>
          <a:bodyPr lIns="0" tIns="0" rIns="4680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3200"/>
            </a:lvl2pPr>
            <a:lvl3pPr marL="0" indent="0" algn="l">
              <a:buNone/>
              <a:defRPr sz="2000"/>
            </a:lvl3pPr>
            <a:lvl4pPr marL="1371600" indent="0">
              <a:buNone/>
              <a:defRPr sz="3200"/>
            </a:lvl4pPr>
            <a:lvl5pPr marL="1828800" indent="0">
              <a:buNone/>
              <a:defRPr sz="3200"/>
            </a:lvl5pPr>
          </a:lstStyle>
          <a:p>
            <a:pPr lvl="2"/>
            <a:r>
              <a:rPr lang="de-CH" dirty="0" err="1"/>
              <a:t>Presentation</a:t>
            </a:r>
            <a:r>
              <a:rPr lang="de-CH" dirty="0"/>
              <a:t> </a:t>
            </a:r>
            <a:r>
              <a:rPr lang="de-CH" dirty="0" err="1"/>
              <a:t>date</a:t>
            </a:r>
            <a:endParaRPr lang="de-DE" dirty="0"/>
          </a:p>
        </p:txBody>
      </p:sp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1292638" y="6007000"/>
            <a:ext cx="6598493" cy="288032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de-CH" sz="2000" dirty="0"/>
              <a:t>ENSI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291839" y="5714413"/>
            <a:ext cx="6551613" cy="287337"/>
          </a:xfrm>
          <a:prstGeom prst="rect">
            <a:avLst/>
          </a:prstGeom>
        </p:spPr>
        <p:txBody>
          <a:bodyPr lIns="0" tIns="0" rIns="46800">
            <a:noAutofit/>
          </a:bodyPr>
          <a:lstStyle>
            <a:lvl1pPr>
              <a:defRPr lang="de-DE" dirty="0" smtClean="0"/>
            </a:lvl1pPr>
            <a:lvl2pPr>
              <a:defRPr lang="de-DE" sz="3200" dirty="0" smtClean="0"/>
            </a:lvl2pPr>
            <a:lvl3pPr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de-DE" sz="3200" dirty="0" smtClean="0"/>
            </a:lvl4pPr>
            <a:lvl5pPr>
              <a:defRPr lang="de-DE" sz="3200" dirty="0"/>
            </a:lvl5pPr>
          </a:lstStyle>
          <a:p>
            <a:pPr marL="0" lvl="2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de-DE" dirty="0" err="1"/>
              <a:t>author</a:t>
            </a:r>
            <a:endParaRPr lang="de-DE" dirty="0"/>
          </a:p>
        </p:txBody>
      </p:sp>
      <p:pic>
        <p:nvPicPr>
          <p:cNvPr id="8" name="Picture 2" descr="ch_englisch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981075"/>
            <a:ext cx="1997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1296000" y="1600200"/>
            <a:ext cx="7488000" cy="4525963"/>
          </a:xfrm>
          <a:prstGeom prst="rect">
            <a:avLst/>
          </a:prstGeom>
        </p:spPr>
        <p:txBody>
          <a:bodyPr lIns="0" tIns="0"/>
          <a:lstStyle>
            <a:lvl1pPr marL="0" indent="0">
              <a:buFont typeface="Wingdings"/>
              <a:buNone/>
              <a:defRPr lang="de-CH" sz="2800" b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itchFamily="2" charset="2"/>
              </a:defRPr>
            </a:lvl1pPr>
            <a:lvl2pPr marL="914400" indent="-457200">
              <a:buFont typeface="Wingdings"/>
              <a:buChar char="à"/>
              <a:defRPr lang="de-CH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itchFamily="2" charset="2"/>
              </a:defRPr>
            </a:lvl2pPr>
            <a:lvl3pPr>
              <a:defRPr lang="de-DE" sz="24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itchFamily="2" charset="2"/>
              </a:defRPr>
            </a:lvl3pPr>
            <a:lvl4pPr>
              <a:defRPr lang="de-DE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itchFamily="2" charset="2"/>
              </a:defRPr>
            </a:lvl4pPr>
          </a:lstStyle>
          <a:p>
            <a:pPr lvl="0"/>
            <a:r>
              <a:rPr lang="en-US" noProof="0" dirty="0"/>
              <a:t>Text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hinzufügen</a:t>
            </a:r>
            <a:endParaRPr lang="en-US" noProof="0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E7BBA-5B77-436A-AF07-CBF91D015B07}" type="slidenum">
              <a:rPr lang="en-US" noProof="0" smtClean="0"/>
              <a:pPr/>
              <a:t>‹Nr.›</a:t>
            </a:fld>
            <a:endParaRPr lang="en-US" noProof="0" dirty="0"/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12"/>
          </p:nvPr>
        </p:nvSpPr>
        <p:spPr>
          <a:xfrm>
            <a:off x="1296000" y="6165001"/>
            <a:ext cx="6660376" cy="216327"/>
          </a:xfrm>
        </p:spPr>
        <p:txBody>
          <a:bodyPr/>
          <a:lstStyle/>
          <a:p>
            <a:r>
              <a:rPr lang="en-US" noProof="0"/>
              <a:t>ENSI Integrated Nuclear Regulation | ENSRA plenary meeting 2018 | Hans Mattli</a:t>
            </a:r>
            <a:endParaRPr lang="en-US" b="0" noProof="0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1298508" y="6387198"/>
            <a:ext cx="361637" cy="184666"/>
          </a:xfrm>
          <a:prstGeom prst="rect">
            <a:avLst/>
          </a:prstGeom>
          <a:noFill/>
        </p:spPr>
        <p:txBody>
          <a:bodyPr wrap="none" lIns="0" tIns="0" rtlCol="0">
            <a:spAutoFit/>
          </a:bodyPr>
          <a:lstStyle/>
          <a:p>
            <a:r>
              <a:rPr lang="en-US" sz="900" noProof="0" dirty="0"/>
              <a:t>ENSI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2238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170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9" descr="Logo_col_wappen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390525"/>
            <a:ext cx="266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elplatzhalter 10"/>
          <p:cNvSpPr>
            <a:spLocks noGrp="1"/>
          </p:cNvSpPr>
          <p:nvPr>
            <p:ph type="title"/>
          </p:nvPr>
        </p:nvSpPr>
        <p:spPr>
          <a:xfrm>
            <a:off x="1296000" y="387000"/>
            <a:ext cx="7488000" cy="1143000"/>
          </a:xfrm>
          <a:prstGeom prst="rect">
            <a:avLst/>
          </a:prstGeom>
        </p:spPr>
        <p:txBody>
          <a:bodyPr vert="horz" lIns="0" tIns="0" rIns="91440" bIns="45720" rtlCol="0" anchor="t">
            <a:normAutofit/>
          </a:bodyPr>
          <a:lstStyle/>
          <a:p>
            <a:r>
              <a:rPr lang="en-US" noProof="0" dirty="0" err="1"/>
              <a:t>Titel</a:t>
            </a:r>
            <a:endParaRPr lang="en-US" noProof="0" dirty="0"/>
          </a:p>
        </p:txBody>
      </p:sp>
      <p:sp>
        <p:nvSpPr>
          <p:cNvPr id="13" name="Line 40"/>
          <p:cNvSpPr>
            <a:spLocks noChangeShapeType="1"/>
          </p:cNvSpPr>
          <p:nvPr userDrawn="1"/>
        </p:nvSpPr>
        <p:spPr bwMode="auto">
          <a:xfrm flipH="1">
            <a:off x="1296000" y="6165000"/>
            <a:ext cx="748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noProof="0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8028384" y="6165000"/>
            <a:ext cx="75561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18E7BBA-5B77-436A-AF07-CBF91D015B07}" type="slidenum">
              <a:rPr lang="en-US" noProof="0" smtClean="0"/>
              <a:pPr/>
              <a:t>‹Nr.›</a:t>
            </a:fld>
            <a:endParaRPr lang="en-US" noProof="0" dirty="0"/>
          </a:p>
        </p:txBody>
      </p:sp>
      <p:sp>
        <p:nvSpPr>
          <p:cNvPr id="21" name="Fußzeilenplatzhalter 17"/>
          <p:cNvSpPr>
            <a:spLocks noGrp="1"/>
          </p:cNvSpPr>
          <p:nvPr>
            <p:ph type="ftr" sz="quarter" idx="3"/>
          </p:nvPr>
        </p:nvSpPr>
        <p:spPr>
          <a:xfrm>
            <a:off x="1296000" y="6165001"/>
            <a:ext cx="6660376" cy="216328"/>
          </a:xfrm>
          <a:prstGeom prst="rect">
            <a:avLst/>
          </a:prstGeom>
        </p:spPr>
        <p:txBody>
          <a:bodyPr vert="horz" lIns="0" tIns="45720" rIns="91440" bIns="45720" rtlCol="0" anchor="t"/>
          <a:lstStyle>
            <a:lvl1pPr>
              <a:defRPr lang="de-DE" sz="900" b="1" smtClean="0"/>
            </a:lvl1pPr>
          </a:lstStyle>
          <a:p>
            <a:r>
              <a:rPr lang="en-US" noProof="0"/>
              <a:t>ENSI Integrated Nuclear Regulation | ENSRA plenary meeting 2018 | Hans Mattli</a:t>
            </a:r>
            <a:endParaRPr lang="en-US" noProof="0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1298508" y="6387198"/>
            <a:ext cx="361637" cy="184666"/>
          </a:xfrm>
          <a:prstGeom prst="rect">
            <a:avLst/>
          </a:prstGeom>
          <a:noFill/>
        </p:spPr>
        <p:txBody>
          <a:bodyPr wrap="none" lIns="0" tIns="0" rtlCol="0">
            <a:spAutoFit/>
          </a:bodyPr>
          <a:lstStyle/>
          <a:p>
            <a:r>
              <a:rPr lang="en-US" sz="900" noProof="0" dirty="0"/>
              <a:t>ENSI</a:t>
            </a:r>
          </a:p>
        </p:txBody>
      </p:sp>
    </p:spTree>
    <p:extLst>
      <p:ext uri="{BB962C8B-B14F-4D97-AF65-F5344CB8AC3E}">
        <p14:creationId xmlns:p14="http://schemas.microsoft.com/office/powerpoint/2010/main" val="135031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1916832"/>
            <a:ext cx="7560840" cy="2628184"/>
          </a:xfrm>
        </p:spPr>
        <p:txBody>
          <a:bodyPr/>
          <a:lstStyle/>
          <a:p>
            <a:r>
              <a:rPr lang="en-US" sz="4400" dirty="0"/>
              <a:t>The integrated nuclear</a:t>
            </a:r>
            <a:br>
              <a:rPr lang="en-US" sz="4400" dirty="0"/>
            </a:br>
            <a:r>
              <a:rPr lang="en-US" sz="4400" dirty="0"/>
              <a:t>Safety-Security training </a:t>
            </a:r>
            <a:br>
              <a:rPr lang="en-US" sz="4400" dirty="0"/>
            </a:br>
            <a:r>
              <a:rPr lang="en-US" sz="4400" dirty="0"/>
              <a:t>of inspectors in Switzerland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968793" y="4653136"/>
            <a:ext cx="6552000" cy="759736"/>
          </a:xfrm>
        </p:spPr>
        <p:txBody>
          <a:bodyPr/>
          <a:lstStyle/>
          <a:p>
            <a:r>
              <a:rPr lang="en-US" sz="2000" dirty="0"/>
              <a:t>ICONS2020 – Session 3H  </a:t>
            </a:r>
          </a:p>
          <a:p>
            <a:r>
              <a:rPr lang="en-US" sz="2000" dirty="0"/>
              <a:t>February 13</a:t>
            </a:r>
            <a:r>
              <a:rPr lang="en-US" sz="2000" baseline="30000" dirty="0"/>
              <a:t>th</a:t>
            </a:r>
            <a:r>
              <a:rPr lang="en-US" sz="2000" dirty="0"/>
              <a:t>, 2020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968793" y="5610053"/>
            <a:ext cx="7528633" cy="28733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Johann Mattli, Senior Expert &amp; Cyber Security Section Nuclear</a:t>
            </a:r>
          </a:p>
        </p:txBody>
      </p:sp>
    </p:spTree>
    <p:extLst>
      <p:ext uri="{BB962C8B-B14F-4D97-AF65-F5344CB8AC3E}">
        <p14:creationId xmlns:p14="http://schemas.microsoft.com/office/powerpoint/2010/main" val="312151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296000" y="1196753"/>
            <a:ext cx="7488000" cy="1296143"/>
          </a:xfrm>
        </p:spPr>
        <p:txBody>
          <a:bodyPr/>
          <a:lstStyle/>
          <a:p>
            <a:r>
              <a:rPr lang="de-CH" sz="2400" b="1" dirty="0"/>
              <a:t>A </a:t>
            </a:r>
            <a:r>
              <a:rPr lang="de-CH" sz="2400" b="1" dirty="0" err="1"/>
              <a:t>single</a:t>
            </a:r>
            <a:r>
              <a:rPr lang="de-CH" sz="2400" b="1" dirty="0"/>
              <a:t> </a:t>
            </a:r>
            <a:r>
              <a:rPr lang="de-CH" sz="2400" b="1" dirty="0" err="1"/>
              <a:t>process</a:t>
            </a:r>
            <a:r>
              <a:rPr lang="de-CH" sz="2400" b="1" dirty="0"/>
              <a:t> </a:t>
            </a:r>
            <a:r>
              <a:rPr lang="de-CH" sz="2400" b="1" dirty="0" err="1"/>
              <a:t>for</a:t>
            </a:r>
            <a:r>
              <a:rPr lang="de-CH" sz="2400" b="1" dirty="0"/>
              <a:t> </a:t>
            </a:r>
            <a:r>
              <a:rPr lang="de-CH" sz="2400" b="1" dirty="0" err="1"/>
              <a:t>inspections</a:t>
            </a:r>
            <a:r>
              <a:rPr lang="de-CH" sz="2400" b="1" dirty="0"/>
              <a:t> in </a:t>
            </a:r>
            <a:r>
              <a:rPr lang="de-CH" sz="2400" b="1" dirty="0" err="1"/>
              <a:t>the</a:t>
            </a:r>
            <a:r>
              <a:rPr lang="de-CH" sz="2400" b="1" dirty="0"/>
              <a:t> </a:t>
            </a:r>
            <a:r>
              <a:rPr lang="de-CH" sz="2400" b="1" dirty="0" err="1"/>
              <a:t>field</a:t>
            </a:r>
            <a:r>
              <a:rPr lang="de-CH" sz="2400" b="1" dirty="0"/>
              <a:t> </a:t>
            </a:r>
            <a:r>
              <a:rPr lang="de-CH" sz="2400" b="1" dirty="0" err="1"/>
              <a:t>of</a:t>
            </a:r>
            <a:endParaRPr lang="de-CH" sz="2400" b="1" dirty="0"/>
          </a:p>
          <a:p>
            <a:r>
              <a:rPr lang="de-CH" sz="2400" dirty="0" err="1"/>
              <a:t>Safety</a:t>
            </a:r>
            <a:r>
              <a:rPr lang="de-CH" sz="2400" dirty="0"/>
              <a:t> &amp; Security (incl. </a:t>
            </a:r>
            <a:r>
              <a:rPr lang="de-CH" sz="2400" dirty="0" err="1"/>
              <a:t>Cyber</a:t>
            </a:r>
            <a:r>
              <a:rPr lang="de-CH" sz="2400" dirty="0"/>
              <a:t> Security)</a:t>
            </a:r>
          </a:p>
          <a:p>
            <a:endParaRPr lang="de-CH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E7BBA-5B77-436A-AF07-CBF91D015B07}" type="slidenum">
              <a:rPr lang="en-US" noProof="0" smtClean="0"/>
              <a:pPr/>
              <a:t>2</a:t>
            </a:fld>
            <a:endParaRPr lang="en-US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The integrated Safety-Security training of inspector in Switzerland | </a:t>
            </a:r>
            <a:r>
              <a:rPr lang="en-US" noProof="0" dirty="0"/>
              <a:t>IAEA ICONS | Johann Mattli</a:t>
            </a:r>
            <a:endParaRPr lang="en-US" b="0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296000" y="387000"/>
            <a:ext cx="7488000" cy="665736"/>
          </a:xfrm>
        </p:spPr>
        <p:txBody>
          <a:bodyPr/>
          <a:lstStyle/>
          <a:p>
            <a:r>
              <a:rPr lang="de-CH" dirty="0" err="1"/>
              <a:t>Process</a:t>
            </a:r>
            <a:r>
              <a:rPr lang="de-CH" dirty="0"/>
              <a:t> &amp; Definition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Inspections</a:t>
            </a:r>
            <a:r>
              <a:rPr lang="de-CH" dirty="0"/>
              <a:t> </a:t>
            </a:r>
          </a:p>
        </p:txBody>
      </p:sp>
      <p:sp>
        <p:nvSpPr>
          <p:cNvPr id="6" name="Inhaltsplatzhalter 1"/>
          <p:cNvSpPr txBox="1">
            <a:spLocks/>
          </p:cNvSpPr>
          <p:nvPr/>
        </p:nvSpPr>
        <p:spPr>
          <a:xfrm>
            <a:off x="1296000" y="2648787"/>
            <a:ext cx="7488000" cy="2802888"/>
          </a:xfrm>
          <a:prstGeom prst="rect">
            <a:avLst/>
          </a:prstGeom>
        </p:spPr>
        <p:txBody>
          <a:bodyPr lIns="0" tIns="0"/>
          <a:lstStyle>
            <a:lvl1pPr marL="0" indent="0" algn="l" defTabSz="914400" rtl="0" eaLnBrk="1" latinLnBrk="0" hangingPunct="1">
              <a:spcBef>
                <a:spcPct val="20000"/>
              </a:spcBef>
              <a:buFont typeface="Wingdings"/>
              <a:buNone/>
              <a:defRPr lang="de-CH" sz="2800" b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itchFamily="2" charset="2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Wingdings"/>
              <a:buChar char="à"/>
              <a:defRPr lang="de-CH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itchFamily="2" charset="2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de-DE" sz="24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itchFamily="2" charset="2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de-DE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itchFamily="2" charset="2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Comparison</a:t>
            </a:r>
          </a:p>
          <a:p>
            <a:r>
              <a:rPr lang="en-US" sz="2400" dirty="0"/>
              <a:t>Actual state ↔ nominal state</a:t>
            </a:r>
          </a:p>
          <a:p>
            <a:endParaRPr lang="en-US" sz="2400" b="1" dirty="0"/>
          </a:p>
          <a:p>
            <a:r>
              <a:rPr lang="en-US" sz="2400" b="1" dirty="0"/>
              <a:t>Location</a:t>
            </a:r>
          </a:p>
          <a:p>
            <a:r>
              <a:rPr lang="en-US" sz="2400" dirty="0"/>
              <a:t>Nuclear installations</a:t>
            </a:r>
          </a:p>
          <a:p>
            <a:endParaRPr lang="en-US" sz="2400" dirty="0">
              <a:highlight>
                <a:srgbClr val="FFFF00"/>
              </a:highlight>
            </a:endParaRPr>
          </a:p>
          <a:p>
            <a:pPr algn="ctr"/>
            <a:r>
              <a:rPr lang="en-US" sz="2400" b="1" dirty="0">
                <a:highlight>
                  <a:srgbClr val="FFFF00"/>
                </a:highlight>
              </a:rPr>
              <a:t>Evaluation in the office is not an inspection!</a:t>
            </a:r>
          </a:p>
        </p:txBody>
      </p:sp>
    </p:spTree>
    <p:extLst>
      <p:ext uri="{BB962C8B-B14F-4D97-AF65-F5344CB8AC3E}">
        <p14:creationId xmlns:p14="http://schemas.microsoft.com/office/powerpoint/2010/main" val="2323019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E7BBA-5B77-436A-AF07-CBF91D015B07}" type="slidenum">
              <a:rPr lang="en-US" noProof="0" smtClean="0"/>
              <a:pPr/>
              <a:t>3</a:t>
            </a:fld>
            <a:endParaRPr lang="en-US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The integrated Safety-Security training of inspector in Switzerland | IAEA ICONS | Johann Mattli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Initial Training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Inspectors</a:t>
            </a:r>
            <a:r>
              <a:rPr lang="de-CH" dirty="0"/>
              <a:t>		1/2</a:t>
            </a:r>
          </a:p>
        </p:txBody>
      </p:sp>
      <p:sp>
        <p:nvSpPr>
          <p:cNvPr id="6" name="Inhaltsplatzhalter 1"/>
          <p:cNvSpPr>
            <a:spLocks noGrp="1"/>
          </p:cNvSpPr>
          <p:nvPr>
            <p:ph idx="1"/>
          </p:nvPr>
        </p:nvSpPr>
        <p:spPr>
          <a:xfrm>
            <a:off x="1296000" y="1484784"/>
            <a:ext cx="7488000" cy="4641379"/>
          </a:xfrm>
        </p:spPr>
        <p:txBody>
          <a:bodyPr/>
          <a:lstStyle/>
          <a:p>
            <a:r>
              <a:rPr lang="de-CH" b="1" dirty="0" err="1"/>
              <a:t>Identical</a:t>
            </a:r>
            <a:r>
              <a:rPr lang="de-CH" b="1" dirty="0"/>
              <a:t> </a:t>
            </a:r>
            <a:r>
              <a:rPr lang="de-CH" b="1" dirty="0" err="1"/>
              <a:t>training</a:t>
            </a:r>
            <a:r>
              <a:rPr lang="de-CH" b="1" dirty="0"/>
              <a:t> </a:t>
            </a:r>
            <a:r>
              <a:rPr lang="de-CH" b="1" dirty="0" err="1"/>
              <a:t>for</a:t>
            </a:r>
            <a:r>
              <a:rPr lang="de-CH" b="1" dirty="0"/>
              <a:t> </a:t>
            </a:r>
            <a:r>
              <a:rPr lang="de-CH" b="1" dirty="0" err="1">
                <a:solidFill>
                  <a:srgbClr val="FF0000"/>
                </a:solidFill>
              </a:rPr>
              <a:t>inspectors</a:t>
            </a:r>
            <a:r>
              <a:rPr lang="de-CH" b="1" dirty="0">
                <a:solidFill>
                  <a:srgbClr val="FF0000"/>
                </a:solidFill>
              </a:rPr>
              <a:t> </a:t>
            </a:r>
            <a:r>
              <a:rPr lang="de-CH" b="1" dirty="0" err="1">
                <a:solidFill>
                  <a:srgbClr val="FF0000"/>
                </a:solidFill>
              </a:rPr>
              <a:t>of</a:t>
            </a:r>
            <a:r>
              <a:rPr lang="de-CH" b="1" dirty="0">
                <a:solidFill>
                  <a:srgbClr val="FF0000"/>
                </a:solidFill>
              </a:rPr>
              <a:t> all </a:t>
            </a:r>
            <a:r>
              <a:rPr lang="de-CH" b="1" dirty="0" err="1">
                <a:solidFill>
                  <a:srgbClr val="FF0000"/>
                </a:solidFill>
              </a:rPr>
              <a:t>sections</a:t>
            </a:r>
            <a:endParaRPr lang="de-CH" b="1" dirty="0">
              <a:solidFill>
                <a:srgbClr val="FF0000"/>
              </a:solidFill>
            </a:endParaRPr>
          </a:p>
          <a:p>
            <a:endParaRPr lang="de-CH" b="1" dirty="0">
              <a:solidFill>
                <a:srgbClr val="FF0000"/>
              </a:solidFill>
            </a:endParaRPr>
          </a:p>
          <a:p>
            <a:r>
              <a:rPr lang="de-CH" b="1" dirty="0" err="1"/>
              <a:t>Classroom</a:t>
            </a:r>
            <a:r>
              <a:rPr lang="de-CH" b="1" dirty="0"/>
              <a:t> </a:t>
            </a:r>
            <a:r>
              <a:rPr lang="de-CH" b="1" dirty="0" err="1"/>
              <a:t>training</a:t>
            </a:r>
            <a:r>
              <a:rPr lang="de-CH" b="1" dirty="0"/>
              <a:t>:</a:t>
            </a:r>
          </a:p>
          <a:p>
            <a:pPr lvl="1"/>
            <a:r>
              <a:rPr lang="de-CH" sz="2800" dirty="0" err="1"/>
              <a:t>Process</a:t>
            </a:r>
            <a:r>
              <a:rPr lang="de-CH" sz="2800" dirty="0"/>
              <a:t> «</a:t>
            </a:r>
            <a:r>
              <a:rPr lang="de-CH" sz="2800" dirty="0" err="1"/>
              <a:t>Inspection</a:t>
            </a:r>
            <a:r>
              <a:rPr lang="de-CH" sz="2800" dirty="0"/>
              <a:t>»;</a:t>
            </a:r>
          </a:p>
          <a:p>
            <a:pPr lvl="1"/>
            <a:r>
              <a:rPr lang="de-CH" sz="2800" dirty="0"/>
              <a:t>Rules </a:t>
            </a:r>
            <a:r>
              <a:rPr lang="de-CH" sz="2800" dirty="0" err="1"/>
              <a:t>of</a:t>
            </a:r>
            <a:r>
              <a:rPr lang="de-CH" sz="2800" dirty="0"/>
              <a:t> </a:t>
            </a:r>
            <a:r>
              <a:rPr lang="de-CH" sz="2800" dirty="0" err="1"/>
              <a:t>conduct</a:t>
            </a:r>
            <a:r>
              <a:rPr lang="de-CH" sz="2800" dirty="0"/>
              <a:t> in </a:t>
            </a:r>
            <a:r>
              <a:rPr lang="de-CH" sz="2800" dirty="0" err="1"/>
              <a:t>the</a:t>
            </a:r>
            <a:r>
              <a:rPr lang="de-CH" sz="2800" dirty="0"/>
              <a:t> plants;</a:t>
            </a:r>
          </a:p>
          <a:p>
            <a:pPr lvl="1"/>
            <a:r>
              <a:rPr lang="de-CH" sz="2800" dirty="0"/>
              <a:t>Legal </a:t>
            </a:r>
            <a:r>
              <a:rPr lang="de-CH" sz="2800" dirty="0" err="1"/>
              <a:t>basis</a:t>
            </a:r>
            <a:r>
              <a:rPr lang="de-CH" sz="2800" dirty="0"/>
              <a:t>;</a:t>
            </a:r>
          </a:p>
          <a:p>
            <a:pPr lvl="1"/>
            <a:r>
              <a:rPr lang="de-CH" sz="2800" dirty="0" err="1"/>
              <a:t>Enforcement</a:t>
            </a:r>
            <a:r>
              <a:rPr lang="de-CH" sz="2800" dirty="0"/>
              <a:t> </a:t>
            </a:r>
            <a:r>
              <a:rPr lang="de-CH" sz="2800" dirty="0" err="1"/>
              <a:t>during</a:t>
            </a:r>
            <a:r>
              <a:rPr lang="de-CH" sz="2800" dirty="0"/>
              <a:t> </a:t>
            </a:r>
            <a:r>
              <a:rPr lang="de-CH" sz="2800" dirty="0" err="1"/>
              <a:t>inspections</a:t>
            </a:r>
            <a:r>
              <a:rPr lang="de-CH" sz="2800" dirty="0"/>
              <a:t>;</a:t>
            </a:r>
          </a:p>
          <a:p>
            <a:pPr lvl="1"/>
            <a:r>
              <a:rPr lang="de-CH" sz="2800" dirty="0" err="1"/>
              <a:t>Systematic</a:t>
            </a:r>
            <a:r>
              <a:rPr lang="de-CH" sz="2800" dirty="0"/>
              <a:t> </a:t>
            </a:r>
            <a:r>
              <a:rPr lang="de-CH" sz="2800" dirty="0" err="1"/>
              <a:t>evaluation</a:t>
            </a:r>
            <a:r>
              <a:rPr lang="de-CH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00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E7BBA-5B77-436A-AF07-CBF91D015B07}" type="slidenum">
              <a:rPr lang="en-US" noProof="0" smtClean="0"/>
              <a:pPr/>
              <a:t>4</a:t>
            </a:fld>
            <a:endParaRPr lang="en-US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The integrated Safety-Security training of inspector in Switzerland | IAEA ICONS | Johann Mattli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Initial Training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Inspectors</a:t>
            </a:r>
            <a:r>
              <a:rPr lang="de-CH" dirty="0"/>
              <a:t>		2/2</a:t>
            </a:r>
          </a:p>
        </p:txBody>
      </p:sp>
      <p:sp>
        <p:nvSpPr>
          <p:cNvPr id="6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/>
              <a:t>Training in </a:t>
            </a:r>
            <a:r>
              <a:rPr lang="de-CH" b="1" dirty="0" err="1"/>
              <a:t>the</a:t>
            </a:r>
            <a:r>
              <a:rPr lang="de-CH" b="1" dirty="0"/>
              <a:t> </a:t>
            </a:r>
            <a:r>
              <a:rPr lang="de-CH" b="1" dirty="0" err="1"/>
              <a:t>field</a:t>
            </a:r>
            <a:endParaRPr lang="de-CH" b="1" dirty="0"/>
          </a:p>
          <a:p>
            <a:pPr lvl="1"/>
            <a:r>
              <a:rPr lang="de-CH" dirty="0" err="1"/>
              <a:t>Participation</a:t>
            </a:r>
            <a:r>
              <a:rPr lang="de-CH" dirty="0"/>
              <a:t> at an </a:t>
            </a:r>
            <a:r>
              <a:rPr lang="de-CH" dirty="0" err="1"/>
              <a:t>inspection</a:t>
            </a:r>
            <a:r>
              <a:rPr lang="de-CH" dirty="0"/>
              <a:t> </a:t>
            </a:r>
            <a:r>
              <a:rPr lang="de-CH" dirty="0" err="1"/>
              <a:t>as</a:t>
            </a:r>
            <a:r>
              <a:rPr lang="de-CH" dirty="0"/>
              <a:t> </a:t>
            </a:r>
            <a:r>
              <a:rPr lang="de-CH" dirty="0" err="1"/>
              <a:t>observer</a:t>
            </a:r>
            <a:r>
              <a:rPr lang="de-CH" dirty="0"/>
              <a:t>;</a:t>
            </a:r>
          </a:p>
          <a:p>
            <a:pPr lvl="1"/>
            <a:r>
              <a:rPr lang="de-CH" dirty="0"/>
              <a:t>Performing at least 5 </a:t>
            </a:r>
            <a:r>
              <a:rPr lang="de-CH" dirty="0" err="1"/>
              <a:t>inspections</a:t>
            </a:r>
            <a:r>
              <a:rPr lang="de-CH" dirty="0"/>
              <a:t> </a:t>
            </a:r>
            <a:r>
              <a:rPr lang="de-CH" dirty="0" err="1"/>
              <a:t>under</a:t>
            </a:r>
            <a:r>
              <a:rPr lang="de-CH" dirty="0"/>
              <a:t> </a:t>
            </a:r>
            <a:r>
              <a:rPr lang="de-CH" dirty="0" err="1"/>
              <a:t>close</a:t>
            </a:r>
            <a:r>
              <a:rPr lang="de-CH" dirty="0"/>
              <a:t> </a:t>
            </a:r>
            <a:r>
              <a:rPr lang="de-CH" dirty="0" err="1"/>
              <a:t>supervision</a:t>
            </a:r>
            <a:r>
              <a:rPr lang="de-CH" dirty="0"/>
              <a:t> </a:t>
            </a:r>
            <a:r>
              <a:rPr lang="de-CH" dirty="0" err="1"/>
              <a:t>by</a:t>
            </a:r>
            <a:r>
              <a:rPr lang="de-CH" dirty="0"/>
              <a:t> </a:t>
            </a:r>
            <a:r>
              <a:rPr lang="de-CH" dirty="0" err="1"/>
              <a:t>experienced</a:t>
            </a:r>
            <a:r>
              <a:rPr lang="de-CH" dirty="0"/>
              <a:t> </a:t>
            </a:r>
            <a:r>
              <a:rPr lang="de-CH" dirty="0" err="1"/>
              <a:t>inspectors</a:t>
            </a:r>
            <a:r>
              <a:rPr lang="de-CH" dirty="0"/>
              <a:t> </a:t>
            </a:r>
            <a:r>
              <a:rPr lang="de-CH" dirty="0" err="1"/>
              <a:t>with</a:t>
            </a:r>
            <a:r>
              <a:rPr lang="de-CH" dirty="0"/>
              <a:t> </a:t>
            </a:r>
            <a:r>
              <a:rPr lang="de-CH" dirty="0" err="1"/>
              <a:t>increasing</a:t>
            </a:r>
            <a:r>
              <a:rPr lang="de-CH" dirty="0"/>
              <a:t> </a:t>
            </a:r>
            <a:r>
              <a:rPr lang="de-CH" dirty="0" err="1"/>
              <a:t>level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contribution</a:t>
            </a:r>
            <a:r>
              <a:rPr lang="de-CH" dirty="0"/>
              <a:t>.</a:t>
            </a:r>
            <a:endParaRPr lang="de-DE" dirty="0"/>
          </a:p>
          <a:p>
            <a:endParaRPr lang="de-CH" b="1" dirty="0"/>
          </a:p>
          <a:p>
            <a:r>
              <a:rPr lang="de-CH" b="1" dirty="0"/>
              <a:t>Examination</a:t>
            </a:r>
            <a:r>
              <a:rPr lang="de-CH" dirty="0"/>
              <a:t> </a:t>
            </a:r>
          </a:p>
          <a:p>
            <a:pPr lvl="1"/>
            <a:r>
              <a:rPr lang="de-CH" dirty="0" err="1"/>
              <a:t>Inspection</a:t>
            </a:r>
            <a:r>
              <a:rPr lang="de-CH" dirty="0"/>
              <a:t> </a:t>
            </a:r>
            <a:r>
              <a:rPr lang="de-CH" dirty="0" err="1"/>
              <a:t>performed</a:t>
            </a:r>
            <a:r>
              <a:rPr lang="de-CH" dirty="0"/>
              <a:t> </a:t>
            </a:r>
            <a:r>
              <a:rPr lang="de-CH" dirty="0" err="1"/>
              <a:t>under</a:t>
            </a:r>
            <a:r>
              <a:rPr lang="de-CH" dirty="0"/>
              <a:t> </a:t>
            </a:r>
            <a:r>
              <a:rPr lang="de-CH" dirty="0" err="1"/>
              <a:t>supervision</a:t>
            </a:r>
            <a:r>
              <a:rPr lang="de-CH" dirty="0"/>
              <a:t> </a:t>
            </a:r>
            <a:r>
              <a:rPr lang="de-CH" dirty="0" err="1"/>
              <a:t>by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process</a:t>
            </a:r>
            <a:r>
              <a:rPr lang="de-CH" dirty="0"/>
              <a:t> </a:t>
            </a:r>
            <a:r>
              <a:rPr lang="de-CH" dirty="0" err="1"/>
              <a:t>owner</a:t>
            </a:r>
            <a:r>
              <a:rPr lang="de-CH" dirty="0"/>
              <a:t> and a </a:t>
            </a:r>
            <a:r>
              <a:rPr lang="de-CH" dirty="0" err="1"/>
              <a:t>technical</a:t>
            </a:r>
            <a:r>
              <a:rPr lang="de-CH" dirty="0"/>
              <a:t> expert;</a:t>
            </a:r>
          </a:p>
          <a:p>
            <a:pPr lvl="1"/>
            <a:r>
              <a:rPr lang="de-CH" dirty="0" err="1"/>
              <a:t>Appointed</a:t>
            </a:r>
            <a:r>
              <a:rPr lang="de-CH" dirty="0"/>
              <a:t> </a:t>
            </a:r>
            <a:r>
              <a:rPr lang="de-CH" dirty="0" err="1"/>
              <a:t>by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director</a:t>
            </a:r>
            <a:r>
              <a:rPr lang="de-CH" dirty="0"/>
              <a:t> </a:t>
            </a:r>
            <a:r>
              <a:rPr lang="de-CH" dirty="0" err="1"/>
              <a:t>general</a:t>
            </a:r>
            <a:r>
              <a:rPr lang="de-CH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4786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E7BBA-5B77-436A-AF07-CBF91D015B07}" type="slidenum">
              <a:rPr lang="en-US" noProof="0" smtClean="0"/>
              <a:pPr/>
              <a:t>5</a:t>
            </a:fld>
            <a:endParaRPr lang="en-US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The integrated Safety-Security training of inspector in Switzerland | IAEA ICONS | Johann Mattli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Fields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Inspections</a:t>
            </a:r>
            <a:endParaRPr lang="de-CH" dirty="0"/>
          </a:p>
        </p:txBody>
      </p:sp>
      <p:sp>
        <p:nvSpPr>
          <p:cNvPr id="6" name="Inhaltsplatzhalter 1"/>
          <p:cNvSpPr>
            <a:spLocks noGrp="1"/>
          </p:cNvSpPr>
          <p:nvPr>
            <p:ph idx="1"/>
          </p:nvPr>
        </p:nvSpPr>
        <p:spPr>
          <a:xfrm>
            <a:off x="1296000" y="1166018"/>
            <a:ext cx="7488000" cy="4525963"/>
          </a:xfrm>
        </p:spPr>
        <p:txBody>
          <a:bodyPr/>
          <a:lstStyle/>
          <a:p>
            <a:pPr lvl="1"/>
            <a:r>
              <a:rPr lang="de-CH" dirty="0"/>
              <a:t>All </a:t>
            </a:r>
            <a:r>
              <a:rPr lang="de-CH" dirty="0" err="1"/>
              <a:t>sections</a:t>
            </a:r>
            <a:r>
              <a:rPr lang="de-CH" dirty="0"/>
              <a:t> perform </a:t>
            </a:r>
            <a:r>
              <a:rPr lang="de-CH" dirty="0" err="1"/>
              <a:t>inspections</a:t>
            </a:r>
            <a:r>
              <a:rPr lang="de-CH" dirty="0"/>
              <a:t> in </a:t>
            </a:r>
            <a:r>
              <a:rPr lang="de-CH" dirty="0" err="1"/>
              <a:t>their</a:t>
            </a:r>
            <a:r>
              <a:rPr lang="de-CH" dirty="0"/>
              <a:t> </a:t>
            </a:r>
            <a:r>
              <a:rPr lang="de-CH" dirty="0" err="1"/>
              <a:t>area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expertise</a:t>
            </a:r>
            <a:r>
              <a:rPr lang="de-CH" dirty="0"/>
              <a:t> (</a:t>
            </a:r>
            <a:r>
              <a:rPr lang="de-CH" dirty="0" err="1"/>
              <a:t>approx</a:t>
            </a:r>
            <a:r>
              <a:rPr lang="de-CH" dirty="0"/>
              <a:t> 400 </a:t>
            </a:r>
            <a:r>
              <a:rPr lang="de-CH" dirty="0" err="1"/>
              <a:t>inspections</a:t>
            </a:r>
            <a:r>
              <a:rPr lang="de-CH" dirty="0"/>
              <a:t>/</a:t>
            </a:r>
            <a:r>
              <a:rPr lang="de-CH" dirty="0" err="1"/>
              <a:t>year</a:t>
            </a:r>
            <a:r>
              <a:rPr lang="de-CH" dirty="0"/>
              <a:t>).</a:t>
            </a:r>
          </a:p>
          <a:p>
            <a:pPr lvl="1"/>
            <a:r>
              <a:rPr lang="de-CH" dirty="0"/>
              <a:t>Team </a:t>
            </a:r>
            <a:r>
              <a:rPr lang="de-CH" dirty="0" err="1"/>
              <a:t>inspections</a:t>
            </a:r>
            <a:r>
              <a:rPr lang="de-CH" dirty="0"/>
              <a:t> </a:t>
            </a:r>
            <a:r>
              <a:rPr lang="de-CH" dirty="0" err="1"/>
              <a:t>combine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expertise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more</a:t>
            </a:r>
            <a:r>
              <a:rPr lang="de-CH" dirty="0"/>
              <a:t> </a:t>
            </a:r>
            <a:r>
              <a:rPr lang="de-CH" dirty="0" err="1"/>
              <a:t>than</a:t>
            </a:r>
            <a:r>
              <a:rPr lang="de-CH" dirty="0"/>
              <a:t> </a:t>
            </a:r>
            <a:r>
              <a:rPr lang="de-CH" dirty="0" err="1"/>
              <a:t>one</a:t>
            </a:r>
            <a:r>
              <a:rPr lang="de-CH" dirty="0"/>
              <a:t> </a:t>
            </a:r>
            <a:r>
              <a:rPr lang="de-CH" dirty="0" err="1"/>
              <a:t>section</a:t>
            </a:r>
            <a:r>
              <a:rPr lang="de-CH" dirty="0"/>
              <a:t>.</a:t>
            </a:r>
          </a:p>
          <a:p>
            <a:endParaRPr lang="de-CH" sz="2400" dirty="0"/>
          </a:p>
          <a:p>
            <a:r>
              <a:rPr lang="de-CH" sz="2400" b="1" dirty="0" err="1"/>
              <a:t>Example</a:t>
            </a:r>
            <a:r>
              <a:rPr lang="de-CH" sz="2400" b="1" dirty="0"/>
              <a:t> IT-Security Team-</a:t>
            </a:r>
            <a:r>
              <a:rPr lang="de-CH" sz="2400" b="1" dirty="0" err="1"/>
              <a:t>Inspection</a:t>
            </a:r>
            <a:r>
              <a:rPr lang="de-CH" sz="2400" b="1" dirty="0"/>
              <a:t>:</a:t>
            </a:r>
          </a:p>
          <a:p>
            <a:pPr lvl="1"/>
            <a:r>
              <a:rPr lang="de-CH" dirty="0" err="1"/>
              <a:t>Nuclear</a:t>
            </a:r>
            <a:r>
              <a:rPr lang="de-CH" dirty="0"/>
              <a:t> and </a:t>
            </a:r>
            <a:r>
              <a:rPr lang="de-CH" dirty="0" err="1"/>
              <a:t>Cyber</a:t>
            </a:r>
            <a:r>
              <a:rPr lang="de-CH" dirty="0"/>
              <a:t> Security </a:t>
            </a:r>
            <a:r>
              <a:rPr lang="de-CH" dirty="0" err="1"/>
              <a:t>section</a:t>
            </a:r>
            <a:r>
              <a:rPr lang="de-CH" dirty="0"/>
              <a:t>: </a:t>
            </a:r>
            <a:r>
              <a:rPr lang="de-CH" dirty="0">
                <a:solidFill>
                  <a:srgbClr val="FF0000"/>
                </a:solidFill>
              </a:rPr>
              <a:t>IT-Security.</a:t>
            </a:r>
          </a:p>
          <a:p>
            <a:pPr lvl="1"/>
            <a:r>
              <a:rPr lang="de-CH" dirty="0" err="1"/>
              <a:t>Electrical</a:t>
            </a:r>
            <a:r>
              <a:rPr lang="de-CH" dirty="0"/>
              <a:t> Engineering </a:t>
            </a:r>
            <a:r>
              <a:rPr lang="de-CH" dirty="0" err="1"/>
              <a:t>section</a:t>
            </a:r>
            <a:r>
              <a:rPr lang="de-CH" dirty="0"/>
              <a:t>: </a:t>
            </a:r>
            <a:r>
              <a:rPr lang="de-CH" dirty="0">
                <a:solidFill>
                  <a:srgbClr val="FF0000"/>
                </a:solidFill>
              </a:rPr>
              <a:t>Instrumentation &amp; Control.</a:t>
            </a:r>
          </a:p>
          <a:p>
            <a:pPr lvl="1"/>
            <a:r>
              <a:rPr lang="de-CH" dirty="0"/>
              <a:t>Human &amp; Organisational </a:t>
            </a:r>
            <a:r>
              <a:rPr lang="de-CH" dirty="0" err="1"/>
              <a:t>Factors</a:t>
            </a:r>
            <a:r>
              <a:rPr lang="de-CH" dirty="0"/>
              <a:t>: </a:t>
            </a:r>
            <a:r>
              <a:rPr lang="de-CH" dirty="0">
                <a:solidFill>
                  <a:srgbClr val="FF0000"/>
                </a:solidFill>
              </a:rPr>
              <a:t>Human Organisational </a:t>
            </a:r>
            <a:r>
              <a:rPr lang="de-CH" dirty="0" err="1">
                <a:solidFill>
                  <a:srgbClr val="FF0000"/>
                </a:solidFill>
              </a:rPr>
              <a:t>Factors</a:t>
            </a:r>
            <a:r>
              <a:rPr lang="de-CH" dirty="0">
                <a:solidFill>
                  <a:srgbClr val="FF0000"/>
                </a:solidFill>
              </a:rPr>
              <a:t>.</a:t>
            </a:r>
            <a:endParaRPr lang="de-CH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160053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E7BBA-5B77-436A-AF07-CBF91D015B07}" type="slidenum">
              <a:rPr lang="en-US" noProof="0" smtClean="0"/>
              <a:pPr/>
              <a:t>6</a:t>
            </a:fld>
            <a:endParaRPr lang="en-US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The integrated Safety-Security training of inspector in Switzerland | IAEA ICONS | Johann Mattli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Sequence</a:t>
            </a:r>
            <a:r>
              <a:rPr lang="de-CH" dirty="0"/>
              <a:t> </a:t>
            </a:r>
          </a:p>
        </p:txBody>
      </p:sp>
      <p:sp>
        <p:nvSpPr>
          <p:cNvPr id="6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CH" sz="2800" dirty="0" err="1"/>
              <a:t>Preparation</a:t>
            </a:r>
            <a:r>
              <a:rPr lang="de-CH" sz="2800" dirty="0"/>
              <a:t>;</a:t>
            </a:r>
          </a:p>
          <a:p>
            <a:pPr lvl="1"/>
            <a:r>
              <a:rPr lang="de-CH" sz="2800" dirty="0"/>
              <a:t>Performance;</a:t>
            </a:r>
          </a:p>
          <a:p>
            <a:pPr lvl="1"/>
            <a:r>
              <a:rPr lang="de-CH" sz="2800" dirty="0"/>
              <a:t>Reporting.</a:t>
            </a:r>
          </a:p>
          <a:p>
            <a:pPr marL="457200" lvl="1" indent="0">
              <a:buNone/>
            </a:pPr>
            <a:endParaRPr lang="de-CH" sz="2800" dirty="0"/>
          </a:p>
          <a:p>
            <a:pPr marL="457200" lvl="1" indent="0">
              <a:buNone/>
            </a:pPr>
            <a:r>
              <a:rPr lang="de-CH" sz="2800" dirty="0"/>
              <a:t>Management </a:t>
            </a:r>
            <a:r>
              <a:rPr lang="de-CH" sz="2800" dirty="0" err="1"/>
              <a:t>system</a:t>
            </a:r>
            <a:r>
              <a:rPr lang="de-CH" sz="2800" dirty="0"/>
              <a:t>, </a:t>
            </a:r>
            <a:r>
              <a:rPr lang="de-CH" sz="2800" dirty="0" err="1"/>
              <a:t>detailed</a:t>
            </a:r>
            <a:r>
              <a:rPr lang="de-CH" sz="2800" dirty="0"/>
              <a:t> </a:t>
            </a:r>
            <a:r>
              <a:rPr lang="de-CH" sz="2800" dirty="0" err="1"/>
              <a:t>procedures</a:t>
            </a:r>
            <a:r>
              <a:rPr lang="de-CH" sz="2800" dirty="0"/>
              <a:t> </a:t>
            </a:r>
            <a:r>
              <a:rPr lang="de-CH" sz="2800" dirty="0" err="1"/>
              <a:t>defining</a:t>
            </a:r>
            <a:r>
              <a:rPr lang="de-CH" sz="2800" dirty="0"/>
              <a:t> </a:t>
            </a:r>
            <a:r>
              <a:rPr lang="de-CH" sz="2800" dirty="0" err="1"/>
              <a:t>general</a:t>
            </a:r>
            <a:r>
              <a:rPr lang="de-CH" sz="2800" dirty="0"/>
              <a:t> </a:t>
            </a:r>
            <a:r>
              <a:rPr lang="de-CH" sz="2800" dirty="0" err="1"/>
              <a:t>requirements</a:t>
            </a:r>
            <a:r>
              <a:rPr lang="de-CH" sz="2800" dirty="0"/>
              <a:t> </a:t>
            </a:r>
            <a:r>
              <a:rPr lang="de-CH" sz="2800" dirty="0" err="1"/>
              <a:t>for</a:t>
            </a:r>
            <a:r>
              <a:rPr lang="de-CH" sz="2800" dirty="0"/>
              <a:t> </a:t>
            </a:r>
            <a:r>
              <a:rPr lang="de-CH" sz="2800" dirty="0" err="1"/>
              <a:t>each</a:t>
            </a:r>
            <a:r>
              <a:rPr lang="de-CH" sz="2800" dirty="0"/>
              <a:t> </a:t>
            </a:r>
            <a:r>
              <a:rPr lang="de-CH" sz="2800" dirty="0" err="1"/>
              <a:t>step</a:t>
            </a:r>
            <a:r>
              <a:rPr lang="de-CH" sz="2800" dirty="0"/>
              <a:t>.</a:t>
            </a:r>
          </a:p>
          <a:p>
            <a:pPr marL="457200" lvl="1" indent="0">
              <a:buNone/>
            </a:pPr>
            <a:r>
              <a:rPr lang="de-CH" sz="2800" dirty="0"/>
              <a:t>Valid </a:t>
            </a:r>
            <a:r>
              <a:rPr lang="de-CH" sz="2800" dirty="0" err="1"/>
              <a:t>for</a:t>
            </a:r>
            <a:r>
              <a:rPr lang="de-CH" sz="2800" dirty="0"/>
              <a:t> </a:t>
            </a:r>
            <a:r>
              <a:rPr lang="de-CH" sz="2800" dirty="0" err="1"/>
              <a:t>inspections</a:t>
            </a:r>
            <a:r>
              <a:rPr lang="de-CH" sz="2800" dirty="0"/>
              <a:t> in </a:t>
            </a:r>
            <a:r>
              <a:rPr lang="de-CH" sz="2800" dirty="0" err="1"/>
              <a:t>the</a:t>
            </a:r>
            <a:r>
              <a:rPr lang="de-CH" sz="2800" dirty="0"/>
              <a:t> </a:t>
            </a:r>
            <a:r>
              <a:rPr lang="de-CH" sz="2800" dirty="0" err="1"/>
              <a:t>field</a:t>
            </a:r>
            <a:r>
              <a:rPr lang="de-CH" sz="2800" dirty="0"/>
              <a:t> </a:t>
            </a:r>
            <a:r>
              <a:rPr lang="de-CH" sz="2800" dirty="0" err="1"/>
              <a:t>of</a:t>
            </a:r>
            <a:r>
              <a:rPr lang="de-CH" sz="2800" dirty="0"/>
              <a:t> </a:t>
            </a:r>
            <a:r>
              <a:rPr lang="de-CH" sz="2800" dirty="0" err="1">
                <a:solidFill>
                  <a:srgbClr val="FF0000"/>
                </a:solidFill>
              </a:rPr>
              <a:t>safety</a:t>
            </a:r>
            <a:r>
              <a:rPr lang="de-CH" sz="2800" dirty="0">
                <a:solidFill>
                  <a:srgbClr val="FF0000"/>
                </a:solidFill>
              </a:rPr>
              <a:t> and </a:t>
            </a:r>
            <a:r>
              <a:rPr lang="de-CH" sz="2800" dirty="0" err="1">
                <a:solidFill>
                  <a:srgbClr val="FF0000"/>
                </a:solidFill>
              </a:rPr>
              <a:t>security</a:t>
            </a:r>
            <a:r>
              <a:rPr lang="de-CH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1043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724" y="3889522"/>
            <a:ext cx="3132276" cy="2236641"/>
          </a:xfrm>
          <a:prstGeom prst="rect">
            <a:avLst/>
          </a:prstGeom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296000" y="1340768"/>
            <a:ext cx="7488000" cy="4785395"/>
          </a:xfrm>
        </p:spPr>
        <p:txBody>
          <a:bodyPr/>
          <a:lstStyle/>
          <a:p>
            <a:r>
              <a:rPr lang="en-US" sz="3600" dirty="0">
                <a:solidFill>
                  <a:srgbClr val="0070C0"/>
                </a:solidFill>
              </a:rPr>
              <a:t>Our experience shows: </a:t>
            </a:r>
          </a:p>
          <a:p>
            <a:endParaRPr lang="en-US" sz="9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“the common understanding between safety and security experts takes time, a lot of time” ….</a:t>
            </a:r>
          </a:p>
          <a:p>
            <a:r>
              <a:rPr lang="en-US" sz="3600" b="1" i="1" dirty="0">
                <a:solidFill>
                  <a:srgbClr val="0070C0"/>
                </a:solidFill>
                <a:highlight>
                  <a:srgbClr val="FFFF00"/>
                </a:highlight>
              </a:rPr>
              <a:t>but it´s a good investment  </a:t>
            </a:r>
            <a:endParaRPr lang="de-CH" sz="3600" b="1" i="1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E7BBA-5B77-436A-AF07-CBF91D015B07}" type="slidenum">
              <a:rPr lang="en-US" noProof="0" smtClean="0"/>
              <a:pPr/>
              <a:t>7</a:t>
            </a:fld>
            <a:endParaRPr lang="en-US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The integrated Safety-Security training of inspector in Switzerland | IAEA ICONS | Johann Mattli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Conclusion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93831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6238"/>
            <a:ext cx="8280400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2839954" y="4005064"/>
            <a:ext cx="6120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Thank you for your attention!</a:t>
            </a:r>
          </a:p>
          <a:p>
            <a:pPr algn="ctr"/>
            <a:r>
              <a:rPr lang="en-GB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44043293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NS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M1048_Präsentation_EN [Schreibgeschützt]" id="{AA0A4C21-057E-4876-A544-22339670E586}" vid="{7DB9EAAE-3E70-40AF-AB8E-1F744182D16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FRM1048_Präsentation_EN</Template>
  <TotalTime>0</TotalTime>
  <Words>434</Words>
  <Application>Microsoft Office PowerPoint</Application>
  <PresentationFormat>Bildschirmpräsentation (4:3)</PresentationFormat>
  <Paragraphs>76</Paragraphs>
  <Slides>8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</vt:lpstr>
      <vt:lpstr>Wingdings</vt:lpstr>
      <vt:lpstr>Larissa</vt:lpstr>
      <vt:lpstr>The integrated nuclear Safety-Security training  of inspectors in Switzerland </vt:lpstr>
      <vt:lpstr>Process &amp; Definition of Inspections </vt:lpstr>
      <vt:lpstr>Initial Training of Inspectors  1/2</vt:lpstr>
      <vt:lpstr>Initial Training of Inspectors  2/2</vt:lpstr>
      <vt:lpstr>Fields of Inspections</vt:lpstr>
      <vt:lpstr>Sequence </vt:lpstr>
      <vt:lpstr>Conclusion</vt:lpstr>
      <vt:lpstr>PowerPoint-Präsentation</vt:lpstr>
    </vt:vector>
  </TitlesOfParts>
  <Company>&lt;Your Organisation&gt;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ENSI integrated nuclear regulation </dc:title>
  <dc:creator>Mattli Hans</dc:creator>
  <cp:lastModifiedBy>Mattli Hans</cp:lastModifiedBy>
  <cp:revision>41</cp:revision>
  <dcterms:created xsi:type="dcterms:W3CDTF">2018-10-03T14:15:17Z</dcterms:created>
  <dcterms:modified xsi:type="dcterms:W3CDTF">2020-02-04T16:17:26Z</dcterms:modified>
</cp:coreProperties>
</file>