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0"/>
  </p:notesMasterIdLst>
  <p:sldIdLst>
    <p:sldId id="283" r:id="rId3"/>
    <p:sldId id="353" r:id="rId4"/>
    <p:sldId id="354" r:id="rId5"/>
    <p:sldId id="355" r:id="rId6"/>
    <p:sldId id="356" r:id="rId7"/>
    <p:sldId id="352" r:id="rId8"/>
    <p:sldId id="289" r:id="rId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97" d="100"/>
          <a:sy n="97" d="100"/>
        </p:scale>
        <p:origin x="1288" y="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351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3849E-381C-46B6-8B62-5CA3F98E21FC}" type="datetimeFigureOut">
              <a:rPr lang="de-DE" smtClean="0"/>
              <a:t>05.02.2020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31A5E-46D5-4174-8150-0AA2457A6A58}" type="slidenum">
              <a:rPr lang="de-DE" smtClean="0"/>
              <a:t>‹Nr.›</a:t>
            </a:fld>
            <a:endParaRPr lang="de-DE"/>
          </a:p>
        </p:txBody>
      </p:sp>
    </p:spTree>
    <p:extLst>
      <p:ext uri="{BB962C8B-B14F-4D97-AF65-F5344CB8AC3E}">
        <p14:creationId xmlns:p14="http://schemas.microsoft.com/office/powerpoint/2010/main" val="3937275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Good morning</a:t>
            </a:r>
          </a:p>
          <a:p>
            <a:r>
              <a:rPr lang="en-GB" noProof="0" dirty="0"/>
              <a:t>After an excellent presentation of my colleague Paul Shanes from the ONR it’s now really a challenge for me, trying to explain in a nutshell where we have similarities, but also differences in our posture in this subject. But – lets try it.</a:t>
            </a:r>
          </a:p>
          <a:p>
            <a:r>
              <a:rPr lang="en-GB" noProof="0" dirty="0"/>
              <a:t>Introducing shortly the main focus of my presentation: we decided to support this technical meeting in may this year. We took this decision having in mind, that our regulatory guideline would entry in force latest June this year. OK, it happened later – last Tuesday – the advisory committee approved the guideline. Time for return of experience very short, but I assume the following information could help to advance in your own regulated cyber security program.</a:t>
            </a:r>
          </a:p>
        </p:txBody>
      </p:sp>
      <p:sp>
        <p:nvSpPr>
          <p:cNvPr id="4" name="Foliennummernplatzhalter 3"/>
          <p:cNvSpPr>
            <a:spLocks noGrp="1"/>
          </p:cNvSpPr>
          <p:nvPr>
            <p:ph type="sldNum" sz="quarter" idx="10"/>
          </p:nvPr>
        </p:nvSpPr>
        <p:spPr/>
        <p:txBody>
          <a:bodyPr/>
          <a:lstStyle/>
          <a:p>
            <a:fld id="{DEC31A5E-46D5-4174-8150-0AA2457A6A58}" type="slidenum">
              <a:rPr lang="de-DE" smtClean="0"/>
              <a:t>1</a:t>
            </a:fld>
            <a:endParaRPr lang="de-DE"/>
          </a:p>
        </p:txBody>
      </p:sp>
    </p:spTree>
    <p:extLst>
      <p:ext uri="{BB962C8B-B14F-4D97-AF65-F5344CB8AC3E}">
        <p14:creationId xmlns:p14="http://schemas.microsoft.com/office/powerpoint/2010/main" val="125569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But, finally, how do we concretize the state’s and competent authority’s intention on the right requirements on cyber security?</a:t>
            </a:r>
          </a:p>
          <a:p>
            <a:r>
              <a:rPr lang="en-GB" noProof="0" dirty="0"/>
              <a:t>As Paul Shanes, the previous speaker, very precisely mentioned, a prescriptive approach in the nuclear field is still used very often. In my opinion, engineers will love you for providing appropriate measures and giving them clear advice. But who’s taking the responsibility of the assessment and the appropriateness of measures? IT-people are typically focused on effectiveness and efficiency – they will not be your friend, and senior management will always be in a “reacting position”.</a:t>
            </a:r>
          </a:p>
          <a:p>
            <a:r>
              <a:rPr lang="en-GB" noProof="0" dirty="0"/>
              <a:t>It follows, that the goal or principle based approach has some benefits – as well as challenges. We decided to have a mixture of both, depending on control. We will come back to this point a</a:t>
            </a:r>
            <a:r>
              <a:rPr lang="en-GB" baseline="0" noProof="0" dirty="0"/>
              <a:t> little bit </a:t>
            </a:r>
            <a:r>
              <a:rPr lang="en-GB" noProof="0" dirty="0"/>
              <a:t> later.</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31A5E-46D5-4174-8150-0AA2457A6A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001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But, finally, how do we concretize the state’s and competent authority’s intention on the right requirements on cyber security?</a:t>
            </a:r>
          </a:p>
          <a:p>
            <a:r>
              <a:rPr lang="en-GB" noProof="0" dirty="0"/>
              <a:t>As Paul Shanes, the previous speaker, very precisely mentioned, a prescriptive approach in the nuclear field is still used very often. In my opinion, engineers will love you for providing appropriate measures and giving them clear advice. But who’s taking the responsibility of the assessment and the appropriateness of measures? IT-people are typically focused on effectiveness and efficiency – they will not be your friend, and senior management will always be in a “reacting position”.</a:t>
            </a:r>
          </a:p>
          <a:p>
            <a:r>
              <a:rPr lang="en-GB" noProof="0" dirty="0"/>
              <a:t>It follows, that the goal or principle based approach has some benefits – as well as challenges. We decided to have a mixture of both, depending on control. We will come back to this point a</a:t>
            </a:r>
            <a:r>
              <a:rPr lang="en-GB" baseline="0" noProof="0" dirty="0"/>
              <a:t> little bit </a:t>
            </a:r>
            <a:r>
              <a:rPr lang="en-GB" noProof="0" dirty="0"/>
              <a:t> later.</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31A5E-46D5-4174-8150-0AA2457A6A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568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But, finally, how do we concretize the state’s and competent authority’s intention on the right requirements on cyber security?</a:t>
            </a:r>
          </a:p>
          <a:p>
            <a:r>
              <a:rPr lang="en-GB" noProof="0" dirty="0"/>
              <a:t>As Paul Shanes, the previous speaker, very precisely mentioned, a prescriptive approach in the nuclear field is still used very often. In my opinion, engineers will love you for providing appropriate measures and giving them clear advice. But who’s taking the responsibility of the assessment and the appropriateness of measures? IT-people are typically focused on effectiveness and efficiency – they will not be your friend, and senior management will always be in a “reacting position”.</a:t>
            </a:r>
          </a:p>
          <a:p>
            <a:r>
              <a:rPr lang="en-GB" noProof="0" dirty="0"/>
              <a:t>It follows, that the goal or principle based approach has some benefits – as well as challenges. We decided to have a mixture of both, depending on control. We will come back to this point a</a:t>
            </a:r>
            <a:r>
              <a:rPr lang="en-GB" baseline="0" noProof="0" dirty="0"/>
              <a:t> little bit </a:t>
            </a:r>
            <a:r>
              <a:rPr lang="en-GB" noProof="0" dirty="0"/>
              <a:t> later.</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31A5E-46D5-4174-8150-0AA2457A6A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221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But, finally, how do we concretize the state’s and competent authority’s intention on the right requirements on cyber security?</a:t>
            </a:r>
          </a:p>
          <a:p>
            <a:r>
              <a:rPr lang="en-GB" noProof="0" dirty="0"/>
              <a:t>As Paul Shanes, the previous speaker, very precisely mentioned, a prescriptive approach in the nuclear field is still used very often. In my opinion, engineers will love you for providing appropriate measures and giving them clear advice. But who’s taking the responsibility of the assessment and the appropriateness of measures? IT-people are typically focused on effectiveness and efficiency – they will not be your friend, and senior management will always be in a “reacting position”.</a:t>
            </a:r>
          </a:p>
          <a:p>
            <a:r>
              <a:rPr lang="en-GB" noProof="0" dirty="0"/>
              <a:t>It follows, that the goal or principle based approach has some benefits – as well as challenges. We decided to have a mixture of both, depending on control. We will come back to this point a</a:t>
            </a:r>
            <a:r>
              <a:rPr lang="en-GB" baseline="0" noProof="0" dirty="0"/>
              <a:t> little bit </a:t>
            </a:r>
            <a:r>
              <a:rPr lang="en-GB" noProof="0" dirty="0"/>
              <a:t> later.</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31A5E-46D5-4174-8150-0AA2457A6A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8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But, finally, how do we concretize the state’s and competent authority’s intention on the right requirements on cyber security?</a:t>
            </a:r>
          </a:p>
          <a:p>
            <a:r>
              <a:rPr lang="en-GB" noProof="0" dirty="0"/>
              <a:t>As Paul Shanes, the previous speaker, very precisely mentioned, a prescriptive approach in the nuclear field is still used very often. In my opinion, engineers will love you for providing appropriate measures and giving them clear advice. But who’s taking the responsibility of the assessment and the appropriateness of measures? IT-people are typically focused on effectiveness and efficiency – they will not be your friend, and senior management will always be in a “reacting position”.</a:t>
            </a:r>
          </a:p>
          <a:p>
            <a:r>
              <a:rPr lang="en-GB" noProof="0" dirty="0"/>
              <a:t>It follows, that the goal or principle based approach has some benefits – as well as challenges. We decided to have a mixture of both, depending on control. We will come back to this point a</a:t>
            </a:r>
            <a:r>
              <a:rPr lang="en-GB" baseline="0" noProof="0" dirty="0"/>
              <a:t> little bit </a:t>
            </a:r>
            <a:r>
              <a:rPr lang="en-GB" noProof="0" dirty="0"/>
              <a:t> later.</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31A5E-46D5-4174-8150-0AA2457A6A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90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p:spPr>
        <p:txBody>
          <a:bodyPr/>
          <a:lstStyle/>
          <a:p>
            <a:endParaRPr lang="de-DE"/>
          </a:p>
        </p:txBody>
      </p:sp>
      <p:sp>
        <p:nvSpPr>
          <p:cNvPr id="19460" name="Foliennummernplatzhalter 3"/>
          <p:cNvSpPr>
            <a:spLocks noGrp="1"/>
          </p:cNvSpPr>
          <p:nvPr>
            <p:ph type="sldNum" sz="quarter" idx="5"/>
          </p:nvPr>
        </p:nvSpPr>
        <p:spPr>
          <a:noFill/>
        </p:spPr>
        <p:txBody>
          <a:bodyPr/>
          <a:lstStyle>
            <a:lvl1pPr>
              <a:defRPr sz="2100">
                <a:solidFill>
                  <a:schemeClr val="tx1"/>
                </a:solidFill>
                <a:latin typeface="Times" pitchFamily="18" charset="0"/>
              </a:defRPr>
            </a:lvl1pPr>
            <a:lvl2pPr marL="715984" indent="-275379">
              <a:defRPr sz="2100">
                <a:solidFill>
                  <a:schemeClr val="tx1"/>
                </a:solidFill>
                <a:latin typeface="Times" pitchFamily="18" charset="0"/>
              </a:defRPr>
            </a:lvl2pPr>
            <a:lvl3pPr marL="1101514" indent="-220303">
              <a:defRPr sz="2100">
                <a:solidFill>
                  <a:schemeClr val="tx1"/>
                </a:solidFill>
                <a:latin typeface="Times" pitchFamily="18" charset="0"/>
              </a:defRPr>
            </a:lvl3pPr>
            <a:lvl4pPr marL="1542120" indent="-220303">
              <a:defRPr sz="2100">
                <a:solidFill>
                  <a:schemeClr val="tx1"/>
                </a:solidFill>
                <a:latin typeface="Times" pitchFamily="18" charset="0"/>
              </a:defRPr>
            </a:lvl4pPr>
            <a:lvl5pPr marL="1982725" indent="-220303">
              <a:defRPr sz="2100">
                <a:solidFill>
                  <a:schemeClr val="tx1"/>
                </a:solidFill>
                <a:latin typeface="Times" pitchFamily="18" charset="0"/>
              </a:defRPr>
            </a:lvl5pPr>
            <a:lvl6pPr marL="2423331" indent="-220303" eaLnBrk="0" fontAlgn="base" hangingPunct="0">
              <a:spcBef>
                <a:spcPct val="0"/>
              </a:spcBef>
              <a:spcAft>
                <a:spcPct val="0"/>
              </a:spcAft>
              <a:defRPr sz="2100">
                <a:solidFill>
                  <a:schemeClr val="tx1"/>
                </a:solidFill>
                <a:latin typeface="Times" pitchFamily="18" charset="0"/>
              </a:defRPr>
            </a:lvl6pPr>
            <a:lvl7pPr marL="2863936" indent="-220303" eaLnBrk="0" fontAlgn="base" hangingPunct="0">
              <a:spcBef>
                <a:spcPct val="0"/>
              </a:spcBef>
              <a:spcAft>
                <a:spcPct val="0"/>
              </a:spcAft>
              <a:defRPr sz="2100">
                <a:solidFill>
                  <a:schemeClr val="tx1"/>
                </a:solidFill>
                <a:latin typeface="Times" pitchFamily="18" charset="0"/>
              </a:defRPr>
            </a:lvl7pPr>
            <a:lvl8pPr marL="3304542" indent="-220303" eaLnBrk="0" fontAlgn="base" hangingPunct="0">
              <a:spcBef>
                <a:spcPct val="0"/>
              </a:spcBef>
              <a:spcAft>
                <a:spcPct val="0"/>
              </a:spcAft>
              <a:defRPr sz="2100">
                <a:solidFill>
                  <a:schemeClr val="tx1"/>
                </a:solidFill>
                <a:latin typeface="Times" pitchFamily="18" charset="0"/>
              </a:defRPr>
            </a:lvl8pPr>
            <a:lvl9pPr marL="3745147" indent="-220303" eaLnBrk="0" fontAlgn="base" hangingPunct="0">
              <a:spcBef>
                <a:spcPct val="0"/>
              </a:spcBef>
              <a:spcAft>
                <a:spcPct val="0"/>
              </a:spcAft>
              <a:defRPr sz="2100">
                <a:solidFill>
                  <a:schemeClr val="tx1"/>
                </a:solidFill>
                <a:latin typeface="Times" pitchFamily="18" charset="0"/>
              </a:defRPr>
            </a:lvl9pPr>
          </a:lstStyle>
          <a:p>
            <a:fld id="{9ED7673A-163D-4457-83E7-FB0B9C97EF96}" type="slidenum">
              <a:rPr lang="de-CH" sz="1200"/>
              <a:pPr/>
              <a:t>7</a:t>
            </a:fld>
            <a:endParaRPr lang="de-CH" sz="1200"/>
          </a:p>
        </p:txBody>
      </p:sp>
    </p:spTree>
    <p:extLst>
      <p:ext uri="{BB962C8B-B14F-4D97-AF65-F5344CB8AC3E}">
        <p14:creationId xmlns:p14="http://schemas.microsoft.com/office/powerpoint/2010/main" val="2544361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5"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2"/>
          <p:cNvSpPr txBox="1">
            <a:spLocks noChangeArrowheads="1"/>
          </p:cNvSpPr>
          <p:nvPr userDrawn="1"/>
        </p:nvSpPr>
        <p:spPr bwMode="auto">
          <a:xfrm>
            <a:off x="4572000" y="387000"/>
            <a:ext cx="3024336" cy="12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nSpc>
                <a:spcPct val="105000"/>
              </a:lnSpc>
              <a:spcBef>
                <a:spcPct val="50000"/>
              </a:spcBef>
              <a:defRPr/>
            </a:pPr>
            <a:r>
              <a:rPr lang="de-CH" sz="800" b="1" dirty="0">
                <a:latin typeface="Arial" charset="0"/>
              </a:rPr>
              <a:t>Swiss Federal </a:t>
            </a:r>
            <a:r>
              <a:rPr lang="de-CH" sz="800" b="1" dirty="0" err="1">
                <a:latin typeface="Arial" charset="0"/>
              </a:rPr>
              <a:t>Nuclear</a:t>
            </a:r>
            <a:r>
              <a:rPr lang="de-CH" sz="800" b="1" dirty="0">
                <a:latin typeface="Arial" charset="0"/>
              </a:rPr>
              <a:t> </a:t>
            </a:r>
            <a:r>
              <a:rPr lang="de-CH" sz="800" b="1" dirty="0" err="1">
                <a:latin typeface="Arial" charset="0"/>
              </a:rPr>
              <a:t>Safety</a:t>
            </a:r>
            <a:r>
              <a:rPr lang="de-CH" sz="800" b="1" dirty="0">
                <a:latin typeface="Arial" charset="0"/>
              </a:rPr>
              <a:t> </a:t>
            </a:r>
            <a:r>
              <a:rPr lang="de-CH" sz="800" b="1" dirty="0" err="1">
                <a:latin typeface="Arial" charset="0"/>
              </a:rPr>
              <a:t>Inspectorate</a:t>
            </a:r>
            <a:r>
              <a:rPr lang="de-CH" sz="800" b="1" dirty="0">
                <a:latin typeface="Arial" charset="0"/>
              </a:rPr>
              <a:t> ENSI</a:t>
            </a:r>
          </a:p>
        </p:txBody>
      </p:sp>
      <p:sp>
        <p:nvSpPr>
          <p:cNvPr id="18" name="Titel 8"/>
          <p:cNvSpPr>
            <a:spLocks noGrp="1"/>
          </p:cNvSpPr>
          <p:nvPr>
            <p:ph type="title" hasCustomPrompt="1"/>
          </p:nvPr>
        </p:nvSpPr>
        <p:spPr>
          <a:xfrm>
            <a:off x="1296000" y="2457000"/>
            <a:ext cx="6552000" cy="2628184"/>
          </a:xfrm>
          <a:prstGeom prst="rect">
            <a:avLst/>
          </a:prstGeom>
        </p:spPr>
        <p:txBody>
          <a:bodyPr anchor="t">
            <a:noAutofit/>
          </a:bodyPr>
          <a:lstStyle>
            <a:lvl1pPr algn="l">
              <a:defRPr sz="5200" b="1" baseline="0"/>
            </a:lvl1pPr>
          </a:lstStyle>
          <a:p>
            <a:r>
              <a:rPr lang="en-US" noProof="0" dirty="0"/>
              <a:t>presentation name</a:t>
            </a:r>
          </a:p>
        </p:txBody>
      </p:sp>
      <p:sp>
        <p:nvSpPr>
          <p:cNvPr id="23" name="Textplatzhalter 22"/>
          <p:cNvSpPr>
            <a:spLocks noGrp="1"/>
          </p:cNvSpPr>
          <p:nvPr>
            <p:ph type="body" sz="quarter" idx="10" hasCustomPrompt="1"/>
          </p:nvPr>
        </p:nvSpPr>
        <p:spPr>
          <a:xfrm>
            <a:off x="1296000" y="5228993"/>
            <a:ext cx="6552000" cy="288239"/>
          </a:xfrm>
          <a:prstGeom prst="rect">
            <a:avLst/>
          </a:prstGeom>
        </p:spPr>
        <p:txBody>
          <a:bodyPr lIns="0" tIns="0" rIns="46800">
            <a:noAutofit/>
          </a:bodyPr>
          <a:lstStyle>
            <a:lvl1pPr marL="0" indent="0">
              <a:buNone/>
              <a:defRPr sz="3200"/>
            </a:lvl1pPr>
            <a:lvl2pPr marL="457200" indent="0">
              <a:buNone/>
              <a:defRPr sz="3200"/>
            </a:lvl2pPr>
            <a:lvl3pPr marL="0" indent="0" algn="l">
              <a:buNone/>
              <a:defRPr sz="2000"/>
            </a:lvl3pPr>
            <a:lvl4pPr marL="1371600" indent="0">
              <a:buNone/>
              <a:defRPr sz="3200"/>
            </a:lvl4pPr>
            <a:lvl5pPr marL="1828800" indent="0">
              <a:buNone/>
              <a:defRPr sz="3200"/>
            </a:lvl5pPr>
          </a:lstStyle>
          <a:p>
            <a:pPr lvl="2"/>
            <a:r>
              <a:rPr lang="de-CH" dirty="0" err="1"/>
              <a:t>Presentation</a:t>
            </a:r>
            <a:r>
              <a:rPr lang="de-CH" dirty="0"/>
              <a:t> </a:t>
            </a:r>
            <a:r>
              <a:rPr lang="de-CH" dirty="0" err="1"/>
              <a:t>date</a:t>
            </a:r>
            <a:endParaRPr lang="de-DE" dirty="0"/>
          </a:p>
        </p:txBody>
      </p:sp>
      <p:sp>
        <p:nvSpPr>
          <p:cNvPr id="7" name="Rectangle 3"/>
          <p:cNvSpPr txBox="1">
            <a:spLocks noChangeArrowheads="1"/>
          </p:cNvSpPr>
          <p:nvPr userDrawn="1"/>
        </p:nvSpPr>
        <p:spPr>
          <a:xfrm>
            <a:off x="1292638" y="6007000"/>
            <a:ext cx="6598493" cy="288032"/>
          </a:xfrm>
          <a:prstGeom prst="rect">
            <a:avLst/>
          </a:prstGeom>
        </p:spPr>
        <p:txBody>
          <a:bodyPr l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de-CH" sz="2000" dirty="0"/>
              <a:t>ENSI</a:t>
            </a:r>
          </a:p>
        </p:txBody>
      </p:sp>
      <p:sp>
        <p:nvSpPr>
          <p:cNvPr id="3" name="Textplatzhalter 2"/>
          <p:cNvSpPr>
            <a:spLocks noGrp="1"/>
          </p:cNvSpPr>
          <p:nvPr>
            <p:ph type="body" sz="quarter" idx="11" hasCustomPrompt="1"/>
          </p:nvPr>
        </p:nvSpPr>
        <p:spPr>
          <a:xfrm>
            <a:off x="1291839" y="5714413"/>
            <a:ext cx="6551613" cy="287337"/>
          </a:xfrm>
          <a:prstGeom prst="rect">
            <a:avLst/>
          </a:prstGeom>
        </p:spPr>
        <p:txBody>
          <a:bodyPr lIns="0" tIns="0" rIns="46800">
            <a:noAutofit/>
          </a:bodyPr>
          <a:lstStyle>
            <a:lvl1pPr>
              <a:defRPr lang="de-DE" dirty="0" smtClean="0"/>
            </a:lvl1pPr>
            <a:lvl2pPr>
              <a:defRPr lang="de-DE" sz="3200" dirty="0" smtClean="0"/>
            </a:lvl2pPr>
            <a:lvl3pPr>
              <a:defRPr lang="de-DE" sz="2000" kern="1200" dirty="0">
                <a:solidFill>
                  <a:schemeClr val="tx1"/>
                </a:solidFill>
                <a:latin typeface="+mn-lt"/>
                <a:ea typeface="+mn-ea"/>
                <a:cs typeface="+mn-cs"/>
              </a:defRPr>
            </a:lvl3pPr>
            <a:lvl4pPr>
              <a:defRPr lang="de-DE" sz="3200" dirty="0" smtClean="0"/>
            </a:lvl4pPr>
            <a:lvl5pPr>
              <a:defRPr lang="de-DE" sz="3200" dirty="0"/>
            </a:lvl5pPr>
          </a:lstStyle>
          <a:p>
            <a:pPr marL="0" lvl="2" indent="0" algn="l" defTabSz="914400" rtl="0" eaLnBrk="1" latinLnBrk="0" hangingPunct="1">
              <a:spcBef>
                <a:spcPct val="20000"/>
              </a:spcBef>
              <a:buFont typeface="Arial" pitchFamily="34" charset="0"/>
              <a:buNone/>
            </a:pPr>
            <a:r>
              <a:rPr lang="de-DE" dirty="0" err="1"/>
              <a:t>author</a:t>
            </a:r>
            <a:endParaRPr lang="de-DE" dirty="0"/>
          </a:p>
        </p:txBody>
      </p:sp>
      <p:pic>
        <p:nvPicPr>
          <p:cNvPr id="8" name="Picture 2" descr="ch_englisch"/>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7100" y="981075"/>
            <a:ext cx="19970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1296000" y="1600200"/>
            <a:ext cx="7488000" cy="4525963"/>
          </a:xfrm>
          <a:prstGeom prst="rect">
            <a:avLst/>
          </a:prstGeom>
        </p:spPr>
        <p:txBody>
          <a:bodyPr lIns="0" tIns="0"/>
          <a:lstStyle>
            <a:lvl1pPr marL="0" indent="0">
              <a:buFont typeface="Wingdings"/>
              <a:buNone/>
              <a:defRPr lang="de-CH" sz="2800" b="0" u="none" kern="1200" baseline="0" dirty="0" smtClean="0">
                <a:solidFill>
                  <a:schemeClr val="tx1"/>
                </a:solidFill>
                <a:latin typeface="+mn-lt"/>
                <a:ea typeface="+mn-ea"/>
                <a:cs typeface="+mn-cs"/>
                <a:sym typeface="Wingdings" pitchFamily="2" charset="2"/>
              </a:defRPr>
            </a:lvl1pPr>
            <a:lvl2pPr marL="914400" indent="-457200">
              <a:buFont typeface="Wingdings"/>
              <a:buChar char="à"/>
              <a:defRPr lang="de-CH" sz="2400" kern="1200" baseline="0" dirty="0" smtClean="0">
                <a:solidFill>
                  <a:schemeClr val="tx1"/>
                </a:solidFill>
                <a:latin typeface="+mn-lt"/>
                <a:ea typeface="+mn-ea"/>
                <a:cs typeface="+mn-cs"/>
                <a:sym typeface="Wingdings" pitchFamily="2" charset="2"/>
              </a:defRPr>
            </a:lvl2pPr>
            <a:lvl3pPr>
              <a:defRPr lang="de-DE" sz="2400" b="1" kern="1200" baseline="0" dirty="0">
                <a:solidFill>
                  <a:schemeClr val="tx1"/>
                </a:solidFill>
                <a:latin typeface="+mn-lt"/>
                <a:ea typeface="+mn-ea"/>
                <a:cs typeface="+mn-cs"/>
                <a:sym typeface="Wingdings" pitchFamily="2" charset="2"/>
              </a:defRPr>
            </a:lvl3pPr>
            <a:lvl4pPr>
              <a:defRPr lang="de-DE" sz="2400" kern="1200" baseline="0" dirty="0" smtClean="0">
                <a:solidFill>
                  <a:schemeClr val="tx1"/>
                </a:solidFill>
                <a:latin typeface="+mn-lt"/>
                <a:ea typeface="+mn-ea"/>
                <a:cs typeface="+mn-cs"/>
                <a:sym typeface="Wingdings" pitchFamily="2" charset="2"/>
              </a:defRPr>
            </a:lvl4pPr>
          </a:lstStyle>
          <a:p>
            <a:pPr lvl="0"/>
            <a:r>
              <a:rPr lang="en-US" noProof="0" dirty="0"/>
              <a:t>Text </a:t>
            </a:r>
            <a:r>
              <a:rPr lang="en-US" noProof="0" dirty="0" err="1"/>
              <a:t>durch</a:t>
            </a:r>
            <a:r>
              <a:rPr lang="en-US" noProof="0" dirty="0"/>
              <a:t> </a:t>
            </a:r>
            <a:r>
              <a:rPr lang="en-US" noProof="0" dirty="0" err="1"/>
              <a:t>Klicken</a:t>
            </a:r>
            <a:r>
              <a:rPr lang="en-US" noProof="0" dirty="0"/>
              <a:t> </a:t>
            </a:r>
            <a:r>
              <a:rPr lang="en-US" noProof="0" dirty="0" err="1"/>
              <a:t>hinzufügen</a:t>
            </a:r>
            <a:endParaRPr lang="en-US" noProof="0" dirty="0"/>
          </a:p>
        </p:txBody>
      </p:sp>
      <p:sp>
        <p:nvSpPr>
          <p:cNvPr id="23" name="Foliennummernplatzhalter 22"/>
          <p:cNvSpPr>
            <a:spLocks noGrp="1"/>
          </p:cNvSpPr>
          <p:nvPr>
            <p:ph type="sldNum" sz="quarter" idx="11"/>
          </p:nvPr>
        </p:nvSpPr>
        <p:spPr/>
        <p:txBody>
          <a:bodyPr/>
          <a:lstStyle/>
          <a:p>
            <a:fld id="{218E7BBA-5B77-436A-AF07-CBF91D015B07}" type="slidenum">
              <a:rPr lang="en-US" noProof="0" smtClean="0"/>
              <a:pPr/>
              <a:t>‹Nr.›</a:t>
            </a:fld>
            <a:endParaRPr lang="en-US" noProof="0" dirty="0"/>
          </a:p>
        </p:txBody>
      </p:sp>
      <p:sp>
        <p:nvSpPr>
          <p:cNvPr id="24" name="Fußzeilenplatzhalter 23"/>
          <p:cNvSpPr>
            <a:spLocks noGrp="1"/>
          </p:cNvSpPr>
          <p:nvPr>
            <p:ph type="ftr" sz="quarter" idx="12"/>
          </p:nvPr>
        </p:nvSpPr>
        <p:spPr>
          <a:xfrm>
            <a:off x="1296000" y="6165001"/>
            <a:ext cx="6660376" cy="216327"/>
          </a:xfrm>
        </p:spPr>
        <p:txBody>
          <a:bodyPr/>
          <a:lstStyle/>
          <a:p>
            <a:r>
              <a:rPr lang="en-US" noProof="0"/>
              <a:t>ICONS 2020 | Cyber Security Regulatory Guideline Development And Inspections  | Bernard Stauffer | CN278/#448</a:t>
            </a:r>
            <a:endParaRPr lang="en-US" b="0" noProof="0" dirty="0"/>
          </a:p>
        </p:txBody>
      </p:sp>
      <p:sp>
        <p:nvSpPr>
          <p:cNvPr id="4" name="Textfeld 3"/>
          <p:cNvSpPr txBox="1"/>
          <p:nvPr userDrawn="1"/>
        </p:nvSpPr>
        <p:spPr>
          <a:xfrm>
            <a:off x="1298508" y="6387198"/>
            <a:ext cx="361637" cy="184666"/>
          </a:xfrm>
          <a:prstGeom prst="rect">
            <a:avLst/>
          </a:prstGeom>
          <a:noFill/>
        </p:spPr>
        <p:txBody>
          <a:bodyPr wrap="none" lIns="0" tIns="0" rtlCol="0">
            <a:spAutoFit/>
          </a:bodyPr>
          <a:lstStyle/>
          <a:p>
            <a:r>
              <a:rPr lang="en-US" sz="900" noProof="0" dirty="0"/>
              <a:t>ENSI</a:t>
            </a:r>
          </a:p>
        </p:txBody>
      </p:sp>
      <p:sp>
        <p:nvSpPr>
          <p:cNvPr id="7" name="Titel 6"/>
          <p:cNvSpPr>
            <a:spLocks noGrp="1"/>
          </p:cNvSpPr>
          <p:nvPr>
            <p:ph type="title"/>
          </p:nvPr>
        </p:nvSpPr>
        <p:spPr/>
        <p:txBody>
          <a:bodyPr/>
          <a:lstStyle/>
          <a:p>
            <a:r>
              <a:rPr lang="de-DE" noProof="0"/>
              <a:t>Titelmasterformat durch Klicken bearbeiten</a:t>
            </a:r>
            <a:endParaRPr lang="en-US" noProof="0" dirty="0"/>
          </a:p>
        </p:txBody>
      </p:sp>
    </p:spTree>
    <p:extLst>
      <p:ext uri="{BB962C8B-B14F-4D97-AF65-F5344CB8AC3E}">
        <p14:creationId xmlns:p14="http://schemas.microsoft.com/office/powerpoint/2010/main" val="372238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7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5"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2"/>
          <p:cNvSpPr txBox="1">
            <a:spLocks noChangeArrowheads="1"/>
          </p:cNvSpPr>
          <p:nvPr userDrawn="1"/>
        </p:nvSpPr>
        <p:spPr bwMode="auto">
          <a:xfrm>
            <a:off x="4572000" y="387000"/>
            <a:ext cx="3024336" cy="12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nSpc>
                <a:spcPct val="105000"/>
              </a:lnSpc>
              <a:spcBef>
                <a:spcPct val="50000"/>
              </a:spcBef>
              <a:defRPr/>
            </a:pPr>
            <a:r>
              <a:rPr lang="en-GB" sz="800" b="1" noProof="0">
                <a:latin typeface="Arial" charset="0"/>
              </a:rPr>
              <a:t>Swiss Federal Nuclear Safety Inspectorate ENSI</a:t>
            </a:r>
          </a:p>
        </p:txBody>
      </p:sp>
      <p:sp>
        <p:nvSpPr>
          <p:cNvPr id="18" name="Titel 8"/>
          <p:cNvSpPr>
            <a:spLocks noGrp="1"/>
          </p:cNvSpPr>
          <p:nvPr>
            <p:ph type="title" hasCustomPrompt="1"/>
          </p:nvPr>
        </p:nvSpPr>
        <p:spPr>
          <a:xfrm>
            <a:off x="1296000" y="2457000"/>
            <a:ext cx="6552000" cy="2628184"/>
          </a:xfrm>
          <a:prstGeom prst="rect">
            <a:avLst/>
          </a:prstGeom>
        </p:spPr>
        <p:txBody>
          <a:bodyPr anchor="t">
            <a:noAutofit/>
          </a:bodyPr>
          <a:lstStyle>
            <a:lvl1pPr algn="l">
              <a:defRPr sz="5200" b="1" baseline="0"/>
            </a:lvl1pPr>
          </a:lstStyle>
          <a:p>
            <a:r>
              <a:rPr lang="en-GB" noProof="0"/>
              <a:t>Hier steht der Name der Präsentation geschrieben</a:t>
            </a:r>
          </a:p>
        </p:txBody>
      </p:sp>
      <p:sp>
        <p:nvSpPr>
          <p:cNvPr id="23" name="Textplatzhalter 22"/>
          <p:cNvSpPr>
            <a:spLocks noGrp="1"/>
          </p:cNvSpPr>
          <p:nvPr>
            <p:ph type="body" sz="quarter" idx="10" hasCustomPrompt="1"/>
          </p:nvPr>
        </p:nvSpPr>
        <p:spPr>
          <a:xfrm>
            <a:off x="1296000" y="5228993"/>
            <a:ext cx="6552000" cy="288239"/>
          </a:xfrm>
          <a:prstGeom prst="rect">
            <a:avLst/>
          </a:prstGeom>
        </p:spPr>
        <p:txBody>
          <a:bodyPr lIns="0" tIns="0" rIns="46800">
            <a:noAutofit/>
          </a:bodyPr>
          <a:lstStyle>
            <a:lvl1pPr marL="0" indent="0">
              <a:buNone/>
              <a:defRPr sz="3200"/>
            </a:lvl1pPr>
            <a:lvl2pPr marL="457200" indent="0">
              <a:buNone/>
              <a:defRPr sz="3200"/>
            </a:lvl2pPr>
            <a:lvl3pPr marL="0" indent="0" algn="l">
              <a:buNone/>
              <a:defRPr sz="2000"/>
            </a:lvl3pPr>
            <a:lvl4pPr marL="1371600" indent="0">
              <a:buNone/>
              <a:defRPr sz="3200"/>
            </a:lvl4pPr>
            <a:lvl5pPr marL="1828800" indent="0">
              <a:buNone/>
              <a:defRPr sz="3200"/>
            </a:lvl5pPr>
          </a:lstStyle>
          <a:p>
            <a:pPr lvl="2"/>
            <a:r>
              <a:rPr lang="en-GB" noProof="0"/>
              <a:t>Datum der Präsentation</a:t>
            </a:r>
          </a:p>
        </p:txBody>
      </p:sp>
      <p:sp>
        <p:nvSpPr>
          <p:cNvPr id="7" name="Rectangle 3"/>
          <p:cNvSpPr txBox="1">
            <a:spLocks noChangeArrowheads="1"/>
          </p:cNvSpPr>
          <p:nvPr userDrawn="1"/>
        </p:nvSpPr>
        <p:spPr>
          <a:xfrm>
            <a:off x="1292638" y="6007000"/>
            <a:ext cx="6598493" cy="288032"/>
          </a:xfrm>
          <a:prstGeom prst="rect">
            <a:avLst/>
          </a:prstGeom>
        </p:spPr>
        <p:txBody>
          <a:bodyPr l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de-CH" sz="2000" dirty="0"/>
              <a:t>ENSI</a:t>
            </a:r>
          </a:p>
        </p:txBody>
      </p:sp>
      <p:sp>
        <p:nvSpPr>
          <p:cNvPr id="3" name="Textplatzhalter 2"/>
          <p:cNvSpPr>
            <a:spLocks noGrp="1"/>
          </p:cNvSpPr>
          <p:nvPr>
            <p:ph type="body" sz="quarter" idx="11" hasCustomPrompt="1"/>
          </p:nvPr>
        </p:nvSpPr>
        <p:spPr>
          <a:xfrm>
            <a:off x="1291839" y="5714413"/>
            <a:ext cx="6551613" cy="287337"/>
          </a:xfrm>
          <a:prstGeom prst="rect">
            <a:avLst/>
          </a:prstGeom>
        </p:spPr>
        <p:txBody>
          <a:bodyPr lIns="0" tIns="0" rIns="46800">
            <a:noAutofit/>
          </a:bodyPr>
          <a:lstStyle>
            <a:lvl1pPr>
              <a:defRPr lang="de-DE" dirty="0" smtClean="0"/>
            </a:lvl1pPr>
            <a:lvl2pPr>
              <a:defRPr lang="de-DE" sz="3200" dirty="0" smtClean="0"/>
            </a:lvl2pPr>
            <a:lvl3pPr>
              <a:defRPr lang="de-DE" sz="2000" kern="1200" dirty="0">
                <a:solidFill>
                  <a:schemeClr val="tx1"/>
                </a:solidFill>
                <a:latin typeface="+mn-lt"/>
                <a:ea typeface="+mn-ea"/>
                <a:cs typeface="+mn-cs"/>
              </a:defRPr>
            </a:lvl3pPr>
            <a:lvl4pPr>
              <a:defRPr lang="de-DE" sz="3200" dirty="0" smtClean="0"/>
            </a:lvl4pPr>
            <a:lvl5pPr>
              <a:defRPr lang="de-DE" sz="3200" dirty="0"/>
            </a:lvl5pPr>
          </a:lstStyle>
          <a:p>
            <a:pPr marL="0" lvl="2" indent="0" algn="l" defTabSz="914400" rtl="0" eaLnBrk="1" latinLnBrk="0" hangingPunct="1">
              <a:spcBef>
                <a:spcPct val="20000"/>
              </a:spcBef>
              <a:buFont typeface="Arial" pitchFamily="34" charset="0"/>
              <a:buNone/>
            </a:pPr>
            <a:r>
              <a:rPr lang="en-GB" noProof="0"/>
              <a:t>Autor</a:t>
            </a:r>
          </a:p>
        </p:txBody>
      </p:sp>
    </p:spTree>
    <p:extLst>
      <p:ext uri="{BB962C8B-B14F-4D97-AF65-F5344CB8AC3E}">
        <p14:creationId xmlns:p14="http://schemas.microsoft.com/office/powerpoint/2010/main" val="290256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1296000" y="1600200"/>
            <a:ext cx="7488000" cy="4525963"/>
          </a:xfrm>
          <a:prstGeom prst="rect">
            <a:avLst/>
          </a:prstGeom>
        </p:spPr>
        <p:txBody>
          <a:bodyPr lIns="0" tIns="0"/>
          <a:lstStyle>
            <a:lvl1pPr marL="285750" indent="-285750">
              <a:buFont typeface="Arial" panose="020B0604020202020204" pitchFamily="34" charset="0"/>
              <a:buChar char="•"/>
              <a:defRPr lang="de-CH" sz="1800" b="0" u="none" kern="1200" baseline="0" dirty="0" smtClean="0">
                <a:solidFill>
                  <a:schemeClr val="tx1"/>
                </a:solidFill>
                <a:latin typeface="+mn-lt"/>
                <a:ea typeface="+mn-ea"/>
                <a:cs typeface="+mn-cs"/>
                <a:sym typeface="Wingdings" pitchFamily="2" charset="2"/>
              </a:defRPr>
            </a:lvl1pPr>
            <a:lvl2pPr marL="914400" indent="-457200">
              <a:buFont typeface="Wingdings"/>
              <a:buChar char="à"/>
              <a:defRPr lang="de-CH" sz="1800" kern="1200" baseline="0" dirty="0" smtClean="0">
                <a:solidFill>
                  <a:schemeClr val="tx1"/>
                </a:solidFill>
                <a:latin typeface="+mn-lt"/>
                <a:ea typeface="+mn-ea"/>
                <a:cs typeface="+mn-cs"/>
                <a:sym typeface="Wingdings" pitchFamily="2" charset="2"/>
              </a:defRPr>
            </a:lvl2pPr>
            <a:lvl3pPr>
              <a:defRPr lang="de-DE" sz="2400" b="1" kern="1200" baseline="0" dirty="0">
                <a:solidFill>
                  <a:schemeClr val="tx1"/>
                </a:solidFill>
                <a:latin typeface="+mn-lt"/>
                <a:ea typeface="+mn-ea"/>
                <a:cs typeface="+mn-cs"/>
                <a:sym typeface="Wingdings" pitchFamily="2" charset="2"/>
              </a:defRPr>
            </a:lvl3pPr>
            <a:lvl4pPr>
              <a:defRPr lang="de-DE" sz="2400" kern="1200" baseline="0" dirty="0" smtClean="0">
                <a:solidFill>
                  <a:schemeClr val="tx1"/>
                </a:solidFill>
                <a:latin typeface="+mn-lt"/>
                <a:ea typeface="+mn-ea"/>
                <a:cs typeface="+mn-cs"/>
                <a:sym typeface="Wingdings" pitchFamily="2" charset="2"/>
              </a:defRPr>
            </a:lvl4pPr>
          </a:lstStyle>
          <a:p>
            <a:pPr lvl="0"/>
            <a:r>
              <a:rPr lang="en-GB" noProof="0" dirty="0"/>
              <a:t>Text </a:t>
            </a:r>
            <a:r>
              <a:rPr lang="en-GB" noProof="0" dirty="0" err="1"/>
              <a:t>durch</a:t>
            </a:r>
            <a:r>
              <a:rPr lang="en-GB" noProof="0" dirty="0"/>
              <a:t> </a:t>
            </a:r>
            <a:r>
              <a:rPr lang="en-GB" noProof="0" dirty="0" err="1"/>
              <a:t>Klicken</a:t>
            </a:r>
            <a:r>
              <a:rPr lang="en-GB" noProof="0" dirty="0"/>
              <a:t> </a:t>
            </a:r>
            <a:r>
              <a:rPr lang="en-GB" noProof="0" dirty="0" err="1"/>
              <a:t>hinzufügen</a:t>
            </a:r>
            <a:endParaRPr lang="en-GB" noProof="0" dirty="0"/>
          </a:p>
          <a:p>
            <a:pPr lvl="1"/>
            <a:endParaRPr lang="en-GB" noProof="0" dirty="0"/>
          </a:p>
        </p:txBody>
      </p:sp>
      <p:sp>
        <p:nvSpPr>
          <p:cNvPr id="23" name="Foliennummernplatzhalter 22"/>
          <p:cNvSpPr>
            <a:spLocks noGrp="1"/>
          </p:cNvSpPr>
          <p:nvPr>
            <p:ph type="sldNum" sz="quarter" idx="11"/>
          </p:nvPr>
        </p:nvSpPr>
        <p:spPr/>
        <p:txBody>
          <a:bodyPr/>
          <a:lstStyle/>
          <a:p>
            <a:fld id="{218E7BBA-5B77-436A-AF07-CBF91D015B07}" type="slidenum">
              <a:rPr lang="en-GB" noProof="0" smtClean="0"/>
              <a:pPr/>
              <a:t>‹Nr.›</a:t>
            </a:fld>
            <a:endParaRPr lang="en-GB" noProof="0"/>
          </a:p>
        </p:txBody>
      </p:sp>
      <p:sp>
        <p:nvSpPr>
          <p:cNvPr id="24" name="Fußzeilenplatzhalter 23"/>
          <p:cNvSpPr>
            <a:spLocks noGrp="1"/>
          </p:cNvSpPr>
          <p:nvPr>
            <p:ph type="ftr" sz="quarter" idx="12"/>
          </p:nvPr>
        </p:nvSpPr>
        <p:spPr>
          <a:xfrm>
            <a:off x="1296000" y="6165001"/>
            <a:ext cx="6660376" cy="216327"/>
          </a:xfrm>
        </p:spPr>
        <p:txBody>
          <a:bodyPr/>
          <a:lstStyle/>
          <a:p>
            <a:r>
              <a:rPr lang="en-US" noProof="0"/>
              <a:t>ICONS 2020 | Cyber Security Regulatory Guideline Development And Inspections  | Bernard Stauffer | CN278/#448</a:t>
            </a:r>
            <a:endParaRPr lang="en-GB" b="0" noProof="0"/>
          </a:p>
        </p:txBody>
      </p:sp>
      <p:sp>
        <p:nvSpPr>
          <p:cNvPr id="4" name="Textfeld 3"/>
          <p:cNvSpPr txBox="1"/>
          <p:nvPr userDrawn="1"/>
        </p:nvSpPr>
        <p:spPr>
          <a:xfrm>
            <a:off x="1298508" y="6387198"/>
            <a:ext cx="361637" cy="184666"/>
          </a:xfrm>
          <a:prstGeom prst="rect">
            <a:avLst/>
          </a:prstGeom>
          <a:noFill/>
        </p:spPr>
        <p:txBody>
          <a:bodyPr wrap="none" lIns="0" tIns="0" rtlCol="0">
            <a:spAutoFit/>
          </a:bodyPr>
          <a:lstStyle/>
          <a:p>
            <a:r>
              <a:rPr lang="en-GB" sz="900" noProof="0"/>
              <a:t>ENSI</a:t>
            </a:r>
          </a:p>
        </p:txBody>
      </p:sp>
      <p:sp>
        <p:nvSpPr>
          <p:cNvPr id="7" name="Titel 6"/>
          <p:cNvSpPr>
            <a:spLocks noGrp="1"/>
          </p:cNvSpPr>
          <p:nvPr>
            <p:ph type="title" hasCustomPrompt="1"/>
          </p:nvPr>
        </p:nvSpPr>
        <p:spPr/>
        <p:txBody>
          <a:bodyPr>
            <a:normAutofit/>
          </a:bodyPr>
          <a:lstStyle>
            <a:lvl1pPr>
              <a:defRPr sz="2800"/>
            </a:lvl1pPr>
          </a:lstStyle>
          <a:p>
            <a:r>
              <a:rPr lang="en-GB" noProof="0"/>
              <a:t>Titelmasterformat durch Klicken bearbeiten</a:t>
            </a:r>
          </a:p>
        </p:txBody>
      </p:sp>
    </p:spTree>
    <p:extLst>
      <p:ext uri="{BB962C8B-B14F-4D97-AF65-F5344CB8AC3E}">
        <p14:creationId xmlns:p14="http://schemas.microsoft.com/office/powerpoint/2010/main" val="393698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009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9" descr="Logo_col_wappen"/>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0363" y="390525"/>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elplatzhalter 10"/>
          <p:cNvSpPr>
            <a:spLocks noGrp="1"/>
          </p:cNvSpPr>
          <p:nvPr>
            <p:ph type="title"/>
          </p:nvPr>
        </p:nvSpPr>
        <p:spPr>
          <a:xfrm>
            <a:off x="1296000" y="387000"/>
            <a:ext cx="7488000" cy="1143000"/>
          </a:xfrm>
          <a:prstGeom prst="rect">
            <a:avLst/>
          </a:prstGeom>
        </p:spPr>
        <p:txBody>
          <a:bodyPr vert="horz" lIns="0" tIns="0" rIns="91440" bIns="45720" rtlCol="0" anchor="t">
            <a:normAutofit/>
          </a:bodyPr>
          <a:lstStyle/>
          <a:p>
            <a:r>
              <a:rPr lang="en-US" noProof="0" dirty="0" err="1"/>
              <a:t>Titel</a:t>
            </a:r>
            <a:endParaRPr lang="en-US" noProof="0" dirty="0"/>
          </a:p>
        </p:txBody>
      </p:sp>
      <p:sp>
        <p:nvSpPr>
          <p:cNvPr id="13" name="Line 40"/>
          <p:cNvSpPr>
            <a:spLocks noChangeShapeType="1"/>
          </p:cNvSpPr>
          <p:nvPr userDrawn="1"/>
        </p:nvSpPr>
        <p:spPr bwMode="auto">
          <a:xfrm flipH="1">
            <a:off x="1296000" y="6165000"/>
            <a:ext cx="748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noProof="0" dirty="0"/>
          </a:p>
        </p:txBody>
      </p:sp>
      <p:sp>
        <p:nvSpPr>
          <p:cNvPr id="15" name="Foliennummernplatzhalter 14"/>
          <p:cNvSpPr>
            <a:spLocks noGrp="1"/>
          </p:cNvSpPr>
          <p:nvPr>
            <p:ph type="sldNum" sz="quarter" idx="4"/>
          </p:nvPr>
        </p:nvSpPr>
        <p:spPr>
          <a:xfrm>
            <a:off x="8028384" y="6165000"/>
            <a:ext cx="755616" cy="365125"/>
          </a:xfrm>
          <a:prstGeom prst="rect">
            <a:avLst/>
          </a:prstGeom>
        </p:spPr>
        <p:txBody>
          <a:bodyPr vert="horz" lIns="91440" tIns="45720" rIns="91440" bIns="45720" rtlCol="0" anchor="t"/>
          <a:lstStyle>
            <a:lvl1pPr algn="r">
              <a:defRPr sz="900">
                <a:solidFill>
                  <a:schemeClr val="tx1"/>
                </a:solidFill>
              </a:defRPr>
            </a:lvl1pPr>
          </a:lstStyle>
          <a:p>
            <a:fld id="{218E7BBA-5B77-436A-AF07-CBF91D015B07}" type="slidenum">
              <a:rPr lang="en-US" noProof="0" smtClean="0"/>
              <a:pPr/>
              <a:t>‹Nr.›</a:t>
            </a:fld>
            <a:endParaRPr lang="en-US" noProof="0" dirty="0"/>
          </a:p>
        </p:txBody>
      </p:sp>
      <p:sp>
        <p:nvSpPr>
          <p:cNvPr id="21" name="Fußzeilenplatzhalter 17"/>
          <p:cNvSpPr>
            <a:spLocks noGrp="1"/>
          </p:cNvSpPr>
          <p:nvPr>
            <p:ph type="ftr" sz="quarter" idx="3"/>
          </p:nvPr>
        </p:nvSpPr>
        <p:spPr>
          <a:xfrm>
            <a:off x="1296000" y="6165001"/>
            <a:ext cx="6660376" cy="216328"/>
          </a:xfrm>
          <a:prstGeom prst="rect">
            <a:avLst/>
          </a:prstGeom>
        </p:spPr>
        <p:txBody>
          <a:bodyPr vert="horz" lIns="0" tIns="45720" rIns="91440" bIns="45720" rtlCol="0" anchor="t"/>
          <a:lstStyle>
            <a:lvl1pPr>
              <a:defRPr lang="de-DE" sz="900" b="1" smtClean="0"/>
            </a:lvl1pPr>
          </a:lstStyle>
          <a:p>
            <a:r>
              <a:rPr lang="en-US" noProof="0"/>
              <a:t>ICONS 2020 | Cyber Security Regulatory Guideline Development And Inspections  | Bernard Stauffer | CN278/#448</a:t>
            </a:r>
            <a:endParaRPr lang="en-US" noProof="0" dirty="0"/>
          </a:p>
        </p:txBody>
      </p:sp>
      <p:sp>
        <p:nvSpPr>
          <p:cNvPr id="8" name="Textfeld 7"/>
          <p:cNvSpPr txBox="1"/>
          <p:nvPr userDrawn="1"/>
        </p:nvSpPr>
        <p:spPr>
          <a:xfrm>
            <a:off x="1298508" y="6387198"/>
            <a:ext cx="361637" cy="184666"/>
          </a:xfrm>
          <a:prstGeom prst="rect">
            <a:avLst/>
          </a:prstGeom>
          <a:noFill/>
        </p:spPr>
        <p:txBody>
          <a:bodyPr wrap="none" lIns="0" tIns="0" rtlCol="0">
            <a:spAutoFit/>
          </a:bodyPr>
          <a:lstStyle/>
          <a:p>
            <a:r>
              <a:rPr lang="en-US" sz="900" noProof="0" dirty="0"/>
              <a:t>ENSI</a:t>
            </a:r>
          </a:p>
        </p:txBody>
      </p:sp>
    </p:spTree>
    <p:extLst>
      <p:ext uri="{BB962C8B-B14F-4D97-AF65-F5344CB8AC3E}">
        <p14:creationId xmlns:p14="http://schemas.microsoft.com/office/powerpoint/2010/main" val="1350319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sldNum="0"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9" descr="Logo_col_wappen"/>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0363" y="390525"/>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elplatzhalter 10"/>
          <p:cNvSpPr>
            <a:spLocks noGrp="1"/>
          </p:cNvSpPr>
          <p:nvPr>
            <p:ph type="title"/>
          </p:nvPr>
        </p:nvSpPr>
        <p:spPr>
          <a:xfrm>
            <a:off x="1296000" y="387000"/>
            <a:ext cx="7488000" cy="1143000"/>
          </a:xfrm>
          <a:prstGeom prst="rect">
            <a:avLst/>
          </a:prstGeom>
        </p:spPr>
        <p:txBody>
          <a:bodyPr vert="horz" lIns="0" tIns="0" rIns="91440" bIns="45720" rtlCol="0" anchor="t">
            <a:normAutofit/>
          </a:bodyPr>
          <a:lstStyle/>
          <a:p>
            <a:r>
              <a:rPr lang="en-GB" noProof="0"/>
              <a:t>Titel</a:t>
            </a:r>
          </a:p>
        </p:txBody>
      </p:sp>
      <p:sp>
        <p:nvSpPr>
          <p:cNvPr id="13" name="Line 40"/>
          <p:cNvSpPr>
            <a:spLocks noChangeShapeType="1"/>
          </p:cNvSpPr>
          <p:nvPr userDrawn="1"/>
        </p:nvSpPr>
        <p:spPr bwMode="auto">
          <a:xfrm flipH="1">
            <a:off x="1296000" y="6165000"/>
            <a:ext cx="748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Foliennummernplatzhalter 14"/>
          <p:cNvSpPr>
            <a:spLocks noGrp="1"/>
          </p:cNvSpPr>
          <p:nvPr>
            <p:ph type="sldNum" sz="quarter" idx="4"/>
          </p:nvPr>
        </p:nvSpPr>
        <p:spPr>
          <a:xfrm>
            <a:off x="8028384" y="6165000"/>
            <a:ext cx="755616" cy="365125"/>
          </a:xfrm>
          <a:prstGeom prst="rect">
            <a:avLst/>
          </a:prstGeom>
        </p:spPr>
        <p:txBody>
          <a:bodyPr vert="horz" lIns="91440" tIns="45720" rIns="91440" bIns="45720" rtlCol="0" anchor="t"/>
          <a:lstStyle>
            <a:lvl1pPr algn="r">
              <a:defRPr sz="900">
                <a:solidFill>
                  <a:schemeClr val="tx1"/>
                </a:solidFill>
              </a:defRPr>
            </a:lvl1pPr>
          </a:lstStyle>
          <a:p>
            <a:fld id="{218E7BBA-5B77-436A-AF07-CBF91D015B07}" type="slidenum">
              <a:rPr lang="en-GB" noProof="0" smtClean="0"/>
              <a:pPr/>
              <a:t>‹Nr.›</a:t>
            </a:fld>
            <a:endParaRPr lang="en-GB" noProof="0"/>
          </a:p>
        </p:txBody>
      </p:sp>
      <p:sp>
        <p:nvSpPr>
          <p:cNvPr id="21" name="Fußzeilenplatzhalter 17"/>
          <p:cNvSpPr>
            <a:spLocks noGrp="1"/>
          </p:cNvSpPr>
          <p:nvPr>
            <p:ph type="ftr" sz="quarter" idx="3"/>
          </p:nvPr>
        </p:nvSpPr>
        <p:spPr>
          <a:xfrm>
            <a:off x="1296000" y="6165001"/>
            <a:ext cx="6660376" cy="216328"/>
          </a:xfrm>
          <a:prstGeom prst="rect">
            <a:avLst/>
          </a:prstGeom>
        </p:spPr>
        <p:txBody>
          <a:bodyPr vert="horz" lIns="0" tIns="45720" rIns="91440" bIns="45720" rtlCol="0" anchor="t"/>
          <a:lstStyle>
            <a:lvl1pPr>
              <a:defRPr lang="de-DE" sz="900" b="1" smtClean="0"/>
            </a:lvl1pPr>
          </a:lstStyle>
          <a:p>
            <a:r>
              <a:rPr lang="en-US"/>
              <a:t>ICONS 2020 | Cyber Security Regulatory Guideline Development And Inspections  | Bernard Stauffer | CN278/#448</a:t>
            </a:r>
            <a:endParaRPr lang="en-GB" dirty="0"/>
          </a:p>
        </p:txBody>
      </p:sp>
      <p:sp>
        <p:nvSpPr>
          <p:cNvPr id="8" name="Textfeld 7"/>
          <p:cNvSpPr txBox="1"/>
          <p:nvPr userDrawn="1"/>
        </p:nvSpPr>
        <p:spPr>
          <a:xfrm>
            <a:off x="1298508" y="6387198"/>
            <a:ext cx="361637" cy="184666"/>
          </a:xfrm>
          <a:prstGeom prst="rect">
            <a:avLst/>
          </a:prstGeom>
          <a:noFill/>
        </p:spPr>
        <p:txBody>
          <a:bodyPr wrap="none" lIns="0" tIns="0" rtlCol="0">
            <a:spAutoFit/>
          </a:bodyPr>
          <a:lstStyle/>
          <a:p>
            <a:r>
              <a:rPr lang="en-GB" sz="900" noProof="0"/>
              <a:t>ENSI</a:t>
            </a:r>
          </a:p>
        </p:txBody>
      </p:sp>
    </p:spTree>
    <p:extLst>
      <p:ext uri="{BB962C8B-B14F-4D97-AF65-F5344CB8AC3E}">
        <p14:creationId xmlns:p14="http://schemas.microsoft.com/office/powerpoint/2010/main" val="296837811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sldNum="0"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tretch>
            <a:fillRect/>
          </a:stretch>
        </p:blipFill>
        <p:spPr bwMode="auto">
          <a:xfrm>
            <a:off x="456511" y="1268760"/>
            <a:ext cx="8291953" cy="546055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296000" y="1844824"/>
            <a:ext cx="6552000" cy="2304256"/>
          </a:xfrm>
        </p:spPr>
        <p:txBody>
          <a:bodyPr/>
          <a:lstStyle/>
          <a:p>
            <a:r>
              <a:rPr lang="en-GB" sz="2400" dirty="0">
                <a:solidFill>
                  <a:schemeClr val="bg1"/>
                </a:solidFill>
              </a:rPr>
              <a:t>Swiss Approach to Nuclear Cyber Security Regulations</a:t>
            </a:r>
            <a:br>
              <a:rPr lang="en-GB" sz="2400" dirty="0">
                <a:solidFill>
                  <a:schemeClr val="bg1"/>
                </a:solidFill>
              </a:rPr>
            </a:br>
            <a:br>
              <a:rPr lang="en-GB" sz="2400" dirty="0">
                <a:solidFill>
                  <a:schemeClr val="bg1"/>
                </a:solidFill>
              </a:rPr>
            </a:br>
            <a:r>
              <a:rPr lang="en-US" sz="2400" i="1" dirty="0">
                <a:solidFill>
                  <a:schemeClr val="bg1"/>
                </a:solidFill>
              </a:rPr>
              <a:t>CYBER SECURITY GUIDELINE DEVELOPMENT AND INSPECTIONS </a:t>
            </a:r>
            <a:r>
              <a:rPr lang="en-US" sz="2400" i="1" dirty="0">
                <a:solidFill>
                  <a:schemeClr val="bg1"/>
                </a:solidFill>
                <a:sym typeface="Symbol" panose="05050102010706020507" pitchFamily="18" charset="2"/>
              </a:rPr>
              <a:t></a:t>
            </a:r>
            <a:r>
              <a:rPr lang="en-US" sz="2400" i="1" dirty="0">
                <a:solidFill>
                  <a:schemeClr val="bg1"/>
                </a:solidFill>
              </a:rPr>
              <a:t> </a:t>
            </a:r>
            <a:br>
              <a:rPr lang="en-US" sz="2400" i="1" dirty="0">
                <a:solidFill>
                  <a:schemeClr val="bg1"/>
                </a:solidFill>
              </a:rPr>
            </a:br>
            <a:r>
              <a:rPr lang="en-US" sz="2400" i="1" dirty="0">
                <a:solidFill>
                  <a:schemeClr val="bg1"/>
                </a:solidFill>
              </a:rPr>
              <a:t>Experiences at the Swiss Nuclear Authority</a:t>
            </a:r>
            <a:endParaRPr lang="en-GB" sz="2400" i="1" dirty="0">
              <a:solidFill>
                <a:schemeClr val="bg1"/>
              </a:solidFill>
            </a:endParaRPr>
          </a:p>
        </p:txBody>
      </p:sp>
      <p:sp>
        <p:nvSpPr>
          <p:cNvPr id="5" name="Textplatzhalter 4"/>
          <p:cNvSpPr>
            <a:spLocks noGrp="1"/>
          </p:cNvSpPr>
          <p:nvPr>
            <p:ph type="body" sz="quarter" idx="11"/>
          </p:nvPr>
        </p:nvSpPr>
        <p:spPr>
          <a:xfrm>
            <a:off x="1291839" y="4724937"/>
            <a:ext cx="7024577" cy="576271"/>
          </a:xfrm>
        </p:spPr>
        <p:txBody>
          <a:bodyPr/>
          <a:lstStyle/>
          <a:p>
            <a:pPr marL="0" indent="0">
              <a:buNone/>
            </a:pPr>
            <a:r>
              <a:rPr lang="en-GB" sz="2000" dirty="0">
                <a:solidFill>
                  <a:schemeClr val="bg1"/>
                </a:solidFill>
              </a:rPr>
              <a:t>Bernard Stauffer, Jorge Dejoz, Angelo Manco, Andrea Luzio</a:t>
            </a:r>
            <a:br>
              <a:rPr lang="en-GB" sz="2000" dirty="0">
                <a:solidFill>
                  <a:schemeClr val="bg1"/>
                </a:solidFill>
              </a:rPr>
            </a:br>
            <a:r>
              <a:rPr lang="en-GB" sz="2000" dirty="0">
                <a:solidFill>
                  <a:schemeClr val="bg1"/>
                </a:solidFill>
              </a:rPr>
              <a:t>ENSI, Switzerland</a:t>
            </a:r>
          </a:p>
        </p:txBody>
      </p:sp>
      <p:sp>
        <p:nvSpPr>
          <p:cNvPr id="8" name="Textplatzhalter 7">
            <a:extLst>
              <a:ext uri="{FF2B5EF4-FFF2-40B4-BE49-F238E27FC236}">
                <a16:creationId xmlns:a16="http://schemas.microsoft.com/office/drawing/2014/main" id="{F2B1570A-4578-4EB7-A5CA-82F98204DA2A}"/>
              </a:ext>
            </a:extLst>
          </p:cNvPr>
          <p:cNvSpPr>
            <a:spLocks noGrp="1"/>
          </p:cNvSpPr>
          <p:nvPr>
            <p:ph type="body" sz="quarter" idx="10"/>
          </p:nvPr>
        </p:nvSpPr>
        <p:spPr>
          <a:xfrm>
            <a:off x="1296000" y="5949073"/>
            <a:ext cx="7092424" cy="288239"/>
          </a:xfrm>
        </p:spPr>
        <p:txBody>
          <a:bodyPr/>
          <a:lstStyle/>
          <a:p>
            <a:pPr lvl="0"/>
            <a:r>
              <a:rPr lang="en-US" sz="1400" dirty="0">
                <a:solidFill>
                  <a:prstClr val="white"/>
                </a:solidFill>
              </a:rPr>
              <a:t>IAEA International Conference on Nuclear Security: Sustaining and Strengthening Efforts</a:t>
            </a:r>
          </a:p>
          <a:p>
            <a:pPr lvl="0"/>
            <a:r>
              <a:rPr lang="en-US" sz="1400" dirty="0">
                <a:solidFill>
                  <a:prstClr val="white"/>
                </a:solidFill>
              </a:rPr>
              <a:t>Vienna, 10-14 February 2020</a:t>
            </a:r>
            <a:endParaRPr lang="fi-FI" sz="1400" dirty="0">
              <a:solidFill>
                <a:prstClr val="white"/>
              </a:solidFill>
            </a:endParaRPr>
          </a:p>
        </p:txBody>
      </p:sp>
    </p:spTree>
    <p:extLst>
      <p:ext uri="{BB962C8B-B14F-4D97-AF65-F5344CB8AC3E}">
        <p14:creationId xmlns:p14="http://schemas.microsoft.com/office/powerpoint/2010/main" val="124710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64DF52A-A07F-4EC4-B25E-52DF7282DD88}"/>
              </a:ext>
            </a:extLst>
          </p:cNvPr>
          <p:cNvSpPr>
            <a:spLocks noGrp="1"/>
          </p:cNvSpPr>
          <p:nvPr>
            <p:ph idx="1"/>
          </p:nvPr>
        </p:nvSpPr>
        <p:spPr/>
        <p:txBody>
          <a:bodyPr/>
          <a:lstStyle/>
          <a:p>
            <a:pPr marL="0" indent="0">
              <a:spcBef>
                <a:spcPts val="1200"/>
              </a:spcBef>
              <a:buNone/>
            </a:pPr>
            <a:r>
              <a:rPr lang="en-US" sz="2100" b="1" dirty="0"/>
              <a:t>Regulatory requirements should be:</a:t>
            </a:r>
          </a:p>
          <a:p>
            <a:pPr marL="0" indent="0">
              <a:spcBef>
                <a:spcPts val="1200"/>
              </a:spcBef>
              <a:buNone/>
            </a:pPr>
            <a:r>
              <a:rPr lang="en-US" sz="2100" dirty="0">
                <a:solidFill>
                  <a:srgbClr val="C00000"/>
                </a:solidFill>
              </a:rPr>
              <a:t>Applicable</a:t>
            </a:r>
            <a:r>
              <a:rPr lang="en-US" sz="2100" dirty="0"/>
              <a:t>, </a:t>
            </a:r>
            <a:r>
              <a:rPr lang="en-US" sz="2100" dirty="0">
                <a:solidFill>
                  <a:srgbClr val="C00000"/>
                </a:solidFill>
              </a:rPr>
              <a:t>Enforceable</a:t>
            </a:r>
            <a:r>
              <a:rPr lang="en-US" sz="2100" dirty="0"/>
              <a:t>, </a:t>
            </a:r>
            <a:r>
              <a:rPr lang="en-US" sz="2100" dirty="0">
                <a:solidFill>
                  <a:srgbClr val="C00000"/>
                </a:solidFill>
              </a:rPr>
              <a:t>Specific / Targeted</a:t>
            </a:r>
            <a:r>
              <a:rPr lang="en-US" sz="2100" dirty="0"/>
              <a:t>, Performance based, Comprehensive, Prospective</a:t>
            </a:r>
          </a:p>
          <a:p>
            <a:pPr marL="0" indent="0">
              <a:spcBef>
                <a:spcPts val="2400"/>
              </a:spcBef>
              <a:buNone/>
            </a:pPr>
            <a:r>
              <a:rPr lang="en-US" sz="2100" b="1" dirty="0"/>
              <a:t>Steps developing and applying regulatory requirements:</a:t>
            </a:r>
          </a:p>
          <a:p>
            <a:pPr marL="457200" indent="-457200">
              <a:spcBef>
                <a:spcPts val="600"/>
              </a:spcBef>
              <a:buFont typeface="+mj-lt"/>
              <a:buAutoNum type="arabicPeriod"/>
            </a:pPr>
            <a:r>
              <a:rPr lang="en-US" sz="2100" dirty="0"/>
              <a:t>Development of the regulatory requirements</a:t>
            </a:r>
          </a:p>
          <a:p>
            <a:pPr marL="457200" indent="-457200">
              <a:spcBef>
                <a:spcPts val="600"/>
              </a:spcBef>
              <a:buFont typeface="+mj-lt"/>
              <a:buAutoNum type="arabicPeriod"/>
            </a:pPr>
            <a:r>
              <a:rPr lang="en-US" sz="2100" dirty="0"/>
              <a:t>Enactment of the regulatory requirements</a:t>
            </a:r>
          </a:p>
          <a:p>
            <a:pPr marL="457200" indent="-457200">
              <a:spcBef>
                <a:spcPts val="600"/>
              </a:spcBef>
              <a:buFont typeface="+mj-lt"/>
              <a:buAutoNum type="arabicPeriod"/>
            </a:pPr>
            <a:r>
              <a:rPr lang="en-US" sz="2100" dirty="0"/>
              <a:t>Implementation by the licensees</a:t>
            </a:r>
          </a:p>
          <a:p>
            <a:pPr marL="457200" indent="-457200">
              <a:spcBef>
                <a:spcPts val="600"/>
              </a:spcBef>
              <a:buFont typeface="+mj-lt"/>
              <a:buAutoNum type="arabicPeriod"/>
            </a:pPr>
            <a:r>
              <a:rPr lang="de-CH" sz="2100" dirty="0">
                <a:solidFill>
                  <a:srgbClr val="C00000"/>
                </a:solidFill>
              </a:rPr>
              <a:t>Evaluation</a:t>
            </a:r>
            <a:r>
              <a:rPr lang="en-US" sz="2100" dirty="0">
                <a:solidFill>
                  <a:srgbClr val="C00000"/>
                </a:solidFill>
              </a:rPr>
              <a:t> of the licensee’s implementation with assessments and/or inspections by the supervisory authority</a:t>
            </a:r>
          </a:p>
          <a:p>
            <a:pPr marL="457200" indent="-457200">
              <a:spcBef>
                <a:spcPts val="600"/>
              </a:spcBef>
              <a:buFont typeface="+mj-lt"/>
              <a:buAutoNum type="arabicPeriod"/>
            </a:pPr>
            <a:r>
              <a:rPr lang="en-US" sz="2100" dirty="0"/>
              <a:t>Review/revision of the regulatory requirements (</a:t>
            </a:r>
          </a:p>
          <a:p>
            <a:pPr marL="457200" indent="-457200">
              <a:spcBef>
                <a:spcPts val="1200"/>
              </a:spcBef>
              <a:buFont typeface="+mj-lt"/>
              <a:buAutoNum type="arabicPeriod"/>
            </a:pPr>
            <a:endParaRPr lang="en-GB" sz="2400" dirty="0"/>
          </a:p>
        </p:txBody>
      </p:sp>
      <p:sp>
        <p:nvSpPr>
          <p:cNvPr id="3" name="Fußzeilenplatzhalter 2">
            <a:extLst>
              <a:ext uri="{FF2B5EF4-FFF2-40B4-BE49-F238E27FC236}">
                <a16:creationId xmlns:a16="http://schemas.microsoft.com/office/drawing/2014/main" id="{1AC9E6AD-AD91-4BDF-823F-45265BDEA2C7}"/>
              </a:ext>
            </a:extLst>
          </p:cNvPr>
          <p:cNvSpPr>
            <a:spLocks noGrp="1"/>
          </p:cNvSpPr>
          <p:nvPr>
            <p:ph type="ftr" sz="quarter" idx="12"/>
          </p:nvPr>
        </p:nvSpPr>
        <p:spPr>
          <a:xfrm>
            <a:off x="1296000" y="6165001"/>
            <a:ext cx="6948408" cy="216327"/>
          </a:xfrm>
        </p:spPr>
        <p:txBody>
          <a:bodyPr/>
          <a:lstStyle/>
          <a:p>
            <a:pPr lvl="0">
              <a:defRPr/>
            </a:pPr>
            <a:r>
              <a:rPr lang="en-US">
                <a:solidFill>
                  <a:prstClr val="black"/>
                </a:solidFill>
              </a:rPr>
              <a:t>ICONS 2020 | Cyber Security Regulatory Guideline Development And Inspections  | Bernard Stauffer | CN278/#448</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el 3">
            <a:extLst>
              <a:ext uri="{FF2B5EF4-FFF2-40B4-BE49-F238E27FC236}">
                <a16:creationId xmlns:a16="http://schemas.microsoft.com/office/drawing/2014/main" id="{1C1F2B73-4508-427A-BA17-CBD5B742CE3F}"/>
              </a:ext>
            </a:extLst>
          </p:cNvPr>
          <p:cNvSpPr>
            <a:spLocks noGrp="1"/>
          </p:cNvSpPr>
          <p:nvPr>
            <p:ph type="title"/>
          </p:nvPr>
        </p:nvSpPr>
        <p:spPr>
          <a:xfrm>
            <a:off x="1296000" y="387000"/>
            <a:ext cx="7488000" cy="1143000"/>
          </a:xfrm>
        </p:spPr>
        <p:txBody>
          <a:bodyPr>
            <a:noAutofit/>
          </a:bodyPr>
          <a:lstStyle/>
          <a:p>
            <a:r>
              <a:rPr lang="en-GB" dirty="0">
                <a:solidFill>
                  <a:srgbClr val="0070C0"/>
                </a:solidFill>
              </a:rPr>
              <a:t>Characteristics, development and application of regulatory requirements</a:t>
            </a:r>
          </a:p>
        </p:txBody>
      </p:sp>
    </p:spTree>
    <p:extLst>
      <p:ext uri="{BB962C8B-B14F-4D97-AF65-F5344CB8AC3E}">
        <p14:creationId xmlns:p14="http://schemas.microsoft.com/office/powerpoint/2010/main" val="264131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64DF52A-A07F-4EC4-B25E-52DF7282DD88}"/>
              </a:ext>
            </a:extLst>
          </p:cNvPr>
          <p:cNvSpPr>
            <a:spLocks noGrp="1"/>
          </p:cNvSpPr>
          <p:nvPr>
            <p:ph idx="1"/>
          </p:nvPr>
        </p:nvSpPr>
        <p:spPr/>
        <p:txBody>
          <a:bodyPr/>
          <a:lstStyle/>
          <a:p>
            <a:pPr marL="895350" indent="-895350">
              <a:spcBef>
                <a:spcPts val="2400"/>
              </a:spcBef>
              <a:buNone/>
            </a:pPr>
            <a:r>
              <a:rPr lang="en-GB" sz="2100" dirty="0"/>
              <a:t>2011:	First attempt  </a:t>
            </a:r>
            <a:r>
              <a:rPr lang="en-US" sz="2100" dirty="0"/>
              <a:t>unsuccessful, interfaces to other departments unclear (Does cyber security belong to nuclear safety and/or to nuclear security?).</a:t>
            </a:r>
          </a:p>
          <a:p>
            <a:pPr marL="895350" indent="-895350">
              <a:spcBef>
                <a:spcPts val="3000"/>
              </a:spcBef>
              <a:buNone/>
            </a:pPr>
            <a:r>
              <a:rPr lang="en-GB" sz="2100" dirty="0"/>
              <a:t>2013:	Second draft  </a:t>
            </a:r>
            <a:r>
              <a:rPr lang="en-US" sz="2100" dirty="0"/>
              <a:t>Content was not sufficiently tailored </a:t>
            </a:r>
            <a:r>
              <a:rPr lang="en-GB" sz="2100" dirty="0"/>
              <a:t>to nuclear facilities.</a:t>
            </a:r>
          </a:p>
          <a:p>
            <a:pPr marL="895350" indent="-895350">
              <a:spcBef>
                <a:spcPts val="3000"/>
              </a:spcBef>
              <a:buNone/>
            </a:pPr>
            <a:r>
              <a:rPr lang="en-GB" sz="2100" dirty="0">
                <a:solidFill>
                  <a:srgbClr val="C00000"/>
                </a:solidFill>
              </a:rPr>
              <a:t>2016:	</a:t>
            </a:r>
            <a:r>
              <a:rPr lang="en-US" sz="2100" dirty="0">
                <a:solidFill>
                  <a:srgbClr val="C00000"/>
                </a:solidFill>
              </a:rPr>
              <a:t>Restart with concurrent activities:</a:t>
            </a:r>
          </a:p>
          <a:p>
            <a:pPr marL="1255713" indent="-360363">
              <a:spcBef>
                <a:spcPts val="600"/>
              </a:spcBef>
            </a:pPr>
            <a:r>
              <a:rPr lang="en-US" sz="2100" dirty="0">
                <a:solidFill>
                  <a:srgbClr val="C00000"/>
                </a:solidFill>
              </a:rPr>
              <a:t>development of regulatory requirements </a:t>
            </a:r>
          </a:p>
          <a:p>
            <a:pPr marL="1255713" indent="-360363">
              <a:spcBef>
                <a:spcPts val="600"/>
              </a:spcBef>
            </a:pPr>
            <a:r>
              <a:rPr lang="en-US" sz="2100" dirty="0">
                <a:solidFill>
                  <a:srgbClr val="C00000"/>
                </a:solidFill>
              </a:rPr>
              <a:t>inspections of cyber security</a:t>
            </a:r>
            <a:endParaRPr lang="en-GB" sz="2100" dirty="0">
              <a:solidFill>
                <a:srgbClr val="C00000"/>
              </a:solidFill>
            </a:endParaRPr>
          </a:p>
        </p:txBody>
      </p:sp>
      <p:sp>
        <p:nvSpPr>
          <p:cNvPr id="3" name="Fußzeilenplatzhalter 2">
            <a:extLst>
              <a:ext uri="{FF2B5EF4-FFF2-40B4-BE49-F238E27FC236}">
                <a16:creationId xmlns:a16="http://schemas.microsoft.com/office/drawing/2014/main" id="{1AC9E6AD-AD91-4BDF-823F-45265BDEA2C7}"/>
              </a:ext>
            </a:extLst>
          </p:cNvPr>
          <p:cNvSpPr>
            <a:spLocks noGrp="1"/>
          </p:cNvSpPr>
          <p:nvPr>
            <p:ph type="ftr" sz="quarter" idx="12"/>
          </p:nvPr>
        </p:nvSpPr>
        <p:spPr>
          <a:xfrm>
            <a:off x="1296000" y="6165001"/>
            <a:ext cx="6948408" cy="216327"/>
          </a:xfrm>
        </p:spPr>
        <p:txBody>
          <a:bodyPr/>
          <a:lstStyle/>
          <a:p>
            <a:pPr lvl="0">
              <a:defRPr/>
            </a:pPr>
            <a:r>
              <a:rPr lang="en-US">
                <a:solidFill>
                  <a:prstClr val="black"/>
                </a:solidFill>
              </a:rPr>
              <a:t>ICONS 2020 | Cyber Security Regulatory Guideline Development And Inspections  | Bernard Stauffer | CN278/#448</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el 3">
            <a:extLst>
              <a:ext uri="{FF2B5EF4-FFF2-40B4-BE49-F238E27FC236}">
                <a16:creationId xmlns:a16="http://schemas.microsoft.com/office/drawing/2014/main" id="{1C1F2B73-4508-427A-BA17-CBD5B742CE3F}"/>
              </a:ext>
            </a:extLst>
          </p:cNvPr>
          <p:cNvSpPr>
            <a:spLocks noGrp="1"/>
          </p:cNvSpPr>
          <p:nvPr>
            <p:ph type="title"/>
          </p:nvPr>
        </p:nvSpPr>
        <p:spPr>
          <a:xfrm>
            <a:off x="1296000" y="387000"/>
            <a:ext cx="7488000" cy="1143000"/>
          </a:xfrm>
        </p:spPr>
        <p:txBody>
          <a:bodyPr/>
          <a:lstStyle/>
          <a:p>
            <a:r>
              <a:rPr lang="en-US" dirty="0">
                <a:solidFill>
                  <a:srgbClr val="0070C0"/>
                </a:solidFill>
              </a:rPr>
              <a:t>The Swiss journey to its regulatory requirements for cyber security</a:t>
            </a:r>
            <a:endParaRPr lang="de-CH" dirty="0">
              <a:solidFill>
                <a:srgbClr val="0070C0"/>
              </a:solidFill>
            </a:endParaRPr>
          </a:p>
        </p:txBody>
      </p:sp>
    </p:spTree>
    <p:extLst>
      <p:ext uri="{BB962C8B-B14F-4D97-AF65-F5344CB8AC3E}">
        <p14:creationId xmlns:p14="http://schemas.microsoft.com/office/powerpoint/2010/main" val="23802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64DF52A-A07F-4EC4-B25E-52DF7282DD88}"/>
              </a:ext>
            </a:extLst>
          </p:cNvPr>
          <p:cNvSpPr>
            <a:spLocks noGrp="1"/>
          </p:cNvSpPr>
          <p:nvPr>
            <p:ph idx="1"/>
          </p:nvPr>
        </p:nvSpPr>
        <p:spPr/>
        <p:txBody>
          <a:bodyPr/>
          <a:lstStyle/>
          <a:p>
            <a:pPr>
              <a:spcBef>
                <a:spcPts val="1800"/>
              </a:spcBef>
            </a:pPr>
            <a:r>
              <a:rPr lang="en-GB" sz="2100" dirty="0">
                <a:solidFill>
                  <a:srgbClr val="C00000"/>
                </a:solidFill>
              </a:rPr>
              <a:t>Requirements are used as nominal condition (target state) in inspections ↔ nominal condition in inspections must be well defined and specific.</a:t>
            </a:r>
          </a:p>
          <a:p>
            <a:pPr>
              <a:spcBef>
                <a:spcPts val="1800"/>
              </a:spcBef>
            </a:pPr>
            <a:r>
              <a:rPr lang="en-GB" sz="2100" dirty="0"/>
              <a:t>Inspections helped to expand the authority’s expertise in cyber security → used for drafting regulatory requirements</a:t>
            </a:r>
          </a:p>
          <a:p>
            <a:pPr>
              <a:spcBef>
                <a:spcPts val="1800"/>
              </a:spcBef>
            </a:pPr>
            <a:r>
              <a:rPr lang="en-US" sz="2100" dirty="0"/>
              <a:t>Exchange of experience regarding inspections and assessments</a:t>
            </a:r>
            <a:r>
              <a:rPr lang="en-GB" sz="2100" dirty="0"/>
              <a:t> with other </a:t>
            </a:r>
            <a:r>
              <a:rPr lang="en-US" sz="2100" dirty="0"/>
              <a:t>national competent authorities </a:t>
            </a:r>
            <a:r>
              <a:rPr lang="en-GB" sz="2100" dirty="0"/>
              <a:t>→ increased the quality and credibility of the regulatory requirements</a:t>
            </a:r>
            <a:endParaRPr lang="en-US" sz="2100" dirty="0"/>
          </a:p>
          <a:p>
            <a:pPr>
              <a:spcBef>
                <a:spcPts val="1800"/>
              </a:spcBef>
            </a:pPr>
            <a:r>
              <a:rPr lang="en-GB" sz="2100" dirty="0"/>
              <a:t>Early involvement of </a:t>
            </a:r>
            <a:r>
              <a:rPr lang="en-US" sz="2100" dirty="0"/>
              <a:t>senior management of nuclear facilities </a:t>
            </a:r>
            <a:r>
              <a:rPr lang="en-GB" sz="2100" dirty="0"/>
              <a:t>→ better understanding of Authority’s work</a:t>
            </a:r>
          </a:p>
        </p:txBody>
      </p:sp>
      <p:sp>
        <p:nvSpPr>
          <p:cNvPr id="3" name="Fußzeilenplatzhalter 2">
            <a:extLst>
              <a:ext uri="{FF2B5EF4-FFF2-40B4-BE49-F238E27FC236}">
                <a16:creationId xmlns:a16="http://schemas.microsoft.com/office/drawing/2014/main" id="{1AC9E6AD-AD91-4BDF-823F-45265BDEA2C7}"/>
              </a:ext>
            </a:extLst>
          </p:cNvPr>
          <p:cNvSpPr>
            <a:spLocks noGrp="1"/>
          </p:cNvSpPr>
          <p:nvPr>
            <p:ph type="ftr" sz="quarter" idx="12"/>
          </p:nvPr>
        </p:nvSpPr>
        <p:spPr>
          <a:xfrm>
            <a:off x="1296000" y="6165001"/>
            <a:ext cx="6948408" cy="216327"/>
          </a:xfrm>
        </p:spPr>
        <p:txBody>
          <a:bodyPr/>
          <a:lstStyle/>
          <a:p>
            <a:pPr lvl="0">
              <a:defRPr/>
            </a:pPr>
            <a:r>
              <a:rPr lang="en-US">
                <a:solidFill>
                  <a:prstClr val="black"/>
                </a:solidFill>
              </a:rPr>
              <a:t>ICONS 2020 | Cyber Security Regulatory Guideline Development And Inspections  | Bernard Stauffer | CN278/#448</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el 3">
            <a:extLst>
              <a:ext uri="{FF2B5EF4-FFF2-40B4-BE49-F238E27FC236}">
                <a16:creationId xmlns:a16="http://schemas.microsoft.com/office/drawing/2014/main" id="{1C1F2B73-4508-427A-BA17-CBD5B742CE3F}"/>
              </a:ext>
            </a:extLst>
          </p:cNvPr>
          <p:cNvSpPr>
            <a:spLocks noGrp="1"/>
          </p:cNvSpPr>
          <p:nvPr>
            <p:ph type="title"/>
          </p:nvPr>
        </p:nvSpPr>
        <p:spPr>
          <a:xfrm>
            <a:off x="1296000" y="387000"/>
            <a:ext cx="7488000" cy="1143000"/>
          </a:xfrm>
        </p:spPr>
        <p:txBody>
          <a:bodyPr>
            <a:normAutofit/>
          </a:bodyPr>
          <a:lstStyle/>
          <a:p>
            <a:r>
              <a:rPr lang="en-US" dirty="0">
                <a:solidFill>
                  <a:srgbClr val="0070C0"/>
                </a:solidFill>
              </a:rPr>
              <a:t>The interaction between development of regulatory requirements and inspections</a:t>
            </a:r>
            <a:endParaRPr lang="de-CH" dirty="0">
              <a:solidFill>
                <a:srgbClr val="0070C0"/>
              </a:solidFill>
            </a:endParaRPr>
          </a:p>
        </p:txBody>
      </p:sp>
    </p:spTree>
    <p:extLst>
      <p:ext uri="{BB962C8B-B14F-4D97-AF65-F5344CB8AC3E}">
        <p14:creationId xmlns:p14="http://schemas.microsoft.com/office/powerpoint/2010/main" val="161714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64DF52A-A07F-4EC4-B25E-52DF7282DD88}"/>
              </a:ext>
            </a:extLst>
          </p:cNvPr>
          <p:cNvSpPr>
            <a:spLocks noGrp="1"/>
          </p:cNvSpPr>
          <p:nvPr>
            <p:ph idx="1"/>
          </p:nvPr>
        </p:nvSpPr>
        <p:spPr/>
        <p:txBody>
          <a:bodyPr/>
          <a:lstStyle/>
          <a:p>
            <a:pPr>
              <a:spcBef>
                <a:spcPts val="2400"/>
              </a:spcBef>
            </a:pPr>
            <a:r>
              <a:rPr lang="en-GB" sz="2100" dirty="0"/>
              <a:t>A “learning by doing” process</a:t>
            </a:r>
          </a:p>
          <a:p>
            <a:pPr>
              <a:spcBef>
                <a:spcPts val="2400"/>
              </a:spcBef>
            </a:pPr>
            <a:r>
              <a:rPr lang="en-US" sz="2100" dirty="0"/>
              <a:t>The knowledge gained during the inspections helped to develop </a:t>
            </a:r>
            <a:r>
              <a:rPr lang="en-GB" sz="2100" dirty="0"/>
              <a:t>precise regulatory requirements</a:t>
            </a:r>
          </a:p>
          <a:p>
            <a:pPr>
              <a:spcBef>
                <a:spcPts val="2400"/>
              </a:spcBef>
            </a:pPr>
            <a:r>
              <a:rPr lang="en-GB" sz="2100" dirty="0"/>
              <a:t>Cyber Security personnel at nuclear facilities got to know how inspections work</a:t>
            </a:r>
          </a:p>
          <a:p>
            <a:pPr>
              <a:spcBef>
                <a:spcPts val="2400"/>
              </a:spcBef>
            </a:pPr>
            <a:r>
              <a:rPr lang="en-GB" sz="2100" dirty="0"/>
              <a:t>Operators were already able to begin analysing their cyber security program based on the draft regulatory requirements</a:t>
            </a:r>
          </a:p>
          <a:p>
            <a:pPr>
              <a:spcBef>
                <a:spcPts val="2400"/>
              </a:spcBef>
            </a:pPr>
            <a:r>
              <a:rPr lang="en-GB" sz="2100" dirty="0">
                <a:solidFill>
                  <a:srgbClr val="C00000"/>
                </a:solidFill>
              </a:rPr>
              <a:t>No transition period (time for implementation) needed after enactment of regulatory requirements</a:t>
            </a:r>
          </a:p>
        </p:txBody>
      </p:sp>
      <p:sp>
        <p:nvSpPr>
          <p:cNvPr id="3" name="Fußzeilenplatzhalter 2">
            <a:extLst>
              <a:ext uri="{FF2B5EF4-FFF2-40B4-BE49-F238E27FC236}">
                <a16:creationId xmlns:a16="http://schemas.microsoft.com/office/drawing/2014/main" id="{1AC9E6AD-AD91-4BDF-823F-45265BDEA2C7}"/>
              </a:ext>
            </a:extLst>
          </p:cNvPr>
          <p:cNvSpPr>
            <a:spLocks noGrp="1"/>
          </p:cNvSpPr>
          <p:nvPr>
            <p:ph type="ftr" sz="quarter" idx="12"/>
          </p:nvPr>
        </p:nvSpPr>
        <p:spPr>
          <a:xfrm>
            <a:off x="1296000" y="6165001"/>
            <a:ext cx="6948408" cy="216327"/>
          </a:xfrm>
        </p:spPr>
        <p:txBody>
          <a:bodyPr/>
          <a:lstStyle/>
          <a:p>
            <a:pPr lvl="0">
              <a:defRPr/>
            </a:pPr>
            <a:r>
              <a:rPr lang="en-US">
                <a:solidFill>
                  <a:prstClr val="black"/>
                </a:solidFill>
              </a:rPr>
              <a:t>ICONS 2020 | Cyber Security Regulatory Guideline Development And Inspections  | Bernard Stauffer | CN278/#448</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el 3">
            <a:extLst>
              <a:ext uri="{FF2B5EF4-FFF2-40B4-BE49-F238E27FC236}">
                <a16:creationId xmlns:a16="http://schemas.microsoft.com/office/drawing/2014/main" id="{1C1F2B73-4508-427A-BA17-CBD5B742CE3F}"/>
              </a:ext>
            </a:extLst>
          </p:cNvPr>
          <p:cNvSpPr>
            <a:spLocks noGrp="1"/>
          </p:cNvSpPr>
          <p:nvPr>
            <p:ph type="title"/>
          </p:nvPr>
        </p:nvSpPr>
        <p:spPr>
          <a:xfrm>
            <a:off x="1296000" y="387000"/>
            <a:ext cx="7488000" cy="1143000"/>
          </a:xfrm>
        </p:spPr>
        <p:txBody>
          <a:bodyPr>
            <a:normAutofit/>
          </a:bodyPr>
          <a:lstStyle/>
          <a:p>
            <a:r>
              <a:rPr lang="en-GB" dirty="0">
                <a:solidFill>
                  <a:srgbClr val="0070C0"/>
                </a:solidFill>
              </a:rPr>
              <a:t>The experiences and benefits</a:t>
            </a:r>
          </a:p>
        </p:txBody>
      </p:sp>
    </p:spTree>
    <p:extLst>
      <p:ext uri="{BB962C8B-B14F-4D97-AF65-F5344CB8AC3E}">
        <p14:creationId xmlns:p14="http://schemas.microsoft.com/office/powerpoint/2010/main" val="299090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64DF52A-A07F-4EC4-B25E-52DF7282DD88}"/>
              </a:ext>
            </a:extLst>
          </p:cNvPr>
          <p:cNvSpPr>
            <a:spLocks noGrp="1"/>
          </p:cNvSpPr>
          <p:nvPr>
            <p:ph idx="1"/>
          </p:nvPr>
        </p:nvSpPr>
        <p:spPr/>
        <p:txBody>
          <a:bodyPr/>
          <a:lstStyle/>
          <a:p>
            <a:pPr>
              <a:spcBef>
                <a:spcPts val="1200"/>
              </a:spcBef>
            </a:pPr>
            <a:r>
              <a:rPr lang="en-GB" sz="2100" dirty="0"/>
              <a:t>The guideline sets out the requirements regarding cyber security of </a:t>
            </a:r>
            <a:r>
              <a:rPr lang="en-GB" sz="2100" i="1" dirty="0">
                <a:solidFill>
                  <a:srgbClr val="C00000"/>
                </a:solidFill>
              </a:rPr>
              <a:t>programmable components </a:t>
            </a:r>
            <a:r>
              <a:rPr lang="en-GB" sz="2100" dirty="0"/>
              <a:t>and related systems in the area of</a:t>
            </a:r>
            <a:r>
              <a:rPr lang="en-GB" sz="2100" i="1" dirty="0">
                <a:solidFill>
                  <a:srgbClr val="C00000"/>
                </a:solidFill>
              </a:rPr>
              <a:t> automated information processing and handling</a:t>
            </a:r>
            <a:r>
              <a:rPr lang="en-GB" sz="2100" dirty="0"/>
              <a:t>.</a:t>
            </a:r>
          </a:p>
          <a:p>
            <a:pPr>
              <a:spcBef>
                <a:spcPts val="1200"/>
              </a:spcBef>
            </a:pPr>
            <a:endParaRPr lang="en-GB" sz="2100" dirty="0"/>
          </a:p>
          <a:p>
            <a:pPr>
              <a:spcBef>
                <a:spcPts val="1200"/>
              </a:spcBef>
            </a:pPr>
            <a:r>
              <a:rPr lang="en-GB" sz="2100" dirty="0"/>
              <a:t>Scope of the guideline: </a:t>
            </a:r>
          </a:p>
          <a:p>
            <a:pPr marL="717550" lvl="1" indent="-355600">
              <a:spcBef>
                <a:spcPts val="1200"/>
              </a:spcBef>
              <a:buFont typeface="Symbol" panose="05050102010706020507" pitchFamily="18" charset="2"/>
              <a:buChar char="-"/>
            </a:pPr>
            <a:r>
              <a:rPr lang="en-US" sz="2100" dirty="0"/>
              <a:t>all IT systems </a:t>
            </a:r>
            <a:r>
              <a:rPr lang="en-US" sz="2100" i="1" dirty="0">
                <a:solidFill>
                  <a:srgbClr val="C00000"/>
                </a:solidFill>
              </a:rPr>
              <a:t>related to nuclear safety or security </a:t>
            </a:r>
            <a:r>
              <a:rPr lang="en-US" sz="2100" dirty="0"/>
              <a:t>in nuclear facilities</a:t>
            </a:r>
            <a:r>
              <a:rPr lang="en-GB" sz="2100" dirty="0"/>
              <a:t>;</a:t>
            </a:r>
          </a:p>
          <a:p>
            <a:pPr marL="717550" lvl="1" indent="-355600">
              <a:spcBef>
                <a:spcPts val="1200"/>
              </a:spcBef>
              <a:buFont typeface="Symbol" panose="05050102010706020507" pitchFamily="18" charset="2"/>
              <a:buChar char="-"/>
            </a:pPr>
            <a:r>
              <a:rPr lang="en-GB" sz="2100" i="1" dirty="0">
                <a:solidFill>
                  <a:srgbClr val="C00000"/>
                </a:solidFill>
              </a:rPr>
              <a:t>IT systems </a:t>
            </a:r>
            <a:r>
              <a:rPr lang="en-GB" sz="2100" dirty="0"/>
              <a:t>which </a:t>
            </a:r>
            <a:r>
              <a:rPr lang="en-GB" sz="2100" i="1" dirty="0">
                <a:solidFill>
                  <a:srgbClr val="C00000"/>
                </a:solidFill>
              </a:rPr>
              <a:t>could have a retroactive effect </a:t>
            </a:r>
            <a:r>
              <a:rPr lang="en-GB" sz="2100" dirty="0"/>
              <a:t>on the nuclear security and nuclear safety of a nuclear facility.</a:t>
            </a:r>
          </a:p>
        </p:txBody>
      </p:sp>
      <p:sp>
        <p:nvSpPr>
          <p:cNvPr id="3" name="Fußzeilenplatzhalter 2">
            <a:extLst>
              <a:ext uri="{FF2B5EF4-FFF2-40B4-BE49-F238E27FC236}">
                <a16:creationId xmlns:a16="http://schemas.microsoft.com/office/drawing/2014/main" id="{1AC9E6AD-AD91-4BDF-823F-45265BDEA2C7}"/>
              </a:ext>
            </a:extLst>
          </p:cNvPr>
          <p:cNvSpPr>
            <a:spLocks noGrp="1"/>
          </p:cNvSpPr>
          <p:nvPr>
            <p:ph type="ftr" sz="quarter" idx="12"/>
          </p:nvPr>
        </p:nvSpPr>
        <p:spPr>
          <a:xfrm>
            <a:off x="1296000" y="6165001"/>
            <a:ext cx="6948408" cy="216327"/>
          </a:xfrm>
        </p:spPr>
        <p:txBody>
          <a:bodyPr/>
          <a:lstStyle/>
          <a:p>
            <a:pPr lvl="0">
              <a:defRPr/>
            </a:pPr>
            <a:r>
              <a:rPr lang="en-US">
                <a:solidFill>
                  <a:prstClr val="black"/>
                </a:solidFill>
              </a:rPr>
              <a:t>ICONS 2020 | Cyber Security Regulatory Guideline Development And Inspections  | Bernard Stauffer | CN278/#448</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el 3">
            <a:extLst>
              <a:ext uri="{FF2B5EF4-FFF2-40B4-BE49-F238E27FC236}">
                <a16:creationId xmlns:a16="http://schemas.microsoft.com/office/drawing/2014/main" id="{1C1F2B73-4508-427A-BA17-CBD5B742CE3F}"/>
              </a:ext>
            </a:extLst>
          </p:cNvPr>
          <p:cNvSpPr>
            <a:spLocks noGrp="1"/>
          </p:cNvSpPr>
          <p:nvPr>
            <p:ph type="title"/>
          </p:nvPr>
        </p:nvSpPr>
        <p:spPr/>
        <p:txBody>
          <a:bodyPr>
            <a:noAutofit/>
          </a:bodyPr>
          <a:lstStyle/>
          <a:p>
            <a:r>
              <a:rPr lang="en-GB" dirty="0">
                <a:solidFill>
                  <a:srgbClr val="0070C0"/>
                </a:solidFill>
              </a:rPr>
              <a:t>Scope of Swiss regulatory requirements for cyber security at nuclear facilities</a:t>
            </a:r>
            <a:endParaRPr lang="de-CH" dirty="0">
              <a:solidFill>
                <a:srgbClr val="0070C0"/>
              </a:solidFill>
            </a:endParaRPr>
          </a:p>
        </p:txBody>
      </p:sp>
    </p:spTree>
    <p:extLst>
      <p:ext uri="{BB962C8B-B14F-4D97-AF65-F5344CB8AC3E}">
        <p14:creationId xmlns:p14="http://schemas.microsoft.com/office/powerpoint/2010/main" val="9522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916238"/>
            <a:ext cx="82804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839954" y="4005064"/>
            <a:ext cx="6120680" cy="954107"/>
          </a:xfrm>
          <a:prstGeom prst="rect">
            <a:avLst/>
          </a:prstGeom>
          <a:noFill/>
        </p:spPr>
        <p:txBody>
          <a:bodyPr wrap="square" rtlCol="0">
            <a:spAutoFit/>
          </a:bodyPr>
          <a:lstStyle/>
          <a:p>
            <a:pPr algn="ctr"/>
            <a:r>
              <a:rPr lang="en-GB" sz="2800" b="1" dirty="0">
                <a:solidFill>
                  <a:srgbClr val="FF0000"/>
                </a:solidFill>
                <a:latin typeface="Calibri" panose="020F0502020204030204" pitchFamily="34" charset="0"/>
              </a:rPr>
              <a:t>Thank you for your attention!</a:t>
            </a:r>
          </a:p>
          <a:p>
            <a:pPr algn="ctr"/>
            <a:r>
              <a:rPr lang="en-GB" sz="2800" b="1" dirty="0">
                <a:solidFill>
                  <a:srgbClr val="FF0000"/>
                </a:solidFill>
                <a:latin typeface="Calibri" panose="020F0502020204030204" pitchFamily="34" charset="0"/>
              </a:rPr>
              <a:t>Any Questions?</a:t>
            </a:r>
          </a:p>
        </p:txBody>
      </p:sp>
    </p:spTree>
    <p:extLst>
      <p:ext uri="{BB962C8B-B14F-4D97-AF65-F5344CB8AC3E}">
        <p14:creationId xmlns:p14="http://schemas.microsoft.com/office/powerpoint/2010/main" val="344043293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NS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RM1048_Präsentation_EN [Schreibgeschützt]" id="{AA0A4C21-057E-4876-A544-22339670E586}" vid="{7DB9EAAE-3E70-40AF-AB8E-1F744182D16A}"/>
    </a:ext>
  </a:ext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NS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FRM1048_Präsentation_EN</Template>
  <TotalTime>0</TotalTime>
  <Words>1331</Words>
  <Application>Microsoft Office PowerPoint</Application>
  <PresentationFormat>Bildschirmpräsentation (4:3)</PresentationFormat>
  <Paragraphs>68</Paragraphs>
  <Slides>7</Slides>
  <Notes>7</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7</vt:i4>
      </vt:variant>
    </vt:vector>
  </HeadingPairs>
  <TitlesOfParts>
    <vt:vector size="14" baseType="lpstr">
      <vt:lpstr>Arial</vt:lpstr>
      <vt:lpstr>Calibri</vt:lpstr>
      <vt:lpstr>Symbol</vt:lpstr>
      <vt:lpstr>Times</vt:lpstr>
      <vt:lpstr>Wingdings</vt:lpstr>
      <vt:lpstr>Larissa</vt:lpstr>
      <vt:lpstr>1_Larissa</vt:lpstr>
      <vt:lpstr>Swiss Approach to Nuclear Cyber Security Regulations  CYBER SECURITY GUIDELINE DEVELOPMENT AND INSPECTIONS   Experiences at the Swiss Nuclear Authority</vt:lpstr>
      <vt:lpstr>Characteristics, development and application of regulatory requirements</vt:lpstr>
      <vt:lpstr>The Swiss journey to its regulatory requirements for cyber security</vt:lpstr>
      <vt:lpstr>The interaction between development of regulatory requirements and inspections</vt:lpstr>
      <vt:lpstr>The experiences and benefits</vt:lpstr>
      <vt:lpstr>Scope of Swiss regulatory requirements for cyber security at nuclear facilities</vt:lpstr>
      <vt:lpstr>PowerPoint-Präsentation</vt:lpstr>
    </vt:vector>
  </TitlesOfParts>
  <Company>&lt;Your Organisation&gt;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ENSI integrated nuclear regulation </dc:title>
  <dc:creator>Mattli Hans</dc:creator>
  <cp:lastModifiedBy>Stauffer Bernard</cp:lastModifiedBy>
  <cp:revision>110</cp:revision>
  <dcterms:created xsi:type="dcterms:W3CDTF">2018-10-03T14:15:17Z</dcterms:created>
  <dcterms:modified xsi:type="dcterms:W3CDTF">2020-02-06T09:13:02Z</dcterms:modified>
</cp:coreProperties>
</file>