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8" r:id="rId2"/>
    <p:sldId id="259" r:id="rId3"/>
    <p:sldId id="274" r:id="rId4"/>
    <p:sldId id="260" r:id="rId5"/>
    <p:sldId id="261" r:id="rId6"/>
    <p:sldId id="270" r:id="rId7"/>
    <p:sldId id="262" r:id="rId8"/>
    <p:sldId id="271" r:id="rId9"/>
    <p:sldId id="275" r:id="rId10"/>
    <p:sldId id="277" r:id="rId11"/>
    <p:sldId id="272" r:id="rId12"/>
    <p:sldId id="27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5696" autoAdjust="0"/>
  </p:normalViewPr>
  <p:slideViewPr>
    <p:cSldViewPr snapToGrid="0">
      <p:cViewPr varScale="1">
        <p:scale>
          <a:sx n="62" d="100"/>
          <a:sy n="62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11-Feb-20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1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3B65B85-6795-4158-94DE-D62BCDA94C8A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051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165-DEB0-4E84-9816-3132242281B5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61E7-5B1A-4BFC-9CAB-AE5EFEF572BB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9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14D5-89D7-44DB-88F3-2DE38E553650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032D-4B12-47F1-BC75-E016B95D7994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585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9D2D-2917-41EE-8961-AFA68231CEFF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1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5160-4118-48A2-998A-2B57A93EDAEE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5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2386-80B3-41F8-BC79-2D4C2E90AA4F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5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0D53-81CA-4AAF-8816-46EB6DF186E6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D550-4FF8-4AB4-B0E9-8BB5998F7E5D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0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CD20-8840-462D-BCBB-6024E3225160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6153696-A413-48B7-9DE3-A664E7D1F356}" type="datetime1">
              <a:rPr lang="en-US" smtClean="0"/>
              <a:t>11-Feb-20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IAEA Symposium on International Safeguards, 5-8 Novem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1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E1DCC1-CECF-49BB-97F0-2233B406D8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7ABF58-EC6B-4932-8671-4BAEBDDF50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2811"/>
            <a:ext cx="11292842" cy="51082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68EAF-CD67-49A7-8A32-BBC0EA412C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368300"/>
            <a:ext cx="9819416" cy="4470399"/>
          </a:xfrm>
          <a:noFill/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Vulnerability Assessment of Nuclear Security Systems in Kenya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2400" dirty="0"/>
              <a:t>Mercy Muriithi &amp; Isaac Mundia</a:t>
            </a:r>
            <a:br>
              <a:rPr lang="en-GB" sz="3200" dirty="0"/>
            </a:br>
            <a:r>
              <a:rPr lang="en-GB" sz="3200" dirty="0"/>
              <a:t>Kenya Nuclear Regulatory Authority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61872" y="5533371"/>
            <a:ext cx="9418320" cy="89665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International Conference on Nuclear Security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8B980-3DDF-45D4-A51B-DC963A2F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54253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Physical Protection Systems in place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385" y="643466"/>
            <a:ext cx="6410900" cy="557106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Kenya has benefited from various physical security upgrade initiatives.</a:t>
            </a:r>
          </a:p>
          <a:p>
            <a:pPr algn="just"/>
            <a:r>
              <a:rPr lang="en-US" sz="2400" dirty="0"/>
              <a:t>Global Threat Reduction Initiative (GTRI)at CRWPF</a:t>
            </a:r>
            <a:endParaRPr lang="en-US" sz="2400" dirty="0">
              <a:solidFill>
                <a:srgbClr val="FF0000"/>
              </a:solidFill>
            </a:endParaRPr>
          </a:p>
          <a:p>
            <a:pPr algn="just"/>
            <a:endParaRPr lang="en-US" sz="2400" dirty="0">
              <a:solidFill>
                <a:srgbClr val="FF0000"/>
              </a:solidFill>
            </a:endParaRPr>
          </a:p>
          <a:p>
            <a:pPr algn="just"/>
            <a:endParaRPr lang="en-US" sz="2400" dirty="0">
              <a:solidFill>
                <a:srgbClr val="FF0000"/>
              </a:solidFill>
            </a:endParaRPr>
          </a:p>
          <a:p>
            <a:pPr algn="just"/>
            <a:endParaRPr lang="en-US" sz="2400" dirty="0">
              <a:solidFill>
                <a:srgbClr val="FF0000"/>
              </a:solidFill>
            </a:endParaRPr>
          </a:p>
          <a:p>
            <a:pPr algn="just"/>
            <a:r>
              <a:rPr lang="en-US" sz="2400" dirty="0"/>
              <a:t>Mega Ports Initiative (MPI) at Port </a:t>
            </a:r>
            <a:r>
              <a:rPr lang="en-US" sz="2400" dirty="0" err="1"/>
              <a:t>Kilindini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                 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B5C70-7102-4D5D-8E53-AAC5AAC6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International Conference on Nuclear Security,  10 – 14 February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3F94C-1DFB-4991-824F-DB8D159E6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032" y="4860625"/>
            <a:ext cx="2511770" cy="1981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0375E-0F2C-4B3A-97FE-E8DFDEBF6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449" y="4488737"/>
            <a:ext cx="4041998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E8C10-54DF-46A6-A755-B6BCAA0F4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232" y="2295374"/>
            <a:ext cx="2347163" cy="1712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2EC9C5-03D0-4048-9F3E-2A66A00A8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395" y="2295374"/>
            <a:ext cx="2347162" cy="1749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63DED-B2FE-4892-85EC-4AB93E701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2557" y="2276743"/>
            <a:ext cx="156680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Vulnerability Assessment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385" y="643466"/>
            <a:ext cx="6410900" cy="557106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competent authority periodically conducts vulnerability assessment of key facilities</a:t>
            </a:r>
          </a:p>
          <a:p>
            <a:pPr algn="just"/>
            <a:r>
              <a:rPr lang="en-US" sz="2400" dirty="0"/>
              <a:t>This includes compliance with the regulatory requirements</a:t>
            </a:r>
          </a:p>
          <a:p>
            <a:pPr algn="just"/>
            <a:r>
              <a:rPr lang="en-US" sz="2400" dirty="0"/>
              <a:t>Both Performance base</a:t>
            </a:r>
            <a:r>
              <a:rPr lang="en-GB" sz="2400" dirty="0"/>
              <a:t>d</a:t>
            </a:r>
            <a:r>
              <a:rPr lang="en-US" sz="2400" dirty="0"/>
              <a:t> and prescriptive inspections are done.</a:t>
            </a:r>
          </a:p>
          <a:p>
            <a:pPr algn="just"/>
            <a:r>
              <a:rPr lang="en-US" sz="2400" dirty="0"/>
              <a:t>Evaluation of procedures, access control systems, intrusion detection systems, identification systems, among other elements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B5C70-7102-4D5D-8E53-AAC5AAC6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25793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7" y="643466"/>
            <a:ext cx="3139817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Recommendations by the authority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385" y="643466"/>
            <a:ext cx="6410900" cy="557106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Conducting comprehensive threat assessment and design basis threat, periodically reviewing and updating it</a:t>
            </a:r>
          </a:p>
          <a:p>
            <a:pPr algn="just"/>
            <a:r>
              <a:rPr lang="en-US" sz="2400" dirty="0"/>
              <a:t>Continuous testing and force on force exercises on the physical barriers to identify areas of weakness.</a:t>
            </a:r>
          </a:p>
          <a:p>
            <a:pPr algn="just"/>
            <a:r>
              <a:rPr lang="en-US" sz="2400" dirty="0"/>
              <a:t>Continuous training and capacity building</a:t>
            </a:r>
          </a:p>
          <a:p>
            <a:pPr algn="just"/>
            <a:r>
              <a:rPr lang="en-US" sz="2400" dirty="0"/>
              <a:t>Comprehensive NMAC</a:t>
            </a:r>
          </a:p>
          <a:p>
            <a:pPr algn="just"/>
            <a:r>
              <a:rPr lang="en-US" sz="2400" dirty="0"/>
              <a:t>Cooperation among stakeholders </a:t>
            </a:r>
          </a:p>
          <a:p>
            <a:pPr algn="just"/>
            <a:r>
              <a:rPr lang="en-US" sz="2400" dirty="0"/>
              <a:t>Adapting alternate technologies e.g. LINAC instead of teletherapy units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B5C70-7102-4D5D-8E53-AAC5AAC6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137209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01385" y="643466"/>
            <a:ext cx="6395401" cy="55710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THANK YOU</a:t>
            </a:r>
          </a:p>
          <a:p>
            <a:pPr marL="0" indent="0" algn="ctr">
              <a:buNone/>
            </a:pPr>
            <a:r>
              <a:rPr lang="en-US" sz="2400" dirty="0"/>
              <a:t>SHUKRANI</a:t>
            </a:r>
            <a:endParaRPr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2279B-55D8-41C7-9D6B-8DE83DEB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88033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01386" y="643466"/>
            <a:ext cx="5947985" cy="5571067"/>
          </a:xfrm>
        </p:spPr>
        <p:txBody>
          <a:bodyPr>
            <a:normAutofit/>
          </a:bodyPr>
          <a:lstStyle/>
          <a:p>
            <a:r>
              <a:rPr lang="en-GB" sz="2400" dirty="0"/>
              <a:t>Why vulnerability assessment?</a:t>
            </a:r>
            <a:endParaRPr lang="en-US" sz="2400" dirty="0"/>
          </a:p>
          <a:p>
            <a:r>
              <a:rPr lang="en-GB" sz="2400" dirty="0"/>
              <a:t>Overview of </a:t>
            </a:r>
            <a:r>
              <a:rPr lang="en-US" sz="2400" dirty="0"/>
              <a:t>Nuclear Security Systems in Kenya</a:t>
            </a:r>
          </a:p>
          <a:p>
            <a:r>
              <a:rPr lang="en-GB" sz="2400" dirty="0"/>
              <a:t>Potential targets and Threats</a:t>
            </a:r>
          </a:p>
          <a:p>
            <a:r>
              <a:rPr lang="en-GB" sz="2400" dirty="0"/>
              <a:t>Kenya’s </a:t>
            </a:r>
            <a:r>
              <a:rPr lang="en-US" sz="2400" dirty="0"/>
              <a:t>Threat profile</a:t>
            </a:r>
          </a:p>
          <a:p>
            <a:r>
              <a:rPr lang="en-US" sz="2400" dirty="0"/>
              <a:t>Vulnerability assessment by the competent authority</a:t>
            </a:r>
          </a:p>
          <a:p>
            <a:r>
              <a:rPr lang="en-US" sz="2400" dirty="0"/>
              <a:t>Recommendations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7ACA7-AC8D-472A-B2BA-538F00E0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0984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Why vulnerability assessment?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DF0BC-996D-472D-BB5C-1B791BEF9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892" y="3429000"/>
            <a:ext cx="3859077" cy="3428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01386" y="643466"/>
            <a:ext cx="5947985" cy="5571067"/>
          </a:xfrm>
        </p:spPr>
        <p:txBody>
          <a:bodyPr>
            <a:normAutofit/>
          </a:bodyPr>
          <a:lstStyle/>
          <a:p>
            <a:r>
              <a:rPr lang="en-US" sz="2400" dirty="0"/>
              <a:t>Vulnerability assessment is an effective process in achieving design-based mitigation of threat.</a:t>
            </a:r>
          </a:p>
          <a:p>
            <a:r>
              <a:rPr lang="en-US" sz="2400" dirty="0"/>
              <a:t>Risk- Likelihood of unacceptable consequence.= Vulnerability x Threat x Asset criticality.</a:t>
            </a:r>
          </a:p>
          <a:p>
            <a:r>
              <a:rPr lang="en-US" sz="2400" dirty="0"/>
              <a:t>Risk= Vulnerability exposed to threat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7ACA7-AC8D-472A-B2BA-538F00E0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28834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Overview of Nuclear Security Systems in Kenya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386" y="643466"/>
            <a:ext cx="5947985" cy="557106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Nuclear and radioactive materials are utilized all sectors of our economy.</a:t>
            </a:r>
          </a:p>
          <a:p>
            <a:pPr algn="just"/>
            <a:r>
              <a:rPr lang="en-US" sz="2400" dirty="0"/>
              <a:t>Number of radioactive materials are in increase</a:t>
            </a:r>
            <a:r>
              <a:rPr lang="en-GB" sz="2400" dirty="0"/>
              <a:t> </a:t>
            </a:r>
            <a:r>
              <a:rPr lang="en-US" sz="2400" dirty="0"/>
              <a:t>due to socio-economic development</a:t>
            </a:r>
            <a:r>
              <a:rPr lang="en-GB" sz="2400" dirty="0"/>
              <a:t> currently there are over 4,000 radioactive material in use.</a:t>
            </a:r>
            <a:endParaRPr lang="en-US" sz="2400" dirty="0"/>
          </a:p>
          <a:p>
            <a:pPr algn="just"/>
            <a:r>
              <a:rPr lang="en-US" sz="2400" dirty="0"/>
              <a:t>Health, Mining, Research, Agriculture, Oil and gas exploration, Industry etc.</a:t>
            </a:r>
          </a:p>
          <a:p>
            <a:pPr algn="just"/>
            <a:r>
              <a:rPr lang="en-US" sz="2400" dirty="0"/>
              <a:t>Kenya is also an embarking country.</a:t>
            </a:r>
          </a:p>
          <a:p>
            <a:pPr algn="just"/>
            <a:r>
              <a:rPr lang="en-US" sz="2400" dirty="0"/>
              <a:t>Kenya is a party to CPPNM/A and  ICSANT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C9C6-A9CF-4D64-8E74-3C169E2B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94737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Nuclear Security Systems in Kenya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385" y="643466"/>
            <a:ext cx="5947985" cy="557106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Up to December 2019, the legal and regulatory framework for nuclear security was based on the Radiation Protection Act Cap 243</a:t>
            </a:r>
            <a:endParaRPr lang="en-GB" sz="2400" dirty="0"/>
          </a:p>
          <a:p>
            <a:pPr algn="just"/>
            <a:r>
              <a:rPr lang="en-US" sz="2400" dirty="0"/>
              <a:t>It established Radiation Protection Board as the competent authority.</a:t>
            </a:r>
          </a:p>
          <a:p>
            <a:pPr algn="just"/>
            <a:r>
              <a:rPr lang="en-US" sz="2400" dirty="0"/>
              <a:t>Radiation Protection Act Cap 243 was repealed by the Nuclear Regulatory Act 2019.</a:t>
            </a:r>
          </a:p>
          <a:p>
            <a:pPr algn="just"/>
            <a:r>
              <a:rPr lang="en-US" sz="2400" dirty="0"/>
              <a:t>The new Act transforms RPB to Kenya Nuclear Regulatory Authority.</a:t>
            </a:r>
          </a:p>
          <a:p>
            <a:pPr algn="just"/>
            <a:r>
              <a:rPr lang="en-US" sz="2400" dirty="0"/>
              <a:t>The previous act did not exhaustively provide necessary provisions </a:t>
            </a:r>
            <a:r>
              <a:rPr lang="en-US" sz="2400"/>
              <a:t>for secur</a:t>
            </a:r>
            <a:r>
              <a:rPr lang="en-GB" sz="2400"/>
              <a:t>i</a:t>
            </a:r>
            <a:r>
              <a:rPr lang="en-US" sz="2400"/>
              <a:t>ty</a:t>
            </a:r>
            <a:endParaRPr lang="en-GB" sz="2400" dirty="0"/>
          </a:p>
          <a:p>
            <a:endParaRPr lang="en-GB" sz="2400" dirty="0"/>
          </a:p>
          <a:p>
            <a:endParaRPr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07055-4A0E-4CB4-AD69-1980D3D0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95220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Nuclear Security Systems in Kenya,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385" y="643466"/>
            <a:ext cx="5947985" cy="5571067"/>
          </a:xfrm>
        </p:spPr>
        <p:txBody>
          <a:bodyPr>
            <a:normAutofit/>
          </a:bodyPr>
          <a:lstStyle/>
          <a:p>
            <a:r>
              <a:rPr lang="en-GB" sz="2400" dirty="0"/>
              <a:t>There is a national nuclear security </a:t>
            </a:r>
            <a:r>
              <a:rPr lang="en-GB" sz="2400" b="1" dirty="0"/>
              <a:t>coordinating mechanism </a:t>
            </a:r>
            <a:r>
              <a:rPr lang="en-GB" dirty="0"/>
              <a:t>	</a:t>
            </a:r>
          </a:p>
          <a:p>
            <a:pPr algn="just"/>
            <a:r>
              <a:rPr lang="en-US" sz="2400" dirty="0"/>
              <a:t>Kenya Nuclear Security Coordination Centre (KNSCC)</a:t>
            </a:r>
          </a:p>
          <a:p>
            <a:pPr algn="just"/>
            <a:r>
              <a:rPr lang="en-US" sz="2400" dirty="0"/>
              <a:t>It comprises 18 Government agencies.</a:t>
            </a:r>
          </a:p>
          <a:p>
            <a:pPr algn="just"/>
            <a:r>
              <a:rPr lang="en-US" sz="2400" dirty="0"/>
              <a:t>The competent authority </a:t>
            </a:r>
            <a:r>
              <a:rPr lang="en-GB" sz="2400" dirty="0"/>
              <a:t>Regional CBRN Secretariat for Eastern &amp; Central Africa </a:t>
            </a:r>
            <a:endParaRPr lang="en-US" sz="2400" dirty="0"/>
          </a:p>
          <a:p>
            <a:endParaRPr lang="en-GB" sz="2400" dirty="0"/>
          </a:p>
          <a:p>
            <a:endParaRPr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07055-4A0E-4CB4-AD69-1980D3D0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125239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Potential Targets and threats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385" y="643466"/>
            <a:ext cx="6410900" cy="55710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/>
              <a:t>More 4000 radioactive materials are in use in Kenya</a:t>
            </a:r>
          </a:p>
          <a:p>
            <a:pPr algn="just"/>
            <a:r>
              <a:rPr lang="en-US" sz="2400" dirty="0"/>
              <a:t>Several Category I and II sources</a:t>
            </a:r>
          </a:p>
          <a:p>
            <a:pPr algn="just"/>
            <a:r>
              <a:rPr lang="en-US" sz="2400" dirty="0"/>
              <a:t>Large number of portable RMs</a:t>
            </a:r>
          </a:p>
          <a:p>
            <a:pPr algn="just"/>
            <a:r>
              <a:rPr lang="en-US" sz="2400" dirty="0"/>
              <a:t>There is also a Central Radioactive Waste Processing Facility holding category I and II disused RMs</a:t>
            </a:r>
          </a:p>
          <a:p>
            <a:pPr algn="just"/>
            <a:r>
              <a:rPr lang="en-US" sz="2400" dirty="0"/>
              <a:t>Kenya has a designated POC for IAEA-ITDB, and has reported several cases through this forum. Including:</a:t>
            </a:r>
          </a:p>
          <a:p>
            <a:pPr lvl="1" algn="just"/>
            <a:r>
              <a:rPr lang="en-US" sz="2200" dirty="0"/>
              <a:t> Unauthorized trade (2 Cases)</a:t>
            </a:r>
          </a:p>
          <a:p>
            <a:pPr lvl="1" algn="just"/>
            <a:r>
              <a:rPr lang="en-US" sz="2200" dirty="0"/>
              <a:t> Unauthorized Movement (1 Case)</a:t>
            </a:r>
          </a:p>
          <a:p>
            <a:pPr lvl="1" algn="just"/>
            <a:r>
              <a:rPr lang="en-US" sz="2200" dirty="0"/>
              <a:t> Theft (2 Cases) </a:t>
            </a:r>
          </a:p>
          <a:p>
            <a:pPr lvl="1" algn="just"/>
            <a:r>
              <a:rPr lang="en-US" sz="2200" dirty="0"/>
              <a:t> Unauthorized Possession (3 Cases)</a:t>
            </a:r>
          </a:p>
          <a:p>
            <a:pPr lvl="1" algn="just"/>
            <a:r>
              <a:rPr lang="en-US" sz="2200" dirty="0"/>
              <a:t> Discovery (1 Case) and </a:t>
            </a:r>
          </a:p>
          <a:p>
            <a:pPr lvl="1" algn="just"/>
            <a:r>
              <a:rPr lang="en-US" sz="2200" dirty="0"/>
              <a:t> Scam/Fraud (4 Cases)</a:t>
            </a:r>
          </a:p>
          <a:p>
            <a:pPr algn="just"/>
            <a:endParaRPr lang="en-US" sz="2400" dirty="0">
              <a:solidFill>
                <a:srgbClr val="FF0000"/>
              </a:solidFill>
            </a:endParaRPr>
          </a:p>
          <a:p>
            <a:pPr algn="just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B5C70-7102-4D5D-8E53-AAC5AAC6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80342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Kenya’s Threat Profile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385" y="643466"/>
            <a:ext cx="6410900" cy="557106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There have been several terrorist attacks in Kenya.</a:t>
            </a:r>
          </a:p>
          <a:p>
            <a:pPr algn="just"/>
            <a:r>
              <a:rPr lang="en-US" sz="2400" dirty="0"/>
              <a:t>Attacks have been carried out by well known terrorist groups such as Al Qaeda and Al </a:t>
            </a:r>
            <a:r>
              <a:rPr lang="en-US" sz="2400" dirty="0" err="1"/>
              <a:t>Shabaab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The groups have large source of funding and trained paramilitary personnel.</a:t>
            </a:r>
          </a:p>
          <a:p>
            <a:pPr algn="just"/>
            <a:r>
              <a:rPr lang="en-US" sz="2400" dirty="0"/>
              <a:t>It is purported that some of these adversaries have been actively pursuing nuclear/radioactive material which they could use to make INDs or RDD.</a:t>
            </a:r>
          </a:p>
          <a:p>
            <a:pPr algn="just"/>
            <a:r>
              <a:rPr lang="en-US" sz="2400" dirty="0"/>
              <a:t>Other adversaries include criminal gangs, separatist movements and politically aligned networks.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B5C70-7102-4D5D-8E53-AAC5AAC6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</p:spTree>
    <p:extLst>
      <p:ext uri="{BB962C8B-B14F-4D97-AF65-F5344CB8AC3E}">
        <p14:creationId xmlns:p14="http://schemas.microsoft.com/office/powerpoint/2010/main" val="65376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9BF42-D05C-4553-9417-7B86957592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483F-490E-4C8A-8765-1F8AF0C67D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1627-6861-4EA9-BE98-E0CE33A894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Kenya’s Threat Profile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385" y="643466"/>
            <a:ext cx="6410900" cy="5571067"/>
          </a:xfrm>
        </p:spPr>
        <p:txBody>
          <a:bodyPr>
            <a:normAutofit/>
          </a:bodyPr>
          <a:lstStyle/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B5C70-7102-4D5D-8E53-AAC5AAC6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Conference on Nuclear Security,  10 – 14 February 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C45A0A-E2F9-405E-B3C2-422F7B7E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31" y="108489"/>
            <a:ext cx="6591454" cy="657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6093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Web6809</Template>
  <TotalTime>371</TotalTime>
  <Words>751</Words>
  <Application>Microsoft Office PowerPoint</Application>
  <PresentationFormat>Widescreen</PresentationFormat>
  <Paragraphs>100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Wingdings 2</vt:lpstr>
      <vt:lpstr>View</vt:lpstr>
      <vt:lpstr>Vulnerability Assessment of Nuclear Security Systems in Kenya     Mercy Muriithi &amp; Isaac Mundia Kenya Nuclear Regulatory Authority</vt:lpstr>
      <vt:lpstr>Contents</vt:lpstr>
      <vt:lpstr>Why vulnerability assessment?</vt:lpstr>
      <vt:lpstr>Overview of Nuclear Security Systems in Kenya</vt:lpstr>
      <vt:lpstr>Nuclear Security Systems in Kenya</vt:lpstr>
      <vt:lpstr>Nuclear Security Systems in Kenya, cont’d</vt:lpstr>
      <vt:lpstr>Potential Targets and threats</vt:lpstr>
      <vt:lpstr>Kenya’s Threat Profile</vt:lpstr>
      <vt:lpstr>Kenya’s Threat Profile</vt:lpstr>
      <vt:lpstr>Physical Protection Systems in place</vt:lpstr>
      <vt:lpstr>Vulnerability Assessment</vt:lpstr>
      <vt:lpstr>Recommendations by the authority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Isaac Mundia</dc:creator>
  <cp:lastModifiedBy>Mercy Muriithi</cp:lastModifiedBy>
  <cp:revision>34</cp:revision>
  <dcterms:created xsi:type="dcterms:W3CDTF">2017-11-13T17:45:15Z</dcterms:created>
  <dcterms:modified xsi:type="dcterms:W3CDTF">2020-02-11T08:00:35Z</dcterms:modified>
</cp:coreProperties>
</file>