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12"/>
  </p:notesMasterIdLst>
  <p:sldIdLst>
    <p:sldId id="266" r:id="rId3"/>
    <p:sldId id="258" r:id="rId4"/>
    <p:sldId id="265" r:id="rId5"/>
    <p:sldId id="262" r:id="rId6"/>
    <p:sldId id="267" r:id="rId7"/>
    <p:sldId id="268" r:id="rId8"/>
    <p:sldId id="269" r:id="rId9"/>
    <p:sldId id="264" r:id="rId10"/>
    <p:sldId id="271" r:id="rId11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274" autoAdjust="0"/>
  </p:normalViewPr>
  <p:slideViewPr>
    <p:cSldViewPr snapToGrid="0">
      <p:cViewPr varScale="1">
        <p:scale>
          <a:sx n="74" d="100"/>
          <a:sy n="74" d="100"/>
        </p:scale>
        <p:origin x="2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1"/>
      <c:rotY val="25"/>
      <c:rAngAx val="1"/>
    </c:view3D>
    <c:floor>
      <c:thickness val="0"/>
      <c:spPr>
        <a:solidFill>
          <a:srgbClr val="CCCCCC"/>
        </a:solidFill>
        <a:ln>
          <a:noFill/>
        </a:ln>
      </c:spPr>
    </c:floor>
    <c:sideWall>
      <c:thickness val="0"/>
      <c:spPr>
        <a:noFill/>
        <a:ln>
          <a:solidFill>
            <a:srgbClr val="B3B3B3"/>
          </a:solidFill>
        </a:ln>
      </c:spPr>
    </c:sideWall>
    <c:backWall>
      <c:thickness val="0"/>
      <c:spPr>
        <a:noFill/>
        <a:ln>
          <a:solidFill>
            <a:srgbClr val="B3B3B3"/>
          </a:solidFill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Ligne 61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2.4889229720518064E-2"/>
                  <c:y val="-4.6853298611111108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400</a:t>
                    </a:r>
                    <a:r>
                      <a:rPr lang="en-US" sz="2400" baseline="0" dirty="0" smtClean="0"/>
                      <a:t> 000</a:t>
                    </a:r>
                    <a:endParaRPr lang="en-US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4A7-4333-9211-19DEDF008042}"/>
                </c:ext>
              </c:extLst>
            </c:dLbl>
            <c:dLbl>
              <c:idx val="1"/>
              <c:layout>
                <c:manualLayout>
                  <c:x val="3.1923185071574683E-2"/>
                  <c:y val="-4.1341145833333336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17 %</a:t>
                    </a:r>
                    <a:endParaRPr lang="en-US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6.9457140422631208E-2"/>
                      <c:h val="6.88331163194444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4A7-4333-9211-19DEDF008042}"/>
                </c:ext>
              </c:extLst>
            </c:dLbl>
            <c:dLbl>
              <c:idx val="2"/>
              <c:layout>
                <c:manualLayout>
                  <c:x val="2.5971370143149205E-2"/>
                  <c:y val="-2.7560763888888888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11 %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4A7-4333-9211-19DEDF008042}"/>
                </c:ext>
              </c:extLst>
            </c:dLbl>
            <c:dLbl>
              <c:idx val="3"/>
              <c:layout>
                <c:manualLayout>
                  <c:x val="2.7053510565780505E-2"/>
                  <c:y val="-4.68532986111112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0.75 %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4A7-4333-9211-19DEDF008042}"/>
                </c:ext>
              </c:extLst>
            </c:dLbl>
            <c:dLbl>
              <c:idx val="4"/>
              <c:layout>
                <c:manualLayout>
                  <c:x val="2.2724948875255623E-2"/>
                  <c:y val="-5.2365451388888887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0.15 %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4A7-4333-9211-19DEDF0080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NB de demandes</c:v>
                </c:pt>
                <c:pt idx="1">
                  <c:v>NB d’inscriptions ACCRED</c:v>
                </c:pt>
                <c:pt idx="2">
                  <c:v>NB d’inscription TAJ</c:v>
                </c:pt>
                <c:pt idx="3">
                  <c:v>NB d’avis défavorables</c:v>
                </c:pt>
                <c:pt idx="4">
                  <c:v>NB de recours hiérarchiques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380000</c:v>
                </c:pt>
                <c:pt idx="1">
                  <c:v>66500</c:v>
                </c:pt>
                <c:pt idx="2">
                  <c:v>41800</c:v>
                </c:pt>
                <c:pt idx="3">
                  <c:v>2997</c:v>
                </c:pt>
                <c:pt idx="4">
                  <c:v>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A7-4333-9211-19DEDF008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74265233"/>
        <c:axId val="43526717"/>
        <c:axId val="0"/>
      </c:bar3DChart>
      <c:catAx>
        <c:axId val="74265233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3526717"/>
        <c:crosses val="autoZero"/>
        <c:auto val="1"/>
        <c:lblAlgn val="ctr"/>
        <c:lblOffset val="100"/>
        <c:noMultiLvlLbl val="1"/>
      </c:catAx>
      <c:valAx>
        <c:axId val="43526717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fr-FR"/>
          </a:p>
        </c:txPr>
        <c:crossAx val="74265233"/>
        <c:crosses val="autoZero"/>
        <c:crossBetween val="between"/>
      </c:valAx>
    </c:plotArea>
    <c:plotVisOnly val="1"/>
    <c:dispBlanksAs val="gap"/>
    <c:showDLblsOverMax val="1"/>
  </c:chart>
  <c:spPr>
    <a:solidFill>
      <a:srgbClr val="FFFFFF"/>
    </a:solidFill>
    <a:ln>
      <a:noFill/>
    </a:ln>
  </c:spPr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397D-AD0B-49D2-8317-720F0EB31E29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3F4CE-F2A5-4756-B932-79DE1BFECD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577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B5A2-5C7B-478C-92C0-878EF0E6C8D1}" type="datetime1">
              <a:rPr lang="fr-FR" smtClean="0"/>
              <a:t>20/12/2019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610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D5D8-A599-4C2F-AE5D-2084B87409A2}" type="datetime1">
              <a:rPr lang="fr-FR" smtClean="0"/>
              <a:t>20/12/2019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93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00C-B405-49F2-B2A1-E76C33F93CCB}" type="datetime1">
              <a:rPr lang="fr-FR" smtClean="0"/>
              <a:t>20/12/2019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614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623F-A194-48E5-A09C-D9240D056672}" type="datetime1">
              <a:rPr lang="fr-FR" smtClean="0"/>
              <a:t>20/12/2019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468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5832-A813-4DA0-8CA7-4DD627ACEC8C}" type="datetime1">
              <a:rPr lang="fr-FR" smtClean="0"/>
              <a:t>20/12/2019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31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172E-3F1C-4F97-BB13-E05B34D1A98C}" type="datetime1">
              <a:rPr lang="fr-FR" smtClean="0"/>
              <a:t>20/12/2019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626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E331-ADC4-4BD5-8F08-E951CD6D6E63}" type="datetime1">
              <a:rPr lang="fr-FR" smtClean="0"/>
              <a:t>20/12/2019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365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A184-FBA8-4C4E-897F-9AE86DB623AB}" type="datetime1">
              <a:rPr lang="fr-FR" smtClean="0"/>
              <a:t>20/12/2019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7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CA6-6272-47E9-9532-B81ECC361FDA}" type="datetime1">
              <a:rPr lang="fr-FR" smtClean="0"/>
              <a:t>20/12/2019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058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C5E9-0D3C-4E1A-8A5D-A6E58A4C99AF}" type="datetime1">
              <a:rPr lang="fr-FR" smtClean="0"/>
              <a:t>20/12/2019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6620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28F7-B6C5-4F78-B423-5EF4E37C0776}" type="datetime1">
              <a:rPr lang="fr-FR" smtClean="0"/>
              <a:t>20/12/2019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35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A11-64AD-4D05-B122-B10D11767AAC}" type="datetime1">
              <a:rPr lang="fr-FR" smtClean="0"/>
              <a:t>20/12/2019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240" y="35686"/>
            <a:ext cx="1568778" cy="121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211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F63D-1F5A-4255-A324-89331642F91B}" type="datetime1">
              <a:rPr lang="fr-FR" smtClean="0"/>
              <a:t>20/12/2019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295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A006-8637-441E-96AF-DE6C4E7EB10D}" type="datetime1">
              <a:rPr lang="fr-FR" smtClean="0"/>
              <a:t>20/12/2019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7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2767-3B5C-4410-9569-87A10948D793}" type="datetime1">
              <a:rPr lang="fr-FR" smtClean="0"/>
              <a:t>20/12/2019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30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4301-048D-461B-BD33-6D542B649ED3}" type="datetime1">
              <a:rPr lang="fr-FR" smtClean="0"/>
              <a:t>20/12/2019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33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C07B-D29C-42E7-8681-3797AFFD6962}" type="datetime1">
              <a:rPr lang="fr-FR" smtClean="0"/>
              <a:t>20/12/2019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61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7DB6-05F6-4AA6-8148-56A18AA40D19}" type="datetime1">
              <a:rPr lang="fr-FR" smtClean="0"/>
              <a:t>20/12/2019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01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F531-475D-491E-9102-56B3EAC58DDA}" type="datetime1">
              <a:rPr lang="fr-FR" smtClean="0"/>
              <a:t>20/12/2019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20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2F11-6E50-494B-B7A9-AF4639F1A748}" type="datetime1">
              <a:rPr lang="fr-FR" smtClean="0"/>
              <a:t>20/12/2019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0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43CD-8AA9-45EB-8AB7-2C0894184A5A}" type="datetime1">
              <a:rPr lang="fr-FR" smtClean="0"/>
              <a:t>20/12/2019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6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02B3-5BC2-4AC1-BA4E-00B7E31779E4}" type="datetime1">
              <a:rPr lang="fr-FR" smtClean="0"/>
              <a:t>20/12/2019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Specialized Command for Nuclear Security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08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B18E6-EB1E-4571-AE7D-7A0CBDE840A3}" type="datetime1">
              <a:rPr lang="fr-FR" smtClean="0"/>
              <a:t>20/12/2019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Specialized Command for Nuclear Security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68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1060A-6D30-4D38-BA14-51EADD374B5E}" type="datetime1">
              <a:rPr lang="fr-FR" smtClean="0"/>
              <a:t>20/12/2019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Specialized Command for Nuclear Security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9321-6A98-48FF-8C93-B2FCCF92A6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90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jpe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3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e 1"/>
          <p:cNvGrpSpPr/>
          <p:nvPr/>
        </p:nvGrpSpPr>
        <p:grpSpPr>
          <a:xfrm>
            <a:off x="392437" y="-36944"/>
            <a:ext cx="1545721" cy="1563889"/>
            <a:chOff x="392437" y="-36944"/>
            <a:chExt cx="1545721" cy="1563889"/>
          </a:xfrm>
        </p:grpSpPr>
        <p:pic>
          <p:nvPicPr>
            <p:cNvPr id="2051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86" y="-36944"/>
              <a:ext cx="1382424" cy="129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2" name="ZoneTexte 6"/>
            <p:cNvSpPr txBox="1">
              <a:spLocks noChangeArrowheads="1"/>
            </p:cNvSpPr>
            <p:nvPr/>
          </p:nvSpPr>
          <p:spPr bwMode="auto">
            <a:xfrm>
              <a:off x="392437" y="1065280"/>
              <a:ext cx="154572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fr-FR" altLang="fr-FR" sz="2400" dirty="0" err="1">
                  <a:latin typeface="Book Antiqua" panose="02040602050305030304" pitchFamily="18" charset="0"/>
                </a:rPr>
                <a:t>CoSSeN</a:t>
              </a:r>
              <a:endParaRPr lang="fr-FR" altLang="fr-FR" sz="2400" dirty="0">
                <a:latin typeface="Book Antiqua" panose="02040602050305030304" pitchFamily="18" charset="0"/>
              </a:endParaRP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5206443" y="2740037"/>
            <a:ext cx="5277407" cy="243143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800" b="1" spc="10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Co</a:t>
            </a:r>
            <a:r>
              <a:rPr lang="fr-FR" sz="2800" spc="1000" dirty="0" smtClean="0">
                <a:latin typeface="Book Antiqua" panose="02040602050305030304" pitchFamily="18" charset="0"/>
              </a:rPr>
              <a:t>mmandement</a:t>
            </a:r>
          </a:p>
          <a:p>
            <a:pPr>
              <a:defRPr/>
            </a:pPr>
            <a:r>
              <a:rPr lang="fr-FR" sz="2800" b="1" spc="10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S</a:t>
            </a:r>
            <a:r>
              <a:rPr lang="fr-FR" sz="2800" spc="1000" dirty="0" smtClean="0">
                <a:latin typeface="Book Antiqua" panose="02040602050305030304" pitchFamily="18" charset="0"/>
              </a:rPr>
              <a:t>pécialisé pour la</a:t>
            </a:r>
          </a:p>
          <a:p>
            <a:pPr>
              <a:defRPr/>
            </a:pPr>
            <a:r>
              <a:rPr lang="fr-FR" sz="2800" b="1" spc="10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Sé</a:t>
            </a:r>
            <a:r>
              <a:rPr lang="fr-FR" sz="2800" spc="1000" dirty="0" smtClean="0">
                <a:latin typeface="Book Antiqua" panose="02040602050305030304" pitchFamily="18" charset="0"/>
              </a:rPr>
              <a:t>curité</a:t>
            </a:r>
          </a:p>
          <a:p>
            <a:pPr>
              <a:defRPr/>
            </a:pPr>
            <a:r>
              <a:rPr lang="fr-FR" sz="2800" b="1" spc="10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N</a:t>
            </a:r>
            <a:r>
              <a:rPr lang="fr-FR" sz="2800" spc="1000" dirty="0" smtClean="0">
                <a:latin typeface="Book Antiqua" panose="02040602050305030304" pitchFamily="18" charset="0"/>
              </a:rPr>
              <a:t>ucléaire</a:t>
            </a:r>
          </a:p>
          <a:p>
            <a:pPr>
              <a:defRPr/>
            </a:pPr>
            <a:r>
              <a:rPr lang="fr-FR" sz="2000" i="1" spc="600" dirty="0" err="1" smtClean="0">
                <a:latin typeface="Book Antiqua" panose="02040602050305030304" pitchFamily="18" charset="0"/>
              </a:rPr>
              <a:t>Specialized</a:t>
            </a:r>
            <a:r>
              <a:rPr lang="fr-FR" sz="2000" i="1" spc="600" dirty="0" smtClean="0">
                <a:latin typeface="Book Antiqua" panose="02040602050305030304" pitchFamily="18" charset="0"/>
              </a:rPr>
              <a:t> Command For</a:t>
            </a:r>
          </a:p>
          <a:p>
            <a:pPr>
              <a:defRPr/>
            </a:pPr>
            <a:r>
              <a:rPr lang="fr-FR" sz="2000" i="1" spc="600" dirty="0" err="1" smtClean="0">
                <a:latin typeface="Book Antiqua" panose="02040602050305030304" pitchFamily="18" charset="0"/>
              </a:rPr>
              <a:t>Nuclear</a:t>
            </a:r>
            <a:r>
              <a:rPr lang="fr-FR" sz="2000" i="1" spc="600" dirty="0" smtClean="0">
                <a:latin typeface="Book Antiqua" panose="02040602050305030304" pitchFamily="18" charset="0"/>
              </a:rPr>
              <a:t> Security</a:t>
            </a:r>
          </a:p>
        </p:txBody>
      </p:sp>
      <p:pic>
        <p:nvPicPr>
          <p:cNvPr id="2054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738" y="5402263"/>
            <a:ext cx="1027112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100" y="5402263"/>
            <a:ext cx="1008063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3748835" y="306493"/>
            <a:ext cx="76049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spc="300" dirty="0" smtClean="0">
                <a:latin typeface="Book Antiqua" panose="02040602050305030304" pitchFamily="18" charset="0"/>
              </a:rPr>
              <a:t>International Atomic </a:t>
            </a:r>
            <a:r>
              <a:rPr lang="fr-FR" sz="2800" spc="300" dirty="0" err="1" smtClean="0">
                <a:latin typeface="Book Antiqua" panose="02040602050305030304" pitchFamily="18" charset="0"/>
              </a:rPr>
              <a:t>Energy</a:t>
            </a:r>
            <a:r>
              <a:rPr lang="fr-FR" sz="2800" spc="300" dirty="0" smtClean="0">
                <a:latin typeface="Book Antiqua" panose="02040602050305030304" pitchFamily="18" charset="0"/>
              </a:rPr>
              <a:t> Agency </a:t>
            </a:r>
          </a:p>
          <a:p>
            <a:pPr algn="ctr">
              <a:defRPr/>
            </a:pPr>
            <a:r>
              <a:rPr lang="fr-FR" sz="2000" spc="300" dirty="0" smtClean="0">
                <a:latin typeface="Book Antiqua" panose="02040602050305030304" pitchFamily="18" charset="0"/>
              </a:rPr>
              <a:t>(IAEA)</a:t>
            </a:r>
            <a:endParaRPr lang="fr-FR" sz="2000" spc="300" dirty="0">
              <a:latin typeface="Book Antiqua" panose="0204060205030503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492728" y="1296112"/>
            <a:ext cx="573579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spc="300" dirty="0" smtClean="0">
                <a:latin typeface="Book Antiqua" panose="02040602050305030304" pitchFamily="18" charset="0"/>
              </a:rPr>
              <a:t>Mrs Chloé </a:t>
            </a:r>
            <a:r>
              <a:rPr lang="fr-FR" sz="2800" spc="300" dirty="0" smtClean="0">
                <a:latin typeface="Book Antiqua" panose="02040602050305030304" pitchFamily="18" charset="0"/>
              </a:rPr>
              <a:t>DEBIEVE</a:t>
            </a:r>
          </a:p>
          <a:p>
            <a:pPr lvl="0">
              <a:defRPr/>
            </a:pPr>
            <a:r>
              <a:rPr lang="fr-FR" sz="2000" spc="300" dirty="0">
                <a:solidFill>
                  <a:prstClr val="black"/>
                </a:solidFill>
                <a:latin typeface="Book Antiqua" panose="02040602050305030304" pitchFamily="18" charset="0"/>
              </a:rPr>
              <a:t>International </a:t>
            </a:r>
            <a:r>
              <a:rPr lang="fr-FR" sz="2000" spc="300" dirty="0" err="1">
                <a:solidFill>
                  <a:prstClr val="black"/>
                </a:solidFill>
                <a:latin typeface="Book Antiqua" panose="02040602050305030304" pitchFamily="18" charset="0"/>
              </a:rPr>
              <a:t>Conference</a:t>
            </a:r>
            <a:r>
              <a:rPr lang="fr-FR" sz="2000" spc="300" dirty="0">
                <a:solidFill>
                  <a:prstClr val="black"/>
                </a:solidFill>
                <a:latin typeface="Book Antiqua" panose="02040602050305030304" pitchFamily="18" charset="0"/>
              </a:rPr>
              <a:t> On </a:t>
            </a:r>
            <a:r>
              <a:rPr lang="fr-FR" sz="2000" spc="300" dirty="0" err="1">
                <a:solidFill>
                  <a:prstClr val="black"/>
                </a:solidFill>
                <a:latin typeface="Book Antiqua" panose="02040602050305030304" pitchFamily="18" charset="0"/>
              </a:rPr>
              <a:t>Nuclear</a:t>
            </a:r>
            <a:r>
              <a:rPr lang="fr-FR" sz="2000" spc="300" dirty="0">
                <a:solidFill>
                  <a:prstClr val="black"/>
                </a:solidFill>
                <a:latin typeface="Book Antiqua" panose="02040602050305030304" pitchFamily="18" charset="0"/>
              </a:rPr>
              <a:t> Security (ICONS) 2020.</a:t>
            </a:r>
          </a:p>
          <a:p>
            <a:pPr>
              <a:defRPr/>
            </a:pPr>
            <a:endParaRPr lang="fr-FR" sz="2800" spc="300" dirty="0" smtClean="0">
              <a:latin typeface="Book Antiqua" panose="0204060205030503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1</a:t>
            </a:fld>
            <a:endParaRPr lang="fr-FR"/>
          </a:p>
        </p:txBody>
      </p:sp>
      <p:sp>
        <p:nvSpPr>
          <p:cNvPr id="12" name="CustomShape 10"/>
          <p:cNvSpPr/>
          <p:nvPr/>
        </p:nvSpPr>
        <p:spPr>
          <a:xfrm>
            <a:off x="4362035" y="1296112"/>
            <a:ext cx="6022936" cy="1174665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endParaRPr lang="fr-FR" sz="1629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13" name="8"/>
          <p:cNvSpPr txBox="1"/>
          <p:nvPr/>
        </p:nvSpPr>
        <p:spPr>
          <a:xfrm>
            <a:off x="5226483" y="6508142"/>
            <a:ext cx="1749512" cy="2940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">
            <a:solidFill>
              <a:srgbClr val="FF0000"/>
            </a:solidFill>
            <a:prstDash val="solid"/>
          </a:ln>
        </p:spPr>
        <p:txBody>
          <a:bodyPr vert="horz" wrap="none" lIns="91440" tIns="45720" rIns="91440" bIns="45720" compatLnSpc="0">
            <a:noAutofit/>
          </a:bodyPr>
          <a:lstStyle/>
          <a:p>
            <a:pPr algn="ctr">
              <a:spcBef>
                <a:spcPts val="1400"/>
              </a:spcBef>
              <a:spcAft>
                <a:spcPts val="0"/>
              </a:spcAft>
            </a:pPr>
            <a:r>
              <a:rPr lang="fr-FR" sz="1400" b="1" kern="15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RESTRICTED</a:t>
            </a:r>
            <a:endParaRPr lang="fr-FR" sz="1200" b="1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3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èche droite 10"/>
          <p:cNvSpPr/>
          <p:nvPr/>
        </p:nvSpPr>
        <p:spPr>
          <a:xfrm rot="5400000">
            <a:off x="6842875" y="4659961"/>
            <a:ext cx="979055" cy="62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3314089" y="18749"/>
            <a:ext cx="9901518" cy="1325563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600" spc="1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Improve coordination of security actors</a:t>
            </a:r>
            <a:endParaRPr lang="en-US" sz="3600" spc="100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Forme libre 4"/>
          <p:cNvSpPr/>
          <p:nvPr/>
        </p:nvSpPr>
        <p:spPr>
          <a:xfrm>
            <a:off x="841280" y="1744588"/>
            <a:ext cx="3091011" cy="3091011"/>
          </a:xfrm>
          <a:custGeom>
            <a:avLst/>
            <a:gdLst>
              <a:gd name="connsiteX0" fmla="*/ 0 w 3091011"/>
              <a:gd name="connsiteY0" fmla="*/ 1545506 h 3091011"/>
              <a:gd name="connsiteX1" fmla="*/ 1545506 w 3091011"/>
              <a:gd name="connsiteY1" fmla="*/ 0 h 3091011"/>
              <a:gd name="connsiteX2" fmla="*/ 3091012 w 3091011"/>
              <a:gd name="connsiteY2" fmla="*/ 1545506 h 3091011"/>
              <a:gd name="connsiteX3" fmla="*/ 1545506 w 3091011"/>
              <a:gd name="connsiteY3" fmla="*/ 3091012 h 3091011"/>
              <a:gd name="connsiteX4" fmla="*/ 0 w 3091011"/>
              <a:gd name="connsiteY4" fmla="*/ 1545506 h 3091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1011" h="3091011">
                <a:moveTo>
                  <a:pt x="0" y="1545506"/>
                </a:moveTo>
                <a:cubicBezTo>
                  <a:pt x="0" y="691947"/>
                  <a:pt x="691947" y="0"/>
                  <a:pt x="1545506" y="0"/>
                </a:cubicBezTo>
                <a:cubicBezTo>
                  <a:pt x="2399065" y="0"/>
                  <a:pt x="3091012" y="691947"/>
                  <a:pt x="3091012" y="1545506"/>
                </a:cubicBezTo>
                <a:cubicBezTo>
                  <a:pt x="3091012" y="2399065"/>
                  <a:pt x="2399065" y="3091012"/>
                  <a:pt x="1545506" y="3091012"/>
                </a:cubicBezTo>
                <a:cubicBezTo>
                  <a:pt x="691947" y="3091012"/>
                  <a:pt x="0" y="2399065"/>
                  <a:pt x="0" y="1545506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2777" tIns="483148" rIns="622777" bIns="48314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b="0" kern="1200" dirty="0" err="1" smtClean="0">
                <a:latin typeface="Book Antiqua" panose="02040602050305030304" pitchFamily="18" charset="0"/>
                <a:ea typeface="Source Sans Pro" panose="020B0503030403020204" pitchFamily="34" charset="0"/>
              </a:rPr>
              <a:t>Enhance</a:t>
            </a:r>
            <a:r>
              <a:rPr lang="fr-FR" sz="2400" b="0" kern="1200" dirty="0" smtClean="0">
                <a:latin typeface="Book Antiqua" panose="02040602050305030304" pitchFamily="18" charset="0"/>
                <a:ea typeface="Source Sans Pro" panose="020B0503030403020204" pitchFamily="34" charset="0"/>
              </a:rPr>
              <a:t>, </a:t>
            </a:r>
            <a:r>
              <a:rPr lang="fr-FR" sz="2400" b="0" kern="1200" dirty="0" err="1" smtClean="0">
                <a:latin typeface="Book Antiqua" panose="02040602050305030304" pitchFamily="18" charset="0"/>
                <a:ea typeface="Source Sans Pro" panose="020B0503030403020204" pitchFamily="34" charset="0"/>
              </a:rPr>
              <a:t>harmonize</a:t>
            </a:r>
            <a:r>
              <a:rPr lang="fr-FR" sz="2400" b="0" kern="1200" dirty="0" smtClean="0">
                <a:latin typeface="Book Antiqua" panose="02040602050305030304" pitchFamily="18" charset="0"/>
                <a:ea typeface="Source Sans Pro" panose="020B0503030403020204" pitchFamily="34" charset="0"/>
              </a:rPr>
              <a:t> and </a:t>
            </a:r>
            <a:r>
              <a:rPr lang="fr-FR" sz="2400" b="0" kern="1200" dirty="0" err="1" smtClean="0">
                <a:latin typeface="Book Antiqua" panose="02040602050305030304" pitchFamily="18" charset="0"/>
                <a:ea typeface="Source Sans Pro" panose="020B0503030403020204" pitchFamily="34" charset="0"/>
              </a:rPr>
              <a:t>coordinate</a:t>
            </a:r>
            <a:r>
              <a:rPr lang="fr-FR" sz="2400" b="0" kern="1200" dirty="0" smtClean="0">
                <a:latin typeface="Book Antiqua" panose="02040602050305030304" pitchFamily="18" charset="0"/>
                <a:ea typeface="Source Sans Pro" panose="020B0503030403020204" pitchFamily="34" charset="0"/>
              </a:rPr>
              <a:t> </a:t>
            </a:r>
            <a:r>
              <a:rPr lang="fr-FR" sz="2400" b="0" kern="1200" dirty="0" err="1" smtClean="0">
                <a:latin typeface="Book Antiqua" panose="02040602050305030304" pitchFamily="18" charset="0"/>
                <a:ea typeface="Source Sans Pro" panose="020B0503030403020204" pitchFamily="34" charset="0"/>
              </a:rPr>
              <a:t>operational</a:t>
            </a:r>
            <a:r>
              <a:rPr lang="fr-FR" sz="2400" b="0" kern="1200" dirty="0" smtClean="0">
                <a:latin typeface="Book Antiqua" panose="02040602050305030304" pitchFamily="18" charset="0"/>
                <a:ea typeface="Source Sans Pro" panose="020B0503030403020204" pitchFamily="34" charset="0"/>
              </a:rPr>
              <a:t> concepts</a:t>
            </a:r>
            <a:endParaRPr lang="fr-FR" sz="2400" b="0" kern="1200" dirty="0">
              <a:latin typeface="Book Antiqua" panose="02040602050305030304" pitchFamily="18" charset="0"/>
              <a:ea typeface="Source Sans Pro" panose="020B0503030403020204" pitchFamily="34" charset="0"/>
            </a:endParaRPr>
          </a:p>
        </p:txBody>
      </p:sp>
      <p:sp>
        <p:nvSpPr>
          <p:cNvPr id="6" name="Forme libre 5"/>
          <p:cNvSpPr/>
          <p:nvPr/>
        </p:nvSpPr>
        <p:spPr>
          <a:xfrm>
            <a:off x="3314089" y="1744588"/>
            <a:ext cx="3091011" cy="3091011"/>
          </a:xfrm>
          <a:custGeom>
            <a:avLst/>
            <a:gdLst>
              <a:gd name="connsiteX0" fmla="*/ 0 w 3091011"/>
              <a:gd name="connsiteY0" fmla="*/ 1545506 h 3091011"/>
              <a:gd name="connsiteX1" fmla="*/ 1545506 w 3091011"/>
              <a:gd name="connsiteY1" fmla="*/ 0 h 3091011"/>
              <a:gd name="connsiteX2" fmla="*/ 3091012 w 3091011"/>
              <a:gd name="connsiteY2" fmla="*/ 1545506 h 3091011"/>
              <a:gd name="connsiteX3" fmla="*/ 1545506 w 3091011"/>
              <a:gd name="connsiteY3" fmla="*/ 3091012 h 3091011"/>
              <a:gd name="connsiteX4" fmla="*/ 0 w 3091011"/>
              <a:gd name="connsiteY4" fmla="*/ 1545506 h 3091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1011" h="3091011">
                <a:moveTo>
                  <a:pt x="0" y="1545506"/>
                </a:moveTo>
                <a:cubicBezTo>
                  <a:pt x="0" y="691947"/>
                  <a:pt x="691947" y="0"/>
                  <a:pt x="1545506" y="0"/>
                </a:cubicBezTo>
                <a:cubicBezTo>
                  <a:pt x="2399065" y="0"/>
                  <a:pt x="3091012" y="691947"/>
                  <a:pt x="3091012" y="1545506"/>
                </a:cubicBezTo>
                <a:cubicBezTo>
                  <a:pt x="3091012" y="2399065"/>
                  <a:pt x="2399065" y="3091012"/>
                  <a:pt x="1545506" y="3091012"/>
                </a:cubicBezTo>
                <a:cubicBezTo>
                  <a:pt x="691947" y="3091012"/>
                  <a:pt x="0" y="2399065"/>
                  <a:pt x="0" y="1545506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2777" tIns="483148" rIns="622777" bIns="48314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b="0" kern="1200" dirty="0" err="1" smtClean="0">
                <a:solidFill>
                  <a:schemeClr val="bg1"/>
                </a:solidFill>
                <a:latin typeface="Book Antiqua" panose="02040602050305030304" pitchFamily="18" charset="0"/>
                <a:ea typeface="Source Sans Pro" panose="020B0503030403020204" pitchFamily="34" charset="0"/>
              </a:rPr>
              <a:t>Centralize</a:t>
            </a:r>
            <a:r>
              <a:rPr lang="fr-FR" sz="2400" b="0" kern="1200" dirty="0" smtClean="0">
                <a:solidFill>
                  <a:schemeClr val="bg1"/>
                </a:solidFill>
                <a:latin typeface="Book Antiqua" panose="02040602050305030304" pitchFamily="18" charset="0"/>
                <a:ea typeface="Source Sans Pro" panose="020B0503030403020204" pitchFamily="34" charset="0"/>
              </a:rPr>
              <a:t>, </a:t>
            </a:r>
            <a:r>
              <a:rPr lang="fr-FR" sz="2400" b="0" kern="1200" dirty="0" err="1" smtClean="0">
                <a:solidFill>
                  <a:schemeClr val="bg1"/>
                </a:solidFill>
                <a:latin typeface="Book Antiqua" panose="02040602050305030304" pitchFamily="18" charset="0"/>
                <a:ea typeface="Source Sans Pro" panose="020B0503030403020204" pitchFamily="34" charset="0"/>
              </a:rPr>
              <a:t>analyze</a:t>
            </a:r>
            <a:r>
              <a:rPr lang="fr-FR" sz="2400" b="0" kern="1200" dirty="0" smtClean="0">
                <a:solidFill>
                  <a:schemeClr val="bg1"/>
                </a:solidFill>
                <a:latin typeface="Book Antiqua" panose="02040602050305030304" pitchFamily="18" charset="0"/>
                <a:ea typeface="Source Sans Pro" panose="020B0503030403020204" pitchFamily="34" charset="0"/>
              </a:rPr>
              <a:t>, and </a:t>
            </a:r>
            <a:r>
              <a:rPr lang="fr-FR" sz="2400" b="0" kern="1200" dirty="0" err="1" smtClean="0">
                <a:solidFill>
                  <a:schemeClr val="bg1"/>
                </a:solidFill>
                <a:latin typeface="Book Antiqua" panose="02040602050305030304" pitchFamily="18" charset="0"/>
                <a:ea typeface="Source Sans Pro" panose="020B0503030403020204" pitchFamily="34" charset="0"/>
              </a:rPr>
              <a:t>share</a:t>
            </a:r>
            <a:r>
              <a:rPr lang="fr-FR" sz="2400" b="0" kern="1200" dirty="0" smtClean="0">
                <a:solidFill>
                  <a:schemeClr val="bg1"/>
                </a:solidFill>
                <a:latin typeface="Book Antiqua" panose="02040602050305030304" pitchFamily="18" charset="0"/>
                <a:ea typeface="Source Sans Pro" panose="020B0503030403020204" pitchFamily="34" charset="0"/>
              </a:rPr>
              <a:t> information</a:t>
            </a:r>
            <a:endParaRPr lang="fr-FR" sz="2400" b="0" kern="1200" dirty="0">
              <a:solidFill>
                <a:schemeClr val="bg1"/>
              </a:solidFill>
              <a:latin typeface="Book Antiqua" panose="02040602050305030304" pitchFamily="18" charset="0"/>
              <a:ea typeface="Source Sans Pro" panose="020B0503030403020204" pitchFamily="34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5070764" y="1043710"/>
            <a:ext cx="4451926" cy="4451926"/>
          </a:xfrm>
          <a:prstGeom prst="ellipse">
            <a:avLst/>
          </a:prstGeom>
          <a:gradFill flip="none" rotWithShape="1">
            <a:gsLst>
              <a:gs pos="49000">
                <a:srgbClr val="E7B18F"/>
              </a:gs>
              <a:gs pos="40000">
                <a:schemeClr val="accent2"/>
              </a:gs>
              <a:gs pos="60000">
                <a:schemeClr val="accent1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5786898" y="1744588"/>
            <a:ext cx="3091011" cy="3091011"/>
          </a:xfrm>
          <a:custGeom>
            <a:avLst/>
            <a:gdLst>
              <a:gd name="connsiteX0" fmla="*/ 0 w 3091011"/>
              <a:gd name="connsiteY0" fmla="*/ 1545506 h 3091011"/>
              <a:gd name="connsiteX1" fmla="*/ 1545506 w 3091011"/>
              <a:gd name="connsiteY1" fmla="*/ 0 h 3091011"/>
              <a:gd name="connsiteX2" fmla="*/ 3091012 w 3091011"/>
              <a:gd name="connsiteY2" fmla="*/ 1545506 h 3091011"/>
              <a:gd name="connsiteX3" fmla="*/ 1545506 w 3091011"/>
              <a:gd name="connsiteY3" fmla="*/ 3091012 h 3091011"/>
              <a:gd name="connsiteX4" fmla="*/ 0 w 3091011"/>
              <a:gd name="connsiteY4" fmla="*/ 1545506 h 3091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1011" h="3091011">
                <a:moveTo>
                  <a:pt x="0" y="1545506"/>
                </a:moveTo>
                <a:cubicBezTo>
                  <a:pt x="0" y="691947"/>
                  <a:pt x="691947" y="0"/>
                  <a:pt x="1545506" y="0"/>
                </a:cubicBezTo>
                <a:cubicBezTo>
                  <a:pt x="2399065" y="0"/>
                  <a:pt x="3091012" y="691947"/>
                  <a:pt x="3091012" y="1545506"/>
                </a:cubicBezTo>
                <a:cubicBezTo>
                  <a:pt x="3091012" y="2399065"/>
                  <a:pt x="2399065" y="3091012"/>
                  <a:pt x="1545506" y="3091012"/>
                </a:cubicBezTo>
                <a:cubicBezTo>
                  <a:pt x="691947" y="3091012"/>
                  <a:pt x="0" y="2399065"/>
                  <a:pt x="0" y="154550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2777" tIns="483148" rIns="622777" bIns="48314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b="0" kern="1200" dirty="0" smtClean="0">
                <a:latin typeface="Book Antiqua" panose="02040602050305030304" pitchFamily="18" charset="0"/>
                <a:ea typeface="Source Sans Pro" panose="020B0503030403020204" pitchFamily="34" charset="0"/>
              </a:rPr>
              <a:t>Control and monitor </a:t>
            </a:r>
            <a:r>
              <a:rPr lang="fr-FR" sz="2400" b="0" kern="1200" dirty="0" err="1" smtClean="0">
                <a:latin typeface="Book Antiqua" panose="02040602050305030304" pitchFamily="18" charset="0"/>
                <a:ea typeface="Source Sans Pro" panose="020B0503030403020204" pitchFamily="34" charset="0"/>
              </a:rPr>
              <a:t>individuals</a:t>
            </a:r>
            <a:r>
              <a:rPr lang="fr-FR" sz="2400" b="0" kern="1200" dirty="0" smtClean="0">
                <a:latin typeface="Book Antiqua" panose="02040602050305030304" pitchFamily="18" charset="0"/>
                <a:ea typeface="Source Sans Pro" panose="020B0503030403020204" pitchFamily="34" charset="0"/>
              </a:rPr>
              <a:t> </a:t>
            </a:r>
            <a:r>
              <a:rPr lang="fr-FR" sz="2400" b="0" kern="1200" dirty="0" err="1" smtClean="0">
                <a:latin typeface="Book Antiqua" panose="02040602050305030304" pitchFamily="18" charset="0"/>
                <a:ea typeface="Source Sans Pro" panose="020B0503030403020204" pitchFamily="34" charset="0"/>
              </a:rPr>
              <a:t>accessing</a:t>
            </a:r>
            <a:r>
              <a:rPr lang="fr-FR" sz="2400" b="0" kern="1200" dirty="0" smtClean="0">
                <a:latin typeface="Book Antiqua" panose="02040602050305030304" pitchFamily="18" charset="0"/>
                <a:ea typeface="Source Sans Pro" panose="020B0503030403020204" pitchFamily="34" charset="0"/>
              </a:rPr>
              <a:t> </a:t>
            </a:r>
            <a:r>
              <a:rPr lang="fr-FR" sz="2400" b="0" kern="1200" dirty="0" err="1" smtClean="0">
                <a:latin typeface="Book Antiqua" panose="02040602050305030304" pitchFamily="18" charset="0"/>
                <a:ea typeface="Source Sans Pro" panose="020B0503030403020204" pitchFamily="34" charset="0"/>
              </a:rPr>
              <a:t>nuclear</a:t>
            </a:r>
            <a:r>
              <a:rPr lang="fr-FR" sz="2400" b="0" kern="1200" dirty="0" smtClean="0">
                <a:latin typeface="Book Antiqua" panose="02040602050305030304" pitchFamily="18" charset="0"/>
                <a:ea typeface="Source Sans Pro" panose="020B0503030403020204" pitchFamily="34" charset="0"/>
              </a:rPr>
              <a:t> </a:t>
            </a:r>
            <a:r>
              <a:rPr lang="fr-FR" sz="2400" b="0" kern="1200" dirty="0" err="1" smtClean="0">
                <a:latin typeface="Book Antiqua" panose="02040602050305030304" pitchFamily="18" charset="0"/>
                <a:ea typeface="Source Sans Pro" panose="020B0503030403020204" pitchFamily="34" charset="0"/>
              </a:rPr>
              <a:t>facilities</a:t>
            </a:r>
            <a:endParaRPr lang="fr-FR" sz="2400" b="0" kern="1200" dirty="0">
              <a:latin typeface="Book Antiqua" panose="02040602050305030304" pitchFamily="18" charset="0"/>
              <a:ea typeface="Source Sans Pro" panose="020B0503030403020204" pitchFamily="34" charset="0"/>
            </a:endParaRPr>
          </a:p>
        </p:txBody>
      </p:sp>
      <p:sp>
        <p:nvSpPr>
          <p:cNvPr id="8" name="Forme libre 7"/>
          <p:cNvSpPr/>
          <p:nvPr/>
        </p:nvSpPr>
        <p:spPr>
          <a:xfrm>
            <a:off x="8259707" y="1744588"/>
            <a:ext cx="3091011" cy="3091011"/>
          </a:xfrm>
          <a:custGeom>
            <a:avLst/>
            <a:gdLst>
              <a:gd name="connsiteX0" fmla="*/ 0 w 3091011"/>
              <a:gd name="connsiteY0" fmla="*/ 1545506 h 3091011"/>
              <a:gd name="connsiteX1" fmla="*/ 1545506 w 3091011"/>
              <a:gd name="connsiteY1" fmla="*/ 0 h 3091011"/>
              <a:gd name="connsiteX2" fmla="*/ 3091012 w 3091011"/>
              <a:gd name="connsiteY2" fmla="*/ 1545506 h 3091011"/>
              <a:gd name="connsiteX3" fmla="*/ 1545506 w 3091011"/>
              <a:gd name="connsiteY3" fmla="*/ 3091012 h 3091011"/>
              <a:gd name="connsiteX4" fmla="*/ 0 w 3091011"/>
              <a:gd name="connsiteY4" fmla="*/ 1545506 h 3091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1011" h="3091011">
                <a:moveTo>
                  <a:pt x="0" y="1545506"/>
                </a:moveTo>
                <a:cubicBezTo>
                  <a:pt x="0" y="691947"/>
                  <a:pt x="691947" y="0"/>
                  <a:pt x="1545506" y="0"/>
                </a:cubicBezTo>
                <a:cubicBezTo>
                  <a:pt x="2399065" y="0"/>
                  <a:pt x="3091012" y="691947"/>
                  <a:pt x="3091012" y="1545506"/>
                </a:cubicBezTo>
                <a:cubicBezTo>
                  <a:pt x="3091012" y="2399065"/>
                  <a:pt x="2399065" y="3091012"/>
                  <a:pt x="1545506" y="3091012"/>
                </a:cubicBezTo>
                <a:cubicBezTo>
                  <a:pt x="691947" y="3091012"/>
                  <a:pt x="0" y="2399065"/>
                  <a:pt x="0" y="1545506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2777" tIns="483148" rIns="622777" bIns="48314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b="0" kern="1200" dirty="0" err="1" smtClean="0">
                <a:solidFill>
                  <a:schemeClr val="bg1"/>
                </a:solidFill>
                <a:latin typeface="Book Antiqua" panose="02040602050305030304" pitchFamily="18" charset="0"/>
                <a:ea typeface="Source Sans Pro" panose="020B0503030403020204" pitchFamily="34" charset="0"/>
              </a:rPr>
              <a:t>Improve</a:t>
            </a:r>
            <a:r>
              <a:rPr lang="fr-FR" sz="2400" b="0" kern="1200" dirty="0" smtClean="0">
                <a:solidFill>
                  <a:schemeClr val="bg1"/>
                </a:solidFill>
                <a:latin typeface="Book Antiqua" panose="02040602050305030304" pitchFamily="18" charset="0"/>
                <a:ea typeface="Source Sans Pro" panose="020B0503030403020204" pitchFamily="34" charset="0"/>
              </a:rPr>
              <a:t> expertise of </a:t>
            </a:r>
            <a:r>
              <a:rPr lang="fr-FR" sz="2400" b="0" kern="1200" dirty="0" err="1" smtClean="0">
                <a:solidFill>
                  <a:schemeClr val="bg1"/>
                </a:solidFill>
                <a:latin typeface="Book Antiqua" panose="02040602050305030304" pitchFamily="18" charset="0"/>
                <a:ea typeface="Source Sans Pro" panose="020B0503030403020204" pitchFamily="34" charset="0"/>
              </a:rPr>
              <a:t>security</a:t>
            </a:r>
            <a:r>
              <a:rPr lang="fr-FR" sz="2400" b="0" kern="1200" dirty="0" smtClean="0">
                <a:solidFill>
                  <a:schemeClr val="bg1"/>
                </a:solidFill>
                <a:latin typeface="Book Antiqua" panose="02040602050305030304" pitchFamily="18" charset="0"/>
                <a:ea typeface="Source Sans Pro" panose="020B0503030403020204" pitchFamily="34" charset="0"/>
              </a:rPr>
              <a:t> forces</a:t>
            </a:r>
            <a:endParaRPr lang="fr-FR" sz="2400" b="0" kern="1200" dirty="0">
              <a:solidFill>
                <a:schemeClr val="bg1"/>
              </a:solidFill>
              <a:latin typeface="Book Antiqua" panose="02040602050305030304" pitchFamily="18" charset="0"/>
              <a:ea typeface="Source Sans Pro" panose="020B0503030403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11468" y="5532506"/>
            <a:ext cx="4241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Administrative investigations</a:t>
            </a:r>
            <a:endParaRPr lang="fr-FR" sz="2400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68419" y="97647"/>
            <a:ext cx="1545721" cy="1563889"/>
            <a:chOff x="392437" y="-36944"/>
            <a:chExt cx="1545721" cy="1563889"/>
          </a:xfrm>
        </p:grpSpPr>
        <p:pic>
          <p:nvPicPr>
            <p:cNvPr id="14" name="Imag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86" y="-36944"/>
              <a:ext cx="1382424" cy="129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ZoneTexte 6"/>
            <p:cNvSpPr txBox="1">
              <a:spLocks noChangeArrowheads="1"/>
            </p:cNvSpPr>
            <p:nvPr/>
          </p:nvSpPr>
          <p:spPr bwMode="auto">
            <a:xfrm>
              <a:off x="392437" y="1065280"/>
              <a:ext cx="154572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fr-FR" altLang="fr-FR" sz="2400" dirty="0" err="1">
                  <a:latin typeface="Book Antiqua" panose="02040602050305030304" pitchFamily="18" charset="0"/>
                </a:rPr>
                <a:t>CoSSeN</a:t>
              </a:r>
              <a:endParaRPr lang="fr-FR" altLang="fr-FR" sz="2400" dirty="0">
                <a:latin typeface="Book Antiqua" panose="02040602050305030304" pitchFamily="18" charset="0"/>
              </a:endParaRPr>
            </a:p>
          </p:txBody>
        </p:sp>
      </p:grp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2</a:t>
            </a:fld>
            <a:endParaRPr lang="fr-FR"/>
          </a:p>
        </p:txBody>
      </p:sp>
      <p:sp>
        <p:nvSpPr>
          <p:cNvPr id="18" name="8"/>
          <p:cNvSpPr txBox="1"/>
          <p:nvPr/>
        </p:nvSpPr>
        <p:spPr>
          <a:xfrm>
            <a:off x="5226483" y="6508142"/>
            <a:ext cx="1749512" cy="2940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">
            <a:solidFill>
              <a:srgbClr val="FF0000"/>
            </a:solidFill>
            <a:prstDash val="solid"/>
          </a:ln>
        </p:spPr>
        <p:txBody>
          <a:bodyPr vert="horz" wrap="none" lIns="91440" tIns="45720" rIns="91440" bIns="45720" compatLnSpc="0">
            <a:noAutofit/>
          </a:bodyPr>
          <a:lstStyle/>
          <a:p>
            <a:pPr algn="ctr">
              <a:spcBef>
                <a:spcPts val="1400"/>
              </a:spcBef>
              <a:spcAft>
                <a:spcPts val="0"/>
              </a:spcAft>
            </a:pPr>
            <a:r>
              <a:rPr lang="fr-FR" sz="1400" b="1" kern="15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RESTRICTED</a:t>
            </a:r>
            <a:endParaRPr lang="fr-FR" sz="1200" b="1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9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829" y="3543866"/>
            <a:ext cx="897823" cy="841710"/>
          </a:xfrm>
        </p:spPr>
      </p:pic>
      <p:sp>
        <p:nvSpPr>
          <p:cNvPr id="6" name="ZoneTexte 5"/>
          <p:cNvSpPr txBox="1"/>
          <p:nvPr/>
        </p:nvSpPr>
        <p:spPr>
          <a:xfrm>
            <a:off x="5199886" y="4275802"/>
            <a:ext cx="1039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CoSSeN</a:t>
            </a:r>
            <a:endParaRPr lang="fr-FR" b="1" dirty="0" smtClean="0"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  <a:p>
            <a:pPr algn="ctr"/>
            <a:r>
              <a:rPr lang="fr-FR" sz="1400" dirty="0" smtClean="0"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(2016)</a:t>
            </a:r>
            <a:endParaRPr lang="fr-FR" sz="1400" dirty="0"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H="1" flipV="1">
            <a:off x="4451212" y="2455783"/>
            <a:ext cx="969034" cy="708132"/>
          </a:xfrm>
          <a:prstGeom prst="line">
            <a:avLst/>
          </a:prstGeom>
          <a:ln w="25400"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6068713" y="2420037"/>
            <a:ext cx="967672" cy="745646"/>
          </a:xfrm>
          <a:prstGeom prst="line">
            <a:avLst/>
          </a:prstGeom>
          <a:ln w="25400"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913" y="1220503"/>
            <a:ext cx="941540" cy="108307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240" y="1217957"/>
            <a:ext cx="980290" cy="1092765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1415899" y="1700127"/>
            <a:ext cx="257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Ministry of the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Interior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787397" y="1680187"/>
            <a:ext cx="1999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Ministry of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Energy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9613956" y="3543866"/>
            <a:ext cx="1743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Nuclear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operators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9613956" y="4296690"/>
            <a:ext cx="2216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Nuclear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 and radiation protection experts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57899" y="4468269"/>
            <a:ext cx="1609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Intelligence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agencies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55" name="Parenthèse ouvrante 54"/>
          <p:cNvSpPr/>
          <p:nvPr/>
        </p:nvSpPr>
        <p:spPr>
          <a:xfrm>
            <a:off x="9397840" y="3191354"/>
            <a:ext cx="399388" cy="1858161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7" name="Connecteur droit 56"/>
          <p:cNvCxnSpPr/>
          <p:nvPr/>
        </p:nvCxnSpPr>
        <p:spPr>
          <a:xfrm flipV="1">
            <a:off x="7885895" y="3973615"/>
            <a:ext cx="1238566" cy="4424"/>
          </a:xfrm>
          <a:prstGeom prst="line">
            <a:avLst/>
          </a:prstGeom>
          <a:ln w="25400">
            <a:prstDash val="sys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H="1">
            <a:off x="4105656" y="5248404"/>
            <a:ext cx="1097745" cy="846930"/>
          </a:xfrm>
          <a:prstGeom prst="line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5712888" y="5271960"/>
            <a:ext cx="2112" cy="823374"/>
          </a:xfrm>
          <a:prstGeom prst="line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6277107" y="5271960"/>
            <a:ext cx="905256" cy="799818"/>
          </a:xfrm>
          <a:prstGeom prst="line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/>
          <p:cNvSpPr txBox="1"/>
          <p:nvPr/>
        </p:nvSpPr>
        <p:spPr>
          <a:xfrm>
            <a:off x="2551240" y="6199643"/>
            <a:ext cx="2859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Gendarmerie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officers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917133" y="6188846"/>
            <a:ext cx="1871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Police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officers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911638" y="6198993"/>
            <a:ext cx="175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Civil servants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6167234" y="3802161"/>
            <a:ext cx="1792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WORKS WITH…</a:t>
            </a:r>
            <a:endParaRPr lang="fr-FR" b="1" i="1" dirty="0">
              <a:solidFill>
                <a:schemeClr val="accent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4880903" y="4853419"/>
            <a:ext cx="279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IS COMPOSED OF…</a:t>
            </a:r>
            <a:endParaRPr lang="fr-FR" b="1" i="1" dirty="0">
              <a:solidFill>
                <a:schemeClr val="accent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4734890" y="3227879"/>
            <a:ext cx="2430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HIS AUTHORITIES… </a:t>
            </a:r>
            <a:endParaRPr lang="fr-FR" b="1" i="1" dirty="0">
              <a:solidFill>
                <a:schemeClr val="accent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570365" y="3329411"/>
            <a:ext cx="136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Ministries</a:t>
            </a:r>
            <a:endParaRPr lang="fr-FR" b="1" dirty="0" smtClean="0">
              <a:solidFill>
                <a:schemeClr val="accent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566071" y="3785169"/>
            <a:ext cx="1717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Police and Gendarmerie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3583442" y="3786628"/>
            <a:ext cx="162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WORKS WITH…</a:t>
            </a:r>
            <a:endParaRPr lang="fr-FR" b="1" i="1" dirty="0">
              <a:solidFill>
                <a:schemeClr val="accent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cxnSp>
        <p:nvCxnSpPr>
          <p:cNvPr id="126" name="Connecteur droit 125"/>
          <p:cNvCxnSpPr/>
          <p:nvPr/>
        </p:nvCxnSpPr>
        <p:spPr>
          <a:xfrm flipV="1">
            <a:off x="2490389" y="3971294"/>
            <a:ext cx="956363" cy="569"/>
          </a:xfrm>
          <a:prstGeom prst="line">
            <a:avLst/>
          </a:prstGeom>
          <a:ln w="25400">
            <a:prstDash val="sys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Parenthèse fermante 129"/>
          <p:cNvSpPr/>
          <p:nvPr/>
        </p:nvSpPr>
        <p:spPr>
          <a:xfrm>
            <a:off x="1882639" y="3088660"/>
            <a:ext cx="439987" cy="2063548"/>
          </a:xfrm>
          <a:prstGeom prst="righ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ZoneTexte 157"/>
          <p:cNvSpPr txBox="1"/>
          <p:nvPr/>
        </p:nvSpPr>
        <p:spPr>
          <a:xfrm>
            <a:off x="175350" y="2929680"/>
            <a:ext cx="170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STATE ACTORS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9833102" y="3047421"/>
            <a:ext cx="2136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NUCLEAR ACTORS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grpSp>
        <p:nvGrpSpPr>
          <p:cNvPr id="33" name="Groupe 32"/>
          <p:cNvGrpSpPr/>
          <p:nvPr/>
        </p:nvGrpSpPr>
        <p:grpSpPr>
          <a:xfrm>
            <a:off x="68419" y="97647"/>
            <a:ext cx="1545721" cy="1563889"/>
            <a:chOff x="392437" y="-36944"/>
            <a:chExt cx="1545721" cy="1563889"/>
          </a:xfrm>
        </p:grpSpPr>
        <p:pic>
          <p:nvPicPr>
            <p:cNvPr id="35" name="Imag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86" y="-36944"/>
              <a:ext cx="1382424" cy="129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ZoneTexte 6"/>
            <p:cNvSpPr txBox="1">
              <a:spLocks noChangeArrowheads="1"/>
            </p:cNvSpPr>
            <p:nvPr/>
          </p:nvSpPr>
          <p:spPr bwMode="auto">
            <a:xfrm>
              <a:off x="392437" y="1065280"/>
              <a:ext cx="154572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fr-FR" altLang="fr-FR" sz="2400" dirty="0" err="1">
                  <a:latin typeface="Book Antiqua" panose="02040602050305030304" pitchFamily="18" charset="0"/>
                </a:rPr>
                <a:t>CoSSeN</a:t>
              </a:r>
              <a:endParaRPr lang="fr-FR" altLang="fr-FR" sz="2400" dirty="0">
                <a:latin typeface="Book Antiqua" panose="02040602050305030304" pitchFamily="18" charset="0"/>
              </a:endParaRPr>
            </a:p>
          </p:txBody>
        </p:sp>
      </p:grpSp>
      <p:sp>
        <p:nvSpPr>
          <p:cNvPr id="38" name="Titre 1"/>
          <p:cNvSpPr txBox="1">
            <a:spLocks/>
          </p:cNvSpPr>
          <p:nvPr/>
        </p:nvSpPr>
        <p:spPr>
          <a:xfrm>
            <a:off x="2277024" y="-25630"/>
            <a:ext cx="9901518" cy="13255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3600" spc="100" dirty="0" err="1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CoSSeN’s</a:t>
            </a:r>
            <a:r>
              <a:rPr lang="en-US" sz="3600" spc="1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 position in the national framework</a:t>
            </a:r>
            <a:endParaRPr lang="en-US" sz="3600" spc="100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3</a:t>
            </a:fld>
            <a:endParaRPr lang="fr-FR"/>
          </a:p>
        </p:txBody>
      </p:sp>
      <p:sp>
        <p:nvSpPr>
          <p:cNvPr id="39" name="8"/>
          <p:cNvSpPr txBox="1"/>
          <p:nvPr/>
        </p:nvSpPr>
        <p:spPr>
          <a:xfrm>
            <a:off x="5226483" y="6508142"/>
            <a:ext cx="1749512" cy="2940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">
            <a:solidFill>
              <a:srgbClr val="FF0000"/>
            </a:solidFill>
            <a:prstDash val="solid"/>
          </a:ln>
        </p:spPr>
        <p:txBody>
          <a:bodyPr vert="horz" wrap="none" lIns="91440" tIns="45720" rIns="91440" bIns="45720" compatLnSpc="0">
            <a:noAutofit/>
          </a:bodyPr>
          <a:lstStyle/>
          <a:p>
            <a:pPr algn="ctr">
              <a:spcBef>
                <a:spcPts val="1400"/>
              </a:spcBef>
              <a:spcAft>
                <a:spcPts val="0"/>
              </a:spcAft>
            </a:pPr>
            <a:r>
              <a:rPr lang="fr-FR" sz="1400" b="1" kern="15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RESTRICTED</a:t>
            </a:r>
            <a:endParaRPr lang="fr-FR" sz="1200" b="1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38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8"/>
          <p:cNvSpPr txBox="1">
            <a:spLocks/>
          </p:cNvSpPr>
          <p:nvPr/>
        </p:nvSpPr>
        <p:spPr>
          <a:xfrm>
            <a:off x="841279" y="191615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Why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?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To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better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manage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insider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threats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with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an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accurate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picture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of the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entire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nuclear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population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 smtClean="0">
              <a:latin typeface="Book Antiqua" panose="02040602050305030304" pitchFamily="18" charset="0"/>
              <a:ea typeface="Source Sans Pro Light" panose="020B0403030403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How?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prstClr val="black"/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 </a:t>
            </a:r>
            <a:r>
              <a:rPr lang="fr-FR" sz="2400" dirty="0" err="1">
                <a:latin typeface="Book Antiqua" panose="02040602050305030304" pitchFamily="18" charset="0"/>
                <a:ea typeface="Source Sans Pro Light" panose="020B0403030403020204" pitchFamily="34" charset="0"/>
              </a:rPr>
              <a:t>Harmonize</a:t>
            </a:r>
            <a:r>
              <a:rPr lang="fr-FR" sz="2400" dirty="0">
                <a:latin typeface="Book Antiqua" panose="02040602050305030304" pitchFamily="18" charset="0"/>
                <a:ea typeface="Source Sans Pro Light" panose="020B0403030403020204" pitchFamily="34" charset="0"/>
              </a:rPr>
              <a:t> and </a:t>
            </a:r>
            <a:r>
              <a:rPr lang="fr-FR" sz="2400" dirty="0" err="1">
                <a:latin typeface="Book Antiqua" panose="02040602050305030304" pitchFamily="18" charset="0"/>
                <a:ea typeface="Source Sans Pro Light" panose="020B0403030403020204" pitchFamily="34" charset="0"/>
              </a:rPr>
              <a:t>reinforce</a:t>
            </a:r>
            <a:r>
              <a:rPr lang="fr-FR" sz="2400" dirty="0">
                <a:latin typeface="Book Antiqua" panose="02040602050305030304" pitchFamily="18" charset="0"/>
                <a:ea typeface="Source Sans Pro Light" panose="020B0403030403020204" pitchFamily="34" charset="0"/>
              </a:rPr>
              <a:t> control </a:t>
            </a:r>
            <a:r>
              <a:rPr lang="fr-FR" sz="2400" dirty="0" err="1">
                <a:latin typeface="Book Antiqua" panose="02040602050305030304" pitchFamily="18" charset="0"/>
                <a:ea typeface="Source Sans Pro Light" panose="020B0403030403020204" pitchFamily="34" charset="0"/>
              </a:rPr>
              <a:t>procedures</a:t>
            </a:r>
            <a:endParaRPr lang="fr-FR" sz="2400" dirty="0" smtClean="0">
              <a:solidFill>
                <a:schemeClr val="accent1"/>
              </a:solidFill>
              <a:latin typeface="Book Antiqua" panose="02040602050305030304" pitchFamily="18" charset="0"/>
              <a:ea typeface="Source Sans Pro Light" panose="020B0403030403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Conducting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background investigations on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individuals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requesting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access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to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nuclear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facilities</a:t>
            </a:r>
            <a:endParaRPr lang="fr-FR" sz="2400" dirty="0" smtClean="0">
              <a:latin typeface="Book Antiqua" panose="02040602050305030304" pitchFamily="18" charset="0"/>
              <a:ea typeface="Source Sans Pro Light" panose="020B0403030403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Monitoring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individuals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accessing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nuclear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</a:t>
            </a:r>
            <a:r>
              <a:rPr lang="fr-FR" sz="2400" dirty="0" err="1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facilities</a:t>
            </a:r>
            <a:r>
              <a:rPr lang="fr-FR" sz="24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(ex: </a:t>
            </a:r>
            <a:r>
              <a:rPr lang="fr-FR" sz="2000" dirty="0" err="1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development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 of a </a:t>
            </a:r>
            <a:r>
              <a:rPr lang="fr-FR" sz="2000" dirty="0" err="1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specific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 monitoring </a:t>
            </a:r>
            <a:r>
              <a:rPr lang="fr-FR" sz="2000" dirty="0" err="1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tool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 for </a:t>
            </a:r>
            <a:r>
              <a:rPr lang="fr-FR" sz="2000" dirty="0" err="1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legal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and </a:t>
            </a:r>
            <a:r>
              <a:rPr lang="fr-FR" sz="2000" dirty="0" err="1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natural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 </a:t>
            </a:r>
            <a:r>
              <a:rPr lang="fr-FR" sz="2000" dirty="0" err="1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persons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rPr>
              <a:t>)</a:t>
            </a:r>
            <a:endParaRPr lang="fr-FR" sz="2000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  <a:ea typeface="Source Sans Pro Light" panose="020B0403030403020204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68419" y="97647"/>
            <a:ext cx="1545721" cy="1563889"/>
            <a:chOff x="392437" y="-36944"/>
            <a:chExt cx="1545721" cy="1563889"/>
          </a:xfrm>
        </p:grpSpPr>
        <p:pic>
          <p:nvPicPr>
            <p:cNvPr id="7" name="Imag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86" y="-36944"/>
              <a:ext cx="1382424" cy="129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ZoneTexte 6"/>
            <p:cNvSpPr txBox="1">
              <a:spLocks noChangeArrowheads="1"/>
            </p:cNvSpPr>
            <p:nvPr/>
          </p:nvSpPr>
          <p:spPr bwMode="auto">
            <a:xfrm>
              <a:off x="392437" y="1065280"/>
              <a:ext cx="154572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fr-FR" altLang="fr-FR" sz="2400" dirty="0" err="1">
                  <a:latin typeface="Book Antiqua" panose="02040602050305030304" pitchFamily="18" charset="0"/>
                </a:rPr>
                <a:t>CoSSeN</a:t>
              </a:r>
              <a:endParaRPr lang="fr-FR" altLang="fr-FR" sz="2400" dirty="0">
                <a:latin typeface="Book Antiqua" panose="02040602050305030304" pitchFamily="18" charset="0"/>
              </a:endParaRPr>
            </a:p>
          </p:txBody>
        </p:sp>
      </p:grpSp>
      <p:sp>
        <p:nvSpPr>
          <p:cNvPr id="9" name="Titre 1"/>
          <p:cNvSpPr txBox="1">
            <a:spLocks/>
          </p:cNvSpPr>
          <p:nvPr/>
        </p:nvSpPr>
        <p:spPr>
          <a:xfrm>
            <a:off x="2277024" y="-25630"/>
            <a:ext cx="9901518" cy="13255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3600" spc="100" dirty="0" smtClean="0">
                <a:latin typeface="Book Antiqua" panose="02040602050305030304" pitchFamily="18" charset="0"/>
              </a:rPr>
              <a:t>Control and monitor </a:t>
            </a:r>
            <a:r>
              <a:rPr lang="en-US" sz="3600" spc="1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individuals accessing</a:t>
            </a:r>
          </a:p>
          <a:p>
            <a:pPr algn="r">
              <a:lnSpc>
                <a:spcPct val="80000"/>
              </a:lnSpc>
            </a:pPr>
            <a:r>
              <a:rPr lang="en-US" sz="3600" spc="1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nuclear activities and facilities</a:t>
            </a:r>
            <a:endParaRPr lang="en-US" sz="3600" spc="100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4</a:t>
            </a:fld>
            <a:endParaRPr lang="fr-FR"/>
          </a:p>
        </p:txBody>
      </p:sp>
      <p:sp>
        <p:nvSpPr>
          <p:cNvPr id="12" name="8"/>
          <p:cNvSpPr txBox="1"/>
          <p:nvPr/>
        </p:nvSpPr>
        <p:spPr>
          <a:xfrm>
            <a:off x="5226483" y="6508142"/>
            <a:ext cx="1749512" cy="2940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">
            <a:solidFill>
              <a:srgbClr val="FF0000"/>
            </a:solidFill>
            <a:prstDash val="solid"/>
          </a:ln>
        </p:spPr>
        <p:txBody>
          <a:bodyPr vert="horz" wrap="none" lIns="91440" tIns="45720" rIns="91440" bIns="45720" compatLnSpc="0">
            <a:noAutofit/>
          </a:bodyPr>
          <a:lstStyle/>
          <a:p>
            <a:pPr algn="ctr">
              <a:spcBef>
                <a:spcPts val="1400"/>
              </a:spcBef>
              <a:spcAft>
                <a:spcPts val="0"/>
              </a:spcAft>
            </a:pPr>
            <a:r>
              <a:rPr lang="fr-FR" sz="1400" b="1" kern="15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RESTRICTED</a:t>
            </a:r>
            <a:endParaRPr lang="fr-FR" sz="1200" b="1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1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68419" y="97647"/>
            <a:ext cx="1545721" cy="1563889"/>
            <a:chOff x="392437" y="-36944"/>
            <a:chExt cx="1545721" cy="1563889"/>
          </a:xfrm>
        </p:grpSpPr>
        <p:pic>
          <p:nvPicPr>
            <p:cNvPr id="7" name="Imag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86" y="-36944"/>
              <a:ext cx="1382424" cy="129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ZoneTexte 6"/>
            <p:cNvSpPr txBox="1">
              <a:spLocks noChangeArrowheads="1"/>
            </p:cNvSpPr>
            <p:nvPr/>
          </p:nvSpPr>
          <p:spPr bwMode="auto">
            <a:xfrm>
              <a:off x="392437" y="1065280"/>
              <a:ext cx="154572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fr-FR" altLang="fr-FR" sz="2400" dirty="0" err="1">
                  <a:latin typeface="Book Antiqua" panose="02040602050305030304" pitchFamily="18" charset="0"/>
                </a:rPr>
                <a:t>CoSSeN</a:t>
              </a:r>
              <a:endParaRPr lang="fr-FR" altLang="fr-FR" sz="2400" dirty="0">
                <a:latin typeface="Book Antiqua" panose="02040602050305030304" pitchFamily="18" charset="0"/>
              </a:endParaRPr>
            </a:p>
          </p:txBody>
        </p:sp>
      </p:grpSp>
      <p:sp>
        <p:nvSpPr>
          <p:cNvPr id="9" name="Titre 1"/>
          <p:cNvSpPr txBox="1">
            <a:spLocks/>
          </p:cNvSpPr>
          <p:nvPr/>
        </p:nvSpPr>
        <p:spPr>
          <a:xfrm>
            <a:off x="2136344" y="-25630"/>
            <a:ext cx="9901518" cy="13255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3600" spc="1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For this end</a:t>
            </a:r>
            <a:endParaRPr lang="en-US" sz="3600" spc="100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2658480" y="868242"/>
            <a:ext cx="3689625" cy="1523156"/>
            <a:chOff x="4408382" y="904965"/>
            <a:chExt cx="3689625" cy="1523156"/>
          </a:xfrm>
        </p:grpSpPr>
        <p:sp>
          <p:nvSpPr>
            <p:cNvPr id="4" name="Espace réservé du contenu 8"/>
            <p:cNvSpPr txBox="1">
              <a:spLocks/>
            </p:cNvSpPr>
            <p:nvPr/>
          </p:nvSpPr>
          <p:spPr>
            <a:xfrm>
              <a:off x="5892917" y="1247237"/>
              <a:ext cx="2205090" cy="118088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fr-FR" b="1" dirty="0" smtClean="0">
                  <a:solidFill>
                    <a:schemeClr val="accent1"/>
                  </a:solidFill>
                  <a:latin typeface="Book Antiqua" panose="02040602050305030304" pitchFamily="18" charset="0"/>
                  <a:ea typeface="Source Sans Pro Light" panose="020B0403030403020204" pitchFamily="34" charset="0"/>
                </a:rPr>
                <a:t>  </a:t>
              </a:r>
              <a:r>
                <a:rPr lang="fr-FR" sz="3200" b="1" dirty="0" err="1" smtClean="0">
                  <a:solidFill>
                    <a:schemeClr val="accent1"/>
                  </a:solidFill>
                  <a:latin typeface="Book Antiqua" panose="02040602050305030304" pitchFamily="18" charset="0"/>
                  <a:ea typeface="Source Sans Pro Light" panose="020B0403030403020204" pitchFamily="34" charset="0"/>
                </a:rPr>
                <a:t>ACCReD</a:t>
              </a:r>
              <a:endParaRPr lang="fr-FR" sz="3200" b="1" dirty="0" smtClean="0">
                <a:solidFill>
                  <a:schemeClr val="accent1"/>
                </a:solidFill>
                <a:latin typeface="Book Antiqua" panose="02040602050305030304" pitchFamily="18" charset="0"/>
                <a:ea typeface="Source Sans Pro Light" panose="020B0403030403020204" pitchFamily="34" charset="0"/>
              </a:endParaRPr>
            </a:p>
            <a:p>
              <a:pPr marL="0" indent="0" algn="ctr">
                <a:buFont typeface="Arial" panose="020B0604020202020204" pitchFamily="34" charset="0"/>
                <a:buNone/>
              </a:pPr>
              <a:r>
                <a:rPr lang="fr-FR" sz="2000" dirty="0" smtClean="0">
                  <a:solidFill>
                    <a:schemeClr val="bg1">
                      <a:lumMod val="50000"/>
                    </a:schemeClr>
                  </a:solidFill>
                  <a:latin typeface="Book Antiqua" panose="02040602050305030304" pitchFamily="18" charset="0"/>
                  <a:ea typeface="Source Sans Pro Light" panose="020B0403030403020204" pitchFamily="34" charset="0"/>
                </a:rPr>
                <a:t>(2017)</a:t>
              </a:r>
            </a:p>
          </p:txBody>
        </p:sp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901"/>
            <a:stretch/>
          </p:blipFill>
          <p:spPr>
            <a:xfrm>
              <a:off x="4408382" y="904965"/>
              <a:ext cx="2126233" cy="1436791"/>
            </a:xfrm>
            <a:prstGeom prst="rect">
              <a:avLst/>
            </a:prstGeom>
          </p:spPr>
        </p:pic>
      </p:grpSp>
      <p:grpSp>
        <p:nvGrpSpPr>
          <p:cNvPr id="16" name="Groupe 15"/>
          <p:cNvGrpSpPr/>
          <p:nvPr/>
        </p:nvGrpSpPr>
        <p:grpSpPr>
          <a:xfrm>
            <a:off x="6041145" y="2595022"/>
            <a:ext cx="3601866" cy="1656409"/>
            <a:chOff x="4355677" y="2854926"/>
            <a:chExt cx="3601866" cy="1656409"/>
          </a:xfrm>
        </p:grpSpPr>
        <p:grpSp>
          <p:nvGrpSpPr>
            <p:cNvPr id="12" name="Groupe 11"/>
            <p:cNvGrpSpPr/>
            <p:nvPr/>
          </p:nvGrpSpPr>
          <p:grpSpPr>
            <a:xfrm>
              <a:off x="6498022" y="2854926"/>
              <a:ext cx="1459521" cy="1656409"/>
              <a:chOff x="10573514" y="2841546"/>
              <a:chExt cx="1459521" cy="1656409"/>
            </a:xfrm>
          </p:grpSpPr>
          <p:pic>
            <p:nvPicPr>
              <p:cNvPr id="2" name="Image 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74564" y="3139484"/>
                <a:ext cx="1358471" cy="1358471"/>
              </a:xfrm>
              <a:prstGeom prst="rect">
                <a:avLst/>
              </a:prstGeom>
            </p:spPr>
          </p:pic>
          <p:pic>
            <p:nvPicPr>
              <p:cNvPr id="3" name="Image 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20238" b="83333" l="238" r="9738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056992">
                <a:off x="10573514" y="2841546"/>
                <a:ext cx="994880" cy="994880"/>
              </a:xfrm>
              <a:prstGeom prst="rect">
                <a:avLst/>
              </a:prstGeom>
            </p:spPr>
          </p:pic>
        </p:grpSp>
        <p:sp>
          <p:nvSpPr>
            <p:cNvPr id="13" name="ZoneTexte 12"/>
            <p:cNvSpPr txBox="1"/>
            <p:nvPr/>
          </p:nvSpPr>
          <p:spPr>
            <a:xfrm>
              <a:off x="4355677" y="3060374"/>
              <a:ext cx="2007281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3200" b="1" dirty="0">
                  <a:solidFill>
                    <a:schemeClr val="accent1"/>
                  </a:solidFill>
                  <a:latin typeface="Book Antiqua" panose="02040602050305030304" pitchFamily="18" charset="0"/>
                  <a:ea typeface="Source Sans Pro Light" panose="020B0403030403020204" pitchFamily="34" charset="0"/>
                </a:rPr>
                <a:t>9 </a:t>
              </a:r>
              <a:r>
                <a:rPr lang="fr-FR" sz="3200" b="1" dirty="0" err="1" smtClean="0">
                  <a:solidFill>
                    <a:schemeClr val="accent1"/>
                  </a:solidFill>
                  <a:latin typeface="Book Antiqua" panose="02040602050305030304" pitchFamily="18" charset="0"/>
                  <a:ea typeface="Source Sans Pro Light" panose="020B0403030403020204" pitchFamily="34" charset="0"/>
                </a:rPr>
                <a:t>security</a:t>
              </a:r>
              <a:endParaRPr lang="fr-FR" sz="3200" b="1" dirty="0" smtClean="0">
                <a:solidFill>
                  <a:schemeClr val="accent1"/>
                </a:solidFill>
                <a:latin typeface="Book Antiqua" panose="02040602050305030304" pitchFamily="18" charset="0"/>
                <a:ea typeface="Source Sans Pro Light" panose="020B0403030403020204" pitchFamily="34" charset="0"/>
              </a:endParaRPr>
            </a:p>
            <a:p>
              <a:pPr algn="ctr"/>
              <a:r>
                <a:rPr lang="fr-FR" sz="3200" b="1" dirty="0" err="1" smtClean="0">
                  <a:solidFill>
                    <a:schemeClr val="accent1"/>
                  </a:solidFill>
                  <a:latin typeface="Book Antiqua" panose="02040602050305030304" pitchFamily="18" charset="0"/>
                  <a:ea typeface="Source Sans Pro Light" panose="020B0403030403020204" pitchFamily="34" charset="0"/>
                </a:rPr>
                <a:t>databases</a:t>
              </a:r>
              <a:endParaRPr lang="fr-FR" sz="3200" b="1" dirty="0">
                <a:solidFill>
                  <a:schemeClr val="accent1"/>
                </a:solidFill>
                <a:latin typeface="Book Antiqua" panose="02040602050305030304" pitchFamily="18" charset="0"/>
                <a:ea typeface="Source Sans Pro Light" panose="020B0403030403020204" pitchFamily="34" charset="0"/>
              </a:endParaRPr>
            </a:p>
            <a:p>
              <a:endParaRPr lang="fr-FR" dirty="0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470246" y="4254857"/>
            <a:ext cx="5245397" cy="2198261"/>
            <a:chOff x="2670969" y="4350533"/>
            <a:chExt cx="5245397" cy="2198261"/>
          </a:xfrm>
        </p:grpSpPr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0969" y="4350533"/>
              <a:ext cx="2198261" cy="2198261"/>
            </a:xfrm>
            <a:prstGeom prst="rect">
              <a:avLst/>
            </a:prstGeom>
          </p:spPr>
        </p:pic>
        <p:sp>
          <p:nvSpPr>
            <p:cNvPr id="14" name="ZoneTexte 13"/>
            <p:cNvSpPr txBox="1"/>
            <p:nvPr/>
          </p:nvSpPr>
          <p:spPr>
            <a:xfrm>
              <a:off x="4601035" y="5169633"/>
              <a:ext cx="3315331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b="1" dirty="0" err="1" smtClean="0">
                  <a:solidFill>
                    <a:schemeClr val="accent1"/>
                  </a:solidFill>
                  <a:latin typeface="Book Antiqua" panose="02040602050305030304" pitchFamily="18" charset="0"/>
                  <a:ea typeface="Source Sans Pro Light" panose="020B0403030403020204" pitchFamily="34" charset="0"/>
                </a:rPr>
                <a:t>Vulnerabilities</a:t>
              </a:r>
              <a:r>
                <a:rPr lang="fr-FR" sz="3200" b="1" dirty="0" smtClean="0">
                  <a:solidFill>
                    <a:schemeClr val="accent1"/>
                  </a:solidFill>
                  <a:latin typeface="Book Antiqua" panose="02040602050305030304" pitchFamily="18" charset="0"/>
                  <a:ea typeface="Source Sans Pro Light" panose="020B0403030403020204" pitchFamily="34" charset="0"/>
                </a:rPr>
                <a:t> </a:t>
              </a:r>
              <a:r>
                <a:rPr lang="fr-FR" sz="3200" b="1" dirty="0">
                  <a:solidFill>
                    <a:schemeClr val="accent1"/>
                  </a:solidFill>
                  <a:latin typeface="Book Antiqua" panose="02040602050305030304" pitchFamily="18" charset="0"/>
                  <a:ea typeface="Source Sans Pro Light" panose="020B0403030403020204" pitchFamily="34" charset="0"/>
                </a:rPr>
                <a:t>?</a:t>
              </a:r>
              <a:endPara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  <a:ea typeface="Source Sans Pro Light" panose="020B0403030403020204" pitchFamily="34" charset="0"/>
              </a:endParaRPr>
            </a:p>
            <a:p>
              <a:endParaRPr lang="fr-FR" dirty="0"/>
            </a:p>
          </p:txBody>
        </p:sp>
      </p:grpSp>
      <p:sp>
        <p:nvSpPr>
          <p:cNvPr id="18" name="Virage 17"/>
          <p:cNvSpPr/>
          <p:nvPr/>
        </p:nvSpPr>
        <p:spPr>
          <a:xfrm rot="5400000">
            <a:off x="6656882" y="1480235"/>
            <a:ext cx="1077249" cy="993934"/>
          </a:xfrm>
          <a:prstGeom prst="ben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Virage 18"/>
          <p:cNvSpPr/>
          <p:nvPr/>
        </p:nvSpPr>
        <p:spPr>
          <a:xfrm rot="5400000" flipV="1">
            <a:off x="4517649" y="3449642"/>
            <a:ext cx="1077249" cy="1013497"/>
          </a:xfrm>
          <a:prstGeom prst="ben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5</a:t>
            </a:fld>
            <a:endParaRPr lang="fr-FR"/>
          </a:p>
        </p:txBody>
      </p:sp>
      <p:sp>
        <p:nvSpPr>
          <p:cNvPr id="22" name="8"/>
          <p:cNvSpPr txBox="1"/>
          <p:nvPr/>
        </p:nvSpPr>
        <p:spPr>
          <a:xfrm>
            <a:off x="5226483" y="6508142"/>
            <a:ext cx="1749512" cy="2940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">
            <a:solidFill>
              <a:srgbClr val="FF0000"/>
            </a:solidFill>
            <a:prstDash val="solid"/>
          </a:ln>
        </p:spPr>
        <p:txBody>
          <a:bodyPr vert="horz" wrap="none" lIns="91440" tIns="45720" rIns="91440" bIns="45720" compatLnSpc="0">
            <a:noAutofit/>
          </a:bodyPr>
          <a:lstStyle/>
          <a:p>
            <a:pPr algn="ctr">
              <a:spcBef>
                <a:spcPts val="1400"/>
              </a:spcBef>
              <a:spcAft>
                <a:spcPts val="0"/>
              </a:spcAft>
            </a:pPr>
            <a:r>
              <a:rPr lang="fr-FR" sz="1400" b="1" kern="15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RESTRICTED</a:t>
            </a:r>
            <a:endParaRPr lang="fr-FR" sz="1200" b="1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6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68419" y="97647"/>
            <a:ext cx="1545721" cy="1563889"/>
            <a:chOff x="392437" y="-36944"/>
            <a:chExt cx="1545721" cy="1563889"/>
          </a:xfrm>
        </p:grpSpPr>
        <p:pic>
          <p:nvPicPr>
            <p:cNvPr id="8" name="Imag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86" y="-36944"/>
              <a:ext cx="1382424" cy="129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ZoneTexte 6"/>
            <p:cNvSpPr txBox="1">
              <a:spLocks noChangeArrowheads="1"/>
            </p:cNvSpPr>
            <p:nvPr/>
          </p:nvSpPr>
          <p:spPr bwMode="auto">
            <a:xfrm>
              <a:off x="392437" y="1065280"/>
              <a:ext cx="154572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fr-FR" altLang="fr-FR" sz="2400" dirty="0" err="1">
                  <a:latin typeface="Book Antiqua" panose="02040602050305030304" pitchFamily="18" charset="0"/>
                </a:rPr>
                <a:t>CoSSeN</a:t>
              </a:r>
              <a:endParaRPr lang="fr-FR" altLang="fr-FR" sz="2400" dirty="0">
                <a:latin typeface="Book Antiqua" panose="02040602050305030304" pitchFamily="18" charset="0"/>
              </a:endParaRPr>
            </a:p>
          </p:txBody>
        </p:sp>
      </p:grpSp>
      <p:sp>
        <p:nvSpPr>
          <p:cNvPr id="11" name="CustomShape 2"/>
          <p:cNvSpPr/>
          <p:nvPr/>
        </p:nvSpPr>
        <p:spPr>
          <a:xfrm>
            <a:off x="5081459" y="1726040"/>
            <a:ext cx="2145916" cy="549508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1629" b="0" strike="noStrike" spc="-1" dirty="0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Screening</a:t>
            </a:r>
            <a:endParaRPr lang="fr-FR" sz="1629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12" name="CustomShape 3"/>
          <p:cNvSpPr/>
          <p:nvPr/>
        </p:nvSpPr>
        <p:spPr>
          <a:xfrm>
            <a:off x="7984499" y="1724600"/>
            <a:ext cx="2062750" cy="543757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1629" b="0" strike="noStrike" spc="-1" dirty="0" err="1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Doubt</a:t>
            </a:r>
            <a:r>
              <a:rPr lang="fr-FR" sz="1629" b="0" strike="noStrike" spc="-1" dirty="0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 </a:t>
            </a:r>
            <a:r>
              <a:rPr lang="fr-FR" sz="1629" b="0" strike="noStrike" spc="-1" dirty="0" err="1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removal</a:t>
            </a:r>
            <a:endParaRPr lang="fr-FR" sz="1629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13" name="CustomShape 4"/>
          <p:cNvSpPr/>
          <p:nvPr/>
        </p:nvSpPr>
        <p:spPr>
          <a:xfrm>
            <a:off x="5081459" y="2973080"/>
            <a:ext cx="2145916" cy="557055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1629" b="0" strike="noStrike" spc="-1" dirty="0" err="1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Analysis</a:t>
            </a:r>
            <a:endParaRPr lang="fr-FR" sz="1629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14" name="CustomShape 5"/>
          <p:cNvSpPr/>
          <p:nvPr/>
        </p:nvSpPr>
        <p:spPr>
          <a:xfrm>
            <a:off x="2268059" y="2974160"/>
            <a:ext cx="2186194" cy="54807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1629" b="0" strike="noStrike" spc="-1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Validation</a:t>
            </a:r>
            <a:endParaRPr lang="fr-FR" sz="1629" b="0" strike="noStrike" spc="-1">
              <a:latin typeface="Book Antiqua" panose="02040602050305030304" pitchFamily="18" charset="0"/>
            </a:endParaRPr>
          </a:p>
        </p:txBody>
      </p:sp>
      <p:sp>
        <p:nvSpPr>
          <p:cNvPr id="15" name="CustomShape 6"/>
          <p:cNvSpPr/>
          <p:nvPr/>
        </p:nvSpPr>
        <p:spPr>
          <a:xfrm>
            <a:off x="2273818" y="4105280"/>
            <a:ext cx="2180227" cy="566399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1629" spc="-1" dirty="0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Opinion</a:t>
            </a:r>
            <a:endParaRPr lang="fr-FR" sz="1629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16" name="CustomShape 7"/>
          <p:cNvSpPr/>
          <p:nvPr/>
        </p:nvSpPr>
        <p:spPr>
          <a:xfrm>
            <a:off x="5078939" y="4101680"/>
            <a:ext cx="2148900" cy="604135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1629" b="0" strike="noStrike" spc="-1" dirty="0" err="1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Decision</a:t>
            </a:r>
            <a:endParaRPr lang="fr-FR" sz="1629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17" name="CustomShape 8"/>
          <p:cNvSpPr/>
          <p:nvPr/>
        </p:nvSpPr>
        <p:spPr>
          <a:xfrm>
            <a:off x="10086178" y="1976600"/>
            <a:ext cx="673909" cy="1424623"/>
          </a:xfrm>
          <a:prstGeom prst="curvedLeftArrow">
            <a:avLst>
              <a:gd name="adj1" fmla="val 17834"/>
              <a:gd name="adj2" fmla="val 50000"/>
              <a:gd name="adj3" fmla="val 25000"/>
            </a:avLst>
          </a:prstGeom>
          <a:solidFill>
            <a:srgbClr val="C03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FR">
              <a:latin typeface="Book Antiqua" panose="02040602050305030304" pitchFamily="18" charset="0"/>
            </a:endParaRPr>
          </a:p>
        </p:txBody>
      </p:sp>
      <p:sp>
        <p:nvSpPr>
          <p:cNvPr id="18" name="CustomShape 9"/>
          <p:cNvSpPr/>
          <p:nvPr/>
        </p:nvSpPr>
        <p:spPr>
          <a:xfrm>
            <a:off x="7349099" y="1890920"/>
            <a:ext cx="472892" cy="2343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3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FR">
              <a:latin typeface="Book Antiqua" panose="02040602050305030304" pitchFamily="18" charset="0"/>
            </a:endParaRPr>
          </a:p>
        </p:txBody>
      </p:sp>
      <p:sp>
        <p:nvSpPr>
          <p:cNvPr id="19" name="CustomShape 10"/>
          <p:cNvSpPr/>
          <p:nvPr/>
        </p:nvSpPr>
        <p:spPr>
          <a:xfrm>
            <a:off x="2286419" y="1723520"/>
            <a:ext cx="2167174" cy="541601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1629" b="0" strike="noStrike" spc="-1" dirty="0" err="1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Request</a:t>
            </a:r>
            <a:endParaRPr lang="fr-FR" sz="1629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20" name="CustomShape 11"/>
          <p:cNvSpPr/>
          <p:nvPr/>
        </p:nvSpPr>
        <p:spPr>
          <a:xfrm>
            <a:off x="5518499" y="3526957"/>
            <a:ext cx="1355276" cy="28895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980" b="1" strike="noStrike" spc="-1" dirty="0" err="1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CoSSeN</a:t>
            </a:r>
            <a:endParaRPr lang="fr-FR" sz="980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21" name="CustomShape 12"/>
          <p:cNvSpPr/>
          <p:nvPr/>
        </p:nvSpPr>
        <p:spPr>
          <a:xfrm>
            <a:off x="2642099" y="2275548"/>
            <a:ext cx="1483196" cy="312757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980" b="1" spc="-1" dirty="0" err="1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Nuclear</a:t>
            </a:r>
            <a:r>
              <a:rPr lang="fr-FR" sz="980" b="1" spc="-1" dirty="0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 </a:t>
            </a:r>
            <a:r>
              <a:rPr lang="fr-FR" sz="980" b="1" spc="-1" dirty="0" err="1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operator</a:t>
            </a:r>
            <a:endParaRPr lang="fr-FR" sz="980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22" name="CustomShape 13"/>
          <p:cNvSpPr/>
          <p:nvPr/>
        </p:nvSpPr>
        <p:spPr>
          <a:xfrm>
            <a:off x="2642099" y="3530135"/>
            <a:ext cx="1483196" cy="306994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980" b="1" strike="noStrike" spc="-1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CoSSeN</a:t>
            </a:r>
            <a:endParaRPr lang="fr-FR" sz="980" b="0" strike="noStrike" spc="-1">
              <a:latin typeface="Book Antiqua" panose="02040602050305030304" pitchFamily="18" charset="0"/>
            </a:endParaRPr>
          </a:p>
        </p:txBody>
      </p:sp>
      <p:sp>
        <p:nvSpPr>
          <p:cNvPr id="23" name="CustomShape 14"/>
          <p:cNvSpPr/>
          <p:nvPr/>
        </p:nvSpPr>
        <p:spPr>
          <a:xfrm>
            <a:off x="5518499" y="4706841"/>
            <a:ext cx="1355276" cy="28055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980" b="1" spc="-1" dirty="0" err="1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Nuclear</a:t>
            </a:r>
            <a:r>
              <a:rPr lang="fr-FR" sz="980" b="1" spc="-1" dirty="0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 </a:t>
            </a:r>
            <a:r>
              <a:rPr lang="fr-FR" sz="980" b="1" spc="-1" dirty="0" err="1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operator</a:t>
            </a:r>
            <a:endParaRPr lang="fr-FR" sz="980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24" name="CustomShape 15"/>
          <p:cNvSpPr/>
          <p:nvPr/>
        </p:nvSpPr>
        <p:spPr>
          <a:xfrm>
            <a:off x="5475751" y="2280453"/>
            <a:ext cx="1355276" cy="30191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980" b="1" strike="noStrike" spc="-1" dirty="0" err="1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CoSSeN</a:t>
            </a:r>
            <a:endParaRPr lang="fr-FR" sz="980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25" name="CustomShape 16"/>
          <p:cNvSpPr/>
          <p:nvPr/>
        </p:nvSpPr>
        <p:spPr>
          <a:xfrm>
            <a:off x="8304781" y="2279443"/>
            <a:ext cx="1400403" cy="30292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980" b="1" strike="noStrike" spc="-1" dirty="0" err="1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CoSSeN</a:t>
            </a:r>
            <a:endParaRPr lang="fr-FR" sz="980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26" name="CustomShape 17"/>
          <p:cNvSpPr/>
          <p:nvPr/>
        </p:nvSpPr>
        <p:spPr>
          <a:xfrm>
            <a:off x="7984499" y="4101680"/>
            <a:ext cx="2062750" cy="604135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1629" spc="-1" dirty="0" err="1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Appeal</a:t>
            </a:r>
            <a:endParaRPr lang="fr-FR" sz="1629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27" name="CustomShape 18"/>
          <p:cNvSpPr/>
          <p:nvPr/>
        </p:nvSpPr>
        <p:spPr>
          <a:xfrm>
            <a:off x="8327345" y="4706839"/>
            <a:ext cx="1400403" cy="280551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980" b="1" spc="-1" dirty="0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Ministry of </a:t>
            </a:r>
            <a:r>
              <a:rPr lang="fr-FR" sz="980" b="1" spc="-1" dirty="0" err="1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Energy</a:t>
            </a:r>
            <a:r>
              <a:rPr lang="fr-FR" sz="980" b="1" spc="-1" dirty="0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 </a:t>
            </a:r>
            <a:endParaRPr lang="fr-FR" sz="980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28" name="CustomShape 19"/>
          <p:cNvSpPr/>
          <p:nvPr/>
        </p:nvSpPr>
        <p:spPr>
          <a:xfrm>
            <a:off x="7286818" y="4338920"/>
            <a:ext cx="179013" cy="164241"/>
          </a:xfrm>
          <a:prstGeom prst="chevron">
            <a:avLst>
              <a:gd name="adj" fmla="val 50000"/>
            </a:avLst>
          </a:prstGeom>
          <a:solidFill>
            <a:srgbClr val="C03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FR">
              <a:latin typeface="Book Antiqua" panose="02040602050305030304" pitchFamily="18" charset="0"/>
            </a:endParaRPr>
          </a:p>
        </p:txBody>
      </p:sp>
      <p:sp>
        <p:nvSpPr>
          <p:cNvPr id="29" name="CustomShape 20"/>
          <p:cNvSpPr/>
          <p:nvPr/>
        </p:nvSpPr>
        <p:spPr>
          <a:xfrm>
            <a:off x="4545419" y="1890920"/>
            <a:ext cx="455364" cy="2343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3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FR">
              <a:latin typeface="Book Antiqua" panose="02040602050305030304" pitchFamily="18" charset="0"/>
            </a:endParaRPr>
          </a:p>
        </p:txBody>
      </p:sp>
      <p:sp>
        <p:nvSpPr>
          <p:cNvPr id="30" name="CustomShape 21"/>
          <p:cNvSpPr/>
          <p:nvPr/>
        </p:nvSpPr>
        <p:spPr>
          <a:xfrm>
            <a:off x="7719898" y="4338920"/>
            <a:ext cx="179013" cy="164241"/>
          </a:xfrm>
          <a:prstGeom prst="chevron">
            <a:avLst>
              <a:gd name="adj" fmla="val 50000"/>
            </a:avLst>
          </a:prstGeom>
          <a:solidFill>
            <a:srgbClr val="C03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FR">
              <a:latin typeface="Book Antiqua" panose="02040602050305030304" pitchFamily="18" charset="0"/>
            </a:endParaRPr>
          </a:p>
        </p:txBody>
      </p:sp>
      <p:sp>
        <p:nvSpPr>
          <p:cNvPr id="31" name="CustomShape 22"/>
          <p:cNvSpPr/>
          <p:nvPr/>
        </p:nvSpPr>
        <p:spPr>
          <a:xfrm>
            <a:off x="7517218" y="4338920"/>
            <a:ext cx="179013" cy="164241"/>
          </a:xfrm>
          <a:prstGeom prst="chevron">
            <a:avLst>
              <a:gd name="adj" fmla="val 50000"/>
            </a:avLst>
          </a:prstGeom>
          <a:solidFill>
            <a:srgbClr val="C03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FR">
              <a:latin typeface="Book Antiqua" panose="02040602050305030304" pitchFamily="18" charset="0"/>
            </a:endParaRPr>
          </a:p>
        </p:txBody>
      </p:sp>
      <p:sp>
        <p:nvSpPr>
          <p:cNvPr id="32" name="CustomShape 24"/>
          <p:cNvSpPr/>
          <p:nvPr/>
        </p:nvSpPr>
        <p:spPr>
          <a:xfrm flipH="1">
            <a:off x="1332419" y="3247040"/>
            <a:ext cx="729104" cy="1422826"/>
          </a:xfrm>
          <a:prstGeom prst="curvedLeftArrow">
            <a:avLst>
              <a:gd name="adj1" fmla="val 13215"/>
              <a:gd name="adj2" fmla="val 50000"/>
              <a:gd name="adj3" fmla="val 25000"/>
            </a:avLst>
          </a:prstGeom>
          <a:solidFill>
            <a:srgbClr val="C03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FR">
              <a:latin typeface="Book Antiqua" panose="02040602050305030304" pitchFamily="18" charset="0"/>
            </a:endParaRPr>
          </a:p>
        </p:txBody>
      </p:sp>
      <p:sp>
        <p:nvSpPr>
          <p:cNvPr id="33" name="CustomShape 25"/>
          <p:cNvSpPr/>
          <p:nvPr/>
        </p:nvSpPr>
        <p:spPr>
          <a:xfrm flipH="1">
            <a:off x="4476298" y="3138680"/>
            <a:ext cx="485945" cy="22713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3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FR">
              <a:latin typeface="Book Antiqua" panose="02040602050305030304" pitchFamily="18" charset="0"/>
            </a:endParaRPr>
          </a:p>
        </p:txBody>
      </p:sp>
      <p:sp>
        <p:nvSpPr>
          <p:cNvPr id="34" name="CustomShape 27"/>
          <p:cNvSpPr/>
          <p:nvPr/>
        </p:nvSpPr>
        <p:spPr>
          <a:xfrm>
            <a:off x="7984499" y="2973080"/>
            <a:ext cx="2062750" cy="543757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1629" b="0" strike="noStrike" spc="-1" dirty="0" err="1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Further</a:t>
            </a:r>
            <a:r>
              <a:rPr lang="fr-FR" sz="1629" b="0" strike="noStrike" spc="-1" dirty="0" smtClean="0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 information</a:t>
            </a:r>
            <a:endParaRPr lang="fr-FR" sz="1629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36" name="CustomShape 29"/>
          <p:cNvSpPr/>
          <p:nvPr/>
        </p:nvSpPr>
        <p:spPr>
          <a:xfrm flipH="1">
            <a:off x="7333618" y="3138680"/>
            <a:ext cx="485945" cy="22713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3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FR">
              <a:latin typeface="Book Antiqua" panose="02040602050305030304" pitchFamily="18" charset="0"/>
            </a:endParaRPr>
          </a:p>
        </p:txBody>
      </p:sp>
      <p:sp>
        <p:nvSpPr>
          <p:cNvPr id="37" name="CustomShape 30"/>
          <p:cNvSpPr/>
          <p:nvPr/>
        </p:nvSpPr>
        <p:spPr>
          <a:xfrm>
            <a:off x="4505459" y="4303640"/>
            <a:ext cx="455364" cy="2343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3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FR">
              <a:latin typeface="Book Antiqua" panose="02040602050305030304" pitchFamily="18" charset="0"/>
            </a:endParaRPr>
          </a:p>
        </p:txBody>
      </p:sp>
      <p:sp>
        <p:nvSpPr>
          <p:cNvPr id="39" name="Titre 1"/>
          <p:cNvSpPr txBox="1">
            <a:spLocks/>
          </p:cNvSpPr>
          <p:nvPr/>
        </p:nvSpPr>
        <p:spPr>
          <a:xfrm>
            <a:off x="2277024" y="-25630"/>
            <a:ext cx="9901518" cy="13255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3600" spc="1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The stages of access control</a:t>
            </a:r>
            <a:endParaRPr lang="en-US" sz="3600" spc="100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0" name="Espace réservé du numéro de diapositive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6</a:t>
            </a:fld>
            <a:endParaRPr lang="fr-FR"/>
          </a:p>
        </p:txBody>
      </p:sp>
      <p:sp>
        <p:nvSpPr>
          <p:cNvPr id="41" name="CustomShape 11"/>
          <p:cNvSpPr/>
          <p:nvPr/>
        </p:nvSpPr>
        <p:spPr>
          <a:xfrm>
            <a:off x="8327345" y="3526957"/>
            <a:ext cx="1355276" cy="28895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980" b="1" strike="noStrike" spc="-1" dirty="0" err="1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CoSSeN</a:t>
            </a:r>
            <a:endParaRPr lang="fr-FR" sz="980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081382" y="5172765"/>
            <a:ext cx="49023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err="1" smtClean="0">
                <a:latin typeface="Book Antiqua" panose="02040602050305030304" pitchFamily="18" charset="0"/>
              </a:rPr>
              <a:t>Legend</a:t>
            </a:r>
            <a:r>
              <a:rPr lang="fr-FR" dirty="0" smtClean="0">
                <a:latin typeface="Book Antiqua" panose="02040602050305030304" pitchFamily="18" charset="0"/>
              </a:rPr>
              <a:t> :   	</a:t>
            </a:r>
            <a:r>
              <a:rPr lang="fr-FR" sz="2000" dirty="0" err="1" smtClean="0">
                <a:latin typeface="Book Antiqua" panose="02040602050305030304" pitchFamily="18" charset="0"/>
              </a:rPr>
              <a:t>Operator</a:t>
            </a:r>
            <a:endParaRPr lang="fr-FR" sz="2000" dirty="0" smtClean="0"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>
                <a:latin typeface="Book Antiqua" panose="02040602050305030304" pitchFamily="18" charset="0"/>
              </a:rPr>
              <a:t>	</a:t>
            </a:r>
            <a:r>
              <a:rPr lang="fr-FR" dirty="0" smtClean="0">
                <a:latin typeface="Book Antiqua" panose="02040602050305030304" pitchFamily="18" charset="0"/>
              </a:rPr>
              <a:t> 	</a:t>
            </a:r>
            <a:r>
              <a:rPr lang="fr-FR" sz="2000" dirty="0" err="1" smtClean="0">
                <a:latin typeface="Book Antiqua" panose="02040602050305030304" pitchFamily="18" charset="0"/>
              </a:rPr>
              <a:t>CoSSeN</a:t>
            </a:r>
            <a:endParaRPr lang="fr-FR" sz="2000" dirty="0" smtClean="0"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>
                <a:latin typeface="Book Antiqua" panose="02040602050305030304" pitchFamily="18" charset="0"/>
              </a:rPr>
              <a:t>	</a:t>
            </a:r>
            <a:r>
              <a:rPr lang="fr-FR" dirty="0" smtClean="0">
                <a:latin typeface="Book Antiqua" panose="02040602050305030304" pitchFamily="18" charset="0"/>
              </a:rPr>
              <a:t> 	</a:t>
            </a:r>
            <a:r>
              <a:rPr lang="fr-FR" sz="2000" dirty="0" smtClean="0">
                <a:latin typeface="Book Antiqua" panose="02040602050305030304" pitchFamily="18" charset="0"/>
              </a:rPr>
              <a:t>Ministry of </a:t>
            </a:r>
            <a:r>
              <a:rPr lang="fr-FR" sz="2000" dirty="0" err="1">
                <a:latin typeface="Book Antiqua" panose="02040602050305030304" pitchFamily="18" charset="0"/>
              </a:rPr>
              <a:t>E</a:t>
            </a:r>
            <a:r>
              <a:rPr lang="fr-FR" sz="2000" dirty="0" err="1" smtClean="0">
                <a:latin typeface="Book Antiqua" panose="02040602050305030304" pitchFamily="18" charset="0"/>
              </a:rPr>
              <a:t>nergy</a:t>
            </a:r>
            <a:endParaRPr lang="fr-FR" sz="2000" dirty="0">
              <a:latin typeface="Book Antiqua" panose="02040602050305030304" pitchFamily="18" charset="0"/>
            </a:endParaRPr>
          </a:p>
        </p:txBody>
      </p:sp>
      <p:sp>
        <p:nvSpPr>
          <p:cNvPr id="42" name="CustomShape 13"/>
          <p:cNvSpPr/>
          <p:nvPr/>
        </p:nvSpPr>
        <p:spPr>
          <a:xfrm>
            <a:off x="2642099" y="4680397"/>
            <a:ext cx="1483196" cy="306994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980" b="1" strike="noStrike" spc="-1">
                <a:solidFill>
                  <a:srgbClr val="FFFFFF"/>
                </a:solidFill>
                <a:latin typeface="Book Antiqua" panose="02040602050305030304" pitchFamily="18" charset="0"/>
                <a:ea typeface="DejaVu Sans"/>
              </a:rPr>
              <a:t>CoSSeN</a:t>
            </a:r>
            <a:endParaRPr lang="fr-FR" sz="980" b="0" strike="noStrike" spc="-1">
              <a:latin typeface="Book Antiqua" panose="02040602050305030304" pitchFamily="18" charset="0"/>
            </a:endParaRPr>
          </a:p>
        </p:txBody>
      </p:sp>
      <p:sp>
        <p:nvSpPr>
          <p:cNvPr id="43" name="CustomShape 6"/>
          <p:cNvSpPr/>
          <p:nvPr/>
        </p:nvSpPr>
        <p:spPr>
          <a:xfrm>
            <a:off x="5221985" y="5359093"/>
            <a:ext cx="734811" cy="281805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endParaRPr lang="fr-FR" sz="1629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5221985" y="5760548"/>
            <a:ext cx="734811" cy="281805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endParaRPr lang="fr-FR" sz="1629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5221985" y="6181865"/>
            <a:ext cx="734811" cy="281805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endParaRPr lang="fr-FR" sz="1629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47" name="CustomShape 10"/>
          <p:cNvSpPr/>
          <p:nvPr/>
        </p:nvSpPr>
        <p:spPr>
          <a:xfrm>
            <a:off x="4081382" y="5164417"/>
            <a:ext cx="4376818" cy="136753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73080" tIns="36720" rIns="73080" bIns="3672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endParaRPr lang="fr-FR" sz="1629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44" name="8"/>
          <p:cNvSpPr txBox="1"/>
          <p:nvPr/>
        </p:nvSpPr>
        <p:spPr>
          <a:xfrm>
            <a:off x="5226483" y="6508142"/>
            <a:ext cx="1749512" cy="2940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">
            <a:solidFill>
              <a:srgbClr val="FF0000"/>
            </a:solidFill>
            <a:prstDash val="solid"/>
          </a:ln>
        </p:spPr>
        <p:txBody>
          <a:bodyPr vert="horz" wrap="none" lIns="91440" tIns="45720" rIns="91440" bIns="45720" compatLnSpc="0">
            <a:noAutofit/>
          </a:bodyPr>
          <a:lstStyle/>
          <a:p>
            <a:pPr algn="ctr">
              <a:spcBef>
                <a:spcPts val="1400"/>
              </a:spcBef>
              <a:spcAft>
                <a:spcPts val="0"/>
              </a:spcAft>
            </a:pPr>
            <a:r>
              <a:rPr lang="fr-FR" sz="1400" b="1" kern="15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RESTRICTED</a:t>
            </a:r>
            <a:endParaRPr lang="fr-FR" sz="1200" b="1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97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3448420813"/>
              </p:ext>
            </p:extLst>
          </p:nvPr>
        </p:nvGraphicFramePr>
        <p:xfrm>
          <a:off x="228000" y="875618"/>
          <a:ext cx="11736000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2277024" y="-25630"/>
            <a:ext cx="9901518" cy="13255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3600" spc="1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Statistics 2019</a:t>
            </a:r>
            <a:endParaRPr lang="en-US" sz="3600" spc="100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653308" y="5412151"/>
            <a:ext cx="1487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>
                <a:latin typeface="Book Antiqua" panose="02040602050305030304" pitchFamily="18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Number</a:t>
            </a:r>
            <a:r>
              <a:rPr lang="fr-FR" dirty="0" smtClean="0">
                <a:latin typeface="Book Antiqua" panose="02040602050305030304" pitchFamily="18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 of</a:t>
            </a:r>
          </a:p>
          <a:p>
            <a:pPr algn="ctr"/>
            <a:r>
              <a:rPr lang="fr-FR" dirty="0" err="1" smtClean="0">
                <a:latin typeface="Book Antiqua" panose="02040602050305030304" pitchFamily="18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requests</a:t>
            </a:r>
            <a:endParaRPr lang="fr-FR" dirty="0">
              <a:latin typeface="Book Antiqua" panose="02040602050305030304" pitchFamily="18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581400" y="5273652"/>
            <a:ext cx="1535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ook Antiqua" panose="02040602050305030304" pitchFamily="18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R</a:t>
            </a:r>
            <a:r>
              <a:rPr lang="fr-FR" dirty="0" smtClean="0">
                <a:latin typeface="Book Antiqua" panose="02040602050305030304" pitchFamily="18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egistrations</a:t>
            </a:r>
          </a:p>
          <a:p>
            <a:pPr algn="ctr"/>
            <a:r>
              <a:rPr lang="fr-FR" dirty="0" smtClean="0">
                <a:latin typeface="Book Antiqua" panose="02040602050305030304" pitchFamily="18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in </a:t>
            </a:r>
            <a:r>
              <a:rPr lang="fr-FR" dirty="0" err="1" smtClean="0">
                <a:latin typeface="Book Antiqua" panose="02040602050305030304" pitchFamily="18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ACCReD</a:t>
            </a:r>
            <a:endParaRPr lang="fr-FR" dirty="0">
              <a:latin typeface="Book Antiqua" panose="02040602050305030304" pitchFamily="18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557982" y="5273651"/>
            <a:ext cx="1539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ook Antiqua" panose="02040602050305030304" pitchFamily="18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R</a:t>
            </a:r>
            <a:r>
              <a:rPr lang="fr-FR" dirty="0" smtClean="0">
                <a:latin typeface="Book Antiqua" panose="02040602050305030304" pitchFamily="18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egistrations</a:t>
            </a:r>
          </a:p>
          <a:p>
            <a:pPr algn="ctr"/>
            <a:r>
              <a:rPr lang="fr-FR" dirty="0" smtClean="0">
                <a:latin typeface="Book Antiqua" panose="02040602050305030304" pitchFamily="18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in TAJ</a:t>
            </a:r>
            <a:endParaRPr lang="fr-FR" dirty="0">
              <a:latin typeface="Book Antiqua" panose="02040602050305030304" pitchFamily="18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502107" y="5273651"/>
            <a:ext cx="1539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latin typeface="Book Antiqua" panose="02040602050305030304" pitchFamily="18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N</a:t>
            </a:r>
            <a:r>
              <a:rPr lang="fr-FR" dirty="0" err="1" smtClean="0">
                <a:latin typeface="Book Antiqua" panose="02040602050305030304" pitchFamily="18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egative</a:t>
            </a:r>
            <a:r>
              <a:rPr lang="fr-FR" dirty="0" smtClean="0">
                <a:latin typeface="Book Antiqua" panose="02040602050305030304" pitchFamily="18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 opinions</a:t>
            </a:r>
            <a:endParaRPr lang="fr-FR" dirty="0">
              <a:latin typeface="Book Antiqua" panose="02040602050305030304" pitchFamily="18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446232" y="5273651"/>
            <a:ext cx="1539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>
                <a:latin typeface="Book Antiqua" panose="02040602050305030304" pitchFamily="18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Hierarchical</a:t>
            </a:r>
            <a:endParaRPr lang="fr-FR" dirty="0" smtClean="0">
              <a:latin typeface="Book Antiqua" panose="02040602050305030304" pitchFamily="18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  <a:p>
            <a:pPr algn="ctr"/>
            <a:r>
              <a:rPr lang="fr-FR" dirty="0" err="1" smtClean="0">
                <a:latin typeface="Book Antiqua" panose="02040602050305030304" pitchFamily="18" charset="0"/>
                <a:ea typeface="Source Sans Pro Light" panose="020B0403030403020204" pitchFamily="34" charset="0"/>
                <a:cs typeface="Liberation Serif" panose="02020603050405020304" pitchFamily="18" charset="0"/>
              </a:rPr>
              <a:t>appeals</a:t>
            </a:r>
            <a:endParaRPr lang="fr-FR" dirty="0">
              <a:latin typeface="Book Antiqua" panose="02040602050305030304" pitchFamily="18" charset="0"/>
              <a:ea typeface="Source Sans Pro Light" panose="020B0403030403020204" pitchFamily="34" charset="0"/>
              <a:cs typeface="Liberation Serif" panose="02020603050405020304" pitchFamily="18" charset="0"/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65550" y="52285"/>
            <a:ext cx="791308" cy="870955"/>
            <a:chOff x="392437" y="-36944"/>
            <a:chExt cx="1545721" cy="1616262"/>
          </a:xfrm>
        </p:grpSpPr>
        <p:pic>
          <p:nvPicPr>
            <p:cNvPr id="1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86" y="-36944"/>
              <a:ext cx="1382424" cy="129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ZoneTexte 6"/>
            <p:cNvSpPr txBox="1">
              <a:spLocks noChangeArrowheads="1"/>
            </p:cNvSpPr>
            <p:nvPr/>
          </p:nvSpPr>
          <p:spPr bwMode="auto">
            <a:xfrm>
              <a:off x="392437" y="1065281"/>
              <a:ext cx="1545721" cy="51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fr-FR" altLang="fr-FR" sz="1200" dirty="0" err="1">
                  <a:latin typeface="Book Antiqua" panose="02040602050305030304" pitchFamily="18" charset="0"/>
                </a:rPr>
                <a:t>CoSSeN</a:t>
              </a:r>
              <a:endParaRPr lang="fr-FR" altLang="fr-FR" sz="1200" dirty="0">
                <a:latin typeface="Book Antiqua" panose="02040602050305030304" pitchFamily="18" charset="0"/>
              </a:endParaRPr>
            </a:p>
          </p:txBody>
        </p:sp>
      </p:grp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7</a:t>
            </a:fld>
            <a:endParaRPr lang="fr-FR"/>
          </a:p>
        </p:txBody>
      </p:sp>
      <p:sp>
        <p:nvSpPr>
          <p:cNvPr id="19" name="8"/>
          <p:cNvSpPr txBox="1"/>
          <p:nvPr/>
        </p:nvSpPr>
        <p:spPr>
          <a:xfrm>
            <a:off x="5226483" y="6508142"/>
            <a:ext cx="1749512" cy="2940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">
            <a:solidFill>
              <a:srgbClr val="FF0000"/>
            </a:solidFill>
            <a:prstDash val="solid"/>
          </a:ln>
        </p:spPr>
        <p:txBody>
          <a:bodyPr vert="horz" wrap="none" lIns="91440" tIns="45720" rIns="91440" bIns="45720" compatLnSpc="0">
            <a:noAutofit/>
          </a:bodyPr>
          <a:lstStyle/>
          <a:p>
            <a:pPr algn="ctr">
              <a:spcBef>
                <a:spcPts val="1400"/>
              </a:spcBef>
              <a:spcAft>
                <a:spcPts val="0"/>
              </a:spcAft>
            </a:pPr>
            <a:r>
              <a:rPr lang="fr-FR" sz="1400" b="1" kern="15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RESTRICTED</a:t>
            </a:r>
            <a:endParaRPr lang="fr-FR" sz="1200" b="1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6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à coins arrondis 19"/>
          <p:cNvSpPr/>
          <p:nvPr/>
        </p:nvSpPr>
        <p:spPr>
          <a:xfrm>
            <a:off x="2195376" y="5000386"/>
            <a:ext cx="7660888" cy="15862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2195376" y="3184556"/>
            <a:ext cx="7660888" cy="16082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195376" y="1407449"/>
            <a:ext cx="7660888" cy="15611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308423" y="1679639"/>
            <a:ext cx="4886591" cy="13907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spc="1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Administrative investigations = essentials to protect internal security and public safety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68419" y="97647"/>
            <a:ext cx="1545721" cy="1563889"/>
            <a:chOff x="392437" y="-36944"/>
            <a:chExt cx="1545721" cy="1563889"/>
          </a:xfrm>
        </p:grpSpPr>
        <p:pic>
          <p:nvPicPr>
            <p:cNvPr id="9" name="Imag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86" y="-36944"/>
              <a:ext cx="1382424" cy="129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ZoneTexte 6"/>
            <p:cNvSpPr txBox="1">
              <a:spLocks noChangeArrowheads="1"/>
            </p:cNvSpPr>
            <p:nvPr/>
          </p:nvSpPr>
          <p:spPr bwMode="auto">
            <a:xfrm>
              <a:off x="392437" y="1065280"/>
              <a:ext cx="154572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fr-FR" altLang="fr-FR" sz="2400" dirty="0" err="1">
                  <a:latin typeface="Book Antiqua" panose="02040602050305030304" pitchFamily="18" charset="0"/>
                </a:rPr>
                <a:t>CoSSeN</a:t>
              </a:r>
              <a:endParaRPr lang="fr-FR" altLang="fr-FR" sz="2400" dirty="0">
                <a:latin typeface="Book Antiqua" panose="02040602050305030304" pitchFamily="18" charset="0"/>
              </a:endParaRPr>
            </a:p>
          </p:txBody>
        </p:sp>
      </p:grpSp>
      <p:sp>
        <p:nvSpPr>
          <p:cNvPr id="11" name="Titre 1"/>
          <p:cNvSpPr txBox="1">
            <a:spLocks/>
          </p:cNvSpPr>
          <p:nvPr/>
        </p:nvSpPr>
        <p:spPr>
          <a:xfrm>
            <a:off x="8202865" y="43674"/>
            <a:ext cx="3848458" cy="13255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3600" spc="1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Conclusion</a:t>
            </a:r>
            <a:endParaRPr lang="en-US" sz="3600" spc="100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Espace réservé du contenu 6"/>
          <p:cNvSpPr txBox="1">
            <a:spLocks/>
          </p:cNvSpPr>
          <p:nvPr/>
        </p:nvSpPr>
        <p:spPr>
          <a:xfrm>
            <a:off x="4368394" y="3816861"/>
            <a:ext cx="4826620" cy="938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spc="1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A system regulated by the law</a:t>
            </a:r>
          </a:p>
        </p:txBody>
      </p:sp>
      <p:sp>
        <p:nvSpPr>
          <p:cNvPr id="13" name="Espace réservé du contenu 6"/>
          <p:cNvSpPr txBox="1">
            <a:spLocks/>
          </p:cNvSpPr>
          <p:nvPr/>
        </p:nvSpPr>
        <p:spPr>
          <a:xfrm>
            <a:off x="4368394" y="5486736"/>
            <a:ext cx="5280309" cy="9381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spc="100" dirty="0">
                <a:latin typeface="Book Antiqua" panose="02040602050305030304" pitchFamily="18" charset="0"/>
                <a:ea typeface="Source Sans Pro Light" panose="020B0403030403020204" pitchFamily="34" charset="0"/>
              </a:rPr>
              <a:t>A</a:t>
            </a:r>
            <a:r>
              <a:rPr lang="en-US" sz="2400" spc="100" dirty="0" smtClean="0">
                <a:latin typeface="Book Antiqua" panose="02040602050305030304" pitchFamily="18" charset="0"/>
                <a:ea typeface="Source Sans Pro Light" panose="020B0403030403020204" pitchFamily="34" charset="0"/>
              </a:rPr>
              <a:t> system that reassures and satisfies the French nuclear groups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889" b="96000" l="3111" r="89778">
                        <a14:foregroundMark x1="55111" y1="9778" x2="55111" y2="9778"/>
                        <a14:foregroundMark x1="57778" y1="23556" x2="57778" y2="23556"/>
                        <a14:foregroundMark x1="66667" y1="79111" x2="66667" y2="79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827" y="1507349"/>
            <a:ext cx="1453754" cy="145375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369" y="3184556"/>
            <a:ext cx="1646464" cy="164646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676" b="99087" l="2174" r="96087">
                        <a14:foregroundMark x1="30000" y1="36530" x2="30000" y2="36530"/>
                        <a14:foregroundMark x1="23043" y1="20091" x2="23043" y2="20091"/>
                        <a14:foregroundMark x1="32609" y1="19635" x2="32609" y2="19635"/>
                        <a14:foregroundMark x1="40870" y1="24658" x2="40870" y2="24658"/>
                        <a14:foregroundMark x1="49130" y1="23744" x2="49130" y2="23744"/>
                        <a14:foregroundMark x1="56087" y1="24658" x2="56087" y2="24658"/>
                        <a14:foregroundMark x1="56522" y1="36073" x2="56522" y2="36073"/>
                        <a14:foregroundMark x1="52609" y1="52055" x2="52609" y2="52055"/>
                        <a14:foregroundMark x1="64348" y1="78082" x2="64348" y2="78082"/>
                        <a14:foregroundMark x1="63913" y1="87671" x2="63913" y2="87671"/>
                        <a14:foregroundMark x1="41304" y1="87671" x2="41304" y2="87671"/>
                        <a14:foregroundMark x1="39565" y1="91781" x2="39565" y2="91781"/>
                        <a14:foregroundMark x1="34348" y1="87215" x2="34348" y2="87215"/>
                        <a14:foregroundMark x1="40870" y1="83562" x2="40870" y2="83562"/>
                        <a14:foregroundMark x1="35217" y1="62100" x2="35217" y2="62100"/>
                        <a14:foregroundMark x1="31304" y1="66210" x2="31304" y2="66210"/>
                        <a14:foregroundMark x1="32174" y1="73973" x2="32174" y2="73973"/>
                        <a14:foregroundMark x1="26522" y1="61644" x2="26522" y2="616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827" y="5000386"/>
            <a:ext cx="1545006" cy="1471115"/>
          </a:xfrm>
          <a:prstGeom prst="rect">
            <a:avLst/>
          </a:prstGeom>
        </p:spPr>
      </p:pic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8</a:t>
            </a:fld>
            <a:endParaRPr lang="fr-FR"/>
          </a:p>
        </p:txBody>
      </p:sp>
      <p:sp>
        <p:nvSpPr>
          <p:cNvPr id="18" name="8"/>
          <p:cNvSpPr txBox="1"/>
          <p:nvPr/>
        </p:nvSpPr>
        <p:spPr>
          <a:xfrm>
            <a:off x="5226483" y="6508142"/>
            <a:ext cx="1749512" cy="2940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">
            <a:solidFill>
              <a:srgbClr val="FF0000"/>
            </a:solidFill>
            <a:prstDash val="solid"/>
          </a:ln>
        </p:spPr>
        <p:txBody>
          <a:bodyPr vert="horz" wrap="none" lIns="91440" tIns="45720" rIns="91440" bIns="45720" compatLnSpc="0">
            <a:noAutofit/>
          </a:bodyPr>
          <a:lstStyle/>
          <a:p>
            <a:pPr algn="ctr">
              <a:spcBef>
                <a:spcPts val="1400"/>
              </a:spcBef>
              <a:spcAft>
                <a:spcPts val="0"/>
              </a:spcAft>
            </a:pPr>
            <a:r>
              <a:rPr lang="fr-FR" sz="1400" b="1" kern="15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RESTRICTED</a:t>
            </a:r>
            <a:endParaRPr lang="fr-FR" sz="1200" b="1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51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569" y="-463419"/>
            <a:ext cx="4682577" cy="6258337"/>
          </a:xfrm>
          <a:prstGeom prst="rect">
            <a:avLst/>
          </a:prstGeom>
        </p:spPr>
      </p:pic>
      <p:pic>
        <p:nvPicPr>
          <p:cNvPr id="2050" name="Imag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e 1"/>
          <p:cNvGrpSpPr/>
          <p:nvPr/>
        </p:nvGrpSpPr>
        <p:grpSpPr>
          <a:xfrm>
            <a:off x="392437" y="-36944"/>
            <a:ext cx="1545721" cy="1563889"/>
            <a:chOff x="392437" y="-36944"/>
            <a:chExt cx="1545721" cy="1563889"/>
          </a:xfrm>
        </p:grpSpPr>
        <p:pic>
          <p:nvPicPr>
            <p:cNvPr id="2051" name="Imag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86" y="-36944"/>
              <a:ext cx="1382424" cy="129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2" name="ZoneTexte 6"/>
            <p:cNvSpPr txBox="1">
              <a:spLocks noChangeArrowheads="1"/>
            </p:cNvSpPr>
            <p:nvPr/>
          </p:nvSpPr>
          <p:spPr bwMode="auto">
            <a:xfrm>
              <a:off x="392437" y="1065280"/>
              <a:ext cx="154572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fr-FR" altLang="fr-FR" sz="2400" dirty="0" err="1">
                  <a:latin typeface="Book Antiqua" panose="02040602050305030304" pitchFamily="18" charset="0"/>
                </a:rPr>
                <a:t>CoSSeN</a:t>
              </a:r>
              <a:endParaRPr lang="fr-FR" altLang="fr-FR" sz="2400" dirty="0">
                <a:latin typeface="Book Antiqua" panose="02040602050305030304" pitchFamily="18" charset="0"/>
              </a:endParaRP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7427584" y="1526945"/>
            <a:ext cx="490902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000" b="1" spc="6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Co</a:t>
            </a:r>
            <a:r>
              <a:rPr lang="fr-FR" sz="2000" spc="600" dirty="0" smtClean="0">
                <a:latin typeface="Book Antiqua" panose="02040602050305030304" pitchFamily="18" charset="0"/>
              </a:rPr>
              <a:t>mmandement</a:t>
            </a:r>
          </a:p>
          <a:p>
            <a:pPr>
              <a:defRPr/>
            </a:pPr>
            <a:r>
              <a:rPr lang="fr-FR" sz="2000" b="1" spc="6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S</a:t>
            </a:r>
            <a:r>
              <a:rPr lang="fr-FR" sz="2000" spc="600" dirty="0" smtClean="0">
                <a:latin typeface="Book Antiqua" panose="02040602050305030304" pitchFamily="18" charset="0"/>
              </a:rPr>
              <a:t>pécialisé pour la</a:t>
            </a:r>
          </a:p>
          <a:p>
            <a:pPr>
              <a:defRPr/>
            </a:pPr>
            <a:r>
              <a:rPr lang="fr-FR" sz="2000" b="1" spc="6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Sé</a:t>
            </a:r>
            <a:r>
              <a:rPr lang="fr-FR" sz="2000" spc="600" dirty="0" smtClean="0">
                <a:latin typeface="Book Antiqua" panose="02040602050305030304" pitchFamily="18" charset="0"/>
              </a:rPr>
              <a:t>curité</a:t>
            </a:r>
          </a:p>
          <a:p>
            <a:pPr>
              <a:defRPr/>
            </a:pPr>
            <a:r>
              <a:rPr lang="fr-FR" sz="2000" b="1" spc="6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N</a:t>
            </a:r>
            <a:r>
              <a:rPr lang="fr-FR" sz="2000" spc="600" dirty="0" smtClean="0">
                <a:latin typeface="Book Antiqua" panose="02040602050305030304" pitchFamily="18" charset="0"/>
              </a:rPr>
              <a:t>ucléaire</a:t>
            </a:r>
          </a:p>
          <a:p>
            <a:pPr>
              <a:defRPr/>
            </a:pPr>
            <a:r>
              <a:rPr lang="fr-FR" sz="1600" i="1" spc="600" dirty="0" err="1" smtClean="0">
                <a:latin typeface="Book Antiqua" panose="02040602050305030304" pitchFamily="18" charset="0"/>
              </a:rPr>
              <a:t>Specialized</a:t>
            </a:r>
            <a:r>
              <a:rPr lang="fr-FR" sz="1600" i="1" spc="600" dirty="0" smtClean="0">
                <a:latin typeface="Book Antiqua" panose="02040602050305030304" pitchFamily="18" charset="0"/>
              </a:rPr>
              <a:t> Command For</a:t>
            </a:r>
          </a:p>
          <a:p>
            <a:pPr>
              <a:defRPr/>
            </a:pPr>
            <a:r>
              <a:rPr lang="fr-FR" sz="1600" i="1" spc="600" dirty="0" err="1" smtClean="0">
                <a:latin typeface="Book Antiqua" panose="02040602050305030304" pitchFamily="18" charset="0"/>
              </a:rPr>
              <a:t>Nuclear</a:t>
            </a:r>
            <a:r>
              <a:rPr lang="fr-FR" sz="1600" i="1" spc="600" dirty="0" smtClean="0">
                <a:latin typeface="Book Antiqua" panose="02040602050305030304" pitchFamily="18" charset="0"/>
              </a:rPr>
              <a:t> Security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9321-6A98-48FF-8C93-B2FCCF92A66B}" type="slidenum">
              <a:rPr lang="fr-FR" smtClean="0"/>
              <a:t>9</a:t>
            </a:fld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6442238" y="396786"/>
            <a:ext cx="4977876" cy="1325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pc="1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Any Questions ?</a:t>
            </a:r>
            <a:endParaRPr lang="en-US" spc="100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8"/>
          <p:cNvSpPr txBox="1"/>
          <p:nvPr/>
        </p:nvSpPr>
        <p:spPr>
          <a:xfrm>
            <a:off x="5226483" y="6508142"/>
            <a:ext cx="1749512" cy="2940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">
            <a:solidFill>
              <a:srgbClr val="FF0000"/>
            </a:solidFill>
            <a:prstDash val="solid"/>
          </a:ln>
        </p:spPr>
        <p:txBody>
          <a:bodyPr vert="horz" wrap="none" lIns="91440" tIns="45720" rIns="91440" bIns="45720" compatLnSpc="0">
            <a:noAutofit/>
          </a:bodyPr>
          <a:lstStyle/>
          <a:p>
            <a:pPr algn="ctr">
              <a:spcBef>
                <a:spcPts val="1400"/>
              </a:spcBef>
              <a:spcAft>
                <a:spcPts val="0"/>
              </a:spcAft>
            </a:pPr>
            <a:r>
              <a:rPr lang="fr-FR" sz="1400" b="1" kern="15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RESTRICTED</a:t>
            </a:r>
            <a:endParaRPr lang="fr-FR" sz="1200" b="1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7211" y="3436144"/>
            <a:ext cx="4564210" cy="105049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842" y="3577025"/>
            <a:ext cx="521158" cy="52348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1920" y="4443058"/>
            <a:ext cx="5340559" cy="37798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21975" y="4811919"/>
            <a:ext cx="4170025" cy="49991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790" y="4841326"/>
            <a:ext cx="454948" cy="45494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19902" y="5374768"/>
            <a:ext cx="2121592" cy="499915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54" y="5377040"/>
            <a:ext cx="462481" cy="462481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995" y="4339525"/>
            <a:ext cx="451589" cy="4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9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320</Words>
  <Application>Microsoft Office PowerPoint</Application>
  <PresentationFormat>Grand écran</PresentationFormat>
  <Paragraphs>125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21" baseType="lpstr">
      <vt:lpstr>Arial</vt:lpstr>
      <vt:lpstr>Book Antiqua</vt:lpstr>
      <vt:lpstr>Calibri</vt:lpstr>
      <vt:lpstr>Calibri Light</vt:lpstr>
      <vt:lpstr>DejaVu Sans</vt:lpstr>
      <vt:lpstr>Liberation Serif</vt:lpstr>
      <vt:lpstr>Source Sans Pro</vt:lpstr>
      <vt:lpstr>Source Sans Pro Light</vt:lpstr>
      <vt:lpstr>Times New Roman</vt:lpstr>
      <vt:lpstr>Wingdings</vt:lpstr>
      <vt:lpstr>1_Conception personnalisée</vt:lpstr>
      <vt:lpstr>Office Theme</vt:lpstr>
      <vt:lpstr>Présentation PowerPoint</vt:lpstr>
      <vt:lpstr>Improve coordination of security actors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DSIC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samia.basille</dc:creator>
  <cp:lastModifiedBy>PCJR COSSEN</cp:lastModifiedBy>
  <cp:revision>193</cp:revision>
  <cp:lastPrinted>2019-12-20T07:54:16Z</cp:lastPrinted>
  <dcterms:created xsi:type="dcterms:W3CDTF">2017-10-10T11:55:08Z</dcterms:created>
  <dcterms:modified xsi:type="dcterms:W3CDTF">2019-12-20T11:38:48Z</dcterms:modified>
</cp:coreProperties>
</file>