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6" r:id="rId2"/>
    <p:sldId id="257" r:id="rId3"/>
    <p:sldId id="279" r:id="rId4"/>
    <p:sldId id="280" r:id="rId5"/>
    <p:sldId id="266" r:id="rId6"/>
    <p:sldId id="258" r:id="rId7"/>
    <p:sldId id="267" r:id="rId8"/>
    <p:sldId id="268" r:id="rId9"/>
    <p:sldId id="259" r:id="rId10"/>
    <p:sldId id="269" r:id="rId11"/>
    <p:sldId id="270" r:id="rId12"/>
    <p:sldId id="275" r:id="rId13"/>
    <p:sldId id="271" r:id="rId14"/>
    <p:sldId id="263" r:id="rId15"/>
    <p:sldId id="272" r:id="rId16"/>
    <p:sldId id="277" r:id="rId17"/>
    <p:sldId id="274" r:id="rId18"/>
    <p:sldId id="278" r:id="rId19"/>
    <p:sldId id="264" r:id="rId20"/>
    <p:sldId id="281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BF06"/>
    <a:srgbClr val="4545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0" d="100"/>
          <a:sy n="70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08612C3-FB81-4EE7-A64A-ABF240CD0C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8B8B37C5-4D23-4204-8C8D-A021AC59D5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fr-FR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7E4433EF-3738-4353-913C-8579011DAA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C273723-0AEE-485D-BB2A-080E2D09E04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Master text styles</a:t>
            </a:r>
          </a:p>
          <a:p>
            <a:pPr lvl="1"/>
            <a:r>
              <a:rPr lang="fr-FR" altLang="en-US"/>
              <a:t>Second level</a:t>
            </a:r>
          </a:p>
          <a:p>
            <a:pPr lvl="2"/>
            <a:r>
              <a:rPr lang="fr-FR" altLang="en-US"/>
              <a:t>Third level</a:t>
            </a:r>
          </a:p>
          <a:p>
            <a:pPr lvl="3"/>
            <a:r>
              <a:rPr lang="fr-FR" altLang="en-US"/>
              <a:t>Fourth level</a:t>
            </a:r>
          </a:p>
          <a:p>
            <a:pPr lvl="4"/>
            <a:r>
              <a:rPr lang="fr-FR" altLang="en-US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A8CB4C1-BFDF-4CB6-AD2A-0073C19EE4C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CCD0478-07D7-4B08-BC09-0D69A0006A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0F09810-7453-46A5-A4B4-BDAB2B413632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Home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09810-7453-46A5-A4B4-BDAB2B413632}" type="slidenum">
              <a:rPr lang="fr-FR" altLang="en-US" smtClean="0"/>
              <a:pPr/>
              <a:t>2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82459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09810-7453-46A5-A4B4-BDAB2B413632}" type="slidenum">
              <a:rPr lang="fr-FR" altLang="en-US" smtClean="0"/>
              <a:pPr/>
              <a:t>3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6917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09810-7453-46A5-A4B4-BDAB2B413632}" type="slidenum">
              <a:rPr lang="fr-FR" altLang="en-US" smtClean="0"/>
              <a:pPr/>
              <a:t>5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149738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09810-7453-46A5-A4B4-BDAB2B413632}" type="slidenum">
              <a:rPr lang="fr-FR" altLang="en-US" smtClean="0"/>
              <a:pPr/>
              <a:t>6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4729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09810-7453-46A5-A4B4-BDAB2B413632}" type="slidenum">
              <a:rPr lang="fr-FR" altLang="en-US" smtClean="0"/>
              <a:pPr/>
              <a:t>9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30070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jpeg"/><Relationship Id="rId7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l_grijs">
            <a:extLst>
              <a:ext uri="{FF2B5EF4-FFF2-40B4-BE49-F238E27FC236}">
                <a16:creationId xmlns:a16="http://schemas.microsoft.com/office/drawing/2014/main" id="{4A83FE48-31A9-4627-AB18-9D6BA63E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3716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bol_groen">
            <a:extLst>
              <a:ext uri="{FF2B5EF4-FFF2-40B4-BE49-F238E27FC236}">
                <a16:creationId xmlns:a16="http://schemas.microsoft.com/office/drawing/2014/main" id="{61311635-256B-442D-93F7-E9799D91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ol_grijs">
            <a:extLst>
              <a:ext uri="{FF2B5EF4-FFF2-40B4-BE49-F238E27FC236}">
                <a16:creationId xmlns:a16="http://schemas.microsoft.com/office/drawing/2014/main" id="{3C9C6992-CA92-4674-B848-6CAE4F30D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</a:extLst>
        </p:spPr>
      </p:pic>
      <p:pic>
        <p:nvPicPr>
          <p:cNvPr id="5127" name="Picture 7" descr="bol_groen">
            <a:extLst>
              <a:ext uri="{FF2B5EF4-FFF2-40B4-BE49-F238E27FC236}">
                <a16:creationId xmlns:a16="http://schemas.microsoft.com/office/drawing/2014/main" id="{FA0F2277-626D-4065-A0DF-7FE6FE03A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7340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3999"/>
                  </a:srgbClr>
                </a:solidFill>
              </a14:hiddenFill>
            </a:ext>
          </a:extLst>
        </p:spPr>
      </p:pic>
      <p:pic>
        <p:nvPicPr>
          <p:cNvPr id="5128" name="Picture 8" descr="bol_groen">
            <a:extLst>
              <a:ext uri="{FF2B5EF4-FFF2-40B4-BE49-F238E27FC236}">
                <a16:creationId xmlns:a16="http://schemas.microsoft.com/office/drawing/2014/main" id="{C88BA89E-7A52-4756-941F-7CA61028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4290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3999"/>
                  </a:srgbClr>
                </a:solidFill>
              </a14:hiddenFill>
            </a:ext>
          </a:extLst>
        </p:spPr>
      </p:pic>
      <p:pic>
        <p:nvPicPr>
          <p:cNvPr id="5129" name="Picture 9" descr="bol_groen">
            <a:extLst>
              <a:ext uri="{FF2B5EF4-FFF2-40B4-BE49-F238E27FC236}">
                <a16:creationId xmlns:a16="http://schemas.microsoft.com/office/drawing/2014/main" id="{8F9E473B-715D-4B75-82B3-B1AB18A4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805488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3999"/>
                  </a:srgbClr>
                </a:solidFill>
              </a14:hiddenFill>
            </a:ext>
          </a:extLst>
        </p:spPr>
      </p:pic>
      <p:sp>
        <p:nvSpPr>
          <p:cNvPr id="5131" name="Rectangle 11">
            <a:extLst>
              <a:ext uri="{FF2B5EF4-FFF2-40B4-BE49-F238E27FC236}">
                <a16:creationId xmlns:a16="http://schemas.microsoft.com/office/drawing/2014/main" id="{87685346-7B58-4175-AABE-A4A6D8F20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6400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Rectangle 15">
            <a:extLst>
              <a:ext uri="{FF2B5EF4-FFF2-40B4-BE49-F238E27FC236}">
                <a16:creationId xmlns:a16="http://schemas.microsoft.com/office/drawing/2014/main" id="{21346617-AF36-4562-B70C-E8FC7C43AF3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5136" name="Rectangle 16">
            <a:extLst>
              <a:ext uri="{FF2B5EF4-FFF2-40B4-BE49-F238E27FC236}">
                <a16:creationId xmlns:a16="http://schemas.microsoft.com/office/drawing/2014/main" id="{0A4E34F7-FA34-4B86-822D-CB182C4463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20B4BBE-8BA7-4455-B9F3-CB7090435EB4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  <p:pic>
        <p:nvPicPr>
          <p:cNvPr id="5137" name="Picture 17">
            <a:extLst>
              <a:ext uri="{FF2B5EF4-FFF2-40B4-BE49-F238E27FC236}">
                <a16:creationId xmlns:a16="http://schemas.microsoft.com/office/drawing/2014/main" id="{46E80933-56AA-4171-AE7A-ECCF70796C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LOGO EN_RGB XL">
            <a:extLst>
              <a:ext uri="{FF2B5EF4-FFF2-40B4-BE49-F238E27FC236}">
                <a16:creationId xmlns:a16="http://schemas.microsoft.com/office/drawing/2014/main" id="{BAA7C320-225B-4D32-A5B7-C7ED6A63C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152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461E-950A-4203-A7C6-108D33848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43DF36-B68D-44D6-ADD2-5CAE1503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F33D8-C421-4DA4-A785-E369FFFA0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D3BBD0-BF64-4253-9434-9F4B125C7C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0C207F-1C18-43FD-B795-D6D1037F6EA8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4240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F4038-5C68-4E18-82A8-735F3BA87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6DE1D5-BE14-4717-9B67-1D6D501E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8CD210-3D06-447B-AE22-A01E72E434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D27B46-9E4F-4092-98F5-147600623D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84FB1D-2564-473F-B936-EC0D895346B1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4119236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4EAC-E329-4DCB-865D-A9A3B3C8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62758-296C-4F15-9D4F-5B1EBC244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9455B-B545-4335-9730-1DF41E039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8C358-4D94-419C-999A-FF68DCED26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0AEFAC-FEC0-46B5-81E0-02FB751C6902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54535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05EC-384A-4FDD-A3D8-A793FEDDD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45003-8B3D-4DCD-AF24-9B7A7D112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02B9E-B760-46A1-BF24-98294DAC0F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3E93-BB0A-4F2D-9C5A-9BD2F48BDD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FC45E6-8B36-4B2F-97D4-0B10DB7106A2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09783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115A4-A92B-4DC1-A9A8-CDC2DC016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ABB6-5605-423E-B8E1-E79EAC9A6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85F58-07BA-4875-B8F8-A1AEC8A9B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23FF3-B251-4FCB-9E76-46F761CC4A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76B2E-8A89-46AD-8721-F44146C0E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D09EF1-85C5-4D2F-AF69-31BC94EA9CC5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00406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7DEBB-C766-424E-8D57-B760F96B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DA9152-D87F-4381-B0E7-ABC367348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B084C-E866-44A1-9B2E-FD392DEBC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8D3E8F-4F1A-4EF5-A278-DF47C70D3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142A27-6C0B-40BB-B4F2-CECF70B81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E04B7F-B5C6-4C80-A4ED-DB86EA3557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9C73CB6-35E4-4A19-B7D9-48E2FDA5D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3B364A-E8B1-4E32-BD44-03C74E2BF41B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64937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E716D-7EB6-46A1-8581-94FA0F9F3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E7247-0373-4784-ACAD-C33A4B097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415D7A-2C18-4B9D-8C62-EE4EF25AE3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033332-209D-4B7C-A80F-71977C446183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122813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00ABA2-FBD7-49A7-A360-538DAD9044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88CA29-C279-4FA7-881D-F2D736DE9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246F20-3C77-48A8-9435-7D516479E747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346076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9148-0F9C-44F7-9966-C8DBF056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81347-D4C2-4F6A-BC0F-35BB40BBA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317E7-D8BC-4B44-AB5D-C95DC8E8A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D1E4F-B2AE-4F7E-A775-B44DB02802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980A1-DCE1-49F0-AF87-291E7F924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8F193F-1B1D-4D03-82FE-AAD045E500F8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2755681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7649-2562-4827-89F3-96ACD3B4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6F3750-5259-475F-B922-43A0F1D33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4D1B16-9674-4C51-B093-908DEB05C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322B3-BF09-4A5D-910F-4F906F64BD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6B22-9717-4E97-B950-CF2FEDD1B5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E2B986-6055-4C40-96AF-F61B948F6DDB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</p:spTree>
    <p:extLst>
      <p:ext uri="{BB962C8B-B14F-4D97-AF65-F5344CB8AC3E}">
        <p14:creationId xmlns:p14="http://schemas.microsoft.com/office/powerpoint/2010/main" val="305346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>
            <a:extLst>
              <a:ext uri="{FF2B5EF4-FFF2-40B4-BE49-F238E27FC236}">
                <a16:creationId xmlns:a16="http://schemas.microsoft.com/office/drawing/2014/main" id="{584CF6AE-8542-4C0B-9481-E8976086E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00800"/>
            <a:ext cx="6400800" cy="457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766D7190-D13A-4431-BE7D-0244C55479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FE5F7C1A-9EEF-4C36-AF9D-DADEB9892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763D11E0-96F4-4A61-9101-CF9167F3D2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7950" y="6453188"/>
            <a:ext cx="532765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altLang="en-US"/>
              <a:t>Subject - date - author</a:t>
            </a:r>
          </a:p>
        </p:txBody>
      </p:sp>
      <p:sp>
        <p:nvSpPr>
          <p:cNvPr id="4108" name="Rectangle 12">
            <a:extLst>
              <a:ext uri="{FF2B5EF4-FFF2-40B4-BE49-F238E27FC236}">
                <a16:creationId xmlns:a16="http://schemas.microsoft.com/office/drawing/2014/main" id="{1A91E8DD-330A-4737-AA99-C2998267D58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80063" y="6453188"/>
            <a:ext cx="6572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264CAD39-98F6-42A5-9086-D15613ACD365}" type="slidenum">
              <a:rPr lang="fr-FR" altLang="en-US"/>
              <a:pPr/>
              <a:t>‹#›</a:t>
            </a:fld>
            <a:r>
              <a:rPr lang="fr-FR" altLang="en-US"/>
              <a:t>/x</a:t>
            </a:r>
          </a:p>
        </p:txBody>
      </p:sp>
      <p:pic>
        <p:nvPicPr>
          <p:cNvPr id="4111" name="Picture 15">
            <a:extLst>
              <a:ext uri="{FF2B5EF4-FFF2-40B4-BE49-F238E27FC236}">
                <a16:creationId xmlns:a16="http://schemas.microsoft.com/office/drawing/2014/main" id="{7A7A1D57-CDD5-496E-974D-DDAAEEC523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914400" cy="623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LOGO EN_RGB XL">
            <a:extLst>
              <a:ext uri="{FF2B5EF4-FFF2-40B4-BE49-F238E27FC236}">
                <a16:creationId xmlns:a16="http://schemas.microsoft.com/office/drawing/2014/main" id="{736ACDAA-D410-44A2-A158-4AE2D11F44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15240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92BF0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92BF06"/>
          </a:solidFill>
          <a:latin typeface="Tahoma" panose="020B060403050404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slide" Target="slide9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" Target="slide3.xml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slide" Target="slide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noloneliness.com/how-not-to-lose-your-identity/" TargetMode="Externa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5" Type="http://schemas.openxmlformats.org/officeDocument/2006/relationships/slide" Target="slide10.xml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B8FFB78-67BD-4C9D-97CE-2437AAC629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598935"/>
            <a:ext cx="7772400" cy="14700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BE" altLang="en-US" sz="3600" dirty="0"/>
              <a:t>How to </a:t>
            </a:r>
            <a:r>
              <a:rPr lang="fr-BE" altLang="en-US" sz="3600" dirty="0" err="1"/>
              <a:t>react</a:t>
            </a:r>
            <a:r>
              <a:rPr lang="fr-BE" altLang="en-US" sz="3600" dirty="0"/>
              <a:t> of </a:t>
            </a:r>
            <a:r>
              <a:rPr lang="fr-BE" altLang="en-US" sz="3600" dirty="0" err="1"/>
              <a:t>signs</a:t>
            </a:r>
            <a:r>
              <a:rPr lang="fr-BE" altLang="en-US" sz="3600" dirty="0"/>
              <a:t> of changes in </a:t>
            </a:r>
            <a:r>
              <a:rPr lang="fr-BE" altLang="en-US" sz="3600" dirty="0" err="1"/>
              <a:t>behaviour</a:t>
            </a:r>
            <a:r>
              <a:rPr lang="fr-BE" altLang="en-US" sz="3600" dirty="0"/>
              <a:t> </a:t>
            </a:r>
            <a:r>
              <a:rPr lang="fr-BE" altLang="en-US" sz="3600" dirty="0" err="1"/>
              <a:t>that</a:t>
            </a:r>
            <a:r>
              <a:rPr lang="fr-BE" altLang="en-US" sz="3600" dirty="0"/>
              <a:t> </a:t>
            </a:r>
            <a:r>
              <a:rPr lang="fr-BE" altLang="en-US" sz="3600" dirty="0" err="1"/>
              <a:t>might</a:t>
            </a:r>
            <a:r>
              <a:rPr lang="fr-BE" altLang="en-US" sz="3600" dirty="0"/>
              <a:t> </a:t>
            </a:r>
            <a:r>
              <a:rPr lang="fr-BE" altLang="en-US" sz="3600" dirty="0" err="1"/>
              <a:t>be</a:t>
            </a:r>
            <a:r>
              <a:rPr lang="fr-BE" altLang="en-US" sz="3600" dirty="0"/>
              <a:t> signes of </a:t>
            </a:r>
            <a:r>
              <a:rPr lang="fr-BE" altLang="en-US" sz="3600" dirty="0" err="1"/>
              <a:t>concern</a:t>
            </a:r>
            <a:r>
              <a:rPr lang="fr-BE" altLang="en-US" sz="3600" dirty="0"/>
              <a:t>? </a:t>
            </a:r>
            <a:endParaRPr lang="fr-FR" altLang="en-US" sz="36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2F062A6-045E-4B9F-945D-D894D47AFD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356992"/>
            <a:ext cx="6400800" cy="28803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>
              <a:buFontTx/>
              <a:buNone/>
            </a:pPr>
            <a:r>
              <a:rPr lang="fr-BE" altLang="en-US" sz="1600" dirty="0"/>
              <a:t>Lisa De </a:t>
            </a:r>
            <a:r>
              <a:rPr lang="fr-BE" altLang="en-US" sz="1600" dirty="0" err="1"/>
              <a:t>Laet</a:t>
            </a:r>
            <a:r>
              <a:rPr lang="fr-BE" altLang="en-US" sz="1600" dirty="0"/>
              <a:t>, Christelle Creus, Rony </a:t>
            </a:r>
            <a:r>
              <a:rPr lang="fr-BE" altLang="en-US" sz="1600" dirty="0" err="1"/>
              <a:t>Dresselaers</a:t>
            </a:r>
            <a:r>
              <a:rPr lang="fr-BE" altLang="en-US" sz="1600" dirty="0"/>
              <a:t>, Tony </a:t>
            </a:r>
            <a:r>
              <a:rPr lang="fr-BE" altLang="en-US" sz="1600" dirty="0" err="1"/>
              <a:t>Snoeck</a:t>
            </a:r>
            <a:endParaRPr lang="fr-BE" altLang="en-US" sz="1600" dirty="0"/>
          </a:p>
          <a:p>
            <a:pPr marL="0" indent="0" algn="ctr">
              <a:buFontTx/>
              <a:buNone/>
            </a:pPr>
            <a:r>
              <a:rPr lang="fr-BE" altLang="en-US" sz="1800" dirty="0"/>
              <a:t>FANC</a:t>
            </a:r>
          </a:p>
          <a:p>
            <a:pPr marL="0" indent="0" algn="ctr">
              <a:buFontTx/>
              <a:buNone/>
            </a:pPr>
            <a:endParaRPr lang="fr-FR" altLang="en-US" sz="2000" dirty="0"/>
          </a:p>
          <a:p>
            <a:pPr marL="0" indent="0" algn="ctr">
              <a:buFontTx/>
              <a:buNone/>
            </a:pPr>
            <a:r>
              <a:rPr lang="fr-FR" altLang="en-US" sz="2400" dirty="0"/>
              <a:t>‘</a:t>
            </a:r>
            <a:r>
              <a:rPr lang="fr-FR" altLang="en-US" sz="2400" dirty="0" err="1"/>
              <a:t>See</a:t>
            </a:r>
            <a:r>
              <a:rPr lang="fr-FR" altLang="en-US" sz="2400" dirty="0"/>
              <a:t> </a:t>
            </a:r>
            <a:r>
              <a:rPr lang="fr-FR" altLang="en-US" sz="2400" dirty="0" err="1"/>
              <a:t>something</a:t>
            </a:r>
            <a:r>
              <a:rPr lang="fr-FR" altLang="en-US" sz="2400" dirty="0"/>
              <a:t>, Say </a:t>
            </a:r>
            <a:r>
              <a:rPr lang="fr-FR" altLang="en-US" sz="2400" dirty="0" err="1"/>
              <a:t>someting</a:t>
            </a:r>
            <a:r>
              <a:rPr lang="fr-FR" altLang="en-US" sz="2400" dirty="0"/>
              <a:t>’ </a:t>
            </a:r>
          </a:p>
          <a:p>
            <a:pPr marL="0" indent="0" algn="ctr">
              <a:buFontTx/>
              <a:buNone/>
            </a:pPr>
            <a:r>
              <a:rPr lang="fr-FR" altLang="en-US" sz="2400" dirty="0"/>
              <a:t>In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</a:rPr>
              <a:t>Reporting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9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646465" y="981075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ACC499-DC0D-49D4-AF31-0237ECD071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6" y="2348880"/>
            <a:ext cx="3974592" cy="330403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3995936" y="2348880"/>
            <a:ext cx="5040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REPORT IT!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In order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Identify the intention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Detect indicators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Safety and security violations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Reporting system: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Easy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Ensure information is used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6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</a:rPr>
              <a:t>Define a baseline of </a:t>
            </a:r>
            <a:r>
              <a:rPr lang="en-GB" dirty="0" err="1">
                <a:solidFill>
                  <a:srgbClr val="454545"/>
                </a:solidFill>
              </a:rPr>
              <a:t>behavior</a:t>
            </a:r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4416491" y="2348880"/>
            <a:ext cx="41879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54545"/>
                </a:solidFill>
              </a:rPr>
              <a:t>To see </a:t>
            </a:r>
            <a:r>
              <a:rPr lang="en-GB" dirty="0">
                <a:solidFill>
                  <a:srgbClr val="454545"/>
                </a:solidFill>
                <a:hlinkClick r:id="rId4" action="ppaction://hlinksldjump"/>
              </a:rPr>
              <a:t>change </a:t>
            </a:r>
            <a:endParaRPr lang="en-GB" dirty="0">
              <a:solidFill>
                <a:srgbClr val="454545"/>
              </a:solidFill>
            </a:endParaRPr>
          </a:p>
          <a:p>
            <a:r>
              <a:rPr lang="en-GB" dirty="0">
                <a:solidFill>
                  <a:srgbClr val="454545"/>
                </a:solidFill>
              </a:rPr>
              <a:t>= knowing a persons behaviour!</a:t>
            </a:r>
          </a:p>
          <a:p>
            <a:endParaRPr lang="en-GB" dirty="0">
              <a:solidFill>
                <a:srgbClr val="45454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Behavioural observation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Identify the difference between a change in behaviour and a bad day</a:t>
            </a:r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19" name="Multiply 34">
            <a:hlinkClick r:id="rId5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646465" y="980872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569C2C-C733-4219-AA4C-F3E1C12CBA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48509"/>
            <a:ext cx="4187957" cy="2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0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BACFF-8750-4AF6-8572-082F2029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Change of </a:t>
            </a:r>
            <a:r>
              <a:rPr lang="fr-BE" dirty="0" err="1"/>
              <a:t>behaviour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E2205-C6A5-494C-93D9-6663A9389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pPr marL="0" indent="0">
              <a:buNone/>
            </a:pPr>
            <a:r>
              <a:rPr lang="fr-BE" dirty="0">
                <a:solidFill>
                  <a:srgbClr val="454545"/>
                </a:solidFill>
              </a:rPr>
              <a:t>Baseline of </a:t>
            </a:r>
            <a:r>
              <a:rPr lang="fr-BE" dirty="0" err="1">
                <a:solidFill>
                  <a:srgbClr val="454545"/>
                </a:solidFill>
              </a:rPr>
              <a:t>behaviour</a:t>
            </a:r>
            <a:r>
              <a:rPr lang="fr-BE" dirty="0">
                <a:solidFill>
                  <a:srgbClr val="454545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Difference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in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behaviour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endParaRPr lang="fr-BE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D</a:t>
            </a:r>
            <a:r>
              <a:rPr lang="en-GB" dirty="0" err="1">
                <a:solidFill>
                  <a:srgbClr val="454545"/>
                </a:solidFill>
                <a:sym typeface="Wingdings" panose="05000000000000000000" pitchFamily="2" charset="2"/>
              </a:rPr>
              <a:t>epends</a:t>
            </a: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 on the person: </a:t>
            </a:r>
          </a:p>
          <a:p>
            <a:pPr marL="0" indent="0">
              <a:buNone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S</a:t>
            </a:r>
            <a:r>
              <a:rPr lang="en-GB" dirty="0" err="1">
                <a:solidFill>
                  <a:srgbClr val="454545"/>
                </a:solidFill>
                <a:sym typeface="Wingdings" panose="05000000000000000000" pitchFamily="2" charset="2"/>
              </a:rPr>
              <a:t>omeone</a:t>
            </a: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 loud that acts quiet = change </a:t>
            </a:r>
          </a:p>
          <a:p>
            <a:pPr marL="0" indent="0">
              <a:buNone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S</a:t>
            </a:r>
            <a:r>
              <a:rPr lang="en-GB" dirty="0" err="1">
                <a:solidFill>
                  <a:srgbClr val="454545"/>
                </a:solidFill>
                <a:sym typeface="Wingdings" panose="05000000000000000000" pitchFamily="2" charset="2"/>
              </a:rPr>
              <a:t>omeone</a:t>
            </a: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 quiet that acts loud = change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0A230-38C4-413E-805C-3E342FB698FD}"/>
              </a:ext>
            </a:extLst>
          </p:cNvPr>
          <p:cNvSpPr txBox="1"/>
          <p:nvPr/>
        </p:nvSpPr>
        <p:spPr>
          <a:xfrm>
            <a:off x="1763688" y="502696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 Know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your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personnel and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co-workers</a:t>
            </a:r>
            <a:endParaRPr lang="en-GB" dirty="0">
              <a:solidFill>
                <a:srgbClr val="92BF06"/>
              </a:solidFill>
            </a:endParaRPr>
          </a:p>
        </p:txBody>
      </p:sp>
      <p:sp>
        <p:nvSpPr>
          <p:cNvPr id="7" name="Multiply 34">
            <a:hlinkClick r:id="rId2" action="ppaction://hlinksldjump"/>
            <a:extLst>
              <a:ext uri="{FF2B5EF4-FFF2-40B4-BE49-F238E27FC236}">
                <a16:creationId xmlns:a16="http://schemas.microsoft.com/office/drawing/2014/main" id="{2F62DCCF-63C1-48A4-B73C-A7198D7B8D5E}"/>
              </a:ext>
            </a:extLst>
          </p:cNvPr>
          <p:cNvSpPr/>
          <p:nvPr/>
        </p:nvSpPr>
        <p:spPr bwMode="auto">
          <a:xfrm>
            <a:off x="7646465" y="980872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</a:rPr>
              <a:t>Security Culture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457200" y="2348880"/>
            <a:ext cx="785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‘The ideas, </a:t>
            </a:r>
            <a:r>
              <a:rPr lang="en-GB" dirty="0" err="1">
                <a:solidFill>
                  <a:srgbClr val="454545"/>
                </a:solidFill>
                <a:sym typeface="Wingdings" panose="05000000000000000000" pitchFamily="2" charset="2"/>
              </a:rPr>
              <a:t>custums</a:t>
            </a: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 and values of a group’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Awareness on insider threat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Behavioural observation = education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GB" u="sng" dirty="0">
                <a:solidFill>
                  <a:srgbClr val="454545"/>
                </a:solidFill>
                <a:sym typeface="Wingdings" panose="05000000000000000000" pitchFamily="2" charset="2"/>
              </a:rPr>
              <a:t>Important to focus on the people in the organisation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</p:txBody>
      </p:sp>
      <p:sp>
        <p:nvSpPr>
          <p:cNvPr id="19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646465" y="980728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2BA743-FD39-408E-8FD8-40C68979AC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52" y="4350886"/>
            <a:ext cx="4727679" cy="20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3277"/>
            <a:ext cx="8229600" cy="156966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54545"/>
                </a:solidFill>
              </a:rPr>
              <a:t>In order to act on a reported or identified item, you need to know how to </a:t>
            </a:r>
            <a:r>
              <a:rPr lang="en-GB" dirty="0">
                <a:solidFill>
                  <a:srgbClr val="92BF06"/>
                </a:solidFill>
              </a:rPr>
              <a:t>handle</a:t>
            </a:r>
            <a:r>
              <a:rPr lang="en-GB" dirty="0">
                <a:solidFill>
                  <a:srgbClr val="454545"/>
                </a:solidFill>
              </a:rPr>
              <a:t> the incident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And have clear procedures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GB" dirty="0">
                <a:solidFill>
                  <a:srgbClr val="454545"/>
                </a:solidFill>
              </a:rPr>
              <a:t>Important: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2EEC7-2F1A-439A-841C-21868C936306}"/>
              </a:ext>
            </a:extLst>
          </p:cNvPr>
          <p:cNvSpPr txBox="1"/>
          <p:nvPr/>
        </p:nvSpPr>
        <p:spPr>
          <a:xfrm>
            <a:off x="323528" y="4379620"/>
            <a:ext cx="4104456" cy="1938992"/>
          </a:xfrm>
          <a:prstGeom prst="rect">
            <a:avLst/>
          </a:prstGeom>
          <a:noFill/>
          <a:ln w="3810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Define the partners</a:t>
            </a:r>
            <a:endParaRPr lang="en-GB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6C864-01D3-43FB-B2AC-6145E0566123}"/>
              </a:ext>
            </a:extLst>
          </p:cNvPr>
          <p:cNvSpPr txBox="1"/>
          <p:nvPr/>
        </p:nvSpPr>
        <p:spPr>
          <a:xfrm>
            <a:off x="4716016" y="4379620"/>
            <a:ext cx="4104456" cy="1938992"/>
          </a:xfrm>
          <a:prstGeom prst="rect">
            <a:avLst/>
          </a:prstGeom>
          <a:noFill/>
          <a:ln w="3810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Reaction &amp; Legal constraints</a:t>
            </a:r>
            <a:endParaRPr lang="en-GB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fr-BE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0B1E49-43AB-4601-B0E7-1F369F4E0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2148830" cy="174771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  <a:extLst>
              <a:ext uri="{FF2B5EF4-FFF2-40B4-BE49-F238E27FC236}">
                <a16:creationId xmlns:a16="http://schemas.microsoft.com/office/drawing/2014/main" id="{B2615DFB-5FD1-49F3-910B-862EDC1419A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408" y="4804871"/>
            <a:ext cx="2123728" cy="1539703"/>
          </a:xfrm>
          <a:prstGeom prst="rect">
            <a:avLst/>
          </a:prstGeom>
        </p:spPr>
      </p:pic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EB590E56-3D3A-4481-9BDD-34FC2CE5E48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142" y="4851919"/>
            <a:ext cx="1824203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25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4" y="1600201"/>
            <a:ext cx="7462667" cy="5384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BE" dirty="0" err="1">
                <a:solidFill>
                  <a:srgbClr val="454545"/>
                </a:solidFill>
              </a:rPr>
              <a:t>Define</a:t>
            </a:r>
            <a:r>
              <a:rPr lang="fr-BE" dirty="0">
                <a:solidFill>
                  <a:srgbClr val="454545"/>
                </a:solidFill>
              </a:rPr>
              <a:t> the </a:t>
            </a:r>
            <a:r>
              <a:rPr lang="fr-BE" dirty="0" err="1">
                <a:solidFill>
                  <a:srgbClr val="454545"/>
                </a:solidFill>
              </a:rPr>
              <a:t>partners</a:t>
            </a:r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21365714-E4D1-4967-9688-0D1009E55FF9}"/>
              </a:ext>
            </a:extLst>
          </p:cNvPr>
          <p:cNvSpPr/>
          <p:nvPr/>
        </p:nvSpPr>
        <p:spPr bwMode="auto">
          <a:xfrm>
            <a:off x="7646465" y="981075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1D3D5-4B54-455D-9AA9-E41C8894C5C0}"/>
              </a:ext>
            </a:extLst>
          </p:cNvPr>
          <p:cNvSpPr txBox="1"/>
          <p:nvPr/>
        </p:nvSpPr>
        <p:spPr>
          <a:xfrm>
            <a:off x="637724" y="2132856"/>
            <a:ext cx="7462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454545"/>
                </a:solidFill>
              </a:rPr>
              <a:t>Partners</a:t>
            </a:r>
            <a:r>
              <a:rPr lang="fr-BE" dirty="0">
                <a:solidFill>
                  <a:srgbClr val="454545"/>
                </a:solidFill>
              </a:rPr>
              <a:t> in </a:t>
            </a:r>
            <a:r>
              <a:rPr lang="fr-BE" b="1" dirty="0" err="1">
                <a:solidFill>
                  <a:srgbClr val="454545"/>
                </a:solidFill>
              </a:rPr>
              <a:t>analysing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signs</a:t>
            </a:r>
            <a:r>
              <a:rPr lang="fr-BE" dirty="0">
                <a:solidFill>
                  <a:srgbClr val="454545"/>
                </a:solidFill>
              </a:rPr>
              <a:t> of </a:t>
            </a:r>
            <a:r>
              <a:rPr lang="fr-BE" dirty="0" err="1">
                <a:solidFill>
                  <a:srgbClr val="454545"/>
                </a:solidFill>
              </a:rPr>
              <a:t>concern</a:t>
            </a:r>
            <a:endParaRPr lang="fr-BE" dirty="0">
              <a:solidFill>
                <a:srgbClr val="45454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To put the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pieces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of the puzzle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together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Security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Line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HR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Civil society, …</a:t>
            </a:r>
          </a:p>
          <a:p>
            <a:endParaRPr lang="fr-BE" dirty="0">
              <a:solidFill>
                <a:srgbClr val="454545"/>
              </a:solidFill>
            </a:endParaRPr>
          </a:p>
          <a:p>
            <a:r>
              <a:rPr lang="fr-BE" dirty="0">
                <a:solidFill>
                  <a:srgbClr val="454545"/>
                </a:solidFill>
              </a:rPr>
              <a:t>= A </a:t>
            </a:r>
            <a:r>
              <a:rPr lang="fr-BE" dirty="0" err="1">
                <a:solidFill>
                  <a:srgbClr val="454545"/>
                </a:solidFill>
              </a:rPr>
              <a:t>Multi-lateral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approach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with</a:t>
            </a:r>
            <a:r>
              <a:rPr lang="fr-BE" dirty="0">
                <a:solidFill>
                  <a:srgbClr val="454545"/>
                </a:solidFill>
              </a:rPr>
              <a:t> </a:t>
            </a:r>
          </a:p>
          <a:p>
            <a:r>
              <a:rPr lang="fr-BE" dirty="0">
                <a:solidFill>
                  <a:srgbClr val="454545"/>
                </a:solidFill>
              </a:rPr>
              <a:t>Information sharing!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Define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what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can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be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shared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with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who</a:t>
            </a:r>
            <a:endParaRPr lang="fr-BE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algn="r"/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  <a:hlinkClick r:id="rId5" action="ppaction://hlinksldjump"/>
              </a:rPr>
              <a:t>AND.. </a:t>
            </a:r>
            <a:endParaRPr lang="fr-BE" dirty="0">
              <a:solidFill>
                <a:srgbClr val="45454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4E73C-326B-41A8-9F0B-632CA2E58F5F}"/>
              </a:ext>
            </a:extLst>
          </p:cNvPr>
          <p:cNvSpPr txBox="1"/>
          <p:nvPr/>
        </p:nvSpPr>
        <p:spPr>
          <a:xfrm rot="19372976">
            <a:off x="5134333" y="369740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Depends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on the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legislation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of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your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country</a:t>
            </a:r>
            <a:endParaRPr lang="en-GB" dirty="0">
              <a:solidFill>
                <a:srgbClr val="92BF0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60E029-CAB2-4B09-85B1-56B5B7DC11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013265"/>
            <a:ext cx="2195736" cy="159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1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4" y="1600201"/>
            <a:ext cx="7462667" cy="5384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fr-BE" dirty="0" err="1">
                <a:solidFill>
                  <a:srgbClr val="454545"/>
                </a:solidFill>
              </a:rPr>
              <a:t>Define</a:t>
            </a:r>
            <a:r>
              <a:rPr lang="fr-BE" dirty="0">
                <a:solidFill>
                  <a:srgbClr val="454545"/>
                </a:solidFill>
              </a:rPr>
              <a:t> the </a:t>
            </a:r>
            <a:r>
              <a:rPr lang="fr-BE" dirty="0" err="1">
                <a:solidFill>
                  <a:srgbClr val="454545"/>
                </a:solidFill>
              </a:rPr>
              <a:t>partners</a:t>
            </a:r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21365714-E4D1-4967-9688-0D1009E55FF9}"/>
              </a:ext>
            </a:extLst>
          </p:cNvPr>
          <p:cNvSpPr/>
          <p:nvPr/>
        </p:nvSpPr>
        <p:spPr bwMode="auto">
          <a:xfrm>
            <a:off x="7646465" y="981075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1D3D5-4B54-455D-9AA9-E41C8894C5C0}"/>
              </a:ext>
            </a:extLst>
          </p:cNvPr>
          <p:cNvSpPr txBox="1"/>
          <p:nvPr/>
        </p:nvSpPr>
        <p:spPr>
          <a:xfrm>
            <a:off x="637724" y="2276872"/>
            <a:ext cx="7462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454545"/>
                </a:solidFill>
              </a:rPr>
              <a:t>Stakeholders in </a:t>
            </a:r>
            <a:r>
              <a:rPr lang="fr-BE" b="1" dirty="0">
                <a:solidFill>
                  <a:srgbClr val="454545"/>
                </a:solidFill>
              </a:rPr>
              <a:t>handling</a:t>
            </a:r>
            <a:r>
              <a:rPr lang="fr-BE" dirty="0">
                <a:solidFill>
                  <a:srgbClr val="454545"/>
                </a:solidFill>
              </a:rPr>
              <a:t> an incident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To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handle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the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threat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Law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enforcement</a:t>
            </a:r>
            <a:endParaRPr lang="fr-BE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454545"/>
                </a:solidFill>
              </a:rPr>
              <a:t>Vetting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authority</a:t>
            </a:r>
            <a:r>
              <a:rPr lang="fr-BE" dirty="0">
                <a:solidFill>
                  <a:srgbClr val="454545"/>
                </a:solidFill>
              </a:rPr>
              <a:t>, …</a:t>
            </a:r>
          </a:p>
          <a:p>
            <a:endParaRPr lang="fr-BE" dirty="0">
              <a:solidFill>
                <a:srgbClr val="454545"/>
              </a:solidFill>
            </a:endParaRPr>
          </a:p>
          <a:p>
            <a:r>
              <a:rPr lang="fr-BE" dirty="0">
                <a:solidFill>
                  <a:srgbClr val="454545"/>
                </a:solidFill>
              </a:rPr>
              <a:t>It </a:t>
            </a:r>
            <a:r>
              <a:rPr lang="fr-BE" dirty="0" err="1">
                <a:solidFill>
                  <a:srgbClr val="454545"/>
                </a:solidFill>
              </a:rPr>
              <a:t>needs</a:t>
            </a:r>
            <a:r>
              <a:rPr lang="fr-BE" dirty="0">
                <a:solidFill>
                  <a:srgbClr val="454545"/>
                </a:solidFill>
              </a:rPr>
              <a:t> to </a:t>
            </a:r>
            <a:r>
              <a:rPr lang="fr-BE" dirty="0" err="1">
                <a:solidFill>
                  <a:srgbClr val="454545"/>
                </a:solidFill>
              </a:rPr>
              <a:t>be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defines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before</a:t>
            </a:r>
            <a:r>
              <a:rPr lang="fr-BE" dirty="0">
                <a:solidFill>
                  <a:srgbClr val="454545"/>
                </a:solidFill>
              </a:rPr>
              <a:t> an </a:t>
            </a:r>
          </a:p>
          <a:p>
            <a:r>
              <a:rPr lang="fr-BE" dirty="0">
                <a:solidFill>
                  <a:srgbClr val="454545"/>
                </a:solidFill>
              </a:rPr>
              <a:t>incident </a:t>
            </a:r>
            <a:r>
              <a:rPr lang="fr-BE" dirty="0" err="1">
                <a:solidFill>
                  <a:srgbClr val="454545"/>
                </a:solidFill>
              </a:rPr>
              <a:t>happens</a:t>
            </a:r>
            <a:r>
              <a:rPr lang="fr-BE" dirty="0">
                <a:solidFill>
                  <a:srgbClr val="454545"/>
                </a:solidFill>
              </a:rPr>
              <a:t> in </a:t>
            </a:r>
            <a:r>
              <a:rPr lang="fr-BE" dirty="0" err="1">
                <a:solidFill>
                  <a:srgbClr val="454545"/>
                </a:solidFill>
              </a:rPr>
              <a:t>order</a:t>
            </a:r>
            <a:r>
              <a:rPr lang="fr-BE" dirty="0">
                <a:solidFill>
                  <a:srgbClr val="454545"/>
                </a:solidFill>
              </a:rPr>
              <a:t> to </a:t>
            </a:r>
            <a:r>
              <a:rPr lang="fr-BE" dirty="0" err="1">
                <a:solidFill>
                  <a:srgbClr val="454545"/>
                </a:solidFill>
              </a:rPr>
              <a:t>take</a:t>
            </a:r>
            <a:r>
              <a:rPr lang="fr-BE" dirty="0">
                <a:solidFill>
                  <a:srgbClr val="454545"/>
                </a:solidFill>
              </a:rPr>
              <a:t> </a:t>
            </a:r>
          </a:p>
          <a:p>
            <a:r>
              <a:rPr lang="fr-BE" dirty="0">
                <a:solidFill>
                  <a:srgbClr val="454545"/>
                </a:solidFill>
              </a:rPr>
              <a:t>Efficient and </a:t>
            </a:r>
            <a:r>
              <a:rPr lang="fr-BE" dirty="0" err="1">
                <a:solidFill>
                  <a:srgbClr val="454545"/>
                </a:solidFill>
              </a:rPr>
              <a:t>accurate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measures</a:t>
            </a:r>
            <a:endParaRPr lang="fr-BE" dirty="0">
              <a:solidFill>
                <a:srgbClr val="454545"/>
              </a:solidFill>
            </a:endParaRPr>
          </a:p>
          <a:p>
            <a:pPr lvl="1"/>
            <a:endParaRPr lang="fr-BE" dirty="0">
              <a:solidFill>
                <a:srgbClr val="45454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4E73C-326B-41A8-9F0B-632CA2E58F5F}"/>
              </a:ext>
            </a:extLst>
          </p:cNvPr>
          <p:cNvSpPr txBox="1"/>
          <p:nvPr/>
        </p:nvSpPr>
        <p:spPr>
          <a:xfrm rot="19372976">
            <a:off x="5134333" y="3697407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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Depends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on the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  <a:hlinkClick r:id="rId5" action="ppaction://hlinksldjump"/>
              </a:rPr>
              <a:t>legislation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of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your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country</a:t>
            </a:r>
            <a:endParaRPr lang="en-GB" dirty="0">
              <a:solidFill>
                <a:srgbClr val="92BF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4" y="1600201"/>
            <a:ext cx="7462667" cy="5384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54545"/>
                </a:solidFill>
              </a:rPr>
              <a:t>Reaction &amp; Legal constraints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FE71DF-18C6-4EBB-ABD5-975F2342AB3B}"/>
              </a:ext>
            </a:extLst>
          </p:cNvPr>
          <p:cNvSpPr txBox="1"/>
          <p:nvPr/>
        </p:nvSpPr>
        <p:spPr>
          <a:xfrm>
            <a:off x="601216" y="2204864"/>
            <a:ext cx="82912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rgbClr val="92BF06"/>
                </a:solidFill>
              </a:rPr>
              <a:t>Reaction</a:t>
            </a:r>
            <a:r>
              <a:rPr lang="fr-BE" dirty="0"/>
              <a:t>: </a:t>
            </a:r>
            <a:r>
              <a:rPr lang="fr-BE" dirty="0" err="1"/>
              <a:t>Proportionally</a:t>
            </a:r>
            <a:r>
              <a:rPr lang="fr-BE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Case by case analyses </a:t>
            </a:r>
          </a:p>
          <a:p>
            <a:r>
              <a:rPr lang="fr-BE" dirty="0">
                <a:sym typeface="Wingdings" panose="05000000000000000000" pitchFamily="2" charset="2"/>
              </a:rPr>
              <a:t>	BUT </a:t>
            </a:r>
            <a:r>
              <a:rPr lang="fr-BE" dirty="0" err="1">
                <a:sym typeface="Wingdings" panose="05000000000000000000" pitchFamily="2" charset="2"/>
              </a:rPr>
              <a:t>general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framework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needs</a:t>
            </a:r>
            <a:r>
              <a:rPr lang="fr-BE" dirty="0">
                <a:sym typeface="Wingdings" panose="05000000000000000000" pitchFamily="2" charset="2"/>
              </a:rPr>
              <a:t> to </a:t>
            </a:r>
            <a:r>
              <a:rPr lang="fr-BE" dirty="0" err="1">
                <a:sym typeface="Wingdings" panose="05000000000000000000" pitchFamily="2" charset="2"/>
              </a:rPr>
              <a:t>be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defined</a:t>
            </a:r>
            <a:r>
              <a:rPr lang="fr-BE" dirty="0">
                <a:sym typeface="Wingdings" panose="05000000000000000000" pitchFamily="2" charset="2"/>
              </a:rPr>
              <a:t>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Conversation </a:t>
            </a:r>
            <a:r>
              <a:rPr lang="fr-BE" dirty="0" err="1">
                <a:sym typeface="Wingdings" panose="05000000000000000000" pitchFamily="2" charset="2"/>
              </a:rPr>
              <a:t>with</a:t>
            </a:r>
            <a:r>
              <a:rPr lang="fr-BE" dirty="0">
                <a:sym typeface="Wingdings" panose="05000000000000000000" pitchFamily="2" charset="2"/>
              </a:rPr>
              <a:t> the </a:t>
            </a:r>
            <a:r>
              <a:rPr lang="fr-BE" dirty="0" err="1">
                <a:sym typeface="Wingdings" panose="05000000000000000000" pitchFamily="2" charset="2"/>
              </a:rPr>
              <a:t>person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Provide</a:t>
            </a:r>
            <a:r>
              <a:rPr lang="fr-BE" dirty="0">
                <a:sym typeface="Wingdings" panose="05000000000000000000" pitchFamily="2" charset="2"/>
              </a:rPr>
              <a:t> help to the </a:t>
            </a:r>
            <a:r>
              <a:rPr lang="fr-BE" dirty="0" err="1">
                <a:sym typeface="Wingdings" panose="05000000000000000000" pitchFamily="2" charset="2"/>
              </a:rPr>
              <a:t>person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Act</a:t>
            </a:r>
            <a:r>
              <a:rPr lang="fr-BE" dirty="0">
                <a:sym typeface="Wingdings" panose="05000000000000000000" pitchFamily="2" charset="2"/>
              </a:rPr>
              <a:t> on an incident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 err="1">
                <a:sym typeface="Wingdings" panose="05000000000000000000" pitchFamily="2" charset="2"/>
              </a:rPr>
              <a:t>Ask</a:t>
            </a:r>
            <a:r>
              <a:rPr lang="fr-BE" dirty="0">
                <a:sym typeface="Wingdings" panose="05000000000000000000" pitchFamily="2" charset="2"/>
              </a:rPr>
              <a:t> the </a:t>
            </a:r>
            <a:r>
              <a:rPr lang="fr-BE" dirty="0" err="1">
                <a:sym typeface="Wingdings" panose="05000000000000000000" pitchFamily="2" charset="2"/>
              </a:rPr>
              <a:t>vetting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authority</a:t>
            </a:r>
            <a:r>
              <a:rPr lang="fr-BE" dirty="0">
                <a:sym typeface="Wingdings" panose="05000000000000000000" pitchFamily="2" charset="2"/>
              </a:rPr>
              <a:t> for </a:t>
            </a:r>
            <a:r>
              <a:rPr lang="fr-BE" dirty="0" err="1">
                <a:sym typeface="Wingdings" panose="05000000000000000000" pitchFamily="2" charset="2"/>
              </a:rPr>
              <a:t>additional</a:t>
            </a:r>
            <a:r>
              <a:rPr lang="fr-BE" dirty="0">
                <a:sym typeface="Wingdings" panose="05000000000000000000" pitchFamily="2" charset="2"/>
              </a:rPr>
              <a:t> information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Contact </a:t>
            </a:r>
            <a:r>
              <a:rPr lang="fr-BE" dirty="0" err="1">
                <a:sym typeface="Wingdings" panose="05000000000000000000" pitchFamily="2" charset="2"/>
              </a:rPr>
              <a:t>law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enforcement</a:t>
            </a:r>
            <a:r>
              <a:rPr lang="fr-BE" dirty="0">
                <a:sym typeface="Wingdings" panose="05000000000000000000" pitchFamily="2" charset="2"/>
              </a:rPr>
              <a:t>, …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BE" dirty="0" err="1">
                <a:sym typeface="Wingdings" panose="05000000000000000000" pitchFamily="2" charset="2"/>
              </a:rPr>
              <a:t>Reported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elements</a:t>
            </a:r>
            <a:r>
              <a:rPr lang="fr-BE" dirty="0">
                <a:sym typeface="Wingdings" panose="05000000000000000000" pitchFamily="2" charset="2"/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Follow-up </a:t>
            </a:r>
            <a:r>
              <a:rPr lang="fr-BE" dirty="0" err="1">
                <a:sym typeface="Wingdings" panose="05000000000000000000" pitchFamily="2" charset="2"/>
              </a:rPr>
              <a:t>necessary</a:t>
            </a:r>
            <a:r>
              <a:rPr lang="fr-BE" dirty="0">
                <a:sym typeface="Wingdings" panose="05000000000000000000" pitchFamily="2" charset="2"/>
              </a:rPr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No </a:t>
            </a:r>
            <a:r>
              <a:rPr lang="fr-BE" dirty="0" err="1">
                <a:sym typeface="Wingdings" panose="05000000000000000000" pitchFamily="2" charset="2"/>
              </a:rPr>
              <a:t>overreaction</a:t>
            </a:r>
            <a:endParaRPr lang="fr-BE" dirty="0">
              <a:sym typeface="Wingdings" panose="05000000000000000000" pitchFamily="2" charset="2"/>
            </a:endParaRPr>
          </a:p>
          <a:p>
            <a:pPr lvl="2"/>
            <a:endParaRPr lang="fr-BE" dirty="0">
              <a:sym typeface="Wingdings" panose="05000000000000000000" pitchFamily="2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BBA5E-6EAB-4E13-A38C-023811F6775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94" y="4935114"/>
            <a:ext cx="2392086" cy="179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2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Handling a threat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724" y="1600201"/>
            <a:ext cx="7462667" cy="5384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54545"/>
                </a:solidFill>
              </a:rPr>
              <a:t>Reaction &amp; Legal constraints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EC48CCAA-32B8-4A28-95C8-D918ACC36F1A}"/>
              </a:ext>
            </a:extLst>
          </p:cNvPr>
          <p:cNvSpPr/>
          <p:nvPr/>
        </p:nvSpPr>
        <p:spPr bwMode="auto">
          <a:xfrm>
            <a:off x="7646465" y="981075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FE71DF-18C6-4EBB-ABD5-975F2342AB3B}"/>
              </a:ext>
            </a:extLst>
          </p:cNvPr>
          <p:cNvSpPr txBox="1"/>
          <p:nvPr/>
        </p:nvSpPr>
        <p:spPr>
          <a:xfrm>
            <a:off x="637724" y="2204864"/>
            <a:ext cx="74626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ym typeface="Wingdings" panose="05000000000000000000" pitchFamily="2" charset="2"/>
              </a:rPr>
              <a:t>The </a:t>
            </a:r>
            <a:r>
              <a:rPr lang="fr-BE" dirty="0" err="1">
                <a:sym typeface="Wingdings" panose="05000000000000000000" pitchFamily="2" charset="2"/>
              </a:rPr>
              <a:t>reaction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is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defined</a:t>
            </a:r>
            <a:r>
              <a:rPr lang="fr-BE" dirty="0">
                <a:sym typeface="Wingdings" panose="05000000000000000000" pitchFamily="2" charset="2"/>
              </a:rPr>
              <a:t>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Legal Contraints : </a:t>
            </a:r>
            <a:r>
              <a:rPr lang="fr-BE" dirty="0" err="1">
                <a:sym typeface="Wingdings" panose="05000000000000000000" pitchFamily="2" charset="2"/>
              </a:rPr>
              <a:t>what</a:t>
            </a:r>
            <a:r>
              <a:rPr lang="fr-BE" dirty="0">
                <a:sym typeface="Wingdings" panose="05000000000000000000" pitchFamily="2" charset="2"/>
              </a:rPr>
              <a:t> actions can I </a:t>
            </a:r>
            <a:r>
              <a:rPr lang="fr-BE" dirty="0" err="1">
                <a:sym typeface="Wingdings" panose="05000000000000000000" pitchFamily="2" charset="2"/>
              </a:rPr>
              <a:t>legally</a:t>
            </a:r>
            <a:r>
              <a:rPr lang="fr-BE" dirty="0">
                <a:sym typeface="Wingdings" panose="05000000000000000000" pitchFamily="2" charset="2"/>
              </a:rPr>
              <a:t> do 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dirty="0" err="1">
                <a:sym typeface="Wingdings" panose="05000000000000000000" pitchFamily="2" charset="2"/>
              </a:rPr>
              <a:t>Which</a:t>
            </a:r>
            <a:r>
              <a:rPr lang="fr-BE" dirty="0">
                <a:sym typeface="Wingdings" panose="05000000000000000000" pitchFamily="2" charset="2"/>
              </a:rPr>
              <a:t> information can I </a:t>
            </a:r>
            <a:r>
              <a:rPr lang="fr-BE" dirty="0" err="1">
                <a:sym typeface="Wingdings" panose="05000000000000000000" pitchFamily="2" charset="2"/>
              </a:rPr>
              <a:t>share</a:t>
            </a:r>
            <a:r>
              <a:rPr lang="fr-BE" dirty="0">
                <a:sym typeface="Wingdings" panose="05000000000000000000" pitchFamily="2" charset="2"/>
              </a:rPr>
              <a:t>, can I look for </a:t>
            </a:r>
          </a:p>
          <a:p>
            <a:pPr lvl="1"/>
            <a:r>
              <a:rPr lang="fr-BE" dirty="0">
                <a:sym typeface="Wingdings" panose="05000000000000000000" pitchFamily="2" charset="2"/>
              </a:rPr>
              <a:t>		ex.: </a:t>
            </a:r>
            <a:r>
              <a:rPr lang="fr-BE" dirty="0" err="1">
                <a:sym typeface="Wingdings" panose="05000000000000000000" pitchFamily="2" charset="2"/>
              </a:rPr>
              <a:t>privacy</a:t>
            </a:r>
            <a:r>
              <a:rPr lang="fr-BE" dirty="0">
                <a:sym typeface="Wingdings" panose="05000000000000000000" pitchFamily="2" charset="2"/>
              </a:rPr>
              <a:t>? </a:t>
            </a:r>
          </a:p>
          <a:p>
            <a:pPr lvl="1"/>
            <a:endParaRPr lang="fr-BE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>
                <a:sym typeface="Wingdings" panose="05000000000000000000" pitchFamily="2" charset="2"/>
              </a:rPr>
              <a:t>Culture : </a:t>
            </a:r>
            <a:r>
              <a:rPr lang="fr-BE" dirty="0" err="1">
                <a:sym typeface="Wingdings" panose="05000000000000000000" pitchFamily="2" charset="2"/>
              </a:rPr>
              <a:t>what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is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tolerated</a:t>
            </a:r>
            <a:r>
              <a:rPr lang="fr-BE" dirty="0">
                <a:sym typeface="Wingdings" panose="05000000000000000000" pitchFamily="2" charset="2"/>
              </a:rPr>
              <a:t> in </a:t>
            </a:r>
            <a:r>
              <a:rPr lang="fr-BE" dirty="0" err="1">
                <a:sym typeface="Wingdings" panose="05000000000000000000" pitchFamily="2" charset="2"/>
              </a:rPr>
              <a:t>my</a:t>
            </a:r>
            <a:r>
              <a:rPr lang="fr-BE" dirty="0">
                <a:sym typeface="Wingdings" panose="05000000000000000000" pitchFamily="2" charset="2"/>
              </a:rPr>
              <a:t> culture</a:t>
            </a:r>
          </a:p>
          <a:p>
            <a:pPr marL="800100" lvl="1" indent="-342900"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Country, </a:t>
            </a:r>
            <a:r>
              <a:rPr lang="fr-BE" dirty="0" err="1">
                <a:sym typeface="Wingdings" panose="05000000000000000000" pitchFamily="2" charset="2"/>
              </a:rPr>
              <a:t>company</a:t>
            </a:r>
            <a:r>
              <a:rPr lang="fr-BE" dirty="0">
                <a:sym typeface="Wingdings" panose="05000000000000000000" pitchFamily="2" charset="2"/>
              </a:rPr>
              <a:t>, team culture</a:t>
            </a:r>
          </a:p>
          <a:p>
            <a:endParaRPr lang="fr-BE" dirty="0">
              <a:sym typeface="Wingdings" panose="05000000000000000000" pitchFamily="2" charset="2"/>
            </a:endParaRPr>
          </a:p>
          <a:p>
            <a:r>
              <a:rPr lang="fr-BE" dirty="0">
                <a:sym typeface="Wingdings" panose="05000000000000000000" pitchFamily="2" charset="2"/>
              </a:rPr>
              <a:t>Have </a:t>
            </a:r>
            <a:r>
              <a:rPr lang="fr-BE" dirty="0" err="1">
                <a:sym typeface="Wingdings" panose="05000000000000000000" pitchFamily="2" charset="2"/>
              </a:rPr>
              <a:t>procedures</a:t>
            </a:r>
            <a:r>
              <a:rPr lang="fr-BE" dirty="0">
                <a:sym typeface="Wingdings" panose="05000000000000000000" pitchFamily="2" charset="2"/>
              </a:rPr>
              <a:t> in place </a:t>
            </a:r>
            <a:r>
              <a:rPr lang="fr-BE" dirty="0" err="1">
                <a:sym typeface="Wingdings" panose="05000000000000000000" pitchFamily="2" charset="2"/>
              </a:rPr>
              <a:t>that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define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these</a:t>
            </a:r>
            <a:r>
              <a:rPr lang="fr-BE" dirty="0">
                <a:sym typeface="Wingdings" panose="05000000000000000000" pitchFamily="2" charset="2"/>
              </a:rPr>
              <a:t> aspects in </a:t>
            </a:r>
            <a:r>
              <a:rPr lang="fr-BE" dirty="0" err="1">
                <a:sym typeface="Wingdings" panose="05000000000000000000" pitchFamily="2" charset="2"/>
              </a:rPr>
              <a:t>advance</a:t>
            </a:r>
            <a:r>
              <a:rPr lang="fr-BE" dirty="0">
                <a:sym typeface="Wingdings" panose="05000000000000000000" pitchFamily="2" charset="2"/>
              </a:rPr>
              <a:t>, </a:t>
            </a:r>
            <a:r>
              <a:rPr lang="fr-BE" dirty="0" err="1">
                <a:sym typeface="Wingdings" panose="05000000000000000000" pitchFamily="2" charset="2"/>
              </a:rPr>
              <a:t>then</a:t>
            </a:r>
            <a:r>
              <a:rPr lang="fr-BE" dirty="0">
                <a:sym typeface="Wingdings" panose="05000000000000000000" pitchFamily="2" charset="2"/>
              </a:rPr>
              <a:t> </a:t>
            </a:r>
            <a:r>
              <a:rPr lang="fr-BE" dirty="0" err="1">
                <a:sym typeface="Wingdings" panose="05000000000000000000" pitchFamily="2" charset="2"/>
              </a:rPr>
              <a:t>you</a:t>
            </a:r>
            <a:r>
              <a:rPr lang="fr-BE" dirty="0">
                <a:sym typeface="Wingdings" panose="05000000000000000000" pitchFamily="2" charset="2"/>
              </a:rPr>
              <a:t> can focus on the </a:t>
            </a:r>
            <a:r>
              <a:rPr lang="fr-BE" dirty="0" err="1">
                <a:sym typeface="Wingdings" panose="05000000000000000000" pitchFamily="2" charset="2"/>
              </a:rPr>
              <a:t>person</a:t>
            </a:r>
            <a:endParaRPr lang="fr-BE" dirty="0">
              <a:sym typeface="Wingdings" panose="05000000000000000000" pitchFamily="2" charset="2"/>
            </a:endParaRPr>
          </a:p>
          <a:p>
            <a:pPr lvl="2"/>
            <a:endParaRPr lang="fr-BE" dirty="0">
              <a:sym typeface="Wingdings" panose="05000000000000000000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E3104B-2D87-4647-97D5-A6E903BF656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" y="5020639"/>
            <a:ext cx="728663" cy="102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4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5654-25F3-4927-9CDD-613D20DE8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r>
              <a:rPr lang="fr-BE" dirty="0">
                <a:solidFill>
                  <a:srgbClr val="454545"/>
                </a:solidFill>
              </a:rPr>
              <a:t>General guidance </a:t>
            </a:r>
            <a:r>
              <a:rPr lang="fr-BE" dirty="0" err="1">
                <a:solidFill>
                  <a:srgbClr val="454545"/>
                </a:solidFill>
              </a:rPr>
              <a:t>is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difficult</a:t>
            </a:r>
            <a:r>
              <a:rPr lang="fr-BE" dirty="0">
                <a:solidFill>
                  <a:srgbClr val="454545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Depends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on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legal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possibilities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and culture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Case by case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approach</a:t>
            </a:r>
            <a:endParaRPr lang="fr-BE" dirty="0">
              <a:solidFill>
                <a:srgbClr val="454545"/>
              </a:solidFill>
            </a:endParaRPr>
          </a:p>
          <a:p>
            <a:endParaRPr lang="fr-BE" dirty="0">
              <a:solidFill>
                <a:srgbClr val="454545"/>
              </a:solidFill>
            </a:endParaRPr>
          </a:p>
          <a:p>
            <a:r>
              <a:rPr lang="fr-BE" dirty="0" err="1">
                <a:solidFill>
                  <a:srgbClr val="454545"/>
                </a:solidFill>
              </a:rPr>
              <a:t>Reporting</a:t>
            </a:r>
            <a:r>
              <a:rPr lang="fr-BE" dirty="0">
                <a:solidFill>
                  <a:srgbClr val="454545"/>
                </a:solidFill>
              </a:rPr>
              <a:t> and </a:t>
            </a:r>
            <a:r>
              <a:rPr lang="fr-BE" dirty="0" err="1">
                <a:solidFill>
                  <a:srgbClr val="454545"/>
                </a:solidFill>
              </a:rPr>
              <a:t>reacting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appropriatly</a:t>
            </a:r>
            <a:r>
              <a:rPr lang="fr-BE" dirty="0">
                <a:solidFill>
                  <a:srgbClr val="454545"/>
                </a:solidFill>
              </a:rPr>
              <a:t> </a:t>
            </a:r>
            <a:r>
              <a:rPr lang="fr-BE" dirty="0" err="1">
                <a:solidFill>
                  <a:srgbClr val="454545"/>
                </a:solidFill>
              </a:rPr>
              <a:t>is</a:t>
            </a:r>
            <a:r>
              <a:rPr lang="fr-BE" dirty="0">
                <a:solidFill>
                  <a:srgbClr val="454545"/>
                </a:solidFill>
              </a:rPr>
              <a:t> a </a:t>
            </a:r>
            <a:r>
              <a:rPr lang="fr-BE" dirty="0" err="1">
                <a:solidFill>
                  <a:srgbClr val="454545"/>
                </a:solidFill>
              </a:rPr>
              <a:t>difficult</a:t>
            </a:r>
            <a:r>
              <a:rPr lang="fr-BE" dirty="0">
                <a:solidFill>
                  <a:srgbClr val="454545"/>
                </a:solidFill>
              </a:rPr>
              <a:t> balance </a:t>
            </a:r>
          </a:p>
          <a:p>
            <a:pPr marL="0" indent="0">
              <a:buNone/>
            </a:pPr>
            <a:endParaRPr lang="fr-BE" dirty="0">
              <a:solidFill>
                <a:srgbClr val="454545"/>
              </a:solidFill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Share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experience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&amp; International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cooperation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in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order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to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takle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454545"/>
                </a:solidFill>
                <a:sym typeface="Wingdings" panose="05000000000000000000" pitchFamily="2" charset="2"/>
              </a:rPr>
              <a:t>these</a:t>
            </a:r>
            <a:r>
              <a:rPr lang="fr-BE" dirty="0">
                <a:solidFill>
                  <a:srgbClr val="454545"/>
                </a:solidFill>
                <a:sym typeface="Wingdings" panose="05000000000000000000" pitchFamily="2" charset="2"/>
              </a:rPr>
              <a:t> challenges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Join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INFCIRC/908 </a:t>
            </a:r>
            <a:endParaRPr lang="en-GB" dirty="0">
              <a:solidFill>
                <a:srgbClr val="92BF06"/>
              </a:solidFill>
            </a:endParaRP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31A2D7-95DD-4C9E-AAA2-DAE5221E7AA0}"/>
              </a:ext>
            </a:extLst>
          </p:cNvPr>
          <p:cNvSpPr txBox="1"/>
          <p:nvPr/>
        </p:nvSpPr>
        <p:spPr>
          <a:xfrm>
            <a:off x="1924480" y="2780928"/>
            <a:ext cx="5295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 No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two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insider</a:t>
            </a:r>
            <a:r>
              <a:rPr lang="fr-BE" dirty="0">
                <a:solidFill>
                  <a:srgbClr val="92BF06"/>
                </a:solidFill>
                <a:sym typeface="Wingdings" panose="05000000000000000000" pitchFamily="2" charset="2"/>
              </a:rPr>
              <a:t> cases are the </a:t>
            </a:r>
            <a:r>
              <a:rPr lang="fr-BE" dirty="0" err="1">
                <a:solidFill>
                  <a:srgbClr val="92BF06"/>
                </a:solidFill>
                <a:sym typeface="Wingdings" panose="05000000000000000000" pitchFamily="2" charset="2"/>
              </a:rPr>
              <a:t>same</a:t>
            </a:r>
            <a:endParaRPr lang="en-GB" dirty="0">
              <a:solidFill>
                <a:srgbClr val="92BF06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B2AACE-13CF-4176-9A45-EC3F55CF6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795129"/>
            <a:ext cx="1661549" cy="56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CD43736C-090D-495D-908C-5415B5E7FA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640960" cy="302433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dirty="0">
                <a:solidFill>
                  <a:srgbClr val="454545"/>
                </a:solidFill>
              </a:rPr>
              <a:t>Vetting = Picture of a persons situation </a:t>
            </a: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altLang="en-US" dirty="0">
                <a:solidFill>
                  <a:srgbClr val="454545"/>
                </a:solidFill>
                <a:sym typeface="Wingdings" panose="05000000000000000000" pitchFamily="2" charset="2"/>
              </a:rPr>
              <a:t>What is behind this picture? </a:t>
            </a:r>
          </a:p>
          <a:p>
            <a:pPr marL="0" indent="0"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500" dirty="0">
                <a:solidFill>
                  <a:srgbClr val="454545"/>
                </a:solidFill>
                <a:sym typeface="Wingdings" panose="05000000000000000000" pitchFamily="2" charset="2"/>
                <a:hlinkClick r:id="rId3" action="ppaction://hlinksldjump"/>
              </a:rPr>
              <a:t>Exercise in the field</a:t>
            </a:r>
            <a:r>
              <a:rPr lang="en-US" altLang="en-US" sz="2500" dirty="0">
                <a:solidFill>
                  <a:srgbClr val="454545"/>
                </a:solidFill>
                <a:sym typeface="Wingdings" panose="05000000000000000000" pitchFamily="2" charset="2"/>
              </a:rPr>
              <a:t>: the balance on when to react on signs</a:t>
            </a:r>
          </a:p>
          <a:p>
            <a:pPr marL="0" indent="0">
              <a:buNone/>
            </a:pPr>
            <a:endParaRPr lang="en-US" altLang="en-US" sz="25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altLang="en-US" sz="3500" dirty="0">
                <a:solidFill>
                  <a:srgbClr val="454545"/>
                </a:solidFill>
                <a:sym typeface="Wingdings" panose="05000000000000000000" pitchFamily="2" charset="2"/>
              </a:rPr>
              <a:t>Aftercare System</a:t>
            </a:r>
          </a:p>
          <a:p>
            <a:pPr marL="0" indent="0" algn="ctr">
              <a:buNone/>
            </a:pPr>
            <a:endParaRPr lang="en-US" altLang="en-US" dirty="0">
              <a:solidFill>
                <a:srgbClr val="45454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08D6A2-C92D-4150-B40B-F09386F6E524}"/>
              </a:ext>
            </a:extLst>
          </p:cNvPr>
          <p:cNvSpPr txBox="1"/>
          <p:nvPr/>
        </p:nvSpPr>
        <p:spPr>
          <a:xfrm>
            <a:off x="683569" y="4523636"/>
            <a:ext cx="1872208" cy="1754326"/>
          </a:xfrm>
          <a:prstGeom prst="rect">
            <a:avLst/>
          </a:prstGeom>
          <a:noFill/>
          <a:ln w="3810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Prevention</a:t>
            </a:r>
            <a:endParaRPr lang="en-GB" dirty="0">
              <a:solidFill>
                <a:srgbClr val="454545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D0E626-96B8-4DC6-9915-7DC9B08D6C90}"/>
              </a:ext>
            </a:extLst>
          </p:cNvPr>
          <p:cNvSpPr txBox="1"/>
          <p:nvPr/>
        </p:nvSpPr>
        <p:spPr>
          <a:xfrm>
            <a:off x="3635896" y="4523636"/>
            <a:ext cx="1872208" cy="1754326"/>
          </a:xfrm>
          <a:prstGeom prst="rect">
            <a:avLst/>
          </a:prstGeom>
          <a:noFill/>
          <a:ln w="3810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Detection</a:t>
            </a:r>
            <a:endParaRPr lang="en-GB" dirty="0">
              <a:solidFill>
                <a:srgbClr val="454545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CE6F03-CDC8-4D00-9F6F-2956809AF77F}"/>
              </a:ext>
            </a:extLst>
          </p:cNvPr>
          <p:cNvSpPr txBox="1"/>
          <p:nvPr/>
        </p:nvSpPr>
        <p:spPr>
          <a:xfrm>
            <a:off x="6588224" y="4523636"/>
            <a:ext cx="1872208" cy="1754326"/>
          </a:xfrm>
          <a:prstGeom prst="rect">
            <a:avLst/>
          </a:prstGeom>
          <a:noFill/>
          <a:ln w="3810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Handling a threat</a:t>
            </a:r>
            <a:endParaRPr lang="en-GB" dirty="0">
              <a:solidFill>
                <a:srgbClr val="454545"/>
              </a:solidFill>
            </a:endParaRPr>
          </a:p>
          <a:p>
            <a:pPr>
              <a:lnSpc>
                <a:spcPct val="15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E1319ED-0188-4EF4-9165-3AD15BF01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BE" dirty="0" err="1"/>
              <a:t>Behavioral</a:t>
            </a:r>
            <a:r>
              <a:rPr lang="fr-BE" dirty="0"/>
              <a:t> observation</a:t>
            </a:r>
            <a:endParaRPr lang="en-GB" dirty="0"/>
          </a:p>
        </p:txBody>
      </p:sp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id="{0C6F4F3C-F164-41AB-AC79-36090AE897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56" y="4943338"/>
            <a:ext cx="1668834" cy="1147787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  <a:extLst>
              <a:ext uri="{FF2B5EF4-FFF2-40B4-BE49-F238E27FC236}">
                <a16:creationId xmlns:a16="http://schemas.microsoft.com/office/drawing/2014/main" id="{6A4C14B6-E98E-43B1-8584-134C8B76AC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58" y="4790332"/>
            <a:ext cx="1410683" cy="1590996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5123D2B8-8DEA-40F5-A2F6-018455847D5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11" y="5313030"/>
            <a:ext cx="1668834" cy="77809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F941-9C0D-436F-8B8D-091F6C5D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Thank</a:t>
            </a:r>
            <a:r>
              <a:rPr lang="fr-BE" dirty="0"/>
              <a:t> </a:t>
            </a:r>
            <a:r>
              <a:rPr lang="fr-BE" dirty="0" err="1"/>
              <a:t>you</a:t>
            </a:r>
            <a:r>
              <a:rPr lang="fr-BE" dirty="0"/>
              <a:t> for </a:t>
            </a:r>
            <a:r>
              <a:rPr lang="fr-BE" dirty="0" err="1"/>
              <a:t>your</a:t>
            </a:r>
            <a:r>
              <a:rPr lang="fr-BE" dirty="0"/>
              <a:t> attention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DA79E0E-B9D7-4A03-8215-4814CAFA9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034381"/>
            <a:ext cx="5981700" cy="3657600"/>
          </a:xfrm>
        </p:spPr>
      </p:pic>
      <p:pic>
        <p:nvPicPr>
          <p:cNvPr id="8" name="Picture 7" descr="Bildergebnis für home button">
            <a:hlinkClick r:id="rId3" action="ppaction://hlinksldjump"/>
            <a:extLst>
              <a:ext uri="{FF2B5EF4-FFF2-40B4-BE49-F238E27FC236}">
                <a16:creationId xmlns:a16="http://schemas.microsoft.com/office/drawing/2014/main" id="{B4E6E9F0-CB84-4CB9-AFE9-F374B9E49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08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658E5-EFEF-46DA-85DE-315383D8B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92BF06"/>
                </a:solidFill>
                <a:sym typeface="Wingdings" panose="05000000000000000000" pitchFamily="2" charset="2"/>
              </a:rPr>
              <a:t>Exercise:</a:t>
            </a:r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 Baseline of behavior was provided, subtle changes in behavior where mentioned to see what would trigger a reaction</a:t>
            </a:r>
            <a:endParaRPr lang="en-US" altLang="en-US" sz="2800" dirty="0">
              <a:solidFill>
                <a:srgbClr val="92BF0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92BF0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92BF06"/>
                </a:solidFill>
                <a:sym typeface="Wingdings" panose="05000000000000000000" pitchFamily="2" charset="2"/>
              </a:rPr>
              <a:t>ITM Symposium, Brussels, March 2019:</a:t>
            </a:r>
            <a:endParaRPr lang="en-US" altLang="en-US" sz="2800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Mainly regulators</a:t>
            </a: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A single sign did not trigger a reaction</a:t>
            </a: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More than one sign would trigger at least </a:t>
            </a:r>
          </a:p>
          <a:p>
            <a:pPr marL="0" indent="0">
              <a:buNone/>
            </a:pPr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	a conversation				   </a:t>
            </a:r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  <a:hlinkClick r:id="rId3" action="ppaction://hlinksldjump"/>
              </a:rPr>
              <a:t>MORE…</a:t>
            </a:r>
            <a:endParaRPr lang="en-US" altLang="en-US" sz="2800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2800" dirty="0">
              <a:solidFill>
                <a:srgbClr val="45454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A63A2-8903-41DB-99C1-FE823AD5E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Excercise</a:t>
            </a:r>
            <a:r>
              <a:rPr lang="fr-BE" dirty="0"/>
              <a:t> in the </a:t>
            </a:r>
            <a:r>
              <a:rPr lang="fr-BE" dirty="0" err="1"/>
              <a:t>field</a:t>
            </a:r>
            <a:endParaRPr lang="en-GB" dirty="0"/>
          </a:p>
        </p:txBody>
      </p:sp>
      <p:pic>
        <p:nvPicPr>
          <p:cNvPr id="9" name="Picture 8" descr="Bildergebnis für home button">
            <a:hlinkClick r:id="rId4" action="ppaction://hlinksldjump"/>
            <a:extLst>
              <a:ext uri="{FF2B5EF4-FFF2-40B4-BE49-F238E27FC236}">
                <a16:creationId xmlns:a16="http://schemas.microsoft.com/office/drawing/2014/main" id="{3FAD5498-680E-494F-8DF4-68C6C1402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21FD45-7500-4BE1-BFA9-3F5F0B328E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92896"/>
            <a:ext cx="1450503" cy="10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0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B276-0F3F-442F-BF44-1A3D8FF48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>
                <a:solidFill>
                  <a:srgbClr val="92BF06"/>
                </a:solidFill>
                <a:sym typeface="Wingdings" panose="05000000000000000000" pitchFamily="2" charset="2"/>
              </a:rPr>
              <a:t>Exercise:</a:t>
            </a:r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 Baseline of behavior was provided, subtle changes in behavior where mentioned to see what would trigger a reaction</a:t>
            </a:r>
            <a:endParaRPr lang="en-US" altLang="en-US" sz="2800" dirty="0">
              <a:solidFill>
                <a:srgbClr val="92BF0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en-US" sz="2800" dirty="0">
              <a:solidFill>
                <a:srgbClr val="92BF06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en-US" sz="2800" dirty="0">
                <a:solidFill>
                  <a:srgbClr val="92BF06"/>
                </a:solidFill>
                <a:sym typeface="Wingdings" panose="05000000000000000000" pitchFamily="2" charset="2"/>
              </a:rPr>
              <a:t>Advanced ITM course, </a:t>
            </a:r>
            <a:r>
              <a:rPr lang="en-US" altLang="en-US" sz="2800" dirty="0" err="1">
                <a:solidFill>
                  <a:srgbClr val="92BF06"/>
                </a:solidFill>
                <a:sym typeface="Wingdings" panose="05000000000000000000" pitchFamily="2" charset="2"/>
              </a:rPr>
              <a:t>Albuequerque</a:t>
            </a:r>
            <a:r>
              <a:rPr lang="en-US" altLang="en-US" sz="2800" dirty="0">
                <a:solidFill>
                  <a:srgbClr val="92BF06"/>
                </a:solidFill>
                <a:sym typeface="Wingdings" panose="05000000000000000000" pitchFamily="2" charset="2"/>
              </a:rPr>
              <a:t>, July 2019:</a:t>
            </a: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Mainly operators</a:t>
            </a: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A single sign did trigger a reaction, they would like to talk to the person </a:t>
            </a:r>
          </a:p>
          <a:p>
            <a:r>
              <a:rPr lang="en-US" altLang="en-US" sz="2800" dirty="0">
                <a:solidFill>
                  <a:srgbClr val="454545"/>
                </a:solidFill>
                <a:sym typeface="Wingdings" panose="05000000000000000000" pitchFamily="2" charset="2"/>
              </a:rPr>
              <a:t>Immediately there where ideas on how to further follow up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F65B39-A89C-4AE5-B962-56EC3E6E3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Excercise</a:t>
            </a:r>
            <a:r>
              <a:rPr lang="fr-BE" dirty="0"/>
              <a:t> in the </a:t>
            </a:r>
            <a:r>
              <a:rPr lang="fr-BE" dirty="0" err="1"/>
              <a:t>field</a:t>
            </a:r>
            <a:endParaRPr lang="en-GB" dirty="0"/>
          </a:p>
        </p:txBody>
      </p:sp>
      <p:sp>
        <p:nvSpPr>
          <p:cNvPr id="7" name="Multiply 34">
            <a:hlinkClick r:id="rId2" action="ppaction://hlinksldjump"/>
            <a:extLst>
              <a:ext uri="{FF2B5EF4-FFF2-40B4-BE49-F238E27FC236}">
                <a16:creationId xmlns:a16="http://schemas.microsoft.com/office/drawing/2014/main" id="{8FC0F9CC-4A11-411B-A73E-B6B286D4617F}"/>
              </a:ext>
            </a:extLst>
          </p:cNvPr>
          <p:cNvSpPr/>
          <p:nvPr/>
        </p:nvSpPr>
        <p:spPr bwMode="auto">
          <a:xfrm>
            <a:off x="7570401" y="1053082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559E7299-6337-4A68-9C3D-296AFB25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8F0CBA-5A4D-45CB-8EB0-474049CB1DF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492896"/>
            <a:ext cx="1450503" cy="108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2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65920"/>
            <a:ext cx="4368602" cy="1143000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54545"/>
                </a:solidFill>
                <a:hlinkClick r:id="rId3" action="ppaction://hlinksldjump"/>
              </a:rPr>
              <a:t>Level 1 : Limit the risk factor</a:t>
            </a:r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6" name="Picture 5" descr="Bildergebnis für home button">
            <a:hlinkClick r:id="rId4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B84C718-C596-4880-BE2F-34048AF10E8E}"/>
              </a:ext>
            </a:extLst>
          </p:cNvPr>
          <p:cNvSpPr txBox="1">
            <a:spLocks/>
          </p:cNvSpPr>
          <p:nvPr/>
        </p:nvSpPr>
        <p:spPr bwMode="auto">
          <a:xfrm>
            <a:off x="4569718" y="4374232"/>
            <a:ext cx="4368601" cy="1143000"/>
          </a:xfrm>
          <a:prstGeom prst="rect">
            <a:avLst/>
          </a:prstGeom>
          <a:noFill/>
          <a:ln w="19050">
            <a:solidFill>
              <a:srgbClr val="92BF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  <a:hlinkClick r:id="rId6" action="ppaction://hlinksldjump"/>
              </a:rPr>
              <a:t>Level 3 : Discourage the action</a:t>
            </a:r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7F456CD-D9FC-402E-8040-70F7FA1F262D}"/>
              </a:ext>
            </a:extLst>
          </p:cNvPr>
          <p:cNvSpPr txBox="1">
            <a:spLocks/>
          </p:cNvSpPr>
          <p:nvPr/>
        </p:nvSpPr>
        <p:spPr bwMode="auto">
          <a:xfrm>
            <a:off x="4569718" y="3006080"/>
            <a:ext cx="4368602" cy="1143000"/>
          </a:xfrm>
          <a:prstGeom prst="rect">
            <a:avLst/>
          </a:prstGeom>
          <a:noFill/>
          <a:ln w="19050">
            <a:solidFill>
              <a:srgbClr val="92BF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  <a:hlinkClick r:id="rId7" action="ppaction://hlinksldjump"/>
              </a:rPr>
              <a:t>Level 2 : Identify people at risk</a:t>
            </a:r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9295E-8DFB-495A-945B-EEE50537E1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25" y="2060848"/>
            <a:ext cx="4010343" cy="275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5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solidFill>
                  <a:srgbClr val="454545"/>
                </a:solidFill>
              </a:rPr>
              <a:t>Level 1 : Limit the risk factor</a:t>
            </a:r>
          </a:p>
        </p:txBody>
      </p:sp>
      <p:pic>
        <p:nvPicPr>
          <p:cNvPr id="6" name="Picture 5" descr="Bildergebnis für home button">
            <a:hlinkClick r:id="rId3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9" name="Multiply 34">
            <a:hlinkClick r:id="rId5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570401" y="1053082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277E5-0A53-42FE-B944-80505C22E0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406" y="2860632"/>
            <a:ext cx="3312368" cy="24864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637725" y="2348880"/>
            <a:ext cx="72466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54545"/>
                </a:solidFill>
              </a:rPr>
              <a:t>Limit the risk factor </a:t>
            </a: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 limit the attributes: </a:t>
            </a: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ACCESS 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AUTHORITY 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KNOWLEDGE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pPr algn="ctr"/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 Compartmentalise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2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</a:rPr>
              <a:t>Level 2 : Identify people at risk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637725" y="2348880"/>
            <a:ext cx="72466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54545"/>
                </a:solidFill>
              </a:rPr>
              <a:t>Identity the people at risk </a:t>
            </a:r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= Overview of the access, authority and knowledge of everyone</a:t>
            </a: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	 Job history at the facility is important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 Define who could become more of a threat to you facility </a:t>
            </a:r>
          </a:p>
          <a:p>
            <a:endParaRPr lang="en-GB" dirty="0"/>
          </a:p>
        </p:txBody>
      </p:sp>
      <p:sp>
        <p:nvSpPr>
          <p:cNvPr id="19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574457" y="1052736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Image result for identity">
            <a:hlinkClick r:id="rId5"/>
            <a:extLst>
              <a:ext uri="{FF2B5EF4-FFF2-40B4-BE49-F238E27FC236}">
                <a16:creationId xmlns:a16="http://schemas.microsoft.com/office/drawing/2014/main" id="{629FAD20-3436-423E-9F4B-02C1696EF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503" y="4786036"/>
            <a:ext cx="2578993" cy="145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4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DF9D-D3FE-4DAC-BA1C-9C99F2B8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dirty="0"/>
              <a:t>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F0F93-0E28-4775-9B58-2E26FEB77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571184" cy="604664"/>
          </a:xfrm>
          <a:ln w="19050">
            <a:solidFill>
              <a:srgbClr val="92BF06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dirty="0">
                <a:solidFill>
                  <a:srgbClr val="454545"/>
                </a:solidFill>
              </a:rPr>
              <a:t>Level 3 : Discourage the action</a:t>
            </a:r>
          </a:p>
        </p:txBody>
      </p:sp>
      <p:pic>
        <p:nvPicPr>
          <p:cNvPr id="6" name="Picture 5" descr="Bildergebnis für home button">
            <a:hlinkClick r:id="rId2" action="ppaction://hlinksldjump"/>
            <a:extLst>
              <a:ext uri="{FF2B5EF4-FFF2-40B4-BE49-F238E27FC236}">
                <a16:creationId xmlns:a16="http://schemas.microsoft.com/office/drawing/2014/main" id="{F73DF242-7114-4393-9A88-4CD108AA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2E58B5-237E-46BC-9956-E3D7291DC975}"/>
              </a:ext>
            </a:extLst>
          </p:cNvPr>
          <p:cNvSpPr txBox="1"/>
          <p:nvPr/>
        </p:nvSpPr>
        <p:spPr>
          <a:xfrm>
            <a:off x="637725" y="2348880"/>
            <a:ext cx="72466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54545"/>
                </a:solidFill>
              </a:rPr>
              <a:t>Discourage the possible thought of an action against the facility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Notion that they will be caught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Good aftercare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Severe punishment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…</a:t>
            </a:r>
          </a:p>
          <a:p>
            <a:endParaRPr lang="en-GB" dirty="0">
              <a:solidFill>
                <a:srgbClr val="454545"/>
              </a:solidFill>
              <a:sym typeface="Wingdings" panose="05000000000000000000" pitchFamily="2" charset="2"/>
            </a:endParaRPr>
          </a:p>
          <a:p>
            <a:r>
              <a:rPr lang="en-GB" dirty="0">
                <a:solidFill>
                  <a:srgbClr val="454545"/>
                </a:solidFill>
                <a:sym typeface="Wingdings" panose="05000000000000000000" pitchFamily="2" charset="2"/>
              </a:rPr>
              <a:t> Make employees feel part of the organisation to make sure they don’t WANT to act against you facility</a:t>
            </a:r>
          </a:p>
          <a:p>
            <a:endParaRPr lang="en-GB" dirty="0"/>
          </a:p>
        </p:txBody>
      </p:sp>
      <p:sp>
        <p:nvSpPr>
          <p:cNvPr id="19" name="Multiply 34">
            <a:hlinkClick r:id="rId4" action="ppaction://hlinksldjump"/>
            <a:extLst>
              <a:ext uri="{FF2B5EF4-FFF2-40B4-BE49-F238E27FC236}">
                <a16:creationId xmlns:a16="http://schemas.microsoft.com/office/drawing/2014/main" id="{150F0C0D-CE26-474B-8FC4-4CF62A6150D7}"/>
              </a:ext>
            </a:extLst>
          </p:cNvPr>
          <p:cNvSpPr/>
          <p:nvPr/>
        </p:nvSpPr>
        <p:spPr bwMode="auto">
          <a:xfrm>
            <a:off x="7574457" y="1048221"/>
            <a:ext cx="453927" cy="436563"/>
          </a:xfrm>
          <a:prstGeom prst="mathMultiply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4F524-7110-46D8-B7B1-BC89FDCD2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Detection</a:t>
            </a:r>
          </a:p>
        </p:txBody>
      </p:sp>
      <p:pic>
        <p:nvPicPr>
          <p:cNvPr id="6" name="Picture 5" descr="Bildergebnis für home button">
            <a:hlinkClick r:id="rId3" action="ppaction://hlinksldjump"/>
            <a:extLst>
              <a:ext uri="{FF2B5EF4-FFF2-40B4-BE49-F238E27FC236}">
                <a16:creationId xmlns:a16="http://schemas.microsoft.com/office/drawing/2014/main" id="{8233BF8E-B5DF-4E5A-8DCF-26F03E1FF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530221" cy="53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A1D942-6C96-4AF1-AB6B-C197EAEE3CFC}"/>
              </a:ext>
            </a:extLst>
          </p:cNvPr>
          <p:cNvSpPr txBox="1"/>
          <p:nvPr/>
        </p:nvSpPr>
        <p:spPr>
          <a:xfrm>
            <a:off x="539552" y="1700808"/>
            <a:ext cx="2880320" cy="1938992"/>
          </a:xfrm>
          <a:prstGeom prst="rect">
            <a:avLst/>
          </a:prstGeom>
          <a:noFill/>
          <a:ln w="1905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Reporting</a:t>
            </a:r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8AF66-DD3F-42E8-9080-FA927A6FA6ED}"/>
              </a:ext>
            </a:extLst>
          </p:cNvPr>
          <p:cNvSpPr txBox="1"/>
          <p:nvPr/>
        </p:nvSpPr>
        <p:spPr>
          <a:xfrm>
            <a:off x="3131840" y="4365104"/>
            <a:ext cx="2880320" cy="1938992"/>
          </a:xfrm>
          <a:prstGeom prst="rect">
            <a:avLst/>
          </a:prstGeom>
          <a:noFill/>
          <a:ln w="1905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Security Culture</a:t>
            </a:r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C1FC9-C2B4-4326-805A-7252CA751AB9}"/>
              </a:ext>
            </a:extLst>
          </p:cNvPr>
          <p:cNvSpPr txBox="1"/>
          <p:nvPr/>
        </p:nvSpPr>
        <p:spPr>
          <a:xfrm>
            <a:off x="5724128" y="1700808"/>
            <a:ext cx="2880320" cy="1938992"/>
          </a:xfrm>
          <a:prstGeom prst="rect">
            <a:avLst/>
          </a:prstGeom>
          <a:noFill/>
          <a:ln w="19050">
            <a:solidFill>
              <a:srgbClr val="92BF0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454545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Define a baseline</a:t>
            </a:r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  <a:p>
            <a:pPr algn="ctr"/>
            <a:endParaRPr lang="en-GB" dirty="0">
              <a:solidFill>
                <a:srgbClr val="454545"/>
              </a:solidFill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67754B60-4CC6-484C-A50F-4FE874B1840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32" y="2162473"/>
            <a:ext cx="1756359" cy="1460041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870A9FDF-90B8-4B93-B9DD-92B4E1F2B69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409" y="2218686"/>
            <a:ext cx="2395758" cy="134761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E261E51B-90B9-46D2-B2F6-3395CA51C8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64" y="4846292"/>
            <a:ext cx="2709672" cy="11978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E3C14A-8CA8-4E3F-AE32-5797624C97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33" y="1723985"/>
            <a:ext cx="2533333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56963"/>
      </p:ext>
    </p:extLst>
  </p:cSld>
  <p:clrMapOvr>
    <a:masterClrMapping/>
  </p:clrMapOvr>
</p:sld>
</file>

<file path=ppt/theme/theme1.xml><?xml version="1.0" encoding="utf-8"?>
<a:theme xmlns:a="http://schemas.openxmlformats.org/drawingml/2006/main" name="draft_presentation_template">
  <a:themeElements>
    <a:clrScheme name="draft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raft_presentation_template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draft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raft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aft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FANC_presentation_EN</Template>
  <TotalTime>314</TotalTime>
  <Words>669</Words>
  <Application>Microsoft Office PowerPoint</Application>
  <PresentationFormat>On-screen Show (4:3)</PresentationFormat>
  <Paragraphs>186</Paragraphs>
  <Slides>20</Slides>
  <Notes>5</Notes>
  <HiddenSlides>13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ＭＳ Ｐゴシック</vt:lpstr>
      <vt:lpstr>Arial</vt:lpstr>
      <vt:lpstr>Tahoma</vt:lpstr>
      <vt:lpstr>Wingdings</vt:lpstr>
      <vt:lpstr>draft_presentation_template</vt:lpstr>
      <vt:lpstr>How to react of signs of changes in behaviour that might be signes of concern? </vt:lpstr>
      <vt:lpstr>Behavioral observation</vt:lpstr>
      <vt:lpstr>Excercise in the field</vt:lpstr>
      <vt:lpstr>Excercise in the field</vt:lpstr>
      <vt:lpstr>Prevention</vt:lpstr>
      <vt:lpstr>Prevention</vt:lpstr>
      <vt:lpstr>Prevention</vt:lpstr>
      <vt:lpstr>Prevention</vt:lpstr>
      <vt:lpstr>Detection</vt:lpstr>
      <vt:lpstr>Detection</vt:lpstr>
      <vt:lpstr>Detection</vt:lpstr>
      <vt:lpstr>Change of behaviour</vt:lpstr>
      <vt:lpstr>Detection</vt:lpstr>
      <vt:lpstr>Handling a threat</vt:lpstr>
      <vt:lpstr>Handling a threat</vt:lpstr>
      <vt:lpstr>Handling a threat</vt:lpstr>
      <vt:lpstr>Handling a threat</vt:lpstr>
      <vt:lpstr>Handling a threat</vt:lpstr>
      <vt:lpstr>Conclusion</vt:lpstr>
      <vt:lpstr>Thank you for your attention</vt:lpstr>
    </vt:vector>
  </TitlesOfParts>
  <Company>Fanc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react of signs of changes in behaviour that might be signes of concern?</dc:title>
  <dc:creator>DE LAET Lisa</dc:creator>
  <cp:lastModifiedBy>TAJER, Katherine</cp:lastModifiedBy>
  <cp:revision>41</cp:revision>
  <dcterms:created xsi:type="dcterms:W3CDTF">2019-12-18T07:57:02Z</dcterms:created>
  <dcterms:modified xsi:type="dcterms:W3CDTF">2019-12-20T12:38:28Z</dcterms:modified>
</cp:coreProperties>
</file>