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57" r:id="rId2"/>
    <p:sldId id="367" r:id="rId3"/>
    <p:sldId id="368" r:id="rId4"/>
    <p:sldId id="372" r:id="rId5"/>
    <p:sldId id="369" r:id="rId6"/>
    <p:sldId id="371" r:id="rId7"/>
    <p:sldId id="380" r:id="rId8"/>
    <p:sldId id="381" r:id="rId9"/>
    <p:sldId id="378" r:id="rId10"/>
    <p:sldId id="379" r:id="rId11"/>
    <p:sldId id="382" r:id="rId12"/>
    <p:sldId id="373" r:id="rId13"/>
    <p:sldId id="374" r:id="rId14"/>
    <p:sldId id="375" r:id="rId15"/>
    <p:sldId id="383" r:id="rId16"/>
    <p:sldId id="376" r:id="rId17"/>
    <p:sldId id="377"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rison, Lance (LAB)" initials="GL(" lastIdx="15" clrIdx="0">
    <p:extLst>
      <p:ext uri="{19B8F6BF-5375-455C-9EA6-DF929625EA0E}">
        <p15:presenceInfo xmlns:p15="http://schemas.microsoft.com/office/powerpoint/2012/main" userId="S-1-5-21-2844929807-1687724802-988633214-184365" providerId="AD"/>
      </p:ext>
    </p:extLst>
  </p:cmAuthor>
  <p:cmAuthor id="2" name="Mitra, Pallabi" initials="MP" lastIdx="9" clrIdx="1">
    <p:extLst>
      <p:ext uri="{19B8F6BF-5375-455C-9EA6-DF929625EA0E}">
        <p15:presenceInfo xmlns:p15="http://schemas.microsoft.com/office/powerpoint/2012/main" userId="S-1-5-21-2844929807-1687724802-988633214-185570" providerId="AD"/>
      </p:ext>
    </p:extLst>
  </p:cmAuthor>
  <p:cmAuthor id="3" name="Taalbi, Malika" initials="TM" lastIdx="10" clrIdx="2">
    <p:extLst>
      <p:ext uri="{19B8F6BF-5375-455C-9EA6-DF929625EA0E}">
        <p15:presenceInfo xmlns:p15="http://schemas.microsoft.com/office/powerpoint/2012/main" userId="S-1-5-21-2844929807-1687724802-988633214-170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C17B"/>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89063" autoAdjust="0"/>
  </p:normalViewPr>
  <p:slideViewPr>
    <p:cSldViewPr snapToGrid="0">
      <p:cViewPr varScale="1">
        <p:scale>
          <a:sx n="165" d="100"/>
          <a:sy n="165" d="100"/>
        </p:scale>
        <p:origin x="1728" y="92"/>
      </p:cViewPr>
      <p:guideLst/>
    </p:cSldViewPr>
  </p:slideViewPr>
  <p:notesTextViewPr>
    <p:cViewPr>
      <p:scale>
        <a:sx n="1" d="1"/>
        <a:sy n="1" d="1"/>
      </p:scale>
      <p:origin x="0" y="0"/>
    </p:cViewPr>
  </p:notesTextViewPr>
  <p:sorterViewPr>
    <p:cViewPr varScale="1">
      <p:scale>
        <a:sx n="100" d="100"/>
        <a:sy n="100" d="100"/>
      </p:scale>
      <p:origin x="0" y="-25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35" tIns="45718" rIns="91435" bIns="45718" rtlCol="0"/>
          <a:lstStyle>
            <a:lvl1pPr algn="r">
              <a:defRPr sz="1200"/>
            </a:lvl1pPr>
          </a:lstStyle>
          <a:p>
            <a:fld id="{7F29C123-215D-4E3F-9B62-2D52937334D2}" type="datetimeFigureOut">
              <a:rPr lang="en-US" smtClean="0"/>
              <a:t>2/4/2020</a:t>
            </a:fld>
            <a:endParaRPr lang="en-US"/>
          </a:p>
        </p:txBody>
      </p:sp>
      <p:sp>
        <p:nvSpPr>
          <p:cNvPr id="4" name="Footer Placeholder 3"/>
          <p:cNvSpPr>
            <a:spLocks noGrp="1"/>
          </p:cNvSpPr>
          <p:nvPr>
            <p:ph type="ftr" sz="quarter" idx="2"/>
          </p:nvPr>
        </p:nvSpPr>
        <p:spPr>
          <a:xfrm>
            <a:off x="1" y="8829675"/>
            <a:ext cx="3038475" cy="466725"/>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6725"/>
          </a:xfrm>
          <a:prstGeom prst="rect">
            <a:avLst/>
          </a:prstGeom>
        </p:spPr>
        <p:txBody>
          <a:bodyPr vert="horz" lIns="91435" tIns="45718" rIns="91435" bIns="45718" rtlCol="0" anchor="b"/>
          <a:lstStyle>
            <a:lvl1pPr algn="r">
              <a:defRPr sz="1200"/>
            </a:lvl1pPr>
          </a:lstStyle>
          <a:p>
            <a:fld id="{65645F1D-1A43-4900-8088-9B1613D29185}" type="slidenum">
              <a:rPr lang="en-US" smtClean="0"/>
              <a:t>‹#›</a:t>
            </a:fld>
            <a:endParaRPr lang="en-US"/>
          </a:p>
        </p:txBody>
      </p:sp>
    </p:spTree>
    <p:extLst>
      <p:ext uri="{BB962C8B-B14F-4D97-AF65-F5344CB8AC3E}">
        <p14:creationId xmlns:p14="http://schemas.microsoft.com/office/powerpoint/2010/main" val="3249623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71" tIns="46586" rIns="93171" bIns="46586" rtlCol="0"/>
          <a:lstStyle>
            <a:lvl1pPr algn="r">
              <a:defRPr sz="1200"/>
            </a:lvl1pPr>
          </a:lstStyle>
          <a:p>
            <a:fld id="{B958D23B-CFC0-44D4-89C4-047242B8669B}" type="datetimeFigureOut">
              <a:rPr lang="en-US" smtClean="0"/>
              <a:t>2/4/2020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71" tIns="46586" rIns="93171" bIns="46586" rtlCol="0" anchor="b"/>
          <a:lstStyle>
            <a:lvl1pPr algn="r">
              <a:defRPr sz="1200"/>
            </a:lvl1pPr>
          </a:lstStyle>
          <a:p>
            <a:fld id="{898EFA52-C86C-48FA-8CD9-C47A276FDA0C}" type="slidenum">
              <a:rPr lang="en-US" smtClean="0"/>
              <a:t>‹#›</a:t>
            </a:fld>
            <a:endParaRPr lang="en-US"/>
          </a:p>
        </p:txBody>
      </p:sp>
    </p:spTree>
    <p:extLst>
      <p:ext uri="{BB962C8B-B14F-4D97-AF65-F5344CB8AC3E}">
        <p14:creationId xmlns:p14="http://schemas.microsoft.com/office/powerpoint/2010/main" val="151016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5F326-2ADE-48E9-A46C-E344A7197D7E}" type="slidenum">
              <a:rPr lang="en-US">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675720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this matters if we can’t trust the information we are receiving.</a:t>
            </a:r>
          </a:p>
          <a:p>
            <a:endParaRPr lang="en-US" dirty="0"/>
          </a:p>
        </p:txBody>
      </p:sp>
      <p:sp>
        <p:nvSpPr>
          <p:cNvPr id="4" name="Slide Number Placeholder 3"/>
          <p:cNvSpPr>
            <a:spLocks noGrp="1"/>
          </p:cNvSpPr>
          <p:nvPr>
            <p:ph type="sldNum" sz="quarter" idx="5"/>
          </p:nvPr>
        </p:nvSpPr>
        <p:spPr/>
        <p:txBody>
          <a:bodyPr/>
          <a:lstStyle/>
          <a:p>
            <a:fld id="{898EFA52-C86C-48FA-8CD9-C47A276FDA0C}" type="slidenum">
              <a:rPr lang="en-US" smtClean="0"/>
              <a:t>15</a:t>
            </a:fld>
            <a:endParaRPr lang="en-US"/>
          </a:p>
        </p:txBody>
      </p:sp>
    </p:spTree>
    <p:extLst>
      <p:ext uri="{BB962C8B-B14F-4D97-AF65-F5344CB8AC3E}">
        <p14:creationId xmlns:p14="http://schemas.microsoft.com/office/powerpoint/2010/main" val="417020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8EFA52-C86C-48FA-8CD9-C47A276FDA0C}" type="slidenum">
              <a:rPr lang="en-US" smtClean="0"/>
              <a:t>2</a:t>
            </a:fld>
            <a:endParaRPr lang="en-US"/>
          </a:p>
        </p:txBody>
      </p:sp>
    </p:spTree>
    <p:extLst>
      <p:ext uri="{BB962C8B-B14F-4D97-AF65-F5344CB8AC3E}">
        <p14:creationId xmlns:p14="http://schemas.microsoft.com/office/powerpoint/2010/main" val="237998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T-STAR web application running on a desktop computer and smartphone displays information that allows assessment of the shipment's status.  A user may opt to receive SMS and/or email messages of the system notifications.</a:t>
            </a:r>
            <a:endParaRPr lang="en-US" dirty="0"/>
          </a:p>
        </p:txBody>
      </p:sp>
      <p:sp>
        <p:nvSpPr>
          <p:cNvPr id="4" name="Slide Number Placeholder 3"/>
          <p:cNvSpPr>
            <a:spLocks noGrp="1"/>
          </p:cNvSpPr>
          <p:nvPr>
            <p:ph type="sldNum" sz="quarter" idx="5"/>
          </p:nvPr>
        </p:nvSpPr>
        <p:spPr/>
        <p:txBody>
          <a:bodyPr/>
          <a:lstStyle/>
          <a:p>
            <a:fld id="{898EFA52-C86C-48FA-8CD9-C47A276FDA0C}" type="slidenum">
              <a:rPr lang="en-US" smtClean="0"/>
              <a:t>5</a:t>
            </a:fld>
            <a:endParaRPr lang="en-US"/>
          </a:p>
        </p:txBody>
      </p:sp>
    </p:spTree>
    <p:extLst>
      <p:ext uri="{BB962C8B-B14F-4D97-AF65-F5344CB8AC3E}">
        <p14:creationId xmlns:p14="http://schemas.microsoft.com/office/powerpoint/2010/main" val="3611765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8EFA52-C86C-48FA-8CD9-C47A276FDA0C}" type="slidenum">
              <a:rPr lang="en-US" smtClean="0"/>
              <a:t>6</a:t>
            </a:fld>
            <a:endParaRPr lang="en-US"/>
          </a:p>
        </p:txBody>
      </p:sp>
    </p:spTree>
    <p:extLst>
      <p:ext uri="{BB962C8B-B14F-4D97-AF65-F5344CB8AC3E}">
        <p14:creationId xmlns:p14="http://schemas.microsoft.com/office/powerpoint/2010/main" val="406517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8EFA52-C86C-48FA-8CD9-C47A276FDA0C}" type="slidenum">
              <a:rPr lang="en-US" smtClean="0"/>
              <a:t>7</a:t>
            </a:fld>
            <a:endParaRPr lang="en-US"/>
          </a:p>
        </p:txBody>
      </p:sp>
    </p:spTree>
    <p:extLst>
      <p:ext uri="{BB962C8B-B14F-4D97-AF65-F5344CB8AC3E}">
        <p14:creationId xmlns:p14="http://schemas.microsoft.com/office/powerpoint/2010/main" val="3072426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size?</a:t>
            </a:r>
          </a:p>
        </p:txBody>
      </p:sp>
      <p:sp>
        <p:nvSpPr>
          <p:cNvPr id="4" name="Slide Number Placeholder 3"/>
          <p:cNvSpPr>
            <a:spLocks noGrp="1"/>
          </p:cNvSpPr>
          <p:nvPr>
            <p:ph type="sldNum" sz="quarter" idx="5"/>
          </p:nvPr>
        </p:nvSpPr>
        <p:spPr/>
        <p:txBody>
          <a:bodyPr/>
          <a:lstStyle/>
          <a:p>
            <a:fld id="{898EFA52-C86C-48FA-8CD9-C47A276FDA0C}" type="slidenum">
              <a:rPr lang="en-US" smtClean="0"/>
              <a:t>8</a:t>
            </a:fld>
            <a:endParaRPr lang="en-US"/>
          </a:p>
        </p:txBody>
      </p:sp>
    </p:spTree>
    <p:extLst>
      <p:ext uri="{BB962C8B-B14F-4D97-AF65-F5344CB8AC3E}">
        <p14:creationId xmlns:p14="http://schemas.microsoft.com/office/powerpoint/2010/main" val="1960772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8EFA52-C86C-48FA-8CD9-C47A276FDA0C}" type="slidenum">
              <a:rPr lang="en-US" smtClean="0"/>
              <a:t>9</a:t>
            </a:fld>
            <a:endParaRPr lang="en-US"/>
          </a:p>
        </p:txBody>
      </p:sp>
    </p:spTree>
    <p:extLst>
      <p:ext uri="{BB962C8B-B14F-4D97-AF65-F5344CB8AC3E}">
        <p14:creationId xmlns:p14="http://schemas.microsoft.com/office/powerpoint/2010/main" val="32811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T-STAR Gen 3 board controls the operation of the T-STAR head unit. A suite of onboard environmental sensors; an IMU; and interfaces to the MCM, HSM, microSD card, keypad, LED indicator, GPS unit, peripheral expansion slot, and WSN are included.</a:t>
            </a:r>
            <a:endParaRPr lang="en-US" dirty="0"/>
          </a:p>
        </p:txBody>
      </p:sp>
      <p:sp>
        <p:nvSpPr>
          <p:cNvPr id="4" name="Slide Number Placeholder 3"/>
          <p:cNvSpPr>
            <a:spLocks noGrp="1"/>
          </p:cNvSpPr>
          <p:nvPr>
            <p:ph type="sldNum" sz="quarter" idx="5"/>
          </p:nvPr>
        </p:nvSpPr>
        <p:spPr/>
        <p:txBody>
          <a:bodyPr/>
          <a:lstStyle/>
          <a:p>
            <a:fld id="{898EFA52-C86C-48FA-8CD9-C47A276FDA0C}" type="slidenum">
              <a:rPr lang="en-US" smtClean="0"/>
              <a:t>10</a:t>
            </a:fld>
            <a:endParaRPr lang="en-US"/>
          </a:p>
        </p:txBody>
      </p:sp>
    </p:spTree>
    <p:extLst>
      <p:ext uri="{BB962C8B-B14F-4D97-AF65-F5344CB8AC3E}">
        <p14:creationId xmlns:p14="http://schemas.microsoft.com/office/powerpoint/2010/main" val="178460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8EFA52-C86C-48FA-8CD9-C47A276FDA0C}" type="slidenum">
              <a:rPr lang="en-US" smtClean="0"/>
              <a:t>11</a:t>
            </a:fld>
            <a:endParaRPr lang="en-US"/>
          </a:p>
        </p:txBody>
      </p:sp>
    </p:spTree>
    <p:extLst>
      <p:ext uri="{BB962C8B-B14F-4D97-AF65-F5344CB8AC3E}">
        <p14:creationId xmlns:p14="http://schemas.microsoft.com/office/powerpoint/2010/main" val="2062992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19" name="Text Placeholder 4"/>
          <p:cNvSpPr>
            <a:spLocks noGrp="1"/>
          </p:cNvSpPr>
          <p:nvPr>
            <p:ph type="body" sz="quarter" idx="10" hasCustomPrompt="1"/>
          </p:nvPr>
        </p:nvSpPr>
        <p:spPr>
          <a:xfrm>
            <a:off x="4680362" y="1395413"/>
            <a:ext cx="4375150" cy="836612"/>
          </a:xfrm>
        </p:spPr>
        <p:txBody>
          <a:bodyPr/>
          <a:lstStyle>
            <a:lvl1pPr marL="0" indent="0">
              <a:buNone/>
              <a:defRPr b="1"/>
            </a:lvl1pPr>
          </a:lstStyle>
          <a:p>
            <a:pPr lvl="0"/>
            <a:r>
              <a:rPr lang="en-US" dirty="0"/>
              <a:t>Title</a:t>
            </a:r>
          </a:p>
        </p:txBody>
      </p:sp>
      <p:sp>
        <p:nvSpPr>
          <p:cNvPr id="20" name="Text Placeholder 7"/>
          <p:cNvSpPr>
            <a:spLocks noGrp="1"/>
          </p:cNvSpPr>
          <p:nvPr>
            <p:ph type="body" sz="quarter" idx="11" hasCustomPrompt="1"/>
          </p:nvPr>
        </p:nvSpPr>
        <p:spPr>
          <a:xfrm>
            <a:off x="4679950" y="2359025"/>
            <a:ext cx="4375150" cy="914400"/>
          </a:xfrm>
        </p:spPr>
        <p:txBody>
          <a:bodyPr>
            <a:normAutofit/>
          </a:bodyPr>
          <a:lstStyle>
            <a:lvl1pPr marL="0" indent="0">
              <a:buNone/>
              <a:defRPr sz="2000" b="0"/>
            </a:lvl1pPr>
          </a:lstStyle>
          <a:p>
            <a:pPr lvl="0"/>
            <a:r>
              <a:rPr lang="en-US" dirty="0"/>
              <a:t>Date</a:t>
            </a:r>
          </a:p>
          <a:p>
            <a:pPr lvl="0"/>
            <a:r>
              <a:rPr lang="en-US" dirty="0"/>
              <a:t>Author</a:t>
            </a:r>
          </a:p>
        </p:txBody>
      </p:sp>
      <p:pic>
        <p:nvPicPr>
          <p:cNvPr id="9" name="Picture 8" descr="GLOBE 7-21-15.jpg"/>
          <p:cNvPicPr>
            <a:picLocks noChangeAspect="1"/>
          </p:cNvPicPr>
          <p:nvPr userDrawn="1"/>
        </p:nvPicPr>
        <p:blipFill rotWithShape="1">
          <a:blip r:embed="rId2" cstate="print">
            <a:extLst>
              <a:ext uri="{28A0092B-C50C-407E-A947-70E740481C1C}">
                <a14:useLocalDpi xmlns:a14="http://schemas.microsoft.com/office/drawing/2010/main"/>
              </a:ext>
            </a:extLst>
          </a:blip>
          <a:srcRect t="-9494"/>
          <a:stretch/>
        </p:blipFill>
        <p:spPr>
          <a:xfrm>
            <a:off x="28228" y="457176"/>
            <a:ext cx="7391134" cy="6400800"/>
          </a:xfrm>
          <a:prstGeom prst="rect">
            <a:avLst/>
          </a:prstGeom>
        </p:spPr>
      </p:pic>
      <p:pic>
        <p:nvPicPr>
          <p:cNvPr id="10" name="Picture 9" descr="ORS logo.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86905" y="6197065"/>
            <a:ext cx="2068195" cy="496036"/>
          </a:xfrm>
          <a:prstGeom prst="rect">
            <a:avLst/>
          </a:prstGeom>
        </p:spPr>
      </p:pic>
      <p:pic>
        <p:nvPicPr>
          <p:cNvPr id="11"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343744" y="343091"/>
            <a:ext cx="2197247" cy="6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auto">
          <a:xfrm>
            <a:off x="4679950" y="6073721"/>
            <a:ext cx="742724" cy="74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3935" y="6133865"/>
            <a:ext cx="1214961" cy="622436"/>
          </a:xfrm>
          <a:prstGeom prst="rect">
            <a:avLst/>
          </a:prstGeom>
        </p:spPr>
      </p:pic>
    </p:spTree>
    <p:extLst>
      <p:ext uri="{BB962C8B-B14F-4D97-AF65-F5344CB8AC3E}">
        <p14:creationId xmlns:p14="http://schemas.microsoft.com/office/powerpoint/2010/main" val="232803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15" name="Picture 14" descr="GLOBE 7-21-15.jpg"/>
          <p:cNvPicPr>
            <a:picLocks noChangeAspect="1"/>
          </p:cNvPicPr>
          <p:nvPr userDrawn="1"/>
        </p:nvPicPr>
        <p:blipFill rotWithShape="1">
          <a:blip r:embed="rId2" cstate="print">
            <a:extLst>
              <a:ext uri="{28A0092B-C50C-407E-A947-70E740481C1C}">
                <a14:useLocalDpi xmlns:a14="http://schemas.microsoft.com/office/drawing/2010/main"/>
              </a:ext>
            </a:extLst>
          </a:blip>
          <a:srcRect t="-9494"/>
          <a:stretch/>
        </p:blipFill>
        <p:spPr>
          <a:xfrm>
            <a:off x="28228" y="457176"/>
            <a:ext cx="7391134" cy="6400800"/>
          </a:xfrm>
          <a:prstGeom prst="rect">
            <a:avLst/>
          </a:prstGeom>
        </p:spPr>
      </p:pic>
      <p:sp>
        <p:nvSpPr>
          <p:cNvPr id="19" name="Text Placeholder 4"/>
          <p:cNvSpPr>
            <a:spLocks noGrp="1"/>
          </p:cNvSpPr>
          <p:nvPr>
            <p:ph type="body" sz="quarter" idx="10" hasCustomPrompt="1"/>
          </p:nvPr>
        </p:nvSpPr>
        <p:spPr>
          <a:xfrm>
            <a:off x="4680362" y="1395413"/>
            <a:ext cx="4375150" cy="836612"/>
          </a:xfrm>
        </p:spPr>
        <p:txBody>
          <a:bodyPr/>
          <a:lstStyle>
            <a:lvl1pPr marL="0" indent="0">
              <a:buNone/>
              <a:defRPr b="1"/>
            </a:lvl1pPr>
          </a:lstStyle>
          <a:p>
            <a:pPr lvl="0"/>
            <a:r>
              <a:rPr lang="en-US" dirty="0"/>
              <a:t>Title</a:t>
            </a:r>
          </a:p>
        </p:txBody>
      </p:sp>
      <p:sp>
        <p:nvSpPr>
          <p:cNvPr id="20" name="Text Placeholder 7"/>
          <p:cNvSpPr>
            <a:spLocks noGrp="1"/>
          </p:cNvSpPr>
          <p:nvPr>
            <p:ph type="body" sz="quarter" idx="11" hasCustomPrompt="1"/>
          </p:nvPr>
        </p:nvSpPr>
        <p:spPr>
          <a:xfrm>
            <a:off x="4679950" y="2359025"/>
            <a:ext cx="4375150" cy="914400"/>
          </a:xfrm>
        </p:spPr>
        <p:txBody>
          <a:bodyPr>
            <a:normAutofit/>
          </a:bodyPr>
          <a:lstStyle>
            <a:lvl1pPr marL="0" indent="0">
              <a:buNone/>
              <a:defRPr sz="2000" b="0"/>
            </a:lvl1pPr>
          </a:lstStyle>
          <a:p>
            <a:pPr lvl="0"/>
            <a:r>
              <a:rPr lang="en-US" dirty="0"/>
              <a:t>Date</a:t>
            </a:r>
          </a:p>
          <a:p>
            <a:pPr lvl="0"/>
            <a:r>
              <a:rPr lang="en-US" dirty="0"/>
              <a:t>Author</a:t>
            </a:r>
          </a:p>
        </p:txBody>
      </p:sp>
      <p:pic>
        <p:nvPicPr>
          <p:cNvPr id="9" name="Picture 8" descr="ORS logo.jpg">
            <a:extLst>
              <a:ext uri="{FF2B5EF4-FFF2-40B4-BE49-F238E27FC236}">
                <a16:creationId xmlns:a16="http://schemas.microsoft.com/office/drawing/2014/main" id="{4E5B46E6-5A74-4889-81BC-51FF387D66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86905" y="6197065"/>
            <a:ext cx="2068195" cy="496036"/>
          </a:xfrm>
          <a:prstGeom prst="rect">
            <a:avLst/>
          </a:prstGeom>
        </p:spPr>
      </p:pic>
      <p:pic>
        <p:nvPicPr>
          <p:cNvPr id="10" name="Picture 13">
            <a:extLst>
              <a:ext uri="{FF2B5EF4-FFF2-40B4-BE49-F238E27FC236}">
                <a16:creationId xmlns:a16="http://schemas.microsoft.com/office/drawing/2014/main" id="{2C284320-1F59-4A2A-B3D6-AF62F46E74C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343744" y="343091"/>
            <a:ext cx="2197247" cy="6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a:extLst>
              <a:ext uri="{FF2B5EF4-FFF2-40B4-BE49-F238E27FC236}">
                <a16:creationId xmlns:a16="http://schemas.microsoft.com/office/drawing/2014/main" id="{B1510DAA-AC49-481D-B5E8-C607BB01A2B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auto">
          <a:xfrm>
            <a:off x="4679950" y="6073721"/>
            <a:ext cx="742724" cy="74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F935A52F-F333-4854-B8CC-1477E24C21A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3935" y="6133865"/>
            <a:ext cx="1214961" cy="622436"/>
          </a:xfrm>
          <a:prstGeom prst="rect">
            <a:avLst/>
          </a:prstGeom>
        </p:spPr>
      </p:pic>
    </p:spTree>
    <p:extLst>
      <p:ext uri="{BB962C8B-B14F-4D97-AF65-F5344CB8AC3E}">
        <p14:creationId xmlns:p14="http://schemas.microsoft.com/office/powerpoint/2010/main" val="96705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BlankContentwithTitle">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8251102" y="6314944"/>
            <a:ext cx="615064"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82D55A9-4BA2-4866-9244-6EAA7F9272A7}" type="slidenum">
              <a:rPr lang="en-US" smtClean="0">
                <a:solidFill>
                  <a:prstClr val="black">
                    <a:tint val="75000"/>
                  </a:prstClr>
                </a:solidFill>
              </a:rPr>
              <a:pPr/>
              <a:t>‹#›</a:t>
            </a:fld>
            <a:endParaRPr lang="en-US" dirty="0">
              <a:solidFill>
                <a:prstClr val="black">
                  <a:tint val="75000"/>
                </a:prstClr>
              </a:solidFill>
            </a:endParaRPr>
          </a:p>
        </p:txBody>
      </p:sp>
      <p:sp>
        <p:nvSpPr>
          <p:cNvPr id="3" name="Footer Placeholder 2"/>
          <p:cNvSpPr>
            <a:spLocks noGrp="1"/>
          </p:cNvSpPr>
          <p:nvPr>
            <p:ph type="ftr" sz="quarter" idx="10"/>
          </p:nvPr>
        </p:nvSpPr>
        <p:spPr>
          <a:xfrm>
            <a:off x="3750423" y="6314943"/>
            <a:ext cx="2895600" cy="365125"/>
          </a:xfrm>
        </p:spPr>
        <p:txBody>
          <a:bodyPr/>
          <a:lstStyle/>
          <a:p>
            <a:r>
              <a:rPr lang="en-US">
                <a:solidFill>
                  <a:prstClr val="black">
                    <a:tint val="75000"/>
                  </a:prstClr>
                </a:solidFill>
              </a:rPr>
              <a:t>Official Use Only | draft v01.0 (SNL)</a:t>
            </a:r>
          </a:p>
        </p:txBody>
      </p:sp>
      <p:sp>
        <p:nvSpPr>
          <p:cNvPr id="13" name="Title 3"/>
          <p:cNvSpPr>
            <a:spLocks noGrp="1"/>
          </p:cNvSpPr>
          <p:nvPr>
            <p:ph type="title"/>
          </p:nvPr>
        </p:nvSpPr>
        <p:spPr>
          <a:xfrm>
            <a:off x="2880934" y="76200"/>
            <a:ext cx="6001128" cy="704131"/>
          </a:xfrm>
        </p:spPr>
        <p:txBody>
          <a:bodyPr>
            <a:normAutofit/>
          </a:bodyPr>
          <a:lstStyle>
            <a:lvl1pPr>
              <a:defRPr sz="3200" b="1"/>
            </a:lvl1pPr>
          </a:lstStyle>
          <a:p>
            <a:r>
              <a:rPr lang="en-US" dirty="0"/>
              <a:t>Click to edit Master title style</a:t>
            </a:r>
          </a:p>
        </p:txBody>
      </p:sp>
      <p:pic>
        <p:nvPicPr>
          <p:cNvPr id="24" name="Picture 23" descr="ORS logo.jpg">
            <a:extLst>
              <a:ext uri="{FF2B5EF4-FFF2-40B4-BE49-F238E27FC236}">
                <a16:creationId xmlns:a16="http://schemas.microsoft.com/office/drawing/2014/main" id="{2AA4A102-F108-4519-ADCC-4FD5F3A3D5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38897" y="6276835"/>
            <a:ext cx="1535823" cy="368352"/>
          </a:xfrm>
          <a:prstGeom prst="rect">
            <a:avLst/>
          </a:prstGeom>
        </p:spPr>
      </p:pic>
      <p:pic>
        <p:nvPicPr>
          <p:cNvPr id="25" name="Picture 24">
            <a:extLst>
              <a:ext uri="{FF2B5EF4-FFF2-40B4-BE49-F238E27FC236}">
                <a16:creationId xmlns:a16="http://schemas.microsoft.com/office/drawing/2014/main" id="{ABD43469-ADBD-4F02-8267-F5F4BA7BF5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213837" y="6169935"/>
            <a:ext cx="551540" cy="55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EEB2AE8-97BB-47D9-86F0-6EB644F6068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2898" y="6222060"/>
            <a:ext cx="902219" cy="462215"/>
          </a:xfrm>
          <a:prstGeom prst="rect">
            <a:avLst/>
          </a:prstGeom>
        </p:spPr>
      </p:pic>
      <p:pic>
        <p:nvPicPr>
          <p:cNvPr id="27" name="Picture 13">
            <a:extLst>
              <a:ext uri="{FF2B5EF4-FFF2-40B4-BE49-F238E27FC236}">
                <a16:creationId xmlns:a16="http://schemas.microsoft.com/office/drawing/2014/main" id="{AE6A2E20-6B10-4E9F-B97F-27C5DDA4891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auto">
          <a:xfrm>
            <a:off x="232755" y="254971"/>
            <a:ext cx="1712422" cy="47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47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Conten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880937" y="252747"/>
            <a:ext cx="6001129" cy="492125"/>
          </a:xfrm>
        </p:spPr>
        <p:txBody>
          <a:bodyPr>
            <a:noAutofit/>
          </a:bodyPr>
          <a:lstStyle>
            <a:lvl1pPr marL="0" indent="0" algn="ctr">
              <a:buNone/>
              <a:defRPr sz="3200" b="1" i="0"/>
            </a:lvl1pPr>
            <a:lvl2pPr>
              <a:defRPr sz="1125" i="1"/>
            </a:lvl2pPr>
            <a:lvl3pPr>
              <a:defRPr sz="1013" i="1"/>
            </a:lvl3pPr>
            <a:lvl4pPr>
              <a:defRPr sz="900" i="1"/>
            </a:lvl4pPr>
            <a:lvl5pPr>
              <a:defRPr sz="900" i="1"/>
            </a:lvl5pPr>
          </a:lstStyle>
          <a:p>
            <a:pPr lvl="0"/>
            <a:r>
              <a:rPr lang="en-US" dirty="0"/>
              <a:t>Click to edit Master text styles</a:t>
            </a:r>
          </a:p>
        </p:txBody>
      </p:sp>
      <p:sp>
        <p:nvSpPr>
          <p:cNvPr id="5" name="Content Placeholder 4"/>
          <p:cNvSpPr>
            <a:spLocks noGrp="1"/>
          </p:cNvSpPr>
          <p:nvPr>
            <p:ph sz="quarter" idx="11"/>
          </p:nvPr>
        </p:nvSpPr>
        <p:spPr>
          <a:xfrm>
            <a:off x="246064" y="1541469"/>
            <a:ext cx="8636000" cy="4605337"/>
          </a:xfrm>
        </p:spPr>
        <p:txBody>
          <a:bodyPr/>
          <a:lstStyle>
            <a:lvl1pPr>
              <a:buClr>
                <a:srgbClr val="FF6600"/>
              </a:buClr>
              <a:defRPr/>
            </a:lvl1pPr>
            <a:lvl2pPr>
              <a:buClr>
                <a:srgbClr val="FF6600"/>
              </a:buClr>
              <a:defRPr/>
            </a:lvl2pPr>
            <a:lvl3pPr>
              <a:buClr>
                <a:srgbClr val="FF6600"/>
              </a:buClr>
              <a:defRPr/>
            </a:lvl3pPr>
            <a:lvl4pPr>
              <a:buClr>
                <a:srgbClr val="FF6600"/>
              </a:buClr>
              <a:defRPr/>
            </a:lvl4pPr>
            <a:lvl5pPr>
              <a:buClr>
                <a:srgbClr val="FF66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4FD576B6-31FA-4390-9CC8-0EC4F7CD1644}"/>
              </a:ext>
            </a:extLst>
          </p:cNvPr>
          <p:cNvSpPr>
            <a:spLocks noGrp="1"/>
          </p:cNvSpPr>
          <p:nvPr>
            <p:ph type="sldNum" sz="quarter" idx="4"/>
          </p:nvPr>
        </p:nvSpPr>
        <p:spPr>
          <a:xfrm>
            <a:off x="8251102" y="6314944"/>
            <a:ext cx="615064"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82D55A9-4BA2-4866-9244-6EAA7F9272A7}" type="slidenum">
              <a:rPr lang="en-US" smtClean="0">
                <a:solidFill>
                  <a:prstClr val="black">
                    <a:tint val="75000"/>
                  </a:prstClr>
                </a:solidFill>
              </a:rPr>
              <a:pPr/>
              <a:t>‹#›</a:t>
            </a:fld>
            <a:endParaRPr lang="en-US" dirty="0">
              <a:solidFill>
                <a:prstClr val="black">
                  <a:tint val="75000"/>
                </a:prstClr>
              </a:solidFill>
            </a:endParaRPr>
          </a:p>
        </p:txBody>
      </p:sp>
      <p:pic>
        <p:nvPicPr>
          <p:cNvPr id="13" name="Picture 12" descr="ORS logo.jpg">
            <a:extLst>
              <a:ext uri="{FF2B5EF4-FFF2-40B4-BE49-F238E27FC236}">
                <a16:creationId xmlns:a16="http://schemas.microsoft.com/office/drawing/2014/main" id="{9532D448-524E-4116-B6F7-37AFC14BDF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38897" y="6276835"/>
            <a:ext cx="1535823" cy="368352"/>
          </a:xfrm>
          <a:prstGeom prst="rect">
            <a:avLst/>
          </a:prstGeom>
        </p:spPr>
      </p:pic>
      <p:pic>
        <p:nvPicPr>
          <p:cNvPr id="14" name="Picture 13">
            <a:extLst>
              <a:ext uri="{FF2B5EF4-FFF2-40B4-BE49-F238E27FC236}">
                <a16:creationId xmlns:a16="http://schemas.microsoft.com/office/drawing/2014/main" id="{78A05450-F0FD-49D2-8B10-301362DFA8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213837" y="6169935"/>
            <a:ext cx="551540" cy="55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794CCAF4-8AB9-4AF8-BF95-B89220E16B0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2898" y="6222060"/>
            <a:ext cx="902219" cy="462215"/>
          </a:xfrm>
          <a:prstGeom prst="rect">
            <a:avLst/>
          </a:prstGeom>
        </p:spPr>
      </p:pic>
      <p:pic>
        <p:nvPicPr>
          <p:cNvPr id="16" name="Picture 13">
            <a:extLst>
              <a:ext uri="{FF2B5EF4-FFF2-40B4-BE49-F238E27FC236}">
                <a16:creationId xmlns:a16="http://schemas.microsoft.com/office/drawing/2014/main" id="{D01FDE13-32FA-4DA1-A985-5C786A28638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auto">
          <a:xfrm>
            <a:off x="232755" y="254971"/>
            <a:ext cx="1712422" cy="47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2629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0" fontAlgn="base" hangingPunct="0">
              <a:spcBef>
                <a:spcPct val="0"/>
              </a:spcBef>
              <a:spcAft>
                <a:spcPct val="0"/>
              </a:spcAft>
            </a:pPr>
            <a:fld id="{4CC5AD91-8248-487A-84E9-838D6BC03E70}" type="datetimeFigureOut">
              <a:rPr lang="en-US" smtClean="0">
                <a:solidFill>
                  <a:prstClr val="black">
                    <a:tint val="75000"/>
                  </a:prstClr>
                </a:solidFill>
              </a:rPr>
              <a:pPr defTabSz="457200" eaLnBrk="0" fontAlgn="base" hangingPunct="0">
                <a:spcBef>
                  <a:spcPct val="0"/>
                </a:spcBef>
                <a:spcAft>
                  <a:spcPct val="0"/>
                </a:spcAft>
              </a:pPr>
              <a:t>2/4/2020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0" fontAlgn="base" hangingPunct="0">
              <a:spcBef>
                <a:spcPct val="0"/>
              </a:spcBef>
              <a:spcAft>
                <a:spcPct val="0"/>
              </a:spcAft>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0" fontAlgn="base" hangingPunct="0">
              <a:spcBef>
                <a:spcPct val="0"/>
              </a:spcBef>
              <a:spcAft>
                <a:spcPct val="0"/>
              </a:spcAft>
            </a:pPr>
            <a:fld id="{282FA089-040F-4347-A536-93CE726972E3}" type="slidenum">
              <a:rPr lang="en-US" smtClean="0">
                <a:solidFill>
                  <a:prstClr val="black">
                    <a:tint val="75000"/>
                  </a:prstClr>
                </a:solidFill>
              </a:rPr>
              <a:pPr defTabSz="457200" eaLnBrk="0" fontAlgn="base" hangingPunct="0">
                <a:spcBef>
                  <a:spcPct val="0"/>
                </a:spcBef>
                <a:spcAft>
                  <a:spcPct val="0"/>
                </a:spcAft>
              </a:pPr>
              <a:t>‹#›</a:t>
            </a:fld>
            <a:endParaRPr lang="en-US" dirty="0">
              <a:solidFill>
                <a:prstClr val="black">
                  <a:tint val="75000"/>
                </a:prstClr>
              </a:solidFill>
            </a:endParaRPr>
          </a:p>
        </p:txBody>
      </p:sp>
    </p:spTree>
    <p:extLst>
      <p:ext uri="{BB962C8B-B14F-4D97-AF65-F5344CB8AC3E}">
        <p14:creationId xmlns:p14="http://schemas.microsoft.com/office/powerpoint/2010/main" val="3686131251"/>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91" r:id="rId3"/>
    <p:sldLayoutId id="2147484055"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679356" y="1465459"/>
            <a:ext cx="184666" cy="369332"/>
          </a:xfrm>
          <a:prstGeom prst="rect">
            <a:avLst/>
          </a:prstGeom>
          <a:noFill/>
        </p:spPr>
        <p:txBody>
          <a:bodyPr wrap="none" rtlCol="0">
            <a:spAutoFit/>
          </a:bodyPr>
          <a:lstStyle/>
          <a:p>
            <a:pPr defTabSz="457200" eaLnBrk="0" fontAlgn="base" hangingPunct="0">
              <a:spcBef>
                <a:spcPct val="0"/>
              </a:spcBef>
              <a:spcAft>
                <a:spcPct val="0"/>
              </a:spcAft>
            </a:pPr>
            <a:endParaRPr lang="en-US" dirty="0">
              <a:solidFill>
                <a:prstClr val="black"/>
              </a:solidFill>
            </a:endParaRPr>
          </a:p>
        </p:txBody>
      </p:sp>
      <p:sp>
        <p:nvSpPr>
          <p:cNvPr id="4" name="Text Placeholder 2"/>
          <p:cNvSpPr>
            <a:spLocks noGrp="1"/>
          </p:cNvSpPr>
          <p:nvPr>
            <p:ph type="body" sz="quarter" idx="10"/>
          </p:nvPr>
        </p:nvSpPr>
        <p:spPr>
          <a:xfrm>
            <a:off x="3733445" y="1112873"/>
            <a:ext cx="5322068" cy="836612"/>
          </a:xfrm>
        </p:spPr>
        <p:txBody>
          <a:bodyPr>
            <a:noAutofit/>
          </a:bodyPr>
          <a:lstStyle>
            <a:lvl1pPr marL="0" indent="0">
              <a:buNone/>
              <a:defRPr sz="2400" baseline="0"/>
            </a:lvl1pPr>
          </a:lstStyle>
          <a:p>
            <a:pPr algn="r"/>
            <a:r>
              <a:rPr lang="en-GB" sz="3200" dirty="0"/>
              <a:t>Advancing the Transportation-Security, Tracking, and Reporting System (T-STAR)</a:t>
            </a:r>
            <a:endParaRPr lang="en-US" sz="3200" dirty="0"/>
          </a:p>
        </p:txBody>
      </p:sp>
      <p:sp>
        <p:nvSpPr>
          <p:cNvPr id="5" name="Text Placeholder 2"/>
          <p:cNvSpPr>
            <a:spLocks noGrp="1"/>
          </p:cNvSpPr>
          <p:nvPr>
            <p:ph type="body" sz="quarter" idx="11"/>
          </p:nvPr>
        </p:nvSpPr>
        <p:spPr>
          <a:xfrm>
            <a:off x="4572000" y="3205214"/>
            <a:ext cx="4483513" cy="1190522"/>
          </a:xfrm>
        </p:spPr>
        <p:txBody>
          <a:bodyPr>
            <a:noAutofit/>
          </a:bodyPr>
          <a:lstStyle>
            <a:lvl1pPr marL="0" indent="0">
              <a:buNone/>
              <a:defRPr sz="1800" baseline="0"/>
            </a:lvl1pPr>
          </a:lstStyle>
          <a:p>
            <a:pPr lvl="0" algn="r"/>
            <a:r>
              <a:rPr lang="en-US" dirty="0"/>
              <a:t>International Conference on Nuclear Security: </a:t>
            </a:r>
            <a:br>
              <a:rPr lang="en-US" dirty="0"/>
            </a:br>
            <a:r>
              <a:rPr lang="en-US" dirty="0"/>
              <a:t>Sustaining and Strengthening Efforts </a:t>
            </a:r>
            <a:br>
              <a:rPr lang="en-US" dirty="0"/>
            </a:br>
            <a:r>
              <a:rPr lang="en-US" dirty="0"/>
              <a:t>(ICONS 2020) </a:t>
            </a:r>
            <a:br>
              <a:rPr lang="en-US" dirty="0"/>
            </a:br>
            <a:r>
              <a:rPr lang="en-US" sz="2000" dirty="0"/>
              <a:t>10-14 FEB 2020</a:t>
            </a:r>
          </a:p>
          <a:p>
            <a:pPr lvl="0" algn="r"/>
            <a:endParaRPr lang="en-US" sz="2000" dirty="0"/>
          </a:p>
          <a:p>
            <a:pPr algn="r"/>
            <a:r>
              <a:rPr lang="en-GB" sz="2000" b="1" dirty="0">
                <a:solidFill>
                  <a:schemeClr val="dk1"/>
                </a:solidFill>
              </a:rPr>
              <a:t>Michael Schultze</a:t>
            </a:r>
            <a:br>
              <a:rPr lang="en-GB" sz="2000" b="1" dirty="0">
                <a:solidFill>
                  <a:schemeClr val="dk1"/>
                </a:solidFill>
              </a:rPr>
            </a:br>
            <a:r>
              <a:rPr lang="en-GB" sz="2000" i="1" kern="100" dirty="0"/>
              <a:t>Oak Ridge National Laboratory</a:t>
            </a:r>
            <a:endParaRPr lang="en-US" sz="2000" i="1" kern="100" dirty="0"/>
          </a:p>
          <a:p>
            <a:pPr>
              <a:spcBef>
                <a:spcPts val="0"/>
              </a:spcBef>
            </a:pPr>
            <a:endParaRPr lang="en-GB" sz="2000" i="1" kern="100" dirty="0"/>
          </a:p>
          <a:p>
            <a:pPr>
              <a:spcBef>
                <a:spcPts val="0"/>
              </a:spcBef>
            </a:pPr>
            <a:endParaRPr lang="en-GB" sz="2000" b="1" kern="100" dirty="0"/>
          </a:p>
          <a:p>
            <a:pPr lvl="0" algn="r"/>
            <a:endParaRPr lang="en-US" sz="2000" dirty="0"/>
          </a:p>
        </p:txBody>
      </p:sp>
    </p:spTree>
    <p:extLst>
      <p:ext uri="{BB962C8B-B14F-4D97-AF65-F5344CB8AC3E}">
        <p14:creationId xmlns:p14="http://schemas.microsoft.com/office/powerpoint/2010/main" val="1559530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FC5FDB-F890-4EDB-8370-3E13F14F1DE4}"/>
              </a:ext>
            </a:extLst>
          </p:cNvPr>
          <p:cNvSpPr>
            <a:spLocks noGrp="1"/>
          </p:cNvSpPr>
          <p:nvPr>
            <p:ph sz="quarter" idx="10"/>
          </p:nvPr>
        </p:nvSpPr>
        <p:spPr/>
        <p:txBody>
          <a:bodyPr/>
          <a:lstStyle/>
          <a:p>
            <a:r>
              <a:rPr lang="en-GB" dirty="0"/>
              <a:t>T-STAR Gen 3 Board</a:t>
            </a:r>
            <a:endParaRPr lang="en-US" dirty="0"/>
          </a:p>
        </p:txBody>
      </p:sp>
      <p:sp>
        <p:nvSpPr>
          <p:cNvPr id="3" name="Content Placeholder 2">
            <a:extLst>
              <a:ext uri="{FF2B5EF4-FFF2-40B4-BE49-F238E27FC236}">
                <a16:creationId xmlns:a16="http://schemas.microsoft.com/office/drawing/2014/main" id="{F1F697AF-FB82-4D56-A22F-607094B7684A}"/>
              </a:ext>
            </a:extLst>
          </p:cNvPr>
          <p:cNvSpPr>
            <a:spLocks noGrp="1"/>
          </p:cNvSpPr>
          <p:nvPr>
            <p:ph sz="quarter" idx="11"/>
          </p:nvPr>
        </p:nvSpPr>
        <p:spPr>
          <a:xfrm>
            <a:off x="246064" y="1219979"/>
            <a:ext cx="4773490" cy="4926827"/>
          </a:xfrm>
        </p:spPr>
        <p:txBody>
          <a:bodyPr>
            <a:normAutofit/>
          </a:bodyPr>
          <a:lstStyle/>
          <a:p>
            <a:r>
              <a:rPr lang="en-US" dirty="0"/>
              <a:t>Active GPS</a:t>
            </a:r>
          </a:p>
          <a:p>
            <a:r>
              <a:rPr lang="en-US" dirty="0"/>
              <a:t>Micro SD Card Storage</a:t>
            </a:r>
          </a:p>
          <a:p>
            <a:r>
              <a:rPr lang="en-US" dirty="0"/>
              <a:t>Low Power Processor</a:t>
            </a:r>
          </a:p>
          <a:p>
            <a:r>
              <a:rPr lang="en-US" dirty="0"/>
              <a:t>ACTS on-board sensors</a:t>
            </a:r>
          </a:p>
          <a:p>
            <a:r>
              <a:rPr lang="en-US" dirty="0"/>
              <a:t>Peripheral Expansion Slot provides additional capabilities</a:t>
            </a:r>
          </a:p>
          <a:p>
            <a:r>
              <a:rPr lang="en-US" dirty="0"/>
              <a:t>Wireless Sensor Network</a:t>
            </a:r>
          </a:p>
        </p:txBody>
      </p:sp>
      <p:sp>
        <p:nvSpPr>
          <p:cNvPr id="4" name="Slide Number Placeholder 3">
            <a:extLst>
              <a:ext uri="{FF2B5EF4-FFF2-40B4-BE49-F238E27FC236}">
                <a16:creationId xmlns:a16="http://schemas.microsoft.com/office/drawing/2014/main" id="{415F7E41-45CD-432C-91EB-54496B845105}"/>
              </a:ext>
            </a:extLst>
          </p:cNvPr>
          <p:cNvSpPr>
            <a:spLocks noGrp="1"/>
          </p:cNvSpPr>
          <p:nvPr>
            <p:ph type="sldNum" sz="quarter" idx="4"/>
          </p:nvPr>
        </p:nvSpPr>
        <p:spPr/>
        <p:txBody>
          <a:bodyPr/>
          <a:lstStyle/>
          <a:p>
            <a:fld id="{682D55A9-4BA2-4866-9244-6EAA7F9272A7}" type="slidenum">
              <a:rPr lang="en-US" smtClean="0">
                <a:solidFill>
                  <a:prstClr val="black">
                    <a:tint val="75000"/>
                  </a:prstClr>
                </a:solidFill>
              </a:rPr>
              <a:pPr/>
              <a:t>10</a:t>
            </a:fld>
            <a:endParaRPr lang="en-US" dirty="0">
              <a:solidFill>
                <a:prstClr val="black">
                  <a:tint val="75000"/>
                </a:prstClr>
              </a:solidFill>
            </a:endParaRPr>
          </a:p>
        </p:txBody>
      </p:sp>
      <p:pic>
        <p:nvPicPr>
          <p:cNvPr id="5" name="Picture 4" descr="A circuit board&#10;&#10;Description automatically generated">
            <a:extLst>
              <a:ext uri="{FF2B5EF4-FFF2-40B4-BE49-F238E27FC236}">
                <a16:creationId xmlns:a16="http://schemas.microsoft.com/office/drawing/2014/main" id="{CB39A2A4-B5AA-4B9C-BF27-D1C284B222B0}"/>
              </a:ext>
            </a:extLst>
          </p:cNvPr>
          <p:cNvPicPr/>
          <p:nvPr/>
        </p:nvPicPr>
        <p:blipFill>
          <a:blip r:embed="rId3" cstate="print">
            <a:extLst>
              <a:ext uri="{28A0092B-C50C-407E-A947-70E740481C1C}">
                <a14:useLocalDpi xmlns:a14="http://schemas.microsoft.com/office/drawing/2010/main"/>
              </a:ext>
            </a:extLst>
          </a:blip>
          <a:stretch>
            <a:fillRect/>
          </a:stretch>
        </p:blipFill>
        <p:spPr>
          <a:xfrm rot="16200000">
            <a:off x="6021241" y="609642"/>
            <a:ext cx="1953348" cy="3081945"/>
          </a:xfrm>
          <a:prstGeom prst="rect">
            <a:avLst/>
          </a:prstGeom>
        </p:spPr>
      </p:pic>
      <p:pic>
        <p:nvPicPr>
          <p:cNvPr id="8" name="Picture 7">
            <a:extLst>
              <a:ext uri="{FF2B5EF4-FFF2-40B4-BE49-F238E27FC236}">
                <a16:creationId xmlns:a16="http://schemas.microsoft.com/office/drawing/2014/main" id="{F0CD4310-8C10-4792-9F96-7FC4154F00D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64209" y="3556357"/>
            <a:ext cx="3306905" cy="2692419"/>
          </a:xfrm>
          <a:prstGeom prst="rect">
            <a:avLst/>
          </a:prstGeom>
        </p:spPr>
      </p:pic>
      <p:sp>
        <p:nvSpPr>
          <p:cNvPr id="6" name="TextBox 5">
            <a:extLst>
              <a:ext uri="{FF2B5EF4-FFF2-40B4-BE49-F238E27FC236}">
                <a16:creationId xmlns:a16="http://schemas.microsoft.com/office/drawing/2014/main" id="{209EBD77-7E50-4A81-8FA3-BD6DE42672D0}"/>
              </a:ext>
            </a:extLst>
          </p:cNvPr>
          <p:cNvSpPr txBox="1"/>
          <p:nvPr/>
        </p:nvSpPr>
        <p:spPr>
          <a:xfrm>
            <a:off x="6489311" y="6248776"/>
            <a:ext cx="1611660" cy="307777"/>
          </a:xfrm>
          <a:prstGeom prst="rect">
            <a:avLst/>
          </a:prstGeom>
          <a:noFill/>
        </p:spPr>
        <p:txBody>
          <a:bodyPr wrap="none" rtlCol="0">
            <a:spAutoFit/>
          </a:bodyPr>
          <a:lstStyle/>
          <a:p>
            <a:r>
              <a:rPr lang="en-US" sz="1400" i="1" dirty="0"/>
              <a:t>T-STAR Core System</a:t>
            </a:r>
          </a:p>
        </p:txBody>
      </p:sp>
    </p:spTree>
    <p:extLst>
      <p:ext uri="{BB962C8B-B14F-4D97-AF65-F5344CB8AC3E}">
        <p14:creationId xmlns:p14="http://schemas.microsoft.com/office/powerpoint/2010/main" val="242127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0224A3-58AE-4D45-AB66-3918C78D997B}"/>
              </a:ext>
            </a:extLst>
          </p:cNvPr>
          <p:cNvSpPr>
            <a:spLocks noGrp="1"/>
          </p:cNvSpPr>
          <p:nvPr>
            <p:ph sz="quarter" idx="10"/>
          </p:nvPr>
        </p:nvSpPr>
        <p:spPr/>
        <p:txBody>
          <a:bodyPr/>
          <a:lstStyle/>
          <a:p>
            <a:r>
              <a:rPr lang="en-US" dirty="0"/>
              <a:t>T-STAR Generation 3 Architecture</a:t>
            </a:r>
          </a:p>
        </p:txBody>
      </p:sp>
      <p:sp>
        <p:nvSpPr>
          <p:cNvPr id="3" name="Content Placeholder 2">
            <a:extLst>
              <a:ext uri="{FF2B5EF4-FFF2-40B4-BE49-F238E27FC236}">
                <a16:creationId xmlns:a16="http://schemas.microsoft.com/office/drawing/2014/main" id="{5E3625D2-89AD-4C3D-98E9-2A60FA2E37F7}"/>
              </a:ext>
            </a:extLst>
          </p:cNvPr>
          <p:cNvSpPr>
            <a:spLocks noGrp="1"/>
          </p:cNvSpPr>
          <p:nvPr>
            <p:ph sz="quarter" idx="11"/>
          </p:nvPr>
        </p:nvSpPr>
        <p:spPr>
          <a:xfrm>
            <a:off x="3888606" y="6198670"/>
            <a:ext cx="5255394" cy="1680684"/>
          </a:xfrm>
        </p:spPr>
        <p:txBody>
          <a:bodyPr>
            <a:normAutofit/>
          </a:bodyPr>
          <a:lstStyle/>
          <a:p>
            <a:pPr marL="0" indent="0">
              <a:buNone/>
            </a:pPr>
            <a:r>
              <a:rPr lang="en-US" sz="2800" dirty="0"/>
              <a:t>Combines MCM and ACTS</a:t>
            </a:r>
          </a:p>
        </p:txBody>
      </p:sp>
      <p:sp>
        <p:nvSpPr>
          <p:cNvPr id="4" name="Slide Number Placeholder 3">
            <a:extLst>
              <a:ext uri="{FF2B5EF4-FFF2-40B4-BE49-F238E27FC236}">
                <a16:creationId xmlns:a16="http://schemas.microsoft.com/office/drawing/2014/main" id="{DAC00BEE-C6DF-49C3-A261-3E5FF4DAC4DC}"/>
              </a:ext>
            </a:extLst>
          </p:cNvPr>
          <p:cNvSpPr>
            <a:spLocks noGrp="1"/>
          </p:cNvSpPr>
          <p:nvPr>
            <p:ph type="sldNum" sz="quarter" idx="4"/>
          </p:nvPr>
        </p:nvSpPr>
        <p:spPr/>
        <p:txBody>
          <a:bodyPr/>
          <a:lstStyle/>
          <a:p>
            <a:fld id="{682D55A9-4BA2-4866-9244-6EAA7F9272A7}" type="slidenum">
              <a:rPr lang="en-US" smtClean="0">
                <a:solidFill>
                  <a:prstClr val="black">
                    <a:tint val="75000"/>
                  </a:prstClr>
                </a:solidFill>
              </a:rPr>
              <a:pPr/>
              <a:t>11</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E4EC0168-66A5-452E-AF51-0BE523632A8B}"/>
              </a:ext>
            </a:extLst>
          </p:cNvPr>
          <p:cNvPicPr/>
          <p:nvPr/>
        </p:nvPicPr>
        <p:blipFill>
          <a:blip r:embed="rId3" cstate="print">
            <a:extLst>
              <a:ext uri="{28A0092B-C50C-407E-A947-70E740481C1C}">
                <a14:useLocalDpi xmlns:a14="http://schemas.microsoft.com/office/drawing/2010/main"/>
              </a:ext>
            </a:extLst>
          </a:blip>
          <a:stretch>
            <a:fillRect/>
          </a:stretch>
        </p:blipFill>
        <p:spPr>
          <a:xfrm>
            <a:off x="214650" y="917089"/>
            <a:ext cx="8332585" cy="5185328"/>
          </a:xfrm>
          <a:prstGeom prst="rect">
            <a:avLst/>
          </a:prstGeom>
        </p:spPr>
      </p:pic>
    </p:spTree>
    <p:extLst>
      <p:ext uri="{BB962C8B-B14F-4D97-AF65-F5344CB8AC3E}">
        <p14:creationId xmlns:p14="http://schemas.microsoft.com/office/powerpoint/2010/main" val="2620618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E5796D-A252-4D0D-A5AB-1151835DA023}"/>
              </a:ext>
            </a:extLst>
          </p:cNvPr>
          <p:cNvSpPr>
            <a:spLocks noGrp="1"/>
          </p:cNvSpPr>
          <p:nvPr>
            <p:ph sz="quarter" idx="10"/>
          </p:nvPr>
        </p:nvSpPr>
        <p:spPr/>
        <p:txBody>
          <a:bodyPr/>
          <a:lstStyle/>
          <a:p>
            <a:r>
              <a:rPr lang="en-US" dirty="0"/>
              <a:t>Wireless Sensor Network (WSN)</a:t>
            </a:r>
          </a:p>
        </p:txBody>
      </p:sp>
      <p:sp>
        <p:nvSpPr>
          <p:cNvPr id="3" name="Content Placeholder 2">
            <a:extLst>
              <a:ext uri="{FF2B5EF4-FFF2-40B4-BE49-F238E27FC236}">
                <a16:creationId xmlns:a16="http://schemas.microsoft.com/office/drawing/2014/main" id="{89668683-B368-4A70-91E5-1392EC6521E4}"/>
              </a:ext>
            </a:extLst>
          </p:cNvPr>
          <p:cNvSpPr>
            <a:spLocks noGrp="1"/>
          </p:cNvSpPr>
          <p:nvPr>
            <p:ph sz="quarter" idx="11"/>
          </p:nvPr>
        </p:nvSpPr>
        <p:spPr>
          <a:xfrm>
            <a:off x="254000" y="1286826"/>
            <a:ext cx="8636000" cy="4605337"/>
          </a:xfrm>
        </p:spPr>
        <p:txBody>
          <a:bodyPr>
            <a:normAutofit/>
          </a:bodyPr>
          <a:lstStyle/>
          <a:p>
            <a:r>
              <a:rPr lang="en-US" dirty="0"/>
              <a:t>Home security market driving availability of a vast ensemble of easily attainable sensors</a:t>
            </a:r>
          </a:p>
          <a:p>
            <a:pPr lvl="1"/>
            <a:r>
              <a:rPr lang="en-US" dirty="0"/>
              <a:t>Wireless and Inexpensive</a:t>
            </a:r>
          </a:p>
          <a:p>
            <a:pPr lvl="1"/>
            <a:r>
              <a:rPr lang="en-US" dirty="0"/>
              <a:t>Low power requirements</a:t>
            </a:r>
          </a:p>
          <a:p>
            <a:r>
              <a:rPr lang="en-US" dirty="0"/>
              <a:t>Industrial Safety and Security Systems available</a:t>
            </a:r>
          </a:p>
          <a:p>
            <a:pPr lvl="1"/>
            <a:r>
              <a:rPr lang="en-US" dirty="0"/>
              <a:t>Often wired and </a:t>
            </a:r>
            <a:r>
              <a:rPr lang="en-US" dirty="0" err="1"/>
              <a:t>WiFi</a:t>
            </a:r>
            <a:endParaRPr lang="en-US" dirty="0"/>
          </a:p>
          <a:p>
            <a:pPr lvl="1"/>
            <a:r>
              <a:rPr lang="en-US" dirty="0"/>
              <a:t>Higher power requirements</a:t>
            </a:r>
          </a:p>
          <a:p>
            <a:r>
              <a:rPr lang="en-US" dirty="0"/>
              <a:t>Custom Sensor Integration</a:t>
            </a:r>
          </a:p>
        </p:txBody>
      </p:sp>
      <p:sp>
        <p:nvSpPr>
          <p:cNvPr id="4" name="Slide Number Placeholder 3">
            <a:extLst>
              <a:ext uri="{FF2B5EF4-FFF2-40B4-BE49-F238E27FC236}">
                <a16:creationId xmlns:a16="http://schemas.microsoft.com/office/drawing/2014/main" id="{3776046F-44F3-47D3-8480-C68B3A0ED702}"/>
              </a:ext>
            </a:extLst>
          </p:cNvPr>
          <p:cNvSpPr>
            <a:spLocks noGrp="1"/>
          </p:cNvSpPr>
          <p:nvPr>
            <p:ph type="sldNum" sz="quarter" idx="4"/>
          </p:nvPr>
        </p:nvSpPr>
        <p:spPr/>
        <p:txBody>
          <a:bodyPr/>
          <a:lstStyle/>
          <a:p>
            <a:fld id="{682D55A9-4BA2-4866-9244-6EAA7F9272A7}"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338564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3CD604-6843-403E-9B43-A68E001236A9}"/>
              </a:ext>
            </a:extLst>
          </p:cNvPr>
          <p:cNvSpPr>
            <a:spLocks noGrp="1"/>
          </p:cNvSpPr>
          <p:nvPr>
            <p:ph sz="quarter" idx="10"/>
          </p:nvPr>
        </p:nvSpPr>
        <p:spPr/>
        <p:txBody>
          <a:bodyPr/>
          <a:lstStyle/>
          <a:p>
            <a:r>
              <a:rPr lang="en-US" dirty="0"/>
              <a:t>Ultra Wide Band (UWB)</a:t>
            </a:r>
          </a:p>
        </p:txBody>
      </p:sp>
      <p:sp>
        <p:nvSpPr>
          <p:cNvPr id="3" name="Content Placeholder 2">
            <a:extLst>
              <a:ext uri="{FF2B5EF4-FFF2-40B4-BE49-F238E27FC236}">
                <a16:creationId xmlns:a16="http://schemas.microsoft.com/office/drawing/2014/main" id="{AAE57541-4361-4692-8B1D-E8D662C04A2A}"/>
              </a:ext>
            </a:extLst>
          </p:cNvPr>
          <p:cNvSpPr>
            <a:spLocks noGrp="1"/>
          </p:cNvSpPr>
          <p:nvPr>
            <p:ph sz="quarter" idx="11"/>
          </p:nvPr>
        </p:nvSpPr>
        <p:spPr>
          <a:xfrm>
            <a:off x="288758" y="1541469"/>
            <a:ext cx="8593306" cy="4605337"/>
          </a:xfrm>
        </p:spPr>
        <p:txBody>
          <a:bodyPr/>
          <a:lstStyle/>
          <a:p>
            <a:r>
              <a:rPr lang="en-GB" dirty="0"/>
              <a:t>ACTS tags/seals on containers can be continuously inventoried and reported during shipment.</a:t>
            </a:r>
            <a:endParaRPr lang="en-US" dirty="0"/>
          </a:p>
        </p:txBody>
      </p:sp>
      <p:sp>
        <p:nvSpPr>
          <p:cNvPr id="4" name="Slide Number Placeholder 3">
            <a:extLst>
              <a:ext uri="{FF2B5EF4-FFF2-40B4-BE49-F238E27FC236}">
                <a16:creationId xmlns:a16="http://schemas.microsoft.com/office/drawing/2014/main" id="{2B92AE21-43F5-42ED-AB7A-FECDAC704986}"/>
              </a:ext>
            </a:extLst>
          </p:cNvPr>
          <p:cNvSpPr>
            <a:spLocks noGrp="1"/>
          </p:cNvSpPr>
          <p:nvPr>
            <p:ph type="sldNum" sz="quarter" idx="4"/>
          </p:nvPr>
        </p:nvSpPr>
        <p:spPr/>
        <p:txBody>
          <a:bodyPr/>
          <a:lstStyle/>
          <a:p>
            <a:fld id="{682D55A9-4BA2-4866-9244-6EAA7F9272A7}" type="slidenum">
              <a:rPr lang="en-US" smtClean="0">
                <a:solidFill>
                  <a:prstClr val="black">
                    <a:tint val="75000"/>
                  </a:prstClr>
                </a:solidFill>
              </a:rPr>
              <a:pPr/>
              <a:t>13</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3CC636D8-E85C-4232-A5BB-7389B86900F7}"/>
              </a:ext>
            </a:extLst>
          </p:cNvPr>
          <p:cNvPicPr/>
          <p:nvPr/>
        </p:nvPicPr>
        <p:blipFill>
          <a:blip r:embed="rId2" cstate="print">
            <a:extLst>
              <a:ext uri="{28A0092B-C50C-407E-A947-70E740481C1C}">
                <a14:useLocalDpi xmlns:a14="http://schemas.microsoft.com/office/drawing/2010/main"/>
              </a:ext>
            </a:extLst>
          </a:blip>
          <a:stretch>
            <a:fillRect/>
          </a:stretch>
        </p:blipFill>
        <p:spPr>
          <a:xfrm>
            <a:off x="993257" y="3195663"/>
            <a:ext cx="7399973" cy="3119281"/>
          </a:xfrm>
          <a:prstGeom prst="rect">
            <a:avLst/>
          </a:prstGeom>
        </p:spPr>
      </p:pic>
    </p:spTree>
    <p:extLst>
      <p:ext uri="{BB962C8B-B14F-4D97-AF65-F5344CB8AC3E}">
        <p14:creationId xmlns:p14="http://schemas.microsoft.com/office/powerpoint/2010/main" val="327067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6935FC-2873-4EB6-B83E-9AD5C7501BC9}"/>
              </a:ext>
            </a:extLst>
          </p:cNvPr>
          <p:cNvSpPr>
            <a:spLocks noGrp="1"/>
          </p:cNvSpPr>
          <p:nvPr>
            <p:ph sz="quarter" idx="10"/>
          </p:nvPr>
        </p:nvSpPr>
        <p:spPr>
          <a:xfrm>
            <a:off x="205114" y="755245"/>
            <a:ext cx="6001129" cy="492125"/>
          </a:xfrm>
        </p:spPr>
        <p:txBody>
          <a:bodyPr/>
          <a:lstStyle/>
          <a:p>
            <a:pPr algn="l"/>
            <a:r>
              <a:rPr lang="en-US" dirty="0" err="1"/>
              <a:t>DecaWave</a:t>
            </a:r>
            <a:r>
              <a:rPr lang="en-US" dirty="0"/>
              <a:t> DW1000 IR-UWB</a:t>
            </a:r>
          </a:p>
        </p:txBody>
      </p:sp>
      <p:sp>
        <p:nvSpPr>
          <p:cNvPr id="3" name="Content Placeholder 2">
            <a:extLst>
              <a:ext uri="{FF2B5EF4-FFF2-40B4-BE49-F238E27FC236}">
                <a16:creationId xmlns:a16="http://schemas.microsoft.com/office/drawing/2014/main" id="{95A01201-CE08-4A10-894D-A56218193691}"/>
              </a:ext>
            </a:extLst>
          </p:cNvPr>
          <p:cNvSpPr>
            <a:spLocks noGrp="1"/>
          </p:cNvSpPr>
          <p:nvPr>
            <p:ph sz="quarter" idx="11"/>
          </p:nvPr>
        </p:nvSpPr>
        <p:spPr>
          <a:xfrm>
            <a:off x="127000" y="1427747"/>
            <a:ext cx="8636000" cy="4605337"/>
          </a:xfrm>
        </p:spPr>
        <p:txBody>
          <a:bodyPr>
            <a:normAutofit fontScale="92500" lnSpcReduction="20000"/>
          </a:bodyPr>
          <a:lstStyle/>
          <a:p>
            <a:r>
              <a:rPr lang="en-US" dirty="0"/>
              <a:t>Single chip UWB transceiver</a:t>
            </a:r>
          </a:p>
          <a:p>
            <a:r>
              <a:rPr lang="en-US" dirty="0"/>
              <a:t>IEEE802.15.4-2011 Standard</a:t>
            </a:r>
          </a:p>
          <a:p>
            <a:r>
              <a:rPr lang="en-US" dirty="0"/>
              <a:t>Real Time Location capabilities (10cm indoors)</a:t>
            </a:r>
          </a:p>
          <a:p>
            <a:r>
              <a:rPr lang="en-US" dirty="0"/>
              <a:t>Up to 6.8 Mbps</a:t>
            </a:r>
          </a:p>
          <a:p>
            <a:r>
              <a:rPr lang="en-US" dirty="0"/>
              <a:t>Coherent receiver (300m range)</a:t>
            </a:r>
          </a:p>
          <a:p>
            <a:r>
              <a:rPr lang="en-US" dirty="0"/>
              <a:t>Short packet durations (11,000 devices in a 20m radius)</a:t>
            </a:r>
          </a:p>
          <a:p>
            <a:r>
              <a:rPr lang="en-US" dirty="0"/>
              <a:t>Highly immune to multipath fading</a:t>
            </a:r>
          </a:p>
          <a:p>
            <a:r>
              <a:rPr lang="en-US" dirty="0"/>
              <a:t>Low power consumption (mode dependent)</a:t>
            </a:r>
          </a:p>
          <a:p>
            <a:r>
              <a:rPr lang="en-US" dirty="0"/>
              <a:t>Two-way ranging</a:t>
            </a:r>
          </a:p>
          <a:p>
            <a:endParaRPr lang="en-US" dirty="0"/>
          </a:p>
        </p:txBody>
      </p:sp>
      <p:sp>
        <p:nvSpPr>
          <p:cNvPr id="4" name="Slide Number Placeholder 3">
            <a:extLst>
              <a:ext uri="{FF2B5EF4-FFF2-40B4-BE49-F238E27FC236}">
                <a16:creationId xmlns:a16="http://schemas.microsoft.com/office/drawing/2014/main" id="{1E1B5745-0177-430F-BC48-95FB4E2880A8}"/>
              </a:ext>
            </a:extLst>
          </p:cNvPr>
          <p:cNvSpPr>
            <a:spLocks noGrp="1"/>
          </p:cNvSpPr>
          <p:nvPr>
            <p:ph type="sldNum" sz="quarter" idx="4"/>
          </p:nvPr>
        </p:nvSpPr>
        <p:spPr/>
        <p:txBody>
          <a:bodyPr/>
          <a:lstStyle/>
          <a:p>
            <a:fld id="{682D55A9-4BA2-4866-9244-6EAA7F9272A7}" type="slidenum">
              <a:rPr lang="en-US" smtClean="0">
                <a:solidFill>
                  <a:prstClr val="black">
                    <a:tint val="75000"/>
                  </a:prstClr>
                </a:solidFill>
              </a:rPr>
              <a:pPr/>
              <a:t>14</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21727ED2-F5E2-448F-A272-C5370CF3C748}"/>
              </a:ext>
            </a:extLst>
          </p:cNvPr>
          <p:cNvSpPr txBox="1"/>
          <p:nvPr/>
        </p:nvSpPr>
        <p:spPr>
          <a:xfrm>
            <a:off x="5977187" y="6393837"/>
            <a:ext cx="3048000" cy="286232"/>
          </a:xfrm>
          <a:prstGeom prst="rect">
            <a:avLst/>
          </a:prstGeom>
          <a:noFill/>
        </p:spPr>
        <p:txBody>
          <a:bodyPr wrap="square" rtlCol="0">
            <a:spAutoFit/>
          </a:bodyPr>
          <a:lstStyle/>
          <a:p>
            <a:pPr algn="ctr">
              <a:lnSpc>
                <a:spcPct val="90000"/>
              </a:lnSpc>
            </a:pPr>
            <a:r>
              <a:rPr lang="en-US" sz="1400" dirty="0"/>
              <a:t>Source: decawave.com</a:t>
            </a:r>
          </a:p>
        </p:txBody>
      </p:sp>
      <p:pic>
        <p:nvPicPr>
          <p:cNvPr id="6" name="Picture 2">
            <a:extLst>
              <a:ext uri="{FF2B5EF4-FFF2-40B4-BE49-F238E27FC236}">
                <a16:creationId xmlns:a16="http://schemas.microsoft.com/office/drawing/2014/main" id="{B7E1FA1F-070F-4C2D-9341-F78BE62299B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53200" y="228600"/>
            <a:ext cx="2209800" cy="1979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55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AF7155-4199-4EFA-BA2C-07B86297F237}"/>
              </a:ext>
            </a:extLst>
          </p:cNvPr>
          <p:cNvSpPr>
            <a:spLocks noGrp="1"/>
          </p:cNvSpPr>
          <p:nvPr>
            <p:ph sz="quarter" idx="10"/>
          </p:nvPr>
        </p:nvSpPr>
        <p:spPr/>
        <p:txBody>
          <a:bodyPr/>
          <a:lstStyle/>
          <a:p>
            <a:r>
              <a:rPr lang="en-US" dirty="0"/>
              <a:t>Data Authentication</a:t>
            </a:r>
          </a:p>
        </p:txBody>
      </p:sp>
      <p:sp>
        <p:nvSpPr>
          <p:cNvPr id="3" name="Content Placeholder 2">
            <a:extLst>
              <a:ext uri="{FF2B5EF4-FFF2-40B4-BE49-F238E27FC236}">
                <a16:creationId xmlns:a16="http://schemas.microsoft.com/office/drawing/2014/main" id="{539E2FEB-1E39-424B-BF87-FA84D57CE5F0}"/>
              </a:ext>
            </a:extLst>
          </p:cNvPr>
          <p:cNvSpPr>
            <a:spLocks noGrp="1"/>
          </p:cNvSpPr>
          <p:nvPr>
            <p:ph sz="quarter" idx="11"/>
          </p:nvPr>
        </p:nvSpPr>
        <p:spPr>
          <a:xfrm>
            <a:off x="246064" y="1541469"/>
            <a:ext cx="4046803" cy="4605337"/>
          </a:xfrm>
        </p:spPr>
        <p:txBody>
          <a:bodyPr>
            <a:normAutofit fontScale="70000" lnSpcReduction="20000"/>
          </a:bodyPr>
          <a:lstStyle/>
          <a:p>
            <a:r>
              <a:rPr lang="en-US" dirty="0"/>
              <a:t>Public Key Infrastructure (PKI)</a:t>
            </a:r>
          </a:p>
          <a:p>
            <a:r>
              <a:rPr lang="en-US" dirty="0"/>
              <a:t>Digitally Sign data to ensure the data transmitted is not modified and can be trusted.</a:t>
            </a:r>
          </a:p>
          <a:p>
            <a:r>
              <a:rPr lang="en-US" dirty="0"/>
              <a:t>SC-HSM (smart card hardware security module)</a:t>
            </a:r>
          </a:p>
          <a:p>
            <a:pPr lvl="1"/>
            <a:r>
              <a:rPr lang="en-US" sz="3200" dirty="0"/>
              <a:t>PKI Infrastructure</a:t>
            </a:r>
          </a:p>
          <a:p>
            <a:pPr lvl="1"/>
            <a:r>
              <a:rPr lang="en-US" dirty="0"/>
              <a:t>Encrypt and/or sign data</a:t>
            </a:r>
          </a:p>
          <a:p>
            <a:pPr algn="ctr">
              <a:lnSpc>
                <a:spcPct val="90000"/>
              </a:lnSpc>
            </a:pPr>
            <a:endParaRPr lang="en-US" dirty="0"/>
          </a:p>
          <a:p>
            <a:pPr>
              <a:lnSpc>
                <a:spcPct val="90000"/>
              </a:lnSpc>
            </a:pPr>
            <a:r>
              <a:rPr lang="en-US" dirty="0"/>
              <a:t>Sign transmission packet on the head unit</a:t>
            </a:r>
          </a:p>
          <a:p>
            <a:pPr>
              <a:lnSpc>
                <a:spcPct val="90000"/>
              </a:lnSpc>
            </a:pPr>
            <a:endParaRPr lang="en-US" dirty="0"/>
          </a:p>
          <a:p>
            <a:pPr>
              <a:lnSpc>
                <a:spcPct val="90000"/>
              </a:lnSpc>
            </a:pPr>
            <a:r>
              <a:rPr lang="en-US" dirty="0"/>
              <a:t>Validate received packet on the server</a:t>
            </a:r>
          </a:p>
          <a:p>
            <a:endParaRPr lang="en-US" dirty="0"/>
          </a:p>
        </p:txBody>
      </p:sp>
      <p:sp>
        <p:nvSpPr>
          <p:cNvPr id="4" name="Slide Number Placeholder 3">
            <a:extLst>
              <a:ext uri="{FF2B5EF4-FFF2-40B4-BE49-F238E27FC236}">
                <a16:creationId xmlns:a16="http://schemas.microsoft.com/office/drawing/2014/main" id="{8B74D6A2-CB86-4D07-941E-6250CDBA6978}"/>
              </a:ext>
            </a:extLst>
          </p:cNvPr>
          <p:cNvSpPr>
            <a:spLocks noGrp="1"/>
          </p:cNvSpPr>
          <p:nvPr>
            <p:ph type="sldNum" sz="quarter" idx="4"/>
          </p:nvPr>
        </p:nvSpPr>
        <p:spPr/>
        <p:txBody>
          <a:bodyPr/>
          <a:lstStyle/>
          <a:p>
            <a:fld id="{682D55A9-4BA2-4866-9244-6EAA7F9272A7}" type="slidenum">
              <a:rPr lang="en-US" smtClean="0">
                <a:solidFill>
                  <a:prstClr val="black">
                    <a:tint val="75000"/>
                  </a:prstClr>
                </a:solidFill>
              </a:rPr>
              <a:pPr/>
              <a:t>15</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4189089F-D942-4C9C-8D6B-9037A5E8825E}"/>
              </a:ext>
            </a:extLst>
          </p:cNvPr>
          <p:cNvPicPr/>
          <p:nvPr/>
        </p:nvPicPr>
        <p:blipFill>
          <a:blip r:embed="rId3">
            <a:extLst>
              <a:ext uri="{28A0092B-C50C-407E-A947-70E740481C1C}">
                <a14:useLocalDpi xmlns:a14="http://schemas.microsoft.com/office/drawing/2010/main"/>
              </a:ext>
            </a:extLst>
          </a:blip>
          <a:stretch>
            <a:fillRect/>
          </a:stretch>
        </p:blipFill>
        <p:spPr>
          <a:xfrm>
            <a:off x="4658627" y="1541469"/>
            <a:ext cx="4239309" cy="4378068"/>
          </a:xfrm>
          <a:prstGeom prst="rect">
            <a:avLst/>
          </a:prstGeom>
        </p:spPr>
      </p:pic>
    </p:spTree>
    <p:extLst>
      <p:ext uri="{BB962C8B-B14F-4D97-AF65-F5344CB8AC3E}">
        <p14:creationId xmlns:p14="http://schemas.microsoft.com/office/powerpoint/2010/main" val="1967260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20FADD-BF6F-4627-AA4E-4D160D9EC4BD}"/>
              </a:ext>
            </a:extLst>
          </p:cNvPr>
          <p:cNvSpPr>
            <a:spLocks noGrp="1"/>
          </p:cNvSpPr>
          <p:nvPr>
            <p:ph sz="quarter" idx="10"/>
          </p:nvPr>
        </p:nvSpPr>
        <p:spPr/>
        <p:txBody>
          <a:bodyPr/>
          <a:lstStyle/>
          <a:p>
            <a:r>
              <a:rPr lang="en-US" dirty="0"/>
              <a:t>Summary</a:t>
            </a:r>
          </a:p>
        </p:txBody>
      </p:sp>
      <p:sp>
        <p:nvSpPr>
          <p:cNvPr id="3" name="Content Placeholder 2">
            <a:extLst>
              <a:ext uri="{FF2B5EF4-FFF2-40B4-BE49-F238E27FC236}">
                <a16:creationId xmlns:a16="http://schemas.microsoft.com/office/drawing/2014/main" id="{D0018BB9-97CB-480C-B343-CF76984A889D}"/>
              </a:ext>
            </a:extLst>
          </p:cNvPr>
          <p:cNvSpPr>
            <a:spLocks noGrp="1"/>
          </p:cNvSpPr>
          <p:nvPr>
            <p:ph sz="quarter" idx="11"/>
          </p:nvPr>
        </p:nvSpPr>
        <p:spPr>
          <a:xfrm>
            <a:off x="230166" y="1348963"/>
            <a:ext cx="8636000" cy="4605337"/>
          </a:xfrm>
        </p:spPr>
        <p:txBody>
          <a:bodyPr>
            <a:normAutofit fontScale="77500" lnSpcReduction="20000"/>
          </a:bodyPr>
          <a:lstStyle/>
          <a:p>
            <a:r>
              <a:rPr lang="en-US" dirty="0"/>
              <a:t>T-STAR Gen 3 </a:t>
            </a:r>
            <a:r>
              <a:rPr lang="en-GB" dirty="0"/>
              <a:t>leverages hardware and firmware from ACTS and </a:t>
            </a:r>
            <a:r>
              <a:rPr lang="en-GB" dirty="0" err="1"/>
              <a:t>MAVNet</a:t>
            </a:r>
            <a:r>
              <a:rPr lang="en-US" dirty="0"/>
              <a:t> to reduce</a:t>
            </a:r>
            <a:r>
              <a:rPr lang="en-GB" dirty="0"/>
              <a:t> power consumption (extend longevity when operating on battery power) and improve and extend communications capability and reliability. </a:t>
            </a:r>
          </a:p>
          <a:p>
            <a:r>
              <a:rPr lang="en-GB" dirty="0" err="1"/>
              <a:t>MAVNet’s</a:t>
            </a:r>
            <a:r>
              <a:rPr lang="en-GB" dirty="0"/>
              <a:t> robustness is requisite for controlling unmanned aerial vehicles anywhere in the world </a:t>
            </a:r>
            <a:r>
              <a:rPr lang="en-GB" i="1" dirty="0"/>
              <a:t>from</a:t>
            </a:r>
            <a:r>
              <a:rPr lang="en-GB" dirty="0"/>
              <a:t> anywhere in the world. </a:t>
            </a:r>
          </a:p>
          <a:p>
            <a:r>
              <a:rPr lang="en-GB" dirty="0"/>
              <a:t>T-STAR Gen 3 replaces previous custom wireless security sensor network with COTS security sensors and protocols. </a:t>
            </a:r>
          </a:p>
          <a:p>
            <a:r>
              <a:rPr lang="en-GB" dirty="0"/>
              <a:t>The expansion slot and additional communications channels of the MCM allow interfacing of any number and types of instrumentation and sensors to collect more pertinent data for providing better situational awareness for the entire journey of sensitive cargo.</a:t>
            </a:r>
            <a:endParaRPr lang="en-US" dirty="0"/>
          </a:p>
          <a:p>
            <a:endParaRPr lang="en-US" dirty="0"/>
          </a:p>
        </p:txBody>
      </p:sp>
      <p:sp>
        <p:nvSpPr>
          <p:cNvPr id="4" name="Slide Number Placeholder 3">
            <a:extLst>
              <a:ext uri="{FF2B5EF4-FFF2-40B4-BE49-F238E27FC236}">
                <a16:creationId xmlns:a16="http://schemas.microsoft.com/office/drawing/2014/main" id="{6964694F-B9CA-410D-BA55-1A5114694AB6}"/>
              </a:ext>
            </a:extLst>
          </p:cNvPr>
          <p:cNvSpPr>
            <a:spLocks noGrp="1"/>
          </p:cNvSpPr>
          <p:nvPr>
            <p:ph type="sldNum" sz="quarter" idx="4"/>
          </p:nvPr>
        </p:nvSpPr>
        <p:spPr/>
        <p:txBody>
          <a:bodyPr/>
          <a:lstStyle/>
          <a:p>
            <a:fld id="{682D55A9-4BA2-4866-9244-6EAA7F9272A7}"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4292277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0EDC8A-362A-4349-9031-836C3D0EEBD8}"/>
              </a:ext>
            </a:extLst>
          </p:cNvPr>
          <p:cNvSpPr>
            <a:spLocks noGrp="1"/>
          </p:cNvSpPr>
          <p:nvPr>
            <p:ph sz="quarter" idx="10"/>
          </p:nvPr>
        </p:nvSpPr>
        <p:spPr/>
        <p:txBody>
          <a:bodyPr/>
          <a:lstStyle/>
          <a:p>
            <a:r>
              <a:rPr lang="en-US" dirty="0"/>
              <a:t>Summary (cont.)</a:t>
            </a:r>
          </a:p>
        </p:txBody>
      </p:sp>
      <p:sp>
        <p:nvSpPr>
          <p:cNvPr id="3" name="Content Placeholder 2">
            <a:extLst>
              <a:ext uri="{FF2B5EF4-FFF2-40B4-BE49-F238E27FC236}">
                <a16:creationId xmlns:a16="http://schemas.microsoft.com/office/drawing/2014/main" id="{51702F87-81C9-4AD5-A81A-664A2B311D5F}"/>
              </a:ext>
            </a:extLst>
          </p:cNvPr>
          <p:cNvSpPr>
            <a:spLocks noGrp="1"/>
          </p:cNvSpPr>
          <p:nvPr>
            <p:ph sz="quarter" idx="11"/>
          </p:nvPr>
        </p:nvSpPr>
        <p:spPr/>
        <p:txBody>
          <a:bodyPr>
            <a:normAutofit fontScale="92500" lnSpcReduction="10000"/>
          </a:bodyPr>
          <a:lstStyle/>
          <a:p>
            <a:r>
              <a:rPr lang="en-US" dirty="0"/>
              <a:t>TSTAR is a unique platform that can be tailored to a variety of package tracking applications</a:t>
            </a:r>
          </a:p>
          <a:p>
            <a:r>
              <a:rPr lang="en-US" dirty="0"/>
              <a:t>Can support a variety of communications, location services, and containment monitoring needs</a:t>
            </a:r>
          </a:p>
          <a:p>
            <a:r>
              <a:rPr lang="en-GB" dirty="0"/>
              <a:t>An ACTS data security peripheral would allow data acquired by ACTS sensors to be digitally signed </a:t>
            </a:r>
          </a:p>
          <a:p>
            <a:r>
              <a:rPr lang="en-US" dirty="0"/>
              <a:t>The IR-UWB peripheral enables two-way ranging for locating ACTS tags in 2D or 3D space to facilitate an inventory or to detect the repositioning or movement of ACTS tagged items.</a:t>
            </a:r>
          </a:p>
          <a:p>
            <a:endParaRPr lang="en-US" dirty="0"/>
          </a:p>
        </p:txBody>
      </p:sp>
      <p:sp>
        <p:nvSpPr>
          <p:cNvPr id="4" name="Slide Number Placeholder 3">
            <a:extLst>
              <a:ext uri="{FF2B5EF4-FFF2-40B4-BE49-F238E27FC236}">
                <a16:creationId xmlns:a16="http://schemas.microsoft.com/office/drawing/2014/main" id="{67E1E905-BBD3-4D3D-8F64-C3511C58E884}"/>
              </a:ext>
            </a:extLst>
          </p:cNvPr>
          <p:cNvSpPr>
            <a:spLocks noGrp="1"/>
          </p:cNvSpPr>
          <p:nvPr>
            <p:ph type="sldNum" sz="quarter" idx="4"/>
          </p:nvPr>
        </p:nvSpPr>
        <p:spPr/>
        <p:txBody>
          <a:bodyPr/>
          <a:lstStyle/>
          <a:p>
            <a:fld id="{682D55A9-4BA2-4866-9244-6EAA7F9272A7}"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023871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Acknowledgements</a:t>
            </a:r>
          </a:p>
        </p:txBody>
      </p:sp>
      <p:sp>
        <p:nvSpPr>
          <p:cNvPr id="4" name="Slide Number Placeholder 3"/>
          <p:cNvSpPr>
            <a:spLocks noGrp="1"/>
          </p:cNvSpPr>
          <p:nvPr>
            <p:ph type="sldNum" sz="quarter" idx="4"/>
          </p:nvPr>
        </p:nvSpPr>
        <p:spPr/>
        <p:txBody>
          <a:bodyPr/>
          <a:lstStyle/>
          <a:p>
            <a:fld id="{682D55A9-4BA2-4866-9244-6EAA7F9272A7}" type="slidenum">
              <a:rPr lang="en-US" smtClean="0"/>
              <a:pPr/>
              <a:t>2</a:t>
            </a:fld>
            <a:endParaRPr lang="en-US" dirty="0"/>
          </a:p>
        </p:txBody>
      </p:sp>
      <p:graphicFrame>
        <p:nvGraphicFramePr>
          <p:cNvPr id="7" name="Table 6">
            <a:extLst>
              <a:ext uri="{FF2B5EF4-FFF2-40B4-BE49-F238E27FC236}">
                <a16:creationId xmlns:a16="http://schemas.microsoft.com/office/drawing/2014/main" id="{B1D98DCD-5A26-4F12-9ACC-A4797279B69E}"/>
              </a:ext>
            </a:extLst>
          </p:cNvPr>
          <p:cNvGraphicFramePr>
            <a:graphicFrameLocks noGrp="1"/>
          </p:cNvGraphicFramePr>
          <p:nvPr>
            <p:extLst>
              <p:ext uri="{D42A27DB-BD31-4B8C-83A1-F6EECF244321}">
                <p14:modId xmlns:p14="http://schemas.microsoft.com/office/powerpoint/2010/main" val="2457051442"/>
              </p:ext>
            </p:extLst>
          </p:nvPr>
        </p:nvGraphicFramePr>
        <p:xfrm>
          <a:off x="304800" y="1409701"/>
          <a:ext cx="3586688" cy="4881895"/>
        </p:xfrm>
        <a:graphic>
          <a:graphicData uri="http://schemas.openxmlformats.org/drawingml/2006/table">
            <a:tbl>
              <a:tblPr>
                <a:tableStyleId>{5C22544A-7EE6-4342-B048-85BDC9FD1C3A}</a:tableStyleId>
              </a:tblPr>
              <a:tblGrid>
                <a:gridCol w="3056634">
                  <a:extLst>
                    <a:ext uri="{9D8B030D-6E8A-4147-A177-3AD203B41FA5}">
                      <a16:colId xmlns:a16="http://schemas.microsoft.com/office/drawing/2014/main" val="20000"/>
                    </a:ext>
                  </a:extLst>
                </a:gridCol>
                <a:gridCol w="530054">
                  <a:extLst>
                    <a:ext uri="{9D8B030D-6E8A-4147-A177-3AD203B41FA5}">
                      <a16:colId xmlns:a16="http://schemas.microsoft.com/office/drawing/2014/main" val="20001"/>
                    </a:ext>
                  </a:extLst>
                </a:gridCol>
              </a:tblGrid>
              <a:tr h="2867644">
                <a:tc gridSpan="2">
                  <a:txBody>
                    <a:bodyPr/>
                    <a:lstStyle/>
                    <a:p>
                      <a:r>
                        <a:rPr lang="en-GB" sz="1600" b="1" kern="100" dirty="0">
                          <a:effectLst/>
                        </a:rPr>
                        <a:t>James Younkin, </a:t>
                      </a:r>
                      <a:r>
                        <a:rPr lang="en-GB" sz="1600" b="1" kern="1200" dirty="0">
                          <a:solidFill>
                            <a:schemeClr val="dk1"/>
                          </a:solidFill>
                          <a:effectLst/>
                          <a:latin typeface="+mn-lt"/>
                          <a:ea typeface="+mn-ea"/>
                          <a:cs typeface="+mn-cs"/>
                        </a:rPr>
                        <a:t>Michael Schultze, Shane Frank, Brad Stinson</a:t>
                      </a:r>
                      <a:r>
                        <a:rPr lang="en-US" sz="1600" b="1" kern="1200" dirty="0">
                          <a:solidFill>
                            <a:schemeClr val="dk1"/>
                          </a:solidFill>
                          <a:effectLst/>
                          <a:latin typeface="+mn-lt"/>
                          <a:ea typeface="+mn-ea"/>
                          <a:cs typeface="+mn-cs"/>
                        </a:rPr>
                        <a:t>, Bogdan Vacaliuc,</a:t>
                      </a:r>
                      <a:endParaRPr lang="en-US" sz="1600" kern="1200" dirty="0">
                        <a:solidFill>
                          <a:schemeClr val="dk1"/>
                        </a:solidFill>
                        <a:effectLst/>
                        <a:latin typeface="+mn-lt"/>
                        <a:ea typeface="+mn-ea"/>
                        <a:cs typeface="+mn-cs"/>
                      </a:endParaRPr>
                    </a:p>
                    <a:p>
                      <a:r>
                        <a:rPr lang="en-US" sz="1600" b="1" kern="1200" dirty="0">
                          <a:solidFill>
                            <a:schemeClr val="dk1"/>
                          </a:solidFill>
                          <a:effectLst/>
                          <a:latin typeface="+mn-lt"/>
                          <a:ea typeface="+mn-ea"/>
                          <a:cs typeface="+mn-cs"/>
                        </a:rPr>
                        <a:t>Lloyd Clonts, Ronald Salesky, Alexandra Hackett, Nick Burchfield, Janet </a:t>
                      </a:r>
                      <a:r>
                        <a:rPr lang="en-US" sz="1600" b="1" kern="1200" dirty="0" err="1">
                          <a:solidFill>
                            <a:schemeClr val="dk1"/>
                          </a:solidFill>
                          <a:effectLst/>
                          <a:latin typeface="+mn-lt"/>
                          <a:ea typeface="+mn-ea"/>
                          <a:cs typeface="+mn-cs"/>
                        </a:rPr>
                        <a:t>Jentilet</a:t>
                      </a:r>
                      <a:endParaRPr lang="en-GB" sz="1600" b="1" kern="100" dirty="0">
                        <a:effectLst/>
                      </a:endParaRPr>
                    </a:p>
                    <a:p>
                      <a:pPr marL="0" marR="0" algn="l">
                        <a:spcBef>
                          <a:spcPts val="0"/>
                        </a:spcBef>
                        <a:spcAft>
                          <a:spcPts val="0"/>
                        </a:spcAft>
                      </a:pPr>
                      <a:r>
                        <a:rPr lang="en-GB" sz="1600" i="1" kern="100" dirty="0">
                          <a:effectLst/>
                        </a:rPr>
                        <a:t>Oak Ridge National Laboratory</a:t>
                      </a:r>
                      <a:endParaRPr lang="en-US" sz="1600" i="1" kern="100" dirty="0">
                        <a:effectLst/>
                      </a:endParaRPr>
                    </a:p>
                    <a:p>
                      <a:pPr marL="0" marR="0" algn="l">
                        <a:spcBef>
                          <a:spcPts val="0"/>
                        </a:spcBef>
                        <a:spcAft>
                          <a:spcPts val="0"/>
                        </a:spcAft>
                      </a:pPr>
                      <a:endParaRPr lang="en-GB" sz="1600" b="1" i="0" kern="100" dirty="0">
                        <a:effectLst/>
                      </a:endParaRPr>
                    </a:p>
                    <a:p>
                      <a:r>
                        <a:rPr lang="en-US" sz="1600" b="1" kern="1200" dirty="0">
                          <a:solidFill>
                            <a:schemeClr val="dk1"/>
                          </a:solidFill>
                          <a:effectLst/>
                          <a:latin typeface="+mn-lt"/>
                          <a:ea typeface="+mn-ea"/>
                          <a:cs typeface="+mn-cs"/>
                        </a:rPr>
                        <a:t>Thad Thompson,</a:t>
                      </a:r>
                      <a:endParaRPr lang="en-US" sz="1600" kern="1200" dirty="0">
                        <a:solidFill>
                          <a:schemeClr val="dk1"/>
                        </a:solidFill>
                        <a:effectLst/>
                        <a:latin typeface="+mn-lt"/>
                        <a:ea typeface="+mn-ea"/>
                        <a:cs typeface="+mn-cs"/>
                      </a:endParaRPr>
                    </a:p>
                    <a:p>
                      <a:r>
                        <a:rPr lang="en-US" sz="1600" b="1" kern="1200" dirty="0">
                          <a:solidFill>
                            <a:schemeClr val="dk1"/>
                          </a:solidFill>
                          <a:effectLst/>
                          <a:latin typeface="+mn-lt"/>
                          <a:ea typeface="+mn-ea"/>
                          <a:cs typeface="+mn-cs"/>
                        </a:rPr>
                        <a:t>Caleb Askew</a:t>
                      </a:r>
                      <a:endParaRPr lang="en-US" sz="1600" kern="1200" dirty="0">
                        <a:solidFill>
                          <a:schemeClr val="dk1"/>
                        </a:solidFill>
                        <a:effectLst/>
                        <a:latin typeface="+mn-lt"/>
                        <a:ea typeface="+mn-ea"/>
                        <a:cs typeface="+mn-cs"/>
                      </a:endParaRPr>
                    </a:p>
                    <a:p>
                      <a:r>
                        <a:rPr lang="en-US" sz="1600" i="1" kern="1200" dirty="0">
                          <a:solidFill>
                            <a:schemeClr val="dk1"/>
                          </a:solidFill>
                          <a:effectLst/>
                          <a:latin typeface="+mn-lt"/>
                          <a:ea typeface="+mn-ea"/>
                          <a:cs typeface="+mn-cs"/>
                        </a:rPr>
                        <a:t>CADRE</a:t>
                      </a:r>
                    </a:p>
                    <a:p>
                      <a:endParaRPr lang="en-US" sz="1600" i="1" kern="1200" dirty="0">
                        <a:solidFill>
                          <a:schemeClr val="dk1"/>
                        </a:solidFill>
                        <a:effectLst/>
                        <a:latin typeface="+mn-lt"/>
                        <a:ea typeface="+mn-ea"/>
                        <a:cs typeface="+mn-cs"/>
                      </a:endParaRPr>
                    </a:p>
                    <a:p>
                      <a:r>
                        <a:rPr lang="en-US" sz="1600" b="1" kern="1200" dirty="0">
                          <a:solidFill>
                            <a:schemeClr val="dk1"/>
                          </a:solidFill>
                          <a:effectLst/>
                          <a:latin typeface="+mn-lt"/>
                          <a:ea typeface="+mn-ea"/>
                          <a:cs typeface="+mn-cs"/>
                        </a:rPr>
                        <a:t>Kristina Hatcher/Temeka Taplin</a:t>
                      </a:r>
                      <a:endParaRPr lang="en-US" sz="1600" kern="1200" dirty="0">
                        <a:solidFill>
                          <a:schemeClr val="dk1"/>
                        </a:solidFill>
                        <a:effectLst/>
                        <a:latin typeface="+mn-lt"/>
                        <a:ea typeface="+mn-ea"/>
                        <a:cs typeface="+mn-cs"/>
                      </a:endParaRPr>
                    </a:p>
                    <a:p>
                      <a:r>
                        <a:rPr lang="en-US" sz="1600" i="1" kern="1200" dirty="0">
                          <a:solidFill>
                            <a:schemeClr val="dk1"/>
                          </a:solidFill>
                          <a:effectLst/>
                          <a:latin typeface="+mn-lt"/>
                          <a:ea typeface="+mn-ea"/>
                          <a:cs typeface="+mn-cs"/>
                        </a:rPr>
                        <a:t>Office of Radiological Security</a:t>
                      </a:r>
                    </a:p>
                    <a:p>
                      <a:r>
                        <a:rPr lang="en-US" sz="1600" i="1" kern="1200" dirty="0">
                          <a:solidFill>
                            <a:schemeClr val="dk1"/>
                          </a:solidFill>
                          <a:effectLst/>
                          <a:latin typeface="+mn-lt"/>
                          <a:ea typeface="+mn-ea"/>
                          <a:cs typeface="+mn-cs"/>
                        </a:rPr>
                        <a:t>U.S. Department of Energy, USA</a:t>
                      </a:r>
                      <a:endParaRPr lang="en-GB" sz="1600" b="1" i="1" kern="100" dirty="0">
                        <a:effectLst/>
                      </a:endParaRPr>
                    </a:p>
                    <a:p>
                      <a:endParaRPr lang="en-US" sz="1600" i="1" kern="1200" dirty="0">
                        <a:solidFill>
                          <a:schemeClr val="dk1"/>
                        </a:solidFill>
                        <a:effectLst/>
                        <a:latin typeface="+mn-lt"/>
                        <a:ea typeface="+mn-ea"/>
                        <a:cs typeface="+mn-cs"/>
                      </a:endParaRPr>
                    </a:p>
                    <a:p>
                      <a:r>
                        <a:rPr lang="en-US" sz="1600" b="1" kern="1200" dirty="0">
                          <a:solidFill>
                            <a:schemeClr val="dk1"/>
                          </a:solidFill>
                          <a:effectLst/>
                          <a:latin typeface="+mn-lt"/>
                          <a:ea typeface="+mn-ea"/>
                          <a:cs typeface="+mn-cs"/>
                        </a:rPr>
                        <a:t>James Shuler</a:t>
                      </a:r>
                      <a:endParaRPr lang="en-US" sz="1600" kern="1200" dirty="0">
                        <a:solidFill>
                          <a:schemeClr val="dk1"/>
                        </a:solidFill>
                        <a:effectLst/>
                        <a:latin typeface="+mn-lt"/>
                        <a:ea typeface="+mn-ea"/>
                        <a:cs typeface="+mn-cs"/>
                      </a:endParaRPr>
                    </a:p>
                    <a:p>
                      <a:r>
                        <a:rPr lang="en-GB" sz="1600" i="1" kern="1200" dirty="0">
                          <a:solidFill>
                            <a:schemeClr val="dk1"/>
                          </a:solidFill>
                          <a:effectLst/>
                          <a:latin typeface="+mn-lt"/>
                          <a:ea typeface="+mn-ea"/>
                          <a:cs typeface="+mn-cs"/>
                        </a:rPr>
                        <a:t>Packaging Certification Program</a:t>
                      </a:r>
                      <a:endParaRPr lang="en-US" sz="1600" i="1" kern="1200" dirty="0">
                        <a:solidFill>
                          <a:schemeClr val="dk1"/>
                        </a:solidFill>
                        <a:effectLst/>
                        <a:latin typeface="+mn-lt"/>
                        <a:ea typeface="+mn-ea"/>
                        <a:cs typeface="+mn-cs"/>
                      </a:endParaRPr>
                    </a:p>
                    <a:p>
                      <a:r>
                        <a:rPr lang="en-GB" sz="1600" i="1" kern="1200" dirty="0">
                          <a:solidFill>
                            <a:schemeClr val="dk1"/>
                          </a:solidFill>
                          <a:effectLst/>
                          <a:latin typeface="+mn-lt"/>
                          <a:ea typeface="+mn-ea"/>
                          <a:cs typeface="+mn-cs"/>
                        </a:rPr>
                        <a:t>US Department of Energy, USA</a:t>
                      </a:r>
                      <a:endParaRPr lang="en-US" sz="1600" i="1" kern="1200" dirty="0">
                        <a:solidFill>
                          <a:schemeClr val="dk1"/>
                        </a:solidFill>
                        <a:effectLst/>
                        <a:latin typeface="+mn-lt"/>
                        <a:ea typeface="+mn-ea"/>
                        <a:cs typeface="+mn-cs"/>
                      </a:endParaRPr>
                    </a:p>
                    <a:p>
                      <a:pPr marL="0" marR="0" algn="l">
                        <a:spcBef>
                          <a:spcPts val="0"/>
                        </a:spcBef>
                        <a:spcAft>
                          <a:spcPts val="0"/>
                        </a:spcAft>
                      </a:pPr>
                      <a:endParaRPr lang="en-GB" sz="1200" b="0" i="0" kern="100" dirty="0">
                        <a:effectLst/>
                      </a:endParaRPr>
                    </a:p>
                    <a:p>
                      <a:endParaRPr lang="en-US" sz="1200" i="1" kern="1200" dirty="0">
                        <a:solidFill>
                          <a:schemeClr val="dk1"/>
                        </a:solidFill>
                        <a:effectLst/>
                        <a:latin typeface="+mn-lt"/>
                        <a:ea typeface="+mn-ea"/>
                        <a:cs typeface="+mn-cs"/>
                      </a:endParaRPr>
                    </a:p>
                  </a:txBody>
                  <a:tcPr marL="56114" marR="56114" marT="0" marB="0">
                    <a:noFill/>
                  </a:tcPr>
                </a:tc>
                <a:tc hMerge="1">
                  <a:txBody>
                    <a:bodyPr/>
                    <a:lstStyle/>
                    <a:p>
                      <a:endParaRPr lang="en-US"/>
                    </a:p>
                  </a:txBody>
                  <a:tcPr/>
                </a:tc>
                <a:extLst>
                  <a:ext uri="{0D108BD9-81ED-4DB2-BD59-A6C34878D82A}">
                    <a16:rowId xmlns:a16="http://schemas.microsoft.com/office/drawing/2014/main" val="10000"/>
                  </a:ext>
                </a:extLst>
              </a:tr>
              <a:tr h="370855">
                <a:tc>
                  <a:txBody>
                    <a:bodyPr/>
                    <a:lstStyle/>
                    <a:p>
                      <a:pPr marL="0" marR="0" algn="just">
                        <a:spcBef>
                          <a:spcPts val="0"/>
                        </a:spcBef>
                        <a:spcAft>
                          <a:spcPts val="0"/>
                        </a:spcAft>
                      </a:pPr>
                      <a:endParaRPr lang="en-US" sz="1200" b="1" i="0" kern="100" dirty="0">
                        <a:effectLst/>
                        <a:latin typeface="Times New Roman"/>
                        <a:ea typeface="MS Mincho"/>
                      </a:endParaRPr>
                    </a:p>
                  </a:txBody>
                  <a:tcPr marL="56114" marR="56114" marT="0" marB="0">
                    <a:noFill/>
                  </a:tcPr>
                </a:tc>
                <a:tc>
                  <a:txBody>
                    <a:bodyPr/>
                    <a:lstStyle/>
                    <a:p>
                      <a:endParaRPr lang="en-US" dirty="0"/>
                    </a:p>
                  </a:txBody>
                  <a:tcPr marL="56114" marR="56114" marT="0" marB="0">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56579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Agenda</a:t>
            </a:r>
          </a:p>
        </p:txBody>
      </p:sp>
      <p:sp>
        <p:nvSpPr>
          <p:cNvPr id="3" name="Content Placeholder 2"/>
          <p:cNvSpPr>
            <a:spLocks noGrp="1"/>
          </p:cNvSpPr>
          <p:nvPr>
            <p:ph sz="quarter" idx="11"/>
          </p:nvPr>
        </p:nvSpPr>
        <p:spPr/>
        <p:txBody>
          <a:bodyPr>
            <a:normAutofit fontScale="92500" lnSpcReduction="10000"/>
          </a:bodyPr>
          <a:lstStyle/>
          <a:p>
            <a:r>
              <a:rPr lang="en-US" dirty="0"/>
              <a:t>Concept</a:t>
            </a:r>
          </a:p>
          <a:p>
            <a:r>
              <a:rPr lang="en-US" dirty="0"/>
              <a:t>General Capabilities</a:t>
            </a:r>
          </a:p>
          <a:p>
            <a:r>
              <a:rPr lang="en-US" dirty="0"/>
              <a:t>TSTAR Gen 3 Design Goals</a:t>
            </a:r>
          </a:p>
          <a:p>
            <a:r>
              <a:rPr lang="en-US" dirty="0"/>
              <a:t>Gen 3 Elements</a:t>
            </a:r>
          </a:p>
          <a:p>
            <a:pPr lvl="1"/>
            <a:r>
              <a:rPr lang="en-GB" dirty="0" err="1"/>
              <a:t>MAVNet</a:t>
            </a:r>
            <a:r>
              <a:rPr lang="en-GB" dirty="0"/>
              <a:t> Multi-Channel Communications (MCM)</a:t>
            </a:r>
          </a:p>
          <a:p>
            <a:pPr lvl="1"/>
            <a:r>
              <a:rPr lang="en-US" dirty="0"/>
              <a:t>Authenticated Container Tracking Seal (ACTS)</a:t>
            </a:r>
          </a:p>
          <a:p>
            <a:r>
              <a:rPr lang="en-US" dirty="0"/>
              <a:t>Expansion capabilities</a:t>
            </a:r>
          </a:p>
          <a:p>
            <a:r>
              <a:rPr lang="en-US" dirty="0"/>
              <a:t>Data Authentication</a:t>
            </a:r>
          </a:p>
          <a:p>
            <a:r>
              <a:rPr lang="en-US" dirty="0"/>
              <a:t>Conclusion</a:t>
            </a:r>
          </a:p>
          <a:p>
            <a:endParaRPr lang="en-US" dirty="0"/>
          </a:p>
        </p:txBody>
      </p:sp>
      <p:sp>
        <p:nvSpPr>
          <p:cNvPr id="4" name="Slide Number Placeholder 3"/>
          <p:cNvSpPr>
            <a:spLocks noGrp="1"/>
          </p:cNvSpPr>
          <p:nvPr>
            <p:ph type="sldNum" sz="quarter" idx="4"/>
          </p:nvPr>
        </p:nvSpPr>
        <p:spPr/>
        <p:txBody>
          <a:bodyPr/>
          <a:lstStyle/>
          <a:p>
            <a:fld id="{682D55A9-4BA2-4866-9244-6EAA7F9272A7}"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60726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D549A7-0733-4D2C-950D-CDD43EB4E4B4}"/>
              </a:ext>
            </a:extLst>
          </p:cNvPr>
          <p:cNvSpPr>
            <a:spLocks noGrp="1"/>
          </p:cNvSpPr>
          <p:nvPr>
            <p:ph sz="quarter" idx="10"/>
          </p:nvPr>
        </p:nvSpPr>
        <p:spPr/>
        <p:txBody>
          <a:bodyPr/>
          <a:lstStyle/>
          <a:p>
            <a:r>
              <a:rPr lang="en-US" dirty="0"/>
              <a:t>Concept and Design Goals</a:t>
            </a:r>
          </a:p>
        </p:txBody>
      </p:sp>
      <p:sp>
        <p:nvSpPr>
          <p:cNvPr id="3" name="Content Placeholder 2">
            <a:extLst>
              <a:ext uri="{FF2B5EF4-FFF2-40B4-BE49-F238E27FC236}">
                <a16:creationId xmlns:a16="http://schemas.microsoft.com/office/drawing/2014/main" id="{79FDD06E-7567-410C-9747-4690E51DFB54}"/>
              </a:ext>
            </a:extLst>
          </p:cNvPr>
          <p:cNvSpPr>
            <a:spLocks noGrp="1"/>
          </p:cNvSpPr>
          <p:nvPr>
            <p:ph sz="quarter" idx="11"/>
          </p:nvPr>
        </p:nvSpPr>
        <p:spPr>
          <a:xfrm>
            <a:off x="254000" y="1368214"/>
            <a:ext cx="8636000" cy="4605337"/>
          </a:xfrm>
        </p:spPr>
        <p:txBody>
          <a:bodyPr>
            <a:normAutofit fontScale="70000" lnSpcReduction="20000"/>
          </a:bodyPr>
          <a:lstStyle/>
          <a:p>
            <a:r>
              <a:rPr lang="en-US" dirty="0"/>
              <a:t>Easy to use and flexible tracking and security system to stakeholders to provide visibility and intrusion detection on shipments.</a:t>
            </a:r>
          </a:p>
          <a:p>
            <a:r>
              <a:rPr lang="en-US" dirty="0"/>
              <a:t>Optimize power consumption</a:t>
            </a:r>
          </a:p>
          <a:p>
            <a:pPr lvl="1"/>
            <a:r>
              <a:rPr lang="en-US" dirty="0"/>
              <a:t>Extended battery life during tracking</a:t>
            </a:r>
          </a:p>
          <a:p>
            <a:pPr lvl="1"/>
            <a:r>
              <a:rPr lang="en-US" dirty="0"/>
              <a:t>Vehicle power and charging </a:t>
            </a:r>
          </a:p>
          <a:p>
            <a:r>
              <a:rPr lang="en-US" dirty="0"/>
              <a:t>Leverage existing technologies</a:t>
            </a:r>
          </a:p>
          <a:p>
            <a:pPr lvl="1"/>
            <a:r>
              <a:rPr lang="en-US" dirty="0"/>
              <a:t> Unmanned Aerial Vehicle UAV communications</a:t>
            </a:r>
          </a:p>
          <a:p>
            <a:pPr lvl="1"/>
            <a:r>
              <a:rPr lang="en-US" dirty="0"/>
              <a:t>ACTS low power and design concepts</a:t>
            </a:r>
          </a:p>
          <a:p>
            <a:r>
              <a:rPr lang="en-US" dirty="0"/>
              <a:t>Use Commercial Off-The-Shelf Sensors (COTS)</a:t>
            </a:r>
          </a:p>
          <a:p>
            <a:pPr lvl="1"/>
            <a:r>
              <a:rPr lang="en-US" dirty="0"/>
              <a:t>Wireless Sensor Network (WSN) </a:t>
            </a:r>
          </a:p>
          <a:p>
            <a:pPr lvl="1"/>
            <a:r>
              <a:rPr lang="en-US" dirty="0"/>
              <a:t>Wired Sensors</a:t>
            </a:r>
          </a:p>
          <a:p>
            <a:r>
              <a:rPr lang="en-US" dirty="0"/>
              <a:t>AWS Cloud Based Service or Stand-alone Server Host</a:t>
            </a:r>
            <a:endParaRPr lang="en-US" b="1" dirty="0"/>
          </a:p>
          <a:p>
            <a:r>
              <a:rPr lang="en-US" dirty="0"/>
              <a:t>Data signing for data authentication</a:t>
            </a:r>
          </a:p>
          <a:p>
            <a:endParaRPr lang="en-US" dirty="0"/>
          </a:p>
        </p:txBody>
      </p:sp>
      <p:sp>
        <p:nvSpPr>
          <p:cNvPr id="4" name="Slide Number Placeholder 3">
            <a:extLst>
              <a:ext uri="{FF2B5EF4-FFF2-40B4-BE49-F238E27FC236}">
                <a16:creationId xmlns:a16="http://schemas.microsoft.com/office/drawing/2014/main" id="{95FC68E0-D54F-4716-868B-945B794A0AD2}"/>
              </a:ext>
            </a:extLst>
          </p:cNvPr>
          <p:cNvSpPr>
            <a:spLocks noGrp="1"/>
          </p:cNvSpPr>
          <p:nvPr>
            <p:ph type="sldNum" sz="quarter" idx="4"/>
          </p:nvPr>
        </p:nvSpPr>
        <p:spPr/>
        <p:txBody>
          <a:bodyPr/>
          <a:lstStyle/>
          <a:p>
            <a:fld id="{682D55A9-4BA2-4866-9244-6EAA7F9272A7}"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78117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D8A6BB-842F-4F0D-8332-3D715715DE57}"/>
              </a:ext>
            </a:extLst>
          </p:cNvPr>
          <p:cNvSpPr>
            <a:spLocks noGrp="1"/>
          </p:cNvSpPr>
          <p:nvPr>
            <p:ph sz="quarter" idx="10"/>
          </p:nvPr>
        </p:nvSpPr>
        <p:spPr/>
        <p:txBody>
          <a:bodyPr/>
          <a:lstStyle/>
          <a:p>
            <a:r>
              <a:rPr lang="en-US" dirty="0"/>
              <a:t>T-STAR Web Application</a:t>
            </a:r>
          </a:p>
        </p:txBody>
      </p:sp>
      <p:sp>
        <p:nvSpPr>
          <p:cNvPr id="4" name="Slide Number Placeholder 3">
            <a:extLst>
              <a:ext uri="{FF2B5EF4-FFF2-40B4-BE49-F238E27FC236}">
                <a16:creationId xmlns:a16="http://schemas.microsoft.com/office/drawing/2014/main" id="{14B20851-1707-4DFB-8345-FBEA9C33EEB9}"/>
              </a:ext>
            </a:extLst>
          </p:cNvPr>
          <p:cNvSpPr>
            <a:spLocks noGrp="1"/>
          </p:cNvSpPr>
          <p:nvPr>
            <p:ph type="sldNum" sz="quarter" idx="4"/>
          </p:nvPr>
        </p:nvSpPr>
        <p:spPr/>
        <p:txBody>
          <a:bodyPr/>
          <a:lstStyle/>
          <a:p>
            <a:fld id="{682D55A9-4BA2-4866-9244-6EAA7F9272A7}" type="slidenum">
              <a:rPr lang="en-US" smtClean="0">
                <a:solidFill>
                  <a:prstClr val="black">
                    <a:tint val="75000"/>
                  </a:prstClr>
                </a:solidFill>
              </a:rPr>
              <a:pPr/>
              <a:t>5</a:t>
            </a:fld>
            <a:endParaRPr lang="en-US" dirty="0">
              <a:solidFill>
                <a:prstClr val="black">
                  <a:tint val="75000"/>
                </a:prstClr>
              </a:solidFill>
            </a:endParaRPr>
          </a:p>
        </p:txBody>
      </p:sp>
      <p:pic>
        <p:nvPicPr>
          <p:cNvPr id="3" name="Picture 2">
            <a:extLst>
              <a:ext uri="{FF2B5EF4-FFF2-40B4-BE49-F238E27FC236}">
                <a16:creationId xmlns:a16="http://schemas.microsoft.com/office/drawing/2014/main" id="{1714CFB7-BD0D-4938-A01F-64E3F5E7EBA9}"/>
              </a:ext>
            </a:extLst>
          </p:cNvPr>
          <p:cNvPicPr>
            <a:picLocks noChangeAspect="1"/>
          </p:cNvPicPr>
          <p:nvPr/>
        </p:nvPicPr>
        <p:blipFill>
          <a:blip r:embed="rId3"/>
          <a:stretch>
            <a:fillRect/>
          </a:stretch>
        </p:blipFill>
        <p:spPr>
          <a:xfrm>
            <a:off x="488045" y="1076446"/>
            <a:ext cx="7945417" cy="4930375"/>
          </a:xfrm>
          <a:prstGeom prst="rect">
            <a:avLst/>
          </a:prstGeom>
        </p:spPr>
      </p:pic>
    </p:spTree>
    <p:extLst>
      <p:ext uri="{BB962C8B-B14F-4D97-AF65-F5344CB8AC3E}">
        <p14:creationId xmlns:p14="http://schemas.microsoft.com/office/powerpoint/2010/main" val="174035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F9434D-39CC-4701-A310-C10B9C2E159F}"/>
              </a:ext>
            </a:extLst>
          </p:cNvPr>
          <p:cNvSpPr>
            <a:spLocks noGrp="1"/>
          </p:cNvSpPr>
          <p:nvPr>
            <p:ph sz="quarter" idx="10"/>
          </p:nvPr>
        </p:nvSpPr>
        <p:spPr/>
        <p:txBody>
          <a:bodyPr/>
          <a:lstStyle/>
          <a:p>
            <a:r>
              <a:rPr lang="en-US" dirty="0"/>
              <a:t>First T-STAR Block Diagram</a:t>
            </a:r>
          </a:p>
        </p:txBody>
      </p:sp>
      <p:sp>
        <p:nvSpPr>
          <p:cNvPr id="4" name="Slide Number Placeholder 3">
            <a:extLst>
              <a:ext uri="{FF2B5EF4-FFF2-40B4-BE49-F238E27FC236}">
                <a16:creationId xmlns:a16="http://schemas.microsoft.com/office/drawing/2014/main" id="{20609C06-C98C-4487-A004-2D323E4B4931}"/>
              </a:ext>
            </a:extLst>
          </p:cNvPr>
          <p:cNvSpPr>
            <a:spLocks noGrp="1"/>
          </p:cNvSpPr>
          <p:nvPr>
            <p:ph type="sldNum" sz="quarter" idx="4"/>
          </p:nvPr>
        </p:nvSpPr>
        <p:spPr/>
        <p:txBody>
          <a:bodyPr/>
          <a:lstStyle/>
          <a:p>
            <a:fld id="{682D55A9-4BA2-4866-9244-6EAA7F9272A7}" type="slidenum">
              <a:rPr lang="en-US" smtClean="0">
                <a:solidFill>
                  <a:prstClr val="black">
                    <a:tint val="75000"/>
                  </a:prstClr>
                </a:solidFill>
              </a:rPr>
              <a:pPr/>
              <a:t>6</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65C3707D-C4D0-4183-ADD9-503AFF7CF41B}"/>
              </a:ext>
            </a:extLst>
          </p:cNvPr>
          <p:cNvPicPr/>
          <p:nvPr/>
        </p:nvPicPr>
        <p:blipFill>
          <a:blip r:embed="rId3" cstate="print">
            <a:extLst>
              <a:ext uri="{28A0092B-C50C-407E-A947-70E740481C1C}">
                <a14:useLocalDpi xmlns:a14="http://schemas.microsoft.com/office/drawing/2010/main"/>
              </a:ext>
            </a:extLst>
          </a:blip>
          <a:stretch>
            <a:fillRect/>
          </a:stretch>
        </p:blipFill>
        <p:spPr>
          <a:xfrm>
            <a:off x="397668" y="1260909"/>
            <a:ext cx="8212932" cy="4835091"/>
          </a:xfrm>
          <a:prstGeom prst="rect">
            <a:avLst/>
          </a:prstGeom>
        </p:spPr>
      </p:pic>
      <p:pic>
        <p:nvPicPr>
          <p:cNvPr id="7" name="Picture 6">
            <a:extLst>
              <a:ext uri="{FF2B5EF4-FFF2-40B4-BE49-F238E27FC236}">
                <a16:creationId xmlns:a16="http://schemas.microsoft.com/office/drawing/2014/main" id="{C3125570-1DCC-404B-B3F6-80D2FD687F70}"/>
              </a:ext>
            </a:extLst>
          </p:cNvPr>
          <p:cNvPicPr>
            <a:picLocks noChangeAspect="1"/>
          </p:cNvPicPr>
          <p:nvPr/>
        </p:nvPicPr>
        <p:blipFill>
          <a:blip r:embed="rId4"/>
          <a:stretch>
            <a:fillRect/>
          </a:stretch>
        </p:blipFill>
        <p:spPr>
          <a:xfrm>
            <a:off x="7289036" y="3713931"/>
            <a:ext cx="1321564" cy="1964325"/>
          </a:xfrm>
          <a:prstGeom prst="rect">
            <a:avLst/>
          </a:prstGeom>
        </p:spPr>
      </p:pic>
      <p:sp>
        <p:nvSpPr>
          <p:cNvPr id="3" name="Content Placeholder 2">
            <a:extLst>
              <a:ext uri="{FF2B5EF4-FFF2-40B4-BE49-F238E27FC236}">
                <a16:creationId xmlns:a16="http://schemas.microsoft.com/office/drawing/2014/main" id="{58820A26-2523-4AC6-82E3-EEF6B89ECCEA}"/>
              </a:ext>
            </a:extLst>
          </p:cNvPr>
          <p:cNvSpPr>
            <a:spLocks noGrp="1"/>
          </p:cNvSpPr>
          <p:nvPr>
            <p:ph sz="quarter" idx="11"/>
          </p:nvPr>
        </p:nvSpPr>
        <p:spPr>
          <a:xfrm>
            <a:off x="6192397" y="963816"/>
            <a:ext cx="2836100" cy="1278870"/>
          </a:xfrm>
        </p:spPr>
        <p:txBody>
          <a:bodyPr>
            <a:normAutofit/>
          </a:bodyPr>
          <a:lstStyle/>
          <a:p>
            <a:r>
              <a:rPr lang="en-US" sz="1400" dirty="0"/>
              <a:t>Communications Modes</a:t>
            </a:r>
          </a:p>
          <a:p>
            <a:r>
              <a:rPr lang="en-US" sz="1400" dirty="0"/>
              <a:t>Onboard and Wireless Sensors</a:t>
            </a:r>
          </a:p>
          <a:p>
            <a:r>
              <a:rPr lang="en-US" sz="1400" dirty="0"/>
              <a:t>Network Infrastructure</a:t>
            </a:r>
          </a:p>
          <a:p>
            <a:r>
              <a:rPr lang="en-US" sz="1400" dirty="0"/>
              <a:t>Web Services</a:t>
            </a:r>
          </a:p>
        </p:txBody>
      </p:sp>
    </p:spTree>
    <p:extLst>
      <p:ext uri="{BB962C8B-B14F-4D97-AF65-F5344CB8AC3E}">
        <p14:creationId xmlns:p14="http://schemas.microsoft.com/office/powerpoint/2010/main" val="1999750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7CB399-777B-4979-ABEF-7E3D4C5E67CC}"/>
              </a:ext>
            </a:extLst>
          </p:cNvPr>
          <p:cNvSpPr>
            <a:spLocks noGrp="1"/>
          </p:cNvSpPr>
          <p:nvPr>
            <p:ph sz="quarter" idx="10"/>
          </p:nvPr>
        </p:nvSpPr>
        <p:spPr/>
        <p:txBody>
          <a:bodyPr/>
          <a:lstStyle/>
          <a:p>
            <a:pPr algn="l"/>
            <a:r>
              <a:rPr lang="en-US" dirty="0"/>
              <a:t>T-STAR Generation 1 and 2</a:t>
            </a:r>
          </a:p>
        </p:txBody>
      </p:sp>
      <p:sp>
        <p:nvSpPr>
          <p:cNvPr id="3" name="Content Placeholder 2">
            <a:extLst>
              <a:ext uri="{FF2B5EF4-FFF2-40B4-BE49-F238E27FC236}">
                <a16:creationId xmlns:a16="http://schemas.microsoft.com/office/drawing/2014/main" id="{E92F87A3-519D-4D8D-B127-7AC01E580398}"/>
              </a:ext>
            </a:extLst>
          </p:cNvPr>
          <p:cNvSpPr>
            <a:spLocks noGrp="1"/>
          </p:cNvSpPr>
          <p:nvPr>
            <p:ph sz="quarter" idx="11"/>
          </p:nvPr>
        </p:nvSpPr>
        <p:spPr>
          <a:xfrm>
            <a:off x="92431" y="1227239"/>
            <a:ext cx="3661793" cy="4605337"/>
          </a:xfrm>
        </p:spPr>
        <p:txBody>
          <a:bodyPr>
            <a:normAutofit fontScale="85000" lnSpcReduction="20000"/>
          </a:bodyPr>
          <a:lstStyle/>
          <a:p>
            <a:r>
              <a:rPr lang="en-GB" dirty="0" err="1"/>
              <a:t>Motino</a:t>
            </a:r>
            <a:r>
              <a:rPr lang="en-GB" dirty="0"/>
              <a:t> Wireless Sensor Network </a:t>
            </a:r>
          </a:p>
          <a:p>
            <a:r>
              <a:rPr lang="en-GB" dirty="0"/>
              <a:t>Antenna Switching between External and Internal Antennas</a:t>
            </a:r>
          </a:p>
          <a:p>
            <a:r>
              <a:rPr lang="en-GB" dirty="0"/>
              <a:t>Cellular Communications</a:t>
            </a:r>
          </a:p>
          <a:p>
            <a:r>
              <a:rPr lang="en-GB" dirty="0"/>
              <a:t>Continued use of </a:t>
            </a:r>
            <a:r>
              <a:rPr lang="en-GB" dirty="0" err="1"/>
              <a:t>BeagleBone</a:t>
            </a:r>
            <a:r>
              <a:rPr lang="en-GB" dirty="0"/>
              <a:t> Black CPU</a:t>
            </a:r>
          </a:p>
          <a:p>
            <a:r>
              <a:rPr lang="en-GB" dirty="0"/>
              <a:t>Improved User Interface/Web Services</a:t>
            </a:r>
          </a:p>
          <a:p>
            <a:endParaRPr lang="en-US" dirty="0"/>
          </a:p>
        </p:txBody>
      </p:sp>
      <p:sp>
        <p:nvSpPr>
          <p:cNvPr id="4" name="Slide Number Placeholder 3">
            <a:extLst>
              <a:ext uri="{FF2B5EF4-FFF2-40B4-BE49-F238E27FC236}">
                <a16:creationId xmlns:a16="http://schemas.microsoft.com/office/drawing/2014/main" id="{7B062A7A-C757-4BF2-879A-6793F47A6D8D}"/>
              </a:ext>
            </a:extLst>
          </p:cNvPr>
          <p:cNvSpPr>
            <a:spLocks noGrp="1"/>
          </p:cNvSpPr>
          <p:nvPr>
            <p:ph type="sldNum" sz="quarter" idx="4"/>
          </p:nvPr>
        </p:nvSpPr>
        <p:spPr/>
        <p:txBody>
          <a:bodyPr/>
          <a:lstStyle/>
          <a:p>
            <a:fld id="{682D55A9-4BA2-4866-9244-6EAA7F9272A7}" type="slidenum">
              <a:rPr lang="en-US" smtClean="0">
                <a:solidFill>
                  <a:prstClr val="black">
                    <a:tint val="75000"/>
                  </a:prstClr>
                </a:solidFill>
              </a:rPr>
              <a:pPr/>
              <a:t>7</a:t>
            </a:fld>
            <a:endParaRPr lang="en-US" dirty="0">
              <a:solidFill>
                <a:prstClr val="black">
                  <a:tint val="75000"/>
                </a:prstClr>
              </a:solidFill>
            </a:endParaRPr>
          </a:p>
        </p:txBody>
      </p:sp>
      <p:pic>
        <p:nvPicPr>
          <p:cNvPr id="6" name="Picture 5" descr="A circuit board&#10;&#10;Description automatically generated">
            <a:extLst>
              <a:ext uri="{FF2B5EF4-FFF2-40B4-BE49-F238E27FC236}">
                <a16:creationId xmlns:a16="http://schemas.microsoft.com/office/drawing/2014/main" id="{A941D25C-FFEF-46E5-8582-523527B3D372}"/>
              </a:ext>
            </a:extLst>
          </p:cNvPr>
          <p:cNvPicPr/>
          <p:nvPr/>
        </p:nvPicPr>
        <p:blipFill>
          <a:blip r:embed="rId3">
            <a:extLst>
              <a:ext uri="{28A0092B-C50C-407E-A947-70E740481C1C}">
                <a14:useLocalDpi xmlns:a14="http://schemas.microsoft.com/office/drawing/2010/main"/>
              </a:ext>
            </a:extLst>
          </a:blip>
          <a:stretch>
            <a:fillRect/>
          </a:stretch>
        </p:blipFill>
        <p:spPr>
          <a:xfrm rot="5400000">
            <a:off x="4161370" y="2455280"/>
            <a:ext cx="5457428" cy="2627026"/>
          </a:xfrm>
          <a:prstGeom prst="rect">
            <a:avLst/>
          </a:prstGeom>
        </p:spPr>
      </p:pic>
      <p:sp>
        <p:nvSpPr>
          <p:cNvPr id="7" name="TextBox 6">
            <a:extLst>
              <a:ext uri="{FF2B5EF4-FFF2-40B4-BE49-F238E27FC236}">
                <a16:creationId xmlns:a16="http://schemas.microsoft.com/office/drawing/2014/main" id="{7768895B-8EC6-49A1-8A44-247DBF380B01}"/>
              </a:ext>
            </a:extLst>
          </p:cNvPr>
          <p:cNvSpPr txBox="1"/>
          <p:nvPr/>
        </p:nvSpPr>
        <p:spPr>
          <a:xfrm>
            <a:off x="4668129" y="2062817"/>
            <a:ext cx="737702" cy="369332"/>
          </a:xfrm>
          <a:prstGeom prst="rect">
            <a:avLst/>
          </a:prstGeom>
          <a:noFill/>
        </p:spPr>
        <p:txBody>
          <a:bodyPr wrap="none" rtlCol="0">
            <a:spAutoFit/>
          </a:bodyPr>
          <a:lstStyle/>
          <a:p>
            <a:r>
              <a:rPr lang="en-US" dirty="0"/>
              <a:t>Gen 1</a:t>
            </a:r>
          </a:p>
        </p:txBody>
      </p:sp>
      <p:sp>
        <p:nvSpPr>
          <p:cNvPr id="8" name="TextBox 7">
            <a:extLst>
              <a:ext uri="{FF2B5EF4-FFF2-40B4-BE49-F238E27FC236}">
                <a16:creationId xmlns:a16="http://schemas.microsoft.com/office/drawing/2014/main" id="{B52BFFD0-C170-427D-8394-A7CB7E3B19B2}"/>
              </a:ext>
            </a:extLst>
          </p:cNvPr>
          <p:cNvSpPr txBox="1"/>
          <p:nvPr/>
        </p:nvSpPr>
        <p:spPr>
          <a:xfrm>
            <a:off x="4616848" y="5331110"/>
            <a:ext cx="737702" cy="369332"/>
          </a:xfrm>
          <a:prstGeom prst="rect">
            <a:avLst/>
          </a:prstGeom>
          <a:noFill/>
        </p:spPr>
        <p:txBody>
          <a:bodyPr wrap="none" rtlCol="0">
            <a:spAutoFit/>
          </a:bodyPr>
          <a:lstStyle/>
          <a:p>
            <a:r>
              <a:rPr lang="en-US" dirty="0"/>
              <a:t>Gen 2</a:t>
            </a:r>
          </a:p>
        </p:txBody>
      </p:sp>
    </p:spTree>
    <p:extLst>
      <p:ext uri="{BB962C8B-B14F-4D97-AF65-F5344CB8AC3E}">
        <p14:creationId xmlns:p14="http://schemas.microsoft.com/office/powerpoint/2010/main" val="3520592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959FD3-BE8E-4B63-B042-C79EEB06F5AF}"/>
              </a:ext>
            </a:extLst>
          </p:cNvPr>
          <p:cNvSpPr>
            <a:spLocks noGrp="1"/>
          </p:cNvSpPr>
          <p:nvPr>
            <p:ph sz="quarter" idx="10"/>
          </p:nvPr>
        </p:nvSpPr>
        <p:spPr/>
        <p:txBody>
          <a:bodyPr/>
          <a:lstStyle/>
          <a:p>
            <a:r>
              <a:rPr lang="en-US" dirty="0"/>
              <a:t>Authenticated Container Tracking Seal (ACTS)</a:t>
            </a:r>
          </a:p>
        </p:txBody>
      </p:sp>
      <p:sp>
        <p:nvSpPr>
          <p:cNvPr id="3" name="Content Placeholder 2">
            <a:extLst>
              <a:ext uri="{FF2B5EF4-FFF2-40B4-BE49-F238E27FC236}">
                <a16:creationId xmlns:a16="http://schemas.microsoft.com/office/drawing/2014/main" id="{BB8648BB-0E6B-4DD9-8EDC-29FCDA03EDDD}"/>
              </a:ext>
            </a:extLst>
          </p:cNvPr>
          <p:cNvSpPr>
            <a:spLocks noGrp="1"/>
          </p:cNvSpPr>
          <p:nvPr>
            <p:ph sz="quarter" idx="11"/>
          </p:nvPr>
        </p:nvSpPr>
        <p:spPr/>
        <p:txBody>
          <a:bodyPr>
            <a:normAutofit fontScale="85000" lnSpcReduction="20000"/>
          </a:bodyPr>
          <a:lstStyle/>
          <a:p>
            <a:r>
              <a:rPr lang="en-GB" dirty="0"/>
              <a:t>Low Power processor</a:t>
            </a:r>
          </a:p>
          <a:p>
            <a:r>
              <a:rPr lang="en-GB" dirty="0"/>
              <a:t>Peripheral expansion slots </a:t>
            </a:r>
          </a:p>
          <a:p>
            <a:r>
              <a:rPr lang="en-GB" dirty="0"/>
              <a:t>Existing on board sensor suite </a:t>
            </a:r>
          </a:p>
          <a:p>
            <a:pPr lvl="1"/>
            <a:r>
              <a:rPr lang="en-GB" dirty="0"/>
              <a:t>Temperature</a:t>
            </a:r>
          </a:p>
          <a:p>
            <a:pPr lvl="1"/>
            <a:r>
              <a:rPr lang="en-GB" dirty="0"/>
              <a:t>Humidity</a:t>
            </a:r>
          </a:p>
          <a:p>
            <a:pPr lvl="1"/>
            <a:r>
              <a:rPr lang="en-GB" dirty="0"/>
              <a:t>Barometric pressure</a:t>
            </a:r>
          </a:p>
          <a:p>
            <a:pPr lvl="1"/>
            <a:r>
              <a:rPr lang="en-GB" dirty="0"/>
              <a:t>Ambient light</a:t>
            </a:r>
          </a:p>
          <a:p>
            <a:pPr lvl="1"/>
            <a:r>
              <a:rPr lang="en-GB" dirty="0"/>
              <a:t>Tamper switch</a:t>
            </a:r>
          </a:p>
          <a:p>
            <a:pPr lvl="1"/>
            <a:r>
              <a:rPr lang="en-GB" dirty="0"/>
              <a:t>Inertial Measurement Unit </a:t>
            </a:r>
          </a:p>
          <a:p>
            <a:pPr lvl="2"/>
            <a:r>
              <a:rPr lang="en-GB" dirty="0"/>
              <a:t>3 axis accelerometer, </a:t>
            </a:r>
            <a:r>
              <a:rPr lang="en-GB" dirty="0" err="1"/>
              <a:t>gyrometer</a:t>
            </a:r>
            <a:r>
              <a:rPr lang="en-GB" dirty="0"/>
              <a:t>, magnetometer</a:t>
            </a:r>
          </a:p>
          <a:p>
            <a:pPr lvl="2"/>
            <a:r>
              <a:rPr lang="en-GB" dirty="0"/>
              <a:t>Senses motion to reduce power consumption and control communication device up-time.</a:t>
            </a:r>
          </a:p>
          <a:p>
            <a:endParaRPr lang="en-US" dirty="0"/>
          </a:p>
        </p:txBody>
      </p:sp>
      <p:sp>
        <p:nvSpPr>
          <p:cNvPr id="4" name="Slide Number Placeholder 3">
            <a:extLst>
              <a:ext uri="{FF2B5EF4-FFF2-40B4-BE49-F238E27FC236}">
                <a16:creationId xmlns:a16="http://schemas.microsoft.com/office/drawing/2014/main" id="{80E4111A-8043-49B3-9540-AFCEDE01E8D0}"/>
              </a:ext>
            </a:extLst>
          </p:cNvPr>
          <p:cNvSpPr>
            <a:spLocks noGrp="1"/>
          </p:cNvSpPr>
          <p:nvPr>
            <p:ph type="sldNum" sz="quarter" idx="4"/>
          </p:nvPr>
        </p:nvSpPr>
        <p:spPr/>
        <p:txBody>
          <a:bodyPr/>
          <a:lstStyle/>
          <a:p>
            <a:fld id="{682D55A9-4BA2-4866-9244-6EAA7F9272A7}" type="slidenum">
              <a:rPr lang="en-US" smtClean="0">
                <a:solidFill>
                  <a:prstClr val="black">
                    <a:tint val="75000"/>
                  </a:prstClr>
                </a:solidFill>
              </a:rPr>
              <a:pPr/>
              <a:t>8</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C04828D5-57B1-44E7-B35E-0E1F4D0BDE94}"/>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5457524" y="1667036"/>
            <a:ext cx="3166425" cy="29819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3854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7CB399-777B-4979-ABEF-7E3D4C5E67CC}"/>
              </a:ext>
            </a:extLst>
          </p:cNvPr>
          <p:cNvSpPr>
            <a:spLocks noGrp="1"/>
          </p:cNvSpPr>
          <p:nvPr>
            <p:ph sz="quarter" idx="10"/>
          </p:nvPr>
        </p:nvSpPr>
        <p:spPr>
          <a:xfrm>
            <a:off x="2088683" y="252747"/>
            <a:ext cx="6793384" cy="492125"/>
          </a:xfrm>
        </p:spPr>
        <p:txBody>
          <a:bodyPr/>
          <a:lstStyle/>
          <a:p>
            <a:r>
              <a:rPr lang="en-US" dirty="0" err="1"/>
              <a:t>MAVNet</a:t>
            </a:r>
            <a:r>
              <a:rPr lang="en-US" dirty="0"/>
              <a:t> Communications Board (MCM)</a:t>
            </a:r>
          </a:p>
        </p:txBody>
      </p:sp>
      <p:sp>
        <p:nvSpPr>
          <p:cNvPr id="4" name="Slide Number Placeholder 3">
            <a:extLst>
              <a:ext uri="{FF2B5EF4-FFF2-40B4-BE49-F238E27FC236}">
                <a16:creationId xmlns:a16="http://schemas.microsoft.com/office/drawing/2014/main" id="{7B062A7A-C757-4BF2-879A-6793F47A6D8D}"/>
              </a:ext>
            </a:extLst>
          </p:cNvPr>
          <p:cNvSpPr>
            <a:spLocks noGrp="1"/>
          </p:cNvSpPr>
          <p:nvPr>
            <p:ph type="sldNum" sz="quarter" idx="4"/>
          </p:nvPr>
        </p:nvSpPr>
        <p:spPr/>
        <p:txBody>
          <a:bodyPr/>
          <a:lstStyle/>
          <a:p>
            <a:fld id="{682D55A9-4BA2-4866-9244-6EAA7F9272A7}" type="slidenum">
              <a:rPr lang="en-US" smtClean="0">
                <a:solidFill>
                  <a:prstClr val="black">
                    <a:tint val="75000"/>
                  </a:prstClr>
                </a:solidFill>
              </a:rPr>
              <a:pPr/>
              <a:t>9</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A5E21B14-2D49-4D24-8C7C-8A73D2CC29ED}"/>
              </a:ext>
            </a:extLst>
          </p:cNvPr>
          <p:cNvPicPr/>
          <p:nvPr/>
        </p:nvPicPr>
        <p:blipFill>
          <a:blip r:embed="rId3" cstate="print">
            <a:extLst>
              <a:ext uri="{28A0092B-C50C-407E-A947-70E740481C1C}">
                <a14:useLocalDpi xmlns:a14="http://schemas.microsoft.com/office/drawing/2010/main"/>
              </a:ext>
            </a:extLst>
          </a:blip>
          <a:stretch>
            <a:fillRect/>
          </a:stretch>
        </p:blipFill>
        <p:spPr>
          <a:xfrm>
            <a:off x="3050440" y="1448506"/>
            <a:ext cx="6001129" cy="2789899"/>
          </a:xfrm>
          <a:prstGeom prst="rect">
            <a:avLst/>
          </a:prstGeom>
        </p:spPr>
      </p:pic>
      <p:pic>
        <p:nvPicPr>
          <p:cNvPr id="9" name="Picture 8">
            <a:extLst>
              <a:ext uri="{FF2B5EF4-FFF2-40B4-BE49-F238E27FC236}">
                <a16:creationId xmlns:a16="http://schemas.microsoft.com/office/drawing/2014/main" id="{7FAF5F12-90A5-4EBB-84AE-8DB3798C251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53336" y="4343650"/>
            <a:ext cx="2974694" cy="2231021"/>
          </a:xfrm>
          <a:prstGeom prst="rect">
            <a:avLst/>
          </a:prstGeom>
          <a:ln>
            <a:noFill/>
          </a:ln>
          <a:effectLst>
            <a:softEdge rad="112500"/>
          </a:effectLst>
        </p:spPr>
      </p:pic>
      <p:sp>
        <p:nvSpPr>
          <p:cNvPr id="3" name="Content Placeholder 2">
            <a:extLst>
              <a:ext uri="{FF2B5EF4-FFF2-40B4-BE49-F238E27FC236}">
                <a16:creationId xmlns:a16="http://schemas.microsoft.com/office/drawing/2014/main" id="{E92F87A3-519D-4D8D-B127-7AC01E580398}"/>
              </a:ext>
            </a:extLst>
          </p:cNvPr>
          <p:cNvSpPr>
            <a:spLocks noGrp="1"/>
          </p:cNvSpPr>
          <p:nvPr>
            <p:ph sz="quarter" idx="11"/>
          </p:nvPr>
        </p:nvSpPr>
        <p:spPr>
          <a:xfrm>
            <a:off x="92431" y="1227239"/>
            <a:ext cx="3661793" cy="4605337"/>
          </a:xfrm>
        </p:spPr>
        <p:txBody>
          <a:bodyPr>
            <a:normAutofit fontScale="85000" lnSpcReduction="20000"/>
          </a:bodyPr>
          <a:lstStyle/>
          <a:p>
            <a:r>
              <a:rPr lang="en-GB" dirty="0"/>
              <a:t>Active/Passive GPS</a:t>
            </a:r>
          </a:p>
          <a:p>
            <a:r>
              <a:rPr lang="en-GB" dirty="0"/>
              <a:t>Cellular</a:t>
            </a:r>
          </a:p>
          <a:p>
            <a:r>
              <a:rPr lang="en-GB" dirty="0"/>
              <a:t>Iridium Satellite</a:t>
            </a:r>
          </a:p>
          <a:p>
            <a:r>
              <a:rPr lang="en-GB" dirty="0"/>
              <a:t>Wi-Fi</a:t>
            </a:r>
          </a:p>
          <a:p>
            <a:r>
              <a:rPr lang="en-GB" dirty="0"/>
              <a:t>Off loads communications operations from controller</a:t>
            </a:r>
          </a:p>
          <a:p>
            <a:r>
              <a:rPr lang="en-GB" dirty="0"/>
              <a:t>Autonomously determines optimum communication channel</a:t>
            </a:r>
          </a:p>
          <a:p>
            <a:endParaRPr lang="en-US" dirty="0"/>
          </a:p>
        </p:txBody>
      </p:sp>
    </p:spTree>
    <p:extLst>
      <p:ext uri="{BB962C8B-B14F-4D97-AF65-F5344CB8AC3E}">
        <p14:creationId xmlns:p14="http://schemas.microsoft.com/office/powerpoint/2010/main" val="348501146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22358</TotalTime>
  <Words>853</Words>
  <Application>Microsoft Office PowerPoint</Application>
  <PresentationFormat>On-screen Show (4:3)</PresentationFormat>
  <Paragraphs>158</Paragraphs>
  <Slides>17</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Taalbi, Malika</dc:creator>
  <cp:lastModifiedBy>Schultze, Michael</cp:lastModifiedBy>
  <cp:revision>214</cp:revision>
  <cp:lastPrinted>2020-01-24T16:21:03Z</cp:lastPrinted>
  <dcterms:created xsi:type="dcterms:W3CDTF">2017-07-11T16:14:41Z</dcterms:created>
  <dcterms:modified xsi:type="dcterms:W3CDTF">2020-02-04T16:54:02Z</dcterms:modified>
</cp:coreProperties>
</file>